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Override2.xml" ContentType="application/vnd.openxmlformats-officedocument.themeOverr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1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6" r:id="rId2"/>
    <p:sldMasterId id="2147483778" r:id="rId3"/>
  </p:sldMasterIdLst>
  <p:notesMasterIdLst>
    <p:notesMasterId r:id="rId18"/>
  </p:notesMasterIdLst>
  <p:sldIdLst>
    <p:sldId id="261" r:id="rId4"/>
    <p:sldId id="1248" r:id="rId5"/>
    <p:sldId id="1254" r:id="rId6"/>
    <p:sldId id="1119" r:id="rId7"/>
    <p:sldId id="293" r:id="rId8"/>
    <p:sldId id="271" r:id="rId9"/>
    <p:sldId id="1253" r:id="rId10"/>
    <p:sldId id="301" r:id="rId11"/>
    <p:sldId id="281" r:id="rId12"/>
    <p:sldId id="2134806109" r:id="rId13"/>
    <p:sldId id="2134806127" r:id="rId14"/>
    <p:sldId id="257" r:id="rId15"/>
    <p:sldId id="1249" r:id="rId16"/>
    <p:sldId id="4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1"/>
    <p:restoredTop sz="81754" autoAdjust="0"/>
  </p:normalViewPr>
  <p:slideViewPr>
    <p:cSldViewPr snapToGrid="0" snapToObjects="1">
      <p:cViewPr varScale="1">
        <p:scale>
          <a:sx n="93" d="100"/>
          <a:sy n="93" d="100"/>
        </p:scale>
        <p:origin x="1464"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64332483350609E-2"/>
          <c:y val="0.11784557862883044"/>
          <c:w val="0.87656971259375493"/>
          <c:h val="0.81189191334534638"/>
        </c:manualLayout>
      </c:layout>
      <c:scatterChart>
        <c:scatterStyle val="lineMarker"/>
        <c:varyColors val="0"/>
        <c:ser>
          <c:idx val="0"/>
          <c:order val="0"/>
          <c:spPr>
            <a:ln w="38100" cap="rnd">
              <a:solidFill>
                <a:srgbClr val="002060"/>
              </a:solidFill>
              <a:round/>
            </a:ln>
            <a:effectLst/>
          </c:spPr>
          <c:marker>
            <c:symbol val="circle"/>
            <c:size val="5"/>
            <c:spPr>
              <a:solidFill>
                <a:schemeClr val="accent1"/>
              </a:solidFill>
              <a:ln w="38100">
                <a:solidFill>
                  <a:srgbClr val="002060"/>
                </a:solidFill>
              </a:ln>
              <a:effectLst/>
            </c:spPr>
          </c:marker>
          <c:dLbls>
            <c:dLbl>
              <c:idx val="0"/>
              <c:layout>
                <c:manualLayout>
                  <c:x val="1.8326935111758716E-3"/>
                  <c:y val="4.6604032995273041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106761565836299E-2"/>
                      <c:h val="9.0331699905393761E-2"/>
                    </c:manualLayout>
                  </c15:layout>
                </c:ext>
                <c:ext xmlns:c16="http://schemas.microsoft.com/office/drawing/2014/chart" uri="{C3380CC4-5D6E-409C-BE32-E72D297353CC}">
                  <c16:uniqueId val="{00000000-56CE-4CF4-90F6-62B8B612A121}"/>
                </c:ext>
              </c:extLst>
            </c:dLbl>
            <c:dLbl>
              <c:idx val="3"/>
              <c:layout>
                <c:manualLayout>
                  <c:x val="-4.7989370545763674E-2"/>
                  <c:y val="-7.119000668240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CF-4B85-AFEF-8D4905BE9B9F}"/>
                </c:ext>
              </c:extLst>
            </c:dLbl>
            <c:dLbl>
              <c:idx val="8"/>
              <c:layout>
                <c:manualLayout>
                  <c:x val="-1.0029702692857342E-2"/>
                  <c:y val="4.6604032995273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E-4CF4-90F6-62B8B612A12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Sheet1!$D$2:$D$12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xVal>
          <c:yVal>
            <c:numRef>
              <c:f>Sheet1!$C$2:$C$12</c:f>
              <c:numCache>
                <c:formatCode>General</c:formatCode>
                <c:ptCount val="11"/>
                <c:pt idx="0">
                  <c:v>81.569999999999993</c:v>
                </c:pt>
                <c:pt idx="1">
                  <c:v>89.91</c:v>
                </c:pt>
                <c:pt idx="2">
                  <c:v>88.59</c:v>
                </c:pt>
                <c:pt idx="3">
                  <c:v>90.47</c:v>
                </c:pt>
                <c:pt idx="4">
                  <c:v>93.53</c:v>
                </c:pt>
                <c:pt idx="5">
                  <c:v>93.15</c:v>
                </c:pt>
                <c:pt idx="6">
                  <c:v>92.52</c:v>
                </c:pt>
                <c:pt idx="7">
                  <c:v>90.71</c:v>
                </c:pt>
                <c:pt idx="8">
                  <c:v>90.78</c:v>
                </c:pt>
                <c:pt idx="9">
                  <c:v>90.91</c:v>
                </c:pt>
                <c:pt idx="10">
                  <c:v>90.73</c:v>
                </c:pt>
              </c:numCache>
            </c:numRef>
          </c:yVal>
          <c:smooth val="0"/>
          <c:extLst>
            <c:ext xmlns:c16="http://schemas.microsoft.com/office/drawing/2014/chart" uri="{C3380CC4-5D6E-409C-BE32-E72D297353CC}">
              <c16:uniqueId val="{00000000-EC8D-46AD-8543-38B6661CCA09}"/>
            </c:ext>
          </c:extLst>
        </c:ser>
        <c:dLbls>
          <c:dLblPos val="t"/>
          <c:showLegendKey val="0"/>
          <c:showVal val="1"/>
          <c:showCatName val="0"/>
          <c:showSerName val="0"/>
          <c:showPercent val="0"/>
          <c:showBubbleSize val="0"/>
        </c:dLbls>
        <c:axId val="450296728"/>
        <c:axId val="450298368"/>
      </c:scatterChart>
      <c:valAx>
        <c:axId val="450296728"/>
        <c:scaling>
          <c:orientation val="minMax"/>
          <c:max val="2019"/>
          <c:min val="2009"/>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0298368"/>
        <c:crossesAt val="0"/>
        <c:crossBetween val="midCat"/>
      </c:valAx>
      <c:valAx>
        <c:axId val="450298368"/>
        <c:scaling>
          <c:orientation val="minMax"/>
          <c:max val="96"/>
          <c:min val="74"/>
        </c:scaling>
        <c:delete val="0"/>
        <c:axPos val="l"/>
        <c:majorGridlines>
          <c:spPr>
            <a:ln w="9525" cap="flat" cmpd="sng" algn="ctr">
              <a:solidFill>
                <a:schemeClr val="tx1">
                  <a:lumMod val="15000"/>
                  <a:lumOff val="85000"/>
                </a:schemeClr>
              </a:solidFill>
              <a:round/>
            </a:ln>
            <a:effectLst/>
          </c:spPr>
        </c:majorGridlines>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0296728"/>
        <c:crosses val="autoZero"/>
        <c:crossBetween val="midCat"/>
        <c:majorUnit val="2"/>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nchor="t"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numFmt formatCode="#,##0.0;&quot;-&quot;#,##0.0" sourceLinked="0"/>
              <c:spPr>
                <a:noFill/>
                <a:ln>
                  <a:noFill/>
                </a:ln>
              </c:spPr>
              <c:txPr>
                <a:bodyPr wrap="none"/>
                <a:lstStyle/>
                <a:p>
                  <a:pPr>
                    <a:defRPr sz="1600">
                      <a:solidFill>
                        <a:srgbClr val="12284C"/>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0E78B-E5CB-2D4A-8F50-29451C261D95}" type="datetimeFigureOut">
              <a:rPr lang="en-US" smtClean="0"/>
              <a:t>8/30/2021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C3D7-075B-8245-9766-63FB04C0A10C}" type="slidenum">
              <a:rPr lang="en-US" smtClean="0"/>
              <a:t>‹#›</a:t>
            </a:fld>
            <a:endParaRPr lang="en-US" dirty="0"/>
          </a:p>
        </p:txBody>
      </p:sp>
    </p:spTree>
    <p:extLst>
      <p:ext uri="{BB962C8B-B14F-4D97-AF65-F5344CB8AC3E}">
        <p14:creationId xmlns:p14="http://schemas.microsoft.com/office/powerpoint/2010/main" val="186094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58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97012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80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1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5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0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68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FA935-6041-43A0-BE52-1D862E62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75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FA935-6041-43A0-BE52-1D862E62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43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FA935-6041-43A0-BE52-1D862E62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92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FA935-6041-43A0-BE52-1D862E62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31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AFA935-6041-43A0-BE52-1D862E62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14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3.png"/><Relationship Id="rId2" Type="http://schemas.openxmlformats.org/officeDocument/2006/relationships/tags" Target="../tags/tag95.xml"/><Relationship Id="rId1" Type="http://schemas.openxmlformats.org/officeDocument/2006/relationships/vmlDrawing" Target="../drawings/vmlDrawing85.vml"/><Relationship Id="rId6" Type="http://schemas.openxmlformats.org/officeDocument/2006/relationships/image" Target="../media/image13.emf"/><Relationship Id="rId5" Type="http://schemas.openxmlformats.org/officeDocument/2006/relationships/oleObject" Target="../embeddings/oleObject85.bin"/><Relationship Id="rId4"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7.png"/><Relationship Id="rId2" Type="http://schemas.openxmlformats.org/officeDocument/2006/relationships/tags" Target="../tags/tag97.xml"/><Relationship Id="rId1" Type="http://schemas.openxmlformats.org/officeDocument/2006/relationships/vmlDrawing" Target="../drawings/vmlDrawing86.vml"/><Relationship Id="rId6" Type="http://schemas.openxmlformats.org/officeDocument/2006/relationships/image" Target="../media/image13.emf"/><Relationship Id="rId5" Type="http://schemas.openxmlformats.org/officeDocument/2006/relationships/oleObject" Target="../embeddings/oleObject86.bin"/><Relationship Id="rId4"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8.png"/><Relationship Id="rId2" Type="http://schemas.openxmlformats.org/officeDocument/2006/relationships/tags" Target="../tags/tag99.xml"/><Relationship Id="rId1" Type="http://schemas.openxmlformats.org/officeDocument/2006/relationships/vmlDrawing" Target="../drawings/vmlDrawing87.vml"/><Relationship Id="rId6" Type="http://schemas.openxmlformats.org/officeDocument/2006/relationships/image" Target="../media/image13.emf"/><Relationship Id="rId5" Type="http://schemas.openxmlformats.org/officeDocument/2006/relationships/oleObject" Target="../embeddings/oleObject87.bin"/><Relationship Id="rId4"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8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8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8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8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90.vml"/><Relationship Id="rId6" Type="http://schemas.openxmlformats.org/officeDocument/2006/relationships/image" Target="../media/image5.png"/><Relationship Id="rId5" Type="http://schemas.openxmlformats.org/officeDocument/2006/relationships/image" Target="../media/image14.emf"/><Relationship Id="rId4" Type="http://schemas.openxmlformats.org/officeDocument/2006/relationships/oleObject" Target="../embeddings/oleObject90.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vmlDrawing" Target="../drawings/vmlDrawing91.vml"/><Relationship Id="rId6" Type="http://schemas.openxmlformats.org/officeDocument/2006/relationships/image" Target="../media/image5.png"/><Relationship Id="rId5" Type="http://schemas.openxmlformats.org/officeDocument/2006/relationships/image" Target="../media/image14.emf"/><Relationship Id="rId4" Type="http://schemas.openxmlformats.org/officeDocument/2006/relationships/oleObject" Target="../embeddings/oleObject91.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vmlDrawing" Target="../drawings/vmlDrawing92.v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9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vmlDrawing" Target="../drawings/vmlDrawing9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vmlDrawing" Target="../drawings/vmlDrawing9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vmlDrawing" Target="../drawings/vmlDrawing9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109.xml"/><Relationship Id="rId1" Type="http://schemas.openxmlformats.org/officeDocument/2006/relationships/vmlDrawing" Target="../drawings/vmlDrawing96.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6.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vmlDrawing" Target="../drawings/vmlDrawing9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7.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vmlDrawing" Target="../drawings/vmlDrawing9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8.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vmlDrawing" Target="../drawings/vmlDrawing9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99.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vmlDrawing" Target="../drawings/vmlDrawing10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00.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vmlDrawing" Target="../drawings/vmlDrawing10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01.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15.xml"/><Relationship Id="rId1" Type="http://schemas.openxmlformats.org/officeDocument/2006/relationships/vmlDrawing" Target="../drawings/vmlDrawing102.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02.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16.xml"/><Relationship Id="rId1" Type="http://schemas.openxmlformats.org/officeDocument/2006/relationships/vmlDrawing" Target="../drawings/vmlDrawing10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03.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17.xml"/><Relationship Id="rId1" Type="http://schemas.openxmlformats.org/officeDocument/2006/relationships/vmlDrawing" Target="../drawings/vmlDrawing104.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0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18.xml"/><Relationship Id="rId1" Type="http://schemas.openxmlformats.org/officeDocument/2006/relationships/vmlDrawing" Target="../drawings/vmlDrawing105.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05.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19.xml"/><Relationship Id="rId1" Type="http://schemas.openxmlformats.org/officeDocument/2006/relationships/vmlDrawing" Target="../drawings/vmlDrawing106.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0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0.xml"/><Relationship Id="rId1" Type="http://schemas.openxmlformats.org/officeDocument/2006/relationships/vmlDrawing" Target="../drawings/vmlDrawing107.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0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1.xml"/><Relationship Id="rId1" Type="http://schemas.openxmlformats.org/officeDocument/2006/relationships/vmlDrawing" Target="../drawings/vmlDrawing108.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08.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2.xml"/><Relationship Id="rId1" Type="http://schemas.openxmlformats.org/officeDocument/2006/relationships/vmlDrawing" Target="../drawings/vmlDrawing109.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09.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3.xml"/><Relationship Id="rId1" Type="http://schemas.openxmlformats.org/officeDocument/2006/relationships/vmlDrawing" Target="../drawings/vmlDrawing110.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1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4.xml"/><Relationship Id="rId1" Type="http://schemas.openxmlformats.org/officeDocument/2006/relationships/vmlDrawing" Target="../drawings/vmlDrawing111.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1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5.xml"/><Relationship Id="rId1" Type="http://schemas.openxmlformats.org/officeDocument/2006/relationships/vmlDrawing" Target="../drawings/vmlDrawing112.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1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6.xml"/><Relationship Id="rId1" Type="http://schemas.openxmlformats.org/officeDocument/2006/relationships/vmlDrawing" Target="../drawings/vmlDrawing113.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13.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27.xml"/><Relationship Id="rId1" Type="http://schemas.openxmlformats.org/officeDocument/2006/relationships/vmlDrawing" Target="../drawings/vmlDrawing114.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14.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vmlDrawing" Target="../drawings/vmlDrawing11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15.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vmlDrawing" Target="../drawings/vmlDrawing116.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16.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30.xml"/><Relationship Id="rId1" Type="http://schemas.openxmlformats.org/officeDocument/2006/relationships/vmlDrawing" Target="../drawings/vmlDrawing117.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117.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vmlDrawing" Target="../drawings/vmlDrawing11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18.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vmlDrawing" Target="../drawings/vmlDrawing11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19.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vmlDrawing" Target="../drawings/vmlDrawing12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0.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vmlDrawing" Target="../drawings/vmlDrawing12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1.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vmlDrawing" Target="../drawings/vmlDrawing122.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122.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vmlDrawing" Target="../drawings/vmlDrawing12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3.bin"/></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vmlDrawing" Target="../drawings/vmlDrawing124.vml"/><Relationship Id="rId6" Type="http://schemas.openxmlformats.org/officeDocument/2006/relationships/image" Target="../media/image13.emf"/><Relationship Id="rId5" Type="http://schemas.openxmlformats.org/officeDocument/2006/relationships/oleObject" Target="../embeddings/oleObject124.bin"/><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vmlDrawing" Target="../drawings/vmlDrawing12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5.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0.xml"/><Relationship Id="rId1" Type="http://schemas.openxmlformats.org/officeDocument/2006/relationships/vmlDrawing" Target="../drawings/vmlDrawing126.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6.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vmlDrawing" Target="../drawings/vmlDrawing12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2.xml"/><Relationship Id="rId1" Type="http://schemas.openxmlformats.org/officeDocument/2006/relationships/vmlDrawing" Target="../drawings/vmlDrawing12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8.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3.xml"/><Relationship Id="rId1" Type="http://schemas.openxmlformats.org/officeDocument/2006/relationships/vmlDrawing" Target="../drawings/vmlDrawing12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9.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4.xml"/><Relationship Id="rId1" Type="http://schemas.openxmlformats.org/officeDocument/2006/relationships/vmlDrawing" Target="../drawings/vmlDrawing130.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0.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5.xml"/><Relationship Id="rId1" Type="http://schemas.openxmlformats.org/officeDocument/2006/relationships/vmlDrawing" Target="../drawings/vmlDrawing131.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1.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6.xml"/><Relationship Id="rId1" Type="http://schemas.openxmlformats.org/officeDocument/2006/relationships/vmlDrawing" Target="../drawings/vmlDrawing132.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2.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7.xml"/><Relationship Id="rId1" Type="http://schemas.openxmlformats.org/officeDocument/2006/relationships/vmlDrawing" Target="../drawings/vmlDrawing13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3.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8.xml"/><Relationship Id="rId1" Type="http://schemas.openxmlformats.org/officeDocument/2006/relationships/vmlDrawing" Target="../drawings/vmlDrawing134.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49.xml"/><Relationship Id="rId1" Type="http://schemas.openxmlformats.org/officeDocument/2006/relationships/vmlDrawing" Target="../drawings/vmlDrawing135.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35.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0.xml"/><Relationship Id="rId1" Type="http://schemas.openxmlformats.org/officeDocument/2006/relationships/vmlDrawing" Target="../drawings/vmlDrawing136.vml"/><Relationship Id="rId6" Type="http://schemas.openxmlformats.org/officeDocument/2006/relationships/image" Target="../media/image17.png"/><Relationship Id="rId5" Type="http://schemas.openxmlformats.org/officeDocument/2006/relationships/image" Target="../media/image19.emf"/><Relationship Id="rId4" Type="http://schemas.openxmlformats.org/officeDocument/2006/relationships/oleObject" Target="../embeddings/oleObject136.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1.xml"/><Relationship Id="rId1" Type="http://schemas.openxmlformats.org/officeDocument/2006/relationships/vmlDrawing" Target="../drawings/vmlDrawing137.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37.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2.xml"/><Relationship Id="rId1" Type="http://schemas.openxmlformats.org/officeDocument/2006/relationships/vmlDrawing" Target="../drawings/vmlDrawing138.vml"/><Relationship Id="rId6" Type="http://schemas.openxmlformats.org/officeDocument/2006/relationships/image" Target="../media/image20.png"/><Relationship Id="rId5" Type="http://schemas.openxmlformats.org/officeDocument/2006/relationships/image" Target="../media/image14.emf"/><Relationship Id="rId4" Type="http://schemas.openxmlformats.org/officeDocument/2006/relationships/oleObject" Target="../embeddings/oleObject138.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3.xml"/><Relationship Id="rId1" Type="http://schemas.openxmlformats.org/officeDocument/2006/relationships/vmlDrawing" Target="../drawings/vmlDrawing139.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39.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4.xml"/><Relationship Id="rId1" Type="http://schemas.openxmlformats.org/officeDocument/2006/relationships/vmlDrawing" Target="../drawings/vmlDrawing140.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40.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5.xml"/><Relationship Id="rId1" Type="http://schemas.openxmlformats.org/officeDocument/2006/relationships/vmlDrawing" Target="../drawings/vmlDrawing141.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41.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6.xml"/><Relationship Id="rId1" Type="http://schemas.openxmlformats.org/officeDocument/2006/relationships/vmlDrawing" Target="../drawings/vmlDrawing142.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42.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57.xml"/><Relationship Id="rId1" Type="http://schemas.openxmlformats.org/officeDocument/2006/relationships/vmlDrawing" Target="../drawings/vmlDrawing143.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43.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8.xml"/><Relationship Id="rId1" Type="http://schemas.openxmlformats.org/officeDocument/2006/relationships/vmlDrawing" Target="../drawings/vmlDrawing14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44.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9.xml"/><Relationship Id="rId1" Type="http://schemas.openxmlformats.org/officeDocument/2006/relationships/vmlDrawing" Target="../drawings/vmlDrawing14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45.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60.xml"/><Relationship Id="rId1" Type="http://schemas.openxmlformats.org/officeDocument/2006/relationships/vmlDrawing" Target="../drawings/vmlDrawing146.vml"/><Relationship Id="rId6" Type="http://schemas.openxmlformats.org/officeDocument/2006/relationships/image" Target="../media/image21.png"/><Relationship Id="rId5" Type="http://schemas.openxmlformats.org/officeDocument/2006/relationships/image" Target="../media/image13.emf"/><Relationship Id="rId4" Type="http://schemas.openxmlformats.org/officeDocument/2006/relationships/oleObject" Target="../embeddings/oleObject146.bin"/></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5.png"/><Relationship Id="rId2" Type="http://schemas.openxmlformats.org/officeDocument/2006/relationships/vmlDrawing" Target="../drawings/vmlDrawing147.vml"/><Relationship Id="rId1" Type="http://schemas.openxmlformats.org/officeDocument/2006/relationships/themeOverride" Target="../theme/themeOverride2.xml"/><Relationship Id="rId6" Type="http://schemas.openxmlformats.org/officeDocument/2006/relationships/image" Target="../media/image14.emf"/><Relationship Id="rId5" Type="http://schemas.openxmlformats.org/officeDocument/2006/relationships/oleObject" Target="../embeddings/oleObject147.bin"/><Relationship Id="rId4"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62.xml"/><Relationship Id="rId1" Type="http://schemas.openxmlformats.org/officeDocument/2006/relationships/vmlDrawing" Target="../drawings/vmlDrawing148.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148.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3.xml"/><Relationship Id="rId1" Type="http://schemas.openxmlformats.org/officeDocument/2006/relationships/vmlDrawing" Target="../drawings/vmlDrawing14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49.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4.xml"/><Relationship Id="rId1" Type="http://schemas.openxmlformats.org/officeDocument/2006/relationships/vmlDrawing" Target="../drawings/vmlDrawing15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50.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5.xml"/><Relationship Id="rId1" Type="http://schemas.openxmlformats.org/officeDocument/2006/relationships/vmlDrawing" Target="../drawings/vmlDrawing15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51.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vmlDrawing" Target="../drawings/vmlDrawing152.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152.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7.xml"/><Relationship Id="rId1" Type="http://schemas.openxmlformats.org/officeDocument/2006/relationships/vmlDrawing" Target="../drawings/vmlDrawing15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53.bin"/></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5.png"/><Relationship Id="rId2" Type="http://schemas.openxmlformats.org/officeDocument/2006/relationships/tags" Target="../tags/tag168.xml"/><Relationship Id="rId1" Type="http://schemas.openxmlformats.org/officeDocument/2006/relationships/vmlDrawing" Target="../drawings/vmlDrawing154.vml"/><Relationship Id="rId6" Type="http://schemas.openxmlformats.org/officeDocument/2006/relationships/image" Target="../media/image12.emf"/><Relationship Id="rId5" Type="http://schemas.openxmlformats.org/officeDocument/2006/relationships/oleObject" Target="../embeddings/oleObject154.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0.xml"/><Relationship Id="rId1" Type="http://schemas.openxmlformats.org/officeDocument/2006/relationships/vmlDrawing" Target="../drawings/vmlDrawing155.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155.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1.xml"/><Relationship Id="rId1" Type="http://schemas.openxmlformats.org/officeDocument/2006/relationships/vmlDrawing" Target="../drawings/vmlDrawing156.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156.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72.xml"/><Relationship Id="rId1" Type="http://schemas.openxmlformats.org/officeDocument/2006/relationships/vmlDrawing" Target="../drawings/vmlDrawing157.v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oleObject" Target="../embeddings/oleObject157.bin"/></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15.png"/><Relationship Id="rId2" Type="http://schemas.openxmlformats.org/officeDocument/2006/relationships/tags" Target="../tags/tag173.xml"/><Relationship Id="rId1" Type="http://schemas.openxmlformats.org/officeDocument/2006/relationships/vmlDrawing" Target="../drawings/vmlDrawing158.vml"/><Relationship Id="rId6" Type="http://schemas.openxmlformats.org/officeDocument/2006/relationships/image" Target="../media/image12.emf"/><Relationship Id="rId5" Type="http://schemas.openxmlformats.org/officeDocument/2006/relationships/oleObject" Target="../embeddings/oleObject158.bin"/><Relationship Id="rId4"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5.xml"/><Relationship Id="rId1" Type="http://schemas.openxmlformats.org/officeDocument/2006/relationships/vmlDrawing" Target="../drawings/vmlDrawing159.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159.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6.xml"/><Relationship Id="rId1" Type="http://schemas.openxmlformats.org/officeDocument/2006/relationships/vmlDrawing" Target="../drawings/vmlDrawing160.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160.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77.xml"/><Relationship Id="rId1" Type="http://schemas.openxmlformats.org/officeDocument/2006/relationships/vmlDrawing" Target="../drawings/vmlDrawing161.v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oleObject" Target="../embeddings/oleObject161.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5.png"/><Relationship Id="rId2" Type="http://schemas.openxmlformats.org/officeDocument/2006/relationships/tags" Target="../tags/tag178.xml"/><Relationship Id="rId1" Type="http://schemas.openxmlformats.org/officeDocument/2006/relationships/vmlDrawing" Target="../drawings/vmlDrawing162.vml"/><Relationship Id="rId6" Type="http://schemas.openxmlformats.org/officeDocument/2006/relationships/image" Target="../media/image17.png"/><Relationship Id="rId5" Type="http://schemas.openxmlformats.org/officeDocument/2006/relationships/image" Target="../media/image12.emf"/><Relationship Id="rId4" Type="http://schemas.openxmlformats.org/officeDocument/2006/relationships/oleObject" Target="../embeddings/oleObject162.bin"/></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4.emf"/><Relationship Id="rId4"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4.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2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2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2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5.xml"/><Relationship Id="rId1" Type="http://schemas.openxmlformats.org/officeDocument/2006/relationships/vmlDrawing" Target="../drawings/vmlDrawing30.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3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3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7.xml"/><Relationship Id="rId1" Type="http://schemas.openxmlformats.org/officeDocument/2006/relationships/vmlDrawing" Target="../drawings/vmlDrawing32.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3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33.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3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5.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1.xml"/><Relationship Id="rId1" Type="http://schemas.openxmlformats.org/officeDocument/2006/relationships/vmlDrawing" Target="../drawings/vmlDrawing36.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36.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3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7.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3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8.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3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9.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1.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41.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2.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vmlDrawing" Target="../drawings/vmlDrawing43.vml"/><Relationship Id="rId6" Type="http://schemas.openxmlformats.org/officeDocument/2006/relationships/image" Target="../media/image13.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4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4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5.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46.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6.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47.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4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8.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5.xml"/><Relationship Id="rId1" Type="http://schemas.openxmlformats.org/officeDocument/2006/relationships/vmlDrawing" Target="../drawings/vmlDrawing49.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4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6.xml"/><Relationship Id="rId1" Type="http://schemas.openxmlformats.org/officeDocument/2006/relationships/vmlDrawing" Target="../drawings/vmlDrawing50.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5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vmlDrawing" Target="../drawings/vmlDrawing51.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5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vmlDrawing" Target="../drawings/vmlDrawing52.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5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vmlDrawing" Target="../drawings/vmlDrawing5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5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0.xml"/><Relationship Id="rId1" Type="http://schemas.openxmlformats.org/officeDocument/2006/relationships/vmlDrawing" Target="../drawings/vmlDrawing54.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5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vmlDrawing" Target="../drawings/vmlDrawing55.vml"/><Relationship Id="rId6" Type="http://schemas.openxmlformats.org/officeDocument/2006/relationships/image" Target="../media/image17.png"/><Relationship Id="rId5" Type="http://schemas.openxmlformats.org/officeDocument/2006/relationships/image" Target="../media/image19.emf"/><Relationship Id="rId4" Type="http://schemas.openxmlformats.org/officeDocument/2006/relationships/oleObject" Target="../embeddings/oleObject5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2.xml"/><Relationship Id="rId1" Type="http://schemas.openxmlformats.org/officeDocument/2006/relationships/vmlDrawing" Target="../drawings/vmlDrawing56.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56.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vmlDrawing" Target="../drawings/vmlDrawing57.vml"/><Relationship Id="rId6" Type="http://schemas.openxmlformats.org/officeDocument/2006/relationships/image" Target="../media/image20.png"/><Relationship Id="rId5" Type="http://schemas.openxmlformats.org/officeDocument/2006/relationships/image" Target="../media/image14.emf"/><Relationship Id="rId4" Type="http://schemas.openxmlformats.org/officeDocument/2006/relationships/oleObject" Target="../embeddings/oleObject57.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4.xml"/><Relationship Id="rId1" Type="http://schemas.openxmlformats.org/officeDocument/2006/relationships/vmlDrawing" Target="../drawings/vmlDrawing58.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5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vmlDrawing" Target="../drawings/vmlDrawing59.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vmlDrawing" Target="../drawings/vmlDrawing60.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60.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7.xml"/><Relationship Id="rId1" Type="http://schemas.openxmlformats.org/officeDocument/2006/relationships/vmlDrawing" Target="../drawings/vmlDrawing61.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61.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8.xml"/><Relationship Id="rId1" Type="http://schemas.openxmlformats.org/officeDocument/2006/relationships/vmlDrawing" Target="../drawings/vmlDrawing62.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62.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vmlDrawing" Target="../drawings/vmlDrawing6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63.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vmlDrawing" Target="../drawings/vmlDrawing6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71.xml"/><Relationship Id="rId1" Type="http://schemas.openxmlformats.org/officeDocument/2006/relationships/vmlDrawing" Target="../drawings/vmlDrawing65.vml"/><Relationship Id="rId6" Type="http://schemas.openxmlformats.org/officeDocument/2006/relationships/image" Target="../media/image21.png"/><Relationship Id="rId5" Type="http://schemas.openxmlformats.org/officeDocument/2006/relationships/image" Target="../media/image13.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5.png"/><Relationship Id="rId2" Type="http://schemas.openxmlformats.org/officeDocument/2006/relationships/vmlDrawing" Target="../drawings/vmlDrawing66.v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oleObject" Target="../embeddings/oleObject66.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73.xml"/><Relationship Id="rId1" Type="http://schemas.openxmlformats.org/officeDocument/2006/relationships/vmlDrawing" Target="../drawings/vmlDrawing67.v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67.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68.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6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69.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6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7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7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7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7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72.bin"/></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5.png"/><Relationship Id="rId2" Type="http://schemas.openxmlformats.org/officeDocument/2006/relationships/tags" Target="../tags/tag79.xml"/><Relationship Id="rId1" Type="http://schemas.openxmlformats.org/officeDocument/2006/relationships/vmlDrawing" Target="../drawings/vmlDrawing73.vml"/><Relationship Id="rId6" Type="http://schemas.openxmlformats.org/officeDocument/2006/relationships/image" Target="../media/image12.emf"/><Relationship Id="rId5" Type="http://schemas.openxmlformats.org/officeDocument/2006/relationships/oleObject" Target="../embeddings/oleObject73.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74.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74.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75.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7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83.xml"/><Relationship Id="rId1" Type="http://schemas.openxmlformats.org/officeDocument/2006/relationships/vmlDrawing" Target="../drawings/vmlDrawing76.v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oleObject" Target="../embeddings/oleObject76.bin"/></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5.png"/><Relationship Id="rId2" Type="http://schemas.openxmlformats.org/officeDocument/2006/relationships/tags" Target="../tags/tag84.xml"/><Relationship Id="rId1" Type="http://schemas.openxmlformats.org/officeDocument/2006/relationships/vmlDrawing" Target="../drawings/vmlDrawing77.vml"/><Relationship Id="rId6" Type="http://schemas.openxmlformats.org/officeDocument/2006/relationships/image" Target="../media/image12.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78.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7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79.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7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88.xml"/><Relationship Id="rId1" Type="http://schemas.openxmlformats.org/officeDocument/2006/relationships/vmlDrawing" Target="../drawings/vmlDrawing80.v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oleObject" Target="../embeddings/oleObject8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vmlDrawing" Target="../drawings/vmlDrawing81.vml"/><Relationship Id="rId6" Type="http://schemas.openxmlformats.org/officeDocument/2006/relationships/image" Target="../media/image17.png"/><Relationship Id="rId5" Type="http://schemas.openxmlformats.org/officeDocument/2006/relationships/image" Target="../media/image12.emf"/><Relationship Id="rId4" Type="http://schemas.openxmlformats.org/officeDocument/2006/relationships/oleObject" Target="../embeddings/oleObject81.bin"/></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4.png"/><Relationship Id="rId2" Type="http://schemas.openxmlformats.org/officeDocument/2006/relationships/tags" Target="../tags/tag91.xml"/><Relationship Id="rId1" Type="http://schemas.openxmlformats.org/officeDocument/2006/relationships/vmlDrawing" Target="../drawings/vmlDrawing83.vml"/><Relationship Id="rId6" Type="http://schemas.openxmlformats.org/officeDocument/2006/relationships/image" Target="../media/image13.emf"/><Relationship Id="rId5" Type="http://schemas.openxmlformats.org/officeDocument/2006/relationships/oleObject" Target="../embeddings/oleObject83.bin"/><Relationship Id="rId4"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png"/><Relationship Id="rId2" Type="http://schemas.openxmlformats.org/officeDocument/2006/relationships/tags" Target="../tags/tag93.xml"/><Relationship Id="rId1" Type="http://schemas.openxmlformats.org/officeDocument/2006/relationships/vmlDrawing" Target="../drawings/vmlDrawing84.vml"/><Relationship Id="rId6" Type="http://schemas.openxmlformats.org/officeDocument/2006/relationships/image" Target="../media/image13.emf"/><Relationship Id="rId5" Type="http://schemas.openxmlformats.org/officeDocument/2006/relationships/oleObject" Target="../embeddings/oleObject84.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6319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23002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26419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41488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009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301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50890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304592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782182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317801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877416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1"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782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944187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664268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174164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9"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atin typeface="+mn-lt"/>
                <a:ea typeface="+mn-ea"/>
                <a:cs typeface="+mn-cs"/>
              </a:defRPr>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761192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17954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3"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atin typeface="+mn-lt"/>
                <a:ea typeface="+mn-ea"/>
                <a:cs typeface="+mn-cs"/>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mj-lt"/>
                <a:ea typeface="+mj-ea"/>
                <a:cs typeface="+mj-cs"/>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4071790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1995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latin typeface="+mn-lt"/>
                <a:ea typeface="+mn-ea"/>
                <a:cs typeface="+mn-cs"/>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3056741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88472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1"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atin typeface="+mn-lt"/>
                <a:ea typeface="+mn-ea"/>
                <a:cs typeface="+mn-cs"/>
              </a:defRPr>
            </a:lvl1pPr>
            <a:lvl2pPr marL="685800" indent="-228600">
              <a:lnSpc>
                <a:spcPct val="90000"/>
              </a:lnSpc>
              <a:spcBef>
                <a:spcPts val="500"/>
              </a:spcBef>
              <a:spcAft>
                <a:spcPts val="0"/>
              </a:spcAft>
              <a:buClr>
                <a:srgbClr val="FFA400"/>
              </a:buClr>
              <a:defRPr sz="28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4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2000" b="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20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43086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565970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272392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5"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atin typeface="+mn-lt"/>
                <a:ea typeface="+mn-ea"/>
                <a:cs typeface="+mn-cs"/>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mj-lt"/>
                <a:ea typeface="+mj-ea"/>
                <a:cs typeface="+mj-cs"/>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atin typeface="+mn-lt"/>
                <a:ea typeface="+mn-ea"/>
                <a:cs typeface="+mn-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Tree>
    <p:extLst>
      <p:ext uri="{BB962C8B-B14F-4D97-AF65-F5344CB8AC3E}">
        <p14:creationId xmlns:p14="http://schemas.microsoft.com/office/powerpoint/2010/main" val="1842114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81061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atin typeface="+mn-lt"/>
                <a:ea typeface="+mn-ea"/>
                <a:cs typeface="+mn-cs"/>
              </a:defRPr>
            </a:lvl1pPr>
            <a:lvl2pPr marL="457200" indent="0">
              <a:lnSpc>
                <a:spcPct val="90000"/>
              </a:lnSpc>
              <a:spcBef>
                <a:spcPts val="500"/>
              </a:spcBef>
              <a:spcAft>
                <a:spcPts val="0"/>
              </a:spcAft>
              <a:buClr>
                <a:srgbClr val="FFA400"/>
              </a:buClr>
              <a:buNone/>
              <a:defRPr sz="2000">
                <a:latin typeface="+mn-lt"/>
                <a:ea typeface="+mn-ea"/>
                <a:cs typeface="+mn-cs"/>
              </a:defRPr>
            </a:lvl2pPr>
            <a:lvl3pPr marL="914400" indent="0">
              <a:lnSpc>
                <a:spcPct val="90000"/>
              </a:lnSpc>
              <a:spcBef>
                <a:spcPts val="500"/>
              </a:spcBef>
              <a:spcAft>
                <a:spcPts val="0"/>
              </a:spcAft>
              <a:buClr>
                <a:srgbClr val="3570CF"/>
              </a:buClr>
              <a:buFont typeface="Arial" panose="020B0604020202020204" pitchFamily="34" charset="0"/>
              <a:buNone/>
              <a:defRPr sz="2000">
                <a:latin typeface="+mn-lt"/>
                <a:ea typeface="+mn-ea"/>
                <a:cs typeface="+mn-cs"/>
              </a:defRPr>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latin typeface="+mn-lt"/>
                <a:ea typeface="+mn-ea"/>
                <a:cs typeface="+mn-cs"/>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4025061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3295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9288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1967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5854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09664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696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83729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5"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68454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99085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86786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11961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22137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25008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mn-lt"/>
              <a:ea typeface="+mn-ea"/>
              <a:cs typeface="+mn-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4453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5480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50521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2258210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6876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27431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80427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9261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171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23509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1479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3077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80459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2890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4821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49758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22465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21124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3242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9081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9313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3807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9244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67946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7204503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52959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5"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60843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71923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56941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29951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59186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35834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2636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82477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29843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32175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32466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85945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06011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89253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619753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91996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6467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9944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1"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22793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7926306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9244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7532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150458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80088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8316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00766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2852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8103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75682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10784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31442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33301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0290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266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73308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641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35635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84103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2455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07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3"/>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19978149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131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63900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2747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44469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22307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1203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11932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3437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5226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976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55548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2176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26424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96005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56376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45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0793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0276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8420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71135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7102089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1615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57353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871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3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4330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4280896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3"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66664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91964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93785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9261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34623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693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2890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5464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867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83"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684288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42803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latin typeface="+mn-lt"/>
                <a:ea typeface="+mn-ea"/>
                <a:cs typeface="+mn-cs"/>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lt"/>
                <a:ea typeface="+mn-ea"/>
                <a:cs typeface="+mn-cs"/>
              </a:endParaRPr>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latin typeface="+mn-lt"/>
                <a:ea typeface="+mn-ea"/>
                <a:cs typeface="+mn-cs"/>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1. xxxx  2. xxxx  3. xxxx</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latin typeface="+mn-lt"/>
                <a:ea typeface="+mn-ea"/>
                <a:cs typeface="+mn-cs"/>
                <a:sym typeface="Trebuchet MS" panose="020B0603020202020204" pitchFamily="34" charset="0"/>
              </a:endParaRPr>
            </a:p>
          </p:txBody>
        </p:sp>
      </p:grpSp>
    </p:spTree>
    <p:extLst>
      <p:ext uri="{BB962C8B-B14F-4D97-AF65-F5344CB8AC3E}">
        <p14:creationId xmlns:p14="http://schemas.microsoft.com/office/powerpoint/2010/main" val="2198264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35294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56319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619309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78445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60874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4105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39732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2623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63796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7530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1220467"/>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92572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273478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8481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02662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124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5182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35017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4531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763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8706714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290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16868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0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4218529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1491552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82471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3865609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940421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52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2333829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27456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97933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75166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58462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63494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63145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839203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211827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77570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00242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23571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5511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91264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4466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49971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9907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48536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32940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814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5303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26215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85478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4503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755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60265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53070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53139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24309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05719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95765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846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91740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84802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2607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76762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1526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79941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96192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2999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3285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2827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3610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43229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993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8733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11993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28784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38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175063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8354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2334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3567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27041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3430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1201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68127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27715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1306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5392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8404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4902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78398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58058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58291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608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72248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94328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36910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90673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67075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6263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0253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61943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4736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1714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0917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44013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8472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82861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55869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78340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761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71996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8557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7516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32492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6627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298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0851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39137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033484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02596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802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98104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39095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8229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82028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91548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94091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2581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6798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6707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68825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10868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9170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1110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9399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556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2902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5574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29037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531551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9469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4602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ext uri="{D42A27DB-BD31-4B8C-83A1-F6EECF244321}">
                <p14:modId xmlns:p14="http://schemas.microsoft.com/office/powerpoint/2010/main" val="32355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7068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05062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54403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83947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20854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147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62228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94982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73533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1146850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32102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363424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32914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9002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5141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9385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41990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0960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58186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8321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3784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8715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17389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3949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36603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461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53405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25611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2406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7029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31417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6317279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15715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mj-lt"/>
                <a:ea typeface="+mj-ea"/>
                <a:cs typeface="+mj-cs"/>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12352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90943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mj-lt"/>
                <a:ea typeface="+mj-ea"/>
                <a:cs typeface="+mj-cs"/>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31885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2.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tags" Target="../tags/tag1.xml"/><Relationship Id="rId16" Type="http://schemas.openxmlformats.org/officeDocument/2006/relationships/slideLayout" Target="../slideLayouts/slideLayout32.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oleObject" Target="../embeddings/oleObject1.bin"/><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vmlDrawing" Target="../drawings/vmlDrawing1.v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image" Target="../media/image1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61" Type="http://schemas.openxmlformats.org/officeDocument/2006/relationships/slideLayout" Target="../slideLayouts/slideLayout77.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23.xml"/><Relationship Id="rId21" Type="http://schemas.openxmlformats.org/officeDocument/2006/relationships/slideLayout" Target="../slideLayouts/slideLayout118.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63" Type="http://schemas.openxmlformats.org/officeDocument/2006/relationships/slideLayout" Target="../slideLayouts/slideLayout160.xml"/><Relationship Id="rId68" Type="http://schemas.openxmlformats.org/officeDocument/2006/relationships/slideLayout" Target="../slideLayouts/slideLayout165.xml"/><Relationship Id="rId84" Type="http://schemas.openxmlformats.org/officeDocument/2006/relationships/tags" Target="../tags/tag90.xml"/><Relationship Id="rId16" Type="http://schemas.openxmlformats.org/officeDocument/2006/relationships/slideLayout" Target="../slideLayouts/slideLayout113.xml"/><Relationship Id="rId11" Type="http://schemas.openxmlformats.org/officeDocument/2006/relationships/slideLayout" Target="../slideLayouts/slideLayout108.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74" Type="http://schemas.openxmlformats.org/officeDocument/2006/relationships/slideLayout" Target="../slideLayouts/slideLayout171.xml"/><Relationship Id="rId79" Type="http://schemas.openxmlformats.org/officeDocument/2006/relationships/slideLayout" Target="../slideLayouts/slideLayout176.xml"/><Relationship Id="rId5" Type="http://schemas.openxmlformats.org/officeDocument/2006/relationships/slideLayout" Target="../slideLayouts/slideLayout102.xml"/><Relationship Id="rId19" Type="http://schemas.openxmlformats.org/officeDocument/2006/relationships/slideLayout" Target="../slideLayouts/slideLayout11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slideLayout" Target="../slideLayouts/slideLayout166.xml"/><Relationship Id="rId77" Type="http://schemas.openxmlformats.org/officeDocument/2006/relationships/slideLayout" Target="../slideLayouts/slideLayout174.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72" Type="http://schemas.openxmlformats.org/officeDocument/2006/relationships/slideLayout" Target="../slideLayouts/slideLayout169.xml"/><Relationship Id="rId80" Type="http://schemas.openxmlformats.org/officeDocument/2006/relationships/slideLayout" Target="../slideLayouts/slideLayout177.xml"/><Relationship Id="rId85" Type="http://schemas.openxmlformats.org/officeDocument/2006/relationships/oleObject" Target="../embeddings/oleObject82.bin"/><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slideLayout" Target="../slideLayouts/slideLayout167.xml"/><Relationship Id="rId75" Type="http://schemas.openxmlformats.org/officeDocument/2006/relationships/slideLayout" Target="../slideLayouts/slideLayout172.xml"/><Relationship Id="rId83" Type="http://schemas.openxmlformats.org/officeDocument/2006/relationships/vmlDrawing" Target="../drawings/vmlDrawing82.v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 Id="rId10" Type="http://schemas.openxmlformats.org/officeDocument/2006/relationships/slideLayout" Target="../slideLayouts/slideLayout107.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73" Type="http://schemas.openxmlformats.org/officeDocument/2006/relationships/slideLayout" Target="../slideLayouts/slideLayout170.xml"/><Relationship Id="rId78" Type="http://schemas.openxmlformats.org/officeDocument/2006/relationships/slideLayout" Target="../slideLayouts/slideLayout175.xml"/><Relationship Id="rId81" Type="http://schemas.openxmlformats.org/officeDocument/2006/relationships/slideLayout" Target="../slideLayouts/slideLayout178.xml"/><Relationship Id="rId86" Type="http://schemas.openxmlformats.org/officeDocument/2006/relationships/image" Target="../media/image12.emf"/><Relationship Id="rId4" Type="http://schemas.openxmlformats.org/officeDocument/2006/relationships/slideLayout" Target="../slideLayouts/slideLayout101.xml"/><Relationship Id="rId9" Type="http://schemas.openxmlformats.org/officeDocument/2006/relationships/slideLayout" Target="../slideLayouts/slideLayout106.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9" Type="http://schemas.openxmlformats.org/officeDocument/2006/relationships/slideLayout" Target="../slideLayouts/slideLayout136.xml"/><Relationship Id="rId34" Type="http://schemas.openxmlformats.org/officeDocument/2006/relationships/slideLayout" Target="../slideLayouts/slideLayout131.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76" Type="http://schemas.openxmlformats.org/officeDocument/2006/relationships/slideLayout" Target="../slideLayouts/slideLayout173.xml"/><Relationship Id="rId7" Type="http://schemas.openxmlformats.org/officeDocument/2006/relationships/slideLayout" Target="../slideLayouts/slideLayout104.xml"/><Relationship Id="rId71" Type="http://schemas.openxmlformats.org/officeDocument/2006/relationships/slideLayout" Target="../slideLayouts/slideLayout168.xml"/><Relationship Id="rId2" Type="http://schemas.openxmlformats.org/officeDocument/2006/relationships/slideLayout" Target="../slideLayouts/slideLayout99.xml"/><Relationship Id="rId29" Type="http://schemas.openxmlformats.org/officeDocument/2006/relationships/slideLayout" Target="../slideLayouts/slideLayout126.xml"/><Relationship Id="rId24" Type="http://schemas.openxmlformats.org/officeDocument/2006/relationships/slideLayout" Target="../slideLayouts/slideLayout121.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66" Type="http://schemas.openxmlformats.org/officeDocument/2006/relationships/slideLayout" Target="../slideLayouts/slideLayout163.xml"/><Relationship Id="rId61" Type="http://schemas.openxmlformats.org/officeDocument/2006/relationships/slideLayout" Target="../slideLayouts/slideLayout158.xml"/><Relationship Id="rId8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160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860" r:id="rId16"/>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2441455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54035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 id="2147483747" r:id="rId51"/>
    <p:sldLayoutId id="2147483748" r:id="rId52"/>
    <p:sldLayoutId id="2147483749" r:id="rId53"/>
    <p:sldLayoutId id="2147483750" r:id="rId54"/>
    <p:sldLayoutId id="2147483751" r:id="rId55"/>
    <p:sldLayoutId id="2147483752" r:id="rId56"/>
    <p:sldLayoutId id="2147483753" r:id="rId57"/>
    <p:sldLayoutId id="2147483754" r:id="rId58"/>
    <p:sldLayoutId id="2147483755" r:id="rId59"/>
    <p:sldLayoutId id="2147483756" r:id="rId60"/>
    <p:sldLayoutId id="2147483757" r:id="rId61"/>
    <p:sldLayoutId id="2147483758" r:id="rId62"/>
    <p:sldLayoutId id="2147483759" r:id="rId63"/>
    <p:sldLayoutId id="2147483760" r:id="rId64"/>
    <p:sldLayoutId id="2147483761" r:id="rId65"/>
    <p:sldLayoutId id="2147483762" r:id="rId66"/>
    <p:sldLayoutId id="2147483763" r:id="rId67"/>
    <p:sldLayoutId id="2147483764" r:id="rId68"/>
    <p:sldLayoutId id="2147483765" r:id="rId69"/>
    <p:sldLayoutId id="2147483766" r:id="rId70"/>
    <p:sldLayoutId id="2147483767" r:id="rId71"/>
    <p:sldLayoutId id="2147483768" r:id="rId72"/>
    <p:sldLayoutId id="2147483769" r:id="rId73"/>
    <p:sldLayoutId id="2147483770" r:id="rId74"/>
    <p:sldLayoutId id="2147483771" r:id="rId75"/>
    <p:sldLayoutId id="2147483772" r:id="rId76"/>
    <p:sldLayoutId id="2147483773" r:id="rId77"/>
    <p:sldLayoutId id="2147483774" r:id="rId78"/>
    <p:sldLayoutId id="2147483775" r:id="rId79"/>
    <p:sldLayoutId id="2147483776" r:id="rId80"/>
    <p:sldLayoutId id="2147483777"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ext uri="{D42A27DB-BD31-4B8C-83A1-F6EECF244321}">
                <p14:modId xmlns:p14="http://schemas.microsoft.com/office/powerpoint/2010/main" val="2196148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3"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79341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819" r:id="rId41"/>
    <p:sldLayoutId id="2147483820" r:id="rId42"/>
    <p:sldLayoutId id="2147483821" r:id="rId43"/>
    <p:sldLayoutId id="2147483822" r:id="rId44"/>
    <p:sldLayoutId id="2147483823" r:id="rId45"/>
    <p:sldLayoutId id="2147483824" r:id="rId46"/>
    <p:sldLayoutId id="2147483825" r:id="rId47"/>
    <p:sldLayoutId id="2147483826" r:id="rId48"/>
    <p:sldLayoutId id="2147483827" r:id="rId49"/>
    <p:sldLayoutId id="2147483828" r:id="rId50"/>
    <p:sldLayoutId id="2147483829" r:id="rId51"/>
    <p:sldLayoutId id="2147483830" r:id="rId52"/>
    <p:sldLayoutId id="2147483831" r:id="rId53"/>
    <p:sldLayoutId id="2147483832" r:id="rId54"/>
    <p:sldLayoutId id="2147483833" r:id="rId55"/>
    <p:sldLayoutId id="2147483834" r:id="rId56"/>
    <p:sldLayoutId id="2147483835" r:id="rId57"/>
    <p:sldLayoutId id="2147483836" r:id="rId58"/>
    <p:sldLayoutId id="2147483837" r:id="rId59"/>
    <p:sldLayoutId id="2147483838" r:id="rId60"/>
    <p:sldLayoutId id="2147483839" r:id="rId61"/>
    <p:sldLayoutId id="2147483840" r:id="rId62"/>
    <p:sldLayoutId id="2147483841" r:id="rId63"/>
    <p:sldLayoutId id="2147483842" r:id="rId64"/>
    <p:sldLayoutId id="2147483843" r:id="rId65"/>
    <p:sldLayoutId id="2147483844" r:id="rId66"/>
    <p:sldLayoutId id="2147483845" r:id="rId67"/>
    <p:sldLayoutId id="2147483846" r:id="rId68"/>
    <p:sldLayoutId id="2147483847" r:id="rId69"/>
    <p:sldLayoutId id="2147483848" r:id="rId70"/>
    <p:sldLayoutId id="2147483849" r:id="rId71"/>
    <p:sldLayoutId id="2147483850" r:id="rId72"/>
    <p:sldLayoutId id="2147483851" r:id="rId73"/>
    <p:sldLayoutId id="2147483852" r:id="rId74"/>
    <p:sldLayoutId id="2147483853" r:id="rId75"/>
    <p:sldLayoutId id="2147483854" r:id="rId76"/>
    <p:sldLayoutId id="2147483855" r:id="rId77"/>
    <p:sldLayoutId id="2147483856" r:id="rId78"/>
    <p:sldLayoutId id="2147483857" r:id="rId79"/>
    <p:sldLayoutId id="2147483858" r:id="rId80"/>
    <p:sldLayoutId id="2147483859"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27.emf"/><Relationship Id="rId2" Type="http://schemas.openxmlformats.org/officeDocument/2006/relationships/tags" Target="../tags/tag179.xml"/><Relationship Id="rId1" Type="http://schemas.openxmlformats.org/officeDocument/2006/relationships/vmlDrawing" Target="../drawings/vmlDrawing163.vml"/><Relationship Id="rId6" Type="http://schemas.openxmlformats.org/officeDocument/2006/relationships/oleObject" Target="../embeddings/oleObject163.bin"/><Relationship Id="rId5" Type="http://schemas.openxmlformats.org/officeDocument/2006/relationships/notesSlide" Target="../notesSlides/notesSlide10.xml"/><Relationship Id="rId4"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chart" Target="../charts/chart2.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14.emf"/><Relationship Id="rId2" Type="http://schemas.openxmlformats.org/officeDocument/2006/relationships/tags" Target="../tags/tag181.xml"/><Relationship Id="rId1" Type="http://schemas.openxmlformats.org/officeDocument/2006/relationships/vmlDrawing" Target="../drawings/vmlDrawing164.vml"/><Relationship Id="rId6" Type="http://schemas.openxmlformats.org/officeDocument/2006/relationships/tags" Target="../tags/tag185.xml"/><Relationship Id="rId11" Type="http://schemas.openxmlformats.org/officeDocument/2006/relationships/oleObject" Target="../embeddings/oleObject164.bin"/><Relationship Id="rId5" Type="http://schemas.openxmlformats.org/officeDocument/2006/relationships/tags" Target="../tags/tag184.xml"/><Relationship Id="rId10" Type="http://schemas.openxmlformats.org/officeDocument/2006/relationships/notesSlide" Target="../notesSlides/notesSlide11.xml"/><Relationship Id="rId4" Type="http://schemas.openxmlformats.org/officeDocument/2006/relationships/tags" Target="../tags/tag183.xml"/><Relationship Id="rId9"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Rural School Conference – March 2021</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258934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739F06A-9D59-DC47-ADFE-020C89158D5B}"/>
              </a:ext>
            </a:extLst>
          </p:cNvPr>
          <p:cNvSpPr/>
          <p:nvPr/>
        </p:nvSpPr>
        <p:spPr>
          <a:xfrm>
            <a:off x="1863532" y="3590576"/>
            <a:ext cx="2045548"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7"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8" name="Rectangle 7">
            <a:extLst>
              <a:ext uri="{FF2B5EF4-FFF2-40B4-BE49-F238E27FC236}">
                <a16:creationId xmlns:a16="http://schemas.microsoft.com/office/drawing/2014/main" id="{F8136478-BAC4-42D0-8A01-B2AC72633526}"/>
              </a:ext>
            </a:extLst>
          </p:cNvPr>
          <p:cNvSpPr/>
          <p:nvPr/>
        </p:nvSpPr>
        <p:spPr>
          <a:xfrm>
            <a:off x="4034156" y="3598308"/>
            <a:ext cx="7752035"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534139" y="622910"/>
            <a:ext cx="11123721" cy="886397"/>
          </a:xfrm>
        </p:spPr>
        <p:txBody>
          <a:bodyPr/>
          <a:lstStyle/>
          <a:p>
            <a:r>
              <a:rPr lang="en-US" sz="3200" dirty="0"/>
              <a:t>Federal relief funds intended to further support LEAs and nonpublic schools in addressing these needs</a:t>
            </a:r>
          </a:p>
        </p:txBody>
      </p:sp>
      <p:sp>
        <p:nvSpPr>
          <p:cNvPr id="9" name="Rectangle 8">
            <a:extLst>
              <a:ext uri="{FF2B5EF4-FFF2-40B4-BE49-F238E27FC236}">
                <a16:creationId xmlns:a16="http://schemas.microsoft.com/office/drawing/2014/main" id="{477B5C43-9398-4E5B-AC2B-F6FE3B0821A7}"/>
              </a:ext>
            </a:extLst>
          </p:cNvPr>
          <p:cNvSpPr/>
          <p:nvPr/>
        </p:nvSpPr>
        <p:spPr>
          <a:xfrm>
            <a:off x="239697" y="2203609"/>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Description</a:t>
            </a:r>
          </a:p>
        </p:txBody>
      </p:sp>
      <p:sp>
        <p:nvSpPr>
          <p:cNvPr id="7" name="Rectangle 6">
            <a:extLst>
              <a:ext uri="{FF2B5EF4-FFF2-40B4-BE49-F238E27FC236}">
                <a16:creationId xmlns:a16="http://schemas.microsoft.com/office/drawing/2014/main" id="{C4BA1715-9065-4115-9AC4-A3AE17FC78A8}"/>
              </a:ext>
            </a:extLst>
          </p:cNvPr>
          <p:cNvSpPr/>
          <p:nvPr/>
        </p:nvSpPr>
        <p:spPr>
          <a:xfrm>
            <a:off x="239696" y="3015968"/>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Intended Use</a:t>
            </a:r>
          </a:p>
        </p:txBody>
      </p:sp>
      <p:sp>
        <p:nvSpPr>
          <p:cNvPr id="6" name="Rectangle 5">
            <a:extLst>
              <a:ext uri="{FF2B5EF4-FFF2-40B4-BE49-F238E27FC236}">
                <a16:creationId xmlns:a16="http://schemas.microsoft.com/office/drawing/2014/main" id="{6874CF77-B3A4-4039-9505-914427C6D477}"/>
              </a:ext>
            </a:extLst>
          </p:cNvPr>
          <p:cNvSpPr/>
          <p:nvPr/>
        </p:nvSpPr>
        <p:spPr>
          <a:xfrm>
            <a:off x="239697" y="4101163"/>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Bill</a:t>
            </a:r>
          </a:p>
        </p:txBody>
      </p:sp>
      <p:sp>
        <p:nvSpPr>
          <p:cNvPr id="14" name="Rectangle 13">
            <a:extLst>
              <a:ext uri="{FF2B5EF4-FFF2-40B4-BE49-F238E27FC236}">
                <a16:creationId xmlns:a16="http://schemas.microsoft.com/office/drawing/2014/main" id="{51B24BD9-0E8C-4AE4-9FFB-3AC65A53247D}"/>
              </a:ext>
            </a:extLst>
          </p:cNvPr>
          <p:cNvSpPr/>
          <p:nvPr/>
        </p:nvSpPr>
        <p:spPr>
          <a:xfrm>
            <a:off x="239697" y="4670797"/>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KS Amount</a:t>
            </a:r>
          </a:p>
        </p:txBody>
      </p:sp>
      <p:sp>
        <p:nvSpPr>
          <p:cNvPr id="15" name="Rectangle 14">
            <a:extLst>
              <a:ext uri="{FF2B5EF4-FFF2-40B4-BE49-F238E27FC236}">
                <a16:creationId xmlns:a16="http://schemas.microsoft.com/office/drawing/2014/main" id="{83094584-4A27-456A-9038-DF68EFA10573}"/>
              </a:ext>
            </a:extLst>
          </p:cNvPr>
          <p:cNvSpPr/>
          <p:nvPr/>
        </p:nvSpPr>
        <p:spPr>
          <a:xfrm>
            <a:off x="1793289" y="1937117"/>
            <a:ext cx="6656766"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2C8078DB-88BD-4AFE-941A-FEDFFF16BBF0}"/>
              </a:ext>
            </a:extLst>
          </p:cNvPr>
          <p:cNvSpPr/>
          <p:nvPr/>
        </p:nvSpPr>
        <p:spPr>
          <a:xfrm>
            <a:off x="8626122" y="1937117"/>
            <a:ext cx="3237402"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id="{FB21B72E-25DA-41CA-B715-D6C244614FFC}"/>
              </a:ext>
            </a:extLst>
          </p:cNvPr>
          <p:cNvSpPr txBox="1"/>
          <p:nvPr/>
        </p:nvSpPr>
        <p:spPr>
          <a:xfrm>
            <a:off x="8786662" y="1752452"/>
            <a:ext cx="2916323" cy="36933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Emergency Assistance to Non-Public Schools (EANS)</a:t>
            </a:r>
          </a:p>
        </p:txBody>
      </p:sp>
      <p:sp>
        <p:nvSpPr>
          <p:cNvPr id="20" name="TextBox 19">
            <a:extLst>
              <a:ext uri="{FF2B5EF4-FFF2-40B4-BE49-F238E27FC236}">
                <a16:creationId xmlns:a16="http://schemas.microsoft.com/office/drawing/2014/main" id="{08166F1D-4567-4209-9919-4171D5A7C116}"/>
              </a:ext>
            </a:extLst>
          </p:cNvPr>
          <p:cNvSpPr txBox="1"/>
          <p:nvPr/>
        </p:nvSpPr>
        <p:spPr>
          <a:xfrm>
            <a:off x="199716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CARES Act (Mar '20)</a:t>
            </a:r>
          </a:p>
        </p:txBody>
      </p:sp>
      <p:cxnSp>
        <p:nvCxnSpPr>
          <p:cNvPr id="22" name="Straight Connector 21">
            <a:extLst>
              <a:ext uri="{FF2B5EF4-FFF2-40B4-BE49-F238E27FC236}">
                <a16:creationId xmlns:a16="http://schemas.microsoft.com/office/drawing/2014/main" id="{53FD5ECA-8CA5-49C6-9990-52E423CD56EA}"/>
              </a:ext>
            </a:extLst>
          </p:cNvPr>
          <p:cNvCxnSpPr>
            <a:cxnSpLocks/>
          </p:cNvCxnSpPr>
          <p:nvPr/>
        </p:nvCxnSpPr>
        <p:spPr>
          <a:xfrm>
            <a:off x="1793290" y="4093496"/>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8D2196-904B-4FC3-84A2-AAF3207EBC81}"/>
              </a:ext>
            </a:extLst>
          </p:cNvPr>
          <p:cNvCxnSpPr>
            <a:cxnSpLocks/>
          </p:cNvCxnSpPr>
          <p:nvPr/>
        </p:nvCxnSpPr>
        <p:spPr>
          <a:xfrm>
            <a:off x="1793290" y="4569135"/>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0C79DD-D4CA-40F3-ABAB-0601298728DB}"/>
              </a:ext>
            </a:extLst>
          </p:cNvPr>
          <p:cNvSpPr txBox="1"/>
          <p:nvPr/>
        </p:nvSpPr>
        <p:spPr>
          <a:xfrm>
            <a:off x="1793287" y="2203610"/>
            <a:ext cx="6656766"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SEAs based on Title I formula to provide emergency relief funds to LEAs to address the impact that COVID-19 has had, and continues to have, on elementary and secondary schools across the Nation</a:t>
            </a:r>
          </a:p>
        </p:txBody>
      </p:sp>
      <p:sp>
        <p:nvSpPr>
          <p:cNvPr id="19" name="TextBox 18">
            <a:extLst>
              <a:ext uri="{FF2B5EF4-FFF2-40B4-BE49-F238E27FC236}">
                <a16:creationId xmlns:a16="http://schemas.microsoft.com/office/drawing/2014/main" id="{53D8CBD4-9798-4E2F-80BA-00B48DDF3002}"/>
              </a:ext>
            </a:extLst>
          </p:cNvPr>
          <p:cNvSpPr txBox="1"/>
          <p:nvPr/>
        </p:nvSpPr>
        <p:spPr>
          <a:xfrm>
            <a:off x="1859406" y="1816340"/>
            <a:ext cx="6524527" cy="26649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Elementary &amp; Secondary School Emergency Relief Fund (ESSER)</a:t>
            </a:r>
          </a:p>
        </p:txBody>
      </p:sp>
      <p:cxnSp>
        <p:nvCxnSpPr>
          <p:cNvPr id="26" name="Straight Connector 25">
            <a:extLst>
              <a:ext uri="{FF2B5EF4-FFF2-40B4-BE49-F238E27FC236}">
                <a16:creationId xmlns:a16="http://schemas.microsoft.com/office/drawing/2014/main" id="{B7AB6450-5783-4ECE-A969-C0F552E40CDD}"/>
              </a:ext>
            </a:extLst>
          </p:cNvPr>
          <p:cNvCxnSpPr>
            <a:cxnSpLocks/>
          </p:cNvCxnSpPr>
          <p:nvPr/>
        </p:nvCxnSpPr>
        <p:spPr>
          <a:xfrm>
            <a:off x="1793290" y="3003298"/>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C7D9CA-B53C-43C7-BB22-24AE0E40E1EF}"/>
              </a:ext>
            </a:extLst>
          </p:cNvPr>
          <p:cNvSpPr txBox="1"/>
          <p:nvPr/>
        </p:nvSpPr>
        <p:spPr>
          <a:xfrm>
            <a:off x="1793287" y="3062579"/>
            <a:ext cx="66567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Used by LEAs for preventing, preparing for, and responding to COVID-19</a:t>
            </a:r>
          </a:p>
        </p:txBody>
      </p:sp>
      <p:cxnSp>
        <p:nvCxnSpPr>
          <p:cNvPr id="30" name="Straight Connector 29">
            <a:extLst>
              <a:ext uri="{FF2B5EF4-FFF2-40B4-BE49-F238E27FC236}">
                <a16:creationId xmlns:a16="http://schemas.microsoft.com/office/drawing/2014/main" id="{37674CC5-72F2-4B96-AA0A-E571F1F98688}"/>
              </a:ext>
            </a:extLst>
          </p:cNvPr>
          <p:cNvCxnSpPr>
            <a:cxnSpLocks/>
          </p:cNvCxnSpPr>
          <p:nvPr/>
        </p:nvCxnSpPr>
        <p:spPr>
          <a:xfrm>
            <a:off x="1793290" y="3506885"/>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F4BDF79-F9F4-45ED-8DB8-E361EF56E47C}"/>
              </a:ext>
            </a:extLst>
          </p:cNvPr>
          <p:cNvSpPr/>
          <p:nvPr/>
        </p:nvSpPr>
        <p:spPr>
          <a:xfrm>
            <a:off x="239697" y="5224084"/>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Timeframe</a:t>
            </a:r>
          </a:p>
        </p:txBody>
      </p:sp>
      <p:sp>
        <p:nvSpPr>
          <p:cNvPr id="32" name="TextBox 31">
            <a:extLst>
              <a:ext uri="{FF2B5EF4-FFF2-40B4-BE49-F238E27FC236}">
                <a16:creationId xmlns:a16="http://schemas.microsoft.com/office/drawing/2014/main" id="{E0800806-818A-4564-A111-3C0CB5A7E655}"/>
              </a:ext>
            </a:extLst>
          </p:cNvPr>
          <p:cNvSpPr txBox="1"/>
          <p:nvPr/>
        </p:nvSpPr>
        <p:spPr>
          <a:xfrm>
            <a:off x="1959560" y="3786532"/>
            <a:ext cx="1912882" cy="26649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a:t>
            </a:r>
          </a:p>
        </p:txBody>
      </p:sp>
      <p:sp>
        <p:nvSpPr>
          <p:cNvPr id="33" name="TextBox 32">
            <a:extLst>
              <a:ext uri="{FF2B5EF4-FFF2-40B4-BE49-F238E27FC236}">
                <a16:creationId xmlns:a16="http://schemas.microsoft.com/office/drawing/2014/main" id="{3934B30A-402A-4D33-8269-BC18BDA258DC}"/>
              </a:ext>
            </a:extLst>
          </p:cNvPr>
          <p:cNvSpPr txBox="1"/>
          <p:nvPr/>
        </p:nvSpPr>
        <p:spPr>
          <a:xfrm>
            <a:off x="4165229"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II</a:t>
            </a:r>
          </a:p>
        </p:txBody>
      </p:sp>
      <p:sp>
        <p:nvSpPr>
          <p:cNvPr id="34" name="TextBox 33">
            <a:extLst>
              <a:ext uri="{FF2B5EF4-FFF2-40B4-BE49-F238E27FC236}">
                <a16:creationId xmlns:a16="http://schemas.microsoft.com/office/drawing/2014/main" id="{D0C2CE97-0FF0-484D-9445-066CB69D933D}"/>
              </a:ext>
            </a:extLst>
          </p:cNvPr>
          <p:cNvSpPr txBox="1"/>
          <p:nvPr/>
        </p:nvSpPr>
        <p:spPr>
          <a:xfrm>
            <a:off x="6406414"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ESSER III</a:t>
            </a:r>
          </a:p>
        </p:txBody>
      </p:sp>
      <p:sp>
        <p:nvSpPr>
          <p:cNvPr id="41" name="TextBox 40">
            <a:extLst>
              <a:ext uri="{FF2B5EF4-FFF2-40B4-BE49-F238E27FC236}">
                <a16:creationId xmlns:a16="http://schemas.microsoft.com/office/drawing/2014/main" id="{36E58199-E8E7-484A-A96E-B619EB28E1DD}"/>
              </a:ext>
            </a:extLst>
          </p:cNvPr>
          <p:cNvSpPr txBox="1"/>
          <p:nvPr/>
        </p:nvSpPr>
        <p:spPr>
          <a:xfrm>
            <a:off x="420283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CRRSA Act (Dec '20)</a:t>
            </a:r>
          </a:p>
        </p:txBody>
      </p:sp>
      <p:cxnSp>
        <p:nvCxnSpPr>
          <p:cNvPr id="42" name="Straight Connector 41">
            <a:extLst>
              <a:ext uri="{FF2B5EF4-FFF2-40B4-BE49-F238E27FC236}">
                <a16:creationId xmlns:a16="http://schemas.microsoft.com/office/drawing/2014/main" id="{2E873740-A8DB-4DEA-974B-E0CFAB245C83}"/>
              </a:ext>
            </a:extLst>
          </p:cNvPr>
          <p:cNvCxnSpPr>
            <a:cxnSpLocks/>
          </p:cNvCxnSpPr>
          <p:nvPr/>
        </p:nvCxnSpPr>
        <p:spPr>
          <a:xfrm>
            <a:off x="4034156"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955730-F3BC-4015-A9E0-7F9104F9B216}"/>
              </a:ext>
            </a:extLst>
          </p:cNvPr>
          <p:cNvCxnSpPr>
            <a:cxnSpLocks/>
          </p:cNvCxnSpPr>
          <p:nvPr/>
        </p:nvCxnSpPr>
        <p:spPr>
          <a:xfrm>
            <a:off x="4034156"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137F46-4A7A-428E-A760-88BF0D9D2EC5}"/>
              </a:ext>
            </a:extLst>
          </p:cNvPr>
          <p:cNvSpPr txBox="1"/>
          <p:nvPr/>
        </p:nvSpPr>
        <p:spPr>
          <a:xfrm>
            <a:off x="6444016"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284C"/>
                </a:solidFill>
                <a:effectLst/>
                <a:uLnTx/>
                <a:uFillTx/>
                <a:latin typeface="Open Sans"/>
                <a:ea typeface="+mn-ea"/>
                <a:cs typeface="+mn-cs"/>
              </a:rPr>
              <a:t>ARP Act (Mar ‘21)</a:t>
            </a:r>
          </a:p>
        </p:txBody>
      </p:sp>
      <p:cxnSp>
        <p:nvCxnSpPr>
          <p:cNvPr id="45" name="Straight Connector 44">
            <a:extLst>
              <a:ext uri="{FF2B5EF4-FFF2-40B4-BE49-F238E27FC236}">
                <a16:creationId xmlns:a16="http://schemas.microsoft.com/office/drawing/2014/main" id="{5731240E-599B-4864-9A28-6983961C6FE4}"/>
              </a:ext>
            </a:extLst>
          </p:cNvPr>
          <p:cNvCxnSpPr>
            <a:cxnSpLocks/>
          </p:cNvCxnSpPr>
          <p:nvPr/>
        </p:nvCxnSpPr>
        <p:spPr>
          <a:xfrm>
            <a:off x="6275341"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F9C3C7-7EB0-40B6-AD36-5921CE93160E}"/>
              </a:ext>
            </a:extLst>
          </p:cNvPr>
          <p:cNvCxnSpPr>
            <a:cxnSpLocks/>
          </p:cNvCxnSpPr>
          <p:nvPr/>
        </p:nvCxnSpPr>
        <p:spPr>
          <a:xfrm>
            <a:off x="6275341"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29BC17-1E8F-418C-B0E7-EE6B7151B61B}"/>
              </a:ext>
            </a:extLst>
          </p:cNvPr>
          <p:cNvSpPr txBox="1"/>
          <p:nvPr/>
        </p:nvSpPr>
        <p:spPr>
          <a:xfrm>
            <a:off x="1997163"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$85M</a:t>
            </a:r>
          </a:p>
        </p:txBody>
      </p:sp>
      <p:sp>
        <p:nvSpPr>
          <p:cNvPr id="48" name="TextBox 47">
            <a:extLst>
              <a:ext uri="{FF2B5EF4-FFF2-40B4-BE49-F238E27FC236}">
                <a16:creationId xmlns:a16="http://schemas.microsoft.com/office/drawing/2014/main" id="{65B57E75-0E77-4786-B4F7-B66C8DA37B53}"/>
              </a:ext>
            </a:extLst>
          </p:cNvPr>
          <p:cNvSpPr txBox="1"/>
          <p:nvPr/>
        </p:nvSpPr>
        <p:spPr>
          <a:xfrm>
            <a:off x="4202832"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$370M </a:t>
            </a:r>
          </a:p>
        </p:txBody>
      </p:sp>
      <p:sp>
        <p:nvSpPr>
          <p:cNvPr id="49" name="TextBox 48">
            <a:extLst>
              <a:ext uri="{FF2B5EF4-FFF2-40B4-BE49-F238E27FC236}">
                <a16:creationId xmlns:a16="http://schemas.microsoft.com/office/drawing/2014/main" id="{90C9F4BD-8993-424C-AB35-662A072B492A}"/>
              </a:ext>
            </a:extLst>
          </p:cNvPr>
          <p:cNvSpPr txBox="1"/>
          <p:nvPr/>
        </p:nvSpPr>
        <p:spPr>
          <a:xfrm>
            <a:off x="6444016"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A9A9A"/>
                </a:solidFill>
                <a:effectLst/>
                <a:uLnTx/>
                <a:uFillTx/>
                <a:latin typeface="Open Sans"/>
                <a:ea typeface="+mn-ea"/>
                <a:cs typeface="+mn-cs"/>
              </a:rPr>
              <a:t>TBD</a:t>
            </a:r>
          </a:p>
        </p:txBody>
      </p:sp>
      <p:cxnSp>
        <p:nvCxnSpPr>
          <p:cNvPr id="50" name="Straight Connector 49">
            <a:extLst>
              <a:ext uri="{FF2B5EF4-FFF2-40B4-BE49-F238E27FC236}">
                <a16:creationId xmlns:a16="http://schemas.microsoft.com/office/drawing/2014/main" id="{E8CFD574-4908-4218-9766-FB3450672D43}"/>
              </a:ext>
            </a:extLst>
          </p:cNvPr>
          <p:cNvCxnSpPr>
            <a:cxnSpLocks/>
          </p:cNvCxnSpPr>
          <p:nvPr/>
        </p:nvCxnSpPr>
        <p:spPr>
          <a:xfrm>
            <a:off x="1793290" y="5221458"/>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F1C865-1E8D-46E2-97B3-C09967E315B8}"/>
              </a:ext>
            </a:extLst>
          </p:cNvPr>
          <p:cNvCxnSpPr>
            <a:cxnSpLocks/>
          </p:cNvCxnSpPr>
          <p:nvPr/>
        </p:nvCxnSpPr>
        <p:spPr>
          <a:xfrm>
            <a:off x="4034156"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B7F890-BA65-4E17-9517-816CE0C0284D}"/>
              </a:ext>
            </a:extLst>
          </p:cNvPr>
          <p:cNvCxnSpPr>
            <a:cxnSpLocks/>
          </p:cNvCxnSpPr>
          <p:nvPr/>
        </p:nvCxnSpPr>
        <p:spPr>
          <a:xfrm>
            <a:off x="6275341"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B7C254-021B-4DF9-B22D-EA846164B83D}"/>
              </a:ext>
            </a:extLst>
          </p:cNvPr>
          <p:cNvSpPr txBox="1"/>
          <p:nvPr/>
        </p:nvSpPr>
        <p:spPr>
          <a:xfrm>
            <a:off x="1813166"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Award by Jun '21</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'22</a:t>
            </a:r>
          </a:p>
        </p:txBody>
      </p:sp>
      <p:sp>
        <p:nvSpPr>
          <p:cNvPr id="54" name="TextBox 53">
            <a:extLst>
              <a:ext uri="{FF2B5EF4-FFF2-40B4-BE49-F238E27FC236}">
                <a16:creationId xmlns:a16="http://schemas.microsoft.com/office/drawing/2014/main" id="{AF3F9C59-7598-4435-9384-07E06A75DC4A}"/>
              </a:ext>
            </a:extLst>
          </p:cNvPr>
          <p:cNvSpPr txBox="1"/>
          <p:nvPr/>
        </p:nvSpPr>
        <p:spPr>
          <a:xfrm>
            <a:off x="4018835"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Award by Jan '22</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'23</a:t>
            </a:r>
          </a:p>
        </p:txBody>
      </p:sp>
      <p:sp>
        <p:nvSpPr>
          <p:cNvPr id="56" name="TextBox 55">
            <a:extLst>
              <a:ext uri="{FF2B5EF4-FFF2-40B4-BE49-F238E27FC236}">
                <a16:creationId xmlns:a16="http://schemas.microsoft.com/office/drawing/2014/main" id="{7B61A13D-2705-4299-888E-C888523A9CBF}"/>
              </a:ext>
            </a:extLst>
          </p:cNvPr>
          <p:cNvSpPr txBox="1"/>
          <p:nvPr/>
        </p:nvSpPr>
        <p:spPr>
          <a:xfrm>
            <a:off x="6444016" y="5430073"/>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A9A9A"/>
              </a:solidFill>
              <a:effectLst/>
              <a:uLnTx/>
              <a:uFillTx/>
              <a:latin typeface="Open Sans"/>
              <a:ea typeface="+mn-ea"/>
              <a:cs typeface="+mn-cs"/>
            </a:endParaRPr>
          </a:p>
        </p:txBody>
      </p:sp>
      <p:sp>
        <p:nvSpPr>
          <p:cNvPr id="57" name="TextBox 56">
            <a:extLst>
              <a:ext uri="{FF2B5EF4-FFF2-40B4-BE49-F238E27FC236}">
                <a16:creationId xmlns:a16="http://schemas.microsoft.com/office/drawing/2014/main" id="{A9C42623-BDC6-4F7C-B56C-41126FB9C53A}"/>
              </a:ext>
            </a:extLst>
          </p:cNvPr>
          <p:cNvSpPr txBox="1"/>
          <p:nvPr/>
        </p:nvSpPr>
        <p:spPr>
          <a:xfrm>
            <a:off x="8626122" y="2244630"/>
            <a:ext cx="3237402"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Governors to provide services or assistance to eligible non-public schools</a:t>
            </a:r>
          </a:p>
        </p:txBody>
      </p:sp>
      <p:sp>
        <p:nvSpPr>
          <p:cNvPr id="58" name="TextBox 57">
            <a:extLst>
              <a:ext uri="{FF2B5EF4-FFF2-40B4-BE49-F238E27FC236}">
                <a16:creationId xmlns:a16="http://schemas.microsoft.com/office/drawing/2014/main" id="{EE2CB38A-3E3F-4204-8AF4-15A7FDFA4664}"/>
              </a:ext>
            </a:extLst>
          </p:cNvPr>
          <p:cNvSpPr txBox="1"/>
          <p:nvPr/>
        </p:nvSpPr>
        <p:spPr>
          <a:xfrm>
            <a:off x="8592090" y="3062579"/>
            <a:ext cx="33054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a:ea typeface="+mn-ea"/>
                <a:cs typeface="+mn-cs"/>
              </a:rPr>
              <a:t>Address the impact of COVID-19 on non-public school students &amp; teachers</a:t>
            </a:r>
          </a:p>
        </p:txBody>
      </p:sp>
      <p:cxnSp>
        <p:nvCxnSpPr>
          <p:cNvPr id="59" name="Straight Connector 58">
            <a:extLst>
              <a:ext uri="{FF2B5EF4-FFF2-40B4-BE49-F238E27FC236}">
                <a16:creationId xmlns:a16="http://schemas.microsoft.com/office/drawing/2014/main" id="{6089124A-E4B8-4685-854C-E36AAD4C06E1}"/>
              </a:ext>
            </a:extLst>
          </p:cNvPr>
          <p:cNvCxnSpPr>
            <a:cxnSpLocks/>
          </p:cNvCxnSpPr>
          <p:nvPr/>
        </p:nvCxnSpPr>
        <p:spPr>
          <a:xfrm>
            <a:off x="8626122" y="300329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B5F8F4-6F7D-4536-B8B1-558DCFC16C20}"/>
              </a:ext>
            </a:extLst>
          </p:cNvPr>
          <p:cNvCxnSpPr>
            <a:cxnSpLocks/>
          </p:cNvCxnSpPr>
          <p:nvPr/>
        </p:nvCxnSpPr>
        <p:spPr>
          <a:xfrm>
            <a:off x="8626122" y="350688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22799F-9752-49FA-A95E-DC82A0FE5F2B}"/>
              </a:ext>
            </a:extLst>
          </p:cNvPr>
          <p:cNvCxnSpPr>
            <a:cxnSpLocks/>
          </p:cNvCxnSpPr>
          <p:nvPr/>
        </p:nvCxnSpPr>
        <p:spPr>
          <a:xfrm>
            <a:off x="8626122" y="410136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25E9AC-B2F1-4CFD-A885-27A7B6BD3BB5}"/>
              </a:ext>
            </a:extLst>
          </p:cNvPr>
          <p:cNvCxnSpPr>
            <a:cxnSpLocks/>
          </p:cNvCxnSpPr>
          <p:nvPr/>
        </p:nvCxnSpPr>
        <p:spPr>
          <a:xfrm>
            <a:off x="8626122" y="456913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A0F5A7-4DE2-467C-ADDE-628653F74E47}"/>
              </a:ext>
            </a:extLst>
          </p:cNvPr>
          <p:cNvCxnSpPr>
            <a:cxnSpLocks/>
          </p:cNvCxnSpPr>
          <p:nvPr/>
        </p:nvCxnSpPr>
        <p:spPr>
          <a:xfrm>
            <a:off x="8626122" y="522145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BF26F0F-9687-4B72-8A69-396A4EBE25CC}"/>
              </a:ext>
            </a:extLst>
          </p:cNvPr>
          <p:cNvSpPr txBox="1"/>
          <p:nvPr/>
        </p:nvSpPr>
        <p:spPr>
          <a:xfrm>
            <a:off x="8611770" y="4157572"/>
            <a:ext cx="169649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CRRSA Act (Dec '20)</a:t>
            </a:r>
          </a:p>
        </p:txBody>
      </p:sp>
      <p:sp>
        <p:nvSpPr>
          <p:cNvPr id="66" name="TextBox 65">
            <a:extLst>
              <a:ext uri="{FF2B5EF4-FFF2-40B4-BE49-F238E27FC236}">
                <a16:creationId xmlns:a16="http://schemas.microsoft.com/office/drawing/2014/main" id="{66F52254-0F13-4D4A-90D3-2FAD07F84267}"/>
              </a:ext>
            </a:extLst>
          </p:cNvPr>
          <p:cNvSpPr txBox="1"/>
          <p:nvPr/>
        </p:nvSpPr>
        <p:spPr>
          <a:xfrm>
            <a:off x="8347531" y="4739857"/>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$27M</a:t>
            </a:r>
          </a:p>
        </p:txBody>
      </p:sp>
      <p:sp>
        <p:nvSpPr>
          <p:cNvPr id="67" name="TextBox 66">
            <a:extLst>
              <a:ext uri="{FF2B5EF4-FFF2-40B4-BE49-F238E27FC236}">
                <a16:creationId xmlns:a16="http://schemas.microsoft.com/office/drawing/2014/main" id="{FBAFD5D8-7E80-4323-9554-2C5C94AC2C49}"/>
              </a:ext>
            </a:extLst>
          </p:cNvPr>
          <p:cNvSpPr txBox="1"/>
          <p:nvPr/>
        </p:nvSpPr>
        <p:spPr>
          <a:xfrm>
            <a:off x="8499516" y="5406088"/>
            <a:ext cx="214699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Aug '21</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Services through Sep '23</a:t>
            </a:r>
          </a:p>
        </p:txBody>
      </p:sp>
      <p:sp>
        <p:nvSpPr>
          <p:cNvPr id="10" name="TextBox 9">
            <a:extLst>
              <a:ext uri="{FF2B5EF4-FFF2-40B4-BE49-F238E27FC236}">
                <a16:creationId xmlns:a16="http://schemas.microsoft.com/office/drawing/2014/main" id="{94D1FE43-00F7-4D79-A7D1-9ADE05611977}"/>
              </a:ext>
            </a:extLst>
          </p:cNvPr>
          <p:cNvSpPr txBox="1"/>
          <p:nvPr/>
        </p:nvSpPr>
        <p:spPr>
          <a:xfrm>
            <a:off x="6569477" y="3478941"/>
            <a:ext cx="2453196" cy="256392"/>
          </a:xfrm>
          <a:prstGeom prst="rect">
            <a:avLst/>
          </a:prstGeom>
          <a:solidFill>
            <a:srgbClr val="07B597"/>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Open Sans"/>
                <a:ea typeface="+mn-ea"/>
                <a:cs typeface="+mn-cs"/>
              </a:rPr>
              <a:t>Focus of this Task Force</a:t>
            </a:r>
          </a:p>
        </p:txBody>
      </p:sp>
      <p:sp>
        <p:nvSpPr>
          <p:cNvPr id="55" name="TextBox 54">
            <a:extLst>
              <a:ext uri="{FF2B5EF4-FFF2-40B4-BE49-F238E27FC236}">
                <a16:creationId xmlns:a16="http://schemas.microsoft.com/office/drawing/2014/main" id="{8AAF948C-5933-634F-8F0F-0EFC9A366833}"/>
              </a:ext>
            </a:extLst>
          </p:cNvPr>
          <p:cNvSpPr txBox="1"/>
          <p:nvPr/>
        </p:nvSpPr>
        <p:spPr>
          <a:xfrm>
            <a:off x="6078111" y="5280231"/>
            <a:ext cx="2318057"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Award within 60 days</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61" name="TextBox 60">
            <a:extLst>
              <a:ext uri="{FF2B5EF4-FFF2-40B4-BE49-F238E27FC236}">
                <a16:creationId xmlns:a16="http://schemas.microsoft.com/office/drawing/2014/main" id="{4F68B6AE-A54D-C745-A793-CC6BCAA4C4C2}"/>
              </a:ext>
            </a:extLst>
          </p:cNvPr>
          <p:cNvSpPr txBox="1"/>
          <p:nvPr/>
        </p:nvSpPr>
        <p:spPr>
          <a:xfrm>
            <a:off x="8318978" y="3791536"/>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EANS I</a:t>
            </a:r>
          </a:p>
        </p:txBody>
      </p:sp>
      <p:sp>
        <p:nvSpPr>
          <p:cNvPr id="68" name="TextBox 67">
            <a:extLst>
              <a:ext uri="{FF2B5EF4-FFF2-40B4-BE49-F238E27FC236}">
                <a16:creationId xmlns:a16="http://schemas.microsoft.com/office/drawing/2014/main" id="{D700F70A-F6A0-A04B-ADCD-6C5A2BE28E85}"/>
              </a:ext>
            </a:extLst>
          </p:cNvPr>
          <p:cNvSpPr txBox="1"/>
          <p:nvPr/>
        </p:nvSpPr>
        <p:spPr>
          <a:xfrm>
            <a:off x="10076894" y="3783567"/>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EANS II</a:t>
            </a:r>
          </a:p>
        </p:txBody>
      </p:sp>
      <p:sp>
        <p:nvSpPr>
          <p:cNvPr id="69" name="TextBox 68">
            <a:extLst>
              <a:ext uri="{FF2B5EF4-FFF2-40B4-BE49-F238E27FC236}">
                <a16:creationId xmlns:a16="http://schemas.microsoft.com/office/drawing/2014/main" id="{DEF6AFDA-3596-7442-9650-878A156B0DB5}"/>
              </a:ext>
            </a:extLst>
          </p:cNvPr>
          <p:cNvSpPr txBox="1"/>
          <p:nvPr/>
        </p:nvSpPr>
        <p:spPr>
          <a:xfrm>
            <a:off x="10185208" y="473013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A9A9A"/>
                </a:solidFill>
                <a:effectLst/>
                <a:uLnTx/>
                <a:uFillTx/>
                <a:latin typeface="Open Sans"/>
                <a:ea typeface="+mn-ea"/>
                <a:cs typeface="+mn-cs"/>
              </a:rPr>
              <a:t>TBD</a:t>
            </a:r>
          </a:p>
        </p:txBody>
      </p:sp>
      <p:sp>
        <p:nvSpPr>
          <p:cNvPr id="70" name="TextBox 69">
            <a:extLst>
              <a:ext uri="{FF2B5EF4-FFF2-40B4-BE49-F238E27FC236}">
                <a16:creationId xmlns:a16="http://schemas.microsoft.com/office/drawing/2014/main" id="{DA0920ED-E824-4E4F-9962-AFA059E685A8}"/>
              </a:ext>
            </a:extLst>
          </p:cNvPr>
          <p:cNvSpPr txBox="1"/>
          <p:nvPr/>
        </p:nvSpPr>
        <p:spPr>
          <a:xfrm>
            <a:off x="10185208" y="5276693"/>
            <a:ext cx="1901131"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Award within 60 days</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71" name="TextBox 70">
            <a:extLst>
              <a:ext uri="{FF2B5EF4-FFF2-40B4-BE49-F238E27FC236}">
                <a16:creationId xmlns:a16="http://schemas.microsoft.com/office/drawing/2014/main" id="{BAB9250A-EAA8-5045-BBF6-434025D6C1F8}"/>
              </a:ext>
            </a:extLst>
          </p:cNvPr>
          <p:cNvSpPr txBox="1"/>
          <p:nvPr/>
        </p:nvSpPr>
        <p:spPr>
          <a:xfrm>
            <a:off x="10114496" y="4148986"/>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a:ea typeface="+mn-ea"/>
                <a:cs typeface="+mn-cs"/>
              </a:rPr>
              <a:t>ARP Act (Mar ‘21)</a:t>
            </a:r>
          </a:p>
        </p:txBody>
      </p:sp>
    </p:spTree>
    <p:extLst>
      <p:ext uri="{BB962C8B-B14F-4D97-AF65-F5344CB8AC3E}">
        <p14:creationId xmlns:p14="http://schemas.microsoft.com/office/powerpoint/2010/main" val="33983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20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20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dissolve">
                                      <p:cBhvr>
                                        <p:cTn id="18"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5" name="think-cell Slide" r:id="rId11" imgW="286" imgH="286" progId="TCLayout.ActiveDocument.1">
                  <p:embed/>
                </p:oleObj>
              </mc:Choice>
              <mc:Fallback>
                <p:oleObj name="think-cell Slide" r:id="rId11" imgW="286" imgH="286" progId="TCLayout.ActiveDocument.1">
                  <p:embed/>
                  <p:pic>
                    <p:nvPicPr>
                      <p:cNvPr id="2" name="Object 1"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5"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6"/>
            <a:ext cx="8555944" cy="941796"/>
          </a:xfrm>
        </p:spPr>
        <p:txBody>
          <a:bodyPr/>
          <a:lstStyle/>
          <a:p>
            <a:r>
              <a:rPr lang="en-US" sz="3400" dirty="0"/>
              <a:t>ESSER II has multiple components; $370M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3"/>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8" y="1995488"/>
            <a:ext cx="336550"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75862647-FE5E-4EAF-97B3-E7E09D01792A}" type="datetime'''''''''3.''''''''''''1'''''''''''''''''">
              <a:rPr kumimoji="0" lang="en-US" altLang="en-US" sz="1600" b="0" i="0" u="none" strike="noStrike" kern="1200" cap="none" spc="0" normalizeH="0" baseline="0" noProof="0" smtClean="0">
                <a:ln>
                  <a:noFill/>
                </a:ln>
                <a:solidFill>
                  <a:srgbClr val="FFFFFF"/>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3.1</a:t>
            </a:fld>
            <a:endParaRPr kumimoji="0" lang="en-US" sz="1600" b="0" i="0" u="none" strike="noStrike" kern="1200" cap="none" spc="0" normalizeH="0" baseline="0" noProof="0" dirty="0">
              <a:ln>
                <a:noFill/>
              </a:ln>
              <a:solidFill>
                <a:srgbClr val="FFFFFF"/>
              </a:solidFill>
              <a:effectLst/>
              <a:uLnTx/>
              <a:uFillTx/>
              <a:latin typeface="Open Sans"/>
              <a:ea typeface="+mn-ea"/>
              <a:cs typeface="+mn-cs"/>
              <a:sym typeface="+mn-lt"/>
            </a:endParaRPr>
          </a:p>
        </p:txBody>
      </p:sp>
      <p:sp>
        <p:nvSpPr>
          <p:cNvPr id="21" name="Text Placeholder 3">
            <a:extLst>
              <a:ext uri="{FF2B5EF4-FFF2-40B4-BE49-F238E27FC236}">
                <a16:creationId xmlns:a16="http://schemas.microsoft.com/office/drawing/2014/main" id="{B6BAA4CB-E5F1-4F6B-950E-B92FCA6F3E41}"/>
              </a:ext>
            </a:extLst>
          </p:cNvPr>
          <p:cNvSpPr>
            <a:spLocks noGrp="1"/>
          </p:cNvSpPr>
          <p:nvPr>
            <p:custDataLst>
              <p:tags r:id="rId7"/>
            </p:custDataLst>
          </p:nvPr>
        </p:nvSpPr>
        <p:spPr bwMode="gray">
          <a:xfrm>
            <a:off x="2644775" y="2263775"/>
            <a:ext cx="336550" cy="268288"/>
          </a:xfrm>
          <a:prstGeom prst="rect">
            <a:avLst/>
          </a:prstGeom>
          <a:solidFill>
            <a:srgbClr val="88A4C2"/>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B86D2F2F-B026-43B1-9FC8-19E0FF3EC1EC}" type="datetime'''''''''''''''0''''''''''.''''''0'''''''''''''''''''''''''''''">
              <a:rPr kumimoji="0" lang="en-US" altLang="en-US" sz="1600" b="0" i="0" u="none" strike="noStrike" kern="1200" cap="none" spc="0" normalizeH="0" baseline="0" noProof="0" smtClean="0">
                <a:ln>
                  <a:noFill/>
                </a:ln>
                <a:solidFill>
                  <a:srgbClr val="FFFFFF"/>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0.0</a:t>
            </a:fld>
            <a:endParaRPr kumimoji="0" lang="en-US" sz="1600" b="0" i="0" u="none" strike="noStrike" kern="1200" cap="none" spc="0" normalizeH="0" baseline="0" noProof="0" dirty="0">
              <a:ln>
                <a:noFill/>
              </a:ln>
              <a:solidFill>
                <a:srgbClr val="FFFFFF"/>
              </a:solidFill>
              <a:effectLst/>
              <a:uLnTx/>
              <a:uFillTx/>
              <a:latin typeface="Open Sans"/>
              <a:ea typeface="+mn-ea"/>
              <a:cs typeface="+mn-cs"/>
              <a:sym typeface="+mn-lt"/>
            </a:endParaRP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8"/>
            </p:custDataLst>
          </p:nvPr>
        </p:nvSpPr>
        <p:spPr bwMode="gray">
          <a:xfrm>
            <a:off x="2671763" y="2532063"/>
            <a:ext cx="336550"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fld id="{E46C8B0A-F884-4DC5-8AE1-DEF7F1B9570F}" type="datetime'''''0.''''''''''''''''5'''''''''''''''''''''''''''''''''">
              <a:rPr kumimoji="0" lang="en-US" altLang="en-US" sz="1600" b="0" i="0" u="none" strike="noStrike" kern="1200" cap="none" spc="0" normalizeH="0" baseline="0" noProof="0" smtClean="0">
                <a:ln>
                  <a:noFill/>
                </a:ln>
                <a:solidFill>
                  <a:srgbClr val="FFFFFF"/>
                </a:solidFill>
                <a:effectLst/>
                <a:uLnTx/>
                <a:uFillTx/>
                <a:latin typeface="Open Sans"/>
                <a:ea typeface="+mn-ea"/>
                <a:cs typeface="+mn-cs"/>
                <a:sym typeface="Trebuchet MS" panose="020B0603020202020204" pitchFamily="34" charset="0"/>
              </a:rPr>
              <a:pPr marL="0" marR="0" lvl="0" indent="0" algn="ctr" defTabSz="914400" rtl="0" eaLnBrk="1" fontAlgn="auto" latinLnBrk="0" hangingPunct="1">
                <a:lnSpc>
                  <a:spcPct val="110000"/>
                </a:lnSpc>
                <a:spcBef>
                  <a:spcPct val="0"/>
                </a:spcBef>
                <a:spcAft>
                  <a:spcPct val="0"/>
                </a:spcAft>
                <a:buClr>
                  <a:srgbClr val="12284C"/>
                </a:buClr>
                <a:buSzTx/>
                <a:buFont typeface="Arial" panose="020B0604020202020204" pitchFamily="34" charset="0"/>
                <a:buChar char="​"/>
                <a:tabLst/>
                <a:defRPr/>
              </a:pPr>
              <a:t>0.5</a:t>
            </a:fld>
            <a:endParaRPr kumimoji="0" lang="en-US" sz="1600" b="0" i="0" u="none" strike="noStrike" kern="1200" cap="none" spc="0" normalizeH="0" baseline="0" noProof="0" dirty="0">
              <a:ln>
                <a:noFill/>
              </a:ln>
              <a:solidFill>
                <a:srgbClr val="FFFFFF"/>
              </a:solidFill>
              <a:effectLst/>
              <a:uLnTx/>
              <a:uFillTx/>
              <a:latin typeface="Open Sans"/>
              <a:ea typeface="+mn-ea"/>
              <a:cs typeface="+mn-cs"/>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08" y="2384431"/>
            <a:ext cx="3915046"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FFA400"/>
                </a:solidFill>
                <a:effectLst/>
                <a:uLnTx/>
                <a:uFillTx/>
                <a:latin typeface="Open Sans"/>
                <a:ea typeface="+mn-ea"/>
                <a:cs typeface="+mn-cs"/>
              </a:rPr>
              <a:t>LEA "True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A400"/>
                </a:solidFill>
                <a:effectLst/>
                <a:uLnTx/>
                <a:uFillTx/>
                <a:latin typeface="Open Sans"/>
                <a:ea typeface="+mn-ea"/>
                <a:cs typeface="+mn-cs"/>
              </a:rPr>
              <a:t>Ensures all districts receive at least</a:t>
            </a:r>
            <a:br>
              <a:rPr kumimoji="0" lang="en-US" sz="1800" b="0" i="0" u="none" strike="noStrike" kern="1200" cap="none" spc="0" normalizeH="0" baseline="0" noProof="0" dirty="0">
                <a:ln>
                  <a:noFill/>
                </a:ln>
                <a:solidFill>
                  <a:srgbClr val="FFA400"/>
                </a:solidFill>
                <a:effectLst/>
                <a:uLnTx/>
                <a:uFillTx/>
                <a:latin typeface="Open Sans"/>
                <a:ea typeface="+mn-ea"/>
                <a:cs typeface="+mn-cs"/>
              </a:rPr>
            </a:br>
            <a:r>
              <a:rPr kumimoji="0" lang="en-US" sz="1800" b="0" i="0" u="none" strike="noStrike" kern="1200" cap="none" spc="0" normalizeH="0" baseline="0" noProof="0" dirty="0">
                <a:ln>
                  <a:noFill/>
                </a:ln>
                <a:solidFill>
                  <a:srgbClr val="FFA400"/>
                </a:solidFill>
                <a:effectLst/>
                <a:uLnTx/>
                <a:uFillTx/>
                <a:latin typeface="Open Sans"/>
                <a:ea typeface="+mn-ea"/>
                <a:cs typeface="+mn-cs"/>
              </a:rPr>
              <a:t>$300 per student</a:t>
            </a:r>
          </a:p>
        </p:txBody>
      </p:sp>
      <p:sp>
        <p:nvSpPr>
          <p:cNvPr id="34" name="Rectangle 33">
            <a:extLst>
              <a:ext uri="{FF2B5EF4-FFF2-40B4-BE49-F238E27FC236}">
                <a16:creationId xmlns:a16="http://schemas.microsoft.com/office/drawing/2014/main" id="{141AC14D-33E9-40E0-844C-9CC0D1A49367}"/>
              </a:ext>
            </a:extLst>
          </p:cNvPr>
          <p:cNvSpPr/>
          <p:nvPr/>
        </p:nvSpPr>
        <p:spPr>
          <a:xfrm>
            <a:off x="10422493" y="2661429"/>
            <a:ext cx="106792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A400"/>
                </a:solidFill>
                <a:effectLst/>
                <a:uLnTx/>
                <a:uFillTx/>
                <a:latin typeface="Open Sans Semibold"/>
                <a:ea typeface="+mn-ea"/>
                <a:cs typeface="+mn-cs"/>
              </a:rPr>
              <a:t>$11.5M</a:t>
            </a:r>
          </a:p>
        </p:txBody>
      </p:sp>
      <p:sp>
        <p:nvSpPr>
          <p:cNvPr id="41" name="Rectangle 40">
            <a:extLst>
              <a:ext uri="{FF2B5EF4-FFF2-40B4-BE49-F238E27FC236}">
                <a16:creationId xmlns:a16="http://schemas.microsoft.com/office/drawing/2014/main" id="{068F08FB-21E6-4B0B-ADF5-DDCD6CE9CB62}"/>
              </a:ext>
            </a:extLst>
          </p:cNvPr>
          <p:cNvSpPr/>
          <p:nvPr/>
        </p:nvSpPr>
        <p:spPr>
          <a:xfrm>
            <a:off x="6434510" y="1591787"/>
            <a:ext cx="3648948"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0ACECE-4BE9-4030-B8ED-F9BC6301D880}" type="datetime'''''''''M''i''''''nimum LEA d''''is''''t''rib''utio''''n'''''">
              <a:rPr kumimoji="0" lang="en-US" altLang="en-US" sz="2000" b="1" i="0" u="none" strike="noStrike" kern="1200" cap="none" spc="0" normalizeH="0" baseline="0" noProof="0" smtClean="0">
                <a:ln>
                  <a:noFill/>
                </a:ln>
                <a:solidFill>
                  <a:srgbClr val="12284C"/>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Minimum LEA distribution</a:t>
            </a:fld>
            <a:endParaRPr kumimoji="0" lang="en-US" altLang="en-US" sz="2000" b="1" i="0" u="none" strike="noStrike" kern="1200" cap="none" spc="0" normalizeH="0" baseline="0" noProof="0" dirty="0">
              <a:ln>
                <a:noFill/>
              </a:ln>
              <a:solidFill>
                <a:srgbClr val="12284C"/>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a:ea typeface="+mn-ea"/>
                <a:cs typeface="+mn-cs"/>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6"/>
            <a:ext cx="121379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2284C"/>
                </a:solidFill>
                <a:effectLst/>
                <a:uLnTx/>
                <a:uFillTx/>
                <a:latin typeface="Open Sans Semibold"/>
                <a:ea typeface="+mn-ea"/>
                <a:cs typeface="+mn-cs"/>
              </a:rPr>
              <a:t>$332.8M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2"/>
            <a:ext cx="1450730"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284C"/>
                </a:solidFill>
                <a:effectLst/>
                <a:uLnTx/>
                <a:uFillTx/>
                <a:latin typeface="Open Sans"/>
                <a:ea typeface="+mn-ea"/>
                <a:cs typeface="+mn-cs"/>
              </a:rPr>
              <a:t>ESSER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284C"/>
                </a:solidFill>
                <a:effectLst/>
                <a:uLnTx/>
                <a:uFillTx/>
                <a:latin typeface="Open Sans"/>
                <a:ea typeface="+mn-ea"/>
                <a:cs typeface="+mn-cs"/>
              </a:rPr>
              <a:t>$369.8M</a:t>
            </a:r>
          </a:p>
        </p:txBody>
      </p:sp>
      <p:sp>
        <p:nvSpPr>
          <p:cNvPr id="46" name="Rectangle 45">
            <a:extLst>
              <a:ext uri="{FF2B5EF4-FFF2-40B4-BE49-F238E27FC236}">
                <a16:creationId xmlns:a16="http://schemas.microsoft.com/office/drawing/2014/main" id="{9F05C7A3-E687-4FAA-9C41-9E5A87B5F477}"/>
              </a:ext>
            </a:extLst>
          </p:cNvPr>
          <p:cNvSpPr/>
          <p:nvPr/>
        </p:nvSpPr>
        <p:spPr>
          <a:xfrm>
            <a:off x="6434509" y="3498034"/>
            <a:ext cx="391504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7B597"/>
                </a:solidFill>
                <a:effectLst/>
                <a:uLnTx/>
                <a:uFillTx/>
                <a:latin typeface="Open Sans"/>
                <a:ea typeface="+mn-ea"/>
                <a:cs typeface="+mn-cs"/>
              </a:rPr>
              <a:t>Special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B597"/>
                </a:solidFill>
                <a:effectLst/>
                <a:uLnTx/>
                <a:uFillTx/>
                <a:latin typeface="Open Sans"/>
                <a:ea typeface="+mn-ea"/>
                <a:cs typeface="+mn-cs"/>
              </a:rPr>
              <a:t>Additional set-aside for LEAs split across 2021-22 and 2022-23</a:t>
            </a:r>
          </a:p>
        </p:txBody>
      </p:sp>
      <p:sp>
        <p:nvSpPr>
          <p:cNvPr id="35" name="Rectangle 34">
            <a:extLst>
              <a:ext uri="{FF2B5EF4-FFF2-40B4-BE49-F238E27FC236}">
                <a16:creationId xmlns:a16="http://schemas.microsoft.com/office/drawing/2014/main" id="{AFD84F6B-8249-4E33-A7BE-389A2907918D}"/>
              </a:ext>
            </a:extLst>
          </p:cNvPr>
          <p:cNvSpPr/>
          <p:nvPr/>
        </p:nvSpPr>
        <p:spPr>
          <a:xfrm>
            <a:off x="10526688" y="3775032"/>
            <a:ext cx="85953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7B597"/>
                </a:solidFill>
                <a:effectLst/>
                <a:uLnTx/>
                <a:uFillTx/>
                <a:latin typeface="Open Sans Semibold"/>
                <a:ea typeface="+mn-ea"/>
                <a:cs typeface="+mn-cs"/>
              </a:rPr>
              <a:t>$24M</a:t>
            </a:r>
          </a:p>
        </p:txBody>
      </p:sp>
      <p:sp>
        <p:nvSpPr>
          <p:cNvPr id="47" name="Rectangle 46">
            <a:extLst>
              <a:ext uri="{FF2B5EF4-FFF2-40B4-BE49-F238E27FC236}">
                <a16:creationId xmlns:a16="http://schemas.microsoft.com/office/drawing/2014/main" id="{8B963846-BE59-4AD9-B9A9-894CD9F374D8}"/>
              </a:ext>
            </a:extLst>
          </p:cNvPr>
          <p:cNvSpPr/>
          <p:nvPr/>
        </p:nvSpPr>
        <p:spPr>
          <a:xfrm>
            <a:off x="6434509" y="4611637"/>
            <a:ext cx="3915046"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80AAC3"/>
                </a:solidFill>
                <a:effectLst/>
                <a:uLnTx/>
                <a:uFillTx/>
                <a:latin typeface="Open Sans"/>
                <a:ea typeface="+mn-ea"/>
                <a:cs typeface="+mn-cs"/>
              </a:rPr>
              <a:t>Schools for the Deaf &amp; Blind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AAC3"/>
                </a:solidFill>
                <a:effectLst/>
                <a:uLnTx/>
                <a:uFillTx/>
                <a:latin typeface="Open Sans"/>
                <a:ea typeface="+mn-ea"/>
                <a:cs typeface="+mn-cs"/>
              </a:rPr>
              <a:t>Set-aside as schools do not receive</a:t>
            </a:r>
            <a:br>
              <a:rPr kumimoji="0" lang="en-US" sz="1800" b="0" i="0" u="none" strike="noStrike" kern="1200" cap="none" spc="0" normalizeH="0" baseline="0" noProof="0" dirty="0">
                <a:ln>
                  <a:noFill/>
                </a:ln>
                <a:solidFill>
                  <a:srgbClr val="80AAC3"/>
                </a:solidFill>
                <a:effectLst/>
                <a:uLnTx/>
                <a:uFillTx/>
                <a:latin typeface="Open Sans"/>
                <a:ea typeface="+mn-ea"/>
                <a:cs typeface="+mn-cs"/>
              </a:rPr>
            </a:br>
            <a:r>
              <a:rPr kumimoji="0" lang="en-US" sz="1800" b="0" i="0" u="none" strike="noStrike" kern="1200" cap="none" spc="0" normalizeH="0" baseline="0" noProof="0" dirty="0">
                <a:ln>
                  <a:noFill/>
                </a:ln>
                <a:solidFill>
                  <a:srgbClr val="80AAC3"/>
                </a:solidFill>
                <a:effectLst/>
                <a:uLnTx/>
                <a:uFillTx/>
                <a:latin typeface="Open Sans"/>
                <a:ea typeface="+mn-ea"/>
                <a:cs typeface="+mn-cs"/>
              </a:rPr>
              <a:t>funds through LEA distributions</a:t>
            </a:r>
          </a:p>
        </p:txBody>
      </p:sp>
      <p:sp>
        <p:nvSpPr>
          <p:cNvPr id="36" name="Rectangle 35">
            <a:extLst>
              <a:ext uri="{FF2B5EF4-FFF2-40B4-BE49-F238E27FC236}">
                <a16:creationId xmlns:a16="http://schemas.microsoft.com/office/drawing/2014/main" id="{9E862F4D-A15C-453A-AD40-A928276BE9A1}"/>
              </a:ext>
            </a:extLst>
          </p:cNvPr>
          <p:cNvSpPr/>
          <p:nvPr/>
        </p:nvSpPr>
        <p:spPr>
          <a:xfrm>
            <a:off x="10484711" y="4888636"/>
            <a:ext cx="93807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0AAC3"/>
                </a:solidFill>
                <a:effectLst/>
                <a:uLnTx/>
                <a:uFillTx/>
                <a:latin typeface="Open Sans"/>
                <a:ea typeface="+mn-ea"/>
                <a:cs typeface="+mn-cs"/>
              </a:rPr>
              <a:t>$0.2M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4" cy="65212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4565A"/>
                </a:solidFill>
                <a:effectLst/>
                <a:uLnTx/>
                <a:uFillTx/>
                <a:latin typeface="Open Sans"/>
                <a:ea typeface="+mn-ea"/>
                <a:cs typeface="+mn-cs"/>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4"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4565A"/>
                </a:solidFill>
                <a:effectLst/>
                <a:uLnTx/>
                <a:uFillTx/>
                <a:latin typeface="Open Sans"/>
                <a:ea typeface="+mn-ea"/>
                <a:cs typeface="+mn-cs"/>
              </a:rPr>
              <a:t>KSDE discretionary (9.5%)</a:t>
            </a:r>
          </a:p>
        </p:txBody>
      </p:sp>
      <p:sp>
        <p:nvSpPr>
          <p:cNvPr id="59" name="Rectangle 58">
            <a:extLst>
              <a:ext uri="{FF2B5EF4-FFF2-40B4-BE49-F238E27FC236}">
                <a16:creationId xmlns:a16="http://schemas.microsoft.com/office/drawing/2014/main" id="{65D90435-F324-4D91-9F0F-3940392AA6AB}"/>
              </a:ext>
            </a:extLst>
          </p:cNvPr>
          <p:cNvSpPr/>
          <p:nvPr/>
        </p:nvSpPr>
        <p:spPr>
          <a:xfrm>
            <a:off x="6434509" y="5769201"/>
            <a:ext cx="246061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A9AAAD"/>
                </a:solidFill>
                <a:effectLst/>
                <a:uLnTx/>
                <a:uFillTx/>
                <a:latin typeface="Open Sans"/>
                <a:ea typeface="+mn-ea"/>
                <a:cs typeface="+mn-cs"/>
              </a:rPr>
              <a:t>SEA Administration</a:t>
            </a:r>
            <a:endParaRPr kumimoji="0" lang="en-US" sz="1800" b="0" i="0" u="none" strike="noStrike" kern="1200" cap="none" spc="0" normalizeH="0" baseline="0" noProof="0" dirty="0">
              <a:ln>
                <a:noFill/>
              </a:ln>
              <a:solidFill>
                <a:srgbClr val="A9AAAD"/>
              </a:solidFill>
              <a:effectLst/>
              <a:uLnTx/>
              <a:uFillTx/>
              <a:latin typeface="Open Sans"/>
              <a:ea typeface="+mn-ea"/>
              <a:cs typeface="+mn-cs"/>
            </a:endParaRPr>
          </a:p>
        </p:txBody>
      </p:sp>
      <p:sp>
        <p:nvSpPr>
          <p:cNvPr id="60" name="Rectangle 59">
            <a:extLst>
              <a:ext uri="{FF2B5EF4-FFF2-40B4-BE49-F238E27FC236}">
                <a16:creationId xmlns:a16="http://schemas.microsoft.com/office/drawing/2014/main" id="{07A84BAA-B8D5-42BE-B267-699F6475D822}"/>
              </a:ext>
            </a:extLst>
          </p:cNvPr>
          <p:cNvSpPr/>
          <p:nvPr/>
        </p:nvSpPr>
        <p:spPr>
          <a:xfrm>
            <a:off x="10484711" y="5769201"/>
            <a:ext cx="93807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9AAAD"/>
                </a:solidFill>
                <a:effectLst/>
                <a:uLnTx/>
                <a:uFillTx/>
                <a:latin typeface="Open Sans"/>
                <a:ea typeface="+mn-ea"/>
                <a:cs typeface="+mn-cs"/>
              </a:rPr>
              <a:t>$1.8M</a:t>
            </a:r>
          </a:p>
        </p:txBody>
      </p:sp>
      <p:sp>
        <p:nvSpPr>
          <p:cNvPr id="61" name="Rectangle 60">
            <a:extLst>
              <a:ext uri="{FF2B5EF4-FFF2-40B4-BE49-F238E27FC236}">
                <a16:creationId xmlns:a16="http://schemas.microsoft.com/office/drawing/2014/main" id="{78918064-43EE-4E4D-8C7F-D88AEE2E31EB}"/>
              </a:ext>
            </a:extLst>
          </p:cNvPr>
          <p:cNvSpPr/>
          <p:nvPr/>
        </p:nvSpPr>
        <p:spPr>
          <a:xfrm>
            <a:off x="4946650" y="5643193"/>
            <a:ext cx="1392605" cy="65212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4565A"/>
                </a:solidFill>
                <a:effectLst/>
                <a:uLnTx/>
                <a:uFillTx/>
                <a:latin typeface="Open Sans"/>
                <a:ea typeface="+mn-ea"/>
                <a:cs typeface="+mn-cs"/>
              </a:rPr>
              <a:t>KSDE Administration (0.5%)</a:t>
            </a: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0"/>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5"/>
            <a:ext cx="0" cy="294564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F8C67B-058B-45A1-9AE9-6F85B5132435}"/>
              </a:ext>
            </a:extLst>
          </p:cNvPr>
          <p:cNvCxnSpPr/>
          <p:nvPr/>
        </p:nvCxnSpPr>
        <p:spPr>
          <a:xfrm>
            <a:off x="6339255" y="5643193"/>
            <a:ext cx="0" cy="652126"/>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86514-C1FC-4A17-8697-E7867CDD9959}"/>
              </a:ext>
            </a:extLst>
          </p:cNvPr>
          <p:cNvCxnSpPr/>
          <p:nvPr/>
        </p:nvCxnSpPr>
        <p:spPr>
          <a:xfrm>
            <a:off x="4973637" y="5583328"/>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0" y="1764395"/>
            <a:ext cx="306910" cy="306910"/>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654400" y="2708030"/>
            <a:ext cx="306910" cy="306910"/>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49" name="Group 48">
            <a:extLst>
              <a:ext uri="{FF2B5EF4-FFF2-40B4-BE49-F238E27FC236}">
                <a16:creationId xmlns:a16="http://schemas.microsoft.com/office/drawing/2014/main" id="{A18D921E-3091-4D1F-9350-451D4FC8C1BC}"/>
              </a:ext>
            </a:extLst>
          </p:cNvPr>
          <p:cNvGrpSpPr>
            <a:grpSpLocks noChangeAspect="1"/>
          </p:cNvGrpSpPr>
          <p:nvPr/>
        </p:nvGrpSpPr>
        <p:grpSpPr>
          <a:xfrm>
            <a:off x="11654400" y="3821633"/>
            <a:ext cx="306910" cy="306910"/>
            <a:chOff x="982662" y="3463925"/>
            <a:chExt cx="269875" cy="269875"/>
          </a:xfrm>
        </p:grpSpPr>
        <p:sp>
          <p:nvSpPr>
            <p:cNvPr id="50" name="Oval 14">
              <a:extLst>
                <a:ext uri="{FF2B5EF4-FFF2-40B4-BE49-F238E27FC236}">
                  <a16:creationId xmlns:a16="http://schemas.microsoft.com/office/drawing/2014/main" id="{1799D166-0DAA-44AF-BA78-EFA9B1E04E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2" name="Freeform 15">
              <a:extLst>
                <a:ext uri="{FF2B5EF4-FFF2-40B4-BE49-F238E27FC236}">
                  <a16:creationId xmlns:a16="http://schemas.microsoft.com/office/drawing/2014/main" id="{6F92DF9B-7032-40A6-930B-3CB701C4105E}"/>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0" cy="306910"/>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0" y="903904"/>
            <a:ext cx="2595295" cy="3978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284C"/>
                </a:solidFill>
                <a:effectLst/>
                <a:uLnTx/>
                <a:uFillTx/>
                <a:latin typeface="Open Sans"/>
                <a:ea typeface="+mn-ea"/>
                <a:cs typeface="+mn-cs"/>
              </a:rPr>
              <a:t>Multiple funding streams (where applicable) included in single consolidated application for each LEA (286 in total)</a:t>
            </a:r>
          </a:p>
        </p:txBody>
      </p:sp>
      <p:grpSp>
        <p:nvGrpSpPr>
          <p:cNvPr id="56" name="Group 55">
            <a:extLst>
              <a:ext uri="{FF2B5EF4-FFF2-40B4-BE49-F238E27FC236}">
                <a16:creationId xmlns:a16="http://schemas.microsoft.com/office/drawing/2014/main" id="{F4A667F5-38C0-D242-BDF3-5E46525EED5D}"/>
              </a:ext>
            </a:extLst>
          </p:cNvPr>
          <p:cNvGrpSpPr>
            <a:grpSpLocks noChangeAspect="1"/>
          </p:cNvGrpSpPr>
          <p:nvPr/>
        </p:nvGrpSpPr>
        <p:grpSpPr>
          <a:xfrm>
            <a:off x="11654400" y="4867113"/>
            <a:ext cx="306910" cy="306910"/>
            <a:chOff x="982662" y="3463925"/>
            <a:chExt cx="269875" cy="269875"/>
          </a:xfrm>
        </p:grpSpPr>
        <p:sp>
          <p:nvSpPr>
            <p:cNvPr id="57" name="Oval 14">
              <a:extLst>
                <a:ext uri="{FF2B5EF4-FFF2-40B4-BE49-F238E27FC236}">
                  <a16:creationId xmlns:a16="http://schemas.microsoft.com/office/drawing/2014/main" id="{6070B02A-F3AB-8B44-B4B5-A93538257900}"/>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8" name="Freeform 15">
              <a:extLst>
                <a:ext uri="{FF2B5EF4-FFF2-40B4-BE49-F238E27FC236}">
                  <a16:creationId xmlns:a16="http://schemas.microsoft.com/office/drawing/2014/main" id="{48E7F7D9-87DD-BA4B-ADAF-5390AB24788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Tree>
    <p:extLst>
      <p:ext uri="{BB962C8B-B14F-4D97-AF65-F5344CB8AC3E}">
        <p14:creationId xmlns:p14="http://schemas.microsoft.com/office/powerpoint/2010/main" val="74411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 y="1000"/>
            <a:ext cx="12189969" cy="6857000"/>
          </a:xfrm>
          <a:prstGeom prst="rect">
            <a:avLst/>
          </a:prstGeom>
        </p:spPr>
      </p:pic>
    </p:spTree>
    <p:extLst>
      <p:ext uri="{BB962C8B-B14F-4D97-AF65-F5344CB8AC3E}">
        <p14:creationId xmlns:p14="http://schemas.microsoft.com/office/powerpoint/2010/main" val="4140333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hoto of a person&#10;&#10;Description automatically generated">
            <a:extLst>
              <a:ext uri="{FF2B5EF4-FFF2-40B4-BE49-F238E27FC236}">
                <a16:creationId xmlns:a16="http://schemas.microsoft.com/office/drawing/2014/main" id="{8CBAAF39-36A1-8648-A5F9-6E1DB6FF2E57}"/>
              </a:ext>
            </a:extLst>
          </p:cNvPr>
          <p:cNvPicPr>
            <a:picLocks noChangeAspect="1"/>
          </p:cNvPicPr>
          <p:nvPr/>
        </p:nvPicPr>
        <p:blipFill>
          <a:blip r:embed="rId3"/>
          <a:stretch>
            <a:fillRect/>
          </a:stretch>
        </p:blipFill>
        <p:spPr>
          <a:xfrm>
            <a:off x="1338469" y="0"/>
            <a:ext cx="9534939" cy="6259504"/>
          </a:xfrm>
          <a:prstGeom prst="rect">
            <a:avLst/>
          </a:prstGeom>
        </p:spPr>
      </p:pic>
    </p:spTree>
    <p:extLst>
      <p:ext uri="{BB962C8B-B14F-4D97-AF65-F5344CB8AC3E}">
        <p14:creationId xmlns:p14="http://schemas.microsoft.com/office/powerpoint/2010/main" val="72176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27305602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1" y="0"/>
            <a:ext cx="12191999" cy="6858000"/>
          </a:xfrm>
          <a:prstGeom prst="rect">
            <a:avLst/>
          </a:prstGeom>
        </p:spPr>
      </p:pic>
    </p:spTree>
    <p:extLst>
      <p:ext uri="{BB962C8B-B14F-4D97-AF65-F5344CB8AC3E}">
        <p14:creationId xmlns:p14="http://schemas.microsoft.com/office/powerpoint/2010/main" val="371916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7200" dirty="0">
                <a:solidFill>
                  <a:srgbClr val="12284C"/>
                </a:solidFill>
                <a:latin typeface="+mn-lt"/>
              </a:rPr>
              <a:t>Kansas leads the </a:t>
            </a:r>
            <a:r>
              <a:rPr lang="en-US" sz="7200" b="1" dirty="0">
                <a:solidFill>
                  <a:srgbClr val="FFA400"/>
                </a:solidFill>
                <a:latin typeface="+mn-lt"/>
              </a:rPr>
              <a:t>world</a:t>
            </a:r>
            <a:r>
              <a:rPr lang="en-US" sz="7200" dirty="0">
                <a:solidFill>
                  <a:srgbClr val="12284C"/>
                </a:solidFill>
                <a:latin typeface="+mn-l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mn-l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744" y="-144963"/>
            <a:ext cx="10515600" cy="1325563"/>
          </a:xfrm>
        </p:spPr>
        <p:txBody>
          <a:bodyPr>
            <a:normAutofit/>
          </a:bodyPr>
          <a:lstStyle/>
          <a:p>
            <a:r>
              <a:rPr lang="en-US" sz="5333" dirty="0">
                <a:latin typeface="+mn-lt"/>
              </a:rPr>
              <a:t>Changes in Kansas Workforce</a:t>
            </a:r>
          </a:p>
        </p:txBody>
      </p:sp>
      <p:pic>
        <p:nvPicPr>
          <p:cNvPr id="6" name="Picture 5">
            <a:extLst>
              <a:ext uri="{FF2B5EF4-FFF2-40B4-BE49-F238E27FC236}">
                <a16:creationId xmlns:a16="http://schemas.microsoft.com/office/drawing/2014/main" id="{14CBB30D-8AB7-1E40-8D6B-D6E9D9F0894B}"/>
              </a:ext>
            </a:extLst>
          </p:cNvPr>
          <p:cNvPicPr>
            <a:picLocks noChangeAspect="1"/>
          </p:cNvPicPr>
          <p:nvPr/>
        </p:nvPicPr>
        <p:blipFill>
          <a:blip r:embed="rId3"/>
          <a:stretch>
            <a:fillRect/>
          </a:stretch>
        </p:blipFill>
        <p:spPr>
          <a:xfrm>
            <a:off x="1110680" y="989404"/>
            <a:ext cx="3012681" cy="5080001"/>
          </a:xfrm>
          <a:prstGeom prst="rect">
            <a:avLst/>
          </a:prstGeom>
        </p:spPr>
      </p:pic>
      <p:pic>
        <p:nvPicPr>
          <p:cNvPr id="8" name="Picture 7">
            <a:extLst>
              <a:ext uri="{FF2B5EF4-FFF2-40B4-BE49-F238E27FC236}">
                <a16:creationId xmlns:a16="http://schemas.microsoft.com/office/drawing/2014/main" id="{5D3A857E-2457-AE42-9E5A-22D2148A454E}"/>
              </a:ext>
            </a:extLst>
          </p:cNvPr>
          <p:cNvPicPr>
            <a:picLocks noChangeAspect="1"/>
          </p:cNvPicPr>
          <p:nvPr/>
        </p:nvPicPr>
        <p:blipFill>
          <a:blip r:embed="rId4"/>
          <a:stretch>
            <a:fillRect/>
          </a:stretch>
        </p:blipFill>
        <p:spPr>
          <a:xfrm>
            <a:off x="4028350" y="989404"/>
            <a:ext cx="3093921" cy="5080001"/>
          </a:xfrm>
          <a:prstGeom prst="rect">
            <a:avLst/>
          </a:prstGeom>
        </p:spPr>
      </p:pic>
      <p:pic>
        <p:nvPicPr>
          <p:cNvPr id="10" name="Picture 9">
            <a:extLst>
              <a:ext uri="{FF2B5EF4-FFF2-40B4-BE49-F238E27FC236}">
                <a16:creationId xmlns:a16="http://schemas.microsoft.com/office/drawing/2014/main" id="{8082A50F-341D-6A4A-95CD-64F36463BAD9}"/>
              </a:ext>
            </a:extLst>
          </p:cNvPr>
          <p:cNvPicPr>
            <a:picLocks noChangeAspect="1"/>
          </p:cNvPicPr>
          <p:nvPr/>
        </p:nvPicPr>
        <p:blipFill>
          <a:blip r:embed="rId5"/>
          <a:stretch>
            <a:fillRect/>
          </a:stretch>
        </p:blipFill>
        <p:spPr>
          <a:xfrm>
            <a:off x="6928743" y="989404"/>
            <a:ext cx="3189988" cy="5044145"/>
          </a:xfrm>
          <a:prstGeom prst="rect">
            <a:avLst/>
          </a:prstGeom>
        </p:spPr>
      </p:pic>
      <p:sp>
        <p:nvSpPr>
          <p:cNvPr id="11" name="Oval 10">
            <a:extLst>
              <a:ext uri="{FF2B5EF4-FFF2-40B4-BE49-F238E27FC236}">
                <a16:creationId xmlns:a16="http://schemas.microsoft.com/office/drawing/2014/main" id="{99E2A20F-66FB-B240-B59C-CC80591EC041}"/>
              </a:ext>
            </a:extLst>
          </p:cNvPr>
          <p:cNvSpPr/>
          <p:nvPr/>
        </p:nvSpPr>
        <p:spPr>
          <a:xfrm>
            <a:off x="1220984" y="1357325"/>
            <a:ext cx="2629545" cy="6044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Open Sans Light"/>
            </a:endParaRPr>
          </a:p>
        </p:txBody>
      </p:sp>
      <p:sp>
        <p:nvSpPr>
          <p:cNvPr id="12" name="Oval 11">
            <a:extLst>
              <a:ext uri="{FF2B5EF4-FFF2-40B4-BE49-F238E27FC236}">
                <a16:creationId xmlns:a16="http://schemas.microsoft.com/office/drawing/2014/main" id="{1269418B-3148-FC47-BC6A-692CB78F09FD}"/>
              </a:ext>
            </a:extLst>
          </p:cNvPr>
          <p:cNvSpPr/>
          <p:nvPr/>
        </p:nvSpPr>
        <p:spPr>
          <a:xfrm>
            <a:off x="1109956" y="3155553"/>
            <a:ext cx="262954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Open Sans Light"/>
            </a:endParaRPr>
          </a:p>
        </p:txBody>
      </p:sp>
      <p:sp>
        <p:nvSpPr>
          <p:cNvPr id="13" name="Oval 12">
            <a:extLst>
              <a:ext uri="{FF2B5EF4-FFF2-40B4-BE49-F238E27FC236}">
                <a16:creationId xmlns:a16="http://schemas.microsoft.com/office/drawing/2014/main" id="{F484F3E5-D68E-0342-B9E7-1DAC62D1AE68}"/>
              </a:ext>
            </a:extLst>
          </p:cNvPr>
          <p:cNvSpPr/>
          <p:nvPr/>
        </p:nvSpPr>
        <p:spPr>
          <a:xfrm>
            <a:off x="1028716" y="3983850"/>
            <a:ext cx="262954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Open Sans Light"/>
            </a:endParaRPr>
          </a:p>
        </p:txBody>
      </p:sp>
      <p:sp>
        <p:nvSpPr>
          <p:cNvPr id="14" name="Oval 13">
            <a:extLst>
              <a:ext uri="{FF2B5EF4-FFF2-40B4-BE49-F238E27FC236}">
                <a16:creationId xmlns:a16="http://schemas.microsoft.com/office/drawing/2014/main" id="{D54500C7-E1CE-374C-88ED-C8D8A206399A}"/>
              </a:ext>
            </a:extLst>
          </p:cNvPr>
          <p:cNvSpPr/>
          <p:nvPr/>
        </p:nvSpPr>
        <p:spPr>
          <a:xfrm>
            <a:off x="947476" y="5210158"/>
            <a:ext cx="2629545" cy="52307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Open Sans Light"/>
            </a:endParaRPr>
          </a:p>
        </p:txBody>
      </p:sp>
      <p:cxnSp>
        <p:nvCxnSpPr>
          <p:cNvPr id="16" name="Straight Connector 15">
            <a:extLst>
              <a:ext uri="{FF2B5EF4-FFF2-40B4-BE49-F238E27FC236}">
                <a16:creationId xmlns:a16="http://schemas.microsoft.com/office/drawing/2014/main" id="{EDFF4E95-062F-8B48-AE9A-0B1BC79519E5}"/>
              </a:ext>
            </a:extLst>
          </p:cNvPr>
          <p:cNvCxnSpPr>
            <a:cxnSpLocks/>
          </p:cNvCxnSpPr>
          <p:nvPr/>
        </p:nvCxnSpPr>
        <p:spPr>
          <a:xfrm>
            <a:off x="2094054" y="1796444"/>
            <a:ext cx="2190428" cy="2329912"/>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13A57-8C45-484B-B1FD-B7E6AE7E1138}"/>
              </a:ext>
            </a:extLst>
          </p:cNvPr>
          <p:cNvCxnSpPr>
            <a:cxnSpLocks/>
          </p:cNvCxnSpPr>
          <p:nvPr/>
        </p:nvCxnSpPr>
        <p:spPr>
          <a:xfrm flipV="1">
            <a:off x="2078556" y="2187965"/>
            <a:ext cx="2295776" cy="1154004"/>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118304-5822-E34F-A5E8-FC9B1AFE9517}"/>
              </a:ext>
            </a:extLst>
          </p:cNvPr>
          <p:cNvCxnSpPr>
            <a:cxnSpLocks/>
          </p:cNvCxnSpPr>
          <p:nvPr/>
        </p:nvCxnSpPr>
        <p:spPr>
          <a:xfrm flipV="1">
            <a:off x="1813813" y="3047590"/>
            <a:ext cx="2295776" cy="1154004"/>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90043-619D-9340-A689-1BB14DE44006}"/>
              </a:ext>
            </a:extLst>
          </p:cNvPr>
          <p:cNvCxnSpPr>
            <a:cxnSpLocks/>
          </p:cNvCxnSpPr>
          <p:nvPr/>
        </p:nvCxnSpPr>
        <p:spPr>
          <a:xfrm flipV="1">
            <a:off x="1913314" y="2599859"/>
            <a:ext cx="2417345" cy="282774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C68161-D8E2-154F-B37A-3473AE469B4B}"/>
              </a:ext>
            </a:extLst>
          </p:cNvPr>
          <p:cNvCxnSpPr>
            <a:cxnSpLocks/>
          </p:cNvCxnSpPr>
          <p:nvPr/>
        </p:nvCxnSpPr>
        <p:spPr>
          <a:xfrm>
            <a:off x="5022990" y="4267483"/>
            <a:ext cx="2179887" cy="1160116"/>
          </a:xfrm>
          <a:prstGeom prst="line">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DD742A-2CE0-2548-9BCB-40EA6B619D11}"/>
              </a:ext>
            </a:extLst>
          </p:cNvPr>
          <p:cNvCxnSpPr>
            <a:cxnSpLocks/>
          </p:cNvCxnSpPr>
          <p:nvPr/>
        </p:nvCxnSpPr>
        <p:spPr>
          <a:xfrm>
            <a:off x="4949530" y="2187965"/>
            <a:ext cx="2299524" cy="773436"/>
          </a:xfrm>
          <a:prstGeom prst="line">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9B2789-8B52-F84B-9B88-7D5D5D88C46C}"/>
              </a:ext>
            </a:extLst>
          </p:cNvPr>
          <p:cNvCxnSpPr>
            <a:cxnSpLocks/>
          </p:cNvCxnSpPr>
          <p:nvPr/>
        </p:nvCxnSpPr>
        <p:spPr>
          <a:xfrm>
            <a:off x="4816569" y="3047590"/>
            <a:ext cx="2164705" cy="773967"/>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3F3526-7293-DB43-9A2F-8EA27DD7ADF9}"/>
              </a:ext>
            </a:extLst>
          </p:cNvPr>
          <p:cNvCxnSpPr>
            <a:cxnSpLocks/>
          </p:cNvCxnSpPr>
          <p:nvPr/>
        </p:nvCxnSpPr>
        <p:spPr>
          <a:xfrm>
            <a:off x="5019159" y="2574681"/>
            <a:ext cx="2183717" cy="0"/>
          </a:xfrm>
          <a:prstGeom prst="line">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397B673-3921-B346-97BF-EFE372F96FEF}"/>
              </a:ext>
            </a:extLst>
          </p:cNvPr>
          <p:cNvSpPr txBox="1"/>
          <p:nvPr/>
        </p:nvSpPr>
        <p:spPr>
          <a:xfrm>
            <a:off x="5050612" y="4029227"/>
            <a:ext cx="811077" cy="338554"/>
          </a:xfrm>
          <a:prstGeom prst="rect">
            <a:avLst/>
          </a:prstGeom>
          <a:noFill/>
        </p:spPr>
        <p:txBody>
          <a:bodyPr wrap="square" rtlCol="0">
            <a:spAutoFit/>
          </a:bodyPr>
          <a:lstStyle/>
          <a:p>
            <a:pPr defTabSz="609585"/>
            <a:r>
              <a:rPr lang="en-US" sz="1600" dirty="0">
                <a:solidFill>
                  <a:srgbClr val="12284C"/>
                </a:solidFill>
                <a:latin typeface="Open Sans Light"/>
              </a:rPr>
              <a:t>7.2%</a:t>
            </a:r>
          </a:p>
        </p:txBody>
      </p:sp>
      <p:sp>
        <p:nvSpPr>
          <p:cNvPr id="38" name="TextBox 37">
            <a:extLst>
              <a:ext uri="{FF2B5EF4-FFF2-40B4-BE49-F238E27FC236}">
                <a16:creationId xmlns:a16="http://schemas.microsoft.com/office/drawing/2014/main" id="{F5A6BC22-AF4C-FC41-8788-443A01E08990}"/>
              </a:ext>
            </a:extLst>
          </p:cNvPr>
          <p:cNvSpPr txBox="1"/>
          <p:nvPr/>
        </p:nvSpPr>
        <p:spPr>
          <a:xfrm>
            <a:off x="7864391" y="5298921"/>
            <a:ext cx="723453" cy="338554"/>
          </a:xfrm>
          <a:prstGeom prst="rect">
            <a:avLst/>
          </a:prstGeom>
          <a:noFill/>
        </p:spPr>
        <p:txBody>
          <a:bodyPr wrap="square" rtlCol="0">
            <a:spAutoFit/>
          </a:bodyPr>
          <a:lstStyle/>
          <a:p>
            <a:pPr defTabSz="609585"/>
            <a:r>
              <a:rPr lang="en-US" sz="1600" dirty="0">
                <a:solidFill>
                  <a:srgbClr val="12284C"/>
                </a:solidFill>
                <a:latin typeface="Open Sans Light"/>
              </a:rPr>
              <a:t>2.7%</a:t>
            </a:r>
          </a:p>
        </p:txBody>
      </p:sp>
      <p:sp>
        <p:nvSpPr>
          <p:cNvPr id="39" name="TextBox 38">
            <a:extLst>
              <a:ext uri="{FF2B5EF4-FFF2-40B4-BE49-F238E27FC236}">
                <a16:creationId xmlns:a16="http://schemas.microsoft.com/office/drawing/2014/main" id="{AE52F454-75F1-7B41-965D-8DD6B1FD7607}"/>
              </a:ext>
            </a:extLst>
          </p:cNvPr>
          <p:cNvSpPr txBox="1"/>
          <p:nvPr/>
        </p:nvSpPr>
        <p:spPr>
          <a:xfrm>
            <a:off x="2094053" y="1526807"/>
            <a:ext cx="847241" cy="338554"/>
          </a:xfrm>
          <a:prstGeom prst="rect">
            <a:avLst/>
          </a:prstGeom>
          <a:noFill/>
        </p:spPr>
        <p:txBody>
          <a:bodyPr wrap="square" rtlCol="0">
            <a:spAutoFit/>
          </a:bodyPr>
          <a:lstStyle/>
          <a:p>
            <a:pPr defTabSz="609585"/>
            <a:r>
              <a:rPr lang="en-US" sz="1600" dirty="0">
                <a:solidFill>
                  <a:srgbClr val="12284C"/>
                </a:solidFill>
                <a:latin typeface="Open Sans Light"/>
              </a:rPr>
              <a:t>31.7%</a:t>
            </a:r>
          </a:p>
        </p:txBody>
      </p:sp>
      <p:sp>
        <p:nvSpPr>
          <p:cNvPr id="40" name="TextBox 39">
            <a:extLst>
              <a:ext uri="{FF2B5EF4-FFF2-40B4-BE49-F238E27FC236}">
                <a16:creationId xmlns:a16="http://schemas.microsoft.com/office/drawing/2014/main" id="{7AEF296B-F93B-F546-A219-33FEBA5A7696}"/>
              </a:ext>
            </a:extLst>
          </p:cNvPr>
          <p:cNvSpPr txBox="1"/>
          <p:nvPr/>
        </p:nvSpPr>
        <p:spPr>
          <a:xfrm>
            <a:off x="2078556" y="3213042"/>
            <a:ext cx="811077" cy="338554"/>
          </a:xfrm>
          <a:prstGeom prst="rect">
            <a:avLst/>
          </a:prstGeom>
          <a:noFill/>
        </p:spPr>
        <p:txBody>
          <a:bodyPr wrap="square" rtlCol="0">
            <a:spAutoFit/>
          </a:bodyPr>
          <a:lstStyle/>
          <a:p>
            <a:pPr defTabSz="609585"/>
            <a:r>
              <a:rPr lang="en-US" sz="1600" dirty="0">
                <a:solidFill>
                  <a:srgbClr val="12284C"/>
                </a:solidFill>
                <a:latin typeface="Open Sans Light"/>
              </a:rPr>
              <a:t>9.3%</a:t>
            </a:r>
          </a:p>
        </p:txBody>
      </p:sp>
      <p:sp>
        <p:nvSpPr>
          <p:cNvPr id="41" name="TextBox 40">
            <a:extLst>
              <a:ext uri="{FF2B5EF4-FFF2-40B4-BE49-F238E27FC236}">
                <a16:creationId xmlns:a16="http://schemas.microsoft.com/office/drawing/2014/main" id="{E0B0CCF1-99EA-B948-8CFC-72CC7685DDEE}"/>
              </a:ext>
            </a:extLst>
          </p:cNvPr>
          <p:cNvSpPr txBox="1"/>
          <p:nvPr/>
        </p:nvSpPr>
        <p:spPr>
          <a:xfrm>
            <a:off x="2047876" y="5320151"/>
            <a:ext cx="811077" cy="338554"/>
          </a:xfrm>
          <a:prstGeom prst="rect">
            <a:avLst/>
          </a:prstGeom>
          <a:noFill/>
        </p:spPr>
        <p:txBody>
          <a:bodyPr wrap="square" rtlCol="0">
            <a:spAutoFit/>
          </a:bodyPr>
          <a:lstStyle/>
          <a:p>
            <a:pPr defTabSz="609585"/>
            <a:r>
              <a:rPr lang="en-US" sz="1600" dirty="0">
                <a:solidFill>
                  <a:srgbClr val="12284C"/>
                </a:solidFill>
                <a:latin typeface="Open Sans Light"/>
              </a:rPr>
              <a:t>1.9%</a:t>
            </a:r>
          </a:p>
        </p:txBody>
      </p:sp>
      <p:sp>
        <p:nvSpPr>
          <p:cNvPr id="42" name="TextBox 41">
            <a:extLst>
              <a:ext uri="{FF2B5EF4-FFF2-40B4-BE49-F238E27FC236}">
                <a16:creationId xmlns:a16="http://schemas.microsoft.com/office/drawing/2014/main" id="{84456FFD-A8EF-AD40-AD18-BA9D5C5A67C3}"/>
              </a:ext>
            </a:extLst>
          </p:cNvPr>
          <p:cNvSpPr txBox="1"/>
          <p:nvPr/>
        </p:nvSpPr>
        <p:spPr>
          <a:xfrm>
            <a:off x="2047876" y="4049653"/>
            <a:ext cx="811077" cy="338554"/>
          </a:xfrm>
          <a:prstGeom prst="rect">
            <a:avLst/>
          </a:prstGeom>
          <a:noFill/>
        </p:spPr>
        <p:txBody>
          <a:bodyPr wrap="square" rtlCol="0">
            <a:spAutoFit/>
          </a:bodyPr>
          <a:lstStyle/>
          <a:p>
            <a:pPr defTabSz="609585"/>
            <a:r>
              <a:rPr lang="en-US" sz="1600" dirty="0">
                <a:solidFill>
                  <a:srgbClr val="12284C"/>
                </a:solidFill>
                <a:latin typeface="Open Sans Light"/>
              </a:rPr>
              <a:t>4.4%</a:t>
            </a:r>
          </a:p>
        </p:txBody>
      </p:sp>
      <p:sp>
        <p:nvSpPr>
          <p:cNvPr id="43" name="TextBox 42">
            <a:extLst>
              <a:ext uri="{FF2B5EF4-FFF2-40B4-BE49-F238E27FC236}">
                <a16:creationId xmlns:a16="http://schemas.microsoft.com/office/drawing/2014/main" id="{73B7E620-47FB-6947-B970-EE8E48AEB9AF}"/>
              </a:ext>
            </a:extLst>
          </p:cNvPr>
          <p:cNvSpPr txBox="1"/>
          <p:nvPr/>
        </p:nvSpPr>
        <p:spPr>
          <a:xfrm>
            <a:off x="5403632" y="1980294"/>
            <a:ext cx="949913" cy="338554"/>
          </a:xfrm>
          <a:prstGeom prst="rect">
            <a:avLst/>
          </a:prstGeom>
          <a:noFill/>
        </p:spPr>
        <p:txBody>
          <a:bodyPr wrap="square" rtlCol="0">
            <a:spAutoFit/>
          </a:bodyPr>
          <a:lstStyle/>
          <a:p>
            <a:pPr defTabSz="609585"/>
            <a:r>
              <a:rPr lang="en-US" sz="1600" dirty="0">
                <a:solidFill>
                  <a:srgbClr val="12284C"/>
                </a:solidFill>
                <a:latin typeface="Open Sans Light"/>
              </a:rPr>
              <a:t>19.6%</a:t>
            </a:r>
          </a:p>
        </p:txBody>
      </p:sp>
      <p:sp>
        <p:nvSpPr>
          <p:cNvPr id="44" name="TextBox 43">
            <a:extLst>
              <a:ext uri="{FF2B5EF4-FFF2-40B4-BE49-F238E27FC236}">
                <a16:creationId xmlns:a16="http://schemas.microsoft.com/office/drawing/2014/main" id="{1D43D262-BD07-4346-ABF2-A062042F9590}"/>
              </a:ext>
            </a:extLst>
          </p:cNvPr>
          <p:cNvSpPr txBox="1"/>
          <p:nvPr/>
        </p:nvSpPr>
        <p:spPr>
          <a:xfrm>
            <a:off x="5087843" y="2795553"/>
            <a:ext cx="811077" cy="338554"/>
          </a:xfrm>
          <a:prstGeom prst="rect">
            <a:avLst/>
          </a:prstGeom>
          <a:noFill/>
        </p:spPr>
        <p:txBody>
          <a:bodyPr wrap="square" rtlCol="0">
            <a:spAutoFit/>
          </a:bodyPr>
          <a:lstStyle/>
          <a:p>
            <a:pPr defTabSz="609585"/>
            <a:r>
              <a:rPr lang="en-US" sz="1600" dirty="0">
                <a:solidFill>
                  <a:srgbClr val="12284C"/>
                </a:solidFill>
                <a:latin typeface="Open Sans Light"/>
              </a:rPr>
              <a:t>9.2%</a:t>
            </a:r>
          </a:p>
        </p:txBody>
      </p:sp>
      <p:sp>
        <p:nvSpPr>
          <p:cNvPr id="45" name="TextBox 44">
            <a:extLst>
              <a:ext uri="{FF2B5EF4-FFF2-40B4-BE49-F238E27FC236}">
                <a16:creationId xmlns:a16="http://schemas.microsoft.com/office/drawing/2014/main" id="{CB6766A1-EAC3-7646-8DD8-4246A428A757}"/>
              </a:ext>
            </a:extLst>
          </p:cNvPr>
          <p:cNvSpPr txBox="1"/>
          <p:nvPr/>
        </p:nvSpPr>
        <p:spPr>
          <a:xfrm>
            <a:off x="5067510" y="2389757"/>
            <a:ext cx="811077" cy="338554"/>
          </a:xfrm>
          <a:prstGeom prst="rect">
            <a:avLst/>
          </a:prstGeom>
          <a:noFill/>
        </p:spPr>
        <p:txBody>
          <a:bodyPr wrap="square" rtlCol="0">
            <a:spAutoFit/>
          </a:bodyPr>
          <a:lstStyle/>
          <a:p>
            <a:pPr defTabSz="609585"/>
            <a:r>
              <a:rPr lang="en-US" sz="1600" dirty="0">
                <a:solidFill>
                  <a:srgbClr val="12284C"/>
                </a:solidFill>
                <a:latin typeface="Open Sans Light"/>
              </a:rPr>
              <a:t>9.5%</a:t>
            </a:r>
          </a:p>
        </p:txBody>
      </p:sp>
      <p:sp>
        <p:nvSpPr>
          <p:cNvPr id="46" name="TextBox 45">
            <a:extLst>
              <a:ext uri="{FF2B5EF4-FFF2-40B4-BE49-F238E27FC236}">
                <a16:creationId xmlns:a16="http://schemas.microsoft.com/office/drawing/2014/main" id="{92CC4C63-F1B9-FA4D-9A18-2CF50A05E9D5}"/>
              </a:ext>
            </a:extLst>
          </p:cNvPr>
          <p:cNvSpPr txBox="1"/>
          <p:nvPr/>
        </p:nvSpPr>
        <p:spPr>
          <a:xfrm>
            <a:off x="8112888" y="2782178"/>
            <a:ext cx="949913" cy="338554"/>
          </a:xfrm>
          <a:prstGeom prst="rect">
            <a:avLst/>
          </a:prstGeom>
          <a:noFill/>
        </p:spPr>
        <p:txBody>
          <a:bodyPr wrap="square" rtlCol="0">
            <a:spAutoFit/>
          </a:bodyPr>
          <a:lstStyle/>
          <a:p>
            <a:pPr defTabSz="609585"/>
            <a:r>
              <a:rPr lang="en-US" sz="1600" dirty="0">
                <a:solidFill>
                  <a:srgbClr val="12284C"/>
                </a:solidFill>
                <a:latin typeface="Open Sans Light"/>
              </a:rPr>
              <a:t>12.8%</a:t>
            </a:r>
          </a:p>
        </p:txBody>
      </p:sp>
      <p:sp>
        <p:nvSpPr>
          <p:cNvPr id="47" name="TextBox 46">
            <a:extLst>
              <a:ext uri="{FF2B5EF4-FFF2-40B4-BE49-F238E27FC236}">
                <a16:creationId xmlns:a16="http://schemas.microsoft.com/office/drawing/2014/main" id="{D84EDB34-20A0-3244-8A82-7C388E0220FA}"/>
              </a:ext>
            </a:extLst>
          </p:cNvPr>
          <p:cNvSpPr txBox="1"/>
          <p:nvPr/>
        </p:nvSpPr>
        <p:spPr>
          <a:xfrm>
            <a:off x="8223954" y="2376990"/>
            <a:ext cx="919877" cy="338554"/>
          </a:xfrm>
          <a:prstGeom prst="rect">
            <a:avLst/>
          </a:prstGeom>
          <a:noFill/>
        </p:spPr>
        <p:txBody>
          <a:bodyPr wrap="square" rtlCol="0">
            <a:spAutoFit/>
          </a:bodyPr>
          <a:lstStyle/>
          <a:p>
            <a:pPr defTabSz="609585"/>
            <a:r>
              <a:rPr lang="en-US" sz="1600" dirty="0">
                <a:solidFill>
                  <a:srgbClr val="12284C"/>
                </a:solidFill>
                <a:latin typeface="Open Sans Light"/>
              </a:rPr>
              <a:t>13.1%</a:t>
            </a:r>
          </a:p>
        </p:txBody>
      </p:sp>
      <p:sp>
        <p:nvSpPr>
          <p:cNvPr id="48" name="TextBox 47">
            <a:extLst>
              <a:ext uri="{FF2B5EF4-FFF2-40B4-BE49-F238E27FC236}">
                <a16:creationId xmlns:a16="http://schemas.microsoft.com/office/drawing/2014/main" id="{D473F02C-3DA5-E244-A47C-AAFC237F48DA}"/>
              </a:ext>
            </a:extLst>
          </p:cNvPr>
          <p:cNvSpPr txBox="1"/>
          <p:nvPr/>
        </p:nvSpPr>
        <p:spPr>
          <a:xfrm>
            <a:off x="8152093" y="3619290"/>
            <a:ext cx="867243" cy="338554"/>
          </a:xfrm>
          <a:prstGeom prst="rect">
            <a:avLst/>
          </a:prstGeom>
          <a:noFill/>
        </p:spPr>
        <p:txBody>
          <a:bodyPr wrap="square" rtlCol="0">
            <a:spAutoFit/>
          </a:bodyPr>
          <a:lstStyle/>
          <a:p>
            <a:pPr defTabSz="609585"/>
            <a:r>
              <a:rPr lang="en-US" sz="1600" dirty="0">
                <a:solidFill>
                  <a:srgbClr val="12284C"/>
                </a:solidFill>
                <a:latin typeface="Open Sans Light"/>
              </a:rPr>
              <a:t>10.8%</a:t>
            </a:r>
          </a:p>
        </p:txBody>
      </p:sp>
    </p:spTree>
    <p:extLst>
      <p:ext uri="{BB962C8B-B14F-4D97-AF65-F5344CB8AC3E}">
        <p14:creationId xmlns:p14="http://schemas.microsoft.com/office/powerpoint/2010/main" val="997311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2" presetID="9"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2000"/>
                                        <p:tgtEl>
                                          <p:spTgt spid="39"/>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9"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par>
                          <p:cTn id="22" fill="hold">
                            <p:stCondLst>
                              <p:cond delay="7000"/>
                            </p:stCondLst>
                            <p:childTnLst>
                              <p:par>
                                <p:cTn id="23" presetID="9"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6" presetID="9"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childTnLst>
                          </p:cTn>
                        </p:par>
                        <p:par>
                          <p:cTn id="29" fill="hold">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33" presetID="9"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6" presetID="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62" presetID="9"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0" presetID="9"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ssolve">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dissolve">
                                      <p:cBhvr>
                                        <p:cTn id="82"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3" presetID="9"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dissolv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91" presetID="9"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dissolv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99" presetID="9"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ssolv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dissolve">
                                      <p:cBhvr>
                                        <p:cTn id="106" dur="2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107" presetID="9"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dissolv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46318" y="609600"/>
          <a:ext cx="11125200" cy="5330232"/>
        </p:xfrm>
        <a:graphic>
          <a:graphicData uri="http://schemas.openxmlformats.org/drawingml/2006/table">
            <a:tbl>
              <a:tblPr firstRow="1" bandRow="1">
                <a:tableStyleId>{5C22544A-7EE6-4342-B048-85BDC9FD1C3A}</a:tableStyleId>
              </a:tblPr>
              <a:tblGrid>
                <a:gridCol w="3509799">
                  <a:extLst>
                    <a:ext uri="{9D8B030D-6E8A-4147-A177-3AD203B41FA5}">
                      <a16:colId xmlns:a16="http://schemas.microsoft.com/office/drawing/2014/main" val="3392026560"/>
                    </a:ext>
                  </a:extLst>
                </a:gridCol>
                <a:gridCol w="644487">
                  <a:extLst>
                    <a:ext uri="{9D8B030D-6E8A-4147-A177-3AD203B41FA5}">
                      <a16:colId xmlns:a16="http://schemas.microsoft.com/office/drawing/2014/main" val="533540091"/>
                    </a:ext>
                  </a:extLst>
                </a:gridCol>
                <a:gridCol w="652804">
                  <a:extLst>
                    <a:ext uri="{9D8B030D-6E8A-4147-A177-3AD203B41FA5}">
                      <a16:colId xmlns:a16="http://schemas.microsoft.com/office/drawing/2014/main" val="772748916"/>
                    </a:ext>
                  </a:extLst>
                </a:gridCol>
                <a:gridCol w="734939">
                  <a:extLst>
                    <a:ext uri="{9D8B030D-6E8A-4147-A177-3AD203B41FA5}">
                      <a16:colId xmlns:a16="http://schemas.microsoft.com/office/drawing/2014/main" val="2994912816"/>
                    </a:ext>
                  </a:extLst>
                </a:gridCol>
                <a:gridCol w="669947">
                  <a:extLst>
                    <a:ext uri="{9D8B030D-6E8A-4147-A177-3AD203B41FA5}">
                      <a16:colId xmlns:a16="http://schemas.microsoft.com/office/drawing/2014/main" val="536241830"/>
                    </a:ext>
                  </a:extLst>
                </a:gridCol>
                <a:gridCol w="692496">
                  <a:extLst>
                    <a:ext uri="{9D8B030D-6E8A-4147-A177-3AD203B41FA5}">
                      <a16:colId xmlns:a16="http://schemas.microsoft.com/office/drawing/2014/main" val="3437507606"/>
                    </a:ext>
                  </a:extLst>
                </a:gridCol>
                <a:gridCol w="692495">
                  <a:extLst>
                    <a:ext uri="{9D8B030D-6E8A-4147-A177-3AD203B41FA5}">
                      <a16:colId xmlns:a16="http://schemas.microsoft.com/office/drawing/2014/main" val="4224251978"/>
                    </a:ext>
                  </a:extLst>
                </a:gridCol>
                <a:gridCol w="750204">
                  <a:extLst>
                    <a:ext uri="{9D8B030D-6E8A-4147-A177-3AD203B41FA5}">
                      <a16:colId xmlns:a16="http://schemas.microsoft.com/office/drawing/2014/main" val="2101271313"/>
                    </a:ext>
                  </a:extLst>
                </a:gridCol>
                <a:gridCol w="634787">
                  <a:extLst>
                    <a:ext uri="{9D8B030D-6E8A-4147-A177-3AD203B41FA5}">
                      <a16:colId xmlns:a16="http://schemas.microsoft.com/office/drawing/2014/main" val="2157216959"/>
                    </a:ext>
                  </a:extLst>
                </a:gridCol>
                <a:gridCol w="692495">
                  <a:extLst>
                    <a:ext uri="{9D8B030D-6E8A-4147-A177-3AD203B41FA5}">
                      <a16:colId xmlns:a16="http://schemas.microsoft.com/office/drawing/2014/main" val="510204288"/>
                    </a:ext>
                  </a:extLst>
                </a:gridCol>
                <a:gridCol w="649824">
                  <a:extLst>
                    <a:ext uri="{9D8B030D-6E8A-4147-A177-3AD203B41FA5}">
                      <a16:colId xmlns:a16="http://schemas.microsoft.com/office/drawing/2014/main" val="1464800832"/>
                    </a:ext>
                  </a:extLst>
                </a:gridCol>
                <a:gridCol w="800923">
                  <a:extLst>
                    <a:ext uri="{9D8B030D-6E8A-4147-A177-3AD203B41FA5}">
                      <a16:colId xmlns:a16="http://schemas.microsoft.com/office/drawing/2014/main" val="2944088812"/>
                    </a:ext>
                  </a:extLst>
                </a:gridCol>
              </a:tblGrid>
              <a:tr h="807744">
                <a:tc>
                  <a:txBody>
                    <a:bodyPr/>
                    <a:lstStyle/>
                    <a:p>
                      <a:r>
                        <a:rPr lang="en-US" sz="2000" dirty="0">
                          <a:solidFill>
                            <a:schemeClr val="tx1"/>
                          </a:solidFill>
                          <a:latin typeface="Arial" panose="020B0604020202020204" pitchFamily="34" charset="0"/>
                          <a:cs typeface="Arial" panose="020B0604020202020204" pitchFamily="34" charset="0"/>
                        </a:rPr>
                        <a:t>Vacancy Assignment</a:t>
                      </a:r>
                      <a:r>
                        <a:rPr lang="en-US" sz="2000" baseline="0" dirty="0">
                          <a:solidFill>
                            <a:schemeClr val="tx1"/>
                          </a:solidFill>
                          <a:latin typeface="Arial" panose="020B0604020202020204" pitchFamily="34" charset="0"/>
                          <a:cs typeface="Arial" panose="020B0604020202020204" pitchFamily="34" charset="0"/>
                        </a:rPr>
                        <a:t> </a:t>
                      </a:r>
                    </a:p>
                    <a:p>
                      <a:r>
                        <a:rPr lang="en-US" sz="2000" b="1" baseline="0" dirty="0">
                          <a:solidFill>
                            <a:schemeClr val="tx1"/>
                          </a:solidFill>
                          <a:latin typeface="Arial" panose="020B0604020202020204" pitchFamily="34" charset="0"/>
                          <a:cs typeface="Arial" panose="020B0604020202020204" pitchFamily="34" charset="0"/>
                        </a:rPr>
                        <a:t>Top 5 </a:t>
                      </a:r>
                      <a:r>
                        <a:rPr lang="en-US" sz="2000" baseline="0" dirty="0">
                          <a:solidFill>
                            <a:schemeClr val="tx1"/>
                          </a:solidFill>
                          <a:latin typeface="Arial" panose="020B0604020202020204" pitchFamily="34" charset="0"/>
                          <a:cs typeface="Arial" panose="020B0604020202020204" pitchFamily="34" charset="0"/>
                        </a:rPr>
                        <a:t>– Fall 2019</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#1</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#2</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#3</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#4</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#5</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#6</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#7</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#8</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#9</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#10</a:t>
                      </a:r>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309584035"/>
                  </a:ext>
                </a:extLst>
              </a:tr>
              <a:tr h="753748">
                <a:tc>
                  <a:txBody>
                    <a:bodyPr/>
                    <a:lstStyle/>
                    <a:p>
                      <a:r>
                        <a:rPr lang="en-US" sz="2000" dirty="0">
                          <a:latin typeface="Arial" panose="020B0604020202020204" pitchFamily="34" charset="0"/>
                          <a:cs typeface="Arial" panose="020B0604020202020204" pitchFamily="34" charset="0"/>
                        </a:rPr>
                        <a:t>Special Education</a:t>
                      </a:r>
                    </a:p>
                  </a:txBody>
                  <a:tcPr/>
                </a:tc>
                <a:tc>
                  <a:txBody>
                    <a:bodyPr/>
                    <a:lstStyle/>
                    <a:p>
                      <a:r>
                        <a:rPr lang="en-US" sz="2000" dirty="0">
                          <a:latin typeface="Arial" panose="020B0604020202020204" pitchFamily="34" charset="0"/>
                          <a:cs typeface="Arial" panose="020B0604020202020204" pitchFamily="34" charset="0"/>
                        </a:rPr>
                        <a:t>27</a:t>
                      </a:r>
                    </a:p>
                  </a:txBody>
                  <a:tcPr/>
                </a:tc>
                <a:tc>
                  <a:txBody>
                    <a:bodyPr/>
                    <a:lstStyle/>
                    <a:p>
                      <a:r>
                        <a:rPr lang="en-US" sz="2000" dirty="0">
                          <a:latin typeface="Arial" panose="020B0604020202020204" pitchFamily="34" charset="0"/>
                          <a:cs typeface="Arial" panose="020B0604020202020204" pitchFamily="34" charset="0"/>
                        </a:rPr>
                        <a:t>12</a:t>
                      </a:r>
                    </a:p>
                  </a:txBody>
                  <a:tcPr/>
                </a:tc>
                <a:tc>
                  <a:txBody>
                    <a:bodyPr/>
                    <a:lstStyle/>
                    <a:p>
                      <a:r>
                        <a:rPr lang="en-US" sz="2000" dirty="0">
                          <a:latin typeface="Arial" panose="020B0604020202020204" pitchFamily="34" charset="0"/>
                          <a:cs typeface="Arial" panose="020B0604020202020204" pitchFamily="34" charset="0"/>
                        </a:rPr>
                        <a:t>12</a:t>
                      </a:r>
                    </a:p>
                  </a:txBody>
                  <a:tcPr/>
                </a:tc>
                <a:tc>
                  <a:txBody>
                    <a:bodyPr/>
                    <a:lstStyle/>
                    <a:p>
                      <a:r>
                        <a:rPr lang="en-US" sz="2000" dirty="0">
                          <a:latin typeface="Arial" panose="020B0604020202020204" pitchFamily="34" charset="0"/>
                          <a:cs typeface="Arial" panose="020B0604020202020204" pitchFamily="34" charset="0"/>
                        </a:rPr>
                        <a:t>13</a:t>
                      </a:r>
                    </a:p>
                  </a:txBody>
                  <a:tcPr/>
                </a:tc>
                <a:tc>
                  <a:txBody>
                    <a:bodyPr/>
                    <a:lstStyle/>
                    <a:p>
                      <a:r>
                        <a:rPr lang="en-US" sz="2000" dirty="0">
                          <a:latin typeface="Arial" panose="020B0604020202020204" pitchFamily="34" charset="0"/>
                          <a:cs typeface="Arial" panose="020B0604020202020204" pitchFamily="34" charset="0"/>
                        </a:rPr>
                        <a:t>61</a:t>
                      </a:r>
                    </a:p>
                  </a:txBody>
                  <a:tcPr/>
                </a:tc>
                <a:tc>
                  <a:txBody>
                    <a:bodyPr/>
                    <a:lstStyle/>
                    <a:p>
                      <a:r>
                        <a:rPr lang="en-US" sz="2000" dirty="0">
                          <a:latin typeface="Arial" panose="020B0604020202020204" pitchFamily="34" charset="0"/>
                          <a:cs typeface="Arial" panose="020B0604020202020204" pitchFamily="34" charset="0"/>
                        </a:rPr>
                        <a:t>5</a:t>
                      </a:r>
                    </a:p>
                  </a:txBody>
                  <a:tcPr/>
                </a:tc>
                <a:tc>
                  <a:txBody>
                    <a:bodyPr/>
                    <a:lstStyle/>
                    <a:p>
                      <a:r>
                        <a:rPr lang="en-US" sz="2000" dirty="0">
                          <a:latin typeface="Arial" panose="020B0604020202020204" pitchFamily="34" charset="0"/>
                          <a:cs typeface="Arial" panose="020B0604020202020204" pitchFamily="34" charset="0"/>
                        </a:rPr>
                        <a:t>10</a:t>
                      </a:r>
                    </a:p>
                  </a:txBody>
                  <a:tcPr/>
                </a:tc>
                <a:tc>
                  <a:txBody>
                    <a:bodyPr/>
                    <a:lstStyle/>
                    <a:p>
                      <a:r>
                        <a:rPr lang="en-US" sz="2000" dirty="0">
                          <a:latin typeface="Arial" panose="020B0604020202020204" pitchFamily="34" charset="0"/>
                          <a:cs typeface="Arial" panose="020B0604020202020204" pitchFamily="34" charset="0"/>
                        </a:rPr>
                        <a:t>30</a:t>
                      </a:r>
                    </a:p>
                  </a:txBody>
                  <a:tcPr/>
                </a:tc>
                <a:tc>
                  <a:txBody>
                    <a:bodyPr/>
                    <a:lstStyle/>
                    <a:p>
                      <a:r>
                        <a:rPr lang="en-US" sz="2000" dirty="0">
                          <a:latin typeface="Arial" panose="020B0604020202020204" pitchFamily="34" charset="0"/>
                          <a:cs typeface="Arial" panose="020B0604020202020204" pitchFamily="34" charset="0"/>
                        </a:rPr>
                        <a:t>8</a:t>
                      </a:r>
                    </a:p>
                  </a:txBody>
                  <a:tcPr/>
                </a:tc>
                <a:tc>
                  <a:txBody>
                    <a:bodyPr/>
                    <a:lstStyle/>
                    <a:p>
                      <a:r>
                        <a:rPr lang="en-US" sz="2000" dirty="0">
                          <a:latin typeface="Arial" panose="020B0604020202020204" pitchFamily="34" charset="0"/>
                          <a:cs typeface="Arial" panose="020B0604020202020204" pitchFamily="34" charset="0"/>
                        </a:rPr>
                        <a:t>8</a:t>
                      </a:r>
                    </a:p>
                  </a:txBody>
                  <a:tcPr/>
                </a:tc>
                <a:tc>
                  <a:txBody>
                    <a:bodyPr/>
                    <a:lstStyle/>
                    <a:p>
                      <a:r>
                        <a:rPr lang="en-US" sz="2000" b="1" dirty="0">
                          <a:latin typeface="Arial" panose="020B0604020202020204" pitchFamily="34" charset="0"/>
                          <a:cs typeface="Arial" panose="020B0604020202020204" pitchFamily="34" charset="0"/>
                        </a:rPr>
                        <a:t>186</a:t>
                      </a:r>
                    </a:p>
                  </a:txBody>
                  <a:tcPr/>
                </a:tc>
                <a:extLst>
                  <a:ext uri="{0D108BD9-81ED-4DB2-BD59-A6C34878D82A}">
                    <a16:rowId xmlns:a16="http://schemas.microsoft.com/office/drawing/2014/main" val="3418419028"/>
                  </a:ext>
                </a:extLst>
              </a:tr>
              <a:tr h="753748">
                <a:tc>
                  <a:txBody>
                    <a:bodyPr/>
                    <a:lstStyle/>
                    <a:p>
                      <a:r>
                        <a:rPr lang="en-US" sz="2000" dirty="0">
                          <a:latin typeface="Arial" panose="020B0604020202020204" pitchFamily="34" charset="0"/>
                          <a:cs typeface="Arial" panose="020B0604020202020204" pitchFamily="34" charset="0"/>
                        </a:rPr>
                        <a:t>Elementary</a:t>
                      </a:r>
                    </a:p>
                  </a:txBody>
                  <a:tcPr/>
                </a:tc>
                <a:tc>
                  <a:txBody>
                    <a:bodyPr/>
                    <a:lstStyle/>
                    <a:p>
                      <a:r>
                        <a:rPr lang="en-US" sz="2000" dirty="0">
                          <a:latin typeface="Arial" panose="020B0604020202020204" pitchFamily="34" charset="0"/>
                          <a:cs typeface="Arial" panose="020B0604020202020204" pitchFamily="34" charset="0"/>
                        </a:rPr>
                        <a:t>3</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8</a:t>
                      </a:r>
                    </a:p>
                  </a:txBody>
                  <a:tcPr/>
                </a:tc>
                <a:tc>
                  <a:txBody>
                    <a:bodyPr/>
                    <a:lstStyle/>
                    <a:p>
                      <a:r>
                        <a:rPr lang="en-US" sz="2000" dirty="0">
                          <a:latin typeface="Arial" panose="020B0604020202020204" pitchFamily="34" charset="0"/>
                          <a:cs typeface="Arial" panose="020B0604020202020204" pitchFamily="34" charset="0"/>
                        </a:rPr>
                        <a:t>55</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12</a:t>
                      </a:r>
                    </a:p>
                  </a:txBody>
                  <a:tcPr/>
                </a:tc>
                <a:tc>
                  <a:txBody>
                    <a:bodyPr/>
                    <a:lstStyle/>
                    <a:p>
                      <a:r>
                        <a:rPr lang="en-US" sz="2000" dirty="0">
                          <a:latin typeface="Arial" panose="020B0604020202020204" pitchFamily="34" charset="0"/>
                          <a:cs typeface="Arial" panose="020B0604020202020204" pitchFamily="34" charset="0"/>
                        </a:rPr>
                        <a:t>19</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6</a:t>
                      </a:r>
                    </a:p>
                  </a:txBody>
                  <a:tcPr/>
                </a:tc>
                <a:tc>
                  <a:txBody>
                    <a:bodyPr/>
                    <a:lstStyle/>
                    <a:p>
                      <a:r>
                        <a:rPr lang="en-US" sz="2000" b="1" dirty="0">
                          <a:latin typeface="Arial" panose="020B0604020202020204" pitchFamily="34" charset="0"/>
                          <a:cs typeface="Arial" panose="020B0604020202020204" pitchFamily="34" charset="0"/>
                        </a:rPr>
                        <a:t>115</a:t>
                      </a:r>
                    </a:p>
                  </a:txBody>
                  <a:tcPr/>
                </a:tc>
                <a:extLst>
                  <a:ext uri="{0D108BD9-81ED-4DB2-BD59-A6C34878D82A}">
                    <a16:rowId xmlns:a16="http://schemas.microsoft.com/office/drawing/2014/main" val="3862398715"/>
                  </a:ext>
                </a:extLst>
              </a:tr>
              <a:tr h="753748">
                <a:tc>
                  <a:txBody>
                    <a:bodyPr/>
                    <a:lstStyle/>
                    <a:p>
                      <a:r>
                        <a:rPr lang="en-US" sz="2000" dirty="0">
                          <a:latin typeface="Arial" panose="020B0604020202020204" pitchFamily="34" charset="0"/>
                          <a:cs typeface="Arial" panose="020B0604020202020204" pitchFamily="34" charset="0"/>
                        </a:rPr>
                        <a:t>English</a:t>
                      </a:r>
                      <a:r>
                        <a:rPr lang="en-US" sz="2000" baseline="0" dirty="0">
                          <a:latin typeface="Arial" panose="020B0604020202020204" pitchFamily="34" charset="0"/>
                          <a:cs typeface="Arial" panose="020B0604020202020204" pitchFamily="34" charset="0"/>
                        </a:rPr>
                        <a:t> Language Arts</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31</a:t>
                      </a:r>
                    </a:p>
                  </a:txBody>
                  <a:tcPr/>
                </a:tc>
                <a:tc>
                  <a:txBody>
                    <a:bodyPr/>
                    <a:lstStyle/>
                    <a:p>
                      <a:r>
                        <a:rPr lang="en-US" sz="2000" dirty="0">
                          <a:latin typeface="Arial" panose="020B0604020202020204" pitchFamily="34" charset="0"/>
                          <a:cs typeface="Arial" panose="020B0604020202020204" pitchFamily="34" charset="0"/>
                        </a:rPr>
                        <a:t>5</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3</a:t>
                      </a:r>
                    </a:p>
                  </a:txBody>
                  <a:tcPr/>
                </a:tc>
                <a:tc>
                  <a:txBody>
                    <a:bodyPr/>
                    <a:lstStyle/>
                    <a:p>
                      <a:r>
                        <a:rPr lang="en-US" sz="2000" dirty="0">
                          <a:latin typeface="Arial" panose="020B0604020202020204" pitchFamily="34" charset="0"/>
                          <a:cs typeface="Arial" panose="020B0604020202020204" pitchFamily="34" charset="0"/>
                        </a:rPr>
                        <a:t>3</a:t>
                      </a:r>
                    </a:p>
                  </a:txBody>
                  <a:tcPr/>
                </a:tc>
                <a:tc>
                  <a:txBody>
                    <a:bodyPr/>
                    <a:lstStyle/>
                    <a:p>
                      <a:r>
                        <a:rPr lang="en-US" sz="2000" b="1" dirty="0">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3391330945"/>
                  </a:ext>
                </a:extLst>
              </a:tr>
              <a:tr h="753748">
                <a:tc>
                  <a:txBody>
                    <a:bodyPr/>
                    <a:lstStyle/>
                    <a:p>
                      <a:r>
                        <a:rPr lang="en-US" sz="2000" dirty="0">
                          <a:latin typeface="Arial" panose="020B0604020202020204" pitchFamily="34" charset="0"/>
                          <a:cs typeface="Arial" panose="020B0604020202020204" pitchFamily="34" charset="0"/>
                        </a:rPr>
                        <a:t>Science</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32</a:t>
                      </a:r>
                    </a:p>
                  </a:txBody>
                  <a:tcPr/>
                </a:tc>
                <a:tc>
                  <a:txBody>
                    <a:bodyPr/>
                    <a:lstStyle/>
                    <a:p>
                      <a:r>
                        <a:rPr lang="en-US" sz="2000" dirty="0">
                          <a:latin typeface="Arial" panose="020B0604020202020204" pitchFamily="34" charset="0"/>
                          <a:cs typeface="Arial" panose="020B0604020202020204" pitchFamily="34" charset="0"/>
                        </a:rPr>
                        <a:t>7</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9</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b="1" dirty="0">
                          <a:latin typeface="Arial" panose="020B0604020202020204" pitchFamily="34" charset="0"/>
                          <a:cs typeface="Arial" panose="020B0604020202020204" pitchFamily="34" charset="0"/>
                        </a:rPr>
                        <a:t>58</a:t>
                      </a:r>
                    </a:p>
                  </a:txBody>
                  <a:tcPr/>
                </a:tc>
                <a:extLst>
                  <a:ext uri="{0D108BD9-81ED-4DB2-BD59-A6C34878D82A}">
                    <a16:rowId xmlns:a16="http://schemas.microsoft.com/office/drawing/2014/main" val="1786556580"/>
                  </a:ext>
                </a:extLst>
              </a:tr>
              <a:tr h="753748">
                <a:tc>
                  <a:txBody>
                    <a:bodyPr/>
                    <a:lstStyle/>
                    <a:p>
                      <a:r>
                        <a:rPr lang="en-US" sz="2000" dirty="0">
                          <a:latin typeface="Arial" panose="020B0604020202020204" pitchFamily="34" charset="0"/>
                          <a:cs typeface="Arial" panose="020B0604020202020204" pitchFamily="34" charset="0"/>
                        </a:rPr>
                        <a:t>Math</a:t>
                      </a:r>
                    </a:p>
                  </a:txBody>
                  <a:tcPr/>
                </a:tc>
                <a:tc>
                  <a:txBody>
                    <a:bodyPr/>
                    <a:lstStyle/>
                    <a:p>
                      <a:r>
                        <a:rPr lang="en-US" sz="2000" dirty="0">
                          <a:latin typeface="Arial" panose="020B0604020202020204" pitchFamily="34" charset="0"/>
                          <a:cs typeface="Arial" panose="020B0604020202020204" pitchFamily="34" charset="0"/>
                        </a:rPr>
                        <a:t>11</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18</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b="1" dirty="0">
                          <a:latin typeface="Arial" panose="020B0604020202020204" pitchFamily="34" charset="0"/>
                          <a:cs typeface="Arial" panose="020B0604020202020204" pitchFamily="34" charset="0"/>
                        </a:rPr>
                        <a:t>47</a:t>
                      </a:r>
                    </a:p>
                  </a:txBody>
                  <a:tcPr/>
                </a:tc>
                <a:extLst>
                  <a:ext uri="{0D108BD9-81ED-4DB2-BD59-A6C34878D82A}">
                    <a16:rowId xmlns:a16="http://schemas.microsoft.com/office/drawing/2014/main" val="1400778468"/>
                  </a:ext>
                </a:extLst>
              </a:tr>
              <a:tr h="753748">
                <a:tc>
                  <a:txBody>
                    <a:bodyPr/>
                    <a:lstStyle/>
                    <a:p>
                      <a:r>
                        <a:rPr lang="en-US" sz="2000" b="1" dirty="0">
                          <a:latin typeface="Arial" panose="020B0604020202020204" pitchFamily="34" charset="0"/>
                          <a:cs typeface="Arial" panose="020B0604020202020204" pitchFamily="34" charset="0"/>
                        </a:rPr>
                        <a:t>TOTAL</a:t>
                      </a:r>
                    </a:p>
                  </a:txBody>
                  <a:tcPr/>
                </a:tc>
                <a:tc>
                  <a:txBody>
                    <a:bodyPr/>
                    <a:lstStyle/>
                    <a:p>
                      <a:r>
                        <a:rPr lang="en-US" sz="2000" b="1" dirty="0">
                          <a:latin typeface="Arial" panose="020B0604020202020204" pitchFamily="34" charset="0"/>
                          <a:cs typeface="Arial" panose="020B0604020202020204" pitchFamily="34" charset="0"/>
                        </a:rPr>
                        <a:t>45</a:t>
                      </a:r>
                    </a:p>
                  </a:txBody>
                  <a:tcPr/>
                </a:tc>
                <a:tc>
                  <a:txBody>
                    <a:bodyPr/>
                    <a:lstStyle/>
                    <a:p>
                      <a:r>
                        <a:rPr lang="en-US" sz="2000" b="1" dirty="0">
                          <a:latin typeface="Arial" panose="020B0604020202020204" pitchFamily="34" charset="0"/>
                          <a:cs typeface="Arial" panose="020B0604020202020204" pitchFamily="34" charset="0"/>
                        </a:rPr>
                        <a:t>15</a:t>
                      </a:r>
                    </a:p>
                  </a:txBody>
                  <a:tcPr/>
                </a:tc>
                <a:tc>
                  <a:txBody>
                    <a:bodyPr/>
                    <a:lstStyle/>
                    <a:p>
                      <a:r>
                        <a:rPr lang="en-US" sz="2000" b="1" dirty="0">
                          <a:latin typeface="Arial" panose="020B0604020202020204" pitchFamily="34" charset="0"/>
                          <a:cs typeface="Arial" panose="020B0604020202020204" pitchFamily="34" charset="0"/>
                        </a:rPr>
                        <a:t>16</a:t>
                      </a:r>
                    </a:p>
                  </a:txBody>
                  <a:tcPr/>
                </a:tc>
                <a:tc>
                  <a:txBody>
                    <a:bodyPr/>
                    <a:lstStyle/>
                    <a:p>
                      <a:r>
                        <a:rPr lang="en-US" sz="2000" b="1" dirty="0">
                          <a:latin typeface="Arial" panose="020B0604020202020204" pitchFamily="34" charset="0"/>
                          <a:cs typeface="Arial" panose="020B0604020202020204" pitchFamily="34" charset="0"/>
                        </a:rPr>
                        <a:t>26</a:t>
                      </a:r>
                    </a:p>
                  </a:txBody>
                  <a:tcPr/>
                </a:tc>
                <a:tc>
                  <a:txBody>
                    <a:bodyPr/>
                    <a:lstStyle/>
                    <a:p>
                      <a:r>
                        <a:rPr lang="en-US" sz="2000" b="1" dirty="0">
                          <a:latin typeface="Arial" panose="020B0604020202020204" pitchFamily="34" charset="0"/>
                          <a:cs typeface="Arial" panose="020B0604020202020204" pitchFamily="34" charset="0"/>
                        </a:rPr>
                        <a:t>197</a:t>
                      </a:r>
                    </a:p>
                  </a:txBody>
                  <a:tcPr/>
                </a:tc>
                <a:tc>
                  <a:txBody>
                    <a:bodyPr/>
                    <a:lstStyle/>
                    <a:p>
                      <a:r>
                        <a:rPr lang="en-US" sz="2000" b="1" dirty="0">
                          <a:latin typeface="Arial" panose="020B0604020202020204" pitchFamily="34" charset="0"/>
                          <a:cs typeface="Arial" panose="020B0604020202020204" pitchFamily="34" charset="0"/>
                        </a:rPr>
                        <a:t>25</a:t>
                      </a:r>
                    </a:p>
                  </a:txBody>
                  <a:tcPr/>
                </a:tc>
                <a:tc>
                  <a:txBody>
                    <a:bodyPr/>
                    <a:lstStyle/>
                    <a:p>
                      <a:r>
                        <a:rPr lang="en-US" sz="2000" b="1" dirty="0">
                          <a:latin typeface="Arial" panose="020B0604020202020204" pitchFamily="34" charset="0"/>
                          <a:cs typeface="Arial" panose="020B0604020202020204" pitchFamily="34" charset="0"/>
                        </a:rPr>
                        <a:t>30</a:t>
                      </a:r>
                    </a:p>
                  </a:txBody>
                  <a:tcPr/>
                </a:tc>
                <a:tc>
                  <a:txBody>
                    <a:bodyPr/>
                    <a:lstStyle/>
                    <a:p>
                      <a:r>
                        <a:rPr lang="en-US" sz="2000" b="1" dirty="0">
                          <a:latin typeface="Arial" panose="020B0604020202020204" pitchFamily="34" charset="0"/>
                          <a:cs typeface="Arial" panose="020B0604020202020204" pitchFamily="34" charset="0"/>
                        </a:rPr>
                        <a:t>61</a:t>
                      </a:r>
                    </a:p>
                  </a:txBody>
                  <a:tcPr/>
                </a:tc>
                <a:tc>
                  <a:txBody>
                    <a:bodyPr/>
                    <a:lstStyle/>
                    <a:p>
                      <a:r>
                        <a:rPr lang="en-US" sz="2000" b="1" dirty="0">
                          <a:latin typeface="Arial" panose="020B0604020202020204" pitchFamily="34" charset="0"/>
                          <a:cs typeface="Arial" panose="020B0604020202020204" pitchFamily="34" charset="0"/>
                        </a:rPr>
                        <a:t>21</a:t>
                      </a:r>
                    </a:p>
                  </a:txBody>
                  <a:tcPr/>
                </a:tc>
                <a:tc>
                  <a:txBody>
                    <a:bodyPr/>
                    <a:lstStyle/>
                    <a:p>
                      <a:r>
                        <a:rPr lang="en-US" sz="2000" b="1" dirty="0">
                          <a:latin typeface="Arial" panose="020B0604020202020204" pitchFamily="34" charset="0"/>
                          <a:cs typeface="Arial" panose="020B0604020202020204" pitchFamily="34" charset="0"/>
                        </a:rPr>
                        <a:t>23</a:t>
                      </a:r>
                    </a:p>
                  </a:txBody>
                  <a:tcPr/>
                </a:tc>
                <a:tc>
                  <a:txBody>
                    <a:bodyPr/>
                    <a:lstStyle/>
                    <a:p>
                      <a:r>
                        <a:rPr lang="en-US" sz="2000" b="1" dirty="0">
                          <a:latin typeface="Arial" panose="020B0604020202020204" pitchFamily="34" charset="0"/>
                          <a:cs typeface="Arial" panose="020B0604020202020204" pitchFamily="34" charset="0"/>
                        </a:rPr>
                        <a:t>459</a:t>
                      </a:r>
                    </a:p>
                  </a:txBody>
                  <a:tcPr/>
                </a:tc>
                <a:extLst>
                  <a:ext uri="{0D108BD9-81ED-4DB2-BD59-A6C34878D82A}">
                    <a16:rowId xmlns:a16="http://schemas.microsoft.com/office/drawing/2014/main" val="2349325399"/>
                  </a:ext>
                </a:extLst>
              </a:tr>
            </a:tbl>
          </a:graphicData>
        </a:graphic>
      </p:graphicFrame>
      <p:sp>
        <p:nvSpPr>
          <p:cNvPr id="3" name="TextBox 2"/>
          <p:cNvSpPr txBox="1"/>
          <p:nvPr/>
        </p:nvSpPr>
        <p:spPr>
          <a:xfrm>
            <a:off x="3886200" y="609600"/>
            <a:ext cx="6651173" cy="40011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09585"/>
            <a:r>
              <a:rPr lang="en-US" sz="2000" dirty="0">
                <a:solidFill>
                  <a:srgbClr val="12284C"/>
                </a:solidFill>
                <a:latin typeface="Arial" panose="020B0604020202020204" pitchFamily="34" charset="0"/>
                <a:cs typeface="Arial" panose="020B0604020202020204" pitchFamily="34" charset="0"/>
              </a:rPr>
              <a:t>Board District</a:t>
            </a:r>
          </a:p>
        </p:txBody>
      </p:sp>
    </p:spTree>
    <p:extLst>
      <p:ext uri="{BB962C8B-B14F-4D97-AF65-F5344CB8AC3E}">
        <p14:creationId xmlns:p14="http://schemas.microsoft.com/office/powerpoint/2010/main" val="72205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5" y="219429"/>
            <a:ext cx="10515600" cy="1325563"/>
          </a:xfrm>
        </p:spPr>
        <p:txBody>
          <a:bodyPr>
            <a:normAutofit/>
          </a:bodyPr>
          <a:lstStyle/>
          <a:p>
            <a:r>
              <a:rPr lang="en-US" dirty="0"/>
              <a:t>What does the LPR and licensure data from 2018-2019 tell us?</a:t>
            </a:r>
          </a:p>
        </p:txBody>
      </p:sp>
      <p:sp>
        <p:nvSpPr>
          <p:cNvPr id="3" name="Content Placeholder 2"/>
          <p:cNvSpPr>
            <a:spLocks noGrp="1"/>
          </p:cNvSpPr>
          <p:nvPr>
            <p:ph idx="1"/>
          </p:nvPr>
        </p:nvSpPr>
        <p:spPr>
          <a:xfrm>
            <a:off x="598715" y="1544993"/>
            <a:ext cx="11430000" cy="545065"/>
          </a:xfrm>
        </p:spPr>
        <p:txBody>
          <a:bodyPr>
            <a:normAutofit/>
          </a:bodyPr>
          <a:lstStyle/>
          <a:p>
            <a:pPr marL="0" indent="0">
              <a:buNone/>
            </a:pPr>
            <a:r>
              <a:rPr lang="en-US" b="1" dirty="0"/>
              <a:t>Entrance and exit data -</a:t>
            </a:r>
          </a:p>
          <a:p>
            <a:pPr marL="0" indent="0">
              <a:buNone/>
            </a:pPr>
            <a:endParaRPr lang="en-US" b="1" dirty="0"/>
          </a:p>
        </p:txBody>
      </p:sp>
      <p:graphicFrame>
        <p:nvGraphicFramePr>
          <p:cNvPr id="4" name="Table 3">
            <a:extLst>
              <a:ext uri="{FF2B5EF4-FFF2-40B4-BE49-F238E27FC236}">
                <a16:creationId xmlns:a16="http://schemas.microsoft.com/office/drawing/2014/main" id="{43F456B7-58C1-46E7-9B51-BC242CC84787}"/>
              </a:ext>
            </a:extLst>
          </p:cNvPr>
          <p:cNvGraphicFramePr>
            <a:graphicFrameLocks noGrp="1"/>
          </p:cNvGraphicFramePr>
          <p:nvPr/>
        </p:nvGraphicFramePr>
        <p:xfrm>
          <a:off x="598717" y="2090058"/>
          <a:ext cx="10994571" cy="3344082"/>
        </p:xfrm>
        <a:graphic>
          <a:graphicData uri="http://schemas.openxmlformats.org/drawingml/2006/table">
            <a:tbl>
              <a:tblPr firstRow="1" bandRow="1">
                <a:tableStyleId>{5C22544A-7EE6-4342-B048-85BDC9FD1C3A}</a:tableStyleId>
              </a:tblPr>
              <a:tblGrid>
                <a:gridCol w="2748644">
                  <a:extLst>
                    <a:ext uri="{9D8B030D-6E8A-4147-A177-3AD203B41FA5}">
                      <a16:colId xmlns:a16="http://schemas.microsoft.com/office/drawing/2014/main" val="2453680650"/>
                    </a:ext>
                  </a:extLst>
                </a:gridCol>
                <a:gridCol w="856545">
                  <a:extLst>
                    <a:ext uri="{9D8B030D-6E8A-4147-A177-3AD203B41FA5}">
                      <a16:colId xmlns:a16="http://schemas.microsoft.com/office/drawing/2014/main" val="3815905818"/>
                    </a:ext>
                  </a:extLst>
                </a:gridCol>
                <a:gridCol w="856545">
                  <a:extLst>
                    <a:ext uri="{9D8B030D-6E8A-4147-A177-3AD203B41FA5}">
                      <a16:colId xmlns:a16="http://schemas.microsoft.com/office/drawing/2014/main" val="1896436162"/>
                    </a:ext>
                  </a:extLst>
                </a:gridCol>
                <a:gridCol w="797069">
                  <a:extLst>
                    <a:ext uri="{9D8B030D-6E8A-4147-A177-3AD203B41FA5}">
                      <a16:colId xmlns:a16="http://schemas.microsoft.com/office/drawing/2014/main" val="2849944687"/>
                    </a:ext>
                  </a:extLst>
                </a:gridCol>
                <a:gridCol w="797069">
                  <a:extLst>
                    <a:ext uri="{9D8B030D-6E8A-4147-A177-3AD203B41FA5}">
                      <a16:colId xmlns:a16="http://schemas.microsoft.com/office/drawing/2014/main" val="3812256472"/>
                    </a:ext>
                  </a:extLst>
                </a:gridCol>
                <a:gridCol w="4938699">
                  <a:extLst>
                    <a:ext uri="{9D8B030D-6E8A-4147-A177-3AD203B41FA5}">
                      <a16:colId xmlns:a16="http://schemas.microsoft.com/office/drawing/2014/main" val="1813384529"/>
                    </a:ext>
                  </a:extLst>
                </a:gridCol>
              </a:tblGrid>
              <a:tr h="349720">
                <a:tc>
                  <a:txBody>
                    <a:bodyPr/>
                    <a:lstStyle/>
                    <a:p>
                      <a:endParaRPr lang="en-US" sz="1300" dirty="0"/>
                    </a:p>
                  </a:txBody>
                  <a:tcPr/>
                </a:tc>
                <a:tc gridSpan="2">
                  <a:txBody>
                    <a:bodyPr/>
                    <a:lstStyle/>
                    <a:p>
                      <a:r>
                        <a:rPr lang="en-US" sz="1300" dirty="0">
                          <a:latin typeface="Arial" panose="020B0604020202020204" pitchFamily="34" charset="0"/>
                          <a:cs typeface="Arial" panose="020B0604020202020204" pitchFamily="34" charset="0"/>
                        </a:rPr>
                        <a:t>SY 2017-2018</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SY 2018-2019</a:t>
                      </a:r>
                    </a:p>
                  </a:txBody>
                  <a:tcPr/>
                </a:tc>
                <a:tc hMerge="1">
                  <a:txBody>
                    <a:bodyPr/>
                    <a:lstStyle/>
                    <a:p>
                      <a:endParaRPr lang="en-US"/>
                    </a:p>
                  </a:txBody>
                  <a:tcPr/>
                </a:tc>
                <a:tc>
                  <a:txBody>
                    <a:bodyPr/>
                    <a:lstStyle/>
                    <a:p>
                      <a:r>
                        <a:rPr lang="en-US" sz="1300" dirty="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1440933030"/>
                  </a:ext>
                </a:extLst>
              </a:tr>
              <a:tr h="572412">
                <a:tc>
                  <a:txBody>
                    <a:bodyPr/>
                    <a:lstStyle/>
                    <a:p>
                      <a:r>
                        <a:rPr lang="en-US" sz="1300" dirty="0">
                          <a:latin typeface="Arial" panose="020B0604020202020204" pitchFamily="34" charset="0"/>
                          <a:cs typeface="Arial" panose="020B0604020202020204" pitchFamily="34" charset="0"/>
                        </a:rPr>
                        <a:t>Stability</a:t>
                      </a:r>
                    </a:p>
                  </a:txBody>
                  <a:tcPr/>
                </a:tc>
                <a:tc gridSpan="2">
                  <a:txBody>
                    <a:bodyPr/>
                    <a:lstStyle/>
                    <a:p>
                      <a:r>
                        <a:rPr lang="en-US" sz="1300" dirty="0">
                          <a:latin typeface="Arial" panose="020B0604020202020204" pitchFamily="34" charset="0"/>
                          <a:cs typeface="Arial" panose="020B0604020202020204" pitchFamily="34" charset="0"/>
                        </a:rPr>
                        <a:t>88%</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87.5%</a:t>
                      </a:r>
                    </a:p>
                  </a:txBody>
                  <a:tcPr/>
                </a:tc>
                <a:tc hMerge="1">
                  <a:txBody>
                    <a:bodyPr/>
                    <a:lstStyle/>
                    <a:p>
                      <a:endParaRPr lang="en-US"/>
                    </a:p>
                  </a:txBody>
                  <a:tcPr/>
                </a:tc>
                <a:tc>
                  <a:txBody>
                    <a:bodyPr/>
                    <a:lstStyle/>
                    <a:p>
                      <a:r>
                        <a:rPr lang="en-US" sz="1300" dirty="0">
                          <a:latin typeface="Arial" panose="020B0604020202020204" pitchFamily="34" charset="0"/>
                          <a:cs typeface="Arial" panose="020B0604020202020204" pitchFamily="34" charset="0"/>
                        </a:rPr>
                        <a:t>Percent of educators remained in same district.</a:t>
                      </a:r>
                    </a:p>
                  </a:txBody>
                  <a:tcPr/>
                </a:tc>
                <a:extLst>
                  <a:ext uri="{0D108BD9-81ED-4DB2-BD59-A6C34878D82A}">
                    <a16:rowId xmlns:a16="http://schemas.microsoft.com/office/drawing/2014/main" val="132080233"/>
                  </a:ext>
                </a:extLst>
              </a:tr>
              <a:tr h="612011">
                <a:tc>
                  <a:txBody>
                    <a:bodyPr/>
                    <a:lstStyle/>
                    <a:p>
                      <a:r>
                        <a:rPr lang="en-US" sz="1300" dirty="0">
                          <a:latin typeface="Arial" panose="020B0604020202020204" pitchFamily="34" charset="0"/>
                          <a:cs typeface="Arial" panose="020B0604020202020204" pitchFamily="34" charset="0"/>
                        </a:rPr>
                        <a:t>Movement</a:t>
                      </a:r>
                    </a:p>
                  </a:txBody>
                  <a:tcPr/>
                </a:tc>
                <a:tc gridSpan="2">
                  <a:txBody>
                    <a:bodyPr/>
                    <a:lstStyle/>
                    <a:p>
                      <a:r>
                        <a:rPr lang="en-US" sz="1300" dirty="0">
                          <a:latin typeface="Arial" panose="020B0604020202020204" pitchFamily="34" charset="0"/>
                          <a:cs typeface="Arial" panose="020B0604020202020204" pitchFamily="34" charset="0"/>
                        </a:rPr>
                        <a:t>5%</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4.4%</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Percent of educators who changed districts.</a:t>
                      </a:r>
                    </a:p>
                    <a:p>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959519"/>
                  </a:ext>
                </a:extLst>
              </a:tr>
              <a:tr h="502920">
                <a:tc>
                  <a:txBody>
                    <a:bodyPr/>
                    <a:lstStyle/>
                    <a:p>
                      <a:r>
                        <a:rPr lang="en-US" sz="1300" dirty="0">
                          <a:latin typeface="Arial" panose="020B0604020202020204" pitchFamily="34" charset="0"/>
                          <a:cs typeface="Arial" panose="020B0604020202020204" pitchFamily="34" charset="0"/>
                        </a:rPr>
                        <a:t>New grads</a:t>
                      </a:r>
                    </a:p>
                  </a:txBody>
                  <a:tcPr/>
                </a:tc>
                <a:tc gridSpan="2">
                  <a:txBody>
                    <a:bodyPr/>
                    <a:lstStyle/>
                    <a:p>
                      <a:r>
                        <a:rPr lang="en-US" sz="1300" dirty="0">
                          <a:latin typeface="Arial" panose="020B0604020202020204" pitchFamily="34" charset="0"/>
                          <a:cs typeface="Arial" panose="020B0604020202020204" pitchFamily="34" charset="0"/>
                        </a:rPr>
                        <a:t>4.27%</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4.39%</a:t>
                      </a:r>
                    </a:p>
                  </a:txBody>
                  <a:tcPr/>
                </a:tc>
                <a:tc hMerge="1">
                  <a:txBody>
                    <a:bodyPr/>
                    <a:lstStyle/>
                    <a:p>
                      <a:endParaRPr lang="en-US"/>
                    </a:p>
                  </a:txBody>
                  <a:tcPr/>
                </a:tc>
                <a:tc>
                  <a:txBody>
                    <a:bodyPr/>
                    <a:lstStyle/>
                    <a:p>
                      <a:r>
                        <a:rPr lang="en-US" sz="1300" dirty="0">
                          <a:latin typeface="Arial" panose="020B0604020202020204" pitchFamily="34" charset="0"/>
                          <a:cs typeface="Arial" panose="020B0604020202020204" pitchFamily="34" charset="0"/>
                        </a:rPr>
                        <a:t>Percent of new graduates entering the field from in-state and out-of-state programs.</a:t>
                      </a:r>
                    </a:p>
                  </a:txBody>
                  <a:tcPr/>
                </a:tc>
                <a:extLst>
                  <a:ext uri="{0D108BD9-81ED-4DB2-BD59-A6C34878D82A}">
                    <a16:rowId xmlns:a16="http://schemas.microsoft.com/office/drawing/2014/main" val="3403703382"/>
                  </a:ext>
                </a:extLst>
              </a:tr>
              <a:tr h="502920">
                <a:tc>
                  <a:txBody>
                    <a:bodyPr/>
                    <a:lstStyle/>
                    <a:p>
                      <a:r>
                        <a:rPr lang="en-US" sz="1300" dirty="0">
                          <a:latin typeface="Arial" panose="020B0604020202020204" pitchFamily="34" charset="0"/>
                          <a:cs typeface="Arial" panose="020B0604020202020204" pitchFamily="34" charset="0"/>
                        </a:rPr>
                        <a:t>From other field</a:t>
                      </a:r>
                    </a:p>
                  </a:txBody>
                  <a:tcPr/>
                </a:tc>
                <a:tc gridSpan="2">
                  <a:txBody>
                    <a:bodyPr/>
                    <a:lstStyle/>
                    <a:p>
                      <a:r>
                        <a:rPr lang="en-US" sz="1300" dirty="0">
                          <a:latin typeface="Arial" panose="020B0604020202020204" pitchFamily="34" charset="0"/>
                          <a:cs typeface="Arial" panose="020B0604020202020204" pitchFamily="34" charset="0"/>
                        </a:rPr>
                        <a:t>.85%</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1.21%</a:t>
                      </a:r>
                    </a:p>
                  </a:txBody>
                  <a:tcPr/>
                </a:tc>
                <a:tc hMerge="1">
                  <a:txBody>
                    <a:bodyPr/>
                    <a:lstStyle/>
                    <a:p>
                      <a:endParaRPr lang="en-US"/>
                    </a:p>
                  </a:txBody>
                  <a:tcPr/>
                </a:tc>
                <a:tc>
                  <a:txBody>
                    <a:bodyPr/>
                    <a:lstStyle/>
                    <a:p>
                      <a:r>
                        <a:rPr lang="en-US" sz="1300" dirty="0">
                          <a:latin typeface="Arial" panose="020B0604020202020204" pitchFamily="34" charset="0"/>
                          <a:cs typeface="Arial" panose="020B0604020202020204" pitchFamily="34" charset="0"/>
                        </a:rPr>
                        <a:t>Teachers entering the field from business, industry or government.</a:t>
                      </a:r>
                    </a:p>
                  </a:txBody>
                  <a:tcPr/>
                </a:tc>
                <a:extLst>
                  <a:ext uri="{0D108BD9-81ED-4DB2-BD59-A6C34878D82A}">
                    <a16:rowId xmlns:a16="http://schemas.microsoft.com/office/drawing/2014/main" val="2135591096"/>
                  </a:ext>
                </a:extLst>
              </a:tr>
              <a:tr h="349720">
                <a:tc rowSpan="3">
                  <a:txBody>
                    <a:bodyPr/>
                    <a:lstStyle/>
                    <a:p>
                      <a:r>
                        <a:rPr lang="en-US" sz="1300" dirty="0">
                          <a:latin typeface="Arial" panose="020B0604020202020204" pitchFamily="34" charset="0"/>
                          <a:cs typeface="Arial" panose="020B0604020202020204" pitchFamily="34" charset="0"/>
                        </a:rPr>
                        <a:t>Importing</a:t>
                      </a:r>
                    </a:p>
                  </a:txBody>
                  <a:tcPr/>
                </a:tc>
                <a:tc rowSpan="2">
                  <a:txBody>
                    <a:bodyPr/>
                    <a:lstStyle/>
                    <a:p>
                      <a:r>
                        <a:rPr lang="en-US" sz="1300" dirty="0">
                          <a:latin typeface="Arial" panose="020B0604020202020204" pitchFamily="34" charset="0"/>
                          <a:cs typeface="Arial" panose="020B0604020202020204" pitchFamily="34" charset="0"/>
                        </a:rPr>
                        <a:t>233</a:t>
                      </a:r>
                    </a:p>
                  </a:txBody>
                  <a:tcPr/>
                </a:tc>
                <a:tc rowSpan="2">
                  <a:txBody>
                    <a:bodyPr/>
                    <a:lstStyle/>
                    <a:p>
                      <a:endParaRPr lang="en-US" sz="1300" dirty="0">
                        <a:latin typeface="Arial" panose="020B0604020202020204" pitchFamily="34" charset="0"/>
                        <a:cs typeface="Arial" panose="020B0604020202020204" pitchFamily="34" charset="0"/>
                      </a:endParaRPr>
                    </a:p>
                  </a:txBody>
                  <a:tcPr/>
                </a:tc>
                <a:tc rowSpan="2">
                  <a:txBody>
                    <a:bodyPr/>
                    <a:lstStyle/>
                    <a:p>
                      <a:r>
                        <a:rPr lang="en-US" sz="1300" dirty="0">
                          <a:latin typeface="Arial" panose="020B0604020202020204" pitchFamily="34" charset="0"/>
                          <a:cs typeface="Arial" panose="020B0604020202020204" pitchFamily="34" charset="0"/>
                        </a:rPr>
                        <a:t>263</a:t>
                      </a:r>
                    </a:p>
                  </a:txBody>
                  <a:tcPr/>
                </a:tc>
                <a:tc rowSpan="2">
                  <a:txBody>
                    <a:bodyPr/>
                    <a:lstStyle/>
                    <a:p>
                      <a:endParaRPr lang="en-US" sz="1300" dirty="0">
                        <a:highlight>
                          <a:srgbClr val="FFFF00"/>
                        </a:highligh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Reported </a:t>
                      </a:r>
                      <a:r>
                        <a:rPr lang="en-US" sz="1300" u="sng" dirty="0">
                          <a:latin typeface="Arial" panose="020B0604020202020204" pitchFamily="34" charset="0"/>
                          <a:cs typeface="Arial" panose="020B0604020202020204" pitchFamily="34" charset="0"/>
                        </a:rPr>
                        <a:t>exited</a:t>
                      </a:r>
                      <a:r>
                        <a:rPr lang="en-US" sz="1300" dirty="0">
                          <a:latin typeface="Arial" panose="020B0604020202020204" pitchFamily="34" charset="0"/>
                          <a:cs typeface="Arial" panose="020B0604020202020204" pitchFamily="34" charset="0"/>
                        </a:rPr>
                        <a:t> to out of state. </a:t>
                      </a:r>
                    </a:p>
                  </a:txBody>
                  <a:tcPr/>
                </a:tc>
                <a:extLst>
                  <a:ext uri="{0D108BD9-81ED-4DB2-BD59-A6C34878D82A}">
                    <a16:rowId xmlns:a16="http://schemas.microsoft.com/office/drawing/2014/main" val="1630145115"/>
                  </a:ext>
                </a:extLst>
              </a:tr>
              <a:tr h="1046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Reported </a:t>
                      </a:r>
                      <a:r>
                        <a:rPr lang="en-US" sz="1300" u="sng" dirty="0">
                          <a:latin typeface="Arial" panose="020B0604020202020204" pitchFamily="34" charset="0"/>
                          <a:cs typeface="Arial" panose="020B0604020202020204" pitchFamily="34" charset="0"/>
                        </a:rPr>
                        <a:t>entering</a:t>
                      </a:r>
                      <a:r>
                        <a:rPr lang="en-US" sz="1300" dirty="0">
                          <a:latin typeface="Arial" panose="020B0604020202020204" pitchFamily="34" charset="0"/>
                          <a:cs typeface="Arial" panose="020B0604020202020204" pitchFamily="34" charset="0"/>
                        </a:rPr>
                        <a:t> from out of state </a:t>
                      </a:r>
                    </a:p>
                  </a:txBody>
                  <a:tcPr/>
                </a:tc>
                <a:extLst>
                  <a:ext uri="{0D108BD9-81ED-4DB2-BD59-A6C34878D82A}">
                    <a16:rowId xmlns:a16="http://schemas.microsoft.com/office/drawing/2014/main" val="1322611893"/>
                  </a:ext>
                </a:extLst>
              </a:tr>
              <a:tr h="349720">
                <a:tc v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568</a:t>
                      </a:r>
                    </a:p>
                  </a:txBody>
                  <a:tcPr/>
                </a:tc>
                <a:tc hMerge="1">
                  <a:txBody>
                    <a:bodyPr/>
                    <a:lstStyle/>
                    <a:p>
                      <a:endParaRPr lang="en-US"/>
                    </a:p>
                  </a:txBody>
                  <a:tcPr/>
                </a:tc>
                <a:tc gridSpan="2">
                  <a:txBody>
                    <a:bodyPr/>
                    <a:lstStyle/>
                    <a:p>
                      <a:r>
                        <a:rPr lang="en-US" sz="1300" dirty="0">
                          <a:latin typeface="Arial" panose="020B0604020202020204" pitchFamily="34" charset="0"/>
                          <a:cs typeface="Arial" panose="020B0604020202020204" pitchFamily="34" charset="0"/>
                        </a:rPr>
                        <a:t>559</a:t>
                      </a:r>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001109688"/>
                  </a:ext>
                </a:extLst>
              </a:tr>
            </a:tbl>
          </a:graphicData>
        </a:graphic>
      </p:graphicFrame>
    </p:spTree>
    <p:extLst>
      <p:ext uri="{BB962C8B-B14F-4D97-AF65-F5344CB8AC3E}">
        <p14:creationId xmlns:p14="http://schemas.microsoft.com/office/powerpoint/2010/main" val="223319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CE6007-6EAF-1B41-B3F0-0FE444119630}"/>
              </a:ext>
            </a:extLst>
          </p:cNvPr>
          <p:cNvGraphicFramePr>
            <a:graphicFrameLocks noGrp="1"/>
          </p:cNvGraphicFramePr>
          <p:nvPr>
            <p:extLst>
              <p:ext uri="{D42A27DB-BD31-4B8C-83A1-F6EECF244321}">
                <p14:modId xmlns:p14="http://schemas.microsoft.com/office/powerpoint/2010/main" val="961693824"/>
              </p:ext>
            </p:extLst>
          </p:nvPr>
        </p:nvGraphicFramePr>
        <p:xfrm>
          <a:off x="547181" y="429502"/>
          <a:ext cx="11009277" cy="5290363"/>
        </p:xfrm>
        <a:graphic>
          <a:graphicData uri="http://schemas.openxmlformats.org/drawingml/2006/table">
            <a:tbl>
              <a:tblPr>
                <a:tableStyleId>{5C22544A-7EE6-4342-B048-85BDC9FD1C3A}</a:tableStyleId>
              </a:tblPr>
              <a:tblGrid>
                <a:gridCol w="5655452">
                  <a:extLst>
                    <a:ext uri="{9D8B030D-6E8A-4147-A177-3AD203B41FA5}">
                      <a16:colId xmlns:a16="http://schemas.microsoft.com/office/drawing/2014/main" val="3105097269"/>
                    </a:ext>
                  </a:extLst>
                </a:gridCol>
                <a:gridCol w="1070765">
                  <a:extLst>
                    <a:ext uri="{9D8B030D-6E8A-4147-A177-3AD203B41FA5}">
                      <a16:colId xmlns:a16="http://schemas.microsoft.com/office/drawing/2014/main" val="2253494218"/>
                    </a:ext>
                  </a:extLst>
                </a:gridCol>
                <a:gridCol w="1070765">
                  <a:extLst>
                    <a:ext uri="{9D8B030D-6E8A-4147-A177-3AD203B41FA5}">
                      <a16:colId xmlns:a16="http://schemas.microsoft.com/office/drawing/2014/main" val="182811786"/>
                    </a:ext>
                  </a:extLst>
                </a:gridCol>
                <a:gridCol w="1070765">
                  <a:extLst>
                    <a:ext uri="{9D8B030D-6E8A-4147-A177-3AD203B41FA5}">
                      <a16:colId xmlns:a16="http://schemas.microsoft.com/office/drawing/2014/main" val="1535002379"/>
                    </a:ext>
                  </a:extLst>
                </a:gridCol>
                <a:gridCol w="1070765">
                  <a:extLst>
                    <a:ext uri="{9D8B030D-6E8A-4147-A177-3AD203B41FA5}">
                      <a16:colId xmlns:a16="http://schemas.microsoft.com/office/drawing/2014/main" val="1684451502"/>
                    </a:ext>
                  </a:extLst>
                </a:gridCol>
                <a:gridCol w="1070765">
                  <a:extLst>
                    <a:ext uri="{9D8B030D-6E8A-4147-A177-3AD203B41FA5}">
                      <a16:colId xmlns:a16="http://schemas.microsoft.com/office/drawing/2014/main" val="3372369971"/>
                    </a:ext>
                  </a:extLst>
                </a:gridCol>
              </a:tblGrid>
              <a:tr h="984253">
                <a:tc>
                  <a:txBody>
                    <a:bodyPr/>
                    <a:lstStyle/>
                    <a:p>
                      <a:pPr algn="l" fontAlgn="ctr"/>
                      <a:r>
                        <a:rPr lang="en-US" sz="2800" u="none" strike="noStrike" dirty="0">
                          <a:effectLst/>
                        </a:rPr>
                        <a:t>Subject Area</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2800" u="none" strike="noStrike" dirty="0">
                          <a:effectLst/>
                        </a:rPr>
                        <a:t>Spring             2019</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2800" u="none" strike="noStrike" dirty="0">
                          <a:effectLst/>
                        </a:rPr>
                        <a:t>Fall 2019</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2800" u="none" strike="noStrike" dirty="0">
                          <a:effectLst/>
                        </a:rPr>
                        <a:t>Spring 2020</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2800" u="none" strike="noStrike" dirty="0">
                          <a:effectLst/>
                        </a:rPr>
                        <a:t>Fall 2020 </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2800" u="none" strike="noStrike" dirty="0">
                          <a:effectLst/>
                        </a:rPr>
                        <a:t>Spring 2021</a:t>
                      </a:r>
                      <a:endParaRPr lang="en-US" sz="2800" b="1" i="0" u="none" strike="noStrike" dirty="0">
                        <a:solidFill>
                          <a:srgbClr val="FFFFFF"/>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50025460"/>
                  </a:ext>
                </a:extLst>
              </a:tr>
              <a:tr h="861222">
                <a:tc>
                  <a:txBody>
                    <a:bodyPr/>
                    <a:lstStyle/>
                    <a:p>
                      <a:pPr algn="l" fontAlgn="ctr"/>
                      <a:r>
                        <a:rPr lang="en-US" sz="2800" u="none" strike="noStrike" dirty="0">
                          <a:effectLst/>
                        </a:rPr>
                        <a:t>SPED/ESOL Teacher</a:t>
                      </a:r>
                      <a:endParaRPr lang="en-US" sz="2800" b="1"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155</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186</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173</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157</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180</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987848"/>
                  </a:ext>
                </a:extLst>
              </a:tr>
              <a:tr h="861222">
                <a:tc>
                  <a:txBody>
                    <a:bodyPr/>
                    <a:lstStyle/>
                    <a:p>
                      <a:pPr algn="l" fontAlgn="ctr"/>
                      <a:r>
                        <a:rPr lang="en-US" sz="2800" u="none" strike="noStrike" dirty="0">
                          <a:effectLst/>
                        </a:rPr>
                        <a:t>Elementary</a:t>
                      </a:r>
                      <a:endParaRPr lang="en-US" sz="2800" b="1"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86</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115</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86</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142</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131</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064321"/>
                  </a:ext>
                </a:extLst>
              </a:tr>
              <a:tr h="861222">
                <a:tc>
                  <a:txBody>
                    <a:bodyPr/>
                    <a:lstStyle/>
                    <a:p>
                      <a:pPr algn="l" fontAlgn="ctr"/>
                      <a:r>
                        <a:rPr lang="en-US" sz="2800" u="none" strike="noStrike" dirty="0">
                          <a:effectLst/>
                        </a:rPr>
                        <a:t>Life and Physical Sciences</a:t>
                      </a:r>
                      <a:endParaRPr lang="en-US" sz="2800" b="1"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34</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58</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68</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76</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82</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402793"/>
                  </a:ext>
                </a:extLst>
              </a:tr>
              <a:tr h="861222">
                <a:tc>
                  <a:txBody>
                    <a:bodyPr/>
                    <a:lstStyle/>
                    <a:p>
                      <a:pPr algn="l" fontAlgn="ctr"/>
                      <a:r>
                        <a:rPr lang="en-US" sz="2800" u="none" strike="noStrike" dirty="0">
                          <a:effectLst/>
                        </a:rPr>
                        <a:t>English Language and Literature</a:t>
                      </a:r>
                      <a:endParaRPr lang="en-US" sz="2800" b="1"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37</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53</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45</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51</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66</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484062"/>
                  </a:ext>
                </a:extLst>
              </a:tr>
              <a:tr h="861222">
                <a:tc>
                  <a:txBody>
                    <a:bodyPr/>
                    <a:lstStyle/>
                    <a:p>
                      <a:pPr algn="l" fontAlgn="ctr"/>
                      <a:r>
                        <a:rPr lang="en-US" sz="2800" u="none" strike="noStrike" dirty="0">
                          <a:effectLst/>
                        </a:rPr>
                        <a:t>Mathematics</a:t>
                      </a:r>
                      <a:endParaRPr lang="en-US" sz="2800" b="1"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28</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47</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57</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57</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800" u="none" strike="noStrike" dirty="0">
                          <a:effectLst/>
                        </a:rPr>
                        <a:t>59</a:t>
                      </a:r>
                      <a:endParaRPr lang="en-US" sz="2800" b="0" i="0" u="none" strike="noStrike" dirty="0">
                        <a:solidFill>
                          <a:srgbClr val="000000"/>
                        </a:solidFill>
                        <a:effectLst/>
                        <a:latin typeface="Open Sans Light" panose="020B03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078238"/>
                  </a:ext>
                </a:extLst>
              </a:tr>
            </a:tbl>
          </a:graphicData>
        </a:graphic>
      </p:graphicFrame>
    </p:spTree>
    <p:extLst>
      <p:ext uri="{BB962C8B-B14F-4D97-AF65-F5344CB8AC3E}">
        <p14:creationId xmlns:p14="http://schemas.microsoft.com/office/powerpoint/2010/main" val="354413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127681"/>
            <a:ext cx="10706100" cy="1325563"/>
          </a:xfrm>
        </p:spPr>
        <p:txBody>
          <a:bodyPr/>
          <a:lstStyle/>
          <a:p>
            <a:r>
              <a:rPr lang="en-US" dirty="0"/>
              <a:t>Retention – Third year of teaching</a:t>
            </a:r>
          </a:p>
        </p:txBody>
      </p:sp>
      <p:sp>
        <p:nvSpPr>
          <p:cNvPr id="3" name="Content Placeholder 2"/>
          <p:cNvSpPr>
            <a:spLocks noGrp="1"/>
          </p:cNvSpPr>
          <p:nvPr>
            <p:ph idx="1"/>
          </p:nvPr>
        </p:nvSpPr>
        <p:spPr>
          <a:xfrm>
            <a:off x="751116" y="1039588"/>
            <a:ext cx="10874829" cy="413657"/>
          </a:xfrm>
        </p:spPr>
        <p:txBody>
          <a:bodyPr/>
          <a:lstStyle/>
          <a:p>
            <a:pPr marL="914377" lvl="2" indent="0">
              <a:buNone/>
            </a:pPr>
            <a:r>
              <a:rPr lang="en-US" dirty="0"/>
              <a:t>Ten-year retention rate for teachers in their third year of teaching.  </a:t>
            </a:r>
          </a:p>
          <a:p>
            <a:pPr marL="914377" lvl="2" indent="0">
              <a:buNone/>
            </a:pPr>
            <a:endParaRPr lang="en-US" dirty="0"/>
          </a:p>
          <a:p>
            <a:pPr marL="914377" lvl="2" indent="0">
              <a:buNone/>
            </a:pPr>
            <a:endParaRPr lang="en-US" dirty="0"/>
          </a:p>
          <a:p>
            <a:pPr marL="914377" lvl="2" indent="0">
              <a:buNone/>
            </a:pPr>
            <a:endParaRPr lang="en-US" dirty="0"/>
          </a:p>
          <a:p>
            <a:pPr marL="914377" lvl="2" indent="0">
              <a:buNone/>
            </a:pPr>
            <a:endParaRPr lang="en-US" dirty="0">
              <a:solidFill>
                <a:srgbClr val="FF0000"/>
              </a:solidFill>
            </a:endParaRPr>
          </a:p>
          <a:p>
            <a:pPr marL="914377" lvl="2" indent="0">
              <a:buNone/>
            </a:pPr>
            <a:endParaRPr lang="en-US" dirty="0">
              <a:solidFill>
                <a:srgbClr val="FF0000"/>
              </a:solidFill>
            </a:endParaRPr>
          </a:p>
          <a:p>
            <a:pPr marL="914377" lvl="2" indent="0">
              <a:buNone/>
            </a:pPr>
            <a:endParaRPr lang="en-US" dirty="0">
              <a:solidFill>
                <a:srgbClr val="FF0000"/>
              </a:solidFill>
            </a:endParaRPr>
          </a:p>
          <a:p>
            <a:pPr marL="914377" lvl="2" indent="0">
              <a:buNone/>
            </a:pPr>
            <a:endParaRPr lang="en-US" dirty="0"/>
          </a:p>
          <a:p>
            <a:pPr marL="914377" lvl="2" indent="0">
              <a:buNone/>
            </a:pPr>
            <a:endParaRPr lang="en-US" dirty="0"/>
          </a:p>
          <a:p>
            <a:pPr marL="0" indent="0">
              <a:buNone/>
            </a:pPr>
            <a:endParaRPr lang="en-US" dirty="0"/>
          </a:p>
        </p:txBody>
      </p:sp>
      <p:graphicFrame>
        <p:nvGraphicFramePr>
          <p:cNvPr id="13" name="Chart 12">
            <a:extLst>
              <a:ext uri="{FF2B5EF4-FFF2-40B4-BE49-F238E27FC236}">
                <a16:creationId xmlns:a16="http://schemas.microsoft.com/office/drawing/2014/main" id="{08B34CF1-D8E5-4E7F-A504-ABD7A18CC2B2}"/>
              </a:ext>
            </a:extLst>
          </p:cNvPr>
          <p:cNvGraphicFramePr>
            <a:graphicFrameLocks noGrp="1"/>
          </p:cNvGraphicFramePr>
          <p:nvPr/>
        </p:nvGraphicFramePr>
        <p:xfrm>
          <a:off x="734787" y="1453243"/>
          <a:ext cx="10706100" cy="463605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88418070-4423-4AC6-8B6E-56488D2ADE81}"/>
              </a:ext>
            </a:extLst>
          </p:cNvPr>
          <p:cNvCxnSpPr>
            <a:cxnSpLocks/>
          </p:cNvCxnSpPr>
          <p:nvPr/>
        </p:nvCxnSpPr>
        <p:spPr>
          <a:xfrm>
            <a:off x="9097344" y="2015412"/>
            <a:ext cx="0" cy="368559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F58675D4-7C08-4027-B628-0B490C364EEE}"/>
              </a:ext>
            </a:extLst>
          </p:cNvPr>
          <p:cNvSpPr txBox="1"/>
          <p:nvPr/>
        </p:nvSpPr>
        <p:spPr>
          <a:xfrm>
            <a:off x="9204849" y="5233241"/>
            <a:ext cx="1747631" cy="461665"/>
          </a:xfrm>
          <a:prstGeom prst="rect">
            <a:avLst/>
          </a:prstGeom>
          <a:noFill/>
        </p:spPr>
        <p:txBody>
          <a:bodyPr wrap="square" rtlCol="0">
            <a:spAutoFit/>
          </a:bodyPr>
          <a:lstStyle/>
          <a:p>
            <a:pPr defTabSz="609585"/>
            <a:r>
              <a:rPr lang="en-US" sz="1200" b="1" dirty="0">
                <a:solidFill>
                  <a:srgbClr val="12284C"/>
                </a:solidFill>
                <a:latin typeface="Arial" panose="020B0604020202020204" pitchFamily="34" charset="0"/>
                <a:cs typeface="Arial" panose="020B0604020202020204" pitchFamily="34" charset="0"/>
              </a:rPr>
              <a:t>Two year Mentoring Begins</a:t>
            </a:r>
          </a:p>
        </p:txBody>
      </p:sp>
    </p:spTree>
    <p:extLst>
      <p:ext uri="{BB962C8B-B14F-4D97-AF65-F5344CB8AC3E}">
        <p14:creationId xmlns:p14="http://schemas.microsoft.com/office/powerpoint/2010/main" val="277302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4" y="134291"/>
            <a:ext cx="10515600" cy="1325563"/>
          </a:xfrm>
        </p:spPr>
        <p:txBody>
          <a:bodyPr/>
          <a:lstStyle/>
          <a:p>
            <a:r>
              <a:rPr lang="en-US" dirty="0"/>
              <a:t>Demographics</a:t>
            </a:r>
          </a:p>
        </p:txBody>
      </p:sp>
      <p:sp>
        <p:nvSpPr>
          <p:cNvPr id="3" name="Content Placeholder 2"/>
          <p:cNvSpPr>
            <a:spLocks noGrp="1"/>
          </p:cNvSpPr>
          <p:nvPr>
            <p:ph idx="1"/>
          </p:nvPr>
        </p:nvSpPr>
        <p:spPr>
          <a:xfrm>
            <a:off x="838200" y="1482871"/>
            <a:ext cx="10384971" cy="4530003"/>
          </a:xfrm>
        </p:spPr>
        <p:txBody>
          <a:bodyPr>
            <a:normAutofit lnSpcReduction="10000"/>
          </a:bodyPr>
          <a:lstStyle/>
          <a:p>
            <a:pPr marL="0" indent="0">
              <a:buNone/>
            </a:pPr>
            <a:r>
              <a:rPr lang="en-US" b="1" dirty="0"/>
              <a:t>Experience:</a:t>
            </a:r>
          </a:p>
          <a:p>
            <a:r>
              <a:rPr lang="en-US" dirty="0"/>
              <a:t> Largest group of educators = One to four years of experience</a:t>
            </a:r>
          </a:p>
          <a:p>
            <a:r>
              <a:rPr lang="en-US" dirty="0"/>
              <a:t> Mean years of experience = 14</a:t>
            </a:r>
          </a:p>
          <a:p>
            <a:pPr marL="0" indent="0">
              <a:buNone/>
            </a:pPr>
            <a:r>
              <a:rPr lang="en-US" b="1" dirty="0"/>
              <a:t>Age:</a:t>
            </a:r>
          </a:p>
          <a:p>
            <a:r>
              <a:rPr lang="en-US" dirty="0"/>
              <a:t> Average age of </a:t>
            </a:r>
            <a:r>
              <a:rPr lang="en-US" u="sng" dirty="0"/>
              <a:t>teachers</a:t>
            </a:r>
            <a:r>
              <a:rPr lang="en-US" dirty="0"/>
              <a:t> = 42.9 </a:t>
            </a:r>
          </a:p>
          <a:p>
            <a:r>
              <a:rPr lang="en-US" dirty="0"/>
              <a:t>Average age of educators = 44.3 </a:t>
            </a:r>
          </a:p>
          <a:p>
            <a:r>
              <a:rPr lang="en-US" b="1" dirty="0"/>
              <a:t>Salary:</a:t>
            </a:r>
          </a:p>
          <a:p>
            <a:r>
              <a:rPr lang="en-US" dirty="0"/>
              <a:t>Average salary for first-year teacher = $39,744</a:t>
            </a:r>
          </a:p>
          <a:p>
            <a:r>
              <a:rPr lang="en-US" dirty="0">
                <a:solidFill>
                  <a:srgbClr val="002060"/>
                </a:solidFill>
              </a:rPr>
              <a:t>Average salary for </a:t>
            </a:r>
            <a:r>
              <a:rPr lang="en-US" u="sng" dirty="0">
                <a:solidFill>
                  <a:srgbClr val="002060"/>
                </a:solidFill>
              </a:rPr>
              <a:t>teachers</a:t>
            </a:r>
            <a:r>
              <a:rPr lang="en-US" dirty="0">
                <a:solidFill>
                  <a:srgbClr val="002060"/>
                </a:solidFill>
              </a:rPr>
              <a:t> = $56,530</a:t>
            </a:r>
          </a:p>
        </p:txBody>
      </p:sp>
    </p:spTree>
    <p:extLst>
      <p:ext uri="{BB962C8B-B14F-4D97-AF65-F5344CB8AC3E}">
        <p14:creationId xmlns:p14="http://schemas.microsoft.com/office/powerpoint/2010/main" val="1574184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so7OLkS4zaKmIGpCrCbs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Open Sans">
      <a:majorFont>
        <a:latin typeface="Open Sans Semibold"/>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ppt/theme/themeOverride2.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docProps/app.xml><?xml version="1.0" encoding="utf-8"?>
<Properties xmlns="http://schemas.openxmlformats.org/officeDocument/2006/extended-properties" xmlns:vt="http://schemas.openxmlformats.org/officeDocument/2006/docPropsVTypes">
  <TotalTime>209</TotalTime>
  <Words>784</Words>
  <Application>Microsoft Office PowerPoint</Application>
  <PresentationFormat>Widescreen</PresentationFormat>
  <Paragraphs>283</Paragraphs>
  <Slides>14</Slides>
  <Notes>13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6" baseType="lpstr">
      <vt:lpstr>Arial</vt:lpstr>
      <vt:lpstr>Calibri</vt:lpstr>
      <vt:lpstr>Century Gothic</vt:lpstr>
      <vt:lpstr>Open Sans</vt:lpstr>
      <vt:lpstr>Open Sans Light</vt:lpstr>
      <vt:lpstr>Open Sans SemiBold</vt:lpstr>
      <vt:lpstr>Open Sans SemiBold</vt:lpstr>
      <vt:lpstr>Trebuchet MS</vt:lpstr>
      <vt:lpstr>1_Custom Design</vt:lpstr>
      <vt:lpstr>New - Kansas Education Case Template Grid 16:9 - 13720</vt:lpstr>
      <vt:lpstr>1_New - Kansas Education Case Template Grid 16:9 - 13720</vt:lpstr>
      <vt:lpstr>think-cell Slide</vt:lpstr>
      <vt:lpstr>Rural School Conference – March 2021</vt:lpstr>
      <vt:lpstr>PowerPoint Presentation</vt:lpstr>
      <vt:lpstr>PowerPoint Presentation</vt:lpstr>
      <vt:lpstr>Changes in Kansas Workforce</vt:lpstr>
      <vt:lpstr>PowerPoint Presentation</vt:lpstr>
      <vt:lpstr>What does the LPR and licensure data from 2018-2019 tell us?</vt:lpstr>
      <vt:lpstr>PowerPoint Presentation</vt:lpstr>
      <vt:lpstr>Retention – Third year of teaching</vt:lpstr>
      <vt:lpstr>Demographics</vt:lpstr>
      <vt:lpstr>Federal relief funds intended to further support LEAs and nonpublic schools in addressing these needs</vt:lpstr>
      <vt:lpstr>ESSER II has multiple components; $370M in total allocated to Kansas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Shortage in Kansas</dc:title>
  <dc:creator>Randy Watson</dc:creator>
  <cp:lastModifiedBy>Makayla Auldridge</cp:lastModifiedBy>
  <cp:revision>11</cp:revision>
  <cp:lastPrinted>2021-03-26T13:30:03Z</cp:lastPrinted>
  <dcterms:created xsi:type="dcterms:W3CDTF">2021-03-26T10:51:15Z</dcterms:created>
  <dcterms:modified xsi:type="dcterms:W3CDTF">2021-08-30T15:06:32Z</dcterms:modified>
</cp:coreProperties>
</file>