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2" r:id="rId5"/>
    <p:sldMasterId id="214748372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y="5143500" cx="9144000"/>
  <p:notesSz cx="6858000" cy="9144000"/>
  <p:embeddedFontLst>
    <p:embeddedFont>
      <p:font typeface="Roboto Thin"/>
      <p:regular r:id="rId42"/>
      <p:bold r:id="rId43"/>
      <p:italic r:id="rId44"/>
      <p:boldItalic r:id="rId45"/>
    </p:embeddedFont>
    <p:embeddedFont>
      <p:font typeface="Roboto"/>
      <p:regular r:id="rId46"/>
      <p:bold r:id="rId47"/>
      <p:italic r:id="rId48"/>
      <p:boldItalic r:id="rId49"/>
    </p:embeddedFont>
    <p:embeddedFont>
      <p:font typeface="Roboto Medium"/>
      <p:regular r:id="rId50"/>
      <p:bold r:id="rId51"/>
      <p:italic r:id="rId52"/>
      <p:boldItalic r:id="rId53"/>
    </p:embeddedFont>
    <p:embeddedFont>
      <p:font typeface="Arial Narrow"/>
      <p:regular r:id="rId54"/>
      <p:bold r:id="rId55"/>
      <p:italic r:id="rId56"/>
      <p:boldItalic r:id="rId57"/>
    </p:embeddedFont>
    <p:embeddedFont>
      <p:font typeface="Open Sans SemiBold"/>
      <p:regular r:id="rId58"/>
      <p:bold r:id="rId59"/>
      <p:italic r:id="rId60"/>
      <p:boldItalic r:id="rId61"/>
    </p:embeddedFont>
    <p:embeddedFont>
      <p:font typeface="Roboto Light"/>
      <p:regular r:id="rId62"/>
      <p:bold r:id="rId63"/>
      <p:italic r:id="rId64"/>
      <p:boldItalic r:id="rId65"/>
    </p:embeddedFont>
    <p:embeddedFont>
      <p:font typeface="Arial Black"/>
      <p:regular r:id="rId66"/>
    </p:embeddedFont>
    <p:embeddedFont>
      <p:font typeface="Open Sans Light"/>
      <p:regular r:id="rId67"/>
      <p:bold r:id="rId68"/>
      <p:italic r:id="rId69"/>
      <p:boldItalic r:id="rId70"/>
    </p:embeddedFont>
    <p:embeddedFont>
      <p:font typeface="Open Sans"/>
      <p:regular r:id="rId71"/>
      <p:bold r:id="rId72"/>
      <p:italic r:id="rId73"/>
      <p:boldItalic r:id="rId74"/>
    </p:embeddedFont>
    <p:embeddedFont>
      <p:font typeface="Century Gothic"/>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1E5F27-98FF-4E11-BBA3-7D077F19B00D}">
  <a:tblStyle styleId="{4E1E5F27-98FF-4E11-BBA3-7D077F19B00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0855B1E-D2E7-4F70-BA70-46EB179BFE99}"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font" Target="fonts/RobotoThin-regular.fntdata"/><Relationship Id="rId41" Type="http://schemas.openxmlformats.org/officeDocument/2006/relationships/slide" Target="slides/slide34.xml"/><Relationship Id="rId44" Type="http://schemas.openxmlformats.org/officeDocument/2006/relationships/font" Target="fonts/RobotoThin-italic.fntdata"/><Relationship Id="rId43" Type="http://schemas.openxmlformats.org/officeDocument/2006/relationships/font" Target="fonts/RobotoThin-bold.fntdata"/><Relationship Id="rId46" Type="http://schemas.openxmlformats.org/officeDocument/2006/relationships/font" Target="fonts/Roboto-regular.fntdata"/><Relationship Id="rId45" Type="http://schemas.openxmlformats.org/officeDocument/2006/relationships/font" Target="fonts/RobotoThin-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OpenSans-italic.fntdata"/><Relationship Id="rId72" Type="http://schemas.openxmlformats.org/officeDocument/2006/relationships/font" Target="fonts/OpenSans-bold.fntdata"/><Relationship Id="rId31" Type="http://schemas.openxmlformats.org/officeDocument/2006/relationships/slide" Target="slides/slide24.xml"/><Relationship Id="rId75" Type="http://schemas.openxmlformats.org/officeDocument/2006/relationships/font" Target="fonts/CenturyGothic-regular.fntdata"/><Relationship Id="rId30" Type="http://schemas.openxmlformats.org/officeDocument/2006/relationships/slide" Target="slides/slide23.xml"/><Relationship Id="rId74" Type="http://schemas.openxmlformats.org/officeDocument/2006/relationships/font" Target="fonts/OpenSans-boldItalic.fntdata"/><Relationship Id="rId33" Type="http://schemas.openxmlformats.org/officeDocument/2006/relationships/slide" Target="slides/slide26.xml"/><Relationship Id="rId77" Type="http://schemas.openxmlformats.org/officeDocument/2006/relationships/font" Target="fonts/CenturyGothic-italic.fntdata"/><Relationship Id="rId32" Type="http://schemas.openxmlformats.org/officeDocument/2006/relationships/slide" Target="slides/slide25.xml"/><Relationship Id="rId76" Type="http://schemas.openxmlformats.org/officeDocument/2006/relationships/font" Target="fonts/CenturyGothic-bold.fntdata"/><Relationship Id="rId35" Type="http://schemas.openxmlformats.org/officeDocument/2006/relationships/slide" Target="slides/slide28.xml"/><Relationship Id="rId34" Type="http://schemas.openxmlformats.org/officeDocument/2006/relationships/slide" Target="slides/slide27.xml"/><Relationship Id="rId78" Type="http://schemas.openxmlformats.org/officeDocument/2006/relationships/font" Target="fonts/CenturyGothic-boldItalic.fntdata"/><Relationship Id="rId71" Type="http://schemas.openxmlformats.org/officeDocument/2006/relationships/font" Target="fonts/OpenSans-regular.fntdata"/><Relationship Id="rId70" Type="http://schemas.openxmlformats.org/officeDocument/2006/relationships/font" Target="fonts/OpenSansLight-bold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RobotoLight-regular.fntdata"/><Relationship Id="rId61" Type="http://schemas.openxmlformats.org/officeDocument/2006/relationships/font" Target="fonts/OpenSansSemiBold-boldItalic.fntdata"/><Relationship Id="rId20" Type="http://schemas.openxmlformats.org/officeDocument/2006/relationships/slide" Target="slides/slide13.xml"/><Relationship Id="rId64" Type="http://schemas.openxmlformats.org/officeDocument/2006/relationships/font" Target="fonts/RobotoLight-italic.fntdata"/><Relationship Id="rId63" Type="http://schemas.openxmlformats.org/officeDocument/2006/relationships/font" Target="fonts/RobotoLight-bold.fntdata"/><Relationship Id="rId22" Type="http://schemas.openxmlformats.org/officeDocument/2006/relationships/slide" Target="slides/slide15.xml"/><Relationship Id="rId66" Type="http://schemas.openxmlformats.org/officeDocument/2006/relationships/font" Target="fonts/ArialBlack-regular.fntdata"/><Relationship Id="rId21" Type="http://schemas.openxmlformats.org/officeDocument/2006/relationships/slide" Target="slides/slide14.xml"/><Relationship Id="rId65" Type="http://schemas.openxmlformats.org/officeDocument/2006/relationships/font" Target="fonts/RobotoLight-boldItalic.fntdata"/><Relationship Id="rId24" Type="http://schemas.openxmlformats.org/officeDocument/2006/relationships/slide" Target="slides/slide17.xml"/><Relationship Id="rId68" Type="http://schemas.openxmlformats.org/officeDocument/2006/relationships/font" Target="fonts/OpenSansLight-bold.fntdata"/><Relationship Id="rId23" Type="http://schemas.openxmlformats.org/officeDocument/2006/relationships/slide" Target="slides/slide16.xml"/><Relationship Id="rId67" Type="http://schemas.openxmlformats.org/officeDocument/2006/relationships/font" Target="fonts/OpenSansLight-regular.fntdata"/><Relationship Id="rId60" Type="http://schemas.openxmlformats.org/officeDocument/2006/relationships/font" Target="fonts/OpenSansSemiBold-italic.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OpenSansLight-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obotoMedium-bold.fntdata"/><Relationship Id="rId50" Type="http://schemas.openxmlformats.org/officeDocument/2006/relationships/font" Target="fonts/RobotoMedium-regular.fntdata"/><Relationship Id="rId53" Type="http://schemas.openxmlformats.org/officeDocument/2006/relationships/font" Target="fonts/RobotoMedium-boldItalic.fntdata"/><Relationship Id="rId52" Type="http://schemas.openxmlformats.org/officeDocument/2006/relationships/font" Target="fonts/RobotoMedium-italic.fntdata"/><Relationship Id="rId11" Type="http://schemas.openxmlformats.org/officeDocument/2006/relationships/slide" Target="slides/slide4.xml"/><Relationship Id="rId55" Type="http://schemas.openxmlformats.org/officeDocument/2006/relationships/font" Target="fonts/ArialNarrow-bold.fntdata"/><Relationship Id="rId10" Type="http://schemas.openxmlformats.org/officeDocument/2006/relationships/slide" Target="slides/slide3.xml"/><Relationship Id="rId54" Type="http://schemas.openxmlformats.org/officeDocument/2006/relationships/font" Target="fonts/ArialNarrow-regular.fntdata"/><Relationship Id="rId13" Type="http://schemas.openxmlformats.org/officeDocument/2006/relationships/slide" Target="slides/slide6.xml"/><Relationship Id="rId57" Type="http://schemas.openxmlformats.org/officeDocument/2006/relationships/font" Target="fonts/ArialNarrow-boldItalic.fntdata"/><Relationship Id="rId12" Type="http://schemas.openxmlformats.org/officeDocument/2006/relationships/slide" Target="slides/slide5.xml"/><Relationship Id="rId56" Type="http://schemas.openxmlformats.org/officeDocument/2006/relationships/font" Target="fonts/ArialNarrow-italic.fntdata"/><Relationship Id="rId15" Type="http://schemas.openxmlformats.org/officeDocument/2006/relationships/slide" Target="slides/slide8.xml"/><Relationship Id="rId59" Type="http://schemas.openxmlformats.org/officeDocument/2006/relationships/font" Target="fonts/OpenSansSemiBold-bold.fntdata"/><Relationship Id="rId14" Type="http://schemas.openxmlformats.org/officeDocument/2006/relationships/slide" Target="slides/slide7.xml"/><Relationship Id="rId58" Type="http://schemas.openxmlformats.org/officeDocument/2006/relationships/font" Target="fonts/OpenSansSemiBold-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oggl.com/track/stages-of-team-development/#:~:text=In%201965%2C%20a%20psychologist%20named,have%20a%20knack%20for%20rhymin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scd.org/publications/educational-leadership/jul19/vol76/num09/What-Drives-Collective-Efficacy%C2%A2.aspx" TargetMode="External"/><Relationship Id="rId3" Type="http://schemas.openxmlformats.org/officeDocument/2006/relationships/hyperlink" Target="http://www.ascd.org/publications/educational-leadership/jul19/vol76/num09/What-Drives-Collective-Efficacy%C2%A2.aspx" TargetMode="External"/><Relationship Id="rId4" Type="http://schemas.openxmlformats.org/officeDocument/2006/relationships/hyperlink" Target="http://www.ascd.org/publications/educational-leadership/jul19/vol76/num09/What-Drives-Collective-Efficacy%C2%A2.aspx" TargetMode="External"/><Relationship Id="rId5" Type="http://schemas.openxmlformats.org/officeDocument/2006/relationships/hyperlink" Target="http://www.ascd.org/publications/educational-leadership/jul19/vol76/num09/What-Drives-Collective-Efficacy%C2%A2.aspx" TargetMode="External"/><Relationship Id="rId6" Type="http://schemas.openxmlformats.org/officeDocument/2006/relationships/hyperlink" Target="http://www.ascd.org/publications/educational-leadership/jul19/vol76/num09/What-Drives-Collective-Efficacy%C2%A2.aspx"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db7663c246_0_20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db7663c246_0_20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db7663c246_0_20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db7663c246_0_20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15284B"/>
              </a:buClr>
              <a:buSzPts val="1000"/>
              <a:buFont typeface="Open Sans Light"/>
              <a:buAutoNum type="arabicPeriod"/>
            </a:pPr>
            <a:r>
              <a:rPr lang="en" sz="1000">
                <a:solidFill>
                  <a:srgbClr val="15284B"/>
                </a:solidFill>
                <a:latin typeface="Open Sans Light"/>
                <a:ea typeface="Open Sans Light"/>
                <a:cs typeface="Open Sans Light"/>
                <a:sym typeface="Open Sans Light"/>
              </a:rPr>
              <a:t>Focus on the wildly important.</a:t>
            </a:r>
            <a:r>
              <a:rPr lang="en" sz="1000">
                <a:solidFill>
                  <a:srgbClr val="0B5394"/>
                </a:solidFill>
                <a:latin typeface="Open Sans Light"/>
                <a:ea typeface="Open Sans Light"/>
                <a:cs typeface="Open Sans Light"/>
                <a:sym typeface="Open Sans Light"/>
              </a:rPr>
              <a:t> </a:t>
            </a:r>
            <a:endParaRPr sz="1000">
              <a:solidFill>
                <a:srgbClr val="0B5394"/>
              </a:solidFill>
              <a:latin typeface="Open Sans Light"/>
              <a:ea typeface="Open Sans Light"/>
              <a:cs typeface="Open Sans Light"/>
              <a:sym typeface="Open Sans Light"/>
            </a:endParaRPr>
          </a:p>
          <a:p>
            <a:pPr indent="-292100" lvl="0" marL="457200" rtl="0" algn="l">
              <a:spcBef>
                <a:spcPts val="0"/>
              </a:spcBef>
              <a:spcAft>
                <a:spcPts val="0"/>
              </a:spcAft>
              <a:buClr>
                <a:srgbClr val="D50032"/>
              </a:buClr>
              <a:buSzPts val="1000"/>
              <a:buFont typeface="Open Sans Light"/>
              <a:buAutoNum type="arabicPeriod"/>
            </a:pPr>
            <a:r>
              <a:rPr lang="en" sz="1000">
                <a:solidFill>
                  <a:srgbClr val="D50032"/>
                </a:solidFill>
                <a:latin typeface="Open Sans Light"/>
                <a:ea typeface="Open Sans Light"/>
                <a:cs typeface="Open Sans Light"/>
                <a:sym typeface="Open Sans Light"/>
              </a:rPr>
              <a:t>Act on lead measures.</a:t>
            </a:r>
            <a:endParaRPr sz="1000">
              <a:solidFill>
                <a:srgbClr val="D50032"/>
              </a:solidFill>
              <a:latin typeface="Open Sans Light"/>
              <a:ea typeface="Open Sans Light"/>
              <a:cs typeface="Open Sans Light"/>
              <a:sym typeface="Open Sans Light"/>
            </a:endParaRPr>
          </a:p>
          <a:p>
            <a:pPr indent="-292100" lvl="0" marL="457200" rtl="0" algn="l">
              <a:spcBef>
                <a:spcPts val="0"/>
              </a:spcBef>
              <a:spcAft>
                <a:spcPts val="0"/>
              </a:spcAft>
              <a:buClr>
                <a:srgbClr val="FFA400"/>
              </a:buClr>
              <a:buSzPts val="1000"/>
              <a:buFont typeface="Open Sans Light"/>
              <a:buAutoNum type="arabicPeriod"/>
            </a:pPr>
            <a:r>
              <a:rPr lang="en" sz="1000">
                <a:solidFill>
                  <a:srgbClr val="FFA400"/>
                </a:solidFill>
                <a:latin typeface="Open Sans Light"/>
                <a:ea typeface="Open Sans Light"/>
                <a:cs typeface="Open Sans Light"/>
                <a:sym typeface="Open Sans Light"/>
              </a:rPr>
              <a:t>Keep a compelling scoreboard.</a:t>
            </a:r>
            <a:endParaRPr sz="1000">
              <a:solidFill>
                <a:srgbClr val="FFA400"/>
              </a:solidFill>
              <a:latin typeface="Open Sans Light"/>
              <a:ea typeface="Open Sans Light"/>
              <a:cs typeface="Open Sans Light"/>
              <a:sym typeface="Open Sans Light"/>
            </a:endParaRPr>
          </a:p>
          <a:p>
            <a:pPr indent="-292100" lvl="0" marL="457200" rtl="0" algn="l">
              <a:spcBef>
                <a:spcPts val="0"/>
              </a:spcBef>
              <a:spcAft>
                <a:spcPts val="0"/>
              </a:spcAft>
              <a:buClr>
                <a:srgbClr val="00B796"/>
              </a:buClr>
              <a:buSzPts val="1000"/>
              <a:buFont typeface="Open Sans Light"/>
              <a:buAutoNum type="arabicPeriod"/>
            </a:pPr>
            <a:r>
              <a:rPr lang="en" sz="1000">
                <a:solidFill>
                  <a:srgbClr val="00B796"/>
                </a:solidFill>
                <a:latin typeface="Open Sans Light"/>
                <a:ea typeface="Open Sans Light"/>
                <a:cs typeface="Open Sans Light"/>
                <a:sym typeface="Open Sans Light"/>
              </a:rPr>
              <a:t>Create a cadence of accountability.</a:t>
            </a:r>
            <a:endParaRPr sz="1000">
              <a:solidFill>
                <a:srgbClr val="00B796"/>
              </a:solidFill>
              <a:latin typeface="Open Sans Light"/>
              <a:ea typeface="Open Sans Light"/>
              <a:cs typeface="Open Sans Light"/>
              <a:sym typeface="Open Sans Light"/>
            </a:endParaRPr>
          </a:p>
          <a:p>
            <a:pPr indent="0" lvl="0" marL="0" rtl="0" algn="l">
              <a:spcBef>
                <a:spcPts val="0"/>
              </a:spcBef>
              <a:spcAft>
                <a:spcPts val="0"/>
              </a:spcAft>
              <a:buNone/>
            </a:pPr>
            <a:r>
              <a:t/>
            </a:r>
            <a:endParaRPr/>
          </a:p>
        </p:txBody>
      </p:sp>
      <p:sp>
        <p:nvSpPr>
          <p:cNvPr id="581" name="Google Shape;581;gdb7663c246_0_205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db7663c246_0_15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gdb7663c246_0_15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db7663c246_0_1538:notes"/>
          <p:cNvSpPr/>
          <p:nvPr>
            <p:ph idx="2" type="sldImg"/>
          </p:nvPr>
        </p:nvSpPr>
        <p:spPr>
          <a:xfrm>
            <a:off x="381000" y="4114800"/>
            <a:ext cx="6096000" cy="2057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8" name="Google Shape;598;gdb7663c246_0_1538:notes"/>
          <p:cNvSpPr txBox="1"/>
          <p:nvPr>
            <p:ph idx="1" type="body"/>
          </p:nvPr>
        </p:nvSpPr>
        <p:spPr>
          <a:xfrm>
            <a:off x="685800" y="26060400"/>
            <a:ext cx="5486400" cy="2468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The HOW of Redesign - process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Blending of the two models - unique to school improvement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Start with Empathize and roll through</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Design Thinking - student-focused solutions, lends itself to creativity and innovation (Navigating Next)    Ex. Michelangelo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4DX - narrowing down to what’s most important for student, executing well with strategies that leverage student-centered goals   Ex. Tom Osborne drawing up the split back veer play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Blending creativity &amp; innovation with a focus on executing well = strong process to Redesign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Schools learn this process in the Plan Year and then continually replicate and cycle through in a perpetual loop</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db7663c246_0_1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db7663c246_0_1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db7663c246_0_1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db7663c246_0_1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db7663c246_0_29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db7663c246_0_29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db7663c246_0_3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db7663c246_0_3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Tuckman’s 5 stages of team development.</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12284C"/>
                </a:solidFill>
                <a:hlinkClick r:id="rId2">
                  <a:extLst>
                    <a:ext uri="{A12FA001-AC4F-418D-AE19-62706E023703}">
                      <ahyp:hlinkClr val="tx"/>
                    </a:ext>
                  </a:extLst>
                </a:hlinkClick>
              </a:rPr>
              <a:t>https://toggl.com/track/stages-of-team-development/#:~:text=In%201965%2C%20a%20psychologist%20named,have%20a%20knack%20for%20rhyming</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db7663c246_0_29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db7663c246_0_29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db7663c246_0_29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db7663c246_0_29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db7663c246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db7663c246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db99f6baff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db99f6baff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The graphic on the left walks through the steps necessary for growing collective efficacy in your organization. In order to grow and build collective efficacy, you must allow all staff an opportunity to co-construct the goal; learn from resources and investigate strategies; staff must have a chance to ‘try a strategy on’ while collecting evidence to understand impact; and lastly, staff must have a collective opportunity to celebrate and reflect. </a:t>
            </a:r>
            <a:endParaRPr/>
          </a:p>
          <a:p>
            <a:pPr indent="0" lvl="0" marL="0" rtl="0" algn="l">
              <a:lnSpc>
                <a:spcPct val="115000"/>
              </a:lnSpc>
              <a:spcBef>
                <a:spcPts val="1200"/>
              </a:spcBef>
              <a:spcAft>
                <a:spcPts val="0"/>
              </a:spcAft>
              <a:buNone/>
            </a:pPr>
            <a:r>
              <a:rPr lang="en"/>
              <a:t>If you compare that to the process used in Redesign of design thinking and the four disciplines of execution, you see that there is quite a significant alignment between them. In redesign, you use design thinking and 4dx to empathize with students and define your wildly important goals. You ideate and investigate strategies that become your lead measures. Your build prototypes the you test in small groups and while doing so, you create data scoreboards and you hold accountability meetings where ‘pivots’ or ‘adjustments’ are determined. And at the end of your test window, you reflect, celebrate and create a plan for scale or revise and begin again. </a:t>
            </a:r>
            <a:endParaRPr/>
          </a:p>
          <a:p>
            <a:pPr indent="0" lvl="0" marL="0" rtl="0" algn="l">
              <a:lnSpc>
                <a:spcPct val="115000"/>
              </a:lnSpc>
              <a:spcBef>
                <a:spcPts val="1200"/>
              </a:spcBef>
              <a:spcAft>
                <a:spcPts val="0"/>
              </a:spcAft>
              <a:buNone/>
            </a:pPr>
            <a:r>
              <a:rPr lang="en"/>
              <a:t>To put it simply, using the redesign process with fidelity and integrity will allow you to grow teacher collective efficacy. Let’s move on to learn a little bit more!</a:t>
            </a:r>
            <a:endParaRPr/>
          </a:p>
          <a:p>
            <a:pPr indent="0" lvl="0" marL="0" rtl="0" algn="l">
              <a:lnSpc>
                <a:spcPct val="115000"/>
              </a:lnSpc>
              <a:spcBef>
                <a:spcPts val="1200"/>
              </a:spcBef>
              <a:spcAft>
                <a:spcPts val="0"/>
              </a:spcAft>
              <a:buNone/>
            </a:pPr>
            <a:r>
              <a:rPr lang="en" sz="1200" u="sng">
                <a:solidFill>
                  <a:srgbClr val="3171D1"/>
                </a:solidFill>
                <a:latin typeface="Open Sans Light"/>
                <a:ea typeface="Open Sans Light"/>
                <a:cs typeface="Open Sans Light"/>
                <a:sym typeface="Open Sans Light"/>
                <a:hlinkClick r:id="rId2">
                  <a:extLst>
                    <a:ext uri="{A12FA001-AC4F-418D-AE19-62706E023703}">
                      <ahyp:hlinkClr val="tx"/>
                    </a:ext>
                  </a:extLst>
                </a:hlinkClick>
              </a:rPr>
              <a:t>Donohoo, Jenni, and Steven Katz. “What Drives Collective Efficacy?” </a:t>
            </a:r>
            <a:r>
              <a:rPr i="1" lang="en" sz="1200" u="sng">
                <a:solidFill>
                  <a:srgbClr val="3171D1"/>
                </a:solidFill>
                <a:latin typeface="Open Sans Light"/>
                <a:ea typeface="Open Sans Light"/>
                <a:cs typeface="Open Sans Light"/>
                <a:sym typeface="Open Sans Light"/>
                <a:hlinkClick r:id="rId3">
                  <a:extLst>
                    <a:ext uri="{A12FA001-AC4F-418D-AE19-62706E023703}">
                      <ahyp:hlinkClr val="tx"/>
                    </a:ext>
                  </a:extLst>
                </a:hlinkClick>
              </a:rPr>
              <a:t>What Drives Collective Efficacy? - Educational Leadership</a:t>
            </a:r>
            <a:r>
              <a:rPr lang="en" sz="1200" u="sng">
                <a:solidFill>
                  <a:srgbClr val="3171D1"/>
                </a:solidFill>
                <a:latin typeface="Open Sans Light"/>
                <a:ea typeface="Open Sans Light"/>
                <a:cs typeface="Open Sans Light"/>
                <a:sym typeface="Open Sans Light"/>
                <a:hlinkClick r:id="rId4">
                  <a:extLst>
                    <a:ext uri="{A12FA001-AC4F-418D-AE19-62706E023703}">
                      <ahyp:hlinkClr val="tx"/>
                    </a:ext>
                  </a:extLst>
                </a:hlinkClick>
              </a:rPr>
              <a:t>, ASCD, July 2019, </a:t>
            </a:r>
            <a:r>
              <a:rPr lang="en" sz="1200" u="sng">
                <a:solidFill>
                  <a:schemeClr val="hlink"/>
                </a:solidFill>
                <a:latin typeface="Open Sans Light"/>
                <a:ea typeface="Open Sans Light"/>
                <a:cs typeface="Open Sans Light"/>
                <a:sym typeface="Open Sans Light"/>
                <a:hlinkClick r:id="rId5"/>
              </a:rPr>
              <a:t>www.ascd.org/publications/educational-leadership/jul19/vol76/num09/What-Drives-Collective-Efficacy%C2%A2.aspx</a:t>
            </a:r>
            <a:r>
              <a:rPr lang="en" sz="1200" u="sng">
                <a:solidFill>
                  <a:srgbClr val="3171D1"/>
                </a:solidFill>
                <a:latin typeface="Open Sans Light"/>
                <a:ea typeface="Open Sans Light"/>
                <a:cs typeface="Open Sans Light"/>
                <a:sym typeface="Open Sans Light"/>
                <a:hlinkClick r:id="rId6">
                  <a:extLst>
                    <a:ext uri="{A12FA001-AC4F-418D-AE19-62706E023703}">
                      <ahyp:hlinkClr val="tx"/>
                    </a:ext>
                  </a:extLst>
                </a:hlinkClick>
              </a:rPr>
              <a:t>.</a:t>
            </a:r>
            <a:endParaRPr sz="1200"/>
          </a:p>
          <a:p>
            <a:pPr indent="0" lvl="0" marL="0" rtl="0" algn="l">
              <a:lnSpc>
                <a:spcPct val="115000"/>
              </a:lnSpc>
              <a:spcBef>
                <a:spcPts val="1200"/>
              </a:spcBef>
              <a:spcAft>
                <a:spcPts val="0"/>
              </a:spcAft>
              <a:buNone/>
            </a:pPr>
            <a:r>
              <a:rPr lang="en">
                <a:solidFill>
                  <a:schemeClr val="dk1"/>
                </a:solidFill>
              </a:rPr>
              <a:t>Liang, J. “Grace,” Mitchell, T., &amp; Scott, J. (2020). Statewide School Redesign: Integrating Design Thinking and the Four Disciplines of Execution as a Continuous School Improvement Process. </a:t>
            </a:r>
            <a:r>
              <a:rPr i="1" lang="en">
                <a:solidFill>
                  <a:schemeClr val="dk1"/>
                </a:solidFill>
              </a:rPr>
              <a:t>Journal of Case Studies in Educational Leadership</a:t>
            </a:r>
            <a:r>
              <a:rPr lang="en">
                <a:solidFill>
                  <a:schemeClr val="dk1"/>
                </a:solidFill>
              </a:rPr>
              <a:t>, </a:t>
            </a:r>
            <a:r>
              <a:rPr i="1" lang="en">
                <a:solidFill>
                  <a:schemeClr val="dk1"/>
                </a:solidFill>
              </a:rPr>
              <a:t>1</a:t>
            </a:r>
            <a:r>
              <a:rPr lang="en">
                <a:solidFill>
                  <a:schemeClr val="dk1"/>
                </a:solidFill>
              </a:rPr>
              <a:t>(13). Retrieved from https://journals.sagepub.com/doi/10.1177/1555458920975462</a:t>
            </a:r>
            <a:endParaRPr>
              <a:solidFill>
                <a:schemeClr val="dk1"/>
              </a:solidFill>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db7663c246_0_1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db7663c246_0_1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4 Redesign Principles and the schools’ shared vision are foundational.</a:t>
            </a:r>
            <a:endParaRPr/>
          </a:p>
          <a:p>
            <a:pPr indent="0" lvl="0" marL="0" rtl="0" algn="l">
              <a:spcBef>
                <a:spcPts val="0"/>
              </a:spcBef>
              <a:spcAft>
                <a:spcPts val="0"/>
              </a:spcAft>
              <a:buNone/>
            </a:pPr>
            <a:r>
              <a:rPr lang="en"/>
              <a:t>Schools, with the leadership of the SRT, will explore their student profiles, determine their HMW statements (or problems of practice).  These could align with their KESA goal areas.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Schools do not need to have 4 goal areas, they could have fewer, depending on their student profiles.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work of the investigation teams and the prototype results will inform the strategies that will be put in place.  These strategies need to address the goal areas AND align to the 4 Redesign Principles.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db7663c246_0_1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db7663c246_0_1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4 Redesign Principles and the schools’ shared vision are foundational.</a:t>
            </a:r>
            <a:endParaRPr/>
          </a:p>
          <a:p>
            <a:pPr indent="0" lvl="0" marL="0" rtl="0" algn="l">
              <a:spcBef>
                <a:spcPts val="0"/>
              </a:spcBef>
              <a:spcAft>
                <a:spcPts val="0"/>
              </a:spcAft>
              <a:buNone/>
            </a:pPr>
            <a:r>
              <a:rPr lang="en"/>
              <a:t>Schools, with the leadership of the SRT, will explore their student profiles, determine their HMW statements (or problems of practice).  These could align with their KESA goal areas.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Schools do not need to have 4 goal areas, they could have fewer, depending on their student profiles.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work of the investigation teams and the prototype results will inform the strategies that will be put in place.  These strategies need to address the goal areas AND align to the 4 Redesign Principles.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db7663c246_0_1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db7663c246_0_1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NOTE- Building the Rocket with dive into lag and lead measures. This is introductory, it is not expected to be done!</a:t>
            </a:r>
            <a:endParaRPr/>
          </a:p>
          <a:p>
            <a:pPr indent="0" lvl="0" marL="0" rtl="0" algn="l">
              <a:spcBef>
                <a:spcPts val="0"/>
              </a:spcBef>
              <a:spcAft>
                <a:spcPts val="0"/>
              </a:spcAft>
              <a:buNone/>
            </a:pPr>
            <a:r>
              <a:rPr lang="en"/>
              <a:t>The 4 Redesign Principles and the schools’ shared vision are foundational.</a:t>
            </a:r>
            <a:endParaRPr/>
          </a:p>
          <a:p>
            <a:pPr indent="0" lvl="0" marL="0" rtl="0" algn="l">
              <a:spcBef>
                <a:spcPts val="0"/>
              </a:spcBef>
              <a:spcAft>
                <a:spcPts val="0"/>
              </a:spcAft>
              <a:buNone/>
            </a:pPr>
            <a:r>
              <a:rPr lang="en"/>
              <a:t>Schools, with the leadership of the SRT, will explore their student profiles, determine their HMW statements (or problems of practice).  These could align with their KESA goal areas.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Schools do not need to have 4 goal areas, they could have fewer, depending on their student profiles.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work of the investigation teams and the prototype results will inform the strategies that will be put in place.  These strategies need to address the goal areas AND align to the 4 Redesign Principles.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db7663c246_0_1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db7663c246_0_1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NOTE- Building the Rocket with dive into lag and lead measures. This is introductory, it is not expected to be done!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The 4 Redesign Principles and the schools’ shared vision are foundational.</a:t>
            </a:r>
            <a:endParaRPr/>
          </a:p>
          <a:p>
            <a:pPr indent="0" lvl="0" marL="0" rtl="0" algn="l">
              <a:spcBef>
                <a:spcPts val="0"/>
              </a:spcBef>
              <a:spcAft>
                <a:spcPts val="0"/>
              </a:spcAft>
              <a:buNone/>
            </a:pPr>
            <a:r>
              <a:rPr lang="en"/>
              <a:t>Schools, with the leadership of the SRT, will explore their student profiles, determine their HMW statements (or problems of practice).  These could align with their KESA goal areas.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Schools do not need to have 4 goal areas, they could have fewer, depending on their student profiles.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work of the investigation teams and the prototype results will inform the strategies that will be put in place.  These strategies need to address the goal areas AND align to the 4 Redesign Principles.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db7663c246_0_1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db7663c246_0_1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Building the Rocket with dive into lag and lead </a:t>
            </a:r>
            <a:r>
              <a:rPr lang="en"/>
              <a:t>measures</a:t>
            </a:r>
            <a:r>
              <a:rPr lang="en"/>
              <a:t>. This is introductory, it is not expected to be done!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db7663c246_0_1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db7663c246_0_1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db7663c246_0_3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db7663c246_0_3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db7663c246_0_2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db7663c246_0_2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db7663c246_0_2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db7663c246_0_2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db7663c246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db7663c246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db7663c246_0_2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db7663c246_0_2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db7663c246_0_2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db7663c246_0_2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db7663c246_0_2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db7663c246_0_2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Note- This is like an ‘accountability meeting’. Reporting on last time’s commitments, giving a status update based on data (i.e. checklist), and talking about what’s next...that’s discipline 4 ‘create a cadence of accountability’!</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db7663c246_0_27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db7663c246_0_2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gdb7663c246_0_272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db7663c246_0_23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db7663c246_0_2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gdb7663c246_0_231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db7663c246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db7663c246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db7663c246_0_3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db7663c246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db7663c246_0_38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db7663c246_0_8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Things: </a:t>
            </a:r>
            <a:endParaRPr/>
          </a:p>
          <a:p>
            <a:pPr indent="-298450" lvl="0" marL="457200" rtl="0" algn="l">
              <a:spcBef>
                <a:spcPts val="0"/>
              </a:spcBef>
              <a:spcAft>
                <a:spcPts val="0"/>
              </a:spcAft>
              <a:buSzPts val="1100"/>
              <a:buAutoNum type="arabicPeriod"/>
            </a:pPr>
            <a:r>
              <a:rPr lang="en"/>
              <a:t>While you are at these trainings, we are giving you content and walking you through activities to assist you in engaging in design thinking to plan your school redesign. As you participate, you should always be thinking about what you will take back to your staff and how you will deliver it. </a:t>
            </a:r>
            <a:endParaRPr/>
          </a:p>
          <a:p>
            <a:pPr indent="-298450" lvl="0" marL="457200" rtl="0" algn="l">
              <a:spcBef>
                <a:spcPts val="0"/>
              </a:spcBef>
              <a:spcAft>
                <a:spcPts val="0"/>
              </a:spcAft>
              <a:buSzPts val="1100"/>
              <a:buAutoNum type="arabicPeriod"/>
            </a:pPr>
            <a:r>
              <a:rPr lang="en"/>
              <a:t>To assist you with planning your ‘turnkey’, we have a communication log that you were asked to create in the beginning of our time together. You are not obligated to use this, but it is highly encouraged. Use this communication log to help you plan, to track your progress, and to implement a system of accountability. </a:t>
            </a:r>
            <a:endParaRPr/>
          </a:p>
        </p:txBody>
      </p:sp>
      <p:sp>
        <p:nvSpPr>
          <p:cNvPr id="481" name="Google Shape;481;gdb7663c246_0_8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db7663c246_0_8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db7663c246_0_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db7663c246_0_10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db7663c246_0_10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db7663c246_0_10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db7663c246_0_10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 Id="rId3"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9.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0.png"/><Relationship Id="rId3" Type="http://schemas.openxmlformats.org/officeDocument/2006/relationships/image" Target="../media/image2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4" name="Google Shape;14;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2"/>
          <p:cNvSpPr txBox="1"/>
          <p:nvPr>
            <p:ph type="title"/>
          </p:nvPr>
        </p:nvSpPr>
        <p:spPr>
          <a:xfrm>
            <a:off x="628650" y="3217936"/>
            <a:ext cx="85152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 name="Google Shape;18;p2"/>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76" name="Shape 76"/>
        <p:cNvGrpSpPr/>
        <p:nvPr/>
      </p:nvGrpSpPr>
      <p:grpSpPr>
        <a:xfrm>
          <a:off x="0" y="0"/>
          <a:ext cx="0" cy="0"/>
          <a:chOff x="0" y="0"/>
          <a:chExt cx="0" cy="0"/>
        </a:xfrm>
      </p:grpSpPr>
      <p:sp>
        <p:nvSpPr>
          <p:cNvPr id="77" name="Google Shape;77;p11"/>
          <p:cNvSpPr/>
          <p:nvPr>
            <p:ph idx="2" type="media"/>
          </p:nvPr>
        </p:nvSpPr>
        <p:spPr>
          <a:xfrm>
            <a:off x="851188"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78" name="Google Shape;78;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1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2"/>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84" name="Google Shape;84;p1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85" name="Google Shape;85;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0" name="Google Shape;90;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 name="Google Shape;91;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3"/>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 name="Google Shape;94;p13"/>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95" name="Google Shape;95;p13"/>
          <p:cNvSpPr txBox="1"/>
          <p:nvPr/>
        </p:nvSpPr>
        <p:spPr>
          <a:xfrm>
            <a:off x="933667" y="4246418"/>
            <a:ext cx="7264800" cy="38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6" name="Shape 96"/>
        <p:cNvGrpSpPr/>
        <p:nvPr/>
      </p:nvGrpSpPr>
      <p:grpSpPr>
        <a:xfrm>
          <a:off x="0" y="0"/>
          <a:ext cx="0" cy="0"/>
          <a:chOff x="0" y="0"/>
          <a:chExt cx="0" cy="0"/>
        </a:xfrm>
      </p:grpSpPr>
      <p:sp>
        <p:nvSpPr>
          <p:cNvPr id="97" name="Google Shape;97;p14"/>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 name="Google Shape;98;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1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15"/>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105" name="Google Shape;105;p15"/>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6" name="Google Shape;106;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09" name="Shape 109"/>
        <p:cNvGrpSpPr/>
        <p:nvPr/>
      </p:nvGrpSpPr>
      <p:grpSpPr>
        <a:xfrm>
          <a:off x="0" y="0"/>
          <a:ext cx="0" cy="0"/>
          <a:chOff x="0" y="0"/>
          <a:chExt cx="0" cy="0"/>
        </a:xfrm>
      </p:grpSpPr>
      <p:sp>
        <p:nvSpPr>
          <p:cNvPr id="110" name="Google Shape;110;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1" name="Google Shape;111;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 name="Google Shape;11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115" name="Shape 115"/>
        <p:cNvGrpSpPr/>
        <p:nvPr/>
      </p:nvGrpSpPr>
      <p:grpSpPr>
        <a:xfrm>
          <a:off x="0" y="0"/>
          <a:ext cx="0" cy="0"/>
          <a:chOff x="0" y="0"/>
          <a:chExt cx="0" cy="0"/>
        </a:xfrm>
      </p:grpSpPr>
      <p:sp>
        <p:nvSpPr>
          <p:cNvPr id="116" name="Google Shape;116;p17"/>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17" name="Google Shape;117;p1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18" name="Google Shape;118;p1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19" name="Shape 11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No Text">
  <p:cSld name="Main Slide No Text">
    <p:spTree>
      <p:nvGrpSpPr>
        <p:cNvPr id="120" name="Shape 120"/>
        <p:cNvGrpSpPr/>
        <p:nvPr/>
      </p:nvGrpSpPr>
      <p:grpSpPr>
        <a:xfrm>
          <a:off x="0" y="0"/>
          <a:ext cx="0" cy="0"/>
          <a:chOff x="0" y="0"/>
          <a:chExt cx="0" cy="0"/>
        </a:xfrm>
      </p:grpSpPr>
      <p:sp>
        <p:nvSpPr>
          <p:cNvPr id="121" name="Google Shape;121;p19"/>
          <p:cNvSpPr txBox="1"/>
          <p:nvPr>
            <p:ph type="title"/>
          </p:nvPr>
        </p:nvSpPr>
        <p:spPr>
          <a:xfrm>
            <a:off x="107050" y="50979"/>
            <a:ext cx="8803500" cy="675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2" name="Google Shape;122;p19"/>
          <p:cNvSpPr txBox="1"/>
          <p:nvPr/>
        </p:nvSpPr>
        <p:spPr>
          <a:xfrm>
            <a:off x="3774150" y="4789395"/>
            <a:ext cx="1595700" cy="348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lt2"/>
              </a:buClr>
              <a:buSzPts val="1200"/>
              <a:buFont typeface="Open Sans"/>
              <a:buNone/>
            </a:pPr>
            <a:r>
              <a:rPr b="0" i="0" lang="en" sz="1200" u="none" cap="none" strike="noStrike">
                <a:solidFill>
                  <a:schemeClr val="lt2"/>
                </a:solidFill>
                <a:latin typeface="Open Sans"/>
                <a:ea typeface="Open Sans"/>
                <a:cs typeface="Open Sans"/>
                <a:sym typeface="Open Sans"/>
              </a:rPr>
              <a:t>@edelements</a:t>
            </a:r>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123" name="Shape 123"/>
        <p:cNvGrpSpPr/>
        <p:nvPr/>
      </p:nvGrpSpPr>
      <p:grpSpPr>
        <a:xfrm>
          <a:off x="0" y="0"/>
          <a:ext cx="0" cy="0"/>
          <a:chOff x="0" y="0"/>
          <a:chExt cx="0" cy="0"/>
        </a:xfrm>
      </p:grpSpPr>
      <p:sp>
        <p:nvSpPr>
          <p:cNvPr id="124" name="Google Shape;124;p20"/>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5" name="Google Shape;125;p2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20"/>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30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20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9"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21" name="Google Shape;21;p3"/>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dk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2" name="Google Shape;22;p3"/>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 name="Google Shape;23;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 name="Google Shape;24;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 name="Google Shape;25;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21"/>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1" name="Google Shape;131;p21"/>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32" name="Google Shape;132;p2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133" name="Shape 133"/>
        <p:cNvGrpSpPr/>
        <p:nvPr/>
      </p:nvGrpSpPr>
      <p:grpSpPr>
        <a:xfrm>
          <a:off x="0" y="0"/>
          <a:ext cx="0" cy="0"/>
          <a:chOff x="0" y="0"/>
          <a:chExt cx="0" cy="0"/>
        </a:xfrm>
      </p:grpSpPr>
      <p:sp>
        <p:nvSpPr>
          <p:cNvPr id="134" name="Google Shape;134;p2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22"/>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7" name="Google Shape;137;p22"/>
          <p:cNvSpPr/>
          <p:nvPr>
            <p:ph idx="2" type="chart"/>
          </p:nvPr>
        </p:nvSpPr>
        <p:spPr>
          <a:xfrm>
            <a:off x="666750" y="248128"/>
            <a:ext cx="7589700" cy="32379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38" name="Google Shape;138;p22"/>
          <p:cNvSpPr txBox="1"/>
          <p:nvPr>
            <p:ph idx="1" type="body"/>
          </p:nvPr>
        </p:nvSpPr>
        <p:spPr>
          <a:xfrm>
            <a:off x="666750" y="3624264"/>
            <a:ext cx="6648600" cy="554100"/>
          </a:xfrm>
          <a:prstGeom prst="rect">
            <a:avLst/>
          </a:prstGeom>
          <a:noFill/>
          <a:ln>
            <a:noFill/>
          </a:ln>
        </p:spPr>
        <p:txBody>
          <a:bodyPr anchorCtr="0" anchor="ctr" bIns="91425" lIns="0" spcFirstLastPara="1" rIns="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9" name="Google Shape;139;p22"/>
          <p:cNvSpPr txBox="1"/>
          <p:nvPr>
            <p:ph idx="3" type="body"/>
          </p:nvPr>
        </p:nvSpPr>
        <p:spPr>
          <a:xfrm>
            <a:off x="666750" y="4459128"/>
            <a:ext cx="6648600" cy="215400"/>
          </a:xfrm>
          <a:prstGeom prst="rect">
            <a:avLst/>
          </a:prstGeom>
          <a:noFill/>
          <a:ln>
            <a:noFill/>
          </a:ln>
        </p:spPr>
        <p:txBody>
          <a:bodyPr anchorCtr="0" anchor="ctr" bIns="0" lIns="182875" spcFirstLastPara="1" rIns="182875" wrap="square" tIns="0">
            <a:noAutofit/>
          </a:bodyPr>
          <a:lstStyle>
            <a:lvl1pPr indent="-317500" lvl="0" marL="457200" rtl="0" algn="l">
              <a:spcBef>
                <a:spcPts val="0"/>
              </a:spcBef>
              <a:spcAft>
                <a:spcPts val="0"/>
              </a:spcAft>
              <a:buSzPts val="1400"/>
              <a:buChar char="•"/>
              <a:defRPr sz="1400">
                <a:solidFill>
                  <a:schemeClr val="accent1"/>
                </a:solidFill>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no logo" showMasterSp="0">
  <p:cSld name="Smart Art no logo">
    <p:spTree>
      <p:nvGrpSpPr>
        <p:cNvPr id="140" name="Shape 140"/>
        <p:cNvGrpSpPr/>
        <p:nvPr/>
      </p:nvGrpSpPr>
      <p:grpSpPr>
        <a:xfrm>
          <a:off x="0" y="0"/>
          <a:ext cx="0" cy="0"/>
          <a:chOff x="0" y="0"/>
          <a:chExt cx="0" cy="0"/>
        </a:xfrm>
      </p:grpSpPr>
      <p:sp>
        <p:nvSpPr>
          <p:cNvPr id="141" name="Google Shape;141;p2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42" name="Google Shape;142;p23"/>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100"/>
              <a:buNone/>
              <a:defRPr sz="8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43" name="Google Shape;143;p2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23"/>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
        <p:nvSpPr>
          <p:cNvPr id="145" name="Google Shape;145;p23"/>
          <p:cNvSpPr txBox="1"/>
          <p:nvPr>
            <p:ph type="title"/>
          </p:nvPr>
        </p:nvSpPr>
        <p:spPr>
          <a:xfrm>
            <a:off x="561975" y="486332"/>
            <a:ext cx="8020200" cy="584700"/>
          </a:xfrm>
          <a:prstGeom prst="rect">
            <a:avLst/>
          </a:prstGeom>
          <a:noFill/>
          <a:ln>
            <a:noFill/>
          </a:ln>
        </p:spPr>
        <p:txBody>
          <a:bodyPr anchorCtr="0" anchor="b" bIns="0" lIns="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46" name="Google Shape;146;p23"/>
          <p:cNvSpPr/>
          <p:nvPr>
            <p:ph idx="2" type="dgm"/>
          </p:nvPr>
        </p:nvSpPr>
        <p:spPr>
          <a:xfrm>
            <a:off x="561975" y="1174748"/>
            <a:ext cx="8020200" cy="3378900"/>
          </a:xfrm>
          <a:prstGeom prst="rect">
            <a:avLst/>
          </a:prstGeom>
          <a:noFill/>
          <a:ln>
            <a:noFill/>
          </a:ln>
        </p:spPr>
        <p:txBody>
          <a:bodyPr anchorCtr="0" anchor="ctr" bIns="91425" lIns="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header Slide Option" showMasterSp="0">
  <p:cSld name="Subheader Slide Option">
    <p:spTree>
      <p:nvGrpSpPr>
        <p:cNvPr id="147" name="Shape 147"/>
        <p:cNvGrpSpPr/>
        <p:nvPr/>
      </p:nvGrpSpPr>
      <p:grpSpPr>
        <a:xfrm>
          <a:off x="0" y="0"/>
          <a:ext cx="0" cy="0"/>
          <a:chOff x="0" y="0"/>
          <a:chExt cx="0" cy="0"/>
        </a:xfrm>
      </p:grpSpPr>
      <p:sp>
        <p:nvSpPr>
          <p:cNvPr id="148" name="Google Shape;148;p24"/>
          <p:cNvSpPr txBox="1"/>
          <p:nvPr>
            <p:ph type="title"/>
          </p:nvPr>
        </p:nvSpPr>
        <p:spPr>
          <a:xfrm>
            <a:off x="609600" y="476428"/>
            <a:ext cx="7848600" cy="677100"/>
          </a:xfrm>
          <a:prstGeom prst="rect">
            <a:avLst/>
          </a:prstGeom>
          <a:noFill/>
          <a:ln>
            <a:noFill/>
          </a:ln>
        </p:spPr>
        <p:txBody>
          <a:bodyPr anchorCtr="0" anchor="b" bIns="0" lIns="365750" spcFirstLastPara="1" rIns="0" wrap="square" tIns="182875">
            <a:noAutofit/>
          </a:bodyPr>
          <a:lstStyle>
            <a:lvl1pPr lvl="0" rtl="0" algn="l">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9" name="Google Shape;149;p24"/>
          <p:cNvSpPr txBox="1"/>
          <p:nvPr>
            <p:ph idx="1" type="body"/>
          </p:nvPr>
        </p:nvSpPr>
        <p:spPr>
          <a:xfrm>
            <a:off x="609600" y="1179552"/>
            <a:ext cx="7848600" cy="554100"/>
          </a:xfrm>
          <a:prstGeom prst="rect">
            <a:avLst/>
          </a:prstGeom>
          <a:noFill/>
          <a:ln>
            <a:noFill/>
          </a:ln>
        </p:spPr>
        <p:txBody>
          <a:bodyPr anchorCtr="0" anchor="t" bIns="182875" lIns="365750" spcFirstLastPara="1" rIns="365750" wrap="square" tIns="0">
            <a:noAutofit/>
          </a:bodyPr>
          <a:lstStyle>
            <a:lvl1pPr indent="-228600" lvl="0" marL="457200" rtl="0" algn="l">
              <a:spcBef>
                <a:spcPts val="0"/>
              </a:spcBef>
              <a:spcAft>
                <a:spcPts val="0"/>
              </a:spcAft>
              <a:buSzPts val="2400"/>
              <a:buNone/>
              <a:defRPr b="0" sz="2400">
                <a:solidFill>
                  <a:schemeClr val="accent3"/>
                </a:solidFill>
                <a:latin typeface="Arial Narrow"/>
                <a:ea typeface="Arial Narrow"/>
                <a:cs typeface="Arial Narrow"/>
                <a:sym typeface="Arial Narrow"/>
              </a:defRPr>
            </a:lvl1pPr>
            <a:lvl2pPr indent="-228600" lvl="1" marL="914400" rtl="0" algn="l">
              <a:spcBef>
                <a:spcPts val="600"/>
              </a:spcBef>
              <a:spcAft>
                <a:spcPts val="0"/>
              </a:spcAft>
              <a:buSzPts val="1900"/>
              <a:buNone/>
              <a:defRPr b="1" sz="2000"/>
            </a:lvl2pPr>
            <a:lvl3pPr indent="-228600" lvl="2" marL="1371600" rtl="0" algn="l">
              <a:spcBef>
                <a:spcPts val="600"/>
              </a:spcBef>
              <a:spcAft>
                <a:spcPts val="0"/>
              </a:spcAft>
              <a:buSzPts val="1620"/>
              <a:buNone/>
              <a:defRPr b="1" sz="1800"/>
            </a:lvl3pPr>
            <a:lvl4pPr indent="-228600" lvl="3" marL="1828800" rtl="0" algn="l">
              <a:spcBef>
                <a:spcPts val="600"/>
              </a:spcBef>
              <a:spcAft>
                <a:spcPts val="0"/>
              </a:spcAft>
              <a:buSzPts val="1360"/>
              <a:buNone/>
              <a:defRPr b="1" sz="1600"/>
            </a:lvl4pPr>
            <a:lvl5pPr indent="-228600" lvl="4" marL="2286000" rtl="0" algn="l">
              <a:spcBef>
                <a:spcPts val="600"/>
              </a:spcBef>
              <a:spcAft>
                <a:spcPts val="0"/>
              </a:spcAft>
              <a:buSzPts val="1280"/>
              <a:buNone/>
              <a:defRPr b="1" sz="1600"/>
            </a:lvl5pPr>
            <a:lvl6pPr indent="-228600" lvl="5" marL="2743200" rtl="0" algn="l">
              <a:spcBef>
                <a:spcPts val="6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50" name="Google Shape;150;p2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atin typeface="Century Gothic"/>
                <a:ea typeface="Century Gothic"/>
                <a:cs typeface="Century Gothic"/>
                <a:sym typeface="Century Gothic"/>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1" name="Google Shape;151;p24"/>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2" name="Google Shape;152;p2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53" name="Google Shape;153;p24"/>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54" name="Google Shape;154;p24"/>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155" name="Google Shape;155;p24"/>
          <p:cNvSpPr txBox="1"/>
          <p:nvPr>
            <p:ph idx="2" type="body"/>
          </p:nvPr>
        </p:nvSpPr>
        <p:spPr>
          <a:xfrm>
            <a:off x="609600" y="1809750"/>
            <a:ext cx="7848600" cy="2286000"/>
          </a:xfrm>
          <a:prstGeom prst="rect">
            <a:avLst/>
          </a:prstGeom>
          <a:blipFill rotWithShape="1">
            <a:blip r:embed="rId3">
              <a:alphaModFix/>
            </a:blip>
            <a:stretch>
              <a:fillRect b="0" l="0" r="0" t="0"/>
            </a:stretch>
          </a:blipFill>
          <a:ln>
            <a:noFill/>
          </a:ln>
        </p:spPr>
        <p:txBody>
          <a:bodyPr anchorCtr="0" anchor="ctr" bIns="91425" lIns="365750" spcFirstLastPara="1" rIns="365750" wrap="square" tIns="18287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w/ Text">
  <p:cSld name="Main Slide w/ Text">
    <p:spTree>
      <p:nvGrpSpPr>
        <p:cNvPr id="156" name="Shape 156"/>
        <p:cNvGrpSpPr/>
        <p:nvPr/>
      </p:nvGrpSpPr>
      <p:grpSpPr>
        <a:xfrm>
          <a:off x="0" y="0"/>
          <a:ext cx="0" cy="0"/>
          <a:chOff x="0" y="0"/>
          <a:chExt cx="0" cy="0"/>
        </a:xfrm>
      </p:grpSpPr>
      <p:sp>
        <p:nvSpPr>
          <p:cNvPr id="157" name="Google Shape;157;p25"/>
          <p:cNvSpPr txBox="1"/>
          <p:nvPr>
            <p:ph idx="1" type="body"/>
          </p:nvPr>
        </p:nvSpPr>
        <p:spPr>
          <a:xfrm>
            <a:off x="544200" y="953681"/>
            <a:ext cx="8055600" cy="3362700"/>
          </a:xfrm>
          <a:prstGeom prst="rect">
            <a:avLst/>
          </a:prstGeom>
          <a:blipFill rotWithShape="1">
            <a:blip r:embed="rId2">
              <a:alphaModFix/>
            </a:blip>
            <a:stretch>
              <a:fillRect b="0" l="0" r="0" t="0"/>
            </a:stretch>
          </a:blipFill>
          <a:ln>
            <a:noFill/>
          </a:ln>
        </p:spPr>
        <p:txBody>
          <a:bodyPr anchorCtr="0" anchor="t" bIns="91425" lIns="91425" spcFirstLastPara="1" rIns="91425" wrap="square" tIns="91425">
            <a:noAutofit/>
          </a:bodyPr>
          <a:lstStyle>
            <a:lvl1pPr indent="-508000" lvl="0" marL="457200" marR="0" rtl="0" algn="l">
              <a:spcBef>
                <a:spcPts val="1000"/>
              </a:spcBef>
              <a:spcAft>
                <a:spcPts val="0"/>
              </a:spcAft>
              <a:buClr>
                <a:srgbClr val="434343"/>
              </a:buClr>
              <a:buSzPts val="4400"/>
              <a:buFont typeface="Roboto"/>
              <a:buChar char="•"/>
              <a:defRPr b="0" i="0" sz="4400" u="none" cap="none" strike="noStrike">
                <a:solidFill>
                  <a:srgbClr val="434343"/>
                </a:solidFill>
                <a:latin typeface="Roboto"/>
                <a:ea typeface="Roboto"/>
                <a:cs typeface="Roboto"/>
                <a:sym typeface="Roboto"/>
              </a:defRPr>
            </a:lvl1pPr>
            <a:lvl2pPr indent="-381000" lvl="1" marL="914400" marR="0" rtl="0" algn="l">
              <a:spcBef>
                <a:spcPts val="500"/>
              </a:spcBef>
              <a:spcAft>
                <a:spcPts val="0"/>
              </a:spcAft>
              <a:buClr>
                <a:srgbClr val="434343"/>
              </a:buClr>
              <a:buSzPts val="2400"/>
              <a:buFont typeface="Roboto"/>
              <a:buChar char="⎻"/>
              <a:defRPr b="0" i="0" sz="2400" u="none" cap="none" strike="noStrike">
                <a:solidFill>
                  <a:srgbClr val="434343"/>
                </a:solidFill>
                <a:latin typeface="Roboto"/>
                <a:ea typeface="Roboto"/>
                <a:cs typeface="Roboto"/>
                <a:sym typeface="Roboto"/>
              </a:defRPr>
            </a:lvl2pPr>
            <a:lvl3pPr indent="-355600" lvl="2" marL="1371600" marR="0" rtl="0" algn="l">
              <a:spcBef>
                <a:spcPts val="500"/>
              </a:spcBef>
              <a:spcAft>
                <a:spcPts val="0"/>
              </a:spcAft>
              <a:buClr>
                <a:srgbClr val="434343"/>
              </a:buClr>
              <a:buSzPts val="2000"/>
              <a:buFont typeface="Roboto"/>
              <a:buChar char="•"/>
              <a:defRPr b="0" i="0" sz="2400" u="none" cap="none" strike="noStrike">
                <a:solidFill>
                  <a:srgbClr val="434343"/>
                </a:solidFill>
                <a:latin typeface="Roboto"/>
                <a:ea typeface="Roboto"/>
                <a:cs typeface="Roboto"/>
                <a:sym typeface="Roboto"/>
              </a:defRPr>
            </a:lvl3pPr>
            <a:lvl4pPr indent="-342900" lvl="3" marL="18288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4pPr>
            <a:lvl5pPr indent="-342900" lvl="4" marL="22860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5pPr>
            <a:lvl6pPr indent="-342900" lvl="5" marL="27432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6pPr>
            <a:lvl7pPr indent="-342900" lvl="6" marL="32004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7pPr>
            <a:lvl8pPr indent="-342900" lvl="7" marL="36576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8pPr>
            <a:lvl9pPr indent="-342900" lvl="8" marL="41148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9pPr>
          </a:lstStyle>
          <a:p/>
        </p:txBody>
      </p:sp>
      <p:sp>
        <p:nvSpPr>
          <p:cNvPr id="158" name="Google Shape;158;p25"/>
          <p:cNvSpPr txBox="1"/>
          <p:nvPr>
            <p:ph type="title"/>
          </p:nvPr>
        </p:nvSpPr>
        <p:spPr>
          <a:xfrm>
            <a:off x="107050" y="50979"/>
            <a:ext cx="8803500" cy="675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666666"/>
              </a:buClr>
              <a:buSzPts val="4000"/>
              <a:buFont typeface="Roboto"/>
              <a:buNone/>
              <a:defRPr b="0" i="0" sz="4000" u="none" cap="none" strike="noStrike">
                <a:solidFill>
                  <a:srgbClr val="666666"/>
                </a:solidFill>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p:txBody>
      </p:sp>
      <p:sp>
        <p:nvSpPr>
          <p:cNvPr id="159" name="Google Shape;159;p25"/>
          <p:cNvSpPr txBox="1"/>
          <p:nvPr>
            <p:ph idx="12" type="sldNum"/>
          </p:nvPr>
        </p:nvSpPr>
        <p:spPr>
          <a:xfrm>
            <a:off x="8595309" y="4766895"/>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1pPr>
            <a:lvl2pPr indent="0" lvl="1"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2pPr>
            <a:lvl3pPr indent="0" lvl="2"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3pPr>
            <a:lvl4pPr indent="0" lvl="3"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4pPr>
            <a:lvl5pPr indent="0" lvl="4"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5pPr>
            <a:lvl6pPr indent="0" lvl="5"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6pPr>
            <a:lvl7pPr indent="0" lvl="6"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7pPr>
            <a:lvl8pPr indent="0" lvl="7"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8pPr>
            <a:lvl9pPr indent="0" lvl="8"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ction" showMasterSp="0">
  <p:cSld name="Icon section">
    <p:spTree>
      <p:nvGrpSpPr>
        <p:cNvPr id="160" name="Shape 160"/>
        <p:cNvGrpSpPr/>
        <p:nvPr/>
      </p:nvGrpSpPr>
      <p:grpSpPr>
        <a:xfrm>
          <a:off x="0" y="0"/>
          <a:ext cx="0" cy="0"/>
          <a:chOff x="0" y="0"/>
          <a:chExt cx="0" cy="0"/>
        </a:xfrm>
      </p:grpSpPr>
      <p:sp>
        <p:nvSpPr>
          <p:cNvPr id="161" name="Google Shape;161;p26"/>
          <p:cNvSpPr/>
          <p:nvPr/>
        </p:nvSpPr>
        <p:spPr>
          <a:xfrm>
            <a:off x="-76200" y="-114300"/>
            <a:ext cx="2971800" cy="5372100"/>
          </a:xfrm>
          <a:prstGeom prst="rect">
            <a:avLst/>
          </a:prstGeom>
          <a:solidFill>
            <a:srgbClr val="B2B2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62" name="Google Shape;162;p26"/>
          <p:cNvSpPr txBox="1"/>
          <p:nvPr>
            <p:ph type="title"/>
          </p:nvPr>
        </p:nvSpPr>
        <p:spPr>
          <a:xfrm>
            <a:off x="2971799" y="590550"/>
            <a:ext cx="5181600" cy="5847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3" name="Google Shape;163;p2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4" name="Google Shape;164;p2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5" name="Google Shape;165;p2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26"/>
          <p:cNvSpPr/>
          <p:nvPr>
            <p:ph idx="2" type="pic"/>
          </p:nvPr>
        </p:nvSpPr>
        <p:spPr>
          <a:xfrm>
            <a:off x="666749" y="1428750"/>
            <a:ext cx="2152500" cy="20574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67" name="Google Shape;167;p26"/>
          <p:cNvSpPr txBox="1"/>
          <p:nvPr>
            <p:ph idx="1" type="body"/>
          </p:nvPr>
        </p:nvSpPr>
        <p:spPr>
          <a:xfrm>
            <a:off x="2971800" y="2262113"/>
            <a:ext cx="5181600" cy="10002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68" name="Google Shape;168;p26"/>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69" name="Google Shape;169;p26"/>
          <p:cNvPicPr preferRelativeResize="0"/>
          <p:nvPr/>
        </p:nvPicPr>
        <p:blipFill rotWithShape="1">
          <a:blip r:embed="rId3">
            <a:alphaModFix/>
          </a:blip>
          <a:srcRect b="0" l="0" r="0" t="0"/>
          <a:stretch/>
        </p:blipFill>
        <p:spPr>
          <a:xfrm>
            <a:off x="7369707" y="4095750"/>
            <a:ext cx="1545693" cy="914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170" name="Shape 170"/>
        <p:cNvGrpSpPr/>
        <p:nvPr/>
      </p:nvGrpSpPr>
      <p:grpSpPr>
        <a:xfrm>
          <a:off x="0" y="0"/>
          <a:ext cx="0" cy="0"/>
          <a:chOff x="0" y="0"/>
          <a:chExt cx="0" cy="0"/>
        </a:xfrm>
      </p:grpSpPr>
      <p:sp>
        <p:nvSpPr>
          <p:cNvPr id="171" name="Google Shape;171;p27"/>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72" name="Google Shape;172;p2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3" name="Google Shape;173;p27"/>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4" name="Google Shape;174;p27"/>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5" name="Google Shape;175;p27"/>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76" name="Shape 176"/>
        <p:cNvGrpSpPr/>
        <p:nvPr/>
      </p:nvGrpSpPr>
      <p:grpSpPr>
        <a:xfrm>
          <a:off x="0" y="0"/>
          <a:ext cx="0" cy="0"/>
          <a:chOff x="0" y="0"/>
          <a:chExt cx="0" cy="0"/>
        </a:xfrm>
      </p:grpSpPr>
      <p:sp>
        <p:nvSpPr>
          <p:cNvPr id="177" name="Google Shape;177;p28"/>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8" name="Google Shape;178;p28"/>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9" name="Google Shape;179;p28"/>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0" name="Google Shape;180;p28"/>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81" name="Google Shape;181;p28"/>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
        <p:nvSpPr>
          <p:cNvPr id="182" name="Google Shape;182;p28"/>
          <p:cNvSpPr txBox="1"/>
          <p:nvPr>
            <p:ph idx="1" type="body"/>
          </p:nvPr>
        </p:nvSpPr>
        <p:spPr>
          <a:xfrm>
            <a:off x="2095500" y="1047750"/>
            <a:ext cx="4953000" cy="1169700"/>
          </a:xfrm>
          <a:prstGeom prst="rect">
            <a:avLst/>
          </a:prstGeom>
          <a:blipFill rotWithShape="1">
            <a:blip r:embed="rId3">
              <a:alphaModFix/>
            </a:blip>
            <a:stretch>
              <a:fillRect b="0" l="0" r="0" t="0"/>
            </a:stretch>
          </a:blipFill>
          <a:ln>
            <a:noFill/>
          </a:ln>
        </p:spPr>
        <p:txBody>
          <a:bodyPr anchorCtr="0" anchor="ctr" bIns="274300" lIns="365750" spcFirstLastPara="1" rIns="365750" wrap="square" tIns="274300">
            <a:noAutofit/>
          </a:bodyPr>
          <a:lstStyle>
            <a:lvl1pPr indent="-482600" lvl="0" marL="457200" rtl="0" algn="l">
              <a:spcBef>
                <a:spcPts val="0"/>
              </a:spcBef>
              <a:spcAft>
                <a:spcPts val="0"/>
              </a:spcAft>
              <a:buSzPts val="4000"/>
              <a:buChar char="•"/>
              <a:defRPr sz="40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3" name="Google Shape;183;p28"/>
          <p:cNvSpPr txBox="1"/>
          <p:nvPr>
            <p:ph idx="2" type="body"/>
          </p:nvPr>
        </p:nvSpPr>
        <p:spPr>
          <a:xfrm>
            <a:off x="2095500" y="3313152"/>
            <a:ext cx="4953000" cy="461700"/>
          </a:xfrm>
          <a:prstGeom prst="rect">
            <a:avLst/>
          </a:prstGeom>
          <a:noFill/>
          <a:ln>
            <a:noFill/>
          </a:ln>
        </p:spPr>
        <p:txBody>
          <a:bodyPr anchorCtr="0" anchor="ctr" bIns="91425" lIns="365750" spcFirstLastPara="1" rIns="365750" wrap="square" tIns="91425">
            <a:noAutofit/>
          </a:bodyPr>
          <a:lstStyle>
            <a:lvl1pPr indent="-342900" lvl="0" marL="457200" rtl="0" algn="r">
              <a:spcBef>
                <a:spcPts val="0"/>
              </a:spcBef>
              <a:spcAft>
                <a:spcPts val="0"/>
              </a:spcAft>
              <a:buSzPts val="1800"/>
              <a:buChar char="•"/>
              <a:defRPr sz="1800"/>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184" name="Shape 184"/>
        <p:cNvGrpSpPr/>
        <p:nvPr/>
      </p:nvGrpSpPr>
      <p:grpSpPr>
        <a:xfrm>
          <a:off x="0" y="0"/>
          <a:ext cx="0" cy="0"/>
          <a:chOff x="0" y="0"/>
          <a:chExt cx="0" cy="0"/>
        </a:xfrm>
      </p:grpSpPr>
      <p:sp>
        <p:nvSpPr>
          <p:cNvPr id="185" name="Google Shape;185;p29"/>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6" name="Google Shape;186;p2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7" name="Google Shape;187;p2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188" name="Shape 188"/>
        <p:cNvGrpSpPr/>
        <p:nvPr/>
      </p:nvGrpSpPr>
      <p:grpSpPr>
        <a:xfrm>
          <a:off x="0" y="0"/>
          <a:ext cx="0" cy="0"/>
          <a:chOff x="0" y="0"/>
          <a:chExt cx="0" cy="0"/>
        </a:xfrm>
      </p:grpSpPr>
      <p:sp>
        <p:nvSpPr>
          <p:cNvPr id="189" name="Google Shape;189;p30"/>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90" name="Google Shape;190;p3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91" name="Google Shape;191;p3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92" name="Google Shape;192;p3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93" name="Google Shape;193;p30"/>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28" name="Google Shape;28;p4"/>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Autofit/>
          </a:bodyPr>
          <a:lstStyle>
            <a:lvl1pPr lvl="0" rtl="0" algn="l">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 name="Google Shape;29;p4"/>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30" name="Google Shape;30;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 name="Google Shape;31;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 name="Google Shape;32;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type="blank">
  <p:cSld name="BLANK">
    <p:spTree>
      <p:nvGrpSpPr>
        <p:cNvPr id="194" name="Shape 194"/>
        <p:cNvGrpSpPr/>
        <p:nvPr/>
      </p:nvGrpSpPr>
      <p:grpSpPr>
        <a:xfrm>
          <a:off x="0" y="0"/>
          <a:ext cx="0" cy="0"/>
          <a:chOff x="0" y="0"/>
          <a:chExt cx="0" cy="0"/>
        </a:xfrm>
      </p:grpSpPr>
      <p:sp>
        <p:nvSpPr>
          <p:cNvPr id="195" name="Google Shape;195;p31"/>
          <p:cNvSpPr txBox="1"/>
          <p:nvPr>
            <p:ph idx="11" type="ftr"/>
          </p:nvPr>
        </p:nvSpPr>
        <p:spPr>
          <a:xfrm>
            <a:off x="5105400" y="4755356"/>
            <a:ext cx="3886200" cy="2739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96" name="Shape 196"/>
        <p:cNvGrpSpPr/>
        <p:nvPr/>
      </p:nvGrpSpPr>
      <p:grpSpPr>
        <a:xfrm>
          <a:off x="0" y="0"/>
          <a:ext cx="0" cy="0"/>
          <a:chOff x="0" y="0"/>
          <a:chExt cx="0" cy="0"/>
        </a:xfrm>
      </p:grpSpPr>
      <p:sp>
        <p:nvSpPr>
          <p:cNvPr id="197" name="Google Shape;197;p32"/>
          <p:cNvSpPr txBox="1"/>
          <p:nvPr/>
        </p:nvSpPr>
        <p:spPr>
          <a:xfrm>
            <a:off x="210364" y="4886295"/>
            <a:ext cx="4742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98" name="Google Shape;198;p32"/>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hoto Slide">
  <p:cSld name="Text Photo Slide">
    <p:spTree>
      <p:nvGrpSpPr>
        <p:cNvPr id="199" name="Shape 199"/>
        <p:cNvGrpSpPr/>
        <p:nvPr/>
      </p:nvGrpSpPr>
      <p:grpSpPr>
        <a:xfrm>
          <a:off x="0" y="0"/>
          <a:ext cx="0" cy="0"/>
          <a:chOff x="0" y="0"/>
          <a:chExt cx="0" cy="0"/>
        </a:xfrm>
      </p:grpSpPr>
      <p:sp>
        <p:nvSpPr>
          <p:cNvPr id="200" name="Google Shape;200;p33"/>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201" name="Google Shape;201;p3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02" name="Google Shape;202;p3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203" name="Google Shape;203;p3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204" name="Google Shape;204;p33"/>
          <p:cNvSpPr txBox="1"/>
          <p:nvPr>
            <p:ph idx="1" type="body"/>
          </p:nvPr>
        </p:nvSpPr>
        <p:spPr>
          <a:xfrm>
            <a:off x="649224" y="1211985"/>
            <a:ext cx="5599200" cy="3188700"/>
          </a:xfrm>
          <a:prstGeom prst="rect">
            <a:avLst/>
          </a:prstGeom>
          <a:blipFill rotWithShape="1">
            <a:blip r:embed="rId2">
              <a:alphaModFix/>
            </a:blip>
            <a:stretch>
              <a:fillRect b="0" l="0" r="0" t="0"/>
            </a:stretch>
          </a:blipFill>
          <a:ln>
            <a:noFill/>
          </a:ln>
        </p:spPr>
        <p:txBody>
          <a:bodyPr anchorCtr="0" anchor="ctr" bIns="365750" lIns="365750" spcFirstLastPara="1" rIns="365750" wrap="square" tIns="365750">
            <a:noAutofit/>
          </a:bodyPr>
          <a:lstStyle>
            <a:lvl1pPr indent="-228600" lvl="0" marL="45720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indent="-373380" lvl="1" marL="914400"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indent="-365760" lvl="2" marL="1371600"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indent="-358139" lvl="3" marL="1828800"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indent="-350520" lvl="4" marL="2286000"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indent="-355600" lvl="5" marL="2743200"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205" name="Google Shape;205;p33"/>
          <p:cNvSpPr/>
          <p:nvPr>
            <p:ph idx="2" type="pic"/>
          </p:nvPr>
        </p:nvSpPr>
        <p:spPr>
          <a:xfrm>
            <a:off x="6324600" y="1211263"/>
            <a:ext cx="2170200" cy="28845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showMasterSp="0">
  <p:cSld name="Custom Layout 2">
    <p:spTree>
      <p:nvGrpSpPr>
        <p:cNvPr id="206" name="Shape 206"/>
        <p:cNvGrpSpPr/>
        <p:nvPr/>
      </p:nvGrpSpPr>
      <p:grpSpPr>
        <a:xfrm>
          <a:off x="0" y="0"/>
          <a:ext cx="0" cy="0"/>
          <a:chOff x="0" y="0"/>
          <a:chExt cx="0" cy="0"/>
        </a:xfrm>
      </p:grpSpPr>
      <p:pic>
        <p:nvPicPr>
          <p:cNvPr id="207" name="Google Shape;207;p34"/>
          <p:cNvPicPr preferRelativeResize="0"/>
          <p:nvPr/>
        </p:nvPicPr>
        <p:blipFill rotWithShape="1">
          <a:blip r:embed="rId2">
            <a:alphaModFix/>
          </a:blip>
          <a:srcRect b="0" l="0" r="0" t="0"/>
          <a:stretch/>
        </p:blipFill>
        <p:spPr>
          <a:xfrm>
            <a:off x="1115616" y="679847"/>
            <a:ext cx="7896224" cy="4463654"/>
          </a:xfrm>
          <a:prstGeom prst="rect">
            <a:avLst/>
          </a:prstGeom>
          <a:noFill/>
          <a:ln>
            <a:noFill/>
          </a:ln>
        </p:spPr>
      </p:pic>
      <p:sp>
        <p:nvSpPr>
          <p:cNvPr id="208" name="Google Shape;208;p34"/>
          <p:cNvSpPr txBox="1"/>
          <p:nvPr/>
        </p:nvSpPr>
        <p:spPr>
          <a:xfrm>
            <a:off x="2563416" y="4864894"/>
            <a:ext cx="4873200" cy="253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11284B"/>
                </a:solidFill>
                <a:latin typeface="Arial Black"/>
                <a:ea typeface="Arial Black"/>
                <a:cs typeface="Arial Black"/>
                <a:sym typeface="Arial Black"/>
              </a:rPr>
              <a:t>Kansas leads the world in the success of each student.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type="twoObj">
  <p:cSld name="TWO_OBJECTS">
    <p:spTree>
      <p:nvGrpSpPr>
        <p:cNvPr id="209" name="Shape 209"/>
        <p:cNvGrpSpPr/>
        <p:nvPr/>
      </p:nvGrpSpPr>
      <p:grpSpPr>
        <a:xfrm>
          <a:off x="0" y="0"/>
          <a:ext cx="0" cy="0"/>
          <a:chOff x="0" y="0"/>
          <a:chExt cx="0" cy="0"/>
        </a:xfrm>
      </p:grpSpPr>
      <p:sp>
        <p:nvSpPr>
          <p:cNvPr id="210" name="Google Shape;210;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1100"/>
              <a:buNone/>
              <a:defRPr>
                <a:latin typeface="Arial Black"/>
                <a:ea typeface="Arial Black"/>
                <a:cs typeface="Arial Black"/>
                <a:sym typeface="Arial Black"/>
              </a:defRPr>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211" name="Google Shape;211;p35"/>
          <p:cNvSpPr txBox="1"/>
          <p:nvPr>
            <p:ph idx="1" type="body"/>
          </p:nvPr>
        </p:nvSpPr>
        <p:spPr>
          <a:xfrm>
            <a:off x="628650" y="1369219"/>
            <a:ext cx="3886200" cy="26979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2" name="Google Shape;212;p35"/>
          <p:cNvSpPr txBox="1"/>
          <p:nvPr>
            <p:ph idx="2" type="body"/>
          </p:nvPr>
        </p:nvSpPr>
        <p:spPr>
          <a:xfrm>
            <a:off x="4629150" y="1369219"/>
            <a:ext cx="3886200" cy="26979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213" name="Shape 213"/>
        <p:cNvGrpSpPr/>
        <p:nvPr/>
      </p:nvGrpSpPr>
      <p:grpSpPr>
        <a:xfrm>
          <a:off x="0" y="0"/>
          <a:ext cx="0" cy="0"/>
          <a:chOff x="0" y="0"/>
          <a:chExt cx="0" cy="0"/>
        </a:xfrm>
      </p:grpSpPr>
      <p:sp>
        <p:nvSpPr>
          <p:cNvPr id="214" name="Google Shape;214;p36"/>
          <p:cNvSpPr txBox="1"/>
          <p:nvPr>
            <p:ph type="title"/>
          </p:nvPr>
        </p:nvSpPr>
        <p:spPr>
          <a:xfrm>
            <a:off x="649224" y="438150"/>
            <a:ext cx="7845600" cy="861900"/>
          </a:xfrm>
          <a:prstGeom prst="rect">
            <a:avLst/>
          </a:prstGeom>
          <a:noFill/>
          <a:ln>
            <a:noFill/>
          </a:ln>
        </p:spPr>
        <p:txBody>
          <a:bodyPr anchorCtr="0" anchor="ctr" bIns="182875" lIns="365750" spcFirstLastPara="1" rIns="731500" wrap="square" tIns="91425">
            <a:noAutofit/>
          </a:bodyPr>
          <a:lstStyle>
            <a:lvl1pPr lvl="0" rtl="0" algn="l">
              <a:spcBef>
                <a:spcPts val="0"/>
              </a:spcBef>
              <a:spcAft>
                <a:spcPts val="0"/>
              </a:spcAft>
              <a:buClr>
                <a:schemeClr val="accent2"/>
              </a:buClr>
              <a:buSzPts val="3200"/>
              <a:buFont typeface="Arial Narrow"/>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5" name="Google Shape;215;p3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6" name="Google Shape;216;p3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7" name="Google Shape;217;p36"/>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18" name="Google Shape;218;p36"/>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219" name="Shape 219"/>
        <p:cNvGrpSpPr/>
        <p:nvPr/>
      </p:nvGrpSpPr>
      <p:grpSpPr>
        <a:xfrm>
          <a:off x="0" y="0"/>
          <a:ext cx="0" cy="0"/>
          <a:chOff x="0" y="0"/>
          <a:chExt cx="0" cy="0"/>
        </a:xfrm>
      </p:grpSpPr>
      <p:sp>
        <p:nvSpPr>
          <p:cNvPr id="220" name="Google Shape;220;p37"/>
          <p:cNvSpPr txBox="1"/>
          <p:nvPr>
            <p:ph type="title"/>
          </p:nvPr>
        </p:nvSpPr>
        <p:spPr>
          <a:xfrm>
            <a:off x="649224" y="438150"/>
            <a:ext cx="7845600" cy="861900"/>
          </a:xfrm>
          <a:prstGeom prst="rect">
            <a:avLst/>
          </a:prstGeom>
          <a:noFill/>
          <a:ln>
            <a:noFill/>
          </a:ln>
        </p:spPr>
        <p:txBody>
          <a:bodyPr anchorCtr="0" anchor="ctr" bIns="182875" lIns="365750" spcFirstLastPara="1" rIns="731500" wrap="square" tIns="91425">
            <a:noAutofit/>
          </a:bodyPr>
          <a:lstStyle>
            <a:lvl1pPr lvl="0" rtl="0" algn="l">
              <a:spcBef>
                <a:spcPts val="0"/>
              </a:spcBef>
              <a:spcAft>
                <a:spcPts val="0"/>
              </a:spcAft>
              <a:buClr>
                <a:schemeClr val="accent2"/>
              </a:buClr>
              <a:buSzPts val="3200"/>
              <a:buFont typeface="Arial Narrow"/>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1" name="Google Shape;221;p3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2" name="Google Shape;222;p3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3" name="Google Shape;223;p37"/>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24" name="Google Shape;224;p37"/>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225" name="Google Shape;225;p37"/>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6" name="Shape 226"/>
        <p:cNvGrpSpPr/>
        <p:nvPr/>
      </p:nvGrpSpPr>
      <p:grpSpPr>
        <a:xfrm>
          <a:off x="0" y="0"/>
          <a:ext cx="0" cy="0"/>
          <a:chOff x="0" y="0"/>
          <a:chExt cx="0" cy="0"/>
        </a:xfrm>
      </p:grpSpPr>
      <p:sp>
        <p:nvSpPr>
          <p:cNvPr id="227" name="Google Shape;227;p38"/>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8" name="Google Shape;228;p38"/>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229" name="Google Shape;229;p3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lide">
  <p:cSld name="2 column slide">
    <p:spTree>
      <p:nvGrpSpPr>
        <p:cNvPr id="230" name="Shape 230"/>
        <p:cNvGrpSpPr/>
        <p:nvPr/>
      </p:nvGrpSpPr>
      <p:grpSpPr>
        <a:xfrm>
          <a:off x="0" y="0"/>
          <a:ext cx="0" cy="0"/>
          <a:chOff x="0" y="0"/>
          <a:chExt cx="0" cy="0"/>
        </a:xfrm>
      </p:grpSpPr>
      <p:sp>
        <p:nvSpPr>
          <p:cNvPr id="231" name="Google Shape;231;p39"/>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2" name="Google Shape;232;p3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3" name="Google Shape;233;p3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4" name="Google Shape;234;p39"/>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35" name="Google Shape;235;p39"/>
          <p:cNvSpPr txBox="1"/>
          <p:nvPr>
            <p:ph idx="1" type="body"/>
          </p:nvPr>
        </p:nvSpPr>
        <p:spPr>
          <a:xfrm>
            <a:off x="649224" y="1326201"/>
            <a:ext cx="3657600" cy="1779000"/>
          </a:xfrm>
          <a:prstGeom prst="rect">
            <a:avLst/>
          </a:prstGeom>
          <a:blipFill rotWithShape="1">
            <a:blip r:embed="rId2">
              <a:alphaModFix/>
            </a:blip>
            <a:stretch>
              <a:fillRect b="0" l="0" r="0" t="0"/>
            </a:stretch>
          </a:blipFill>
          <a:ln>
            <a:noFill/>
          </a:ln>
        </p:spPr>
        <p:txBody>
          <a:bodyPr anchorCtr="0" anchor="t" bIns="9142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36" name="Google Shape;236;p39"/>
          <p:cNvSpPr txBox="1"/>
          <p:nvPr>
            <p:ph idx="2" type="body"/>
          </p:nvPr>
        </p:nvSpPr>
        <p:spPr>
          <a:xfrm>
            <a:off x="4837176" y="1326201"/>
            <a:ext cx="3657600" cy="1779000"/>
          </a:xfrm>
          <a:prstGeom prst="rect">
            <a:avLst/>
          </a:prstGeom>
          <a:noFill/>
          <a:ln>
            <a:noFill/>
          </a:ln>
        </p:spPr>
        <p:txBody>
          <a:bodyPr anchorCtr="0" anchor="t" bIns="18287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237" name="Shape 237"/>
        <p:cNvGrpSpPr/>
        <p:nvPr/>
      </p:nvGrpSpPr>
      <p:grpSpPr>
        <a:xfrm>
          <a:off x="0" y="0"/>
          <a:ext cx="0" cy="0"/>
          <a:chOff x="0" y="0"/>
          <a:chExt cx="0" cy="0"/>
        </a:xfrm>
      </p:grpSpPr>
      <p:sp>
        <p:nvSpPr>
          <p:cNvPr id="238" name="Google Shape;238;p40"/>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39" name="Google Shape;239;p4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 name="Google Shape;35;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 name="Google Shape;36;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 name="Google Shape;37;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 name="Google Shape;38;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247" name="Shape 247"/>
        <p:cNvGrpSpPr/>
        <p:nvPr/>
      </p:nvGrpSpPr>
      <p:grpSpPr>
        <a:xfrm>
          <a:off x="0" y="0"/>
          <a:ext cx="0" cy="0"/>
          <a:chOff x="0" y="0"/>
          <a:chExt cx="0" cy="0"/>
        </a:xfrm>
      </p:grpSpPr>
      <p:pic>
        <p:nvPicPr>
          <p:cNvPr id="248" name="Google Shape;248;p4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49" name="Google Shape;249;p4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0" name="Google Shape;250;p4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1" name="Google Shape;251;p4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52" name="Google Shape;252;p42"/>
          <p:cNvSpPr txBox="1"/>
          <p:nvPr>
            <p:ph type="title"/>
          </p:nvPr>
        </p:nvSpPr>
        <p:spPr>
          <a:xfrm>
            <a:off x="628650" y="3217936"/>
            <a:ext cx="85152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3" name="Google Shape;253;p42"/>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54" name="Shape 254"/>
        <p:cNvGrpSpPr/>
        <p:nvPr/>
      </p:nvGrpSpPr>
      <p:grpSpPr>
        <a:xfrm>
          <a:off x="0" y="0"/>
          <a:ext cx="0" cy="0"/>
          <a:chOff x="0" y="0"/>
          <a:chExt cx="0" cy="0"/>
        </a:xfrm>
      </p:grpSpPr>
      <p:pic>
        <p:nvPicPr>
          <p:cNvPr id="255" name="Google Shape;255;p43"/>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256" name="Google Shape;256;p43"/>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dk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57" name="Google Shape;257;p43"/>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8" name="Google Shape;258;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9" name="Google Shape;259;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0" name="Google Shape;260;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61" name="Shape 261"/>
        <p:cNvGrpSpPr/>
        <p:nvPr/>
      </p:nvGrpSpPr>
      <p:grpSpPr>
        <a:xfrm>
          <a:off x="0" y="0"/>
          <a:ext cx="0" cy="0"/>
          <a:chOff x="0" y="0"/>
          <a:chExt cx="0" cy="0"/>
        </a:xfrm>
      </p:grpSpPr>
      <p:pic>
        <p:nvPicPr>
          <p:cNvPr id="262" name="Google Shape;262;p44"/>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263" name="Google Shape;263;p44"/>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Autofit/>
          </a:bodyPr>
          <a:lstStyle>
            <a:lvl1pPr lvl="0" rtl="0" algn="l">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4" name="Google Shape;264;p44"/>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265" name="Google Shape;265;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6" name="Google Shape;266;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7" name="Google Shape;267;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68" name="Shape 268"/>
        <p:cNvGrpSpPr/>
        <p:nvPr/>
      </p:nvGrpSpPr>
      <p:grpSpPr>
        <a:xfrm>
          <a:off x="0" y="0"/>
          <a:ext cx="0" cy="0"/>
          <a:chOff x="0" y="0"/>
          <a:chExt cx="0" cy="0"/>
        </a:xfrm>
      </p:grpSpPr>
      <p:sp>
        <p:nvSpPr>
          <p:cNvPr id="269" name="Google Shape;269;p4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0" name="Google Shape;270;p4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1" name="Google Shape;271;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2" name="Google Shape;272;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3" name="Google Shape;273;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74" name="Google Shape;274;p4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275" name="Shape 275"/>
        <p:cNvGrpSpPr/>
        <p:nvPr/>
      </p:nvGrpSpPr>
      <p:grpSpPr>
        <a:xfrm>
          <a:off x="0" y="0"/>
          <a:ext cx="0" cy="0"/>
          <a:chOff x="0" y="0"/>
          <a:chExt cx="0" cy="0"/>
        </a:xfrm>
      </p:grpSpPr>
      <p:pic>
        <p:nvPicPr>
          <p:cNvPr id="276" name="Google Shape;276;p46"/>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77" name="Google Shape;277;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8" name="Google Shape;278;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9" name="Google Shape;279;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80" name="Google Shape;280;p46"/>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1" name="Google Shape;281;p46"/>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282" name="Shape 282"/>
        <p:cNvGrpSpPr/>
        <p:nvPr/>
      </p:nvGrpSpPr>
      <p:grpSpPr>
        <a:xfrm>
          <a:off x="0" y="0"/>
          <a:ext cx="0" cy="0"/>
          <a:chOff x="0" y="0"/>
          <a:chExt cx="0" cy="0"/>
        </a:xfrm>
      </p:grpSpPr>
      <p:pic>
        <p:nvPicPr>
          <p:cNvPr id="283" name="Google Shape;283;p4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84" name="Google Shape;284;p47"/>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5" name="Google Shape;285;p47"/>
          <p:cNvSpPr txBox="1"/>
          <p:nvPr>
            <p:ph idx="1" type="body"/>
          </p:nvPr>
        </p:nvSpPr>
        <p:spPr>
          <a:xfrm>
            <a:off x="629841" y="1260871"/>
            <a:ext cx="38685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86" name="Google Shape;286;p47"/>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7" name="Google Shape;287;p47"/>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88" name="Google Shape;288;p47"/>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9" name="Google Shape;289;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0" name="Google Shape;290;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1" name="Google Shape;291;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292" name="Shape 292"/>
        <p:cNvGrpSpPr/>
        <p:nvPr/>
      </p:nvGrpSpPr>
      <p:grpSpPr>
        <a:xfrm>
          <a:off x="0" y="0"/>
          <a:ext cx="0" cy="0"/>
          <a:chOff x="0" y="0"/>
          <a:chExt cx="0" cy="0"/>
        </a:xfrm>
      </p:grpSpPr>
      <p:pic>
        <p:nvPicPr>
          <p:cNvPr id="293" name="Google Shape;293;p48"/>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294" name="Google Shape;294;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5" name="Google Shape;295;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6" name="Google Shape;296;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97" name="Google Shape;297;p48"/>
          <p:cNvSpPr/>
          <p:nvPr>
            <p:ph idx="2" type="pic"/>
          </p:nvPr>
        </p:nvSpPr>
        <p:spPr>
          <a:xfrm>
            <a:off x="0" y="0"/>
            <a:ext cx="91419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298" name="Google Shape;298;p48"/>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299" name="Shape 299"/>
        <p:cNvGrpSpPr/>
        <p:nvPr/>
      </p:nvGrpSpPr>
      <p:grpSpPr>
        <a:xfrm>
          <a:off x="0" y="0"/>
          <a:ext cx="0" cy="0"/>
          <a:chOff x="0" y="0"/>
          <a:chExt cx="0" cy="0"/>
        </a:xfrm>
      </p:grpSpPr>
      <p:pic>
        <p:nvPicPr>
          <p:cNvPr id="300" name="Google Shape;300;p4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301" name="Google Shape;301;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2" name="Google Shape;302;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3" name="Google Shape;303;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04" name="Google Shape;304;p49"/>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305" name="Shape 305"/>
        <p:cNvGrpSpPr/>
        <p:nvPr/>
      </p:nvGrpSpPr>
      <p:grpSpPr>
        <a:xfrm>
          <a:off x="0" y="0"/>
          <a:ext cx="0" cy="0"/>
          <a:chOff x="0" y="0"/>
          <a:chExt cx="0" cy="0"/>
        </a:xfrm>
      </p:grpSpPr>
      <p:pic>
        <p:nvPicPr>
          <p:cNvPr id="306" name="Google Shape;306;p50"/>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307" name="Google Shape;307;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8" name="Google Shape;308;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9" name="Google Shape;309;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10" name="Google Shape;310;p50"/>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311" name="Shape 311"/>
        <p:cNvGrpSpPr/>
        <p:nvPr/>
      </p:nvGrpSpPr>
      <p:grpSpPr>
        <a:xfrm>
          <a:off x="0" y="0"/>
          <a:ext cx="0" cy="0"/>
          <a:chOff x="0" y="0"/>
          <a:chExt cx="0" cy="0"/>
        </a:xfrm>
      </p:grpSpPr>
      <p:sp>
        <p:nvSpPr>
          <p:cNvPr id="312" name="Google Shape;312;p51"/>
          <p:cNvSpPr/>
          <p:nvPr>
            <p:ph idx="2" type="media"/>
          </p:nvPr>
        </p:nvSpPr>
        <p:spPr>
          <a:xfrm>
            <a:off x="851188"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313" name="Google Shape;313;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4" name="Google Shape;314;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5" name="Google Shape;315;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2" name="Google Shape;42;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 name="Google Shape;43;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 name="Google Shape;44;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6"/>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 name="Google Shape;46;p6"/>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6" name="Shape 316"/>
        <p:cNvGrpSpPr/>
        <p:nvPr/>
      </p:nvGrpSpPr>
      <p:grpSpPr>
        <a:xfrm>
          <a:off x="0" y="0"/>
          <a:ext cx="0" cy="0"/>
          <a:chOff x="0" y="0"/>
          <a:chExt cx="0" cy="0"/>
        </a:xfrm>
      </p:grpSpPr>
      <p:sp>
        <p:nvSpPr>
          <p:cNvPr id="317" name="Google Shape;317;p5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8" name="Google Shape;318;p52"/>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319" name="Google Shape;319;p5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20" name="Google Shape;320;p5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1" name="Google Shape;321;p5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2" name="Google Shape;322;p5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323" name="Shape 323"/>
        <p:cNvGrpSpPr/>
        <p:nvPr/>
      </p:nvGrpSpPr>
      <p:grpSpPr>
        <a:xfrm>
          <a:off x="0" y="0"/>
          <a:ext cx="0" cy="0"/>
          <a:chOff x="0" y="0"/>
          <a:chExt cx="0" cy="0"/>
        </a:xfrm>
      </p:grpSpPr>
      <p:pic>
        <p:nvPicPr>
          <p:cNvPr id="324" name="Google Shape;324;p5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25" name="Google Shape;325;p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6" name="Google Shape;326;p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7" name="Google Shape;327;p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28" name="Google Shape;328;p53"/>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9" name="Google Shape;329;p53"/>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330" name="Google Shape;330;p53"/>
          <p:cNvSpPr txBox="1"/>
          <p:nvPr/>
        </p:nvSpPr>
        <p:spPr>
          <a:xfrm>
            <a:off x="933667" y="4246418"/>
            <a:ext cx="7264800" cy="38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31" name="Shape 331"/>
        <p:cNvGrpSpPr/>
        <p:nvPr/>
      </p:nvGrpSpPr>
      <p:grpSpPr>
        <a:xfrm>
          <a:off x="0" y="0"/>
          <a:ext cx="0" cy="0"/>
          <a:chOff x="0" y="0"/>
          <a:chExt cx="0" cy="0"/>
        </a:xfrm>
      </p:grpSpPr>
      <p:sp>
        <p:nvSpPr>
          <p:cNvPr id="332" name="Google Shape;332;p54"/>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3" name="Google Shape;333;p5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4" name="Google Shape;334;p5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5" name="Google Shape;335;p5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36" name="Google Shape;336;p5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7" name="Shape 337"/>
        <p:cNvGrpSpPr/>
        <p:nvPr/>
      </p:nvGrpSpPr>
      <p:grpSpPr>
        <a:xfrm>
          <a:off x="0" y="0"/>
          <a:ext cx="0" cy="0"/>
          <a:chOff x="0" y="0"/>
          <a:chExt cx="0" cy="0"/>
        </a:xfrm>
      </p:grpSpPr>
      <p:sp>
        <p:nvSpPr>
          <p:cNvPr id="338" name="Google Shape;338;p5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9" name="Google Shape;339;p55"/>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340" name="Google Shape;340;p55"/>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41" name="Google Shape;341;p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2" name="Google Shape;342;p5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3" name="Google Shape;343;p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44" name="Shape 344"/>
        <p:cNvGrpSpPr/>
        <p:nvPr/>
      </p:nvGrpSpPr>
      <p:grpSpPr>
        <a:xfrm>
          <a:off x="0" y="0"/>
          <a:ext cx="0" cy="0"/>
          <a:chOff x="0" y="0"/>
          <a:chExt cx="0" cy="0"/>
        </a:xfrm>
      </p:grpSpPr>
      <p:sp>
        <p:nvSpPr>
          <p:cNvPr id="345" name="Google Shape;345;p5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46" name="Google Shape;346;p5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7" name="Google Shape;347;p5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8" name="Google Shape;348;p5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9" name="Google Shape;349;p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350" name="Shape 350"/>
        <p:cNvGrpSpPr/>
        <p:nvPr/>
      </p:nvGrpSpPr>
      <p:grpSpPr>
        <a:xfrm>
          <a:off x="0" y="0"/>
          <a:ext cx="0" cy="0"/>
          <a:chOff x="0" y="0"/>
          <a:chExt cx="0" cy="0"/>
        </a:xfrm>
      </p:grpSpPr>
      <p:sp>
        <p:nvSpPr>
          <p:cNvPr id="351" name="Google Shape;351;p57"/>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352" name="Google Shape;352;p5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353" name="Google Shape;353;p5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354" name="Shape 354"/>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No Text">
  <p:cSld name="Main Slide No Text">
    <p:spTree>
      <p:nvGrpSpPr>
        <p:cNvPr id="355" name="Shape 355"/>
        <p:cNvGrpSpPr/>
        <p:nvPr/>
      </p:nvGrpSpPr>
      <p:grpSpPr>
        <a:xfrm>
          <a:off x="0" y="0"/>
          <a:ext cx="0" cy="0"/>
          <a:chOff x="0" y="0"/>
          <a:chExt cx="0" cy="0"/>
        </a:xfrm>
      </p:grpSpPr>
      <p:sp>
        <p:nvSpPr>
          <p:cNvPr id="356" name="Google Shape;356;p59"/>
          <p:cNvSpPr txBox="1"/>
          <p:nvPr>
            <p:ph type="title"/>
          </p:nvPr>
        </p:nvSpPr>
        <p:spPr>
          <a:xfrm>
            <a:off x="107050" y="50979"/>
            <a:ext cx="8803500" cy="675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57" name="Google Shape;357;p59"/>
          <p:cNvSpPr txBox="1"/>
          <p:nvPr/>
        </p:nvSpPr>
        <p:spPr>
          <a:xfrm>
            <a:off x="3774150" y="4789395"/>
            <a:ext cx="1595700" cy="348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lt2"/>
              </a:buClr>
              <a:buSzPts val="1200"/>
              <a:buFont typeface="Open Sans"/>
              <a:buNone/>
            </a:pPr>
            <a:r>
              <a:rPr b="0" i="0" lang="en" sz="1200" u="none" cap="none" strike="noStrike">
                <a:solidFill>
                  <a:schemeClr val="lt2"/>
                </a:solidFill>
                <a:latin typeface="Open Sans"/>
                <a:ea typeface="Open Sans"/>
                <a:cs typeface="Open Sans"/>
                <a:sym typeface="Open Sans"/>
              </a:rPr>
              <a:t>@edelements</a:t>
            </a:r>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358" name="Shape 358"/>
        <p:cNvGrpSpPr/>
        <p:nvPr/>
      </p:nvGrpSpPr>
      <p:grpSpPr>
        <a:xfrm>
          <a:off x="0" y="0"/>
          <a:ext cx="0" cy="0"/>
          <a:chOff x="0" y="0"/>
          <a:chExt cx="0" cy="0"/>
        </a:xfrm>
      </p:grpSpPr>
      <p:sp>
        <p:nvSpPr>
          <p:cNvPr id="359" name="Google Shape;359;p60"/>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60" name="Google Shape;360;p6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1" name="Google Shape;361;p6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2" name="Google Shape;362;p6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363" name="Google Shape;363;p60"/>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30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20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4" name="Shape 364"/>
        <p:cNvGrpSpPr/>
        <p:nvPr/>
      </p:nvGrpSpPr>
      <p:grpSpPr>
        <a:xfrm>
          <a:off x="0" y="0"/>
          <a:ext cx="0" cy="0"/>
          <a:chOff x="0" y="0"/>
          <a:chExt cx="0" cy="0"/>
        </a:xfrm>
      </p:grpSpPr>
      <p:sp>
        <p:nvSpPr>
          <p:cNvPr id="365" name="Google Shape;365;p61"/>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66" name="Google Shape;366;p61"/>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367" name="Google Shape;367;p6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9" name="Google Shape;49;p7"/>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 name="Google Shape;50;p7"/>
          <p:cNvSpPr txBox="1"/>
          <p:nvPr>
            <p:ph idx="1" type="body"/>
          </p:nvPr>
        </p:nvSpPr>
        <p:spPr>
          <a:xfrm>
            <a:off x="629841" y="1260871"/>
            <a:ext cx="38685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1" name="Google Shape;51;p7"/>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 name="Google Shape;52;p7"/>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3" name="Google Shape;53;p7"/>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 name="Google Shape;54;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5" name="Google Shape;55;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6" name="Google Shape;56;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368" name="Shape 368"/>
        <p:cNvGrpSpPr/>
        <p:nvPr/>
      </p:nvGrpSpPr>
      <p:grpSpPr>
        <a:xfrm>
          <a:off x="0" y="0"/>
          <a:ext cx="0" cy="0"/>
          <a:chOff x="0" y="0"/>
          <a:chExt cx="0" cy="0"/>
        </a:xfrm>
      </p:grpSpPr>
      <p:sp>
        <p:nvSpPr>
          <p:cNvPr id="369" name="Google Shape;369;p62"/>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370" name="Google Shape;370;p6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1" name="Google Shape;371;p62"/>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2" name="Google Shape;372;p6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73" name="Google Shape;373;p62"/>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374" name="Shape 374"/>
        <p:cNvGrpSpPr/>
        <p:nvPr/>
      </p:nvGrpSpPr>
      <p:grpSpPr>
        <a:xfrm>
          <a:off x="0" y="0"/>
          <a:ext cx="0" cy="0"/>
          <a:chOff x="0" y="0"/>
          <a:chExt cx="0" cy="0"/>
        </a:xfrm>
      </p:grpSpPr>
      <p:sp>
        <p:nvSpPr>
          <p:cNvPr id="375" name="Google Shape;375;p63"/>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76" name="Google Shape;376;p6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7" name="Google Shape;377;p6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378" name="Shape 378"/>
        <p:cNvGrpSpPr/>
        <p:nvPr/>
      </p:nvGrpSpPr>
      <p:grpSpPr>
        <a:xfrm>
          <a:off x="0" y="0"/>
          <a:ext cx="0" cy="0"/>
          <a:chOff x="0" y="0"/>
          <a:chExt cx="0" cy="0"/>
        </a:xfrm>
      </p:grpSpPr>
      <p:sp>
        <p:nvSpPr>
          <p:cNvPr id="379" name="Google Shape;379;p64"/>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80" name="Google Shape;380;p6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381" name="Shape 381"/>
        <p:cNvGrpSpPr/>
        <p:nvPr/>
      </p:nvGrpSpPr>
      <p:grpSpPr>
        <a:xfrm>
          <a:off x="0" y="0"/>
          <a:ext cx="0" cy="0"/>
          <a:chOff x="0" y="0"/>
          <a:chExt cx="0" cy="0"/>
        </a:xfrm>
      </p:grpSpPr>
      <p:pic>
        <p:nvPicPr>
          <p:cNvPr id="382" name="Google Shape;382;p65"/>
          <p:cNvPicPr preferRelativeResize="0"/>
          <p:nvPr/>
        </p:nvPicPr>
        <p:blipFill rotWithShape="1">
          <a:blip r:embed="rId2">
            <a:alphaModFix/>
          </a:blip>
          <a:srcRect b="0" l="0" r="0" t="7114"/>
          <a:stretch/>
        </p:blipFill>
        <p:spPr>
          <a:xfrm>
            <a:off x="1828800" y="439341"/>
            <a:ext cx="5334001" cy="2246708"/>
          </a:xfrm>
          <a:prstGeom prst="rect">
            <a:avLst/>
          </a:prstGeom>
          <a:noFill/>
          <a:ln>
            <a:noFill/>
          </a:ln>
        </p:spPr>
      </p:pic>
      <p:sp>
        <p:nvSpPr>
          <p:cNvPr id="383" name="Google Shape;383;p65"/>
          <p:cNvSpPr/>
          <p:nvPr/>
        </p:nvSpPr>
        <p:spPr>
          <a:xfrm>
            <a:off x="152400" y="114300"/>
            <a:ext cx="8839200" cy="4743600"/>
          </a:xfrm>
          <a:prstGeom prst="rect">
            <a:avLst/>
          </a:prstGeom>
          <a:noFill/>
          <a:ln cap="rnd" cmpd="sng" w="9525">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84" name="Google Shape;384;p65"/>
          <p:cNvSpPr txBox="1"/>
          <p:nvPr>
            <p:ph idx="1" type="body"/>
          </p:nvPr>
        </p:nvSpPr>
        <p:spPr>
          <a:xfrm>
            <a:off x="685800" y="3657600"/>
            <a:ext cx="7772400" cy="2937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385" name="Google Shape;385;p65"/>
          <p:cNvSpPr txBox="1"/>
          <p:nvPr>
            <p:ph idx="2" type="body"/>
          </p:nvPr>
        </p:nvSpPr>
        <p:spPr>
          <a:xfrm>
            <a:off x="457200" y="4114800"/>
            <a:ext cx="3657600" cy="4572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386" name="Google Shape;386;p65"/>
          <p:cNvSpPr txBox="1"/>
          <p:nvPr>
            <p:ph idx="3" type="body"/>
          </p:nvPr>
        </p:nvSpPr>
        <p:spPr>
          <a:xfrm>
            <a:off x="4953000" y="4114800"/>
            <a:ext cx="3657600" cy="4572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387" name="Google Shape;387;p65"/>
          <p:cNvSpPr txBox="1"/>
          <p:nvPr>
            <p:ph type="title"/>
          </p:nvPr>
        </p:nvSpPr>
        <p:spPr>
          <a:xfrm>
            <a:off x="609600" y="2743200"/>
            <a:ext cx="8077200" cy="857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8" name="Shape 388"/>
        <p:cNvGrpSpPr/>
        <p:nvPr/>
      </p:nvGrpSpPr>
      <p:grpSpPr>
        <a:xfrm>
          <a:off x="0" y="0"/>
          <a:ext cx="0" cy="0"/>
          <a:chOff x="0" y="0"/>
          <a:chExt cx="0" cy="0"/>
        </a:xfrm>
      </p:grpSpPr>
      <p:sp>
        <p:nvSpPr>
          <p:cNvPr id="389" name="Google Shape;389;p6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0" name="Google Shape;390;p6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1" name="Google Shape;391;p6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howMasterSp="0" type="objOnly">
  <p:cSld name="OBJECT_ONLY">
    <p:spTree>
      <p:nvGrpSpPr>
        <p:cNvPr id="392" name="Shape 392"/>
        <p:cNvGrpSpPr/>
        <p:nvPr/>
      </p:nvGrpSpPr>
      <p:grpSpPr>
        <a:xfrm>
          <a:off x="0" y="0"/>
          <a:ext cx="0" cy="0"/>
          <a:chOff x="0" y="0"/>
          <a:chExt cx="0" cy="0"/>
        </a:xfrm>
      </p:grpSpPr>
      <p:sp>
        <p:nvSpPr>
          <p:cNvPr id="393" name="Google Shape;393;p67"/>
          <p:cNvSpPr txBox="1"/>
          <p:nvPr>
            <p:ph idx="1" type="body"/>
          </p:nvPr>
        </p:nvSpPr>
        <p:spPr>
          <a:xfrm>
            <a:off x="685800" y="457200"/>
            <a:ext cx="7772400" cy="4114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4" name="Google Shape;394;p67"/>
          <p:cNvSpPr txBox="1"/>
          <p:nvPr>
            <p:ph idx="12" type="sldNum"/>
          </p:nvPr>
        </p:nvSpPr>
        <p:spPr>
          <a:xfrm>
            <a:off x="7543800" y="4821174"/>
            <a:ext cx="1524000" cy="205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i="0" sz="900">
                <a:solidFill>
                  <a:schemeClr val="lt1"/>
                </a:solidFill>
                <a:latin typeface="Calibri"/>
                <a:ea typeface="Calibri"/>
                <a:cs typeface="Calibri"/>
                <a:sym typeface="Calibri"/>
              </a:defRPr>
            </a:lvl1pPr>
            <a:lvl2pPr indent="0" lvl="1" marL="0" marR="0" rtl="0" algn="r">
              <a:spcBef>
                <a:spcPts val="0"/>
              </a:spcBef>
              <a:buNone/>
              <a:defRPr i="0" sz="900">
                <a:solidFill>
                  <a:schemeClr val="lt1"/>
                </a:solidFill>
                <a:latin typeface="Calibri"/>
                <a:ea typeface="Calibri"/>
                <a:cs typeface="Calibri"/>
                <a:sym typeface="Calibri"/>
              </a:defRPr>
            </a:lvl2pPr>
            <a:lvl3pPr indent="0" lvl="2" marL="0" marR="0" rtl="0" algn="r">
              <a:spcBef>
                <a:spcPts val="0"/>
              </a:spcBef>
              <a:buNone/>
              <a:defRPr i="0" sz="900">
                <a:solidFill>
                  <a:schemeClr val="lt1"/>
                </a:solidFill>
                <a:latin typeface="Calibri"/>
                <a:ea typeface="Calibri"/>
                <a:cs typeface="Calibri"/>
                <a:sym typeface="Calibri"/>
              </a:defRPr>
            </a:lvl3pPr>
            <a:lvl4pPr indent="0" lvl="3" marL="0" marR="0" rtl="0" algn="r">
              <a:spcBef>
                <a:spcPts val="0"/>
              </a:spcBef>
              <a:buNone/>
              <a:defRPr i="0" sz="900">
                <a:solidFill>
                  <a:schemeClr val="lt1"/>
                </a:solidFill>
                <a:latin typeface="Calibri"/>
                <a:ea typeface="Calibri"/>
                <a:cs typeface="Calibri"/>
                <a:sym typeface="Calibri"/>
              </a:defRPr>
            </a:lvl4pPr>
            <a:lvl5pPr indent="0" lvl="4" marL="0" marR="0" rtl="0" algn="r">
              <a:spcBef>
                <a:spcPts val="0"/>
              </a:spcBef>
              <a:buNone/>
              <a:defRPr i="0" sz="900">
                <a:solidFill>
                  <a:schemeClr val="lt1"/>
                </a:solidFill>
                <a:latin typeface="Calibri"/>
                <a:ea typeface="Calibri"/>
                <a:cs typeface="Calibri"/>
                <a:sym typeface="Calibri"/>
              </a:defRPr>
            </a:lvl5pPr>
            <a:lvl6pPr indent="0" lvl="5" marL="0" marR="0" rtl="0" algn="r">
              <a:spcBef>
                <a:spcPts val="0"/>
              </a:spcBef>
              <a:buNone/>
              <a:defRPr i="0" sz="900">
                <a:solidFill>
                  <a:schemeClr val="lt1"/>
                </a:solidFill>
                <a:latin typeface="Calibri"/>
                <a:ea typeface="Calibri"/>
                <a:cs typeface="Calibri"/>
                <a:sym typeface="Calibri"/>
              </a:defRPr>
            </a:lvl6pPr>
            <a:lvl7pPr indent="0" lvl="6" marL="0" marR="0" rtl="0" algn="r">
              <a:spcBef>
                <a:spcPts val="0"/>
              </a:spcBef>
              <a:buNone/>
              <a:defRPr i="0" sz="900">
                <a:solidFill>
                  <a:schemeClr val="lt1"/>
                </a:solidFill>
                <a:latin typeface="Calibri"/>
                <a:ea typeface="Calibri"/>
                <a:cs typeface="Calibri"/>
                <a:sym typeface="Calibri"/>
              </a:defRPr>
            </a:lvl7pPr>
            <a:lvl8pPr indent="0" lvl="7" marL="0" marR="0" rtl="0" algn="r">
              <a:spcBef>
                <a:spcPts val="0"/>
              </a:spcBef>
              <a:buNone/>
              <a:defRPr i="0" sz="900">
                <a:solidFill>
                  <a:schemeClr val="lt1"/>
                </a:solidFill>
                <a:latin typeface="Calibri"/>
                <a:ea typeface="Calibri"/>
                <a:cs typeface="Calibri"/>
                <a:sym typeface="Calibri"/>
              </a:defRPr>
            </a:lvl8pPr>
            <a:lvl9pPr indent="0" lvl="8" marL="0" marR="0" rtl="0" algn="r">
              <a:spcBef>
                <a:spcPts val="0"/>
              </a:spcBef>
              <a:buNone/>
              <a:defRPr i="0"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showMasterSp="0">
  <p:cSld name="Title and Table">
    <p:spTree>
      <p:nvGrpSpPr>
        <p:cNvPr id="395" name="Shape 395"/>
        <p:cNvGrpSpPr/>
        <p:nvPr/>
      </p:nvGrpSpPr>
      <p:grpSpPr>
        <a:xfrm>
          <a:off x="0" y="0"/>
          <a:ext cx="0" cy="0"/>
          <a:chOff x="0" y="0"/>
          <a:chExt cx="0" cy="0"/>
        </a:xfrm>
      </p:grpSpPr>
      <p:sp>
        <p:nvSpPr>
          <p:cNvPr id="396" name="Google Shape;396;p68"/>
          <p:cNvSpPr txBox="1"/>
          <p:nvPr>
            <p:ph type="title"/>
          </p:nvPr>
        </p:nvSpPr>
        <p:spPr>
          <a:xfrm>
            <a:off x="685800" y="457200"/>
            <a:ext cx="7772400" cy="857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000"/>
              <a:buFont typeface="Calibri"/>
              <a:buNone/>
              <a:defRPr sz="3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97" name="Google Shape;397;p68"/>
          <p:cNvSpPr txBox="1"/>
          <p:nvPr>
            <p:ph idx="12" type="sldNum"/>
          </p:nvPr>
        </p:nvSpPr>
        <p:spPr>
          <a:xfrm>
            <a:off x="7543800" y="4821174"/>
            <a:ext cx="1524000" cy="205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i="0" sz="900">
                <a:solidFill>
                  <a:schemeClr val="lt1"/>
                </a:solidFill>
                <a:latin typeface="Calibri"/>
                <a:ea typeface="Calibri"/>
                <a:cs typeface="Calibri"/>
                <a:sym typeface="Calibri"/>
              </a:defRPr>
            </a:lvl1pPr>
            <a:lvl2pPr indent="0" lvl="1" marL="0" marR="0" rtl="0" algn="r">
              <a:spcBef>
                <a:spcPts val="0"/>
              </a:spcBef>
              <a:buNone/>
              <a:defRPr i="0" sz="900">
                <a:solidFill>
                  <a:schemeClr val="lt1"/>
                </a:solidFill>
                <a:latin typeface="Calibri"/>
                <a:ea typeface="Calibri"/>
                <a:cs typeface="Calibri"/>
                <a:sym typeface="Calibri"/>
              </a:defRPr>
            </a:lvl2pPr>
            <a:lvl3pPr indent="0" lvl="2" marL="0" marR="0" rtl="0" algn="r">
              <a:spcBef>
                <a:spcPts val="0"/>
              </a:spcBef>
              <a:buNone/>
              <a:defRPr i="0" sz="900">
                <a:solidFill>
                  <a:schemeClr val="lt1"/>
                </a:solidFill>
                <a:latin typeface="Calibri"/>
                <a:ea typeface="Calibri"/>
                <a:cs typeface="Calibri"/>
                <a:sym typeface="Calibri"/>
              </a:defRPr>
            </a:lvl3pPr>
            <a:lvl4pPr indent="0" lvl="3" marL="0" marR="0" rtl="0" algn="r">
              <a:spcBef>
                <a:spcPts val="0"/>
              </a:spcBef>
              <a:buNone/>
              <a:defRPr i="0" sz="900">
                <a:solidFill>
                  <a:schemeClr val="lt1"/>
                </a:solidFill>
                <a:latin typeface="Calibri"/>
                <a:ea typeface="Calibri"/>
                <a:cs typeface="Calibri"/>
                <a:sym typeface="Calibri"/>
              </a:defRPr>
            </a:lvl4pPr>
            <a:lvl5pPr indent="0" lvl="4" marL="0" marR="0" rtl="0" algn="r">
              <a:spcBef>
                <a:spcPts val="0"/>
              </a:spcBef>
              <a:buNone/>
              <a:defRPr i="0" sz="900">
                <a:solidFill>
                  <a:schemeClr val="lt1"/>
                </a:solidFill>
                <a:latin typeface="Calibri"/>
                <a:ea typeface="Calibri"/>
                <a:cs typeface="Calibri"/>
                <a:sym typeface="Calibri"/>
              </a:defRPr>
            </a:lvl5pPr>
            <a:lvl6pPr indent="0" lvl="5" marL="0" marR="0" rtl="0" algn="r">
              <a:spcBef>
                <a:spcPts val="0"/>
              </a:spcBef>
              <a:buNone/>
              <a:defRPr i="0" sz="900">
                <a:solidFill>
                  <a:schemeClr val="lt1"/>
                </a:solidFill>
                <a:latin typeface="Calibri"/>
                <a:ea typeface="Calibri"/>
                <a:cs typeface="Calibri"/>
                <a:sym typeface="Calibri"/>
              </a:defRPr>
            </a:lvl6pPr>
            <a:lvl7pPr indent="0" lvl="6" marL="0" marR="0" rtl="0" algn="r">
              <a:spcBef>
                <a:spcPts val="0"/>
              </a:spcBef>
              <a:buNone/>
              <a:defRPr i="0" sz="900">
                <a:solidFill>
                  <a:schemeClr val="lt1"/>
                </a:solidFill>
                <a:latin typeface="Calibri"/>
                <a:ea typeface="Calibri"/>
                <a:cs typeface="Calibri"/>
                <a:sym typeface="Calibri"/>
              </a:defRPr>
            </a:lvl7pPr>
            <a:lvl8pPr indent="0" lvl="7" marL="0" marR="0" rtl="0" algn="r">
              <a:spcBef>
                <a:spcPts val="0"/>
              </a:spcBef>
              <a:buNone/>
              <a:defRPr i="0" sz="900">
                <a:solidFill>
                  <a:schemeClr val="lt1"/>
                </a:solidFill>
                <a:latin typeface="Calibri"/>
                <a:ea typeface="Calibri"/>
                <a:cs typeface="Calibri"/>
                <a:sym typeface="Calibri"/>
              </a:defRPr>
            </a:lvl8pPr>
            <a:lvl9pPr indent="0" lvl="8" marL="0" marR="0" rtl="0" algn="r">
              <a:spcBef>
                <a:spcPts val="0"/>
              </a:spcBef>
              <a:buNone/>
              <a:defRPr i="0"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lide">
  <p:cSld name="2 column slide">
    <p:spTree>
      <p:nvGrpSpPr>
        <p:cNvPr id="398" name="Shape 398"/>
        <p:cNvGrpSpPr/>
        <p:nvPr/>
      </p:nvGrpSpPr>
      <p:grpSpPr>
        <a:xfrm>
          <a:off x="0" y="0"/>
          <a:ext cx="0" cy="0"/>
          <a:chOff x="0" y="0"/>
          <a:chExt cx="0" cy="0"/>
        </a:xfrm>
      </p:grpSpPr>
      <p:sp>
        <p:nvSpPr>
          <p:cNvPr id="399" name="Google Shape;399;p69"/>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00" name="Google Shape;400;p6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1" name="Google Shape;401;p6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02" name="Google Shape;402;p69"/>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03" name="Google Shape;403;p69"/>
          <p:cNvSpPr txBox="1"/>
          <p:nvPr>
            <p:ph idx="1" type="body"/>
          </p:nvPr>
        </p:nvSpPr>
        <p:spPr>
          <a:xfrm>
            <a:off x="649224" y="1326201"/>
            <a:ext cx="3657600" cy="1779000"/>
          </a:xfrm>
          <a:prstGeom prst="rect">
            <a:avLst/>
          </a:prstGeom>
          <a:blipFill rotWithShape="1">
            <a:blip r:embed="rId2">
              <a:alphaModFix/>
            </a:blip>
            <a:stretch>
              <a:fillRect b="0" l="0" r="0" t="0"/>
            </a:stretch>
          </a:blipFill>
          <a:ln>
            <a:noFill/>
          </a:ln>
        </p:spPr>
        <p:txBody>
          <a:bodyPr anchorCtr="0" anchor="t" bIns="9142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04" name="Google Shape;404;p69"/>
          <p:cNvSpPr txBox="1"/>
          <p:nvPr>
            <p:ph idx="2" type="body"/>
          </p:nvPr>
        </p:nvSpPr>
        <p:spPr>
          <a:xfrm>
            <a:off x="4837176" y="1326201"/>
            <a:ext cx="3657600" cy="1779000"/>
          </a:xfrm>
          <a:prstGeom prst="rect">
            <a:avLst/>
          </a:prstGeom>
          <a:noFill/>
          <a:ln>
            <a:noFill/>
          </a:ln>
        </p:spPr>
        <p:txBody>
          <a:bodyPr anchorCtr="0" anchor="t" bIns="18287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no logo" showMasterSp="0">
  <p:cSld name="Smart Art no logo">
    <p:spTree>
      <p:nvGrpSpPr>
        <p:cNvPr id="405" name="Shape 405"/>
        <p:cNvGrpSpPr/>
        <p:nvPr/>
      </p:nvGrpSpPr>
      <p:grpSpPr>
        <a:xfrm>
          <a:off x="0" y="0"/>
          <a:ext cx="0" cy="0"/>
          <a:chOff x="0" y="0"/>
          <a:chExt cx="0" cy="0"/>
        </a:xfrm>
      </p:grpSpPr>
      <p:sp>
        <p:nvSpPr>
          <p:cNvPr id="406" name="Google Shape;406;p7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407" name="Google Shape;407;p70"/>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100"/>
              <a:buNone/>
              <a:defRPr sz="8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408" name="Google Shape;408;p7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409" name="Google Shape;409;p70"/>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
        <p:nvSpPr>
          <p:cNvPr id="410" name="Google Shape;410;p70"/>
          <p:cNvSpPr txBox="1"/>
          <p:nvPr>
            <p:ph type="title"/>
          </p:nvPr>
        </p:nvSpPr>
        <p:spPr>
          <a:xfrm>
            <a:off x="561975" y="486332"/>
            <a:ext cx="8020200" cy="584700"/>
          </a:xfrm>
          <a:prstGeom prst="rect">
            <a:avLst/>
          </a:prstGeom>
          <a:noFill/>
          <a:ln>
            <a:noFill/>
          </a:ln>
        </p:spPr>
        <p:txBody>
          <a:bodyPr anchorCtr="0" anchor="b" bIns="0" lIns="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411" name="Google Shape;411;p70"/>
          <p:cNvSpPr/>
          <p:nvPr>
            <p:ph idx="2" type="dgm"/>
          </p:nvPr>
        </p:nvSpPr>
        <p:spPr>
          <a:xfrm>
            <a:off x="561975" y="1174748"/>
            <a:ext cx="8020200" cy="3378900"/>
          </a:xfrm>
          <a:prstGeom prst="rect">
            <a:avLst/>
          </a:prstGeom>
          <a:noFill/>
          <a:ln>
            <a:noFill/>
          </a:ln>
        </p:spPr>
        <p:txBody>
          <a:bodyPr anchorCtr="0" anchor="ctr" bIns="91425" lIns="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412" name="Shape 412"/>
        <p:cNvGrpSpPr/>
        <p:nvPr/>
      </p:nvGrpSpPr>
      <p:grpSpPr>
        <a:xfrm>
          <a:off x="0" y="0"/>
          <a:ext cx="0" cy="0"/>
          <a:chOff x="0" y="0"/>
          <a:chExt cx="0" cy="0"/>
        </a:xfrm>
      </p:grpSpPr>
      <p:sp>
        <p:nvSpPr>
          <p:cNvPr id="413" name="Google Shape;413;p71"/>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4" name="Google Shape;414;p71"/>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15" name="Google Shape;415;p71"/>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16" name="Google Shape;416;p71"/>
          <p:cNvSpPr/>
          <p:nvPr>
            <p:ph idx="2" type="chart"/>
          </p:nvPr>
        </p:nvSpPr>
        <p:spPr>
          <a:xfrm>
            <a:off x="666750" y="248128"/>
            <a:ext cx="7589700" cy="32379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417" name="Google Shape;417;p71"/>
          <p:cNvSpPr txBox="1"/>
          <p:nvPr>
            <p:ph idx="1" type="body"/>
          </p:nvPr>
        </p:nvSpPr>
        <p:spPr>
          <a:xfrm>
            <a:off x="666750" y="3624264"/>
            <a:ext cx="6648600" cy="554100"/>
          </a:xfrm>
          <a:prstGeom prst="rect">
            <a:avLst/>
          </a:prstGeom>
          <a:noFill/>
          <a:ln>
            <a:noFill/>
          </a:ln>
        </p:spPr>
        <p:txBody>
          <a:bodyPr anchorCtr="0" anchor="ctr" bIns="91425" lIns="0" spcFirstLastPara="1" rIns="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18" name="Google Shape;418;p71"/>
          <p:cNvSpPr txBox="1"/>
          <p:nvPr>
            <p:ph idx="3" type="body"/>
          </p:nvPr>
        </p:nvSpPr>
        <p:spPr>
          <a:xfrm>
            <a:off x="666750" y="4459128"/>
            <a:ext cx="6648600" cy="215400"/>
          </a:xfrm>
          <a:prstGeom prst="rect">
            <a:avLst/>
          </a:prstGeom>
          <a:noFill/>
          <a:ln>
            <a:noFill/>
          </a:ln>
        </p:spPr>
        <p:txBody>
          <a:bodyPr anchorCtr="0" anchor="ctr" bIns="0" lIns="182875" spcFirstLastPara="1" rIns="182875" wrap="square" tIns="0">
            <a:noAutofit/>
          </a:bodyPr>
          <a:lstStyle>
            <a:lvl1pPr indent="-317500" lvl="0" marL="457200" rtl="0" algn="l">
              <a:spcBef>
                <a:spcPts val="0"/>
              </a:spcBef>
              <a:spcAft>
                <a:spcPts val="0"/>
              </a:spcAft>
              <a:buSzPts val="1400"/>
              <a:buChar char="•"/>
              <a:defRPr sz="1400">
                <a:solidFill>
                  <a:schemeClr val="accent1"/>
                </a:solidFill>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59" name="Google Shape;59;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8"/>
          <p:cNvSpPr/>
          <p:nvPr>
            <p:ph idx="2" type="pic"/>
          </p:nvPr>
        </p:nvSpPr>
        <p:spPr>
          <a:xfrm>
            <a:off x="0" y="0"/>
            <a:ext cx="91419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63" name="Google Shape;63;p8"/>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w/ Text">
  <p:cSld name="Main Slide w/ Text">
    <p:spTree>
      <p:nvGrpSpPr>
        <p:cNvPr id="419" name="Shape 419"/>
        <p:cNvGrpSpPr/>
        <p:nvPr/>
      </p:nvGrpSpPr>
      <p:grpSpPr>
        <a:xfrm>
          <a:off x="0" y="0"/>
          <a:ext cx="0" cy="0"/>
          <a:chOff x="0" y="0"/>
          <a:chExt cx="0" cy="0"/>
        </a:xfrm>
      </p:grpSpPr>
      <p:sp>
        <p:nvSpPr>
          <p:cNvPr id="420" name="Google Shape;420;p72"/>
          <p:cNvSpPr txBox="1"/>
          <p:nvPr>
            <p:ph idx="1" type="body"/>
          </p:nvPr>
        </p:nvSpPr>
        <p:spPr>
          <a:xfrm>
            <a:off x="544200" y="953681"/>
            <a:ext cx="8055600" cy="3362700"/>
          </a:xfrm>
          <a:prstGeom prst="rect">
            <a:avLst/>
          </a:prstGeom>
          <a:blipFill rotWithShape="1">
            <a:blip r:embed="rId2">
              <a:alphaModFix/>
            </a:blip>
            <a:stretch>
              <a:fillRect b="0" l="0" r="0" t="0"/>
            </a:stretch>
          </a:blipFill>
          <a:ln>
            <a:noFill/>
          </a:ln>
        </p:spPr>
        <p:txBody>
          <a:bodyPr anchorCtr="0" anchor="t" bIns="91425" lIns="91425" spcFirstLastPara="1" rIns="91425" wrap="square" tIns="91425">
            <a:noAutofit/>
          </a:bodyPr>
          <a:lstStyle>
            <a:lvl1pPr indent="-508000" lvl="0" marL="457200" marR="0" rtl="0" algn="l">
              <a:spcBef>
                <a:spcPts val="1000"/>
              </a:spcBef>
              <a:spcAft>
                <a:spcPts val="0"/>
              </a:spcAft>
              <a:buClr>
                <a:srgbClr val="434343"/>
              </a:buClr>
              <a:buSzPts val="4400"/>
              <a:buFont typeface="Roboto"/>
              <a:buChar char="•"/>
              <a:defRPr b="0" i="0" sz="4400" u="none" cap="none" strike="noStrike">
                <a:solidFill>
                  <a:srgbClr val="434343"/>
                </a:solidFill>
                <a:latin typeface="Roboto"/>
                <a:ea typeface="Roboto"/>
                <a:cs typeface="Roboto"/>
                <a:sym typeface="Roboto"/>
              </a:defRPr>
            </a:lvl1pPr>
            <a:lvl2pPr indent="-381000" lvl="1" marL="914400" marR="0" rtl="0" algn="l">
              <a:spcBef>
                <a:spcPts val="500"/>
              </a:spcBef>
              <a:spcAft>
                <a:spcPts val="0"/>
              </a:spcAft>
              <a:buClr>
                <a:srgbClr val="434343"/>
              </a:buClr>
              <a:buSzPts val="2400"/>
              <a:buFont typeface="Roboto"/>
              <a:buChar char="⎻"/>
              <a:defRPr b="0" i="0" sz="2400" u="none" cap="none" strike="noStrike">
                <a:solidFill>
                  <a:srgbClr val="434343"/>
                </a:solidFill>
                <a:latin typeface="Roboto"/>
                <a:ea typeface="Roboto"/>
                <a:cs typeface="Roboto"/>
                <a:sym typeface="Roboto"/>
              </a:defRPr>
            </a:lvl2pPr>
            <a:lvl3pPr indent="-355600" lvl="2" marL="1371600" marR="0" rtl="0" algn="l">
              <a:spcBef>
                <a:spcPts val="500"/>
              </a:spcBef>
              <a:spcAft>
                <a:spcPts val="0"/>
              </a:spcAft>
              <a:buClr>
                <a:srgbClr val="434343"/>
              </a:buClr>
              <a:buSzPts val="2000"/>
              <a:buFont typeface="Roboto"/>
              <a:buChar char="•"/>
              <a:defRPr b="0" i="0" sz="2400" u="none" cap="none" strike="noStrike">
                <a:solidFill>
                  <a:srgbClr val="434343"/>
                </a:solidFill>
                <a:latin typeface="Roboto"/>
                <a:ea typeface="Roboto"/>
                <a:cs typeface="Roboto"/>
                <a:sym typeface="Roboto"/>
              </a:defRPr>
            </a:lvl3pPr>
            <a:lvl4pPr indent="-342900" lvl="3" marL="18288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4pPr>
            <a:lvl5pPr indent="-342900" lvl="4" marL="22860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5pPr>
            <a:lvl6pPr indent="-342900" lvl="5" marL="27432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6pPr>
            <a:lvl7pPr indent="-342900" lvl="6" marL="32004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7pPr>
            <a:lvl8pPr indent="-342900" lvl="7" marL="36576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8pPr>
            <a:lvl9pPr indent="-342900" lvl="8" marL="41148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9pPr>
          </a:lstStyle>
          <a:p/>
        </p:txBody>
      </p:sp>
      <p:sp>
        <p:nvSpPr>
          <p:cNvPr id="421" name="Google Shape;421;p72"/>
          <p:cNvSpPr txBox="1"/>
          <p:nvPr>
            <p:ph type="title"/>
          </p:nvPr>
        </p:nvSpPr>
        <p:spPr>
          <a:xfrm>
            <a:off x="107050" y="50979"/>
            <a:ext cx="8803500" cy="675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666666"/>
              </a:buClr>
              <a:buSzPts val="4000"/>
              <a:buFont typeface="Roboto"/>
              <a:buNone/>
              <a:defRPr b="0" i="0" sz="4000" u="none" cap="none" strike="noStrike">
                <a:solidFill>
                  <a:srgbClr val="666666"/>
                </a:solidFill>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p:txBody>
      </p:sp>
      <p:sp>
        <p:nvSpPr>
          <p:cNvPr id="422" name="Google Shape;422;p72"/>
          <p:cNvSpPr txBox="1"/>
          <p:nvPr>
            <p:ph idx="12" type="sldNum"/>
          </p:nvPr>
        </p:nvSpPr>
        <p:spPr>
          <a:xfrm>
            <a:off x="8595309" y="4766895"/>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1pPr>
            <a:lvl2pPr indent="0" lvl="1"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2pPr>
            <a:lvl3pPr indent="0" lvl="2"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3pPr>
            <a:lvl4pPr indent="0" lvl="3"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4pPr>
            <a:lvl5pPr indent="0" lvl="4"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5pPr>
            <a:lvl6pPr indent="0" lvl="5"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6pPr>
            <a:lvl7pPr indent="0" lvl="6"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7pPr>
            <a:lvl8pPr indent="0" lvl="7"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8pPr>
            <a:lvl9pPr indent="0" lvl="8"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ction" showMasterSp="0">
  <p:cSld name="Icon section">
    <p:spTree>
      <p:nvGrpSpPr>
        <p:cNvPr id="423" name="Shape 423"/>
        <p:cNvGrpSpPr/>
        <p:nvPr/>
      </p:nvGrpSpPr>
      <p:grpSpPr>
        <a:xfrm>
          <a:off x="0" y="0"/>
          <a:ext cx="0" cy="0"/>
          <a:chOff x="0" y="0"/>
          <a:chExt cx="0" cy="0"/>
        </a:xfrm>
      </p:grpSpPr>
      <p:sp>
        <p:nvSpPr>
          <p:cNvPr id="424" name="Google Shape;424;p73"/>
          <p:cNvSpPr/>
          <p:nvPr/>
        </p:nvSpPr>
        <p:spPr>
          <a:xfrm>
            <a:off x="-76200" y="-114300"/>
            <a:ext cx="2971800" cy="5372100"/>
          </a:xfrm>
          <a:prstGeom prst="rect">
            <a:avLst/>
          </a:prstGeom>
          <a:solidFill>
            <a:srgbClr val="B2B2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425" name="Google Shape;425;p73"/>
          <p:cNvSpPr txBox="1"/>
          <p:nvPr>
            <p:ph type="title"/>
          </p:nvPr>
        </p:nvSpPr>
        <p:spPr>
          <a:xfrm>
            <a:off x="2971799" y="590550"/>
            <a:ext cx="5181600" cy="5847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6" name="Google Shape;426;p7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7" name="Google Shape;427;p7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28" name="Google Shape;428;p7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29" name="Google Shape;429;p73"/>
          <p:cNvSpPr/>
          <p:nvPr>
            <p:ph idx="2" type="pic"/>
          </p:nvPr>
        </p:nvSpPr>
        <p:spPr>
          <a:xfrm>
            <a:off x="666749" y="1428750"/>
            <a:ext cx="2152500" cy="20574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430" name="Google Shape;430;p73"/>
          <p:cNvSpPr txBox="1"/>
          <p:nvPr>
            <p:ph idx="1" type="body"/>
          </p:nvPr>
        </p:nvSpPr>
        <p:spPr>
          <a:xfrm>
            <a:off x="2971800" y="2262113"/>
            <a:ext cx="5181600" cy="10002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31" name="Google Shape;431;p73"/>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432" name="Google Shape;432;p73"/>
          <p:cNvPicPr preferRelativeResize="0"/>
          <p:nvPr/>
        </p:nvPicPr>
        <p:blipFill rotWithShape="1">
          <a:blip r:embed="rId3">
            <a:alphaModFix/>
          </a:blip>
          <a:srcRect b="0" l="0" r="0" t="0"/>
          <a:stretch/>
        </p:blipFill>
        <p:spPr>
          <a:xfrm>
            <a:off x="7369707" y="4095750"/>
            <a:ext cx="1545693" cy="91440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433" name="Shape 433"/>
        <p:cNvGrpSpPr/>
        <p:nvPr/>
      </p:nvGrpSpPr>
      <p:grpSpPr>
        <a:xfrm>
          <a:off x="0" y="0"/>
          <a:ext cx="0" cy="0"/>
          <a:chOff x="0" y="0"/>
          <a:chExt cx="0" cy="0"/>
        </a:xfrm>
      </p:grpSpPr>
      <p:sp>
        <p:nvSpPr>
          <p:cNvPr id="434" name="Google Shape;434;p74"/>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435" name="Google Shape;435;p7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436" name="Google Shape;436;p74"/>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437" name="Google Shape;437;p7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438" name="Google Shape;438;p74"/>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39" name="Shape 439"/>
        <p:cNvGrpSpPr/>
        <p:nvPr/>
      </p:nvGrpSpPr>
      <p:grpSpPr>
        <a:xfrm>
          <a:off x="0" y="0"/>
          <a:ext cx="0" cy="0"/>
          <a:chOff x="0" y="0"/>
          <a:chExt cx="0" cy="0"/>
        </a:xfrm>
      </p:grpSpPr>
      <p:sp>
        <p:nvSpPr>
          <p:cNvPr id="440" name="Google Shape;440;p75"/>
          <p:cNvSpPr txBox="1"/>
          <p:nvPr>
            <p:ph hasCustomPrompt="1" type="title"/>
          </p:nvPr>
        </p:nvSpPr>
        <p:spPr>
          <a:xfrm>
            <a:off x="311700" y="1106125"/>
            <a:ext cx="8520600" cy="19635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41" name="Google Shape;441;p75"/>
          <p:cNvSpPr txBox="1"/>
          <p:nvPr>
            <p:ph idx="1" type="body"/>
          </p:nvPr>
        </p:nvSpPr>
        <p:spPr>
          <a:xfrm>
            <a:off x="311700" y="3152225"/>
            <a:ext cx="8520600" cy="1300800"/>
          </a:xfrm>
          <a:prstGeom prst="rect">
            <a:avLst/>
          </a:prstGeom>
        </p:spPr>
        <p:txBody>
          <a:bodyPr anchorCtr="0" anchor="t" bIns="34275" lIns="68575" spcFirstLastPara="1" rIns="68575" wrap="square" tIns="34275">
            <a:noAutofit/>
          </a:bodyPr>
          <a:lstStyle>
            <a:lvl1pPr indent="-361950" lvl="0" marL="457200" rtl="0" algn="ctr">
              <a:spcBef>
                <a:spcPts val="800"/>
              </a:spcBef>
              <a:spcAft>
                <a:spcPts val="0"/>
              </a:spcAft>
              <a:buSzPts val="2100"/>
              <a:buChar char="•"/>
              <a:defRPr/>
            </a:lvl1pPr>
            <a:lvl2pPr indent="-342900" lvl="1" marL="914400" rtl="0" algn="ctr">
              <a:spcBef>
                <a:spcPts val="400"/>
              </a:spcBef>
              <a:spcAft>
                <a:spcPts val="0"/>
              </a:spcAft>
              <a:buSzPts val="1800"/>
              <a:buChar char="•"/>
              <a:defRPr/>
            </a:lvl2pPr>
            <a:lvl3pPr indent="-323850" lvl="2" marL="1371600" rtl="0" algn="ctr">
              <a:spcBef>
                <a:spcPts val="400"/>
              </a:spcBef>
              <a:spcAft>
                <a:spcPts val="0"/>
              </a:spcAft>
              <a:buSzPts val="1500"/>
              <a:buChar char="•"/>
              <a:defRPr/>
            </a:lvl3pPr>
            <a:lvl4pPr indent="-317500" lvl="3" marL="1828800" rtl="0" algn="ctr">
              <a:spcBef>
                <a:spcPts val="400"/>
              </a:spcBef>
              <a:spcAft>
                <a:spcPts val="0"/>
              </a:spcAft>
              <a:buSzPts val="1400"/>
              <a:buChar char="•"/>
              <a:defRPr/>
            </a:lvl4pPr>
            <a:lvl5pPr indent="-317500" lvl="4" marL="2286000" rtl="0" algn="ctr">
              <a:spcBef>
                <a:spcPts val="400"/>
              </a:spcBef>
              <a:spcAft>
                <a:spcPts val="0"/>
              </a:spcAft>
              <a:buSzPts val="1400"/>
              <a:buChar char="•"/>
              <a:defRPr/>
            </a:lvl5pPr>
            <a:lvl6pPr indent="-317500" lvl="5" marL="2743200" rtl="0" algn="ctr">
              <a:spcBef>
                <a:spcPts val="400"/>
              </a:spcBef>
              <a:spcAft>
                <a:spcPts val="0"/>
              </a:spcAft>
              <a:buSzPts val="1400"/>
              <a:buChar char="•"/>
              <a:defRPr/>
            </a:lvl6pPr>
            <a:lvl7pPr indent="-317500" lvl="6" marL="3200400" rtl="0" algn="ctr">
              <a:spcBef>
                <a:spcPts val="400"/>
              </a:spcBef>
              <a:spcAft>
                <a:spcPts val="0"/>
              </a:spcAft>
              <a:buSzPts val="1400"/>
              <a:buChar char="•"/>
              <a:defRPr/>
            </a:lvl7pPr>
            <a:lvl8pPr indent="-317500" lvl="7" marL="3657600" rtl="0" algn="ctr">
              <a:spcBef>
                <a:spcPts val="400"/>
              </a:spcBef>
              <a:spcAft>
                <a:spcPts val="0"/>
              </a:spcAft>
              <a:buSzPts val="1400"/>
              <a:buChar char="•"/>
              <a:defRPr/>
            </a:lvl8pPr>
            <a:lvl9pPr indent="-317500" lvl="8" marL="4114800" rtl="0" algn="ctr">
              <a:spcBef>
                <a:spcPts val="400"/>
              </a:spcBef>
              <a:spcAft>
                <a:spcPts val="0"/>
              </a:spcAft>
              <a:buSzPts val="1400"/>
              <a:buChar char="•"/>
              <a:defRPr/>
            </a:lvl9pPr>
          </a:lstStyle>
          <a:p/>
        </p:txBody>
      </p:sp>
      <p:sp>
        <p:nvSpPr>
          <p:cNvPr id="442" name="Google Shape;442;p75"/>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43" name="Shape 443"/>
        <p:cNvGrpSpPr/>
        <p:nvPr/>
      </p:nvGrpSpPr>
      <p:grpSpPr>
        <a:xfrm>
          <a:off x="0" y="0"/>
          <a:ext cx="0" cy="0"/>
          <a:chOff x="0" y="0"/>
          <a:chExt cx="0" cy="0"/>
        </a:xfrm>
      </p:grpSpPr>
      <p:sp>
        <p:nvSpPr>
          <p:cNvPr id="444" name="Google Shape;444;p76"/>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45" name="Google Shape;445;p76"/>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446" name="Google Shape;446;p7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64" name="Shape 64"/>
        <p:cNvGrpSpPr/>
        <p:nvPr/>
      </p:nvGrpSpPr>
      <p:grpSpPr>
        <a:xfrm>
          <a:off x="0" y="0"/>
          <a:ext cx="0" cy="0"/>
          <a:chOff x="0" y="0"/>
          <a:chExt cx="0" cy="0"/>
        </a:xfrm>
      </p:grpSpPr>
      <p:pic>
        <p:nvPicPr>
          <p:cNvPr id="65" name="Google Shape;65;p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66" name="Google Shape;66;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8" name="Google Shape;68;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9"/>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70" name="Shape 70"/>
        <p:cNvGrpSpPr/>
        <p:nvPr/>
      </p:nvGrpSpPr>
      <p:grpSpPr>
        <a:xfrm>
          <a:off x="0" y="0"/>
          <a:ext cx="0" cy="0"/>
          <a:chOff x="0" y="0"/>
          <a:chExt cx="0" cy="0"/>
        </a:xfrm>
      </p:grpSpPr>
      <p:pic>
        <p:nvPicPr>
          <p:cNvPr id="71" name="Google Shape;71;p10"/>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72" name="Google Shape;72;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10"/>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1" Type="http://schemas.openxmlformats.org/officeDocument/2006/relationships/theme" Target="../theme/theme3.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8.xml"/><Relationship Id="rId22" Type="http://schemas.openxmlformats.org/officeDocument/2006/relationships/slideLayout" Target="../slideLayouts/slideLayout60.xml"/><Relationship Id="rId21" Type="http://schemas.openxmlformats.org/officeDocument/2006/relationships/slideLayout" Target="../slideLayouts/slideLayout59.xml"/><Relationship Id="rId24" Type="http://schemas.openxmlformats.org/officeDocument/2006/relationships/slideLayout" Target="../slideLayouts/slideLayout62.xml"/><Relationship Id="rId23" Type="http://schemas.openxmlformats.org/officeDocument/2006/relationships/slideLayout" Target="../slideLayouts/slideLayout61.xml"/><Relationship Id="rId1" Type="http://schemas.openxmlformats.org/officeDocument/2006/relationships/image" Target="../media/image19.png"/><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26" Type="http://schemas.openxmlformats.org/officeDocument/2006/relationships/slideLayout" Target="../slideLayouts/slideLayout64.xml"/><Relationship Id="rId25" Type="http://schemas.openxmlformats.org/officeDocument/2006/relationships/slideLayout" Target="../slideLayouts/slideLayout63.xml"/><Relationship Id="rId28" Type="http://schemas.openxmlformats.org/officeDocument/2006/relationships/slideLayout" Target="../slideLayouts/slideLayout66.xml"/><Relationship Id="rId27" Type="http://schemas.openxmlformats.org/officeDocument/2006/relationships/slideLayout" Target="../slideLayouts/slideLayout65.xml"/><Relationship Id="rId5" Type="http://schemas.openxmlformats.org/officeDocument/2006/relationships/slideLayout" Target="../slideLayouts/slideLayout43.xml"/><Relationship Id="rId6" Type="http://schemas.openxmlformats.org/officeDocument/2006/relationships/slideLayout" Target="../slideLayouts/slideLayout44.xml"/><Relationship Id="rId29" Type="http://schemas.openxmlformats.org/officeDocument/2006/relationships/slideLayout" Target="../slideLayouts/slideLayout67.xml"/><Relationship Id="rId7" Type="http://schemas.openxmlformats.org/officeDocument/2006/relationships/slideLayout" Target="../slideLayouts/slideLayout45.xml"/><Relationship Id="rId8" Type="http://schemas.openxmlformats.org/officeDocument/2006/relationships/slideLayout" Target="../slideLayouts/slideLayout46.xml"/><Relationship Id="rId31" Type="http://schemas.openxmlformats.org/officeDocument/2006/relationships/slideLayout" Target="../slideLayouts/slideLayout69.xml"/><Relationship Id="rId30" Type="http://schemas.openxmlformats.org/officeDocument/2006/relationships/slideLayout" Target="../slideLayouts/slideLayout68.xml"/><Relationship Id="rId11" Type="http://schemas.openxmlformats.org/officeDocument/2006/relationships/slideLayout" Target="../slideLayouts/slideLayout49.xml"/><Relationship Id="rId33" Type="http://schemas.openxmlformats.org/officeDocument/2006/relationships/slideLayout" Target="../slideLayouts/slideLayout71.xml"/><Relationship Id="rId10" Type="http://schemas.openxmlformats.org/officeDocument/2006/relationships/slideLayout" Target="../slideLayouts/slideLayout48.xml"/><Relationship Id="rId32" Type="http://schemas.openxmlformats.org/officeDocument/2006/relationships/slideLayout" Target="../slideLayouts/slideLayout70.xml"/><Relationship Id="rId13" Type="http://schemas.openxmlformats.org/officeDocument/2006/relationships/slideLayout" Target="../slideLayouts/slideLayout51.xml"/><Relationship Id="rId35" Type="http://schemas.openxmlformats.org/officeDocument/2006/relationships/slideLayout" Target="../slideLayouts/slideLayout73.xml"/><Relationship Id="rId12" Type="http://schemas.openxmlformats.org/officeDocument/2006/relationships/slideLayout" Target="../slideLayouts/slideLayout50.xml"/><Relationship Id="rId34" Type="http://schemas.openxmlformats.org/officeDocument/2006/relationships/slideLayout" Target="../slideLayouts/slideLayout72.xml"/><Relationship Id="rId15" Type="http://schemas.openxmlformats.org/officeDocument/2006/relationships/slideLayout" Target="../slideLayouts/slideLayout53.xml"/><Relationship Id="rId37" Type="http://schemas.openxmlformats.org/officeDocument/2006/relationships/theme" Target="../theme/theme2.xml"/><Relationship Id="rId14" Type="http://schemas.openxmlformats.org/officeDocument/2006/relationships/slideLayout" Target="../slideLayouts/slideLayout52.xml"/><Relationship Id="rId36" Type="http://schemas.openxmlformats.org/officeDocument/2006/relationships/slideLayout" Target="../slideLayouts/slideLayout74.xml"/><Relationship Id="rId17" Type="http://schemas.openxmlformats.org/officeDocument/2006/relationships/slideLayout" Target="../slideLayouts/slideLayout55.xml"/><Relationship Id="rId16" Type="http://schemas.openxmlformats.org/officeDocument/2006/relationships/slideLayout" Target="../slideLayouts/slideLayout54.xml"/><Relationship Id="rId19" Type="http://schemas.openxmlformats.org/officeDocument/2006/relationships/slideLayout" Target="../slideLayouts/slideLayout57.xml"/><Relationship Id="rId1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7" name="Google Shape;7;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8" name="Google Shape;8;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9" name="Google Shape;9;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pic>
        <p:nvPicPr>
          <p:cNvPr id="241" name="Google Shape;241;p4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242" name="Google Shape;242;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243" name="Google Shape;243;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244" name="Google Shape;244;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45" name="Google Shape;245;p4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46" name="Google Shape;246;p4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hyperlink" Target="https://www.ksde.org/Portals/0/Communications/KC_School_Redesign/Fact%20Sheet%20KCSRP%20How%20do%20Leadership%20Roles%20of%20Redesign%20Fit%20Together.pdf?ver=2020-09-30-132651-717" TargetMode="Externa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hyperlink" Target="https://www.ksde.org/LinkClick.aspx?fileticket=t0NmZDfrCNk%3d&amp;tabid=1509&amp;portalid=0&amp;mid=6018" TargetMode="Externa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7.xml"/><Relationship Id="rId3" Type="http://schemas.openxmlformats.org/officeDocument/2006/relationships/hyperlink" Target="https://www.fourpointeducation.com/wp-content/uploads/2017/10/Playbook-for-Redesigning-Schools-for-the-21st-Century.pdf" TargetMode="Externa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hyperlink" Target="https://sites.google.com/view/ksredesignproject/home-page?authuser=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www.ksde.org/Agency/Fiscal-and-Administrative-Services/Communications-and-Recognition-Programs/Vision-Kansans-Can/School-Redesign/Mercury-7/Video-Discussions" TargetMode="External"/><Relationship Id="rId4" Type="http://schemas.openxmlformats.org/officeDocument/2006/relationships/hyperlink" Target="https://sites.google.com/view/ksredesignproject/school-models?authuser=0" TargetMode="External"/><Relationship Id="rId5" Type="http://schemas.openxmlformats.org/officeDocument/2006/relationships/hyperlink" Target="https://www.lps53.org/EPiC" TargetMode="External"/><Relationship Id="rId6" Type="http://schemas.openxmlformats.org/officeDocument/2006/relationships/hyperlink" Target="http://www.gettingsmart.com/2017/03/smart-list-school-districts-worth-visiting/?utm_campaign=coschedule&amp;utm_source=twitter&amp;utm_medium=Getting_Smart&amp;utm_content=Smart%20List:%2030%20School%20Districts%20Worth%20Visiting" TargetMode="External"/><Relationship Id="rId7" Type="http://schemas.openxmlformats.org/officeDocument/2006/relationships/hyperlink" Target="http://www.eminence.k12.ky.us/supermsg.aspx" TargetMode="External"/><Relationship Id="rId8" Type="http://schemas.openxmlformats.org/officeDocument/2006/relationships/hyperlink" Target="https://wilderschool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hyperlink" Target="http://www.centeril.org/resources/EvidenceReviewandEffectivePracticesBriefs.pdf" TargetMode="External"/><Relationship Id="rId4" Type="http://schemas.openxmlformats.org/officeDocument/2006/relationships/hyperlink" Target="https://ies.ed.gov/ncee/wwc/" TargetMode="External"/><Relationship Id="rId5" Type="http://schemas.openxmlformats.org/officeDocument/2006/relationships/hyperlink" Target="https://www.ksde.org/Agency/Division-of-Learning-Services/Special-Education-and-Title-Services/Announcements-Special-Education-and-Title-Services/Best-Practices" TargetMode="External"/><Relationship Id="rId6" Type="http://schemas.openxmlformats.org/officeDocument/2006/relationships/hyperlink" Target="https://www.ksde.org/Agency/Division-of-Learning-Services/Special-Education-and-Title-Services/Announcements-Special-Education-and-Title-Services/Best-Practic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 Id="rId3" Type="http://schemas.openxmlformats.org/officeDocument/2006/relationships/hyperlink" Target="https://www.ksde.org/LinkClick.aspx?fileticket=Ph0322RcYm0%3d&amp;tabid=1509&amp;portalid=0&amp;mid=6018"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hyperlink" Target="https://www.ksde.org/LinkClick.aspx?fileticket=6DoTYcxvQ_M%3d&amp;tabid=1509&amp;portalid=0&amp;mid=6012"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Relationship Id="rId3"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 Id="rId3" Type="http://schemas.openxmlformats.org/officeDocument/2006/relationships/image" Target="../media/image29.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77"/>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Designing the </a:t>
            </a:r>
            <a:endParaRPr/>
          </a:p>
          <a:p>
            <a:pPr indent="0" lvl="0" marL="0" rtl="0" algn="l">
              <a:spcBef>
                <a:spcPts val="0"/>
              </a:spcBef>
              <a:spcAft>
                <a:spcPts val="0"/>
              </a:spcAft>
              <a:buNone/>
            </a:pPr>
            <a:r>
              <a:rPr lang="en"/>
              <a:t>Rocket</a:t>
            </a:r>
            <a:endParaRPr/>
          </a:p>
        </p:txBody>
      </p:sp>
      <p:sp>
        <p:nvSpPr>
          <p:cNvPr id="452" name="Google Shape;452;p77"/>
          <p:cNvSpPr txBox="1"/>
          <p:nvPr>
            <p:ph idx="1" type="body"/>
          </p:nvPr>
        </p:nvSpPr>
        <p:spPr>
          <a:xfrm>
            <a:off x="1420092" y="2434701"/>
            <a:ext cx="62553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Meeting 3</a:t>
            </a:r>
            <a:endParaRPr/>
          </a:p>
          <a:p>
            <a:pPr indent="0" lvl="0" marL="0" rtl="0" algn="l">
              <a:spcBef>
                <a:spcPts val="8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86"/>
          <p:cNvSpPr txBox="1"/>
          <p:nvPr>
            <p:ph type="title"/>
          </p:nvPr>
        </p:nvSpPr>
        <p:spPr>
          <a:xfrm>
            <a:off x="14924" y="3924300"/>
            <a:ext cx="7589400" cy="677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6000">
                <a:solidFill>
                  <a:srgbClr val="FFA300"/>
                </a:solidFill>
              </a:rPr>
              <a:t>Objectives</a:t>
            </a:r>
            <a:endParaRPr b="1" sz="6000">
              <a:solidFill>
                <a:srgbClr val="FFA300"/>
              </a:solidFill>
            </a:endParaRPr>
          </a:p>
        </p:txBody>
      </p:sp>
      <p:grpSp>
        <p:nvGrpSpPr>
          <p:cNvPr id="538" name="Google Shape;538;p86"/>
          <p:cNvGrpSpPr/>
          <p:nvPr/>
        </p:nvGrpSpPr>
        <p:grpSpPr>
          <a:xfrm>
            <a:off x="-4" y="3108934"/>
            <a:ext cx="9143704" cy="748841"/>
            <a:chOff x="1593000" y="2322568"/>
            <a:chExt cx="5957975" cy="643500"/>
          </a:xfrm>
        </p:grpSpPr>
        <p:sp>
          <p:nvSpPr>
            <p:cNvPr id="539" name="Google Shape;539;p86"/>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40" name="Google Shape;540;p86"/>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41" name="Google Shape;541;p86"/>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42" name="Google Shape;542;p86"/>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FFFFFF"/>
                  </a:solidFill>
                  <a:latin typeface="Roboto Medium"/>
                  <a:ea typeface="Roboto Medium"/>
                  <a:cs typeface="Roboto Medium"/>
                  <a:sym typeface="Roboto Medium"/>
                </a:rPr>
                <a:t>Communicate with Stakeholders</a:t>
              </a:r>
              <a:endParaRPr sz="1700">
                <a:solidFill>
                  <a:srgbClr val="FFFFFF"/>
                </a:solidFill>
                <a:latin typeface="Roboto"/>
                <a:ea typeface="Roboto"/>
                <a:cs typeface="Roboto"/>
                <a:sym typeface="Roboto"/>
              </a:endParaRPr>
            </a:p>
          </p:txBody>
        </p:sp>
        <p:sp>
          <p:nvSpPr>
            <p:cNvPr id="543" name="Google Shape;543;p86"/>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44" name="Google Shape;544;p86"/>
            <p:cNvSpPr/>
            <p:nvPr/>
          </p:nvSpPr>
          <p:spPr>
            <a:xfrm>
              <a:off x="1593000" y="2322575"/>
              <a:ext cx="6900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Roboto Thin"/>
                  <a:ea typeface="Roboto Thin"/>
                  <a:cs typeface="Roboto Thin"/>
                  <a:sym typeface="Roboto Thin"/>
                </a:rPr>
                <a:t>05</a:t>
              </a:r>
              <a:endParaRPr sz="2500">
                <a:solidFill>
                  <a:srgbClr val="FFFFFF"/>
                </a:solidFill>
                <a:latin typeface="Roboto Thin"/>
                <a:ea typeface="Roboto Thin"/>
                <a:cs typeface="Roboto Thin"/>
                <a:sym typeface="Roboto Thin"/>
              </a:endParaRPr>
            </a:p>
          </p:txBody>
        </p:sp>
        <p:sp>
          <p:nvSpPr>
            <p:cNvPr id="545" name="Google Shape;545;p86"/>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Why, Who, How, and When</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Continue developing your plan</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Over communicate</a:t>
              </a:r>
              <a:endParaRPr sz="1100">
                <a:solidFill>
                  <a:srgbClr val="002060"/>
                </a:solidFill>
                <a:latin typeface="Roboto"/>
                <a:ea typeface="Roboto"/>
                <a:cs typeface="Roboto"/>
                <a:sym typeface="Roboto"/>
              </a:endParaRPr>
            </a:p>
          </p:txBody>
        </p:sp>
      </p:grpSp>
      <p:grpSp>
        <p:nvGrpSpPr>
          <p:cNvPr id="546" name="Google Shape;546;p86"/>
          <p:cNvGrpSpPr/>
          <p:nvPr/>
        </p:nvGrpSpPr>
        <p:grpSpPr>
          <a:xfrm>
            <a:off x="-4" y="2346859"/>
            <a:ext cx="9143704" cy="748841"/>
            <a:chOff x="1593000" y="2322568"/>
            <a:chExt cx="5957975" cy="643500"/>
          </a:xfrm>
        </p:grpSpPr>
        <p:sp>
          <p:nvSpPr>
            <p:cNvPr id="547" name="Google Shape;547;p86"/>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48" name="Google Shape;548;p86"/>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49" name="Google Shape;549;p86"/>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50" name="Google Shape;550;p86"/>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FFFFFF"/>
                  </a:solidFill>
                  <a:latin typeface="Roboto Medium"/>
                  <a:ea typeface="Roboto Medium"/>
                  <a:cs typeface="Roboto Medium"/>
                  <a:sym typeface="Roboto Medium"/>
                </a:rPr>
                <a:t>Set Up School Visits</a:t>
              </a:r>
              <a:endParaRPr sz="1700">
                <a:solidFill>
                  <a:srgbClr val="FFFFFF"/>
                </a:solidFill>
                <a:latin typeface="Roboto"/>
                <a:ea typeface="Roboto"/>
                <a:cs typeface="Roboto"/>
                <a:sym typeface="Roboto"/>
              </a:endParaRPr>
            </a:p>
          </p:txBody>
        </p:sp>
        <p:sp>
          <p:nvSpPr>
            <p:cNvPr id="551" name="Google Shape;551;p86"/>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52" name="Google Shape;552;p86"/>
            <p:cNvSpPr/>
            <p:nvPr/>
          </p:nvSpPr>
          <p:spPr>
            <a:xfrm>
              <a:off x="1593000" y="2322575"/>
              <a:ext cx="6900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Roboto Thin"/>
                  <a:ea typeface="Roboto Thin"/>
                  <a:cs typeface="Roboto Thin"/>
                  <a:sym typeface="Roboto Thin"/>
                </a:rPr>
                <a:t>04</a:t>
              </a:r>
              <a:endParaRPr sz="2500">
                <a:solidFill>
                  <a:srgbClr val="FFFFFF"/>
                </a:solidFill>
                <a:latin typeface="Roboto Thin"/>
                <a:ea typeface="Roboto Thin"/>
                <a:cs typeface="Roboto Thin"/>
                <a:sym typeface="Roboto Thin"/>
              </a:endParaRPr>
            </a:p>
          </p:txBody>
        </p:sp>
        <p:sp>
          <p:nvSpPr>
            <p:cNvPr id="553" name="Google Shape;553;p86"/>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Goal Areas, Investigation Teams, and Capacity</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In State, Out of State, and/or Virtual</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Set up a Why and Goals before each visit</a:t>
              </a:r>
              <a:endParaRPr sz="1100">
                <a:solidFill>
                  <a:srgbClr val="002060"/>
                </a:solidFill>
                <a:latin typeface="Roboto"/>
                <a:ea typeface="Roboto"/>
                <a:cs typeface="Roboto"/>
                <a:sym typeface="Roboto"/>
              </a:endParaRPr>
            </a:p>
          </p:txBody>
        </p:sp>
      </p:grpSp>
      <p:grpSp>
        <p:nvGrpSpPr>
          <p:cNvPr id="554" name="Google Shape;554;p86"/>
          <p:cNvGrpSpPr/>
          <p:nvPr/>
        </p:nvGrpSpPr>
        <p:grpSpPr>
          <a:xfrm>
            <a:off x="-4" y="1584752"/>
            <a:ext cx="9143704" cy="748841"/>
            <a:chOff x="1593000" y="2322568"/>
            <a:chExt cx="5957975" cy="643500"/>
          </a:xfrm>
        </p:grpSpPr>
        <p:sp>
          <p:nvSpPr>
            <p:cNvPr id="555" name="Google Shape;555;p86"/>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86"/>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86"/>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86"/>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86"/>
            <p:cNvSpPr/>
            <p:nvPr/>
          </p:nvSpPr>
          <p:spPr>
            <a:xfrm>
              <a:off x="1593000" y="2322575"/>
              <a:ext cx="6900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grpSp>
      <p:grpSp>
        <p:nvGrpSpPr>
          <p:cNvPr id="560" name="Google Shape;560;p86"/>
          <p:cNvGrpSpPr/>
          <p:nvPr/>
        </p:nvGrpSpPr>
        <p:grpSpPr>
          <a:xfrm>
            <a:off x="-4" y="822685"/>
            <a:ext cx="9143704" cy="1510820"/>
            <a:chOff x="1593000" y="2322568"/>
            <a:chExt cx="5957975" cy="1298290"/>
          </a:xfrm>
        </p:grpSpPr>
        <p:sp>
          <p:nvSpPr>
            <p:cNvPr id="561" name="Google Shape;561;p86"/>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62" name="Google Shape;562;p86"/>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63" name="Google Shape;563;p86"/>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64" name="Google Shape;564;p86"/>
            <p:cNvSpPr/>
            <p:nvPr/>
          </p:nvSpPr>
          <p:spPr>
            <a:xfrm>
              <a:off x="2342625" y="3054759"/>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FFFFFF"/>
                  </a:solidFill>
                  <a:latin typeface="Roboto Medium"/>
                  <a:ea typeface="Roboto Medium"/>
                  <a:cs typeface="Roboto Medium"/>
                  <a:sym typeface="Roboto Medium"/>
                </a:rPr>
                <a:t>Form Investigation Teams</a:t>
              </a:r>
              <a:endParaRPr sz="1700">
                <a:solidFill>
                  <a:srgbClr val="FFFFFF"/>
                </a:solidFill>
                <a:latin typeface="Roboto"/>
                <a:ea typeface="Roboto"/>
                <a:cs typeface="Roboto"/>
                <a:sym typeface="Roboto"/>
              </a:endParaRPr>
            </a:p>
          </p:txBody>
        </p:sp>
        <p:sp>
          <p:nvSpPr>
            <p:cNvPr id="565" name="Google Shape;565;p86"/>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66" name="Google Shape;566;p86"/>
            <p:cNvSpPr/>
            <p:nvPr/>
          </p:nvSpPr>
          <p:spPr>
            <a:xfrm>
              <a:off x="1593000" y="2322575"/>
              <a:ext cx="6900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Roboto Thin"/>
                  <a:ea typeface="Roboto Thin"/>
                  <a:cs typeface="Roboto Thin"/>
                  <a:sym typeface="Roboto Thin"/>
                </a:rPr>
                <a:t>02</a:t>
              </a:r>
              <a:endParaRPr sz="2500">
                <a:solidFill>
                  <a:srgbClr val="FFFFFF"/>
                </a:solidFill>
                <a:latin typeface="Roboto Thin"/>
                <a:ea typeface="Roboto Thin"/>
                <a:cs typeface="Roboto Thin"/>
                <a:sym typeface="Roboto Thin"/>
              </a:endParaRPr>
            </a:p>
          </p:txBody>
        </p:sp>
        <p:sp>
          <p:nvSpPr>
            <p:cNvPr id="567" name="Google Shape;567;p86"/>
            <p:cNvSpPr/>
            <p:nvPr/>
          </p:nvSpPr>
          <p:spPr>
            <a:xfrm>
              <a:off x="4387850" y="2978558"/>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Create Investigation teams based on Goal Areas </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Establish Roles on Investigation Teams</a:t>
              </a:r>
              <a:endParaRPr sz="1100">
                <a:solidFill>
                  <a:srgbClr val="002060"/>
                </a:solidFill>
                <a:latin typeface="Roboto"/>
                <a:ea typeface="Roboto"/>
                <a:cs typeface="Roboto"/>
                <a:sym typeface="Roboto"/>
              </a:endParaRPr>
            </a:p>
          </p:txBody>
        </p:sp>
      </p:grpSp>
      <p:grpSp>
        <p:nvGrpSpPr>
          <p:cNvPr id="568" name="Google Shape;568;p86"/>
          <p:cNvGrpSpPr/>
          <p:nvPr/>
        </p:nvGrpSpPr>
        <p:grpSpPr>
          <a:xfrm>
            <a:off x="-4" y="60600"/>
            <a:ext cx="9143704" cy="748841"/>
            <a:chOff x="1593000" y="2322568"/>
            <a:chExt cx="5957975" cy="643500"/>
          </a:xfrm>
        </p:grpSpPr>
        <p:sp>
          <p:nvSpPr>
            <p:cNvPr id="569" name="Google Shape;569;p86"/>
            <p:cNvSpPr/>
            <p:nvPr/>
          </p:nvSpPr>
          <p:spPr>
            <a:xfrm>
              <a:off x="372837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70" name="Google Shape;570;p86"/>
            <p:cNvSpPr/>
            <p:nvPr/>
          </p:nvSpPr>
          <p:spPr>
            <a:xfrm flipH="1">
              <a:off x="2283025" y="2322575"/>
              <a:ext cx="18444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71" name="Google Shape;571;p86"/>
            <p:cNvSpPr/>
            <p:nvPr/>
          </p:nvSpPr>
          <p:spPr>
            <a:xfrm rot="-5400000">
              <a:off x="3501574" y="1934671"/>
              <a:ext cx="643356" cy="1419149"/>
            </a:xfrm>
            <a:prstGeom prst="flowChartOffpageConnector">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72" name="Google Shape;572;p86"/>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FFFFFF"/>
                  </a:solidFill>
                  <a:latin typeface="Roboto Medium"/>
                  <a:ea typeface="Roboto Medium"/>
                  <a:cs typeface="Roboto Medium"/>
                  <a:sym typeface="Roboto Medium"/>
                </a:rPr>
                <a:t>Learn the Redesign Process</a:t>
              </a:r>
              <a:endParaRPr sz="1700">
                <a:solidFill>
                  <a:srgbClr val="FFFFFF"/>
                </a:solidFill>
                <a:latin typeface="Roboto"/>
                <a:ea typeface="Roboto"/>
                <a:cs typeface="Roboto"/>
                <a:sym typeface="Roboto"/>
              </a:endParaRPr>
            </a:p>
          </p:txBody>
        </p:sp>
        <p:sp>
          <p:nvSpPr>
            <p:cNvPr id="573" name="Google Shape;573;p86"/>
            <p:cNvSpPr/>
            <p:nvPr/>
          </p:nvSpPr>
          <p:spPr>
            <a:xfrm>
              <a:off x="1593000" y="2322568"/>
              <a:ext cx="690000" cy="642300"/>
            </a:xfrm>
            <a:prstGeom prst="rect">
              <a:avLst/>
            </a:prstGeom>
            <a:solidFill>
              <a:srgbClr val="761E86"/>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574" name="Google Shape;574;p86"/>
            <p:cNvSpPr/>
            <p:nvPr/>
          </p:nvSpPr>
          <p:spPr>
            <a:xfrm>
              <a:off x="1593000" y="2322575"/>
              <a:ext cx="690000" cy="642600"/>
            </a:xfrm>
            <a:prstGeom prst="rect">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FFFFFF"/>
                  </a:solidFill>
                  <a:latin typeface="Roboto Thin"/>
                  <a:ea typeface="Roboto Thin"/>
                  <a:cs typeface="Roboto Thin"/>
                  <a:sym typeface="Roboto Thin"/>
                </a:rPr>
                <a:t>01</a:t>
              </a:r>
              <a:endParaRPr sz="2500">
                <a:solidFill>
                  <a:srgbClr val="FFFFFF"/>
                </a:solidFill>
                <a:latin typeface="Roboto Thin"/>
                <a:ea typeface="Roboto Thin"/>
                <a:cs typeface="Roboto Thin"/>
                <a:sym typeface="Roboto Thin"/>
              </a:endParaRPr>
            </a:p>
          </p:txBody>
        </p:sp>
        <p:sp>
          <p:nvSpPr>
            <p:cNvPr id="575" name="Google Shape;575;p86"/>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Experience Design Thinking</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Empathize with your Students and Teachers</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Create Goal Areas based on Data</a:t>
              </a:r>
              <a:endParaRPr sz="1100">
                <a:solidFill>
                  <a:srgbClr val="002060"/>
                </a:solidFill>
                <a:latin typeface="Roboto"/>
                <a:ea typeface="Roboto"/>
                <a:cs typeface="Roboto"/>
                <a:sym typeface="Roboto"/>
              </a:endParaRPr>
            </a:p>
          </p:txBody>
        </p:sp>
      </p:grpSp>
      <p:sp>
        <p:nvSpPr>
          <p:cNvPr id="576" name="Google Shape;576;p86"/>
          <p:cNvSpPr/>
          <p:nvPr/>
        </p:nvSpPr>
        <p:spPr>
          <a:xfrm>
            <a:off x="1150446" y="912803"/>
            <a:ext cx="2978400" cy="577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latin typeface="Roboto Medium"/>
                <a:ea typeface="Roboto Medium"/>
                <a:cs typeface="Roboto Medium"/>
                <a:sym typeface="Roboto Medium"/>
              </a:rPr>
              <a:t>Identify Strategies to Prototype (Principles)</a:t>
            </a:r>
            <a:endParaRPr sz="1800">
              <a:solidFill>
                <a:srgbClr val="FFFFFF"/>
              </a:solidFill>
              <a:latin typeface="Roboto"/>
              <a:ea typeface="Roboto"/>
              <a:cs typeface="Roboto"/>
              <a:sym typeface="Roboto"/>
            </a:endParaRPr>
          </a:p>
        </p:txBody>
      </p:sp>
      <p:sp>
        <p:nvSpPr>
          <p:cNvPr id="577" name="Google Shape;577;p86"/>
          <p:cNvSpPr/>
          <p:nvPr/>
        </p:nvSpPr>
        <p:spPr>
          <a:xfrm>
            <a:off x="4289250" y="824125"/>
            <a:ext cx="4854600" cy="7473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Research and understand the 4 Redesign Principles (what, why, and how) </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Compile list of possible Strategies</a:t>
            </a:r>
            <a:endParaRPr sz="1100">
              <a:solidFill>
                <a:srgbClr val="002060"/>
              </a:solidFill>
              <a:latin typeface="Roboto"/>
              <a:ea typeface="Roboto"/>
              <a:cs typeface="Roboto"/>
              <a:sym typeface="Roboto"/>
            </a:endParaRPr>
          </a:p>
          <a:p>
            <a:pPr indent="-298450" lvl="0" marL="457200" rtl="0" algn="l">
              <a:lnSpc>
                <a:spcPct val="115000"/>
              </a:lnSpc>
              <a:spcBef>
                <a:spcPts val="0"/>
              </a:spcBef>
              <a:spcAft>
                <a:spcPts val="0"/>
              </a:spcAft>
              <a:buClr>
                <a:srgbClr val="002060"/>
              </a:buClr>
              <a:buSzPts val="1100"/>
              <a:buFont typeface="Roboto"/>
              <a:buChar char="●"/>
            </a:pPr>
            <a:r>
              <a:rPr lang="en" sz="1100">
                <a:solidFill>
                  <a:srgbClr val="002060"/>
                </a:solidFill>
                <a:latin typeface="Roboto"/>
                <a:ea typeface="Roboto"/>
                <a:cs typeface="Roboto"/>
                <a:sym typeface="Roboto"/>
              </a:rPr>
              <a:t>ID how many strategies to research for possible prototyping</a:t>
            </a:r>
            <a:endParaRPr sz="1100">
              <a:solidFill>
                <a:srgbClr val="00206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87"/>
          <p:cNvSpPr txBox="1"/>
          <p:nvPr>
            <p:ph type="title"/>
          </p:nvPr>
        </p:nvSpPr>
        <p:spPr>
          <a:xfrm>
            <a:off x="555750" y="892600"/>
            <a:ext cx="80325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sz="3000"/>
              <a:t>Designing the Rocket</a:t>
            </a:r>
            <a:endParaRPr sz="3000"/>
          </a:p>
        </p:txBody>
      </p:sp>
      <p:sp>
        <p:nvSpPr>
          <p:cNvPr id="584" name="Google Shape;584;p87"/>
          <p:cNvSpPr/>
          <p:nvPr>
            <p:ph idx="2" type="dgm"/>
          </p:nvPr>
        </p:nvSpPr>
        <p:spPr>
          <a:xfrm>
            <a:off x="217050" y="1477300"/>
            <a:ext cx="8709900" cy="3302100"/>
          </a:xfrm>
          <a:prstGeom prst="rect">
            <a:avLst/>
          </a:prstGeom>
        </p:spPr>
        <p:txBody>
          <a:bodyPr anchorCtr="0" anchor="ctr" bIns="91425" lIns="365750" spcFirstLastPara="1" rIns="365750" wrap="square" tIns="91425">
            <a:noAutofit/>
          </a:bodyPr>
          <a:lstStyle/>
          <a:p>
            <a:pPr indent="0" lvl="0" marL="0" rtl="0" algn="ctr">
              <a:spcBef>
                <a:spcPts val="0"/>
              </a:spcBef>
              <a:spcAft>
                <a:spcPts val="0"/>
              </a:spcAft>
              <a:buNone/>
            </a:pPr>
            <a:r>
              <a:rPr lang="en" sz="1600">
                <a:solidFill>
                  <a:schemeClr val="accent2"/>
                </a:solidFill>
                <a:latin typeface="Roboto Light"/>
                <a:ea typeface="Roboto Light"/>
                <a:cs typeface="Roboto Light"/>
                <a:sym typeface="Roboto Light"/>
              </a:rPr>
              <a:t>Your Vision for Education </a:t>
            </a:r>
            <a:endParaRPr sz="1600">
              <a:solidFill>
                <a:schemeClr val="accent2"/>
              </a:solidFill>
              <a:latin typeface="Roboto Light"/>
              <a:ea typeface="Roboto Light"/>
              <a:cs typeface="Roboto Light"/>
              <a:sym typeface="Roboto Light"/>
            </a:endParaRPr>
          </a:p>
          <a:p>
            <a:pPr indent="0" lvl="0" marL="0" rtl="0" algn="l">
              <a:spcBef>
                <a:spcPts val="0"/>
              </a:spcBef>
              <a:spcAft>
                <a:spcPts val="0"/>
              </a:spcAft>
              <a:buNone/>
            </a:pPr>
            <a:r>
              <a:t/>
            </a:r>
            <a:endParaRPr sz="1600">
              <a:solidFill>
                <a:srgbClr val="434343"/>
              </a:solidFill>
              <a:latin typeface="Roboto Light"/>
              <a:ea typeface="Roboto Light"/>
              <a:cs typeface="Roboto Light"/>
              <a:sym typeface="Roboto Light"/>
            </a:endParaRPr>
          </a:p>
          <a:p>
            <a:pPr indent="0" lvl="0" marL="0" rtl="0" algn="l">
              <a:spcBef>
                <a:spcPts val="0"/>
              </a:spcBef>
              <a:spcAft>
                <a:spcPts val="0"/>
              </a:spcAft>
              <a:buNone/>
            </a:pPr>
            <a:r>
              <a:rPr lang="en" sz="1600">
                <a:solidFill>
                  <a:schemeClr val="accent5"/>
                </a:solidFill>
                <a:latin typeface="Roboto Light"/>
                <a:ea typeface="Roboto Light"/>
                <a:cs typeface="Roboto Light"/>
                <a:sym typeface="Roboto Light"/>
              </a:rPr>
              <a:t>Learn the Redesign Process		Research Goal Areas		Engage Stakeholders</a:t>
            </a:r>
            <a:br>
              <a:rPr lang="en" sz="1600">
                <a:solidFill>
                  <a:schemeClr val="accent5"/>
                </a:solidFill>
                <a:latin typeface="Roboto Light"/>
                <a:ea typeface="Roboto Light"/>
                <a:cs typeface="Roboto Light"/>
                <a:sym typeface="Roboto Light"/>
              </a:rPr>
            </a:br>
            <a:r>
              <a:rPr lang="en" sz="1600">
                <a:solidFill>
                  <a:schemeClr val="accent5"/>
                </a:solidFill>
                <a:latin typeface="Roboto Light"/>
                <a:ea typeface="Roboto Light"/>
                <a:cs typeface="Roboto Light"/>
                <a:sym typeface="Roboto Light"/>
              </a:rPr>
              <a:t>													&amp; Communicate </a:t>
            </a:r>
            <a:endParaRPr sz="1600">
              <a:solidFill>
                <a:schemeClr val="accent5"/>
              </a:solidFill>
              <a:latin typeface="Roboto Light"/>
              <a:ea typeface="Roboto Light"/>
              <a:cs typeface="Roboto Light"/>
              <a:sym typeface="Roboto Light"/>
            </a:endParaRPr>
          </a:p>
          <a:p>
            <a:pPr indent="0" lvl="0" marL="0" rtl="0" algn="l">
              <a:spcBef>
                <a:spcPts val="0"/>
              </a:spcBef>
              <a:spcAft>
                <a:spcPts val="0"/>
              </a:spcAft>
              <a:buNone/>
            </a:pPr>
            <a:r>
              <a:t/>
            </a:r>
            <a:endParaRPr sz="1600">
              <a:solidFill>
                <a:schemeClr val="accent5"/>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-Design Thinking Challenge		-Identify Goal </a:t>
            </a:r>
            <a:r>
              <a:rPr lang="en" sz="1600">
                <a:solidFill>
                  <a:srgbClr val="B45F06"/>
                </a:solidFill>
                <a:latin typeface="Roboto Light"/>
                <a:ea typeface="Roboto Light"/>
                <a:cs typeface="Roboto Light"/>
                <a:sym typeface="Roboto Light"/>
              </a:rPr>
              <a:t>Areas</a:t>
            </a:r>
            <a:r>
              <a:rPr lang="en" sz="1600">
                <a:solidFill>
                  <a:srgbClr val="B45F06"/>
                </a:solidFill>
                <a:latin typeface="Roboto Light"/>
                <a:ea typeface="Roboto Light"/>
                <a:cs typeface="Roboto Light"/>
                <a:sym typeface="Roboto Light"/>
              </a:rPr>
              <a:t> 			-Build a Purposeful </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-Introduce 4DX					-Develop Investigation		 Community</a:t>
            </a:r>
            <a:endParaRPr sz="1600">
              <a:solidFill>
                <a:srgbClr val="B45F06"/>
              </a:solidFill>
              <a:latin typeface="Roboto Light"/>
              <a:ea typeface="Roboto Light"/>
              <a:cs typeface="Roboto Light"/>
              <a:sym typeface="Roboto Light"/>
            </a:endParaRPr>
          </a:p>
          <a:p>
            <a:pPr indent="457200" lvl="0" marL="457200" rtl="0" algn="l">
              <a:spcBef>
                <a:spcPts val="0"/>
              </a:spcBef>
              <a:spcAft>
                <a:spcPts val="0"/>
              </a:spcAft>
              <a:buNone/>
            </a:pPr>
            <a:r>
              <a:rPr lang="en" sz="1600">
                <a:solidFill>
                  <a:srgbClr val="B45F06"/>
                </a:solidFill>
                <a:latin typeface="Roboto Light"/>
                <a:ea typeface="Roboto Light"/>
                <a:cs typeface="Roboto Light"/>
                <a:sym typeface="Roboto Light"/>
              </a:rPr>
              <a:t>					 Teams					-Mobilize Others</a:t>
            </a:r>
            <a:br>
              <a:rPr lang="en" sz="1600">
                <a:solidFill>
                  <a:srgbClr val="B45F06"/>
                </a:solidFill>
                <a:latin typeface="Roboto Light"/>
                <a:ea typeface="Roboto Light"/>
                <a:cs typeface="Roboto Light"/>
                <a:sym typeface="Roboto Light"/>
              </a:rPr>
            </a:br>
            <a:r>
              <a:rPr lang="en" sz="1600">
                <a:solidFill>
                  <a:srgbClr val="B45F06"/>
                </a:solidFill>
                <a:latin typeface="Roboto Light"/>
                <a:ea typeface="Roboto Light"/>
                <a:cs typeface="Roboto Light"/>
                <a:sym typeface="Roboto Light"/>
              </a:rPr>
              <a:t>						-Research 4 Principles		-Communication Plan</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							-Take Inventory				-Business Plan</a:t>
            </a:r>
            <a:endParaRPr sz="1600">
              <a:solidFill>
                <a:srgbClr val="B45F06"/>
              </a:solidFill>
              <a:latin typeface="Roboto Light"/>
              <a:ea typeface="Roboto Light"/>
              <a:cs typeface="Roboto Light"/>
              <a:sym typeface="Roboto Light"/>
            </a:endParaRPr>
          </a:p>
          <a:p>
            <a:pPr indent="0" lvl="0" marL="0" rtl="0" algn="l">
              <a:spcBef>
                <a:spcPts val="0"/>
              </a:spcBef>
              <a:spcAft>
                <a:spcPts val="0"/>
              </a:spcAft>
              <a:buNone/>
            </a:pPr>
            <a:r>
              <a:rPr lang="en" sz="1600">
                <a:solidFill>
                  <a:srgbClr val="B45F06"/>
                </a:solidFill>
                <a:latin typeface="Roboto Light"/>
                <a:ea typeface="Roboto Light"/>
                <a:cs typeface="Roboto Light"/>
                <a:sym typeface="Roboto Light"/>
              </a:rPr>
              <a:t>							-Identify Strategies to </a:t>
            </a:r>
            <a:br>
              <a:rPr lang="en" sz="1600">
                <a:solidFill>
                  <a:srgbClr val="B45F06"/>
                </a:solidFill>
                <a:latin typeface="Roboto Light"/>
                <a:ea typeface="Roboto Light"/>
                <a:cs typeface="Roboto Light"/>
                <a:sym typeface="Roboto Light"/>
              </a:rPr>
            </a:br>
            <a:r>
              <a:rPr lang="en" sz="1600">
                <a:solidFill>
                  <a:srgbClr val="B45F06"/>
                </a:solidFill>
                <a:latin typeface="Roboto Light"/>
                <a:ea typeface="Roboto Light"/>
                <a:cs typeface="Roboto Light"/>
                <a:sym typeface="Roboto Light"/>
              </a:rPr>
              <a:t>							 Prototype</a:t>
            </a:r>
            <a:endParaRPr sz="1600">
              <a:solidFill>
                <a:srgbClr val="B45F06"/>
              </a:solidFill>
              <a:latin typeface="Roboto Light"/>
              <a:ea typeface="Roboto Light"/>
              <a:cs typeface="Roboto Light"/>
              <a:sym typeface="Roboto Light"/>
            </a:endParaRPr>
          </a:p>
        </p:txBody>
      </p:sp>
      <p:sp>
        <p:nvSpPr>
          <p:cNvPr id="585" name="Google Shape;585;p87"/>
          <p:cNvSpPr/>
          <p:nvPr/>
        </p:nvSpPr>
        <p:spPr>
          <a:xfrm>
            <a:off x="1061725" y="134329"/>
            <a:ext cx="1617900" cy="531600"/>
          </a:xfrm>
          <a:prstGeom prst="ellipse">
            <a:avLst/>
          </a:prstGeom>
          <a:solidFill>
            <a:srgbClr val="15284B"/>
          </a:solidFill>
          <a:ln cap="flat" cmpd="sng" w="9525">
            <a:solidFill>
              <a:srgbClr val="0B5394"/>
            </a:solidFill>
            <a:prstDash val="solid"/>
            <a:round/>
            <a:headEnd len="sm" w="sm" type="none"/>
            <a:tailEnd len="sm" w="sm" type="none"/>
          </a:ln>
          <a:effectLst>
            <a:outerShdw blurRad="242888" rotWithShape="0" algn="bl" dir="7380000" dist="76200">
              <a:srgbClr val="073763">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FOCUS</a:t>
            </a:r>
            <a:endParaRPr sz="1100">
              <a:solidFill>
                <a:srgbClr val="F3F3F3"/>
              </a:solidFill>
              <a:latin typeface="Open Sans Light"/>
              <a:ea typeface="Open Sans Light"/>
              <a:cs typeface="Open Sans Light"/>
              <a:sym typeface="Open Sans Light"/>
            </a:endParaRPr>
          </a:p>
        </p:txBody>
      </p:sp>
      <p:sp>
        <p:nvSpPr>
          <p:cNvPr id="586" name="Google Shape;586;p87"/>
          <p:cNvSpPr/>
          <p:nvPr/>
        </p:nvSpPr>
        <p:spPr>
          <a:xfrm>
            <a:off x="2862611" y="134329"/>
            <a:ext cx="1617900" cy="531600"/>
          </a:xfrm>
          <a:prstGeom prst="ellipse">
            <a:avLst/>
          </a:prstGeom>
          <a:solidFill>
            <a:srgbClr val="D50032"/>
          </a:solidFill>
          <a:ln cap="flat" cmpd="sng" w="9525">
            <a:solidFill>
              <a:srgbClr val="A61C00"/>
            </a:solidFill>
            <a:prstDash val="solid"/>
            <a:round/>
            <a:headEnd len="sm" w="sm" type="none"/>
            <a:tailEnd len="sm" w="sm" type="none"/>
          </a:ln>
          <a:effectLst>
            <a:outerShdw blurRad="242888" rotWithShape="0" algn="bl" dir="7380000" dist="76200">
              <a:srgbClr val="A61C00">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3F3F3"/>
                </a:solidFill>
                <a:latin typeface="Open Sans Light"/>
                <a:ea typeface="Open Sans Light"/>
                <a:cs typeface="Open Sans Light"/>
                <a:sym typeface="Open Sans Light"/>
              </a:rPr>
              <a:t>LEVERAGE</a:t>
            </a:r>
            <a:endParaRPr sz="1000">
              <a:solidFill>
                <a:srgbClr val="F3F3F3"/>
              </a:solidFill>
              <a:latin typeface="Open Sans Light"/>
              <a:ea typeface="Open Sans Light"/>
              <a:cs typeface="Open Sans Light"/>
              <a:sym typeface="Open Sans Light"/>
            </a:endParaRPr>
          </a:p>
        </p:txBody>
      </p:sp>
      <p:sp>
        <p:nvSpPr>
          <p:cNvPr id="587" name="Google Shape;587;p87"/>
          <p:cNvSpPr/>
          <p:nvPr/>
        </p:nvSpPr>
        <p:spPr>
          <a:xfrm>
            <a:off x="4663497" y="118800"/>
            <a:ext cx="1617900" cy="531600"/>
          </a:xfrm>
          <a:prstGeom prst="ellipse">
            <a:avLst/>
          </a:prstGeom>
          <a:solidFill>
            <a:srgbClr val="FFA400"/>
          </a:solidFill>
          <a:ln cap="flat" cmpd="sng" w="9525">
            <a:solidFill>
              <a:srgbClr val="F1C232"/>
            </a:solidFill>
            <a:prstDash val="solid"/>
            <a:round/>
            <a:headEnd len="sm" w="sm" type="none"/>
            <a:tailEnd len="sm" w="sm" type="none"/>
          </a:ln>
          <a:effectLst>
            <a:outerShdw blurRad="242888" rotWithShape="0" algn="bl" dir="7380000" dist="76200">
              <a:srgbClr val="F1C232">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3F3F3"/>
                </a:solidFill>
                <a:latin typeface="Open Sans Light"/>
                <a:ea typeface="Open Sans Light"/>
                <a:cs typeface="Open Sans Light"/>
                <a:sym typeface="Open Sans Light"/>
              </a:rPr>
              <a:t>ENGAGEMENT</a:t>
            </a:r>
            <a:endParaRPr sz="1100">
              <a:solidFill>
                <a:srgbClr val="F3F3F3"/>
              </a:solidFill>
              <a:latin typeface="Open Sans Light"/>
              <a:ea typeface="Open Sans Light"/>
              <a:cs typeface="Open Sans Light"/>
              <a:sym typeface="Open Sans Light"/>
            </a:endParaRPr>
          </a:p>
        </p:txBody>
      </p:sp>
      <p:sp>
        <p:nvSpPr>
          <p:cNvPr id="588" name="Google Shape;588;p87"/>
          <p:cNvSpPr/>
          <p:nvPr/>
        </p:nvSpPr>
        <p:spPr>
          <a:xfrm>
            <a:off x="6464382" y="118800"/>
            <a:ext cx="1617900" cy="531600"/>
          </a:xfrm>
          <a:prstGeom prst="ellipse">
            <a:avLst/>
          </a:prstGeom>
          <a:solidFill>
            <a:srgbClr val="00B796"/>
          </a:solidFill>
          <a:ln cap="flat" cmpd="sng" w="9525">
            <a:solidFill>
              <a:srgbClr val="00B796"/>
            </a:solidFill>
            <a:prstDash val="solid"/>
            <a:round/>
            <a:headEnd len="sm" w="sm" type="none"/>
            <a:tailEnd len="sm" w="sm" type="none"/>
          </a:ln>
          <a:effectLst>
            <a:outerShdw blurRad="242888" rotWithShape="0" algn="bl" dir="7380000" dist="76200">
              <a:srgbClr val="38761D">
                <a:alpha val="52999"/>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3F3F3"/>
                </a:solidFill>
                <a:latin typeface="Open Sans Light"/>
                <a:ea typeface="Open Sans Light"/>
                <a:cs typeface="Open Sans Light"/>
                <a:sym typeface="Open Sans Light"/>
              </a:rPr>
              <a:t>ACCOUNTABILITY</a:t>
            </a:r>
            <a:endParaRPr sz="900">
              <a:solidFill>
                <a:srgbClr val="F3F3F3"/>
              </a:solidFill>
              <a:latin typeface="Open Sans Light"/>
              <a:ea typeface="Open Sans Light"/>
              <a:cs typeface="Open Sans Light"/>
              <a:sym typeface="Open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88"/>
          <p:cNvSpPr txBox="1"/>
          <p:nvPr>
            <p:ph idx="4294967295" type="title"/>
          </p:nvPr>
        </p:nvSpPr>
        <p:spPr>
          <a:xfrm>
            <a:off x="971540" y="150095"/>
            <a:ext cx="7200900" cy="675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dk2"/>
              </a:buClr>
              <a:buSzPts val="3200"/>
              <a:buFont typeface="Roboto"/>
              <a:buNone/>
            </a:pPr>
            <a:r>
              <a:rPr i="0" lang="en" sz="3200" u="none" cap="none" strike="noStrike">
                <a:solidFill>
                  <a:schemeClr val="dk2"/>
                </a:solidFill>
                <a:latin typeface="Arial Black"/>
                <a:ea typeface="Arial Black"/>
                <a:cs typeface="Arial Black"/>
                <a:sym typeface="Arial Black"/>
              </a:rPr>
              <a:t>Kans</a:t>
            </a:r>
            <a:r>
              <a:rPr lang="en" sz="3200">
                <a:solidFill>
                  <a:schemeClr val="dk2"/>
                </a:solidFill>
                <a:latin typeface="Arial Black"/>
                <a:ea typeface="Arial Black"/>
                <a:cs typeface="Arial Black"/>
                <a:sym typeface="Arial Black"/>
              </a:rPr>
              <a:t>ans Can School</a:t>
            </a:r>
            <a:r>
              <a:rPr i="0" lang="en" sz="3200" u="none" cap="none" strike="noStrike">
                <a:solidFill>
                  <a:schemeClr val="dk2"/>
                </a:solidFill>
                <a:latin typeface="Arial Black"/>
                <a:ea typeface="Arial Black"/>
                <a:cs typeface="Arial Black"/>
                <a:sym typeface="Arial Black"/>
              </a:rPr>
              <a:t> Redesign Principles</a:t>
            </a:r>
            <a:endParaRPr i="0" sz="3200" u="none" cap="none" strike="noStrike">
              <a:solidFill>
                <a:schemeClr val="dk2"/>
              </a:solidFill>
              <a:latin typeface="Arial Black"/>
              <a:ea typeface="Arial Black"/>
              <a:cs typeface="Arial Black"/>
              <a:sym typeface="Arial Black"/>
            </a:endParaRPr>
          </a:p>
        </p:txBody>
      </p:sp>
      <p:graphicFrame>
        <p:nvGraphicFramePr>
          <p:cNvPr id="594" name="Google Shape;594;p88"/>
          <p:cNvGraphicFramePr/>
          <p:nvPr/>
        </p:nvGraphicFramePr>
        <p:xfrm>
          <a:off x="616714" y="1036240"/>
          <a:ext cx="3000000" cy="3000000"/>
        </p:xfrm>
        <a:graphic>
          <a:graphicData uri="http://schemas.openxmlformats.org/drawingml/2006/table">
            <a:tbl>
              <a:tblPr>
                <a:noFill/>
                <a:tableStyleId>{80855B1E-D2E7-4F70-BA70-46EB179BFE99}</a:tableStyleId>
              </a:tblPr>
              <a:tblGrid>
                <a:gridCol w="3929750"/>
                <a:gridCol w="3929750"/>
              </a:tblGrid>
              <a:tr h="794925">
                <a:tc>
                  <a:txBody>
                    <a:bodyPr/>
                    <a:lstStyle/>
                    <a:p>
                      <a:pPr indent="0" lvl="0" marL="0" marR="0" rtl="0" algn="ctr">
                        <a:spcBef>
                          <a:spcPts val="0"/>
                        </a:spcBef>
                        <a:spcAft>
                          <a:spcPts val="0"/>
                        </a:spcAft>
                        <a:buClr>
                          <a:srgbClr val="FFFFFF"/>
                        </a:buClr>
                        <a:buSzPts val="1800"/>
                        <a:buFont typeface="Calibri"/>
                        <a:buNone/>
                      </a:pPr>
                      <a:r>
                        <a:rPr b="1" lang="en" sz="1800" u="none" cap="none" strike="noStrike">
                          <a:solidFill>
                            <a:srgbClr val="FFFFFF"/>
                          </a:solidFill>
                        </a:rPr>
                        <a:t>Student Success Skills</a:t>
                      </a:r>
                      <a:endParaRPr b="1" sz="1800" u="none" cap="none" strike="noStrike">
                        <a:solidFill>
                          <a:srgbClr val="FFFFFF"/>
                        </a:solidFill>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rgbClr val="FFFFFF"/>
                        </a:buClr>
                        <a:buSzPts val="1800"/>
                        <a:buFont typeface="Arial"/>
                        <a:buNone/>
                      </a:pPr>
                      <a:r>
                        <a:rPr b="1" lang="en" sz="1800" u="none" cap="none" strike="noStrike">
                          <a:solidFill>
                            <a:srgbClr val="FFFFFF"/>
                          </a:solidFill>
                        </a:rPr>
                        <a:t>Family, Business, and </a:t>
                      </a:r>
                      <a:endParaRPr sz="1100"/>
                    </a:p>
                    <a:p>
                      <a:pPr indent="0" lvl="0" marL="0" marR="0" rtl="0" algn="ctr">
                        <a:spcBef>
                          <a:spcPts val="0"/>
                        </a:spcBef>
                        <a:spcAft>
                          <a:spcPts val="0"/>
                        </a:spcAft>
                        <a:buClr>
                          <a:schemeClr val="dk1"/>
                        </a:buClr>
                        <a:buSzPts val="800"/>
                        <a:buFont typeface="Arial"/>
                        <a:buNone/>
                      </a:pPr>
                      <a:r>
                        <a:rPr b="1" lang="en" sz="1800" u="none" cap="none" strike="noStrike">
                          <a:solidFill>
                            <a:srgbClr val="FFFFFF"/>
                          </a:solidFill>
                        </a:rPr>
                        <a:t>Community Partnerships</a:t>
                      </a:r>
                      <a:endParaRPr b="1" sz="1800" u="none" cap="none" strike="noStrike">
                        <a:solidFill>
                          <a:srgbClr val="FFFFFF"/>
                        </a:solidFill>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A400"/>
                    </a:solidFill>
                  </a:tcPr>
                </a:tc>
              </a:tr>
              <a:tr h="669275">
                <a:tc>
                  <a:txBody>
                    <a:bodyPr/>
                    <a:lstStyle/>
                    <a:p>
                      <a:pPr indent="0" lvl="0" marL="0" marR="0" rtl="0" algn="ctr">
                        <a:spcBef>
                          <a:spcPts val="0"/>
                        </a:spcBef>
                        <a:spcAft>
                          <a:spcPts val="0"/>
                        </a:spcAft>
                        <a:buClr>
                          <a:schemeClr val="dk1"/>
                        </a:buClr>
                        <a:buSzPts val="800"/>
                        <a:buFont typeface="Arial"/>
                        <a:buNone/>
                      </a:pPr>
                      <a:r>
                        <a:rPr lang="en" sz="1400" u="none" cap="none" strike="noStrike">
                          <a:solidFill>
                            <a:schemeClr val="dk2"/>
                          </a:solidFill>
                        </a:rPr>
                        <a:t>There is an integrated approach to develop student social-emotional learning.</a:t>
                      </a:r>
                      <a:endParaRPr sz="1400" u="none" cap="none" strike="noStrike">
                        <a:solidFill>
                          <a:schemeClr val="dk2"/>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ctr">
                        <a:spcBef>
                          <a:spcPts val="0"/>
                        </a:spcBef>
                        <a:spcAft>
                          <a:spcPts val="0"/>
                        </a:spcAft>
                        <a:buClr>
                          <a:schemeClr val="dk2"/>
                        </a:buClr>
                        <a:buSzPts val="1800"/>
                        <a:buFont typeface="Calibri"/>
                        <a:buNone/>
                      </a:pPr>
                      <a:r>
                        <a:rPr lang="en" u="none" cap="none" strike="noStrike">
                          <a:solidFill>
                            <a:schemeClr val="dk2"/>
                          </a:solidFill>
                        </a:rPr>
                        <a:t>Partnerships are based on mutually beneficial relationships and collaboration.</a:t>
                      </a:r>
                      <a:endParaRPr u="none" cap="none" strike="noStrike">
                        <a:solidFill>
                          <a:schemeClr val="dk2"/>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563525">
                <a:tc>
                  <a:txBody>
                    <a:bodyPr/>
                    <a:lstStyle/>
                    <a:p>
                      <a:pPr indent="0" lvl="0" marL="0" marR="0" rtl="0" algn="ctr">
                        <a:spcBef>
                          <a:spcPts val="0"/>
                        </a:spcBef>
                        <a:spcAft>
                          <a:spcPts val="0"/>
                        </a:spcAft>
                        <a:buClr>
                          <a:srgbClr val="FFFFFF"/>
                        </a:buClr>
                        <a:buSzPts val="1800"/>
                        <a:buFont typeface="Calibri"/>
                        <a:buNone/>
                      </a:pPr>
                      <a:r>
                        <a:rPr b="1" lang="en" sz="1800" u="none" cap="none" strike="noStrike">
                          <a:solidFill>
                            <a:srgbClr val="FFFFFF"/>
                          </a:solidFill>
                        </a:rPr>
                        <a:t>Personaliz</a:t>
                      </a:r>
                      <a:r>
                        <a:rPr b="1" lang="en" sz="1800">
                          <a:solidFill>
                            <a:srgbClr val="FFFFFF"/>
                          </a:solidFill>
                        </a:rPr>
                        <a:t>ing</a:t>
                      </a:r>
                      <a:r>
                        <a:rPr b="1" lang="en" sz="1800" u="none" cap="none" strike="noStrike">
                          <a:solidFill>
                            <a:srgbClr val="FFFFFF"/>
                          </a:solidFill>
                        </a:rPr>
                        <a:t> Learning</a:t>
                      </a:r>
                      <a:endParaRPr b="1" sz="1800" u="none" cap="none" strike="noStrike">
                        <a:solidFill>
                          <a:srgbClr val="FFFFFF"/>
                        </a:solidFill>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50032"/>
                    </a:solidFill>
                  </a:tcPr>
                </a:tc>
                <a:tc>
                  <a:txBody>
                    <a:bodyPr/>
                    <a:lstStyle/>
                    <a:p>
                      <a:pPr indent="0" lvl="0" marL="0" marR="0" rtl="0" algn="ctr">
                        <a:spcBef>
                          <a:spcPts val="0"/>
                        </a:spcBef>
                        <a:spcAft>
                          <a:spcPts val="0"/>
                        </a:spcAft>
                        <a:buClr>
                          <a:srgbClr val="FFFFFF"/>
                        </a:buClr>
                        <a:buSzPts val="1800"/>
                        <a:buFont typeface="Calibri"/>
                        <a:buNone/>
                      </a:pPr>
                      <a:r>
                        <a:rPr b="1" lang="en" sz="1800" u="none" cap="none" strike="noStrike">
                          <a:solidFill>
                            <a:srgbClr val="FFFFFF"/>
                          </a:solidFill>
                        </a:rPr>
                        <a:t>Real World Application</a:t>
                      </a:r>
                      <a:endParaRPr b="1" sz="1800" u="none" cap="none" strike="noStrike">
                        <a:solidFill>
                          <a:srgbClr val="FFFFFF"/>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005587"/>
                    </a:solidFill>
                  </a:tcPr>
                </a:tc>
              </a:tr>
              <a:tr h="1390875">
                <a:tc>
                  <a:txBody>
                    <a:bodyPr/>
                    <a:lstStyle/>
                    <a:p>
                      <a:pPr indent="0" lvl="0" marL="0" marR="0" rtl="0" algn="ctr">
                        <a:spcBef>
                          <a:spcPts val="0"/>
                        </a:spcBef>
                        <a:spcAft>
                          <a:spcPts val="0"/>
                        </a:spcAft>
                        <a:buClr>
                          <a:schemeClr val="dk1"/>
                        </a:buClr>
                        <a:buSzPts val="1100"/>
                        <a:buFont typeface="Arial"/>
                        <a:buNone/>
                      </a:pPr>
                      <a:r>
                        <a:rPr lang="en">
                          <a:solidFill>
                            <a:schemeClr val="dk2"/>
                          </a:solidFill>
                        </a:rPr>
                        <a:t>Personalized learning places the whole child at the center of instruction. It is informed by strong educator/student/family/community relationships to provide equity and choice in time, place, path, pace and demonstration of learning.</a:t>
                      </a:r>
                      <a:endParaRPr>
                        <a:solidFill>
                          <a:schemeClr val="dk2"/>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ctr">
                        <a:spcBef>
                          <a:spcPts val="0"/>
                        </a:spcBef>
                        <a:spcAft>
                          <a:spcPts val="0"/>
                        </a:spcAft>
                        <a:buClr>
                          <a:schemeClr val="dk2"/>
                        </a:buClr>
                        <a:buSzPts val="1400"/>
                        <a:buFont typeface="Calibri"/>
                        <a:buNone/>
                      </a:pPr>
                      <a:r>
                        <a:rPr lang="en" sz="1400" u="none" cap="none" strike="noStrike">
                          <a:solidFill>
                            <a:schemeClr val="dk2"/>
                          </a:solidFill>
                        </a:rPr>
                        <a:t>Project-based learning, internships, and civic engagement makes learning relevant.</a:t>
                      </a:r>
                      <a:endParaRPr sz="1400" u="none" cap="none" strike="noStrike">
                        <a:solidFill>
                          <a:schemeClr val="dk2"/>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pic>
        <p:nvPicPr>
          <p:cNvPr id="595" name="Google Shape;595;p88"/>
          <p:cNvPicPr preferRelativeResize="0"/>
          <p:nvPr/>
        </p:nvPicPr>
        <p:blipFill>
          <a:blip r:embed="rId3">
            <a:alphaModFix/>
          </a:blip>
          <a:stretch>
            <a:fillRect/>
          </a:stretch>
        </p:blipFill>
        <p:spPr>
          <a:xfrm>
            <a:off x="4280800" y="2243675"/>
            <a:ext cx="531350" cy="5313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89"/>
          <p:cNvSpPr txBox="1"/>
          <p:nvPr>
            <p:ph idx="4294967295" type="ctrTitle"/>
          </p:nvPr>
        </p:nvSpPr>
        <p:spPr>
          <a:xfrm>
            <a:off x="72322" y="147448"/>
            <a:ext cx="8862600" cy="851100"/>
          </a:xfrm>
          <a:prstGeom prst="rect">
            <a:avLst/>
          </a:prstGeom>
          <a:solidFill>
            <a:schemeClr val="lt1"/>
          </a:solidFill>
          <a:ln cap="flat" cmpd="sng" w="25400">
            <a:solidFill>
              <a:schemeClr val="lt1"/>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11284B"/>
              </a:buClr>
              <a:buSzPts val="3200"/>
              <a:buFont typeface="Arial"/>
              <a:buNone/>
            </a:pPr>
            <a:r>
              <a:rPr i="0" lang="en" sz="1800" u="none" cap="none" strike="noStrike"/>
              <a:t>   </a:t>
            </a:r>
            <a:r>
              <a:rPr i="0" lang="en" sz="3200" u="none" cap="none" strike="noStrike"/>
              <a:t> BLENDING DESIGN THINKING &amp; 4DX</a:t>
            </a:r>
            <a:endParaRPr i="0" sz="3200" u="none" cap="none" strike="noStrike"/>
          </a:p>
        </p:txBody>
      </p:sp>
      <p:grpSp>
        <p:nvGrpSpPr>
          <p:cNvPr id="601" name="Google Shape;601;p89"/>
          <p:cNvGrpSpPr/>
          <p:nvPr/>
        </p:nvGrpSpPr>
        <p:grpSpPr>
          <a:xfrm>
            <a:off x="3954846" y="2196154"/>
            <a:ext cx="1096756" cy="751177"/>
            <a:chOff x="-554192" y="2924016"/>
            <a:chExt cx="1146394" cy="885300"/>
          </a:xfrm>
        </p:grpSpPr>
        <p:sp>
          <p:nvSpPr>
            <p:cNvPr id="602" name="Google Shape;602;p89"/>
            <p:cNvSpPr/>
            <p:nvPr/>
          </p:nvSpPr>
          <p:spPr>
            <a:xfrm flipH="1" rot="10800000">
              <a:off x="-554192" y="2929259"/>
              <a:ext cx="453000" cy="874800"/>
            </a:xfrm>
            <a:prstGeom prst="curvedRightArrow">
              <a:avLst>
                <a:gd fmla="val 25000" name="adj1"/>
                <a:gd fmla="val 50000" name="adj2"/>
                <a:gd fmla="val 25000" name="adj3"/>
              </a:avLst>
            </a:prstGeom>
            <a:solidFill>
              <a:srgbClr val="E7E6E6"/>
            </a:solidFill>
            <a:ln cap="flat" cmpd="sng" w="9525">
              <a:solidFill>
                <a:srgbClr val="8082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425" u="none" cap="none" strike="noStrike">
                <a:solidFill>
                  <a:srgbClr val="000000"/>
                </a:solidFill>
                <a:latin typeface="Arial"/>
                <a:ea typeface="Arial"/>
                <a:cs typeface="Arial"/>
                <a:sym typeface="Arial"/>
              </a:endParaRPr>
            </a:p>
          </p:txBody>
        </p:sp>
        <p:sp>
          <p:nvSpPr>
            <p:cNvPr id="603" name="Google Shape;603;p89"/>
            <p:cNvSpPr/>
            <p:nvPr/>
          </p:nvSpPr>
          <p:spPr>
            <a:xfrm flipH="1">
              <a:off x="90902" y="2924016"/>
              <a:ext cx="501300" cy="885300"/>
            </a:xfrm>
            <a:prstGeom prst="curvedRightArrow">
              <a:avLst>
                <a:gd fmla="val 25000" name="adj1"/>
                <a:gd fmla="val 50000" name="adj2"/>
                <a:gd fmla="val 25000" name="adj3"/>
              </a:avLst>
            </a:prstGeom>
            <a:solidFill>
              <a:srgbClr val="E7E6E6"/>
            </a:solidFill>
            <a:ln cap="flat" cmpd="sng" w="9525">
              <a:solidFill>
                <a:srgbClr val="8082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425" u="none" cap="none" strike="noStrike">
                <a:solidFill>
                  <a:srgbClr val="000000"/>
                </a:solidFill>
                <a:latin typeface="Arial"/>
                <a:ea typeface="Arial"/>
                <a:cs typeface="Arial"/>
                <a:sym typeface="Arial"/>
              </a:endParaRPr>
            </a:p>
          </p:txBody>
        </p:sp>
      </p:grpSp>
      <p:sp>
        <p:nvSpPr>
          <p:cNvPr id="604" name="Google Shape;604;p89"/>
          <p:cNvSpPr/>
          <p:nvPr/>
        </p:nvSpPr>
        <p:spPr>
          <a:xfrm>
            <a:off x="2279950" y="1535791"/>
            <a:ext cx="1578000" cy="1382100"/>
          </a:xfrm>
          <a:prstGeom prst="hexagon">
            <a:avLst>
              <a:gd fmla="val 25000" name="adj"/>
              <a:gd fmla="val 115470" name="vf"/>
            </a:avLst>
          </a:prstGeom>
          <a:solidFill>
            <a:schemeClr val="accent4"/>
          </a:solidFill>
          <a:ln cap="flat" cmpd="sng" w="38100">
            <a:solidFill>
              <a:srgbClr val="96C9E6">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TEST</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models and strategies with students</a:t>
            </a:r>
            <a:endParaRPr i="1" sz="1200">
              <a:solidFill>
                <a:srgbClr val="FFFFFF"/>
              </a:solidFill>
              <a:latin typeface="Roboto"/>
              <a:ea typeface="Roboto"/>
              <a:cs typeface="Roboto"/>
              <a:sym typeface="Roboto"/>
            </a:endParaRPr>
          </a:p>
        </p:txBody>
      </p:sp>
      <p:sp>
        <p:nvSpPr>
          <p:cNvPr id="605" name="Google Shape;605;p89"/>
          <p:cNvSpPr/>
          <p:nvPr/>
        </p:nvSpPr>
        <p:spPr>
          <a:xfrm>
            <a:off x="3716750" y="719175"/>
            <a:ext cx="1578000" cy="1382100"/>
          </a:xfrm>
          <a:prstGeom prst="hexagon">
            <a:avLst>
              <a:gd fmla="val 25000" name="adj"/>
              <a:gd fmla="val 115470" name="vf"/>
            </a:avLst>
          </a:prstGeom>
          <a:solidFill>
            <a:schemeClr val="accent3"/>
          </a:solidFill>
          <a:ln cap="flat" cmpd="sng" w="38100">
            <a:solidFill>
              <a:srgbClr val="B6D7A8">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EMPATHIZE</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with our students and staff</a:t>
            </a:r>
            <a:endParaRPr b="0" i="0" sz="1200" u="none" cap="none" strike="noStrike">
              <a:solidFill>
                <a:srgbClr val="FFFFFF"/>
              </a:solidFill>
              <a:latin typeface="Roboto"/>
              <a:ea typeface="Roboto"/>
              <a:cs typeface="Roboto"/>
              <a:sym typeface="Roboto"/>
            </a:endParaRPr>
          </a:p>
        </p:txBody>
      </p:sp>
      <p:sp>
        <p:nvSpPr>
          <p:cNvPr id="606" name="Google Shape;606;p89"/>
          <p:cNvSpPr/>
          <p:nvPr/>
        </p:nvSpPr>
        <p:spPr>
          <a:xfrm>
            <a:off x="5094606" y="1535799"/>
            <a:ext cx="1578000" cy="1382100"/>
          </a:xfrm>
          <a:prstGeom prst="hexagon">
            <a:avLst>
              <a:gd fmla="val 25000" name="adj"/>
              <a:gd fmla="val 115470" name="vf"/>
            </a:avLst>
          </a:prstGeom>
          <a:solidFill>
            <a:schemeClr val="accent1"/>
          </a:solidFill>
          <a:ln cap="flat" cmpd="sng" w="38100">
            <a:solidFill>
              <a:schemeClr val="accent2">
                <a:alpha val="0"/>
              </a:scheme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DEFINE </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their needs</a:t>
            </a:r>
            <a:endParaRPr b="0" i="0" sz="1200" u="none" cap="none" strike="noStrike">
              <a:solidFill>
                <a:srgbClr val="FFFFFF"/>
              </a:solidFill>
              <a:latin typeface="Roboto"/>
              <a:ea typeface="Roboto"/>
              <a:cs typeface="Roboto"/>
              <a:sym typeface="Roboto"/>
            </a:endParaRPr>
          </a:p>
        </p:txBody>
      </p:sp>
      <p:sp>
        <p:nvSpPr>
          <p:cNvPr id="607" name="Google Shape;607;p89"/>
          <p:cNvSpPr/>
          <p:nvPr/>
        </p:nvSpPr>
        <p:spPr>
          <a:xfrm>
            <a:off x="4634579" y="2972848"/>
            <a:ext cx="1578000" cy="1382100"/>
          </a:xfrm>
          <a:prstGeom prst="hexagon">
            <a:avLst>
              <a:gd fmla="val 25000" name="adj"/>
              <a:gd fmla="val 115470" name="vf"/>
            </a:avLst>
          </a:prstGeom>
          <a:solidFill>
            <a:schemeClr val="accent2"/>
          </a:solidFill>
          <a:ln cap="flat" cmpd="sng" w="38100">
            <a:solidFill>
              <a:srgbClr val="F2A32C">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IDEATE</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solutions to these needs</a:t>
            </a:r>
            <a:endParaRPr b="0" i="0" sz="1200" u="none" cap="none" strike="noStrike">
              <a:solidFill>
                <a:srgbClr val="FFFFFF"/>
              </a:solidFill>
              <a:latin typeface="Roboto"/>
              <a:ea typeface="Roboto"/>
              <a:cs typeface="Roboto"/>
              <a:sym typeface="Roboto"/>
            </a:endParaRPr>
          </a:p>
        </p:txBody>
      </p:sp>
      <p:sp>
        <p:nvSpPr>
          <p:cNvPr id="608" name="Google Shape;608;p89"/>
          <p:cNvSpPr/>
          <p:nvPr/>
        </p:nvSpPr>
        <p:spPr>
          <a:xfrm>
            <a:off x="2794350" y="2972850"/>
            <a:ext cx="1578000" cy="1382100"/>
          </a:xfrm>
          <a:prstGeom prst="hexagon">
            <a:avLst>
              <a:gd fmla="val 25000" name="adj"/>
              <a:gd fmla="val 115470" name="vf"/>
            </a:avLst>
          </a:prstGeom>
          <a:solidFill>
            <a:schemeClr val="accent5"/>
          </a:solidFill>
          <a:ln cap="flat" cmpd="sng" w="38100">
            <a:solidFill>
              <a:srgbClr val="A5C751">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PROTOTYPE</a:t>
            </a:r>
            <a:endParaRPr b="1" sz="1200">
              <a:solidFill>
                <a:schemeClr val="lt1"/>
              </a:solidFill>
              <a:latin typeface="Roboto"/>
              <a:ea typeface="Roboto"/>
              <a:cs typeface="Roboto"/>
              <a:sym typeface="Roboto"/>
            </a:endParaRPr>
          </a:p>
          <a:p>
            <a:pPr indent="0" lvl="0" marL="0" rtl="0" algn="ctr">
              <a:spcBef>
                <a:spcPts val="0"/>
              </a:spcBef>
              <a:spcAft>
                <a:spcPts val="0"/>
              </a:spcAft>
              <a:buClr>
                <a:schemeClr val="dk1"/>
              </a:buClr>
              <a:buSzPts val="1300"/>
              <a:buFont typeface="Arial"/>
              <a:buNone/>
            </a:pPr>
            <a:r>
              <a:rPr i="1" lang="en" sz="1200">
                <a:solidFill>
                  <a:schemeClr val="lt1"/>
                </a:solidFill>
                <a:latin typeface="Roboto"/>
                <a:ea typeface="Roboto"/>
                <a:cs typeface="Roboto"/>
                <a:sym typeface="Roboto"/>
              </a:rPr>
              <a:t>models and strategies</a:t>
            </a:r>
            <a:endParaRPr sz="1200">
              <a:solidFill>
                <a:srgbClr val="FFFFFF"/>
              </a:solidFill>
              <a:latin typeface="Roboto"/>
              <a:ea typeface="Roboto"/>
              <a:cs typeface="Roboto"/>
              <a:sym typeface="Roboto"/>
            </a:endParaRPr>
          </a:p>
        </p:txBody>
      </p:sp>
      <p:sp>
        <p:nvSpPr>
          <p:cNvPr id="609" name="Google Shape;609;p89"/>
          <p:cNvSpPr txBox="1"/>
          <p:nvPr/>
        </p:nvSpPr>
        <p:spPr>
          <a:xfrm>
            <a:off x="4115450" y="2467038"/>
            <a:ext cx="785400" cy="209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975" u="none" cap="none" strike="noStrike">
                <a:solidFill>
                  <a:srgbClr val="000000"/>
                </a:solidFill>
                <a:latin typeface="Roboto"/>
                <a:ea typeface="Roboto"/>
                <a:cs typeface="Roboto"/>
                <a:sym typeface="Roboto"/>
              </a:rPr>
              <a:t>Iterations</a:t>
            </a:r>
            <a:endParaRPr b="0" i="0" sz="975" u="none" cap="none" strike="noStrike">
              <a:solidFill>
                <a:srgbClr val="000000"/>
              </a:solidFill>
              <a:latin typeface="Roboto"/>
              <a:ea typeface="Roboto"/>
              <a:cs typeface="Roboto"/>
              <a:sym typeface="Roboto"/>
            </a:endParaRPr>
          </a:p>
        </p:txBody>
      </p:sp>
      <p:sp>
        <p:nvSpPr>
          <p:cNvPr id="610" name="Google Shape;610;p89"/>
          <p:cNvSpPr txBox="1"/>
          <p:nvPr/>
        </p:nvSpPr>
        <p:spPr>
          <a:xfrm>
            <a:off x="6825375" y="3114050"/>
            <a:ext cx="2034600" cy="5781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Focus on the Wildly Important (Goal Areas &amp; Lag Measures)</a:t>
            </a:r>
            <a:endParaRPr b="0" i="0" sz="1100" u="none" cap="none" strike="noStrike">
              <a:solidFill>
                <a:schemeClr val="lt1"/>
              </a:solidFill>
              <a:latin typeface="Roboto"/>
              <a:ea typeface="Roboto"/>
              <a:cs typeface="Roboto"/>
              <a:sym typeface="Roboto"/>
            </a:endParaRPr>
          </a:p>
        </p:txBody>
      </p:sp>
      <p:sp>
        <p:nvSpPr>
          <p:cNvPr id="611" name="Google Shape;611;p89"/>
          <p:cNvSpPr txBox="1"/>
          <p:nvPr/>
        </p:nvSpPr>
        <p:spPr>
          <a:xfrm>
            <a:off x="3719150" y="4651350"/>
            <a:ext cx="15780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Act on Lead Measures (Strategies)</a:t>
            </a:r>
            <a:endParaRPr b="0" i="0" sz="1100" u="none" cap="none" strike="noStrike">
              <a:solidFill>
                <a:schemeClr val="lt1"/>
              </a:solidFill>
              <a:latin typeface="Roboto"/>
              <a:ea typeface="Roboto"/>
              <a:cs typeface="Roboto"/>
              <a:sym typeface="Roboto"/>
            </a:endParaRPr>
          </a:p>
        </p:txBody>
      </p:sp>
      <p:sp>
        <p:nvSpPr>
          <p:cNvPr id="612" name="Google Shape;612;p89"/>
          <p:cNvSpPr txBox="1"/>
          <p:nvPr/>
        </p:nvSpPr>
        <p:spPr>
          <a:xfrm>
            <a:off x="224725" y="3602025"/>
            <a:ext cx="13617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Keep a Compelling Scoreboard</a:t>
            </a:r>
            <a:endParaRPr b="0" i="0" sz="1100" u="none" cap="none" strike="noStrike">
              <a:solidFill>
                <a:schemeClr val="lt1"/>
              </a:solidFill>
              <a:latin typeface="Roboto"/>
              <a:ea typeface="Roboto"/>
              <a:cs typeface="Roboto"/>
              <a:sym typeface="Roboto"/>
            </a:endParaRPr>
          </a:p>
        </p:txBody>
      </p:sp>
      <p:sp>
        <p:nvSpPr>
          <p:cNvPr id="613" name="Google Shape;613;p89"/>
          <p:cNvSpPr txBox="1"/>
          <p:nvPr/>
        </p:nvSpPr>
        <p:spPr>
          <a:xfrm>
            <a:off x="217650" y="2322200"/>
            <a:ext cx="13617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Create a Cadence of Accountability</a:t>
            </a:r>
            <a:endParaRPr b="0" i="0" sz="1100" u="none" cap="none" strike="noStrike">
              <a:solidFill>
                <a:schemeClr val="lt1"/>
              </a:solidFill>
              <a:latin typeface="Roboto"/>
              <a:ea typeface="Roboto"/>
              <a:cs typeface="Roboto"/>
              <a:sym typeface="Roboto"/>
            </a:endParaRPr>
          </a:p>
        </p:txBody>
      </p:sp>
      <p:sp>
        <p:nvSpPr>
          <p:cNvPr id="614" name="Google Shape;614;p89"/>
          <p:cNvSpPr/>
          <p:nvPr/>
        </p:nvSpPr>
        <p:spPr>
          <a:xfrm rot="2101231">
            <a:off x="6611175" y="2450226"/>
            <a:ext cx="1186158" cy="355629"/>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5" name="Google Shape;615;p89"/>
          <p:cNvSpPr/>
          <p:nvPr/>
        </p:nvSpPr>
        <p:spPr>
          <a:xfrm rot="5400000">
            <a:off x="5184285" y="4500300"/>
            <a:ext cx="614400" cy="3237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6" name="Google Shape;616;p89"/>
          <p:cNvSpPr/>
          <p:nvPr/>
        </p:nvSpPr>
        <p:spPr>
          <a:xfrm rot="7957208">
            <a:off x="1513269" y="3020759"/>
            <a:ext cx="1164761" cy="331849"/>
          </a:xfrm>
          <a:prstGeom prst="leftArrow">
            <a:avLst>
              <a:gd fmla="val 50000" name="adj1"/>
              <a:gd fmla="val 46858"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chemeClr val="lt1"/>
              </a:solidFill>
              <a:latin typeface="Arial"/>
              <a:ea typeface="Arial"/>
              <a:cs typeface="Arial"/>
              <a:sym typeface="Arial"/>
            </a:endParaRPr>
          </a:p>
        </p:txBody>
      </p:sp>
      <p:sp>
        <p:nvSpPr>
          <p:cNvPr id="617" name="Google Shape;617;p89"/>
          <p:cNvSpPr/>
          <p:nvPr/>
        </p:nvSpPr>
        <p:spPr>
          <a:xfrm rot="10800000">
            <a:off x="1630450" y="2330098"/>
            <a:ext cx="724800" cy="3156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chemeClr val="lt1"/>
              </a:solidFill>
              <a:latin typeface="Arial"/>
              <a:ea typeface="Arial"/>
              <a:cs typeface="Arial"/>
              <a:sym typeface="Arial"/>
            </a:endParaRPr>
          </a:p>
        </p:txBody>
      </p:sp>
      <p:sp>
        <p:nvSpPr>
          <p:cNvPr id="618" name="Google Shape;618;p89"/>
          <p:cNvSpPr txBox="1"/>
          <p:nvPr/>
        </p:nvSpPr>
        <p:spPr>
          <a:xfrm>
            <a:off x="1365675" y="4638100"/>
            <a:ext cx="2241000" cy="4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800">
                <a:latin typeface="Open Sans Light"/>
                <a:ea typeface="Open Sans Light"/>
                <a:cs typeface="Open Sans Light"/>
                <a:sym typeface="Open Sans Light"/>
              </a:rPr>
              <a:t>(Liang, Mitchell, &amp; Scott, 2020)</a:t>
            </a:r>
            <a:endParaRPr sz="800">
              <a:latin typeface="Open Sans Light"/>
              <a:ea typeface="Open Sans Light"/>
              <a:cs typeface="Open Sans Light"/>
              <a:sym typeface="Open Sans Light"/>
            </a:endParaRPr>
          </a:p>
          <a:p>
            <a:pPr indent="0" lvl="0" marL="0" rtl="0" algn="l">
              <a:spcBef>
                <a:spcPts val="1200"/>
              </a:spcBef>
              <a:spcAft>
                <a:spcPts val="0"/>
              </a:spcAft>
              <a:buNone/>
            </a:pPr>
            <a:r>
              <a:t/>
            </a:r>
            <a:endParaRPr>
              <a:latin typeface="Open Sans Light"/>
              <a:ea typeface="Open Sans Light"/>
              <a:cs typeface="Open Sans Light"/>
              <a:sym typeface="Open Sans Light"/>
            </a:endParaRPr>
          </a:p>
        </p:txBody>
      </p:sp>
      <p:sp>
        <p:nvSpPr>
          <p:cNvPr id="619" name="Google Shape;619;p89"/>
          <p:cNvSpPr/>
          <p:nvPr/>
        </p:nvSpPr>
        <p:spPr>
          <a:xfrm rot="5400000">
            <a:off x="3203085" y="4500300"/>
            <a:ext cx="614400" cy="3237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90"/>
          <p:cNvSpPr/>
          <p:nvPr/>
        </p:nvSpPr>
        <p:spPr>
          <a:xfrm>
            <a:off x="2211602" y="641123"/>
            <a:ext cx="4665600" cy="4231800"/>
          </a:xfrm>
          <a:prstGeom prst="ellipse">
            <a:avLst/>
          </a:pr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Sh</a:t>
            </a:r>
            <a:endParaRPr/>
          </a:p>
        </p:txBody>
      </p:sp>
      <p:grpSp>
        <p:nvGrpSpPr>
          <p:cNvPr id="625" name="Google Shape;625;p90"/>
          <p:cNvGrpSpPr/>
          <p:nvPr/>
        </p:nvGrpSpPr>
        <p:grpSpPr>
          <a:xfrm>
            <a:off x="3101195" y="84235"/>
            <a:ext cx="2886195" cy="2617828"/>
            <a:chOff x="3611776" y="414352"/>
            <a:chExt cx="2166000" cy="2166000"/>
          </a:xfrm>
        </p:grpSpPr>
        <p:sp>
          <p:nvSpPr>
            <p:cNvPr id="626" name="Google Shape;626;p90"/>
            <p:cNvSpPr/>
            <p:nvPr/>
          </p:nvSpPr>
          <p:spPr>
            <a:xfrm>
              <a:off x="3611776" y="414352"/>
              <a:ext cx="2166000" cy="2166000"/>
            </a:xfrm>
            <a:prstGeom prst="ellipse">
              <a:avLst/>
            </a:prstGeom>
            <a:solidFill>
              <a:srgbClr val="00B7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627" name="Google Shape;627;p90"/>
            <p:cNvSpPr txBox="1"/>
            <p:nvPr/>
          </p:nvSpPr>
          <p:spPr>
            <a:xfrm>
              <a:off x="3967546" y="1027503"/>
              <a:ext cx="1496100" cy="702900"/>
            </a:xfrm>
            <a:prstGeom prst="rect">
              <a:avLst/>
            </a:prstGeom>
            <a:solidFill>
              <a:srgbClr val="00B79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Principals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Model Learning Leadership</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Motivate Teachers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Support Inquiry, Innovation, and Exploration</a:t>
              </a:r>
              <a:endParaRPr sz="1100">
                <a:solidFill>
                  <a:srgbClr val="FFFFFF"/>
                </a:solidFill>
                <a:latin typeface="Open Sans Light"/>
                <a:ea typeface="Open Sans Light"/>
                <a:cs typeface="Open Sans Light"/>
                <a:sym typeface="Open Sans Light"/>
              </a:endParaRPr>
            </a:p>
          </p:txBody>
        </p:sp>
      </p:grpSp>
      <p:grpSp>
        <p:nvGrpSpPr>
          <p:cNvPr id="628" name="Google Shape;628;p90"/>
          <p:cNvGrpSpPr/>
          <p:nvPr/>
        </p:nvGrpSpPr>
        <p:grpSpPr>
          <a:xfrm>
            <a:off x="4443913" y="2192768"/>
            <a:ext cx="2886195" cy="2617828"/>
            <a:chOff x="4562258" y="2095912"/>
            <a:chExt cx="2166000" cy="2166000"/>
          </a:xfrm>
        </p:grpSpPr>
        <p:sp>
          <p:nvSpPr>
            <p:cNvPr id="629" name="Google Shape;629;p90"/>
            <p:cNvSpPr/>
            <p:nvPr/>
          </p:nvSpPr>
          <p:spPr>
            <a:xfrm>
              <a:off x="4562258" y="2095912"/>
              <a:ext cx="2166000" cy="2166000"/>
            </a:xfrm>
            <a:prstGeom prst="ellipse">
              <a:avLst/>
            </a:prstGeom>
            <a:solidFill>
              <a:srgbClr val="D500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630" name="Google Shape;630;p90"/>
            <p:cNvSpPr txBox="1"/>
            <p:nvPr/>
          </p:nvSpPr>
          <p:spPr>
            <a:xfrm>
              <a:off x="5137032" y="2834728"/>
              <a:ext cx="1496100" cy="702900"/>
            </a:xfrm>
            <a:prstGeom prst="rect">
              <a:avLst/>
            </a:prstGeom>
            <a:solidFill>
              <a:srgbClr val="D500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Additional Stakeholders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Input in Goals and Strategies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Communicate about and Invest in the Work</a:t>
              </a:r>
              <a:endParaRPr sz="1100">
                <a:solidFill>
                  <a:srgbClr val="FFFFFF"/>
                </a:solidFill>
                <a:latin typeface="Open Sans Light"/>
                <a:ea typeface="Open Sans Light"/>
                <a:cs typeface="Open Sans Light"/>
                <a:sym typeface="Open Sans Light"/>
              </a:endParaRPr>
            </a:p>
          </p:txBody>
        </p:sp>
      </p:grpSp>
      <p:grpSp>
        <p:nvGrpSpPr>
          <p:cNvPr id="631" name="Google Shape;631;p90"/>
          <p:cNvGrpSpPr/>
          <p:nvPr/>
        </p:nvGrpSpPr>
        <p:grpSpPr>
          <a:xfrm>
            <a:off x="1813886" y="2192769"/>
            <a:ext cx="2886195" cy="2617828"/>
            <a:chOff x="2702876" y="2032864"/>
            <a:chExt cx="2166000" cy="2166000"/>
          </a:xfrm>
        </p:grpSpPr>
        <p:sp>
          <p:nvSpPr>
            <p:cNvPr id="632" name="Google Shape;632;p90"/>
            <p:cNvSpPr/>
            <p:nvPr/>
          </p:nvSpPr>
          <p:spPr>
            <a:xfrm>
              <a:off x="2702876" y="2032864"/>
              <a:ext cx="2166000" cy="2166000"/>
            </a:xfrm>
            <a:prstGeom prst="ellipse">
              <a:avLst/>
            </a:prstGeom>
            <a:solidFill>
              <a:srgbClr val="005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633" name="Google Shape;633;p90"/>
            <p:cNvSpPr txBox="1"/>
            <p:nvPr/>
          </p:nvSpPr>
          <p:spPr>
            <a:xfrm>
              <a:off x="2868527" y="2764420"/>
              <a:ext cx="1496100" cy="702900"/>
            </a:xfrm>
            <a:prstGeom prst="rect">
              <a:avLst/>
            </a:prstGeom>
            <a:solidFill>
              <a:srgbClr val="0055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Teachers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Collective Efficacy</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Change Agents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Collegial Collaboration and Practices</a:t>
              </a:r>
              <a:endParaRPr sz="1100">
                <a:solidFill>
                  <a:srgbClr val="FFFFFF"/>
                </a:solidFill>
                <a:latin typeface="Open Sans Light"/>
                <a:ea typeface="Open Sans Light"/>
                <a:cs typeface="Open Sans Light"/>
                <a:sym typeface="Open Sans Light"/>
              </a:endParaRPr>
            </a:p>
          </p:txBody>
        </p:sp>
      </p:grpSp>
      <p:sp>
        <p:nvSpPr>
          <p:cNvPr id="634" name="Google Shape;634;p90"/>
          <p:cNvSpPr/>
          <p:nvPr/>
        </p:nvSpPr>
        <p:spPr>
          <a:xfrm>
            <a:off x="3731486" y="2011868"/>
            <a:ext cx="1633500" cy="1481400"/>
          </a:xfrm>
          <a:prstGeom prst="ellipse">
            <a:avLst/>
          </a:prstGeom>
          <a:solidFill>
            <a:srgbClr val="1228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-Shared Vision</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-Psychological Safety</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-Communication &amp; Feedback</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-Growth Mindset</a:t>
            </a:r>
            <a:endParaRPr sz="1000">
              <a:solidFill>
                <a:srgbClr val="FFFFFF"/>
              </a:solidFill>
              <a:latin typeface="Open Sans Light"/>
              <a:ea typeface="Open Sans Light"/>
              <a:cs typeface="Open Sans Light"/>
              <a:sym typeface="Open Sans Light"/>
            </a:endParaRPr>
          </a:p>
        </p:txBody>
      </p:sp>
      <p:sp>
        <p:nvSpPr>
          <p:cNvPr id="635" name="Google Shape;635;p90"/>
          <p:cNvSpPr txBox="1"/>
          <p:nvPr/>
        </p:nvSpPr>
        <p:spPr>
          <a:xfrm rot="-3608781">
            <a:off x="2119860" y="1515860"/>
            <a:ext cx="1234867" cy="58498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636" name="Google Shape;636;p90"/>
          <p:cNvSpPr txBox="1"/>
          <p:nvPr/>
        </p:nvSpPr>
        <p:spPr>
          <a:xfrm rot="3205510">
            <a:off x="5748636" y="1526788"/>
            <a:ext cx="1234996" cy="58500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637" name="Google Shape;637;p90"/>
          <p:cNvSpPr txBox="1"/>
          <p:nvPr/>
        </p:nvSpPr>
        <p:spPr>
          <a:xfrm rot="-835">
            <a:off x="3926910" y="4337834"/>
            <a:ext cx="1234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638" name="Google Shape;638;p90"/>
          <p:cNvSpPr txBox="1"/>
          <p:nvPr/>
        </p:nvSpPr>
        <p:spPr>
          <a:xfrm>
            <a:off x="273500" y="158800"/>
            <a:ext cx="1633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Conditions for a Learning Culture</a:t>
            </a:r>
            <a:endParaRPr sz="2400"/>
          </a:p>
        </p:txBody>
      </p:sp>
      <p:pic>
        <p:nvPicPr>
          <p:cNvPr descr="Kansas State Department of Education &gt; Home" id="639" name="Google Shape;639;p90"/>
          <p:cNvPicPr preferRelativeResize="0"/>
          <p:nvPr/>
        </p:nvPicPr>
        <p:blipFill>
          <a:blip r:embed="rId3">
            <a:alphaModFix/>
          </a:blip>
          <a:stretch>
            <a:fillRect/>
          </a:stretch>
        </p:blipFill>
        <p:spPr>
          <a:xfrm>
            <a:off x="7510500" y="4443438"/>
            <a:ext cx="1633500" cy="7000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91"/>
          <p:cNvSpPr txBox="1"/>
          <p:nvPr>
            <p:ph type="title"/>
          </p:nvPr>
        </p:nvSpPr>
        <p:spPr>
          <a:xfrm>
            <a:off x="609600" y="65842"/>
            <a:ext cx="7845600" cy="6771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u="sng">
                <a:solidFill>
                  <a:schemeClr val="accent1"/>
                </a:solidFill>
                <a:latin typeface="Open Sans SemiBold"/>
                <a:ea typeface="Open Sans SemiBold"/>
                <a:cs typeface="Open Sans SemiBold"/>
                <a:sym typeface="Open Sans SemiBold"/>
                <a:hlinkClick r:id="rId3">
                  <a:extLst>
                    <a:ext uri="{A12FA001-AC4F-418D-AE19-62706E023703}">
                      <ahyp:hlinkClr val="tx"/>
                    </a:ext>
                  </a:extLst>
                </a:hlinkClick>
              </a:rPr>
              <a:t>Leadership Competencies</a:t>
            </a:r>
            <a:endParaRPr>
              <a:solidFill>
                <a:schemeClr val="accent1"/>
              </a:solidFill>
              <a:latin typeface="Open Sans SemiBold"/>
              <a:ea typeface="Open Sans SemiBold"/>
              <a:cs typeface="Open Sans SemiBold"/>
              <a:sym typeface="Open Sans SemiBold"/>
            </a:endParaRPr>
          </a:p>
        </p:txBody>
      </p:sp>
      <p:pic>
        <p:nvPicPr>
          <p:cNvPr id="645" name="Google Shape;645;p91"/>
          <p:cNvPicPr preferRelativeResize="0"/>
          <p:nvPr/>
        </p:nvPicPr>
        <p:blipFill rotWithShape="1">
          <a:blip r:embed="rId4">
            <a:alphaModFix/>
          </a:blip>
          <a:srcRect b="0" l="490" r="-489" t="0"/>
          <a:stretch/>
        </p:blipFill>
        <p:spPr>
          <a:xfrm>
            <a:off x="1917100" y="764348"/>
            <a:ext cx="6538100" cy="361481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92"/>
          <p:cNvSpPr txBox="1"/>
          <p:nvPr/>
        </p:nvSpPr>
        <p:spPr>
          <a:xfrm>
            <a:off x="1804900" y="4178400"/>
            <a:ext cx="5520600" cy="8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u="sng">
                <a:solidFill>
                  <a:schemeClr val="accent1"/>
                </a:solidFill>
                <a:latin typeface="Roboto Light"/>
                <a:ea typeface="Roboto Light"/>
                <a:cs typeface="Roboto Light"/>
                <a:sym typeface="Roboto Light"/>
                <a:hlinkClick r:id="rId3">
                  <a:extLst>
                    <a:ext uri="{A12FA001-AC4F-418D-AE19-62706E023703}">
                      <ahyp:hlinkClr val="tx"/>
                    </a:ext>
                  </a:extLst>
                </a:hlinkClick>
              </a:rPr>
              <a:t>Investigation Team Overview</a:t>
            </a:r>
            <a:endParaRPr sz="3000">
              <a:solidFill>
                <a:schemeClr val="accent1"/>
              </a:solidFill>
              <a:latin typeface="Roboto Light"/>
              <a:ea typeface="Roboto Light"/>
              <a:cs typeface="Roboto Light"/>
              <a:sym typeface="Roboto Light"/>
            </a:endParaRPr>
          </a:p>
        </p:txBody>
      </p:sp>
      <p:pic>
        <p:nvPicPr>
          <p:cNvPr id="651" name="Google Shape;651;p92"/>
          <p:cNvPicPr preferRelativeResize="0"/>
          <p:nvPr/>
        </p:nvPicPr>
        <p:blipFill rotWithShape="1">
          <a:blip r:embed="rId4">
            <a:alphaModFix/>
          </a:blip>
          <a:srcRect b="0" l="0" r="1729" t="21433"/>
          <a:stretch/>
        </p:blipFill>
        <p:spPr>
          <a:xfrm>
            <a:off x="0" y="898800"/>
            <a:ext cx="9144001" cy="3409401"/>
          </a:xfrm>
          <a:prstGeom prst="rect">
            <a:avLst/>
          </a:prstGeom>
          <a:noFill/>
          <a:ln cap="flat" cmpd="sng" w="9525">
            <a:solidFill>
              <a:srgbClr val="CCCCCC"/>
            </a:solidFill>
            <a:prstDash val="solid"/>
            <a:round/>
            <a:headEnd len="sm" w="sm" type="none"/>
            <a:tailEnd len="sm" w="sm" type="none"/>
          </a:ln>
        </p:spPr>
      </p:pic>
      <p:sp>
        <p:nvSpPr>
          <p:cNvPr id="652" name="Google Shape;652;p92"/>
          <p:cNvSpPr txBox="1"/>
          <p:nvPr>
            <p:ph idx="4294967295" type="title"/>
          </p:nvPr>
        </p:nvSpPr>
        <p:spPr>
          <a:xfrm>
            <a:off x="609600" y="95428"/>
            <a:ext cx="7848600" cy="6771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What is a school-based investigation team?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93"/>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Team en</a:t>
            </a:r>
            <a:endParaRPr/>
          </a:p>
        </p:txBody>
      </p:sp>
      <p:sp>
        <p:nvSpPr>
          <p:cNvPr id="658" name="Google Shape;658;p93"/>
          <p:cNvSpPr txBox="1"/>
          <p:nvPr>
            <p:ph idx="1" type="body"/>
          </p:nvPr>
        </p:nvSpPr>
        <p:spPr>
          <a:xfrm>
            <a:off x="628650" y="1216825"/>
            <a:ext cx="4702200" cy="3263400"/>
          </a:xfrm>
          <a:prstGeom prst="rect">
            <a:avLst/>
          </a:prstGeom>
        </p:spPr>
        <p:txBody>
          <a:bodyPr anchorCtr="0" anchor="t" bIns="34275" lIns="68575" spcFirstLastPara="1" rIns="68575" wrap="square" tIns="34275">
            <a:noAutofit/>
          </a:bodyPr>
          <a:lstStyle/>
          <a:p>
            <a:pPr indent="-304800" lvl="0" marL="457200" rtl="0" algn="l">
              <a:spcBef>
                <a:spcPts val="800"/>
              </a:spcBef>
              <a:spcAft>
                <a:spcPts val="0"/>
              </a:spcAft>
              <a:buSzPts val="1200"/>
              <a:buChar char="●"/>
            </a:pPr>
            <a:r>
              <a:rPr lang="en" sz="1900"/>
              <a:t>As you form up your Goal Area Investigation Teams, be aware of the 5 phases every team works through: </a:t>
            </a:r>
            <a:endParaRPr sz="1900"/>
          </a:p>
          <a:p>
            <a:pPr indent="-304800" lvl="1" marL="914400" rtl="0" algn="l">
              <a:spcBef>
                <a:spcPts val="0"/>
              </a:spcBef>
              <a:spcAft>
                <a:spcPts val="0"/>
              </a:spcAft>
              <a:buSzPts val="1200"/>
              <a:buChar char="○"/>
            </a:pPr>
            <a:r>
              <a:rPr lang="en" sz="1600"/>
              <a:t>Forming</a:t>
            </a:r>
            <a:endParaRPr sz="1600"/>
          </a:p>
          <a:p>
            <a:pPr indent="-304800" lvl="1" marL="914400" rtl="0" algn="l">
              <a:spcBef>
                <a:spcPts val="0"/>
              </a:spcBef>
              <a:spcAft>
                <a:spcPts val="0"/>
              </a:spcAft>
              <a:buSzPts val="1200"/>
              <a:buChar char="○"/>
            </a:pPr>
            <a:r>
              <a:rPr lang="en" sz="1600"/>
              <a:t>Storming</a:t>
            </a:r>
            <a:endParaRPr sz="1600"/>
          </a:p>
          <a:p>
            <a:pPr indent="-304800" lvl="1" marL="914400" rtl="0" algn="l">
              <a:spcBef>
                <a:spcPts val="0"/>
              </a:spcBef>
              <a:spcAft>
                <a:spcPts val="0"/>
              </a:spcAft>
              <a:buSzPts val="1200"/>
              <a:buChar char="○"/>
            </a:pPr>
            <a:r>
              <a:rPr lang="en" sz="1600"/>
              <a:t>Norming</a:t>
            </a:r>
            <a:endParaRPr sz="1600"/>
          </a:p>
          <a:p>
            <a:pPr indent="-304800" lvl="1" marL="914400" rtl="0" algn="l">
              <a:spcBef>
                <a:spcPts val="0"/>
              </a:spcBef>
              <a:spcAft>
                <a:spcPts val="0"/>
              </a:spcAft>
              <a:buSzPts val="1200"/>
              <a:buChar char="○"/>
            </a:pPr>
            <a:r>
              <a:rPr lang="en" sz="1600"/>
              <a:t>Performing</a:t>
            </a:r>
            <a:endParaRPr sz="1600"/>
          </a:p>
          <a:p>
            <a:pPr indent="-304800" lvl="1" marL="914400" rtl="0" algn="l">
              <a:spcBef>
                <a:spcPts val="0"/>
              </a:spcBef>
              <a:spcAft>
                <a:spcPts val="0"/>
              </a:spcAft>
              <a:buSzPts val="1200"/>
              <a:buChar char="○"/>
            </a:pPr>
            <a:r>
              <a:rPr lang="en" sz="1600"/>
              <a:t>Adjourning </a:t>
            </a:r>
            <a:endParaRPr sz="1600"/>
          </a:p>
          <a:p>
            <a:pPr indent="-304800" lvl="0" marL="457200" rtl="0" algn="l">
              <a:spcBef>
                <a:spcPts val="0"/>
              </a:spcBef>
              <a:spcAft>
                <a:spcPts val="0"/>
              </a:spcAft>
              <a:buSzPts val="1200"/>
              <a:buChar char="●"/>
            </a:pPr>
            <a:r>
              <a:rPr lang="en" sz="1900"/>
              <a:t>Utilize </a:t>
            </a:r>
            <a:r>
              <a:rPr lang="en" sz="1900" u="sng">
                <a:solidFill>
                  <a:schemeClr val="accent1"/>
                </a:solidFill>
                <a:hlinkClick r:id="rId3">
                  <a:extLst>
                    <a:ext uri="{A12FA001-AC4F-418D-AE19-62706E023703}">
                      <ahyp:hlinkClr val="tx"/>
                    </a:ext>
                  </a:extLst>
                </a:hlinkClick>
              </a:rPr>
              <a:t>Chapter 6 of ‘Playbook for Redesigning Schools for the 21st Century’</a:t>
            </a:r>
            <a:r>
              <a:rPr lang="en" sz="1900">
                <a:solidFill>
                  <a:schemeClr val="accent1"/>
                </a:solidFill>
              </a:rPr>
              <a:t> </a:t>
            </a:r>
            <a:r>
              <a:rPr lang="en" sz="1900"/>
              <a:t>to learn how to evaluate your team and how to grow from a group to a team.</a:t>
            </a:r>
            <a:endParaRPr sz="1900"/>
          </a:p>
        </p:txBody>
      </p:sp>
      <p:pic>
        <p:nvPicPr>
          <p:cNvPr id="659" name="Google Shape;659;p93"/>
          <p:cNvPicPr preferRelativeResize="0"/>
          <p:nvPr/>
        </p:nvPicPr>
        <p:blipFill>
          <a:blip r:embed="rId4">
            <a:alphaModFix/>
          </a:blip>
          <a:stretch>
            <a:fillRect/>
          </a:stretch>
        </p:blipFill>
        <p:spPr>
          <a:xfrm>
            <a:off x="5343325" y="76200"/>
            <a:ext cx="3118870" cy="45772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94"/>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3 Types of Research</a:t>
            </a:r>
            <a:endParaRPr/>
          </a:p>
        </p:txBody>
      </p:sp>
      <p:sp>
        <p:nvSpPr>
          <p:cNvPr id="665" name="Google Shape;665;p94"/>
          <p:cNvSpPr/>
          <p:nvPr>
            <p:ph idx="2" type="dgm"/>
          </p:nvPr>
        </p:nvSpPr>
        <p:spPr>
          <a:xfrm>
            <a:off x="666750" y="1022350"/>
            <a:ext cx="7589700" cy="3302100"/>
          </a:xfrm>
          <a:prstGeom prst="rect">
            <a:avLst/>
          </a:prstGeom>
        </p:spPr>
        <p:txBody>
          <a:bodyPr anchorCtr="0" anchor="ctr" bIns="91425" lIns="365750" spcFirstLastPara="1" rIns="365750" wrap="square" tIns="91425">
            <a:noAutofit/>
          </a:bodyPr>
          <a:lstStyle/>
          <a:p>
            <a:pPr indent="-381000" lvl="0" marL="457200" rtl="0" algn="l">
              <a:spcBef>
                <a:spcPts val="0"/>
              </a:spcBef>
              <a:spcAft>
                <a:spcPts val="0"/>
              </a:spcAft>
              <a:buSzPts val="2400"/>
              <a:buChar char="●"/>
            </a:pPr>
            <a:r>
              <a:rPr lang="en"/>
              <a:t>Traditional Research</a:t>
            </a:r>
            <a:endParaRPr/>
          </a:p>
          <a:p>
            <a:pPr indent="-374650" lvl="1" marL="914400" rtl="0" algn="l">
              <a:spcBef>
                <a:spcPts val="0"/>
              </a:spcBef>
              <a:spcAft>
                <a:spcPts val="0"/>
              </a:spcAft>
              <a:buSzPts val="2300"/>
              <a:buChar char="○"/>
            </a:pPr>
            <a:r>
              <a:rPr lang="en" u="sng">
                <a:solidFill>
                  <a:schemeClr val="hlink"/>
                </a:solidFill>
                <a:hlinkClick r:id="rId3"/>
              </a:rPr>
              <a:t>Google Site</a:t>
            </a:r>
            <a:r>
              <a:rPr lang="en"/>
              <a:t>, Website, Etc.</a:t>
            </a:r>
            <a:endParaRPr/>
          </a:p>
          <a:p>
            <a:pPr indent="-381000" lvl="0" marL="457200" rtl="0" algn="l">
              <a:spcBef>
                <a:spcPts val="0"/>
              </a:spcBef>
              <a:spcAft>
                <a:spcPts val="0"/>
              </a:spcAft>
              <a:buSzPts val="2400"/>
              <a:buChar char="●"/>
            </a:pPr>
            <a:r>
              <a:rPr lang="en"/>
              <a:t>Observational Research </a:t>
            </a:r>
            <a:endParaRPr/>
          </a:p>
          <a:p>
            <a:pPr indent="-374650" lvl="1" marL="914400" rtl="0" algn="l">
              <a:spcBef>
                <a:spcPts val="0"/>
              </a:spcBef>
              <a:spcAft>
                <a:spcPts val="0"/>
              </a:spcAft>
              <a:buSzPts val="2300"/>
              <a:buChar char="○"/>
            </a:pPr>
            <a:r>
              <a:rPr lang="en"/>
              <a:t>Site Visits</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Leading to...</a:t>
            </a:r>
            <a:endParaRPr/>
          </a:p>
          <a:p>
            <a:pPr indent="0" lvl="0" marL="0" rtl="0" algn="l">
              <a:spcBef>
                <a:spcPts val="600"/>
              </a:spcBef>
              <a:spcAft>
                <a:spcPts val="0"/>
              </a:spcAft>
              <a:buNone/>
            </a:pPr>
            <a:r>
              <a:t/>
            </a:r>
            <a:endParaRPr/>
          </a:p>
          <a:p>
            <a:pPr indent="-381000" lvl="0" marL="457200" rtl="0" algn="l">
              <a:spcBef>
                <a:spcPts val="600"/>
              </a:spcBef>
              <a:spcAft>
                <a:spcPts val="0"/>
              </a:spcAft>
              <a:buSzPts val="2400"/>
              <a:buChar char="●"/>
            </a:pPr>
            <a:r>
              <a:rPr lang="en"/>
              <a:t>Actn Research </a:t>
            </a:r>
            <a:endParaRPr/>
          </a:p>
        </p:txBody>
      </p:sp>
      <p:cxnSp>
        <p:nvCxnSpPr>
          <p:cNvPr id="666" name="Google Shape;666;p94"/>
          <p:cNvCxnSpPr/>
          <p:nvPr/>
        </p:nvCxnSpPr>
        <p:spPr>
          <a:xfrm>
            <a:off x="4892100" y="1779450"/>
            <a:ext cx="1644300" cy="16800"/>
          </a:xfrm>
          <a:prstGeom prst="straightConnector1">
            <a:avLst/>
          </a:prstGeom>
          <a:noFill/>
          <a:ln cap="flat" cmpd="sng" w="76200">
            <a:solidFill>
              <a:schemeClr val="accent4"/>
            </a:solidFill>
            <a:prstDash val="solid"/>
            <a:round/>
            <a:headEnd len="med" w="med" type="none"/>
            <a:tailEnd len="med" w="med" type="triangle"/>
          </a:ln>
        </p:spPr>
      </p:cxnSp>
      <p:cxnSp>
        <p:nvCxnSpPr>
          <p:cNvPr id="667" name="Google Shape;667;p94"/>
          <p:cNvCxnSpPr/>
          <p:nvPr/>
        </p:nvCxnSpPr>
        <p:spPr>
          <a:xfrm>
            <a:off x="4053900" y="4049525"/>
            <a:ext cx="1644300" cy="16800"/>
          </a:xfrm>
          <a:prstGeom prst="straightConnector1">
            <a:avLst/>
          </a:prstGeom>
          <a:noFill/>
          <a:ln cap="flat" cmpd="sng" w="76200">
            <a:solidFill>
              <a:schemeClr val="accent4"/>
            </a:solidFill>
            <a:prstDash val="solid"/>
            <a:round/>
            <a:headEnd len="med" w="med" type="none"/>
            <a:tailEnd len="med" w="med" type="triangle"/>
          </a:ln>
        </p:spPr>
      </p:cxnSp>
      <p:sp>
        <p:nvSpPr>
          <p:cNvPr id="668" name="Google Shape;668;p94"/>
          <p:cNvSpPr txBox="1"/>
          <p:nvPr/>
        </p:nvSpPr>
        <p:spPr>
          <a:xfrm>
            <a:off x="6915775" y="1611125"/>
            <a:ext cx="2209200" cy="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Narrow"/>
                <a:ea typeface="Arial Narrow"/>
                <a:cs typeface="Arial Narrow"/>
                <a:sym typeface="Arial Narrow"/>
              </a:rPr>
              <a:t>Designing the Rocket</a:t>
            </a:r>
            <a:endParaRPr>
              <a:latin typeface="Arial Narrow"/>
              <a:ea typeface="Arial Narrow"/>
              <a:cs typeface="Arial Narrow"/>
              <a:sym typeface="Arial Narrow"/>
            </a:endParaRPr>
          </a:p>
        </p:txBody>
      </p:sp>
      <p:sp>
        <p:nvSpPr>
          <p:cNvPr id="669" name="Google Shape;669;p94"/>
          <p:cNvSpPr txBox="1"/>
          <p:nvPr/>
        </p:nvSpPr>
        <p:spPr>
          <a:xfrm>
            <a:off x="6077575" y="3897125"/>
            <a:ext cx="2209200" cy="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Narrow"/>
                <a:ea typeface="Arial Narrow"/>
                <a:cs typeface="Arial Narrow"/>
                <a:sym typeface="Arial Narrow"/>
              </a:rPr>
              <a:t>Building the Rocket</a:t>
            </a:r>
            <a:endParaRPr>
              <a:latin typeface="Arial Narrow"/>
              <a:ea typeface="Arial Narrow"/>
              <a:cs typeface="Arial Narrow"/>
              <a:sym typeface="Arial Narrow"/>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95"/>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Site Visits &amp; Connections </a:t>
            </a:r>
            <a:endParaRPr/>
          </a:p>
        </p:txBody>
      </p:sp>
      <p:sp>
        <p:nvSpPr>
          <p:cNvPr id="675" name="Google Shape;675;p95"/>
          <p:cNvSpPr txBox="1"/>
          <p:nvPr>
            <p:ph idx="2" type="body"/>
          </p:nvPr>
        </p:nvSpPr>
        <p:spPr>
          <a:xfrm>
            <a:off x="629841" y="2003821"/>
            <a:ext cx="3868500" cy="2235600"/>
          </a:xfrm>
          <a:prstGeom prst="rect">
            <a:avLst/>
          </a:prstGeom>
        </p:spPr>
        <p:txBody>
          <a:bodyPr anchorCtr="0" anchor="t" bIns="34275" lIns="68575" spcFirstLastPara="1" rIns="68575" wrap="square" tIns="34275">
            <a:noAutofit/>
          </a:bodyPr>
          <a:lstStyle/>
          <a:p>
            <a:pPr indent="-349250" lvl="0" marL="457200" rtl="0" algn="l">
              <a:lnSpc>
                <a:spcPct val="100000"/>
              </a:lnSpc>
              <a:spcBef>
                <a:spcPts val="800"/>
              </a:spcBef>
              <a:spcAft>
                <a:spcPts val="0"/>
              </a:spcAft>
              <a:buSzPts val="1900"/>
              <a:buFont typeface="Open Sans"/>
              <a:buChar char="•"/>
            </a:pPr>
            <a:r>
              <a:rPr lang="en" u="sng">
                <a:latin typeface="Open Sans"/>
                <a:ea typeface="Open Sans"/>
                <a:cs typeface="Open Sans"/>
                <a:sym typeface="Open Sans"/>
                <a:hlinkClick r:id="rId3"/>
              </a:rPr>
              <a:t>KSDE Redesign Webpage- Videos Tab</a:t>
            </a:r>
            <a:endParaRPr>
              <a:latin typeface="Open Sans"/>
              <a:ea typeface="Open Sans"/>
              <a:cs typeface="Open Sans"/>
              <a:sym typeface="Open Sans"/>
            </a:endParaRPr>
          </a:p>
          <a:p>
            <a:pPr indent="-349250" lvl="0" marL="457200" rtl="0" algn="l">
              <a:lnSpc>
                <a:spcPct val="100000"/>
              </a:lnSpc>
              <a:spcBef>
                <a:spcPts val="0"/>
              </a:spcBef>
              <a:spcAft>
                <a:spcPts val="0"/>
              </a:spcAft>
              <a:buSzPts val="1900"/>
              <a:buFont typeface="Open Sans"/>
              <a:buChar char="•"/>
            </a:pPr>
            <a:r>
              <a:rPr lang="en" u="sng">
                <a:latin typeface="Open Sans"/>
                <a:ea typeface="Open Sans"/>
                <a:cs typeface="Open Sans"/>
                <a:sym typeface="Open Sans"/>
                <a:hlinkClick r:id="rId4"/>
              </a:rPr>
              <a:t>Redesign Google Site- School Models Tab</a:t>
            </a:r>
            <a:endParaRPr>
              <a:latin typeface="Open Sans"/>
              <a:ea typeface="Open Sans"/>
              <a:cs typeface="Open Sans"/>
              <a:sym typeface="Open Sans"/>
            </a:endParaRPr>
          </a:p>
        </p:txBody>
      </p:sp>
      <p:sp>
        <p:nvSpPr>
          <p:cNvPr id="676" name="Google Shape;676;p95"/>
          <p:cNvSpPr txBox="1"/>
          <p:nvPr>
            <p:ph idx="3" type="body"/>
          </p:nvPr>
        </p:nvSpPr>
        <p:spPr>
          <a:xfrm>
            <a:off x="4629150" y="12608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Site Visits</a:t>
            </a:r>
            <a:endParaRPr/>
          </a:p>
        </p:txBody>
      </p:sp>
      <p:sp>
        <p:nvSpPr>
          <p:cNvPr id="677" name="Google Shape;677;p95"/>
          <p:cNvSpPr txBox="1"/>
          <p:nvPr>
            <p:ph idx="4" type="body"/>
          </p:nvPr>
        </p:nvSpPr>
        <p:spPr>
          <a:xfrm>
            <a:off x="4629150" y="2003821"/>
            <a:ext cx="3887400" cy="2235600"/>
          </a:xfrm>
          <a:prstGeom prst="rect">
            <a:avLst/>
          </a:prstGeom>
        </p:spPr>
        <p:txBody>
          <a:bodyPr anchorCtr="0" anchor="t" bIns="34275" lIns="68575" spcFirstLastPara="1" rIns="68575" wrap="square" tIns="34275">
            <a:noAutofit/>
          </a:bodyPr>
          <a:lstStyle/>
          <a:p>
            <a:pPr indent="-298450" lvl="0" marL="457200" rtl="0" algn="l">
              <a:lnSpc>
                <a:spcPct val="100000"/>
              </a:lnSpc>
              <a:spcBef>
                <a:spcPts val="0"/>
              </a:spcBef>
              <a:spcAft>
                <a:spcPts val="0"/>
              </a:spcAft>
              <a:buClr>
                <a:schemeClr val="accent2"/>
              </a:buClr>
              <a:buSzPts val="1100"/>
              <a:buFont typeface="Open Sans Light"/>
              <a:buChar char="●"/>
            </a:pPr>
            <a:r>
              <a:rPr lang="en" u="sng">
                <a:solidFill>
                  <a:schemeClr val="accent2"/>
                </a:solidFill>
                <a:latin typeface="Arial"/>
                <a:ea typeface="Arial"/>
                <a:cs typeface="Arial"/>
                <a:sym typeface="Arial"/>
                <a:hlinkClick r:id="rId5">
                  <a:extLst>
                    <a:ext uri="{A12FA001-AC4F-418D-AE19-62706E023703}">
                      <ahyp:hlinkClr val="tx"/>
                    </a:ext>
                  </a:extLst>
                </a:hlinkClick>
              </a:rPr>
              <a:t>EPIC Elementary</a:t>
            </a:r>
            <a:endParaRPr>
              <a:solidFill>
                <a:schemeClr val="accent2"/>
              </a:solidFill>
              <a:latin typeface="Arial"/>
              <a:ea typeface="Arial"/>
              <a:cs typeface="Arial"/>
              <a:sym typeface="Arial"/>
            </a:endParaRPr>
          </a:p>
          <a:p>
            <a:pPr indent="-298450" lvl="0" marL="457200" rtl="0" algn="l">
              <a:lnSpc>
                <a:spcPct val="100000"/>
              </a:lnSpc>
              <a:spcBef>
                <a:spcPts val="0"/>
              </a:spcBef>
              <a:spcAft>
                <a:spcPts val="0"/>
              </a:spcAft>
              <a:buClr>
                <a:schemeClr val="accent2"/>
              </a:buClr>
              <a:buSzPts val="1100"/>
              <a:buFont typeface="Open Sans Light"/>
              <a:buChar char="●"/>
            </a:pPr>
            <a:r>
              <a:rPr lang="en" u="sng">
                <a:solidFill>
                  <a:schemeClr val="accent2"/>
                </a:solidFill>
                <a:latin typeface="Arial"/>
                <a:ea typeface="Arial"/>
                <a:cs typeface="Arial"/>
                <a:sym typeface="Arial"/>
                <a:hlinkClick r:id="rId6">
                  <a:extLst>
                    <a:ext uri="{A12FA001-AC4F-418D-AE19-62706E023703}">
                      <ahyp:hlinkClr val="tx"/>
                    </a:ext>
                  </a:extLst>
                </a:hlinkClick>
              </a:rPr>
              <a:t>30 School Districts to Visit</a:t>
            </a:r>
            <a:endParaRPr>
              <a:solidFill>
                <a:schemeClr val="accent2"/>
              </a:solidFill>
              <a:latin typeface="Arial"/>
              <a:ea typeface="Arial"/>
              <a:cs typeface="Arial"/>
              <a:sym typeface="Arial"/>
            </a:endParaRPr>
          </a:p>
          <a:p>
            <a:pPr indent="-298450" lvl="0" marL="457200" rtl="0" algn="l">
              <a:lnSpc>
                <a:spcPct val="100000"/>
              </a:lnSpc>
              <a:spcBef>
                <a:spcPts val="0"/>
              </a:spcBef>
              <a:spcAft>
                <a:spcPts val="0"/>
              </a:spcAft>
              <a:buClr>
                <a:schemeClr val="accent2"/>
              </a:buClr>
              <a:buSzPts val="1100"/>
              <a:buFont typeface="Open Sans Light"/>
              <a:buChar char="●"/>
            </a:pPr>
            <a:r>
              <a:rPr lang="en" u="sng">
                <a:solidFill>
                  <a:schemeClr val="accent2"/>
                </a:solidFill>
                <a:latin typeface="Arial"/>
                <a:ea typeface="Arial"/>
                <a:cs typeface="Arial"/>
                <a:sym typeface="Arial"/>
                <a:hlinkClick r:id="rId7">
                  <a:extLst>
                    <a:ext uri="{A12FA001-AC4F-418D-AE19-62706E023703}">
                      <ahyp:hlinkClr val="tx"/>
                    </a:ext>
                  </a:extLst>
                </a:hlinkClick>
              </a:rPr>
              <a:t>Eminence, KY</a:t>
            </a:r>
            <a:endParaRPr>
              <a:solidFill>
                <a:schemeClr val="accent2"/>
              </a:solidFill>
              <a:latin typeface="Arial"/>
              <a:ea typeface="Arial"/>
              <a:cs typeface="Arial"/>
              <a:sym typeface="Arial"/>
            </a:endParaRPr>
          </a:p>
          <a:p>
            <a:pPr indent="-298450" lvl="0" marL="457200" rtl="0" algn="l">
              <a:lnSpc>
                <a:spcPct val="100000"/>
              </a:lnSpc>
              <a:spcBef>
                <a:spcPts val="0"/>
              </a:spcBef>
              <a:spcAft>
                <a:spcPts val="0"/>
              </a:spcAft>
              <a:buClr>
                <a:schemeClr val="accent2"/>
              </a:buClr>
              <a:buSzPts val="1100"/>
              <a:buFont typeface="Open Sans Light"/>
              <a:buChar char="●"/>
            </a:pPr>
            <a:r>
              <a:rPr lang="en" u="sng">
                <a:solidFill>
                  <a:schemeClr val="accent2"/>
                </a:solidFill>
                <a:latin typeface="Arial"/>
                <a:ea typeface="Arial"/>
                <a:cs typeface="Arial"/>
                <a:sym typeface="Arial"/>
                <a:hlinkClick r:id="rId8">
                  <a:extLst>
                    <a:ext uri="{A12FA001-AC4F-418D-AE19-62706E023703}">
                      <ahyp:hlinkClr val="tx"/>
                    </a:ext>
                  </a:extLst>
                </a:hlinkClick>
              </a:rPr>
              <a:t>Wilder, Idaho</a:t>
            </a:r>
            <a:endParaRPr>
              <a:solidFill>
                <a:schemeClr val="accent2"/>
              </a:solidFill>
            </a:endParaRPr>
          </a:p>
        </p:txBody>
      </p:sp>
      <p:sp>
        <p:nvSpPr>
          <p:cNvPr id="678" name="Google Shape;678;p95"/>
          <p:cNvSpPr txBox="1"/>
          <p:nvPr>
            <p:ph idx="3" type="body"/>
          </p:nvPr>
        </p:nvSpPr>
        <p:spPr>
          <a:xfrm>
            <a:off x="590550" y="12608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Research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78"/>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Agenda</a:t>
            </a:r>
            <a:endParaRPr/>
          </a:p>
        </p:txBody>
      </p:sp>
      <p:sp>
        <p:nvSpPr>
          <p:cNvPr id="458" name="Google Shape;458;p78"/>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12:00-12:30	Welcome and Overview of the Day</a:t>
            </a:r>
            <a:endParaRPr/>
          </a:p>
          <a:p>
            <a:pPr indent="0" lvl="0" marL="0" rtl="0" algn="l">
              <a:spcBef>
                <a:spcPts val="800"/>
              </a:spcBef>
              <a:spcAft>
                <a:spcPts val="0"/>
              </a:spcAft>
              <a:buNone/>
            </a:pPr>
            <a:r>
              <a:rPr lang="en"/>
              <a:t>12:30-1:30		Goals, Measures, GAITs, and the Redesign </a:t>
            </a:r>
            <a:br>
              <a:rPr lang="en"/>
            </a:br>
            <a:r>
              <a:rPr lang="en"/>
              <a:t>				Workbook</a:t>
            </a:r>
            <a:endParaRPr/>
          </a:p>
          <a:p>
            <a:pPr indent="0" lvl="0" marL="0" rtl="0" algn="l">
              <a:spcBef>
                <a:spcPts val="800"/>
              </a:spcBef>
              <a:spcAft>
                <a:spcPts val="0"/>
              </a:spcAft>
              <a:buNone/>
            </a:pPr>
            <a:r>
              <a:rPr lang="en"/>
              <a:t>1:30-2:45		Plan Time/Coach Check In</a:t>
            </a:r>
            <a:endParaRPr/>
          </a:p>
          <a:p>
            <a:pPr indent="0" lvl="0" marL="0" rtl="0" algn="l">
              <a:spcBef>
                <a:spcPts val="800"/>
              </a:spcBef>
              <a:spcAft>
                <a:spcPts val="0"/>
              </a:spcAft>
              <a:buNone/>
            </a:pPr>
            <a:r>
              <a:rPr lang="en"/>
              <a:t>2:45-3:00		Closing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96"/>
          <p:cNvSpPr txBox="1"/>
          <p:nvPr>
            <p:ph type="title"/>
          </p:nvPr>
        </p:nvSpPr>
        <p:spPr>
          <a:xfrm>
            <a:off x="628650" y="70919"/>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Grow Collective Efficacy</a:t>
            </a:r>
            <a:endParaRPr/>
          </a:p>
        </p:txBody>
      </p:sp>
      <p:pic>
        <p:nvPicPr>
          <p:cNvPr id="684" name="Google Shape;684;p96"/>
          <p:cNvPicPr preferRelativeResize="0"/>
          <p:nvPr/>
        </p:nvPicPr>
        <p:blipFill>
          <a:blip r:embed="rId3">
            <a:alphaModFix/>
          </a:blip>
          <a:stretch>
            <a:fillRect/>
          </a:stretch>
        </p:blipFill>
        <p:spPr>
          <a:xfrm>
            <a:off x="293550" y="882269"/>
            <a:ext cx="3199106" cy="3570656"/>
          </a:xfrm>
          <a:prstGeom prst="rect">
            <a:avLst/>
          </a:prstGeom>
          <a:noFill/>
          <a:ln>
            <a:noFill/>
          </a:ln>
        </p:spPr>
      </p:pic>
      <p:sp>
        <p:nvSpPr>
          <p:cNvPr id="685" name="Google Shape;685;p96"/>
          <p:cNvSpPr txBox="1"/>
          <p:nvPr/>
        </p:nvSpPr>
        <p:spPr>
          <a:xfrm>
            <a:off x="4261275" y="4028500"/>
            <a:ext cx="2241000" cy="4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800">
                <a:latin typeface="Open Sans Light"/>
                <a:ea typeface="Open Sans Light"/>
                <a:cs typeface="Open Sans Light"/>
                <a:sym typeface="Open Sans Light"/>
              </a:rPr>
              <a:t>(Liang, Mitchell, &amp; Scott, 2020)</a:t>
            </a:r>
            <a:endParaRPr sz="800">
              <a:latin typeface="Open Sans Light"/>
              <a:ea typeface="Open Sans Light"/>
              <a:cs typeface="Open Sans Light"/>
              <a:sym typeface="Open Sans Light"/>
            </a:endParaRPr>
          </a:p>
          <a:p>
            <a:pPr indent="0" lvl="0" marL="0" rtl="0" algn="l">
              <a:spcBef>
                <a:spcPts val="1200"/>
              </a:spcBef>
              <a:spcAft>
                <a:spcPts val="0"/>
              </a:spcAft>
              <a:buNone/>
            </a:pPr>
            <a:r>
              <a:t/>
            </a:r>
            <a:endParaRPr>
              <a:latin typeface="Open Sans Light"/>
              <a:ea typeface="Open Sans Light"/>
              <a:cs typeface="Open Sans Light"/>
              <a:sym typeface="Open Sans Light"/>
            </a:endParaRPr>
          </a:p>
        </p:txBody>
      </p:sp>
      <p:sp>
        <p:nvSpPr>
          <p:cNvPr id="686" name="Google Shape;686;p96"/>
          <p:cNvSpPr/>
          <p:nvPr/>
        </p:nvSpPr>
        <p:spPr>
          <a:xfrm>
            <a:off x="2312375" y="1695450"/>
            <a:ext cx="1406700" cy="12675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7" name="Google Shape;687;p96"/>
          <p:cNvPicPr preferRelativeResize="0"/>
          <p:nvPr/>
        </p:nvPicPr>
        <p:blipFill>
          <a:blip r:embed="rId4">
            <a:alphaModFix/>
          </a:blip>
          <a:stretch>
            <a:fillRect/>
          </a:stretch>
        </p:blipFill>
        <p:spPr>
          <a:xfrm>
            <a:off x="4076425" y="1015025"/>
            <a:ext cx="4727777" cy="29622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97"/>
          <p:cNvSpPr/>
          <p:nvPr/>
        </p:nvSpPr>
        <p:spPr>
          <a:xfrm>
            <a:off x="479068" y="3032925"/>
            <a:ext cx="31206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Student Success Skills</a:t>
            </a:r>
            <a:endParaRPr b="1" sz="1200">
              <a:solidFill>
                <a:srgbClr val="FFFFFF"/>
              </a:solidFill>
              <a:latin typeface="Roboto"/>
              <a:ea typeface="Roboto"/>
              <a:cs typeface="Roboto"/>
              <a:sym typeface="Roboto"/>
            </a:endParaRPr>
          </a:p>
        </p:txBody>
      </p:sp>
      <p:sp>
        <p:nvSpPr>
          <p:cNvPr id="693" name="Google Shape;693;p97"/>
          <p:cNvSpPr/>
          <p:nvPr/>
        </p:nvSpPr>
        <p:spPr>
          <a:xfrm>
            <a:off x="487262" y="3271450"/>
            <a:ext cx="31206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Personalized Learning</a:t>
            </a:r>
            <a:endParaRPr b="1" sz="1200">
              <a:solidFill>
                <a:srgbClr val="FFFFFF"/>
              </a:solidFill>
              <a:latin typeface="Roboto"/>
              <a:ea typeface="Roboto"/>
              <a:cs typeface="Roboto"/>
              <a:sym typeface="Roboto"/>
            </a:endParaRPr>
          </a:p>
        </p:txBody>
      </p:sp>
      <p:sp>
        <p:nvSpPr>
          <p:cNvPr id="694" name="Google Shape;694;p97"/>
          <p:cNvSpPr/>
          <p:nvPr/>
        </p:nvSpPr>
        <p:spPr>
          <a:xfrm>
            <a:off x="3679828" y="3040085"/>
            <a:ext cx="32313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Real World Applications</a:t>
            </a:r>
            <a:endParaRPr b="1" sz="1200">
              <a:solidFill>
                <a:srgbClr val="FFFFFF"/>
              </a:solidFill>
              <a:latin typeface="Roboto"/>
              <a:ea typeface="Roboto"/>
              <a:cs typeface="Roboto"/>
              <a:sym typeface="Roboto"/>
            </a:endParaRPr>
          </a:p>
        </p:txBody>
      </p:sp>
      <p:sp>
        <p:nvSpPr>
          <p:cNvPr id="695" name="Google Shape;695;p97"/>
          <p:cNvSpPr/>
          <p:nvPr/>
        </p:nvSpPr>
        <p:spPr>
          <a:xfrm>
            <a:off x="3679735" y="3271447"/>
            <a:ext cx="32313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Family/Business/Community Engagement</a:t>
            </a:r>
            <a:endParaRPr b="1" sz="1200">
              <a:solidFill>
                <a:srgbClr val="FFFFFF"/>
              </a:solidFill>
              <a:latin typeface="Roboto"/>
              <a:ea typeface="Roboto"/>
              <a:cs typeface="Roboto"/>
              <a:sym typeface="Roboto"/>
            </a:endParaRPr>
          </a:p>
        </p:txBody>
      </p:sp>
      <p:sp>
        <p:nvSpPr>
          <p:cNvPr id="696" name="Google Shape;696;p97"/>
          <p:cNvSpPr/>
          <p:nvPr/>
        </p:nvSpPr>
        <p:spPr>
          <a:xfrm>
            <a:off x="2649241" y="3524855"/>
            <a:ext cx="2055300" cy="360000"/>
          </a:xfrm>
          <a:prstGeom prst="roundRect">
            <a:avLst>
              <a:gd fmla="val 16667" name="adj"/>
            </a:avLst>
          </a:prstGeom>
          <a:solidFill>
            <a:srgbClr val="CFE2F3"/>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latin typeface="Roboto"/>
                <a:ea typeface="Roboto"/>
                <a:cs typeface="Roboto"/>
                <a:sym typeface="Roboto"/>
              </a:rPr>
              <a:t>Goal Area:</a:t>
            </a:r>
            <a:endParaRPr sz="1200">
              <a:latin typeface="Roboto"/>
              <a:ea typeface="Roboto"/>
              <a:cs typeface="Roboto"/>
              <a:sym typeface="Roboto"/>
            </a:endParaRPr>
          </a:p>
        </p:txBody>
      </p:sp>
      <p:sp>
        <p:nvSpPr>
          <p:cNvPr id="697" name="Google Shape;697;p97"/>
          <p:cNvSpPr/>
          <p:nvPr/>
        </p:nvSpPr>
        <p:spPr>
          <a:xfrm>
            <a:off x="4802652" y="3524850"/>
            <a:ext cx="2107800" cy="360000"/>
          </a:xfrm>
          <a:prstGeom prst="roundRect">
            <a:avLst>
              <a:gd fmla="val 16667" name="adj"/>
            </a:avLst>
          </a:prstGeom>
          <a:solidFill>
            <a:srgbClr val="CFE2F3"/>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latin typeface="Roboto"/>
                <a:ea typeface="Roboto"/>
                <a:cs typeface="Roboto"/>
                <a:sym typeface="Roboto"/>
              </a:rPr>
              <a:t>Goal Area:</a:t>
            </a:r>
            <a:endParaRPr sz="1200">
              <a:latin typeface="Roboto"/>
              <a:ea typeface="Roboto"/>
              <a:cs typeface="Roboto"/>
              <a:sym typeface="Roboto"/>
            </a:endParaRPr>
          </a:p>
        </p:txBody>
      </p:sp>
      <p:sp>
        <p:nvSpPr>
          <p:cNvPr id="698" name="Google Shape;698;p97"/>
          <p:cNvSpPr/>
          <p:nvPr/>
        </p:nvSpPr>
        <p:spPr>
          <a:xfrm>
            <a:off x="2654475" y="4351335"/>
            <a:ext cx="2049600" cy="464100"/>
          </a:xfrm>
          <a:prstGeom prst="roundRect">
            <a:avLst>
              <a:gd fmla="val 16667" name="adj"/>
            </a:avLst>
          </a:prstGeom>
          <a:solidFill>
            <a:srgbClr val="CFE2F3"/>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b="1" sz="1000">
              <a:solidFill>
                <a:srgbClr val="3F3F3F"/>
              </a:solidFill>
              <a:latin typeface="Roboto"/>
              <a:ea typeface="Roboto"/>
              <a:cs typeface="Roboto"/>
              <a:sym typeface="Roboto"/>
            </a:endParaRPr>
          </a:p>
        </p:txBody>
      </p:sp>
      <p:sp>
        <p:nvSpPr>
          <p:cNvPr id="699" name="Google Shape;699;p97"/>
          <p:cNvSpPr/>
          <p:nvPr/>
        </p:nvSpPr>
        <p:spPr>
          <a:xfrm>
            <a:off x="4808350" y="4351328"/>
            <a:ext cx="2102700" cy="464100"/>
          </a:xfrm>
          <a:prstGeom prst="roundRect">
            <a:avLst>
              <a:gd fmla="val 16667" name="adj"/>
            </a:avLst>
          </a:prstGeom>
          <a:solidFill>
            <a:srgbClr val="CFE2F3"/>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sz="1000">
              <a:solidFill>
                <a:srgbClr val="3F3F3F"/>
              </a:solidFill>
              <a:latin typeface="Roboto"/>
              <a:ea typeface="Roboto"/>
              <a:cs typeface="Roboto"/>
              <a:sym typeface="Roboto"/>
            </a:endParaRPr>
          </a:p>
          <a:p>
            <a:pPr indent="0" lvl="0" marL="0" rtl="0" algn="l">
              <a:lnSpc>
                <a:spcPct val="110000"/>
              </a:lnSpc>
              <a:spcBef>
                <a:spcPts val="0"/>
              </a:spcBef>
              <a:spcAft>
                <a:spcPts val="0"/>
              </a:spcAft>
              <a:buNone/>
            </a:pPr>
            <a:r>
              <a:t/>
            </a:r>
            <a:endParaRPr b="1" sz="1000">
              <a:solidFill>
                <a:srgbClr val="3F3F3F"/>
              </a:solidFill>
              <a:latin typeface="Roboto"/>
              <a:ea typeface="Roboto"/>
              <a:cs typeface="Roboto"/>
              <a:sym typeface="Roboto"/>
            </a:endParaRPr>
          </a:p>
        </p:txBody>
      </p:sp>
      <p:sp>
        <p:nvSpPr>
          <p:cNvPr id="700" name="Google Shape;700;p97"/>
          <p:cNvSpPr/>
          <p:nvPr/>
        </p:nvSpPr>
        <p:spPr>
          <a:xfrm>
            <a:off x="490075" y="4351335"/>
            <a:ext cx="2075100" cy="464100"/>
          </a:xfrm>
          <a:prstGeom prst="roundRect">
            <a:avLst>
              <a:gd fmla="val 16667" name="adj"/>
            </a:avLst>
          </a:prstGeom>
          <a:solidFill>
            <a:srgbClr val="CFE2F3"/>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marR="0" rtl="0" algn="l">
              <a:spcBef>
                <a:spcPts val="0"/>
              </a:spcBef>
              <a:spcAft>
                <a:spcPts val="0"/>
              </a:spcAft>
              <a:buClr>
                <a:srgbClr val="3F3F3F"/>
              </a:buClr>
              <a:buSzPts val="1000"/>
              <a:buFont typeface="Roboto"/>
              <a:buChar char="●"/>
            </a:pPr>
            <a:r>
              <a:t/>
            </a:r>
            <a:endParaRPr i="0" sz="1000" u="none" cap="none" strike="noStrike">
              <a:solidFill>
                <a:srgbClr val="3F3F3F"/>
              </a:solidFill>
              <a:latin typeface="Roboto"/>
              <a:ea typeface="Roboto"/>
              <a:cs typeface="Roboto"/>
              <a:sym typeface="Roboto"/>
            </a:endParaRPr>
          </a:p>
        </p:txBody>
      </p:sp>
      <p:sp>
        <p:nvSpPr>
          <p:cNvPr id="701" name="Google Shape;701;p97"/>
          <p:cNvSpPr/>
          <p:nvPr/>
        </p:nvSpPr>
        <p:spPr>
          <a:xfrm>
            <a:off x="510098" y="3529477"/>
            <a:ext cx="2055300" cy="360000"/>
          </a:xfrm>
          <a:prstGeom prst="roundRect">
            <a:avLst>
              <a:gd fmla="val 16667" name="adj"/>
            </a:avLst>
          </a:prstGeom>
          <a:solidFill>
            <a:srgbClr val="CFE2F3"/>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lang="en" sz="1200">
                <a:latin typeface="Roboto"/>
                <a:ea typeface="Roboto"/>
                <a:cs typeface="Roboto"/>
                <a:sym typeface="Roboto"/>
              </a:rPr>
              <a:t>Goal Area:</a:t>
            </a:r>
            <a:endParaRPr i="0" sz="1200" u="none" cap="none" strike="noStrike">
              <a:latin typeface="Roboto"/>
              <a:ea typeface="Roboto"/>
              <a:cs typeface="Roboto"/>
              <a:sym typeface="Roboto"/>
            </a:endParaRPr>
          </a:p>
        </p:txBody>
      </p:sp>
      <p:sp>
        <p:nvSpPr>
          <p:cNvPr id="702" name="Google Shape;702;p97"/>
          <p:cNvSpPr/>
          <p:nvPr/>
        </p:nvSpPr>
        <p:spPr>
          <a:xfrm>
            <a:off x="478975" y="2697350"/>
            <a:ext cx="6431982" cy="316925"/>
          </a:xfrm>
          <a:prstGeom prst="flowChartOffpageConnector">
            <a:avLst/>
          </a:prstGeom>
          <a:solidFill>
            <a:srgbClr val="CFE2F3"/>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Roboto"/>
                <a:ea typeface="Roboto"/>
                <a:cs typeface="Roboto"/>
                <a:sym typeface="Roboto"/>
              </a:rPr>
              <a:t> School VISION: </a:t>
            </a:r>
            <a:endParaRPr sz="1300">
              <a:solidFill>
                <a:schemeClr val="accent2"/>
              </a:solidFill>
              <a:latin typeface="Roboto"/>
              <a:ea typeface="Roboto"/>
              <a:cs typeface="Roboto"/>
              <a:sym typeface="Roboto"/>
            </a:endParaRPr>
          </a:p>
        </p:txBody>
      </p:sp>
      <p:sp>
        <p:nvSpPr>
          <p:cNvPr id="703" name="Google Shape;703;p97"/>
          <p:cNvSpPr/>
          <p:nvPr/>
        </p:nvSpPr>
        <p:spPr>
          <a:xfrm>
            <a:off x="2649241" y="3950021"/>
            <a:ext cx="2055300" cy="360000"/>
          </a:xfrm>
          <a:prstGeom prst="roundRect">
            <a:avLst>
              <a:gd fmla="val 16667" name="adj"/>
            </a:avLst>
          </a:prstGeom>
          <a:solidFill>
            <a:srgbClr val="CFE2F3"/>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Measure(s):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
        <p:nvSpPr>
          <p:cNvPr id="704" name="Google Shape;704;p97"/>
          <p:cNvSpPr/>
          <p:nvPr/>
        </p:nvSpPr>
        <p:spPr>
          <a:xfrm>
            <a:off x="4802652" y="3950016"/>
            <a:ext cx="2107800" cy="360000"/>
          </a:xfrm>
          <a:prstGeom prst="roundRect">
            <a:avLst>
              <a:gd fmla="val 16667" name="adj"/>
            </a:avLst>
          </a:prstGeom>
          <a:solidFill>
            <a:srgbClr val="CFE2F3"/>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Measure(s)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
        <p:nvSpPr>
          <p:cNvPr id="705" name="Google Shape;705;p97"/>
          <p:cNvSpPr/>
          <p:nvPr/>
        </p:nvSpPr>
        <p:spPr>
          <a:xfrm>
            <a:off x="510098" y="3954643"/>
            <a:ext cx="2055300" cy="360000"/>
          </a:xfrm>
          <a:prstGeom prst="roundRect">
            <a:avLst>
              <a:gd fmla="val 16667" name="adj"/>
            </a:avLst>
          </a:prstGeom>
          <a:solidFill>
            <a:srgbClr val="CFE2F3"/>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accent2"/>
                </a:solidFill>
                <a:latin typeface="Roboto"/>
                <a:ea typeface="Roboto"/>
                <a:cs typeface="Roboto"/>
                <a:sym typeface="Roboto"/>
              </a:rPr>
              <a:t>Lag Measure(s): </a:t>
            </a:r>
            <a:endParaRPr sz="1000">
              <a:solidFill>
                <a:schemeClr val="accent2"/>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accent2"/>
              </a:solidFill>
              <a:latin typeface="Roboto"/>
              <a:ea typeface="Roboto"/>
              <a:cs typeface="Roboto"/>
              <a:sym typeface="Roboto"/>
            </a:endParaRPr>
          </a:p>
        </p:txBody>
      </p:sp>
      <p:sp>
        <p:nvSpPr>
          <p:cNvPr id="706" name="Google Shape;706;p97"/>
          <p:cNvSpPr txBox="1"/>
          <p:nvPr/>
        </p:nvSpPr>
        <p:spPr>
          <a:xfrm>
            <a:off x="7102450" y="1116150"/>
            <a:ext cx="1937700" cy="3912300"/>
          </a:xfrm>
          <a:prstGeom prst="rect">
            <a:avLst/>
          </a:prstGeom>
          <a:solidFill>
            <a:srgbClr val="9FC5E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Arial Narrow"/>
                <a:ea typeface="Arial Narrow"/>
                <a:cs typeface="Arial Narrow"/>
                <a:sym typeface="Arial Narrow"/>
              </a:rPr>
              <a:t>Note- </a:t>
            </a:r>
            <a:endParaRPr b="1">
              <a:latin typeface="Arial Narrow"/>
              <a:ea typeface="Arial Narrow"/>
              <a:cs typeface="Arial Narrow"/>
              <a:sym typeface="Arial Narrow"/>
            </a:endParaRPr>
          </a:p>
          <a:p>
            <a:pPr indent="0" lvl="0" marL="0" rtl="0" algn="l">
              <a:spcBef>
                <a:spcPts val="0"/>
              </a:spcBef>
              <a:spcAft>
                <a:spcPts val="0"/>
              </a:spcAft>
              <a:buNone/>
            </a:pPr>
            <a:r>
              <a:rPr b="1" lang="en">
                <a:latin typeface="Arial Narrow"/>
                <a:ea typeface="Arial Narrow"/>
                <a:cs typeface="Arial Narrow"/>
                <a:sym typeface="Arial Narrow"/>
              </a:rPr>
              <a:t>All of the work that happens in buildings is meant to move us closer toward achieving our state vision and reaching our state board outcomes. Additionally, the work of systems should also work to support buildings and reflect their priorities, while also moving us closer to our state vision and outcomes. These relationships should flow up </a:t>
            </a:r>
            <a:r>
              <a:rPr b="1" lang="en" u="sng">
                <a:latin typeface="Arial Narrow"/>
                <a:ea typeface="Arial Narrow"/>
                <a:cs typeface="Arial Narrow"/>
                <a:sym typeface="Arial Narrow"/>
              </a:rPr>
              <a:t>and </a:t>
            </a:r>
            <a:r>
              <a:rPr b="1" lang="en">
                <a:latin typeface="Arial Narrow"/>
                <a:ea typeface="Arial Narrow"/>
                <a:cs typeface="Arial Narrow"/>
                <a:sym typeface="Arial Narrow"/>
              </a:rPr>
              <a:t>down. </a:t>
            </a:r>
            <a:endParaRPr b="1">
              <a:latin typeface="Arial Narrow"/>
              <a:ea typeface="Arial Narrow"/>
              <a:cs typeface="Arial Narrow"/>
              <a:sym typeface="Arial Narrow"/>
            </a:endParaRPr>
          </a:p>
        </p:txBody>
      </p:sp>
      <p:sp>
        <p:nvSpPr>
          <p:cNvPr id="707" name="Google Shape;707;p97"/>
          <p:cNvSpPr/>
          <p:nvPr/>
        </p:nvSpPr>
        <p:spPr>
          <a:xfrm>
            <a:off x="3718816" y="1624743"/>
            <a:ext cx="2055300" cy="451500"/>
          </a:xfrm>
          <a:prstGeom prst="roundRect">
            <a:avLst>
              <a:gd fmla="val 16667" name="adj"/>
            </a:avLst>
          </a:prstGeom>
          <a:solidFill>
            <a:srgbClr val="9FC5E8"/>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latin typeface="Roboto"/>
                <a:ea typeface="Roboto"/>
                <a:cs typeface="Roboto"/>
                <a:sym typeface="Roboto"/>
              </a:rPr>
              <a:t>KESA Goal Area:</a:t>
            </a:r>
            <a:endParaRPr sz="1200">
              <a:latin typeface="Roboto"/>
              <a:ea typeface="Roboto"/>
              <a:cs typeface="Roboto"/>
              <a:sym typeface="Roboto"/>
            </a:endParaRPr>
          </a:p>
        </p:txBody>
      </p:sp>
      <p:sp>
        <p:nvSpPr>
          <p:cNvPr id="708" name="Google Shape;708;p97"/>
          <p:cNvSpPr/>
          <p:nvPr/>
        </p:nvSpPr>
        <p:spPr>
          <a:xfrm>
            <a:off x="1579673" y="1630542"/>
            <a:ext cx="2055300" cy="451500"/>
          </a:xfrm>
          <a:prstGeom prst="roundRect">
            <a:avLst>
              <a:gd fmla="val 16667" name="adj"/>
            </a:avLst>
          </a:prstGeom>
          <a:solidFill>
            <a:srgbClr val="9FC5E8"/>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lang="en" sz="1200">
                <a:latin typeface="Roboto"/>
                <a:ea typeface="Roboto"/>
                <a:cs typeface="Roboto"/>
                <a:sym typeface="Roboto"/>
              </a:rPr>
              <a:t>KESA Goal Area:</a:t>
            </a:r>
            <a:endParaRPr i="0" sz="1200" u="none" cap="none" strike="noStrike">
              <a:latin typeface="Roboto"/>
              <a:ea typeface="Roboto"/>
              <a:cs typeface="Roboto"/>
              <a:sym typeface="Roboto"/>
            </a:endParaRPr>
          </a:p>
        </p:txBody>
      </p:sp>
      <p:sp>
        <p:nvSpPr>
          <p:cNvPr id="709" name="Google Shape;709;p97"/>
          <p:cNvSpPr/>
          <p:nvPr/>
        </p:nvSpPr>
        <p:spPr>
          <a:xfrm>
            <a:off x="478975" y="1009125"/>
            <a:ext cx="6431982" cy="316925"/>
          </a:xfrm>
          <a:prstGeom prst="flowChartOffpageConnector">
            <a:avLst/>
          </a:prstGeom>
          <a:solidFill>
            <a:srgbClr val="9FC5E8"/>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 System VISION: </a:t>
            </a:r>
            <a:endParaRPr sz="1300">
              <a:latin typeface="Roboto"/>
              <a:ea typeface="Roboto"/>
              <a:cs typeface="Roboto"/>
              <a:sym typeface="Roboto"/>
            </a:endParaRPr>
          </a:p>
        </p:txBody>
      </p:sp>
      <p:sp>
        <p:nvSpPr>
          <p:cNvPr id="710" name="Google Shape;710;p97"/>
          <p:cNvSpPr/>
          <p:nvPr/>
        </p:nvSpPr>
        <p:spPr>
          <a:xfrm>
            <a:off x="3718816" y="2158143"/>
            <a:ext cx="2055300" cy="451500"/>
          </a:xfrm>
          <a:prstGeom prst="roundRect">
            <a:avLst>
              <a:gd fmla="val 16667" name="adj"/>
            </a:avLst>
          </a:prstGeom>
          <a:solidFill>
            <a:srgbClr val="9FC5E8"/>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latin typeface="Roboto"/>
                <a:ea typeface="Roboto"/>
                <a:cs typeface="Roboto"/>
                <a:sym typeface="Roboto"/>
              </a:rPr>
              <a:t>Lag Measure(s): </a:t>
            </a:r>
            <a:endParaRPr sz="1000">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latin typeface="Roboto"/>
              <a:ea typeface="Roboto"/>
              <a:cs typeface="Roboto"/>
              <a:sym typeface="Roboto"/>
            </a:endParaRPr>
          </a:p>
        </p:txBody>
      </p:sp>
      <p:sp>
        <p:nvSpPr>
          <p:cNvPr id="711" name="Google Shape;711;p97"/>
          <p:cNvSpPr/>
          <p:nvPr/>
        </p:nvSpPr>
        <p:spPr>
          <a:xfrm>
            <a:off x="1579673" y="2163942"/>
            <a:ext cx="2055300" cy="451500"/>
          </a:xfrm>
          <a:prstGeom prst="roundRect">
            <a:avLst>
              <a:gd fmla="val 16667" name="adj"/>
            </a:avLst>
          </a:prstGeom>
          <a:solidFill>
            <a:srgbClr val="9FC5E8"/>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latin typeface="Roboto"/>
                <a:ea typeface="Roboto"/>
                <a:cs typeface="Roboto"/>
                <a:sym typeface="Roboto"/>
              </a:rPr>
              <a:t>Lag Measure(s): </a:t>
            </a:r>
            <a:endParaRPr sz="1000">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latin typeface="Roboto"/>
              <a:ea typeface="Roboto"/>
              <a:cs typeface="Roboto"/>
              <a:sym typeface="Roboto"/>
            </a:endParaRPr>
          </a:p>
        </p:txBody>
      </p:sp>
      <p:sp>
        <p:nvSpPr>
          <p:cNvPr id="712" name="Google Shape;712;p97"/>
          <p:cNvSpPr/>
          <p:nvPr/>
        </p:nvSpPr>
        <p:spPr>
          <a:xfrm>
            <a:off x="2272738" y="1352250"/>
            <a:ext cx="3120600" cy="213000"/>
          </a:xfrm>
          <a:prstGeom prst="roundRect">
            <a:avLst>
              <a:gd fmla="val 16667" name="adj"/>
            </a:avLst>
          </a:prstGeom>
          <a:solidFill>
            <a:srgbClr val="9FC5E8"/>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latin typeface="Roboto"/>
                <a:ea typeface="Roboto"/>
                <a:cs typeface="Roboto"/>
                <a:sym typeface="Roboto"/>
              </a:rPr>
              <a:t>System Values</a:t>
            </a:r>
            <a:endParaRPr b="1" sz="1200">
              <a:latin typeface="Roboto"/>
              <a:ea typeface="Roboto"/>
              <a:cs typeface="Roboto"/>
              <a:sym typeface="Roboto"/>
            </a:endParaRPr>
          </a:p>
        </p:txBody>
      </p:sp>
      <p:sp>
        <p:nvSpPr>
          <p:cNvPr id="713" name="Google Shape;713;p97"/>
          <p:cNvSpPr/>
          <p:nvPr/>
        </p:nvSpPr>
        <p:spPr>
          <a:xfrm>
            <a:off x="478975" y="94725"/>
            <a:ext cx="8215925" cy="316925"/>
          </a:xfrm>
          <a:prstGeom prst="flowChartOffpageConnector">
            <a:avLst/>
          </a:prstGeom>
          <a:solidFill>
            <a:srgbClr val="3D85C6"/>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3F3F3"/>
                </a:solidFill>
                <a:latin typeface="Roboto"/>
                <a:ea typeface="Roboto"/>
                <a:cs typeface="Roboto"/>
                <a:sym typeface="Roboto"/>
              </a:rPr>
              <a:t>VISION: Kansas leads the world in the success of </a:t>
            </a:r>
            <a:r>
              <a:rPr b="1" i="1" lang="en">
                <a:solidFill>
                  <a:srgbClr val="F3F3F3"/>
                </a:solidFill>
                <a:latin typeface="Roboto"/>
                <a:ea typeface="Roboto"/>
                <a:cs typeface="Roboto"/>
                <a:sym typeface="Roboto"/>
              </a:rPr>
              <a:t>each </a:t>
            </a:r>
            <a:r>
              <a:rPr b="1" lang="en">
                <a:solidFill>
                  <a:srgbClr val="F3F3F3"/>
                </a:solidFill>
                <a:latin typeface="Roboto"/>
                <a:ea typeface="Roboto"/>
                <a:cs typeface="Roboto"/>
                <a:sym typeface="Roboto"/>
              </a:rPr>
              <a:t>student. </a:t>
            </a:r>
            <a:endParaRPr b="1" sz="1300">
              <a:solidFill>
                <a:srgbClr val="F3F3F3"/>
              </a:solidFill>
              <a:latin typeface="Roboto"/>
              <a:ea typeface="Roboto"/>
              <a:cs typeface="Roboto"/>
              <a:sym typeface="Roboto"/>
            </a:endParaRPr>
          </a:p>
        </p:txBody>
      </p:sp>
      <p:sp>
        <p:nvSpPr>
          <p:cNvPr id="714" name="Google Shape;714;p97"/>
          <p:cNvSpPr/>
          <p:nvPr/>
        </p:nvSpPr>
        <p:spPr>
          <a:xfrm>
            <a:off x="46500" y="484638"/>
            <a:ext cx="1675500" cy="451500"/>
          </a:xfrm>
          <a:prstGeom prst="roundRect">
            <a:avLst>
              <a:gd fmla="val 16667" name="adj"/>
            </a:avLst>
          </a:prstGeom>
          <a:solidFill>
            <a:srgbClr val="3D85C6"/>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b="1" lang="en" sz="1200">
                <a:solidFill>
                  <a:srgbClr val="F3F3F3"/>
                </a:solidFill>
                <a:latin typeface="Roboto"/>
                <a:ea typeface="Roboto"/>
                <a:cs typeface="Roboto"/>
                <a:sym typeface="Roboto"/>
              </a:rPr>
              <a:t>Kindergarten Readiness</a:t>
            </a:r>
            <a:endParaRPr b="1" i="0" sz="1200" u="none" cap="none" strike="noStrike">
              <a:solidFill>
                <a:srgbClr val="F3F3F3"/>
              </a:solidFill>
              <a:latin typeface="Roboto"/>
              <a:ea typeface="Roboto"/>
              <a:cs typeface="Roboto"/>
              <a:sym typeface="Roboto"/>
            </a:endParaRPr>
          </a:p>
        </p:txBody>
      </p:sp>
      <p:sp>
        <p:nvSpPr>
          <p:cNvPr id="715" name="Google Shape;715;p97"/>
          <p:cNvSpPr/>
          <p:nvPr/>
        </p:nvSpPr>
        <p:spPr>
          <a:xfrm>
            <a:off x="1890375" y="484638"/>
            <a:ext cx="1675500" cy="451500"/>
          </a:xfrm>
          <a:prstGeom prst="roundRect">
            <a:avLst>
              <a:gd fmla="val 16667" name="adj"/>
            </a:avLst>
          </a:prstGeom>
          <a:solidFill>
            <a:srgbClr val="3D85C6"/>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b="1" lang="en" sz="1200">
                <a:solidFill>
                  <a:srgbClr val="F3F3F3"/>
                </a:solidFill>
                <a:latin typeface="Roboto"/>
                <a:ea typeface="Roboto"/>
                <a:cs typeface="Roboto"/>
                <a:sym typeface="Roboto"/>
              </a:rPr>
              <a:t>Social Emotional Growth</a:t>
            </a:r>
            <a:endParaRPr b="1" i="0" sz="1200" u="none" cap="none" strike="noStrike">
              <a:solidFill>
                <a:srgbClr val="F3F3F3"/>
              </a:solidFill>
              <a:latin typeface="Roboto"/>
              <a:ea typeface="Roboto"/>
              <a:cs typeface="Roboto"/>
              <a:sym typeface="Roboto"/>
            </a:endParaRPr>
          </a:p>
        </p:txBody>
      </p:sp>
      <p:sp>
        <p:nvSpPr>
          <p:cNvPr id="716" name="Google Shape;716;p97"/>
          <p:cNvSpPr/>
          <p:nvPr/>
        </p:nvSpPr>
        <p:spPr>
          <a:xfrm>
            <a:off x="3734250" y="484638"/>
            <a:ext cx="1675500" cy="451500"/>
          </a:xfrm>
          <a:prstGeom prst="roundRect">
            <a:avLst>
              <a:gd fmla="val 16667" name="adj"/>
            </a:avLst>
          </a:prstGeom>
          <a:solidFill>
            <a:srgbClr val="3D85C6"/>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b="1" lang="en" sz="1200">
                <a:solidFill>
                  <a:srgbClr val="F3F3F3"/>
                </a:solidFill>
                <a:latin typeface="Roboto"/>
                <a:ea typeface="Roboto"/>
                <a:cs typeface="Roboto"/>
                <a:sym typeface="Roboto"/>
              </a:rPr>
              <a:t>Individual Plan of Study</a:t>
            </a:r>
            <a:endParaRPr b="1" sz="1200">
              <a:solidFill>
                <a:srgbClr val="F3F3F3"/>
              </a:solidFill>
              <a:latin typeface="Roboto"/>
              <a:ea typeface="Roboto"/>
              <a:cs typeface="Roboto"/>
              <a:sym typeface="Roboto"/>
            </a:endParaRPr>
          </a:p>
        </p:txBody>
      </p:sp>
      <p:sp>
        <p:nvSpPr>
          <p:cNvPr id="717" name="Google Shape;717;p97"/>
          <p:cNvSpPr/>
          <p:nvPr/>
        </p:nvSpPr>
        <p:spPr>
          <a:xfrm>
            <a:off x="7422000" y="484638"/>
            <a:ext cx="1675500" cy="451500"/>
          </a:xfrm>
          <a:prstGeom prst="roundRect">
            <a:avLst>
              <a:gd fmla="val 16667" name="adj"/>
            </a:avLst>
          </a:prstGeom>
          <a:solidFill>
            <a:srgbClr val="3D85C6"/>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b="1" lang="en" sz="1200">
                <a:solidFill>
                  <a:srgbClr val="F3F3F3"/>
                </a:solidFill>
                <a:latin typeface="Roboto"/>
                <a:ea typeface="Roboto"/>
                <a:cs typeface="Roboto"/>
                <a:sym typeface="Roboto"/>
              </a:rPr>
              <a:t>Post Secondary Effective Rate</a:t>
            </a:r>
            <a:endParaRPr b="1" i="0" sz="1200" u="none" cap="none" strike="noStrike">
              <a:solidFill>
                <a:srgbClr val="F3F3F3"/>
              </a:solidFill>
              <a:latin typeface="Roboto"/>
              <a:ea typeface="Roboto"/>
              <a:cs typeface="Roboto"/>
              <a:sym typeface="Roboto"/>
            </a:endParaRPr>
          </a:p>
        </p:txBody>
      </p:sp>
      <p:sp>
        <p:nvSpPr>
          <p:cNvPr id="718" name="Google Shape;718;p97"/>
          <p:cNvSpPr/>
          <p:nvPr/>
        </p:nvSpPr>
        <p:spPr>
          <a:xfrm>
            <a:off x="5578125" y="484638"/>
            <a:ext cx="1675500" cy="451500"/>
          </a:xfrm>
          <a:prstGeom prst="roundRect">
            <a:avLst>
              <a:gd fmla="val 16667" name="adj"/>
            </a:avLst>
          </a:prstGeom>
          <a:solidFill>
            <a:srgbClr val="3D85C6"/>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b="1" lang="en" sz="1200">
                <a:solidFill>
                  <a:srgbClr val="F3F3F3"/>
                </a:solidFill>
                <a:latin typeface="Roboto"/>
                <a:ea typeface="Roboto"/>
                <a:cs typeface="Roboto"/>
                <a:sym typeface="Roboto"/>
              </a:rPr>
              <a:t>Graduation Rate</a:t>
            </a:r>
            <a:endParaRPr b="1" i="0" sz="1200" u="none" cap="none" strike="noStrike">
              <a:solidFill>
                <a:srgbClr val="F3F3F3"/>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98"/>
          <p:cNvSpPr/>
          <p:nvPr/>
        </p:nvSpPr>
        <p:spPr>
          <a:xfrm rot="-5400000">
            <a:off x="-1200600" y="3281475"/>
            <a:ext cx="2931000" cy="279600"/>
          </a:xfrm>
          <a:prstGeom prst="rect">
            <a:avLst/>
          </a:prstGeom>
          <a:solidFill>
            <a:srgbClr val="EFEFEF"/>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200">
                <a:solidFill>
                  <a:srgbClr val="3F3F3F"/>
                </a:solidFill>
                <a:latin typeface="Roboto"/>
                <a:ea typeface="Roboto"/>
                <a:cs typeface="Roboto"/>
                <a:sym typeface="Roboto"/>
              </a:rPr>
              <a:t>Goal Areas and Strategies</a:t>
            </a:r>
            <a:endParaRPr i="0" sz="1200" u="none" cap="none" strike="noStrike">
              <a:solidFill>
                <a:srgbClr val="3F3F3F"/>
              </a:solidFill>
              <a:latin typeface="Roboto"/>
              <a:ea typeface="Roboto"/>
              <a:cs typeface="Roboto"/>
              <a:sym typeface="Roboto"/>
            </a:endParaRPr>
          </a:p>
        </p:txBody>
      </p:sp>
      <p:sp>
        <p:nvSpPr>
          <p:cNvPr id="724" name="Google Shape;724;p98"/>
          <p:cNvSpPr/>
          <p:nvPr/>
        </p:nvSpPr>
        <p:spPr>
          <a:xfrm rot="-5400000">
            <a:off x="-418950" y="860926"/>
            <a:ext cx="1367700" cy="289800"/>
          </a:xfrm>
          <a:prstGeom prst="rect">
            <a:avLst/>
          </a:prstGeom>
          <a:solidFill>
            <a:srgbClr val="F2F2F2"/>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 sz="1200" u="none" cap="none" strike="noStrike">
                <a:solidFill>
                  <a:srgbClr val="3F3F3F"/>
                </a:solidFill>
                <a:latin typeface="Roboto"/>
                <a:ea typeface="Roboto"/>
                <a:cs typeface="Roboto"/>
                <a:sym typeface="Roboto"/>
              </a:rPr>
              <a:t>Foundations</a:t>
            </a:r>
            <a:endParaRPr i="0" sz="1200" u="none" cap="none" strike="noStrike">
              <a:solidFill>
                <a:srgbClr val="3F3F3F"/>
              </a:solidFill>
              <a:latin typeface="Roboto"/>
              <a:ea typeface="Roboto"/>
              <a:cs typeface="Roboto"/>
              <a:sym typeface="Roboto"/>
            </a:endParaRPr>
          </a:p>
        </p:txBody>
      </p:sp>
      <p:sp>
        <p:nvSpPr>
          <p:cNvPr id="725" name="Google Shape;725;p98"/>
          <p:cNvSpPr/>
          <p:nvPr/>
        </p:nvSpPr>
        <p:spPr>
          <a:xfrm>
            <a:off x="478975" y="1390125"/>
            <a:ext cx="8614800" cy="451500"/>
          </a:xfrm>
          <a:prstGeom prst="flowChartOffpageConnector">
            <a:avLst/>
          </a:prstGeom>
          <a:solidFill>
            <a:srgbClr val="EFEFE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How might we ...?</a:t>
            </a:r>
            <a:endParaRPr sz="1000">
              <a:latin typeface="Roboto"/>
              <a:ea typeface="Roboto"/>
              <a:cs typeface="Roboto"/>
              <a:sym typeface="Roboto"/>
            </a:endParaRPr>
          </a:p>
        </p:txBody>
      </p:sp>
      <p:sp>
        <p:nvSpPr>
          <p:cNvPr id="726" name="Google Shape;726;p98"/>
          <p:cNvSpPr/>
          <p:nvPr/>
        </p:nvSpPr>
        <p:spPr>
          <a:xfrm>
            <a:off x="479100" y="899325"/>
            <a:ext cx="41796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Student Success Skills</a:t>
            </a:r>
            <a:endParaRPr b="1" sz="1200">
              <a:solidFill>
                <a:srgbClr val="FFFFFF"/>
              </a:solidFill>
              <a:latin typeface="Roboto"/>
              <a:ea typeface="Roboto"/>
              <a:cs typeface="Roboto"/>
              <a:sym typeface="Roboto"/>
            </a:endParaRPr>
          </a:p>
        </p:txBody>
      </p:sp>
      <p:sp>
        <p:nvSpPr>
          <p:cNvPr id="727" name="Google Shape;727;p98"/>
          <p:cNvSpPr/>
          <p:nvPr/>
        </p:nvSpPr>
        <p:spPr>
          <a:xfrm>
            <a:off x="490075" y="1137850"/>
            <a:ext cx="41796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Personalized Learning</a:t>
            </a:r>
            <a:endParaRPr b="1" sz="1200">
              <a:solidFill>
                <a:srgbClr val="FFFFFF"/>
              </a:solidFill>
              <a:latin typeface="Roboto"/>
              <a:ea typeface="Roboto"/>
              <a:cs typeface="Roboto"/>
              <a:sym typeface="Roboto"/>
            </a:endParaRPr>
          </a:p>
        </p:txBody>
      </p:sp>
      <p:sp>
        <p:nvSpPr>
          <p:cNvPr id="728" name="Google Shape;728;p98"/>
          <p:cNvSpPr/>
          <p:nvPr/>
        </p:nvSpPr>
        <p:spPr>
          <a:xfrm>
            <a:off x="4766100" y="906485"/>
            <a:ext cx="43278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Real World Applications</a:t>
            </a:r>
            <a:endParaRPr b="1" sz="1200">
              <a:solidFill>
                <a:srgbClr val="FFFFFF"/>
              </a:solidFill>
              <a:latin typeface="Roboto"/>
              <a:ea typeface="Roboto"/>
              <a:cs typeface="Roboto"/>
              <a:sym typeface="Roboto"/>
            </a:endParaRPr>
          </a:p>
        </p:txBody>
      </p:sp>
      <p:sp>
        <p:nvSpPr>
          <p:cNvPr id="729" name="Google Shape;729;p98"/>
          <p:cNvSpPr/>
          <p:nvPr/>
        </p:nvSpPr>
        <p:spPr>
          <a:xfrm>
            <a:off x="4765975" y="1137847"/>
            <a:ext cx="43278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Family/Business/Community Engagement</a:t>
            </a:r>
            <a:endParaRPr b="1" sz="1200">
              <a:solidFill>
                <a:srgbClr val="FFFFFF"/>
              </a:solidFill>
              <a:latin typeface="Roboto"/>
              <a:ea typeface="Roboto"/>
              <a:cs typeface="Roboto"/>
              <a:sym typeface="Roboto"/>
            </a:endParaRPr>
          </a:p>
        </p:txBody>
      </p:sp>
      <p:sp>
        <p:nvSpPr>
          <p:cNvPr id="730" name="Google Shape;730;p98"/>
          <p:cNvSpPr/>
          <p:nvPr/>
        </p:nvSpPr>
        <p:spPr>
          <a:xfrm>
            <a:off x="2560349" y="1880906"/>
            <a:ext cx="1970700" cy="458100"/>
          </a:xfrm>
          <a:prstGeom prst="roundRect">
            <a:avLst>
              <a:gd fmla="val 16667" name="adj"/>
            </a:avLst>
          </a:prstGeom>
          <a:solidFill>
            <a:srgbClr val="F4CCCC"/>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latin typeface="Roboto"/>
                <a:ea typeface="Roboto"/>
                <a:cs typeface="Roboto"/>
                <a:sym typeface="Roboto"/>
              </a:rPr>
              <a:t>Goal Area:</a:t>
            </a:r>
            <a:endParaRPr sz="1200">
              <a:latin typeface="Roboto"/>
              <a:ea typeface="Roboto"/>
              <a:cs typeface="Roboto"/>
              <a:sym typeface="Roboto"/>
            </a:endParaRPr>
          </a:p>
        </p:txBody>
      </p:sp>
      <p:sp>
        <p:nvSpPr>
          <p:cNvPr id="731" name="Google Shape;731;p98"/>
          <p:cNvSpPr/>
          <p:nvPr/>
        </p:nvSpPr>
        <p:spPr>
          <a:xfrm>
            <a:off x="4625105" y="1880900"/>
            <a:ext cx="2021100" cy="458100"/>
          </a:xfrm>
          <a:prstGeom prst="roundRect">
            <a:avLst>
              <a:gd fmla="val 16667" name="adj"/>
            </a:avLst>
          </a:prstGeom>
          <a:solidFill>
            <a:srgbClr val="F4CCCC"/>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latin typeface="Roboto"/>
                <a:ea typeface="Roboto"/>
                <a:cs typeface="Roboto"/>
                <a:sym typeface="Roboto"/>
              </a:rPr>
              <a:t>Goal Area:</a:t>
            </a:r>
            <a:endParaRPr sz="1200">
              <a:latin typeface="Roboto"/>
              <a:ea typeface="Roboto"/>
              <a:cs typeface="Roboto"/>
              <a:sym typeface="Roboto"/>
            </a:endParaRPr>
          </a:p>
        </p:txBody>
      </p:sp>
      <p:sp>
        <p:nvSpPr>
          <p:cNvPr id="732" name="Google Shape;732;p98"/>
          <p:cNvSpPr/>
          <p:nvPr/>
        </p:nvSpPr>
        <p:spPr>
          <a:xfrm>
            <a:off x="2565367" y="2933038"/>
            <a:ext cx="1965300" cy="19686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b="1" sz="1000">
              <a:solidFill>
                <a:srgbClr val="3F3F3F"/>
              </a:solidFill>
              <a:latin typeface="Roboto"/>
              <a:ea typeface="Roboto"/>
              <a:cs typeface="Roboto"/>
              <a:sym typeface="Roboto"/>
            </a:endParaRPr>
          </a:p>
        </p:txBody>
      </p:sp>
      <p:sp>
        <p:nvSpPr>
          <p:cNvPr id="733" name="Google Shape;733;p98"/>
          <p:cNvSpPr/>
          <p:nvPr/>
        </p:nvSpPr>
        <p:spPr>
          <a:xfrm>
            <a:off x="4630568" y="2933012"/>
            <a:ext cx="2016000" cy="19686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sz="1000">
              <a:solidFill>
                <a:srgbClr val="3F3F3F"/>
              </a:solidFill>
              <a:latin typeface="Roboto"/>
              <a:ea typeface="Roboto"/>
              <a:cs typeface="Roboto"/>
              <a:sym typeface="Roboto"/>
            </a:endParaRPr>
          </a:p>
          <a:p>
            <a:pPr indent="0" lvl="0" marL="0" rtl="0" algn="l">
              <a:lnSpc>
                <a:spcPct val="110000"/>
              </a:lnSpc>
              <a:spcBef>
                <a:spcPts val="0"/>
              </a:spcBef>
              <a:spcAft>
                <a:spcPts val="0"/>
              </a:spcAft>
              <a:buNone/>
            </a:pPr>
            <a:r>
              <a:t/>
            </a:r>
            <a:endParaRPr b="1" sz="1000">
              <a:solidFill>
                <a:srgbClr val="3F3F3F"/>
              </a:solidFill>
              <a:latin typeface="Roboto"/>
              <a:ea typeface="Roboto"/>
              <a:cs typeface="Roboto"/>
              <a:sym typeface="Roboto"/>
            </a:endParaRPr>
          </a:p>
        </p:txBody>
      </p:sp>
      <p:sp>
        <p:nvSpPr>
          <p:cNvPr id="734" name="Google Shape;734;p98"/>
          <p:cNvSpPr/>
          <p:nvPr/>
        </p:nvSpPr>
        <p:spPr>
          <a:xfrm>
            <a:off x="490075" y="2933038"/>
            <a:ext cx="1989600" cy="19686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marR="0" rtl="0" algn="l">
              <a:spcBef>
                <a:spcPts val="0"/>
              </a:spcBef>
              <a:spcAft>
                <a:spcPts val="0"/>
              </a:spcAft>
              <a:buClr>
                <a:srgbClr val="3F3F3F"/>
              </a:buClr>
              <a:buSzPts val="1000"/>
              <a:buFont typeface="Roboto"/>
              <a:buChar char="●"/>
            </a:pPr>
            <a:r>
              <a:t/>
            </a:r>
            <a:endParaRPr i="0" sz="1000" u="none" cap="none" strike="noStrike">
              <a:solidFill>
                <a:srgbClr val="3F3F3F"/>
              </a:solidFill>
              <a:latin typeface="Roboto"/>
              <a:ea typeface="Roboto"/>
              <a:cs typeface="Roboto"/>
              <a:sym typeface="Roboto"/>
            </a:endParaRPr>
          </a:p>
        </p:txBody>
      </p:sp>
      <p:sp>
        <p:nvSpPr>
          <p:cNvPr id="735" name="Google Shape;735;p98"/>
          <p:cNvSpPr/>
          <p:nvPr/>
        </p:nvSpPr>
        <p:spPr>
          <a:xfrm>
            <a:off x="509274" y="1886790"/>
            <a:ext cx="1970700" cy="458100"/>
          </a:xfrm>
          <a:prstGeom prst="roundRect">
            <a:avLst>
              <a:gd fmla="val 16667" name="adj"/>
            </a:avLst>
          </a:prstGeom>
          <a:solidFill>
            <a:srgbClr val="F4CCCC"/>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lang="en" sz="1200">
                <a:latin typeface="Roboto"/>
                <a:ea typeface="Roboto"/>
                <a:cs typeface="Roboto"/>
                <a:sym typeface="Roboto"/>
              </a:rPr>
              <a:t>Goal Area:</a:t>
            </a:r>
            <a:endParaRPr i="0" sz="1200" u="none" cap="none" strike="noStrike">
              <a:latin typeface="Roboto"/>
              <a:ea typeface="Roboto"/>
              <a:cs typeface="Roboto"/>
              <a:sym typeface="Roboto"/>
            </a:endParaRPr>
          </a:p>
        </p:txBody>
      </p:sp>
      <p:sp>
        <p:nvSpPr>
          <p:cNvPr id="736" name="Google Shape;736;p98"/>
          <p:cNvSpPr/>
          <p:nvPr/>
        </p:nvSpPr>
        <p:spPr>
          <a:xfrm>
            <a:off x="478975" y="247125"/>
            <a:ext cx="8614800" cy="582000"/>
          </a:xfrm>
          <a:prstGeom prst="flowChartOffpageConnector">
            <a:avLst/>
          </a:prstGeom>
          <a:solidFill>
            <a:srgbClr val="EFEFE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Roboto"/>
                <a:ea typeface="Roboto"/>
                <a:cs typeface="Roboto"/>
                <a:sym typeface="Roboto"/>
              </a:rPr>
              <a:t>VISION:</a:t>
            </a:r>
            <a:r>
              <a:rPr lang="en">
                <a:solidFill>
                  <a:schemeClr val="accent2"/>
                </a:solidFill>
                <a:latin typeface="Roboto"/>
                <a:ea typeface="Roboto"/>
                <a:cs typeface="Roboto"/>
                <a:sym typeface="Roboto"/>
              </a:rPr>
              <a:t> </a:t>
            </a:r>
            <a:endParaRPr sz="1300">
              <a:solidFill>
                <a:schemeClr val="accent2"/>
              </a:solidFill>
              <a:latin typeface="Roboto"/>
              <a:ea typeface="Roboto"/>
              <a:cs typeface="Roboto"/>
              <a:sym typeface="Roboto"/>
            </a:endParaRPr>
          </a:p>
        </p:txBody>
      </p:sp>
      <p:sp>
        <p:nvSpPr>
          <p:cNvPr id="737" name="Google Shape;737;p98"/>
          <p:cNvSpPr/>
          <p:nvPr/>
        </p:nvSpPr>
        <p:spPr>
          <a:xfrm>
            <a:off x="2560349" y="2422145"/>
            <a:ext cx="1970700" cy="4581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Measure(s):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
        <p:nvSpPr>
          <p:cNvPr id="738" name="Google Shape;738;p98"/>
          <p:cNvSpPr/>
          <p:nvPr/>
        </p:nvSpPr>
        <p:spPr>
          <a:xfrm>
            <a:off x="4625105" y="2422139"/>
            <a:ext cx="2021100" cy="4581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Measure(s)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
        <p:nvSpPr>
          <p:cNvPr id="739" name="Google Shape;739;p98"/>
          <p:cNvSpPr/>
          <p:nvPr/>
        </p:nvSpPr>
        <p:spPr>
          <a:xfrm>
            <a:off x="509274" y="2428029"/>
            <a:ext cx="1970700" cy="4581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accent2"/>
                </a:solidFill>
                <a:latin typeface="Roboto"/>
                <a:ea typeface="Roboto"/>
                <a:cs typeface="Roboto"/>
                <a:sym typeface="Roboto"/>
              </a:rPr>
              <a:t>Lag Measure(s): </a:t>
            </a:r>
            <a:endParaRPr sz="1000">
              <a:solidFill>
                <a:schemeClr val="accent2"/>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accent2"/>
              </a:solidFill>
              <a:latin typeface="Roboto"/>
              <a:ea typeface="Roboto"/>
              <a:cs typeface="Roboto"/>
              <a:sym typeface="Roboto"/>
            </a:endParaRPr>
          </a:p>
        </p:txBody>
      </p:sp>
      <p:sp>
        <p:nvSpPr>
          <p:cNvPr id="740" name="Google Shape;740;p98"/>
          <p:cNvSpPr txBox="1"/>
          <p:nvPr/>
        </p:nvSpPr>
        <p:spPr>
          <a:xfrm>
            <a:off x="6822675" y="1841625"/>
            <a:ext cx="2247600" cy="3209700"/>
          </a:xfrm>
          <a:prstGeom prst="rect">
            <a:avLst/>
          </a:prstGeom>
          <a:solidFill>
            <a:srgbClr val="F4CCCC"/>
          </a:solid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Arial Narrow"/>
                <a:ea typeface="Arial Narrow"/>
                <a:cs typeface="Arial Narrow"/>
                <a:sym typeface="Arial Narrow"/>
              </a:rPr>
              <a:t>Note- </a:t>
            </a:r>
            <a:endParaRPr b="1" sz="1300">
              <a:latin typeface="Arial Narrow"/>
              <a:ea typeface="Arial Narrow"/>
              <a:cs typeface="Arial Narrow"/>
              <a:sym typeface="Arial Narrow"/>
            </a:endParaRPr>
          </a:p>
          <a:p>
            <a:pPr indent="0" lvl="0" marL="0" rtl="0" algn="l">
              <a:spcBef>
                <a:spcPts val="0"/>
              </a:spcBef>
              <a:spcAft>
                <a:spcPts val="0"/>
              </a:spcAft>
              <a:buNone/>
            </a:pPr>
            <a:r>
              <a:rPr b="1" lang="en" sz="1300">
                <a:latin typeface="Arial Narrow"/>
                <a:ea typeface="Arial Narrow"/>
                <a:cs typeface="Arial Narrow"/>
                <a:sym typeface="Arial Narrow"/>
              </a:rPr>
              <a:t>It is recommended that you select 2-3 goal areas to intensely focus on in working to achieve your vision. Your goal areas should not be the Redesign Principles, but should connect back to the Principles through the execution of strategies. Also consider: what does your data tell you? What are your stakeholders telling you? What areas of need exist and need to be specifically addressed?</a:t>
            </a:r>
            <a:endParaRPr b="1" sz="1300">
              <a:latin typeface="Arial Narrow"/>
              <a:ea typeface="Arial Narrow"/>
              <a:cs typeface="Arial Narrow"/>
              <a:sym typeface="Arial Narro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99"/>
          <p:cNvSpPr/>
          <p:nvPr/>
        </p:nvSpPr>
        <p:spPr>
          <a:xfrm rot="-5400000">
            <a:off x="-1200600" y="3281475"/>
            <a:ext cx="2931000" cy="279600"/>
          </a:xfrm>
          <a:prstGeom prst="rect">
            <a:avLst/>
          </a:prstGeom>
          <a:solidFill>
            <a:srgbClr val="EFEFEF"/>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200">
                <a:solidFill>
                  <a:srgbClr val="3F3F3F"/>
                </a:solidFill>
                <a:latin typeface="Roboto"/>
                <a:ea typeface="Roboto"/>
                <a:cs typeface="Roboto"/>
                <a:sym typeface="Roboto"/>
              </a:rPr>
              <a:t>Goal Areas and Strategies</a:t>
            </a:r>
            <a:endParaRPr i="0" sz="1200" u="none" cap="none" strike="noStrike">
              <a:solidFill>
                <a:srgbClr val="3F3F3F"/>
              </a:solidFill>
              <a:latin typeface="Roboto"/>
              <a:ea typeface="Roboto"/>
              <a:cs typeface="Roboto"/>
              <a:sym typeface="Roboto"/>
            </a:endParaRPr>
          </a:p>
        </p:txBody>
      </p:sp>
      <p:sp>
        <p:nvSpPr>
          <p:cNvPr id="746" name="Google Shape;746;p99"/>
          <p:cNvSpPr/>
          <p:nvPr/>
        </p:nvSpPr>
        <p:spPr>
          <a:xfrm rot="-5400000">
            <a:off x="-418950" y="860926"/>
            <a:ext cx="1367700" cy="289800"/>
          </a:xfrm>
          <a:prstGeom prst="rect">
            <a:avLst/>
          </a:prstGeom>
          <a:solidFill>
            <a:srgbClr val="F2F2F2"/>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 sz="1200" u="none" cap="none" strike="noStrike">
                <a:solidFill>
                  <a:srgbClr val="3F3F3F"/>
                </a:solidFill>
                <a:latin typeface="Roboto"/>
                <a:ea typeface="Roboto"/>
                <a:cs typeface="Roboto"/>
                <a:sym typeface="Roboto"/>
              </a:rPr>
              <a:t>Foundations</a:t>
            </a:r>
            <a:endParaRPr i="0" sz="1200" u="none" cap="none" strike="noStrike">
              <a:solidFill>
                <a:srgbClr val="3F3F3F"/>
              </a:solidFill>
              <a:latin typeface="Roboto"/>
              <a:ea typeface="Roboto"/>
              <a:cs typeface="Roboto"/>
              <a:sym typeface="Roboto"/>
            </a:endParaRPr>
          </a:p>
        </p:txBody>
      </p:sp>
      <p:sp>
        <p:nvSpPr>
          <p:cNvPr id="747" name="Google Shape;747;p99"/>
          <p:cNvSpPr/>
          <p:nvPr/>
        </p:nvSpPr>
        <p:spPr>
          <a:xfrm>
            <a:off x="478975" y="1390125"/>
            <a:ext cx="8614800" cy="451500"/>
          </a:xfrm>
          <a:prstGeom prst="flowChartOffpageConnector">
            <a:avLst/>
          </a:prstGeom>
          <a:solidFill>
            <a:srgbClr val="EFEFE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Roboto"/>
                <a:ea typeface="Roboto"/>
                <a:cs typeface="Roboto"/>
                <a:sym typeface="Roboto"/>
              </a:rPr>
              <a:t>How might we ...?</a:t>
            </a:r>
            <a:endParaRPr sz="1000">
              <a:latin typeface="Roboto"/>
              <a:ea typeface="Roboto"/>
              <a:cs typeface="Roboto"/>
              <a:sym typeface="Roboto"/>
            </a:endParaRPr>
          </a:p>
        </p:txBody>
      </p:sp>
      <p:sp>
        <p:nvSpPr>
          <p:cNvPr id="748" name="Google Shape;748;p99"/>
          <p:cNvSpPr/>
          <p:nvPr/>
        </p:nvSpPr>
        <p:spPr>
          <a:xfrm>
            <a:off x="479100" y="899325"/>
            <a:ext cx="41796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Student Success Skills</a:t>
            </a:r>
            <a:endParaRPr b="1" sz="1200">
              <a:solidFill>
                <a:srgbClr val="FFFFFF"/>
              </a:solidFill>
              <a:latin typeface="Roboto"/>
              <a:ea typeface="Roboto"/>
              <a:cs typeface="Roboto"/>
              <a:sym typeface="Roboto"/>
            </a:endParaRPr>
          </a:p>
        </p:txBody>
      </p:sp>
      <p:sp>
        <p:nvSpPr>
          <p:cNvPr id="749" name="Google Shape;749;p99"/>
          <p:cNvSpPr/>
          <p:nvPr/>
        </p:nvSpPr>
        <p:spPr>
          <a:xfrm>
            <a:off x="490075" y="1137850"/>
            <a:ext cx="41796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Personalized Learning</a:t>
            </a:r>
            <a:endParaRPr b="1" sz="1200">
              <a:solidFill>
                <a:srgbClr val="FFFFFF"/>
              </a:solidFill>
              <a:latin typeface="Roboto"/>
              <a:ea typeface="Roboto"/>
              <a:cs typeface="Roboto"/>
              <a:sym typeface="Roboto"/>
            </a:endParaRPr>
          </a:p>
        </p:txBody>
      </p:sp>
      <p:sp>
        <p:nvSpPr>
          <p:cNvPr id="750" name="Google Shape;750;p99"/>
          <p:cNvSpPr/>
          <p:nvPr/>
        </p:nvSpPr>
        <p:spPr>
          <a:xfrm>
            <a:off x="4766100" y="906485"/>
            <a:ext cx="43278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Real World Applications</a:t>
            </a:r>
            <a:endParaRPr b="1" sz="1200">
              <a:solidFill>
                <a:srgbClr val="FFFFFF"/>
              </a:solidFill>
              <a:latin typeface="Roboto"/>
              <a:ea typeface="Roboto"/>
              <a:cs typeface="Roboto"/>
              <a:sym typeface="Roboto"/>
            </a:endParaRPr>
          </a:p>
        </p:txBody>
      </p:sp>
      <p:sp>
        <p:nvSpPr>
          <p:cNvPr id="751" name="Google Shape;751;p99"/>
          <p:cNvSpPr/>
          <p:nvPr/>
        </p:nvSpPr>
        <p:spPr>
          <a:xfrm>
            <a:off x="4765975" y="1137847"/>
            <a:ext cx="4327800" cy="213000"/>
          </a:xfrm>
          <a:prstGeom prst="roundRect">
            <a:avLst>
              <a:gd fmla="val 16667" name="adj"/>
            </a:avLst>
          </a:prstGeom>
          <a:solidFill>
            <a:srgbClr val="99999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Family/Business/Community Engagement</a:t>
            </a:r>
            <a:endParaRPr b="1" sz="1200">
              <a:solidFill>
                <a:srgbClr val="FFFFFF"/>
              </a:solidFill>
              <a:latin typeface="Roboto"/>
              <a:ea typeface="Roboto"/>
              <a:cs typeface="Roboto"/>
              <a:sym typeface="Roboto"/>
            </a:endParaRPr>
          </a:p>
        </p:txBody>
      </p:sp>
      <p:sp>
        <p:nvSpPr>
          <p:cNvPr id="752" name="Google Shape;752;p99"/>
          <p:cNvSpPr/>
          <p:nvPr/>
        </p:nvSpPr>
        <p:spPr>
          <a:xfrm>
            <a:off x="2649241" y="1924656"/>
            <a:ext cx="2055300" cy="451500"/>
          </a:xfrm>
          <a:prstGeom prst="roundRect">
            <a:avLst>
              <a:gd fmla="val 16667" name="adj"/>
            </a:avLst>
          </a:prstGeom>
          <a:solidFill>
            <a:srgbClr val="B7B7B7"/>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latin typeface="Roboto"/>
                <a:ea typeface="Roboto"/>
                <a:cs typeface="Roboto"/>
                <a:sym typeface="Roboto"/>
              </a:rPr>
              <a:t>Goal Area:</a:t>
            </a:r>
            <a:endParaRPr sz="1200">
              <a:latin typeface="Roboto"/>
              <a:ea typeface="Roboto"/>
              <a:cs typeface="Roboto"/>
              <a:sym typeface="Roboto"/>
            </a:endParaRPr>
          </a:p>
        </p:txBody>
      </p:sp>
      <p:sp>
        <p:nvSpPr>
          <p:cNvPr id="753" name="Google Shape;753;p99"/>
          <p:cNvSpPr/>
          <p:nvPr/>
        </p:nvSpPr>
        <p:spPr>
          <a:xfrm>
            <a:off x="4802652" y="1924650"/>
            <a:ext cx="2107800" cy="451500"/>
          </a:xfrm>
          <a:prstGeom prst="roundRect">
            <a:avLst>
              <a:gd fmla="val 16667" name="adj"/>
            </a:avLst>
          </a:prstGeom>
          <a:solidFill>
            <a:srgbClr val="B7B7B7"/>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latin typeface="Roboto"/>
                <a:ea typeface="Roboto"/>
                <a:cs typeface="Roboto"/>
                <a:sym typeface="Roboto"/>
              </a:rPr>
              <a:t>Goal Area:</a:t>
            </a:r>
            <a:endParaRPr sz="1200">
              <a:latin typeface="Roboto"/>
              <a:ea typeface="Roboto"/>
              <a:cs typeface="Roboto"/>
              <a:sym typeface="Roboto"/>
            </a:endParaRPr>
          </a:p>
        </p:txBody>
      </p:sp>
      <p:sp>
        <p:nvSpPr>
          <p:cNvPr id="754" name="Google Shape;754;p99"/>
          <p:cNvSpPr/>
          <p:nvPr/>
        </p:nvSpPr>
        <p:spPr>
          <a:xfrm>
            <a:off x="2654475" y="2961550"/>
            <a:ext cx="2049600" cy="19401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b="1" sz="1000">
              <a:solidFill>
                <a:srgbClr val="3F3F3F"/>
              </a:solidFill>
              <a:latin typeface="Roboto"/>
              <a:ea typeface="Roboto"/>
              <a:cs typeface="Roboto"/>
              <a:sym typeface="Roboto"/>
            </a:endParaRPr>
          </a:p>
        </p:txBody>
      </p:sp>
      <p:sp>
        <p:nvSpPr>
          <p:cNvPr id="755" name="Google Shape;755;p99"/>
          <p:cNvSpPr/>
          <p:nvPr/>
        </p:nvSpPr>
        <p:spPr>
          <a:xfrm>
            <a:off x="4808350" y="2961524"/>
            <a:ext cx="2102700" cy="19401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sz="1000">
              <a:solidFill>
                <a:srgbClr val="3F3F3F"/>
              </a:solidFill>
              <a:latin typeface="Roboto"/>
              <a:ea typeface="Roboto"/>
              <a:cs typeface="Roboto"/>
              <a:sym typeface="Roboto"/>
            </a:endParaRPr>
          </a:p>
          <a:p>
            <a:pPr indent="0" lvl="0" marL="0" rtl="0" algn="l">
              <a:lnSpc>
                <a:spcPct val="110000"/>
              </a:lnSpc>
              <a:spcBef>
                <a:spcPts val="0"/>
              </a:spcBef>
              <a:spcAft>
                <a:spcPts val="0"/>
              </a:spcAft>
              <a:buNone/>
            </a:pPr>
            <a:r>
              <a:t/>
            </a:r>
            <a:endParaRPr b="1" sz="1000">
              <a:solidFill>
                <a:srgbClr val="3F3F3F"/>
              </a:solidFill>
              <a:latin typeface="Roboto"/>
              <a:ea typeface="Roboto"/>
              <a:cs typeface="Roboto"/>
              <a:sym typeface="Roboto"/>
            </a:endParaRPr>
          </a:p>
        </p:txBody>
      </p:sp>
      <p:sp>
        <p:nvSpPr>
          <p:cNvPr id="756" name="Google Shape;756;p99"/>
          <p:cNvSpPr/>
          <p:nvPr/>
        </p:nvSpPr>
        <p:spPr>
          <a:xfrm>
            <a:off x="490075" y="2961550"/>
            <a:ext cx="2075100" cy="19401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000">
                <a:solidFill>
                  <a:srgbClr val="3F3F3F"/>
                </a:solidFill>
                <a:latin typeface="Roboto"/>
                <a:ea typeface="Roboto"/>
                <a:cs typeface="Roboto"/>
                <a:sym typeface="Roboto"/>
              </a:rPr>
              <a:t>Strategies:</a:t>
            </a:r>
            <a:endParaRPr b="1" sz="1000">
              <a:solidFill>
                <a:srgbClr val="3F3F3F"/>
              </a:solidFill>
              <a:latin typeface="Roboto"/>
              <a:ea typeface="Roboto"/>
              <a:cs typeface="Roboto"/>
              <a:sym typeface="Roboto"/>
            </a:endParaRPr>
          </a:p>
          <a:p>
            <a:pPr indent="-292100" lvl="0" marL="457200" marR="0" rtl="0" algn="l">
              <a:spcBef>
                <a:spcPts val="0"/>
              </a:spcBef>
              <a:spcAft>
                <a:spcPts val="0"/>
              </a:spcAft>
              <a:buClr>
                <a:srgbClr val="3F3F3F"/>
              </a:buClr>
              <a:buSzPts val="1000"/>
              <a:buFont typeface="Roboto"/>
              <a:buChar char="●"/>
            </a:pPr>
            <a:r>
              <a:t/>
            </a:r>
            <a:endParaRPr i="0" sz="1000" u="none" cap="none" strike="noStrike">
              <a:solidFill>
                <a:srgbClr val="3F3F3F"/>
              </a:solidFill>
              <a:latin typeface="Roboto"/>
              <a:ea typeface="Roboto"/>
              <a:cs typeface="Roboto"/>
              <a:sym typeface="Roboto"/>
            </a:endParaRPr>
          </a:p>
        </p:txBody>
      </p:sp>
      <p:sp>
        <p:nvSpPr>
          <p:cNvPr id="757" name="Google Shape;757;p99"/>
          <p:cNvSpPr/>
          <p:nvPr/>
        </p:nvSpPr>
        <p:spPr>
          <a:xfrm>
            <a:off x="510098" y="1930454"/>
            <a:ext cx="2055300" cy="451500"/>
          </a:xfrm>
          <a:prstGeom prst="roundRect">
            <a:avLst>
              <a:gd fmla="val 16667" name="adj"/>
            </a:avLst>
          </a:prstGeom>
          <a:solidFill>
            <a:srgbClr val="B7B7B7"/>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lang="en" sz="1200">
                <a:latin typeface="Roboto"/>
                <a:ea typeface="Roboto"/>
                <a:cs typeface="Roboto"/>
                <a:sym typeface="Roboto"/>
              </a:rPr>
              <a:t>Goal Area:</a:t>
            </a:r>
            <a:endParaRPr i="0" sz="1200" u="none" cap="none" strike="noStrike">
              <a:latin typeface="Roboto"/>
              <a:ea typeface="Roboto"/>
              <a:cs typeface="Roboto"/>
              <a:sym typeface="Roboto"/>
            </a:endParaRPr>
          </a:p>
        </p:txBody>
      </p:sp>
      <p:sp>
        <p:nvSpPr>
          <p:cNvPr id="758" name="Google Shape;758;p99"/>
          <p:cNvSpPr/>
          <p:nvPr/>
        </p:nvSpPr>
        <p:spPr>
          <a:xfrm>
            <a:off x="478975" y="247125"/>
            <a:ext cx="8614800" cy="582000"/>
          </a:xfrm>
          <a:prstGeom prst="flowChartOffpageConnector">
            <a:avLst/>
          </a:prstGeom>
          <a:solidFill>
            <a:srgbClr val="EFEFE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Roboto"/>
                <a:ea typeface="Roboto"/>
                <a:cs typeface="Roboto"/>
                <a:sym typeface="Roboto"/>
              </a:rPr>
              <a:t>VISION: </a:t>
            </a:r>
            <a:endParaRPr sz="1300">
              <a:solidFill>
                <a:schemeClr val="accent2"/>
              </a:solidFill>
              <a:latin typeface="Roboto"/>
              <a:ea typeface="Roboto"/>
              <a:cs typeface="Roboto"/>
              <a:sym typeface="Roboto"/>
            </a:endParaRPr>
          </a:p>
        </p:txBody>
      </p:sp>
      <p:sp>
        <p:nvSpPr>
          <p:cNvPr id="759" name="Google Shape;759;p99"/>
          <p:cNvSpPr/>
          <p:nvPr/>
        </p:nvSpPr>
        <p:spPr>
          <a:xfrm>
            <a:off x="2649241" y="2458056"/>
            <a:ext cx="2055300" cy="451500"/>
          </a:xfrm>
          <a:prstGeom prst="roundRect">
            <a:avLst>
              <a:gd fmla="val 16667" name="adj"/>
            </a:avLst>
          </a:prstGeom>
          <a:solidFill>
            <a:srgbClr val="FFF2CC"/>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Measure(s): </a:t>
            </a:r>
            <a:endParaRPr sz="1000">
              <a:solidFill>
                <a:schemeClr val="dk1"/>
              </a:solidFill>
              <a:latin typeface="Roboto"/>
              <a:ea typeface="Roboto"/>
              <a:cs typeface="Roboto"/>
              <a:sym typeface="Roboto"/>
            </a:endParaRPr>
          </a:p>
          <a:p>
            <a:pPr indent="0" lvl="0" marL="0" rtl="0" algn="ctr">
              <a:spcBef>
                <a:spcPts val="0"/>
              </a:spcBef>
              <a:spcAft>
                <a:spcPts val="0"/>
              </a:spcAft>
              <a:buClr>
                <a:srgbClr val="000000"/>
              </a:buClr>
              <a:buFont typeface="Arial"/>
              <a:buNone/>
            </a:pPr>
            <a:r>
              <a:rPr i="1" lang="en" sz="1000">
                <a:latin typeface="Roboto"/>
                <a:ea typeface="Roboto"/>
                <a:cs typeface="Roboto"/>
                <a:sym typeface="Roboto"/>
              </a:rPr>
              <a:t>(From x to y by when)</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
        <p:nvSpPr>
          <p:cNvPr id="760" name="Google Shape;760;p99"/>
          <p:cNvSpPr/>
          <p:nvPr/>
        </p:nvSpPr>
        <p:spPr>
          <a:xfrm>
            <a:off x="4802652" y="2458050"/>
            <a:ext cx="2107800" cy="451500"/>
          </a:xfrm>
          <a:prstGeom prst="roundRect">
            <a:avLst>
              <a:gd fmla="val 16667" name="adj"/>
            </a:avLst>
          </a:prstGeom>
          <a:solidFill>
            <a:srgbClr val="FFF2CC"/>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Measure(s):</a:t>
            </a:r>
            <a:endParaRPr sz="1000">
              <a:solidFill>
                <a:schemeClr val="dk1"/>
              </a:solidFill>
              <a:latin typeface="Roboto"/>
              <a:ea typeface="Roboto"/>
              <a:cs typeface="Roboto"/>
              <a:sym typeface="Roboto"/>
            </a:endParaRPr>
          </a:p>
          <a:p>
            <a:pPr indent="0" lvl="0" marL="0" rtl="0" algn="ctr">
              <a:spcBef>
                <a:spcPts val="0"/>
              </a:spcBef>
              <a:spcAft>
                <a:spcPts val="0"/>
              </a:spcAft>
              <a:buClr>
                <a:srgbClr val="000000"/>
              </a:buClr>
              <a:buFont typeface="Arial"/>
              <a:buNone/>
            </a:pPr>
            <a:r>
              <a:rPr i="1" lang="en" sz="1000">
                <a:latin typeface="Roboto"/>
                <a:ea typeface="Roboto"/>
                <a:cs typeface="Roboto"/>
                <a:sym typeface="Roboto"/>
              </a:rPr>
              <a:t>(From x to y by when)</a:t>
            </a:r>
            <a:r>
              <a:rPr lang="en"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
        <p:nvSpPr>
          <p:cNvPr id="761" name="Google Shape;761;p99"/>
          <p:cNvSpPr/>
          <p:nvPr/>
        </p:nvSpPr>
        <p:spPr>
          <a:xfrm>
            <a:off x="510098" y="2463854"/>
            <a:ext cx="2055300" cy="451500"/>
          </a:xfrm>
          <a:prstGeom prst="roundRect">
            <a:avLst>
              <a:gd fmla="val 16667" name="adj"/>
            </a:avLst>
          </a:prstGeom>
          <a:solidFill>
            <a:srgbClr val="FFF2CC"/>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accent2"/>
                </a:solidFill>
                <a:latin typeface="Roboto"/>
                <a:ea typeface="Roboto"/>
                <a:cs typeface="Roboto"/>
                <a:sym typeface="Roboto"/>
              </a:rPr>
              <a:t>Lag Measure(s): </a:t>
            </a:r>
            <a:endParaRPr sz="1000">
              <a:solidFill>
                <a:schemeClr val="accent2"/>
              </a:solidFill>
              <a:latin typeface="Roboto"/>
              <a:ea typeface="Roboto"/>
              <a:cs typeface="Roboto"/>
              <a:sym typeface="Roboto"/>
            </a:endParaRPr>
          </a:p>
          <a:p>
            <a:pPr indent="0" lvl="0" marL="0" rtl="0" algn="ctr">
              <a:spcBef>
                <a:spcPts val="0"/>
              </a:spcBef>
              <a:spcAft>
                <a:spcPts val="0"/>
              </a:spcAft>
              <a:buClr>
                <a:srgbClr val="000000"/>
              </a:buClr>
              <a:buFont typeface="Arial"/>
              <a:buNone/>
            </a:pPr>
            <a:r>
              <a:rPr i="1" lang="en" sz="1000">
                <a:latin typeface="Roboto"/>
                <a:ea typeface="Roboto"/>
                <a:cs typeface="Roboto"/>
                <a:sym typeface="Roboto"/>
              </a:rPr>
              <a:t>(From x to y by when)</a:t>
            </a:r>
            <a:endParaRPr sz="1000">
              <a:solidFill>
                <a:schemeClr val="accent2"/>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accent2"/>
              </a:solidFill>
              <a:latin typeface="Roboto"/>
              <a:ea typeface="Roboto"/>
              <a:cs typeface="Roboto"/>
              <a:sym typeface="Roboto"/>
            </a:endParaRPr>
          </a:p>
        </p:txBody>
      </p:sp>
      <p:sp>
        <p:nvSpPr>
          <p:cNvPr id="762" name="Google Shape;762;p99"/>
          <p:cNvSpPr txBox="1"/>
          <p:nvPr/>
        </p:nvSpPr>
        <p:spPr>
          <a:xfrm>
            <a:off x="7102450" y="2003300"/>
            <a:ext cx="1818300" cy="2832900"/>
          </a:xfrm>
          <a:prstGeom prst="rect">
            <a:avLst/>
          </a:prstGeom>
          <a:solidFill>
            <a:srgbClr val="FFF2CC"/>
          </a:solid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rial Narrow"/>
                <a:ea typeface="Arial Narrow"/>
                <a:cs typeface="Arial Narrow"/>
                <a:sym typeface="Arial Narrow"/>
              </a:rPr>
              <a:t>Note-</a:t>
            </a:r>
            <a:endParaRPr b="1">
              <a:latin typeface="Arial Narrow"/>
              <a:ea typeface="Arial Narrow"/>
              <a:cs typeface="Arial Narrow"/>
              <a:sym typeface="Arial Narrow"/>
            </a:endParaRPr>
          </a:p>
          <a:p>
            <a:pPr indent="0" lvl="0" marL="0" rtl="0" algn="l">
              <a:spcBef>
                <a:spcPts val="0"/>
              </a:spcBef>
              <a:spcAft>
                <a:spcPts val="0"/>
              </a:spcAft>
              <a:buNone/>
            </a:pPr>
            <a:r>
              <a:rPr b="1" lang="en">
                <a:latin typeface="Arial Narrow"/>
                <a:ea typeface="Arial Narrow"/>
                <a:cs typeface="Arial Narrow"/>
                <a:sym typeface="Arial Narrow"/>
              </a:rPr>
              <a:t>For each Goal Area, it is important that you determine your Lag Measure. By addressing this goal area, what Lag Measure do you intend to impact? What is the ‘big rock’ that will be moved by executing on this wildly important goal? </a:t>
            </a:r>
            <a:endParaRPr b="1">
              <a:latin typeface="Arial Narrow"/>
              <a:ea typeface="Arial Narrow"/>
              <a:cs typeface="Arial Narrow"/>
              <a:sym typeface="Arial Narro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00"/>
          <p:cNvSpPr/>
          <p:nvPr/>
        </p:nvSpPr>
        <p:spPr>
          <a:xfrm rot="-5400000">
            <a:off x="-2053350" y="2352525"/>
            <a:ext cx="4636500" cy="279600"/>
          </a:xfrm>
          <a:prstGeom prst="rect">
            <a:avLst/>
          </a:prstGeom>
          <a:solidFill>
            <a:srgbClr val="EFEFEF"/>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200">
                <a:solidFill>
                  <a:srgbClr val="3F3F3F"/>
                </a:solidFill>
                <a:latin typeface="Roboto"/>
                <a:ea typeface="Roboto"/>
                <a:cs typeface="Roboto"/>
                <a:sym typeface="Roboto"/>
              </a:rPr>
              <a:t>Goal Area, Target Areas, and Strategies</a:t>
            </a:r>
            <a:endParaRPr i="0" sz="1200" u="none" cap="none" strike="noStrike">
              <a:solidFill>
                <a:srgbClr val="3F3F3F"/>
              </a:solidFill>
              <a:latin typeface="Roboto"/>
              <a:ea typeface="Roboto"/>
              <a:cs typeface="Roboto"/>
              <a:sym typeface="Roboto"/>
            </a:endParaRPr>
          </a:p>
        </p:txBody>
      </p:sp>
      <p:sp>
        <p:nvSpPr>
          <p:cNvPr id="768" name="Google Shape;768;p100"/>
          <p:cNvSpPr/>
          <p:nvPr/>
        </p:nvSpPr>
        <p:spPr>
          <a:xfrm>
            <a:off x="2780000" y="224575"/>
            <a:ext cx="3701700" cy="1051500"/>
          </a:xfrm>
          <a:prstGeom prst="roundRect">
            <a:avLst>
              <a:gd fmla="val 16667" name="adj"/>
            </a:avLst>
          </a:prstGeom>
          <a:solidFill>
            <a:srgbClr val="D9D2E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latin typeface="Roboto"/>
                <a:ea typeface="Roboto"/>
                <a:cs typeface="Roboto"/>
                <a:sym typeface="Roboto"/>
              </a:rPr>
              <a:t>Goal Area #1:</a:t>
            </a:r>
            <a:endParaRPr sz="1200">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latin typeface="Roboto"/>
              <a:ea typeface="Roboto"/>
              <a:cs typeface="Roboto"/>
              <a:sym typeface="Roboto"/>
            </a:endParaRPr>
          </a:p>
        </p:txBody>
      </p:sp>
      <p:sp>
        <p:nvSpPr>
          <p:cNvPr id="769" name="Google Shape;769;p100"/>
          <p:cNvSpPr/>
          <p:nvPr/>
        </p:nvSpPr>
        <p:spPr>
          <a:xfrm>
            <a:off x="2679900" y="1533708"/>
            <a:ext cx="2107800" cy="879900"/>
          </a:xfrm>
          <a:prstGeom prst="roundRect">
            <a:avLst>
              <a:gd fmla="val 16667" name="adj"/>
            </a:avLst>
          </a:prstGeom>
          <a:solidFill>
            <a:srgbClr val="B7B7B7"/>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chemeClr val="lt1"/>
                </a:solidFill>
                <a:latin typeface="Roboto"/>
                <a:ea typeface="Roboto"/>
                <a:cs typeface="Roboto"/>
                <a:sym typeface="Roboto"/>
              </a:rPr>
              <a:t>Target Area:</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p:txBody>
      </p:sp>
      <p:sp>
        <p:nvSpPr>
          <p:cNvPr id="770" name="Google Shape;770;p100"/>
          <p:cNvSpPr/>
          <p:nvPr/>
        </p:nvSpPr>
        <p:spPr>
          <a:xfrm>
            <a:off x="2709000" y="3625800"/>
            <a:ext cx="2049600" cy="11640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 sz="1000">
                <a:solidFill>
                  <a:srgbClr val="3F3F3F"/>
                </a:solidFill>
                <a:latin typeface="Roboto"/>
                <a:ea typeface="Roboto"/>
                <a:cs typeface="Roboto"/>
                <a:sym typeface="Roboto"/>
              </a:rPr>
              <a:t>Strategy:</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b="1" sz="1000">
              <a:solidFill>
                <a:srgbClr val="3F3F3F"/>
              </a:solidFill>
              <a:latin typeface="Roboto"/>
              <a:ea typeface="Roboto"/>
              <a:cs typeface="Roboto"/>
              <a:sym typeface="Roboto"/>
            </a:endParaRPr>
          </a:p>
        </p:txBody>
      </p:sp>
      <p:sp>
        <p:nvSpPr>
          <p:cNvPr id="771" name="Google Shape;771;p100"/>
          <p:cNvSpPr/>
          <p:nvPr/>
        </p:nvSpPr>
        <p:spPr>
          <a:xfrm>
            <a:off x="473900" y="3625800"/>
            <a:ext cx="2075100" cy="11640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000">
                <a:solidFill>
                  <a:srgbClr val="3F3F3F"/>
                </a:solidFill>
                <a:latin typeface="Roboto"/>
                <a:ea typeface="Roboto"/>
                <a:cs typeface="Roboto"/>
                <a:sym typeface="Roboto"/>
              </a:rPr>
              <a:t>Strategy:</a:t>
            </a:r>
            <a:endParaRPr b="1" sz="1000">
              <a:solidFill>
                <a:srgbClr val="3F3F3F"/>
              </a:solidFill>
              <a:latin typeface="Roboto"/>
              <a:ea typeface="Roboto"/>
              <a:cs typeface="Roboto"/>
              <a:sym typeface="Roboto"/>
            </a:endParaRPr>
          </a:p>
          <a:p>
            <a:pPr indent="-292100" lvl="0" marL="457200" marR="0" rtl="0" algn="l">
              <a:spcBef>
                <a:spcPts val="0"/>
              </a:spcBef>
              <a:spcAft>
                <a:spcPts val="0"/>
              </a:spcAft>
              <a:buClr>
                <a:srgbClr val="3F3F3F"/>
              </a:buClr>
              <a:buSzPts val="1000"/>
              <a:buFont typeface="Roboto"/>
              <a:buChar char="●"/>
            </a:pPr>
            <a:r>
              <a:t/>
            </a:r>
            <a:endParaRPr i="0" sz="1000" u="none" cap="none" strike="noStrike">
              <a:solidFill>
                <a:srgbClr val="3F3F3F"/>
              </a:solidFill>
              <a:latin typeface="Roboto"/>
              <a:ea typeface="Roboto"/>
              <a:cs typeface="Roboto"/>
              <a:sym typeface="Roboto"/>
            </a:endParaRPr>
          </a:p>
        </p:txBody>
      </p:sp>
      <p:sp>
        <p:nvSpPr>
          <p:cNvPr id="772" name="Google Shape;772;p100"/>
          <p:cNvSpPr/>
          <p:nvPr/>
        </p:nvSpPr>
        <p:spPr>
          <a:xfrm>
            <a:off x="496100" y="1533709"/>
            <a:ext cx="2055300" cy="879900"/>
          </a:xfrm>
          <a:prstGeom prst="roundRect">
            <a:avLst>
              <a:gd fmla="val 16667" name="adj"/>
            </a:avLst>
          </a:prstGeom>
          <a:solidFill>
            <a:srgbClr val="D9D2E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lang="en" sz="1200">
                <a:latin typeface="Roboto"/>
                <a:ea typeface="Roboto"/>
                <a:cs typeface="Roboto"/>
                <a:sym typeface="Roboto"/>
              </a:rPr>
              <a:t>Target Area:</a:t>
            </a:r>
            <a:endParaRPr sz="1200">
              <a:latin typeface="Roboto"/>
              <a:ea typeface="Roboto"/>
              <a:cs typeface="Roboto"/>
              <a:sym typeface="Roboto"/>
            </a:endParaRPr>
          </a:p>
          <a:p>
            <a:pPr indent="0" lvl="0" marL="0" rtl="0" algn="ctr">
              <a:spcBef>
                <a:spcPts val="0"/>
              </a:spcBef>
              <a:spcAft>
                <a:spcPts val="0"/>
              </a:spcAft>
              <a:buClr>
                <a:srgbClr val="000000"/>
              </a:buClr>
              <a:buFont typeface="Arial"/>
              <a:buNone/>
            </a:pPr>
            <a:r>
              <a:t/>
            </a:r>
            <a:endParaRPr sz="1200">
              <a:latin typeface="Roboto"/>
              <a:ea typeface="Roboto"/>
              <a:cs typeface="Roboto"/>
              <a:sym typeface="Roboto"/>
            </a:endParaRPr>
          </a:p>
          <a:p>
            <a:pPr indent="0" lvl="0" marL="0" rtl="0" algn="ctr">
              <a:spcBef>
                <a:spcPts val="0"/>
              </a:spcBef>
              <a:spcAft>
                <a:spcPts val="0"/>
              </a:spcAft>
              <a:buClr>
                <a:srgbClr val="000000"/>
              </a:buClr>
              <a:buFont typeface="Arial"/>
              <a:buNone/>
            </a:pPr>
            <a:r>
              <a:t/>
            </a:r>
            <a:endParaRPr sz="1200">
              <a:latin typeface="Roboto"/>
              <a:ea typeface="Roboto"/>
              <a:cs typeface="Roboto"/>
              <a:sym typeface="Roboto"/>
            </a:endParaRPr>
          </a:p>
          <a:p>
            <a:pPr indent="0" lvl="0" marL="0" rtl="0" algn="ctr">
              <a:spcBef>
                <a:spcPts val="0"/>
              </a:spcBef>
              <a:spcAft>
                <a:spcPts val="0"/>
              </a:spcAft>
              <a:buClr>
                <a:srgbClr val="000000"/>
              </a:buClr>
              <a:buFont typeface="Arial"/>
              <a:buNone/>
            </a:pPr>
            <a:r>
              <a:t/>
            </a:r>
            <a:endParaRPr sz="1200">
              <a:latin typeface="Roboto"/>
              <a:ea typeface="Roboto"/>
              <a:cs typeface="Roboto"/>
              <a:sym typeface="Roboto"/>
            </a:endParaRPr>
          </a:p>
        </p:txBody>
      </p:sp>
      <p:sp>
        <p:nvSpPr>
          <p:cNvPr id="773" name="Google Shape;773;p100"/>
          <p:cNvSpPr/>
          <p:nvPr/>
        </p:nvSpPr>
        <p:spPr>
          <a:xfrm>
            <a:off x="4937250" y="1487300"/>
            <a:ext cx="2055300" cy="879900"/>
          </a:xfrm>
          <a:prstGeom prst="roundRect">
            <a:avLst>
              <a:gd fmla="val 16667" name="adj"/>
            </a:avLst>
          </a:prstGeom>
          <a:solidFill>
            <a:srgbClr val="B7B7B7"/>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chemeClr val="lt1"/>
                </a:solidFill>
                <a:latin typeface="Roboto"/>
                <a:ea typeface="Roboto"/>
                <a:cs typeface="Roboto"/>
                <a:sym typeface="Roboto"/>
              </a:rPr>
              <a:t>Target Area:</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p:txBody>
      </p:sp>
      <p:sp>
        <p:nvSpPr>
          <p:cNvPr id="774" name="Google Shape;774;p100"/>
          <p:cNvSpPr/>
          <p:nvPr/>
        </p:nvSpPr>
        <p:spPr>
          <a:xfrm>
            <a:off x="4957775" y="3625800"/>
            <a:ext cx="2049600" cy="11640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sz="1000">
                <a:solidFill>
                  <a:srgbClr val="3F3F3F"/>
                </a:solidFill>
                <a:latin typeface="Roboto"/>
                <a:ea typeface="Roboto"/>
                <a:cs typeface="Roboto"/>
                <a:sym typeface="Roboto"/>
              </a:rPr>
              <a:t>Strategy:</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b="1" sz="1000">
              <a:solidFill>
                <a:srgbClr val="3F3F3F"/>
              </a:solidFill>
              <a:latin typeface="Roboto"/>
              <a:ea typeface="Roboto"/>
              <a:cs typeface="Roboto"/>
              <a:sym typeface="Roboto"/>
            </a:endParaRPr>
          </a:p>
        </p:txBody>
      </p:sp>
      <p:sp>
        <p:nvSpPr>
          <p:cNvPr id="775" name="Google Shape;775;p100"/>
          <p:cNvSpPr/>
          <p:nvPr/>
        </p:nvSpPr>
        <p:spPr>
          <a:xfrm>
            <a:off x="2706136" y="2598464"/>
            <a:ext cx="2055300" cy="7689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
        <p:nvSpPr>
          <p:cNvPr id="776" name="Google Shape;776;p100"/>
          <p:cNvSpPr/>
          <p:nvPr/>
        </p:nvSpPr>
        <p:spPr>
          <a:xfrm>
            <a:off x="483800" y="2654135"/>
            <a:ext cx="2055300" cy="768900"/>
          </a:xfrm>
          <a:prstGeom prst="roundRect">
            <a:avLst>
              <a:gd fmla="val 16667" name="adj"/>
            </a:avLst>
          </a:prstGeom>
          <a:solidFill>
            <a:srgbClr val="D9D2E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latin typeface="Roboto"/>
                <a:ea typeface="Roboto"/>
                <a:cs typeface="Roboto"/>
                <a:sym typeface="Roboto"/>
              </a:rPr>
              <a:t>Lag Measure: </a:t>
            </a:r>
            <a:endParaRPr sz="1000">
              <a:latin typeface="Roboto"/>
              <a:ea typeface="Roboto"/>
              <a:cs typeface="Roboto"/>
              <a:sym typeface="Roboto"/>
            </a:endParaRPr>
          </a:p>
          <a:p>
            <a:pPr indent="0" lvl="0" marL="0" rtl="0" algn="ctr">
              <a:spcBef>
                <a:spcPts val="0"/>
              </a:spcBef>
              <a:spcAft>
                <a:spcPts val="0"/>
              </a:spcAft>
              <a:buClr>
                <a:srgbClr val="000000"/>
              </a:buClr>
              <a:buFont typeface="Arial"/>
              <a:buNone/>
            </a:pPr>
            <a:r>
              <a:rPr i="1" lang="en" sz="1000">
                <a:latin typeface="Roboto"/>
                <a:ea typeface="Roboto"/>
                <a:cs typeface="Roboto"/>
                <a:sym typeface="Roboto"/>
              </a:rPr>
              <a:t>(From x to y by when)</a:t>
            </a:r>
            <a:endParaRPr i="1" sz="1000">
              <a:latin typeface="Roboto"/>
              <a:ea typeface="Roboto"/>
              <a:cs typeface="Roboto"/>
              <a:sym typeface="Roboto"/>
            </a:endParaRPr>
          </a:p>
          <a:p>
            <a:pPr indent="0" lvl="0" marL="0" rtl="0" algn="ctr">
              <a:spcBef>
                <a:spcPts val="0"/>
              </a:spcBef>
              <a:spcAft>
                <a:spcPts val="0"/>
              </a:spcAft>
              <a:buClr>
                <a:srgbClr val="000000"/>
              </a:buClr>
              <a:buFont typeface="Arial"/>
              <a:buNone/>
            </a:pPr>
            <a:r>
              <a:t/>
            </a:r>
            <a:endParaRPr i="1" sz="1000">
              <a:latin typeface="Roboto"/>
              <a:ea typeface="Roboto"/>
              <a:cs typeface="Roboto"/>
              <a:sym typeface="Roboto"/>
            </a:endParaRPr>
          </a:p>
          <a:p>
            <a:pPr indent="0" lvl="0" marL="0" rtl="0" algn="ctr">
              <a:spcBef>
                <a:spcPts val="0"/>
              </a:spcBef>
              <a:spcAft>
                <a:spcPts val="0"/>
              </a:spcAft>
              <a:buClr>
                <a:srgbClr val="000000"/>
              </a:buClr>
              <a:buFont typeface="Arial"/>
              <a:buNone/>
            </a:pPr>
            <a:r>
              <a:t/>
            </a:r>
            <a:endParaRPr i="1" sz="1000">
              <a:latin typeface="Roboto"/>
              <a:ea typeface="Roboto"/>
              <a:cs typeface="Roboto"/>
              <a:sym typeface="Roboto"/>
            </a:endParaRPr>
          </a:p>
        </p:txBody>
      </p:sp>
      <p:sp>
        <p:nvSpPr>
          <p:cNvPr id="777" name="Google Shape;777;p100"/>
          <p:cNvSpPr/>
          <p:nvPr/>
        </p:nvSpPr>
        <p:spPr>
          <a:xfrm>
            <a:off x="4917476" y="2598438"/>
            <a:ext cx="2055300" cy="7689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
        <p:nvSpPr>
          <p:cNvPr id="778" name="Google Shape;778;p100"/>
          <p:cNvSpPr txBox="1"/>
          <p:nvPr/>
        </p:nvSpPr>
        <p:spPr>
          <a:xfrm>
            <a:off x="7102450" y="319300"/>
            <a:ext cx="1818300" cy="4516800"/>
          </a:xfrm>
          <a:prstGeom prst="rect">
            <a:avLst/>
          </a:prstGeom>
          <a:solidFill>
            <a:srgbClr val="D9D2E9"/>
          </a:solid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rial Narrow"/>
                <a:ea typeface="Arial Narrow"/>
                <a:cs typeface="Arial Narrow"/>
                <a:sym typeface="Arial Narrow"/>
              </a:rPr>
              <a:t>Note-</a:t>
            </a:r>
            <a:endParaRPr b="1">
              <a:latin typeface="Arial Narrow"/>
              <a:ea typeface="Arial Narrow"/>
              <a:cs typeface="Arial Narrow"/>
              <a:sym typeface="Arial Narrow"/>
            </a:endParaRPr>
          </a:p>
          <a:p>
            <a:pPr indent="0" lvl="0" marL="0" rtl="0" algn="l">
              <a:spcBef>
                <a:spcPts val="0"/>
              </a:spcBef>
              <a:spcAft>
                <a:spcPts val="0"/>
              </a:spcAft>
              <a:buNone/>
            </a:pPr>
            <a:r>
              <a:rPr b="1" lang="en">
                <a:latin typeface="Arial Narrow"/>
                <a:ea typeface="Arial Narrow"/>
                <a:cs typeface="Arial Narrow"/>
                <a:sym typeface="Arial Narrow"/>
              </a:rPr>
              <a:t>Once a Goal Area has been identified, narrow the Goal Area down into 1 to 3 Target Areas.  </a:t>
            </a:r>
            <a:endParaRPr b="1">
              <a:latin typeface="Arial Narrow"/>
              <a:ea typeface="Arial Narrow"/>
              <a:cs typeface="Arial Narrow"/>
              <a:sym typeface="Arial Narrow"/>
            </a:endParaRPr>
          </a:p>
          <a:p>
            <a:pPr indent="0" lvl="0" marL="0" rtl="0" algn="l">
              <a:spcBef>
                <a:spcPts val="0"/>
              </a:spcBef>
              <a:spcAft>
                <a:spcPts val="0"/>
              </a:spcAft>
              <a:buNone/>
            </a:pPr>
            <a:r>
              <a:t/>
            </a:r>
            <a:endParaRPr b="1">
              <a:latin typeface="Arial Narrow"/>
              <a:ea typeface="Arial Narrow"/>
              <a:cs typeface="Arial Narrow"/>
              <a:sym typeface="Arial Narrow"/>
            </a:endParaRPr>
          </a:p>
          <a:p>
            <a:pPr indent="0" lvl="0" marL="0" rtl="0" algn="l">
              <a:spcBef>
                <a:spcPts val="0"/>
              </a:spcBef>
              <a:spcAft>
                <a:spcPts val="0"/>
              </a:spcAft>
              <a:buNone/>
            </a:pPr>
            <a:r>
              <a:rPr b="1" lang="en">
                <a:latin typeface="Arial Narrow"/>
                <a:ea typeface="Arial Narrow"/>
                <a:cs typeface="Arial Narrow"/>
                <a:sym typeface="Arial Narrow"/>
              </a:rPr>
              <a:t>For each Target Area, determine a lag measure that will ultimately let you know once you reach the desired level in that particular Target Area.</a:t>
            </a:r>
            <a:endParaRPr b="1">
              <a:latin typeface="Arial Narrow"/>
              <a:ea typeface="Arial Narrow"/>
              <a:cs typeface="Arial Narrow"/>
              <a:sym typeface="Arial Narrow"/>
            </a:endParaRPr>
          </a:p>
          <a:p>
            <a:pPr indent="0" lvl="0" marL="0" rtl="0" algn="l">
              <a:spcBef>
                <a:spcPts val="0"/>
              </a:spcBef>
              <a:spcAft>
                <a:spcPts val="0"/>
              </a:spcAft>
              <a:buNone/>
            </a:pPr>
            <a:r>
              <a:t/>
            </a:r>
            <a:endParaRPr b="1">
              <a:latin typeface="Arial Narrow"/>
              <a:ea typeface="Arial Narrow"/>
              <a:cs typeface="Arial Narrow"/>
              <a:sym typeface="Arial Narrow"/>
            </a:endParaRPr>
          </a:p>
          <a:p>
            <a:pPr indent="0" lvl="0" marL="0" rtl="0" algn="l">
              <a:spcBef>
                <a:spcPts val="0"/>
              </a:spcBef>
              <a:spcAft>
                <a:spcPts val="0"/>
              </a:spcAft>
              <a:buNone/>
            </a:pPr>
            <a:r>
              <a:rPr b="1" lang="en">
                <a:latin typeface="Arial Narrow"/>
                <a:ea typeface="Arial Narrow"/>
                <a:cs typeface="Arial Narrow"/>
                <a:sym typeface="Arial Narrow"/>
              </a:rPr>
              <a:t>Your Lag Measure should be a statement using the format ‘from x to y by when’. Your Lag Measure should in turn be a SMART Goal. </a:t>
            </a:r>
            <a:endParaRPr b="1">
              <a:latin typeface="Arial Narrow"/>
              <a:ea typeface="Arial Narrow"/>
              <a:cs typeface="Arial Narrow"/>
              <a:sym typeface="Arial Narrow"/>
            </a:endParaRPr>
          </a:p>
          <a:p>
            <a:pPr indent="0" lvl="0" marL="0" rtl="0" algn="l">
              <a:spcBef>
                <a:spcPts val="0"/>
              </a:spcBef>
              <a:spcAft>
                <a:spcPts val="0"/>
              </a:spcAft>
              <a:buNone/>
            </a:pPr>
            <a:r>
              <a:t/>
            </a:r>
            <a:endParaRPr b="1">
              <a:latin typeface="Arial Narrow"/>
              <a:ea typeface="Arial Narrow"/>
              <a:cs typeface="Arial Narrow"/>
              <a:sym typeface="Arial Narrow"/>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101"/>
          <p:cNvSpPr/>
          <p:nvPr/>
        </p:nvSpPr>
        <p:spPr>
          <a:xfrm rot="-5400000">
            <a:off x="-2053350" y="2352525"/>
            <a:ext cx="4636500" cy="279600"/>
          </a:xfrm>
          <a:prstGeom prst="rect">
            <a:avLst/>
          </a:prstGeom>
          <a:solidFill>
            <a:srgbClr val="EFEFEF"/>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200">
                <a:solidFill>
                  <a:srgbClr val="3F3F3F"/>
                </a:solidFill>
                <a:latin typeface="Roboto"/>
                <a:ea typeface="Roboto"/>
                <a:cs typeface="Roboto"/>
                <a:sym typeface="Roboto"/>
              </a:rPr>
              <a:t>Goal Area, Target Areas, and Strategies</a:t>
            </a:r>
            <a:endParaRPr i="0" sz="1200" u="none" cap="none" strike="noStrike">
              <a:solidFill>
                <a:srgbClr val="3F3F3F"/>
              </a:solidFill>
              <a:latin typeface="Roboto"/>
              <a:ea typeface="Roboto"/>
              <a:cs typeface="Roboto"/>
              <a:sym typeface="Roboto"/>
            </a:endParaRPr>
          </a:p>
        </p:txBody>
      </p:sp>
      <p:sp>
        <p:nvSpPr>
          <p:cNvPr id="784" name="Google Shape;784;p101"/>
          <p:cNvSpPr/>
          <p:nvPr/>
        </p:nvSpPr>
        <p:spPr>
          <a:xfrm>
            <a:off x="2780000" y="224575"/>
            <a:ext cx="3701700" cy="1051500"/>
          </a:xfrm>
          <a:prstGeom prst="roundRect">
            <a:avLst>
              <a:gd fmla="val 16667" name="adj"/>
            </a:avLst>
          </a:prstGeom>
          <a:solidFill>
            <a:srgbClr val="666666"/>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rgbClr val="FFFFFF"/>
                </a:solidFill>
                <a:latin typeface="Roboto"/>
                <a:ea typeface="Roboto"/>
                <a:cs typeface="Roboto"/>
                <a:sym typeface="Roboto"/>
              </a:rPr>
              <a:t>Goal Area #1:</a:t>
            </a:r>
            <a:endParaRPr sz="1200">
              <a:solidFill>
                <a:srgbClr val="FFFFFF"/>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rgbClr val="FFFFFF"/>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rgbClr val="FFFFFF"/>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rgbClr val="FFFFFF"/>
              </a:solidFill>
              <a:latin typeface="Roboto"/>
              <a:ea typeface="Roboto"/>
              <a:cs typeface="Roboto"/>
              <a:sym typeface="Roboto"/>
            </a:endParaRPr>
          </a:p>
        </p:txBody>
      </p:sp>
      <p:sp>
        <p:nvSpPr>
          <p:cNvPr id="785" name="Google Shape;785;p101"/>
          <p:cNvSpPr/>
          <p:nvPr/>
        </p:nvSpPr>
        <p:spPr>
          <a:xfrm>
            <a:off x="2679900" y="1533708"/>
            <a:ext cx="2107800" cy="879900"/>
          </a:xfrm>
          <a:prstGeom prst="roundRect">
            <a:avLst>
              <a:gd fmla="val 16667" name="adj"/>
            </a:avLst>
          </a:prstGeom>
          <a:solidFill>
            <a:srgbClr val="B7B7B7"/>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chemeClr val="lt1"/>
                </a:solidFill>
                <a:latin typeface="Roboto"/>
                <a:ea typeface="Roboto"/>
                <a:cs typeface="Roboto"/>
                <a:sym typeface="Roboto"/>
              </a:rPr>
              <a:t>Target Area:</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p:txBody>
      </p:sp>
      <p:sp>
        <p:nvSpPr>
          <p:cNvPr id="786" name="Google Shape;786;p101"/>
          <p:cNvSpPr/>
          <p:nvPr/>
        </p:nvSpPr>
        <p:spPr>
          <a:xfrm>
            <a:off x="2709000" y="3625800"/>
            <a:ext cx="2049600" cy="11640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100"/>
              <a:buFont typeface="Arial"/>
              <a:buNone/>
            </a:pPr>
            <a:r>
              <a:rPr b="1" lang="en" sz="1000">
                <a:solidFill>
                  <a:srgbClr val="3F3F3F"/>
                </a:solidFill>
                <a:latin typeface="Roboto"/>
                <a:ea typeface="Roboto"/>
                <a:cs typeface="Roboto"/>
                <a:sym typeface="Roboto"/>
              </a:rPr>
              <a:t>Strategy:</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b="1" sz="1000">
              <a:solidFill>
                <a:srgbClr val="3F3F3F"/>
              </a:solidFill>
              <a:latin typeface="Roboto"/>
              <a:ea typeface="Roboto"/>
              <a:cs typeface="Roboto"/>
              <a:sym typeface="Roboto"/>
            </a:endParaRPr>
          </a:p>
        </p:txBody>
      </p:sp>
      <p:sp>
        <p:nvSpPr>
          <p:cNvPr id="787" name="Google Shape;787;p101"/>
          <p:cNvSpPr/>
          <p:nvPr/>
        </p:nvSpPr>
        <p:spPr>
          <a:xfrm>
            <a:off x="473900" y="3625800"/>
            <a:ext cx="2075100" cy="1164000"/>
          </a:xfrm>
          <a:prstGeom prst="roundRect">
            <a:avLst>
              <a:gd fmla="val 16667" name="adj"/>
            </a:avLst>
          </a:prstGeom>
          <a:solidFill>
            <a:srgbClr val="D9EAD3"/>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000">
                <a:solidFill>
                  <a:srgbClr val="3F3F3F"/>
                </a:solidFill>
                <a:latin typeface="Roboto"/>
                <a:ea typeface="Roboto"/>
                <a:cs typeface="Roboto"/>
                <a:sym typeface="Roboto"/>
              </a:rPr>
              <a:t>Strategy:</a:t>
            </a:r>
            <a:endParaRPr b="1" sz="1000">
              <a:solidFill>
                <a:srgbClr val="3F3F3F"/>
              </a:solidFill>
              <a:latin typeface="Roboto"/>
              <a:ea typeface="Roboto"/>
              <a:cs typeface="Roboto"/>
              <a:sym typeface="Roboto"/>
            </a:endParaRPr>
          </a:p>
          <a:p>
            <a:pPr indent="0" lvl="0" marL="0" rtl="0" algn="l">
              <a:lnSpc>
                <a:spcPct val="75000"/>
              </a:lnSpc>
              <a:spcBef>
                <a:spcPts val="0"/>
              </a:spcBef>
              <a:spcAft>
                <a:spcPts val="0"/>
              </a:spcAft>
              <a:buNone/>
            </a:pPr>
            <a:r>
              <a:t/>
            </a:r>
            <a:endParaRPr sz="1000">
              <a:solidFill>
                <a:srgbClr val="85200C"/>
              </a:solidFill>
              <a:latin typeface="Roboto Light"/>
              <a:ea typeface="Roboto Light"/>
              <a:cs typeface="Roboto Light"/>
              <a:sym typeface="Roboto Light"/>
            </a:endParaRPr>
          </a:p>
          <a:p>
            <a:pPr indent="0" lvl="0" marL="0" rtl="0" algn="l">
              <a:lnSpc>
                <a:spcPct val="75000"/>
              </a:lnSpc>
              <a:spcBef>
                <a:spcPts val="0"/>
              </a:spcBef>
              <a:spcAft>
                <a:spcPts val="0"/>
              </a:spcAft>
              <a:buNone/>
            </a:pPr>
            <a:r>
              <a:rPr lang="en" sz="1000">
                <a:solidFill>
                  <a:srgbClr val="85200C"/>
                </a:solidFill>
                <a:latin typeface="Roboto Light"/>
                <a:ea typeface="Roboto Light"/>
                <a:cs typeface="Roboto Light"/>
                <a:sym typeface="Roboto Light"/>
              </a:rPr>
              <a:t>Implement </a:t>
            </a:r>
            <a:r>
              <a:rPr lang="en" sz="1000">
                <a:solidFill>
                  <a:srgbClr val="E69138"/>
                </a:solidFill>
                <a:latin typeface="Roboto Light"/>
                <a:ea typeface="Roboto Light"/>
                <a:cs typeface="Roboto Light"/>
                <a:sym typeface="Roboto Light"/>
              </a:rPr>
              <a:t>soft starts</a:t>
            </a:r>
            <a:r>
              <a:rPr lang="en" sz="1000">
                <a:latin typeface="Roboto Light"/>
                <a:ea typeface="Roboto Light"/>
                <a:cs typeface="Roboto Light"/>
                <a:sym typeface="Roboto Light"/>
              </a:rPr>
              <a:t> </a:t>
            </a:r>
            <a:r>
              <a:rPr lang="en" sz="1000">
                <a:solidFill>
                  <a:srgbClr val="674EA7"/>
                </a:solidFill>
                <a:latin typeface="Roboto Light"/>
                <a:ea typeface="Roboto Light"/>
                <a:cs typeface="Roboto Light"/>
                <a:sym typeface="Roboto Light"/>
              </a:rPr>
              <a:t>according to blueprint</a:t>
            </a:r>
            <a:r>
              <a:rPr lang="en" sz="1000">
                <a:latin typeface="Roboto Light"/>
                <a:ea typeface="Roboto Light"/>
                <a:cs typeface="Roboto Light"/>
                <a:sym typeface="Roboto Light"/>
              </a:rPr>
              <a:t> </a:t>
            </a:r>
            <a:r>
              <a:rPr lang="en" sz="1000">
                <a:solidFill>
                  <a:srgbClr val="45818E"/>
                </a:solidFill>
                <a:latin typeface="Roboto Light"/>
                <a:ea typeface="Roboto Light"/>
                <a:cs typeface="Roboto Light"/>
                <a:sym typeface="Roboto Light"/>
              </a:rPr>
              <a:t>five days a week beginning February 10, 2021</a:t>
            </a:r>
            <a:r>
              <a:rPr lang="en" sz="1000">
                <a:solidFill>
                  <a:srgbClr val="134F5C"/>
                </a:solidFill>
                <a:latin typeface="Roboto Light"/>
                <a:ea typeface="Roboto Light"/>
                <a:cs typeface="Roboto Light"/>
                <a:sym typeface="Roboto Light"/>
              </a:rPr>
              <a:t>. </a:t>
            </a:r>
            <a:endParaRPr sz="1000">
              <a:solidFill>
                <a:schemeClr val="dk1"/>
              </a:solidFill>
              <a:latin typeface="Roboto"/>
              <a:ea typeface="Roboto"/>
              <a:cs typeface="Roboto"/>
              <a:sym typeface="Roboto"/>
            </a:endParaRPr>
          </a:p>
          <a:p>
            <a:pPr indent="0" lvl="0" marL="0" marR="0" rtl="0" algn="l">
              <a:spcBef>
                <a:spcPts val="0"/>
              </a:spcBef>
              <a:spcAft>
                <a:spcPts val="0"/>
              </a:spcAft>
              <a:buNone/>
            </a:pPr>
            <a:r>
              <a:t/>
            </a:r>
            <a:endParaRPr sz="1000">
              <a:solidFill>
                <a:srgbClr val="3F3F3F"/>
              </a:solidFill>
              <a:latin typeface="Roboto"/>
              <a:ea typeface="Roboto"/>
              <a:cs typeface="Roboto"/>
              <a:sym typeface="Roboto"/>
            </a:endParaRPr>
          </a:p>
        </p:txBody>
      </p:sp>
      <p:sp>
        <p:nvSpPr>
          <p:cNvPr id="788" name="Google Shape;788;p101"/>
          <p:cNvSpPr/>
          <p:nvPr/>
        </p:nvSpPr>
        <p:spPr>
          <a:xfrm>
            <a:off x="496100" y="1533709"/>
            <a:ext cx="2055300" cy="879900"/>
          </a:xfrm>
          <a:prstGeom prst="roundRect">
            <a:avLst>
              <a:gd fmla="val 16667" name="adj"/>
            </a:avLst>
          </a:prstGeom>
          <a:solidFill>
            <a:srgbClr val="B7B7B7"/>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r>
              <a:rPr lang="en" sz="1200">
                <a:solidFill>
                  <a:srgbClr val="FFFFFF"/>
                </a:solidFill>
                <a:latin typeface="Roboto"/>
                <a:ea typeface="Roboto"/>
                <a:cs typeface="Roboto"/>
                <a:sym typeface="Roboto"/>
              </a:rPr>
              <a:t>Target Area:</a:t>
            </a:r>
            <a:endParaRPr sz="1200">
              <a:solidFill>
                <a:srgbClr val="FFFFFF"/>
              </a:solidFill>
              <a:latin typeface="Roboto"/>
              <a:ea typeface="Roboto"/>
              <a:cs typeface="Roboto"/>
              <a:sym typeface="Roboto"/>
            </a:endParaRPr>
          </a:p>
          <a:p>
            <a:pPr indent="0" lvl="0" marL="0" rtl="0" algn="ctr">
              <a:spcBef>
                <a:spcPts val="0"/>
              </a:spcBef>
              <a:spcAft>
                <a:spcPts val="0"/>
              </a:spcAft>
              <a:buClr>
                <a:srgbClr val="000000"/>
              </a:buClr>
              <a:buFont typeface="Arial"/>
              <a:buNone/>
            </a:pPr>
            <a:r>
              <a:t/>
            </a:r>
            <a:endParaRPr sz="1200">
              <a:latin typeface="Roboto"/>
              <a:ea typeface="Roboto"/>
              <a:cs typeface="Roboto"/>
              <a:sym typeface="Roboto"/>
            </a:endParaRPr>
          </a:p>
          <a:p>
            <a:pPr indent="0" lvl="0" marL="0" rtl="0" algn="ctr">
              <a:spcBef>
                <a:spcPts val="0"/>
              </a:spcBef>
              <a:spcAft>
                <a:spcPts val="0"/>
              </a:spcAft>
              <a:buClr>
                <a:srgbClr val="000000"/>
              </a:buClr>
              <a:buFont typeface="Arial"/>
              <a:buNone/>
            </a:pPr>
            <a:r>
              <a:t/>
            </a:r>
            <a:endParaRPr sz="1200">
              <a:latin typeface="Roboto"/>
              <a:ea typeface="Roboto"/>
              <a:cs typeface="Roboto"/>
              <a:sym typeface="Roboto"/>
            </a:endParaRPr>
          </a:p>
          <a:p>
            <a:pPr indent="0" lvl="0" marL="0" rtl="0" algn="ctr">
              <a:spcBef>
                <a:spcPts val="0"/>
              </a:spcBef>
              <a:spcAft>
                <a:spcPts val="0"/>
              </a:spcAft>
              <a:buClr>
                <a:srgbClr val="000000"/>
              </a:buClr>
              <a:buFont typeface="Arial"/>
              <a:buNone/>
            </a:pPr>
            <a:r>
              <a:t/>
            </a:r>
            <a:endParaRPr sz="1200">
              <a:latin typeface="Roboto"/>
              <a:ea typeface="Roboto"/>
              <a:cs typeface="Roboto"/>
              <a:sym typeface="Roboto"/>
            </a:endParaRPr>
          </a:p>
        </p:txBody>
      </p:sp>
      <p:sp>
        <p:nvSpPr>
          <p:cNvPr id="789" name="Google Shape;789;p101"/>
          <p:cNvSpPr/>
          <p:nvPr/>
        </p:nvSpPr>
        <p:spPr>
          <a:xfrm>
            <a:off x="4937250" y="1487300"/>
            <a:ext cx="2055300" cy="879900"/>
          </a:xfrm>
          <a:prstGeom prst="roundRect">
            <a:avLst>
              <a:gd fmla="val 16667" name="adj"/>
            </a:avLst>
          </a:prstGeom>
          <a:solidFill>
            <a:srgbClr val="B7B7B7"/>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en" sz="1200">
                <a:solidFill>
                  <a:schemeClr val="lt1"/>
                </a:solidFill>
                <a:latin typeface="Roboto"/>
                <a:ea typeface="Roboto"/>
                <a:cs typeface="Roboto"/>
                <a:sym typeface="Roboto"/>
              </a:rPr>
              <a:t>Target Area:</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a:p>
            <a:pPr indent="0" lvl="0" marL="0" rtl="0" algn="ctr">
              <a:spcBef>
                <a:spcPts val="0"/>
              </a:spcBef>
              <a:spcAft>
                <a:spcPts val="0"/>
              </a:spcAft>
              <a:buClr>
                <a:schemeClr val="dk1"/>
              </a:buClr>
              <a:buFont typeface="Arial"/>
              <a:buNone/>
            </a:pPr>
            <a:r>
              <a:t/>
            </a:r>
            <a:endParaRPr sz="1200">
              <a:solidFill>
                <a:schemeClr val="lt1"/>
              </a:solidFill>
              <a:latin typeface="Roboto"/>
              <a:ea typeface="Roboto"/>
              <a:cs typeface="Roboto"/>
              <a:sym typeface="Roboto"/>
            </a:endParaRPr>
          </a:p>
        </p:txBody>
      </p:sp>
      <p:sp>
        <p:nvSpPr>
          <p:cNvPr id="790" name="Google Shape;790;p101"/>
          <p:cNvSpPr/>
          <p:nvPr/>
        </p:nvSpPr>
        <p:spPr>
          <a:xfrm>
            <a:off x="4957775" y="3625800"/>
            <a:ext cx="2049600" cy="1164000"/>
          </a:xfrm>
          <a:prstGeom prst="roundRect">
            <a:avLst>
              <a:gd fmla="val 16667" name="adj"/>
            </a:avLst>
          </a:prstGeom>
          <a:solidFill>
            <a:srgbClr val="FFFFFF"/>
          </a:solidFill>
          <a:ln cap="flat" cmpd="sng" w="9525">
            <a:solidFill>
              <a:srgbClr val="BFBFBF"/>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sz="1000">
                <a:solidFill>
                  <a:srgbClr val="3F3F3F"/>
                </a:solidFill>
                <a:latin typeface="Roboto"/>
                <a:ea typeface="Roboto"/>
                <a:cs typeface="Roboto"/>
                <a:sym typeface="Roboto"/>
              </a:rPr>
              <a:t>Strategy:</a:t>
            </a:r>
            <a:endParaRPr b="1" sz="1000">
              <a:solidFill>
                <a:srgbClr val="3F3F3F"/>
              </a:solidFill>
              <a:latin typeface="Roboto"/>
              <a:ea typeface="Roboto"/>
              <a:cs typeface="Roboto"/>
              <a:sym typeface="Roboto"/>
            </a:endParaRPr>
          </a:p>
          <a:p>
            <a:pPr indent="-292100" lvl="0" marL="457200" rtl="0" algn="l">
              <a:spcBef>
                <a:spcPts val="0"/>
              </a:spcBef>
              <a:spcAft>
                <a:spcPts val="0"/>
              </a:spcAft>
              <a:buClr>
                <a:srgbClr val="3F3F3F"/>
              </a:buClr>
              <a:buSzPts val="1000"/>
              <a:buFont typeface="Roboto"/>
              <a:buChar char="●"/>
            </a:pPr>
            <a:r>
              <a:t/>
            </a:r>
            <a:endParaRPr b="1" sz="1000">
              <a:solidFill>
                <a:srgbClr val="3F3F3F"/>
              </a:solidFill>
              <a:latin typeface="Roboto"/>
              <a:ea typeface="Roboto"/>
              <a:cs typeface="Roboto"/>
              <a:sym typeface="Roboto"/>
            </a:endParaRPr>
          </a:p>
        </p:txBody>
      </p:sp>
      <p:sp>
        <p:nvSpPr>
          <p:cNvPr id="791" name="Google Shape;791;p101"/>
          <p:cNvSpPr/>
          <p:nvPr/>
        </p:nvSpPr>
        <p:spPr>
          <a:xfrm>
            <a:off x="2706136" y="2598464"/>
            <a:ext cx="2055300" cy="7689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
        <p:nvSpPr>
          <p:cNvPr id="792" name="Google Shape;792;p101"/>
          <p:cNvSpPr/>
          <p:nvPr/>
        </p:nvSpPr>
        <p:spPr>
          <a:xfrm>
            <a:off x="483800" y="2654135"/>
            <a:ext cx="2055300" cy="7689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latin typeface="Roboto"/>
                <a:ea typeface="Roboto"/>
                <a:cs typeface="Roboto"/>
                <a:sym typeface="Roboto"/>
              </a:rPr>
              <a:t>Lag Measure: </a:t>
            </a:r>
            <a:endParaRPr sz="1000">
              <a:latin typeface="Roboto"/>
              <a:ea typeface="Roboto"/>
              <a:cs typeface="Roboto"/>
              <a:sym typeface="Roboto"/>
            </a:endParaRPr>
          </a:p>
          <a:p>
            <a:pPr indent="0" lvl="0" marL="0" rtl="0" algn="ctr">
              <a:spcBef>
                <a:spcPts val="0"/>
              </a:spcBef>
              <a:spcAft>
                <a:spcPts val="0"/>
              </a:spcAft>
              <a:buClr>
                <a:srgbClr val="000000"/>
              </a:buClr>
              <a:buFont typeface="Arial"/>
              <a:buNone/>
            </a:pPr>
            <a:r>
              <a:rPr i="1" lang="en" sz="1000">
                <a:latin typeface="Roboto"/>
                <a:ea typeface="Roboto"/>
                <a:cs typeface="Roboto"/>
                <a:sym typeface="Roboto"/>
              </a:rPr>
              <a:t>(From x to y by when)</a:t>
            </a:r>
            <a:endParaRPr i="1" sz="1000">
              <a:latin typeface="Roboto"/>
              <a:ea typeface="Roboto"/>
              <a:cs typeface="Roboto"/>
              <a:sym typeface="Roboto"/>
            </a:endParaRPr>
          </a:p>
          <a:p>
            <a:pPr indent="0" lvl="0" marL="0" rtl="0" algn="ctr">
              <a:spcBef>
                <a:spcPts val="0"/>
              </a:spcBef>
              <a:spcAft>
                <a:spcPts val="0"/>
              </a:spcAft>
              <a:buClr>
                <a:srgbClr val="000000"/>
              </a:buClr>
              <a:buFont typeface="Arial"/>
              <a:buNone/>
            </a:pPr>
            <a:r>
              <a:t/>
            </a:r>
            <a:endParaRPr i="1" sz="1000">
              <a:latin typeface="Roboto"/>
              <a:ea typeface="Roboto"/>
              <a:cs typeface="Roboto"/>
              <a:sym typeface="Roboto"/>
            </a:endParaRPr>
          </a:p>
          <a:p>
            <a:pPr indent="0" lvl="0" marL="0" rtl="0" algn="ctr">
              <a:spcBef>
                <a:spcPts val="0"/>
              </a:spcBef>
              <a:spcAft>
                <a:spcPts val="0"/>
              </a:spcAft>
              <a:buClr>
                <a:srgbClr val="000000"/>
              </a:buClr>
              <a:buFont typeface="Arial"/>
              <a:buNone/>
            </a:pPr>
            <a:r>
              <a:t/>
            </a:r>
            <a:endParaRPr i="1" sz="1000">
              <a:latin typeface="Roboto"/>
              <a:ea typeface="Roboto"/>
              <a:cs typeface="Roboto"/>
              <a:sym typeface="Roboto"/>
            </a:endParaRPr>
          </a:p>
        </p:txBody>
      </p:sp>
      <p:sp>
        <p:nvSpPr>
          <p:cNvPr id="793" name="Google Shape;793;p101"/>
          <p:cNvSpPr/>
          <p:nvPr/>
        </p:nvSpPr>
        <p:spPr>
          <a:xfrm>
            <a:off x="4917476" y="2598438"/>
            <a:ext cx="2055300" cy="7689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45700" lIns="91425" spcFirstLastPara="1" rIns="91425" wrap="square" tIns="45700">
            <a:noAutofit/>
          </a:bodyPr>
          <a:lstStyle/>
          <a:p>
            <a:pPr indent="457200" lvl="0" marL="0" rtl="0" algn="l">
              <a:spcBef>
                <a:spcPts val="0"/>
              </a:spcBef>
              <a:spcAft>
                <a:spcPts val="0"/>
              </a:spcAft>
              <a:buClr>
                <a:srgbClr val="000000"/>
              </a:buClr>
              <a:buFont typeface="Arial"/>
              <a:buNone/>
            </a:pPr>
            <a:r>
              <a:rPr lang="en" sz="1000">
                <a:solidFill>
                  <a:schemeClr val="dk1"/>
                </a:solidFill>
                <a:latin typeface="Roboto"/>
                <a:ea typeface="Roboto"/>
                <a:cs typeface="Roboto"/>
                <a:sym typeface="Roboto"/>
              </a:rPr>
              <a:t>Lag Measure: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45720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a:p>
            <a:pPr indent="0" lvl="0" marL="0" rtl="0" algn="l">
              <a:spcBef>
                <a:spcPts val="0"/>
              </a:spcBef>
              <a:spcAft>
                <a:spcPts val="0"/>
              </a:spcAft>
              <a:buClr>
                <a:srgbClr val="000000"/>
              </a:buClr>
              <a:buFont typeface="Arial"/>
              <a:buNone/>
            </a:pPr>
            <a:r>
              <a:t/>
            </a:r>
            <a:endParaRPr sz="1000">
              <a:solidFill>
                <a:schemeClr val="dk1"/>
              </a:solidFill>
              <a:latin typeface="Roboto"/>
              <a:ea typeface="Roboto"/>
              <a:cs typeface="Roboto"/>
              <a:sym typeface="Roboto"/>
            </a:endParaRPr>
          </a:p>
        </p:txBody>
      </p:sp>
      <p:sp>
        <p:nvSpPr>
          <p:cNvPr id="794" name="Google Shape;794;p101"/>
          <p:cNvSpPr txBox="1"/>
          <p:nvPr/>
        </p:nvSpPr>
        <p:spPr>
          <a:xfrm>
            <a:off x="7102450" y="319300"/>
            <a:ext cx="1818300" cy="4709100"/>
          </a:xfrm>
          <a:prstGeom prst="rect">
            <a:avLst/>
          </a:prstGeom>
          <a:solidFill>
            <a:srgbClr val="D9EAD3"/>
          </a:solid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rial Narrow"/>
                <a:ea typeface="Arial Narrow"/>
                <a:cs typeface="Arial Narrow"/>
                <a:sym typeface="Arial Narrow"/>
              </a:rPr>
              <a:t>Note-</a:t>
            </a:r>
            <a:endParaRPr b="1">
              <a:latin typeface="Arial Narrow"/>
              <a:ea typeface="Arial Narrow"/>
              <a:cs typeface="Arial Narrow"/>
              <a:sym typeface="Arial Narrow"/>
            </a:endParaRPr>
          </a:p>
          <a:p>
            <a:pPr indent="0" lvl="0" marL="0" rtl="0" algn="l">
              <a:spcBef>
                <a:spcPts val="0"/>
              </a:spcBef>
              <a:spcAft>
                <a:spcPts val="0"/>
              </a:spcAft>
              <a:buNone/>
            </a:pPr>
            <a:r>
              <a:rPr b="1" lang="en">
                <a:latin typeface="Arial Narrow"/>
                <a:ea typeface="Arial Narrow"/>
                <a:cs typeface="Arial Narrow"/>
                <a:sym typeface="Arial Narrow"/>
              </a:rPr>
              <a:t>The strategies you choose are your Lead Measures. They will </a:t>
            </a:r>
            <a:r>
              <a:rPr b="1" i="1" lang="en">
                <a:latin typeface="Arial Narrow"/>
                <a:ea typeface="Arial Narrow"/>
                <a:cs typeface="Arial Narrow"/>
                <a:sym typeface="Arial Narrow"/>
              </a:rPr>
              <a:t>lead</a:t>
            </a:r>
            <a:r>
              <a:rPr lang="en">
                <a:latin typeface="Arial Narrow"/>
                <a:ea typeface="Arial Narrow"/>
                <a:cs typeface="Arial Narrow"/>
                <a:sym typeface="Arial Narrow"/>
              </a:rPr>
              <a:t> </a:t>
            </a:r>
            <a:r>
              <a:rPr b="1" lang="en">
                <a:latin typeface="Arial Narrow"/>
                <a:ea typeface="Arial Narrow"/>
                <a:cs typeface="Arial Narrow"/>
                <a:sym typeface="Arial Narrow"/>
              </a:rPr>
              <a:t>you to success in your target area and goal area.  </a:t>
            </a:r>
            <a:endParaRPr b="1">
              <a:latin typeface="Arial Narrow"/>
              <a:ea typeface="Arial Narrow"/>
              <a:cs typeface="Arial Narrow"/>
              <a:sym typeface="Arial Narrow"/>
            </a:endParaRPr>
          </a:p>
          <a:p>
            <a:pPr indent="0" lvl="0" marL="0" rtl="0" algn="l">
              <a:spcBef>
                <a:spcPts val="0"/>
              </a:spcBef>
              <a:spcAft>
                <a:spcPts val="0"/>
              </a:spcAft>
              <a:buNone/>
            </a:pPr>
            <a:r>
              <a:rPr b="1" lang="en">
                <a:latin typeface="Arial Narrow"/>
                <a:ea typeface="Arial Narrow"/>
                <a:cs typeface="Arial Narrow"/>
                <a:sym typeface="Arial Narrow"/>
              </a:rPr>
              <a:t>When writing your strategy, consider four things: </a:t>
            </a:r>
            <a:endParaRPr b="1">
              <a:latin typeface="Arial Narrow"/>
              <a:ea typeface="Arial Narrow"/>
              <a:cs typeface="Arial Narrow"/>
              <a:sym typeface="Arial Narrow"/>
            </a:endParaRPr>
          </a:p>
          <a:p>
            <a:pPr indent="0" lvl="0" marL="0" rtl="0" algn="l">
              <a:lnSpc>
                <a:spcPct val="75000"/>
              </a:lnSpc>
              <a:spcBef>
                <a:spcPts val="0"/>
              </a:spcBef>
              <a:spcAft>
                <a:spcPts val="0"/>
              </a:spcAft>
              <a:buNone/>
            </a:pPr>
            <a:r>
              <a:t/>
            </a:r>
            <a:endParaRPr b="1">
              <a:solidFill>
                <a:srgbClr val="85200C"/>
              </a:solidFill>
              <a:latin typeface="Arial Narrow"/>
              <a:ea typeface="Arial Narrow"/>
              <a:cs typeface="Arial Narrow"/>
              <a:sym typeface="Arial Narrow"/>
            </a:endParaRPr>
          </a:p>
          <a:p>
            <a:pPr indent="0" lvl="0" marL="0" rtl="0" algn="l">
              <a:lnSpc>
                <a:spcPct val="75000"/>
              </a:lnSpc>
              <a:spcBef>
                <a:spcPts val="0"/>
              </a:spcBef>
              <a:spcAft>
                <a:spcPts val="0"/>
              </a:spcAft>
              <a:buNone/>
            </a:pPr>
            <a:r>
              <a:rPr b="1" lang="en">
                <a:solidFill>
                  <a:srgbClr val="85200C"/>
                </a:solidFill>
                <a:latin typeface="Arial Narrow"/>
                <a:ea typeface="Arial Narrow"/>
                <a:cs typeface="Arial Narrow"/>
                <a:sym typeface="Arial Narrow"/>
              </a:rPr>
              <a:t>Verb</a:t>
            </a:r>
            <a:r>
              <a:rPr lang="en">
                <a:latin typeface="Arial Narrow"/>
                <a:ea typeface="Arial Narrow"/>
                <a:cs typeface="Arial Narrow"/>
                <a:sym typeface="Arial Narrow"/>
              </a:rPr>
              <a:t>: </a:t>
            </a:r>
            <a:r>
              <a:rPr i="1" lang="en">
                <a:solidFill>
                  <a:schemeClr val="dk1"/>
                </a:solidFill>
                <a:latin typeface="Arial Narrow"/>
                <a:ea typeface="Arial Narrow"/>
                <a:cs typeface="Arial Narrow"/>
                <a:sym typeface="Arial Narrow"/>
              </a:rPr>
              <a:t>sets action orientation</a:t>
            </a:r>
            <a:endParaRPr i="1">
              <a:solidFill>
                <a:schemeClr val="dk1"/>
              </a:solidFill>
              <a:latin typeface="Arial Narrow"/>
              <a:ea typeface="Arial Narrow"/>
              <a:cs typeface="Arial Narrow"/>
              <a:sym typeface="Arial Narrow"/>
            </a:endParaRPr>
          </a:p>
          <a:p>
            <a:pPr indent="0" lvl="0" marL="0" rtl="0" algn="l">
              <a:lnSpc>
                <a:spcPct val="75000"/>
              </a:lnSpc>
              <a:spcBef>
                <a:spcPts val="0"/>
              </a:spcBef>
              <a:spcAft>
                <a:spcPts val="0"/>
              </a:spcAft>
              <a:buNone/>
            </a:pPr>
            <a:r>
              <a:t/>
            </a:r>
            <a:endParaRPr>
              <a:latin typeface="Arial Narrow"/>
              <a:ea typeface="Arial Narrow"/>
              <a:cs typeface="Arial Narrow"/>
              <a:sym typeface="Arial Narrow"/>
            </a:endParaRPr>
          </a:p>
          <a:p>
            <a:pPr indent="0" lvl="0" marL="0" rtl="0" algn="l">
              <a:lnSpc>
                <a:spcPct val="75000"/>
              </a:lnSpc>
              <a:spcBef>
                <a:spcPts val="0"/>
              </a:spcBef>
              <a:spcAft>
                <a:spcPts val="0"/>
              </a:spcAft>
              <a:buNone/>
            </a:pPr>
            <a:r>
              <a:rPr b="1" lang="en">
                <a:solidFill>
                  <a:srgbClr val="E69138"/>
                </a:solidFill>
                <a:latin typeface="Arial Narrow"/>
                <a:ea typeface="Arial Narrow"/>
                <a:cs typeface="Arial Narrow"/>
                <a:sym typeface="Arial Narrow"/>
              </a:rPr>
              <a:t>Focus</a:t>
            </a:r>
            <a:r>
              <a:rPr lang="en">
                <a:latin typeface="Arial Narrow"/>
                <a:ea typeface="Arial Narrow"/>
                <a:cs typeface="Arial Narrow"/>
                <a:sym typeface="Arial Narrow"/>
              </a:rPr>
              <a:t>: </a:t>
            </a:r>
            <a:r>
              <a:rPr i="1" lang="en">
                <a:solidFill>
                  <a:schemeClr val="dk1"/>
                </a:solidFill>
                <a:latin typeface="Arial Narrow"/>
                <a:ea typeface="Arial Narrow"/>
                <a:cs typeface="Arial Narrow"/>
                <a:sym typeface="Arial Narrow"/>
              </a:rPr>
              <a:t>states explicit outcome</a:t>
            </a:r>
            <a:endParaRPr i="1">
              <a:solidFill>
                <a:schemeClr val="dk1"/>
              </a:solidFill>
              <a:latin typeface="Arial Narrow"/>
              <a:ea typeface="Arial Narrow"/>
              <a:cs typeface="Arial Narrow"/>
              <a:sym typeface="Arial Narrow"/>
            </a:endParaRPr>
          </a:p>
          <a:p>
            <a:pPr indent="0" lvl="0" marL="0" rtl="0" algn="l">
              <a:lnSpc>
                <a:spcPct val="75000"/>
              </a:lnSpc>
              <a:spcBef>
                <a:spcPts val="0"/>
              </a:spcBef>
              <a:spcAft>
                <a:spcPts val="0"/>
              </a:spcAft>
              <a:buNone/>
            </a:pPr>
            <a:r>
              <a:t/>
            </a:r>
            <a:endParaRPr>
              <a:latin typeface="Arial Narrow"/>
              <a:ea typeface="Arial Narrow"/>
              <a:cs typeface="Arial Narrow"/>
              <a:sym typeface="Arial Narrow"/>
            </a:endParaRPr>
          </a:p>
          <a:p>
            <a:pPr indent="0" lvl="0" marL="0" rtl="0" algn="l">
              <a:lnSpc>
                <a:spcPct val="75000"/>
              </a:lnSpc>
              <a:spcBef>
                <a:spcPts val="0"/>
              </a:spcBef>
              <a:spcAft>
                <a:spcPts val="0"/>
              </a:spcAft>
              <a:buNone/>
            </a:pPr>
            <a:r>
              <a:rPr b="1" lang="en">
                <a:solidFill>
                  <a:srgbClr val="45818E"/>
                </a:solidFill>
                <a:latin typeface="Arial Narrow"/>
                <a:ea typeface="Arial Narrow"/>
                <a:cs typeface="Arial Narrow"/>
                <a:sym typeface="Arial Narrow"/>
              </a:rPr>
              <a:t>Consistency</a:t>
            </a:r>
            <a:r>
              <a:rPr lang="en">
                <a:latin typeface="Arial Narrow"/>
                <a:ea typeface="Arial Narrow"/>
                <a:cs typeface="Arial Narrow"/>
                <a:sym typeface="Arial Narrow"/>
              </a:rPr>
              <a:t>: </a:t>
            </a:r>
            <a:r>
              <a:rPr i="1" lang="en">
                <a:solidFill>
                  <a:schemeClr val="dk1"/>
                </a:solidFill>
                <a:latin typeface="Arial Narrow"/>
                <a:ea typeface="Arial Narrow"/>
                <a:cs typeface="Arial Narrow"/>
                <a:sym typeface="Arial Narrow"/>
              </a:rPr>
              <a:t>how often </a:t>
            </a:r>
            <a:endParaRPr i="1">
              <a:solidFill>
                <a:schemeClr val="dk1"/>
              </a:solidFill>
              <a:latin typeface="Arial Narrow"/>
              <a:ea typeface="Arial Narrow"/>
              <a:cs typeface="Arial Narrow"/>
              <a:sym typeface="Arial Narrow"/>
            </a:endParaRPr>
          </a:p>
          <a:p>
            <a:pPr indent="0" lvl="0" marL="0" rtl="0" algn="l">
              <a:lnSpc>
                <a:spcPct val="75000"/>
              </a:lnSpc>
              <a:spcBef>
                <a:spcPts val="0"/>
              </a:spcBef>
              <a:spcAft>
                <a:spcPts val="0"/>
              </a:spcAft>
              <a:buNone/>
            </a:pPr>
            <a:r>
              <a:t/>
            </a:r>
            <a:endParaRPr>
              <a:latin typeface="Arial Narrow"/>
              <a:ea typeface="Arial Narrow"/>
              <a:cs typeface="Arial Narrow"/>
              <a:sym typeface="Arial Narrow"/>
            </a:endParaRPr>
          </a:p>
          <a:p>
            <a:pPr indent="0" lvl="0" marL="0" rtl="0" algn="l">
              <a:lnSpc>
                <a:spcPct val="75000"/>
              </a:lnSpc>
              <a:spcBef>
                <a:spcPts val="0"/>
              </a:spcBef>
              <a:spcAft>
                <a:spcPts val="0"/>
              </a:spcAft>
              <a:buNone/>
            </a:pPr>
            <a:r>
              <a:rPr b="1" lang="en">
                <a:solidFill>
                  <a:srgbClr val="8E7CC3"/>
                </a:solidFill>
                <a:latin typeface="Arial Narrow"/>
                <a:ea typeface="Arial Narrow"/>
                <a:cs typeface="Arial Narrow"/>
                <a:sym typeface="Arial Narrow"/>
              </a:rPr>
              <a:t>Quality</a:t>
            </a:r>
            <a:r>
              <a:rPr lang="en">
                <a:latin typeface="Arial Narrow"/>
                <a:ea typeface="Arial Narrow"/>
                <a:cs typeface="Arial Narrow"/>
                <a:sym typeface="Arial Narrow"/>
              </a:rPr>
              <a:t>: </a:t>
            </a:r>
            <a:r>
              <a:rPr i="1" lang="en">
                <a:solidFill>
                  <a:schemeClr val="dk1"/>
                </a:solidFill>
                <a:latin typeface="Arial Narrow"/>
                <a:ea typeface="Arial Narrow"/>
                <a:cs typeface="Arial Narrow"/>
                <a:sym typeface="Arial Narrow"/>
              </a:rPr>
              <a:t>criteria for success </a:t>
            </a:r>
            <a:endParaRPr i="1">
              <a:solidFill>
                <a:schemeClr val="dk1"/>
              </a:solidFill>
              <a:latin typeface="Arial Narrow"/>
              <a:ea typeface="Arial Narrow"/>
              <a:cs typeface="Arial Narrow"/>
              <a:sym typeface="Arial Narrow"/>
            </a:endParaRPr>
          </a:p>
          <a:p>
            <a:pPr indent="0" lvl="0" marL="0" rtl="0" algn="l">
              <a:lnSpc>
                <a:spcPct val="75000"/>
              </a:lnSpc>
              <a:spcBef>
                <a:spcPts val="0"/>
              </a:spcBef>
              <a:spcAft>
                <a:spcPts val="0"/>
              </a:spcAft>
              <a:buNone/>
            </a:pPr>
            <a:r>
              <a:t/>
            </a:r>
            <a:endParaRPr i="1">
              <a:solidFill>
                <a:schemeClr val="dk1"/>
              </a:solidFill>
              <a:latin typeface="Arial Narrow"/>
              <a:ea typeface="Arial Narrow"/>
              <a:cs typeface="Arial Narrow"/>
              <a:sym typeface="Arial Narrow"/>
            </a:endParaRPr>
          </a:p>
          <a:p>
            <a:pPr indent="0" lvl="0" marL="0" rtl="0" algn="l">
              <a:lnSpc>
                <a:spcPct val="75000"/>
              </a:lnSpc>
              <a:spcBef>
                <a:spcPts val="0"/>
              </a:spcBef>
              <a:spcAft>
                <a:spcPts val="0"/>
              </a:spcAft>
              <a:buNone/>
            </a:pPr>
            <a:r>
              <a:rPr lang="en">
                <a:solidFill>
                  <a:schemeClr val="dk1"/>
                </a:solidFill>
                <a:latin typeface="Arial Narrow"/>
                <a:ea typeface="Arial Narrow"/>
                <a:cs typeface="Arial Narrow"/>
                <a:sym typeface="Arial Narrow"/>
              </a:rPr>
              <a:t>Lead Measures should set you up to impact your Lag Measure. </a:t>
            </a:r>
            <a:endParaRPr>
              <a:solidFill>
                <a:schemeClr val="dk1"/>
              </a:solidFill>
              <a:latin typeface="Arial Narrow"/>
              <a:ea typeface="Arial Narrow"/>
              <a:cs typeface="Arial Narrow"/>
              <a:sym typeface="Arial Narrow"/>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102"/>
          <p:cNvSpPr txBox="1"/>
          <p:nvPr>
            <p:ph type="title"/>
          </p:nvPr>
        </p:nvSpPr>
        <p:spPr>
          <a:xfrm>
            <a:off x="666749" y="1333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Quality Strategies</a:t>
            </a:r>
            <a:endParaRPr/>
          </a:p>
        </p:txBody>
      </p:sp>
      <p:sp>
        <p:nvSpPr>
          <p:cNvPr id="800" name="Google Shape;800;p102"/>
          <p:cNvSpPr/>
          <p:nvPr>
            <p:ph idx="2" type="dgm"/>
          </p:nvPr>
        </p:nvSpPr>
        <p:spPr>
          <a:xfrm>
            <a:off x="0" y="1250950"/>
            <a:ext cx="8832900" cy="3302100"/>
          </a:xfrm>
          <a:prstGeom prst="rect">
            <a:avLst/>
          </a:prstGeom>
        </p:spPr>
        <p:txBody>
          <a:bodyPr anchorCtr="0" anchor="ctr" bIns="91425" lIns="365750" spcFirstLastPara="1" rIns="365750" wrap="square" tIns="91425">
            <a:noAutofit/>
          </a:bodyPr>
          <a:lstStyle/>
          <a:p>
            <a:pPr indent="0" lvl="0" marL="0" rtl="0" algn="ctr">
              <a:spcBef>
                <a:spcPts val="0"/>
              </a:spcBef>
              <a:spcAft>
                <a:spcPts val="0"/>
              </a:spcAft>
              <a:buNone/>
            </a:pPr>
            <a:r>
              <a:rPr lang="en" sz="2000"/>
              <a:t>Safe enough to try (Research Based) vs Evidenced Based</a:t>
            </a:r>
            <a:endParaRPr sz="2000"/>
          </a:p>
          <a:p>
            <a:pPr indent="-355600" lvl="0" marL="457200" rtl="0" algn="l">
              <a:spcBef>
                <a:spcPts val="600"/>
              </a:spcBef>
              <a:spcAft>
                <a:spcPts val="0"/>
              </a:spcAft>
              <a:buSzPts val="2000"/>
              <a:buChar char="●"/>
            </a:pPr>
            <a:r>
              <a:rPr lang="en" sz="2000"/>
              <a:t>In Redesign, we encourage you to test strategies that are ‘Safe enough to try’. That means you have done research, looked closely at your stakeholders, data, and resources, and determined that testing this strategy would be ‘safe’ and possibly highly impactful. </a:t>
            </a:r>
            <a:endParaRPr sz="2000"/>
          </a:p>
          <a:p>
            <a:pPr indent="-347980" lvl="1" marL="914400" rtl="0" algn="l">
              <a:spcBef>
                <a:spcPts val="0"/>
              </a:spcBef>
              <a:spcAft>
                <a:spcPts val="0"/>
              </a:spcAft>
              <a:buSzPts val="1880"/>
              <a:buChar char="○"/>
            </a:pPr>
            <a:r>
              <a:rPr lang="en" sz="2000"/>
              <a:t>That does not mean you can try </a:t>
            </a:r>
            <a:r>
              <a:rPr i="1" lang="en" sz="2000"/>
              <a:t>anything</a:t>
            </a:r>
            <a:r>
              <a:rPr lang="en" sz="2000"/>
              <a:t>. It means you try things that have been researched formally, or informally by your Goal Area Investigation Team, and demonstrate a potential for impact in your setting. </a:t>
            </a:r>
            <a:endParaRPr sz="2000"/>
          </a:p>
          <a:p>
            <a:pPr indent="-355600" lvl="0" marL="457200" rtl="0" algn="l">
              <a:spcBef>
                <a:spcPts val="0"/>
              </a:spcBef>
              <a:spcAft>
                <a:spcPts val="0"/>
              </a:spcAft>
              <a:buSzPts val="2000"/>
              <a:buChar char="●"/>
            </a:pPr>
            <a:r>
              <a:rPr lang="en" sz="2000"/>
              <a:t>Evidence Based means that the strategy has been validated to be effective through numerous studies. You can learn more about evidence based practices by exploring ‘</a:t>
            </a:r>
            <a:r>
              <a:rPr lang="en" sz="2000" u="sng">
                <a:solidFill>
                  <a:schemeClr val="hlink"/>
                </a:solidFill>
                <a:hlinkClick r:id="rId3"/>
              </a:rPr>
              <a:t>Wise Ways</a:t>
            </a:r>
            <a:r>
              <a:rPr lang="en" sz="2000"/>
              <a:t>’, ‘</a:t>
            </a:r>
            <a:r>
              <a:rPr lang="en" sz="2000" u="sng">
                <a:solidFill>
                  <a:schemeClr val="hlink"/>
                </a:solidFill>
                <a:hlinkClick r:id="rId4"/>
              </a:rPr>
              <a:t>What Works Clearinghouse</a:t>
            </a:r>
            <a:r>
              <a:rPr lang="en" sz="2000"/>
              <a:t>’ or </a:t>
            </a:r>
            <a:r>
              <a:rPr lang="en" sz="2000" u="sng">
                <a:solidFill>
                  <a:schemeClr val="hlink"/>
                </a:solidFill>
                <a:hlinkClick r:id="rId5"/>
              </a:rPr>
              <a:t>other</a:t>
            </a:r>
            <a:r>
              <a:rPr lang="en" sz="2000">
                <a:solidFill>
                  <a:schemeClr val="hlink"/>
                </a:solidFill>
                <a:uFill>
                  <a:noFill/>
                </a:uFill>
                <a:hlinkClick r:id="rId6"/>
              </a:rPr>
              <a:t> </a:t>
            </a:r>
            <a:br>
              <a:rPr lang="en" sz="2000"/>
            </a:br>
            <a:r>
              <a:rPr lang="en" sz="2000"/>
              <a:t>academic research bases. </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103"/>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t>Designing the Rocket</a:t>
            </a:r>
            <a:endParaRPr/>
          </a:p>
        </p:txBody>
      </p:sp>
      <p:sp>
        <p:nvSpPr>
          <p:cNvPr id="806" name="Google Shape;806;p103"/>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u="sng">
                <a:solidFill>
                  <a:schemeClr val="accent1"/>
                </a:solidFill>
                <a:hlinkClick r:id="rId3">
                  <a:extLst>
                    <a:ext uri="{A12FA001-AC4F-418D-AE19-62706E023703}">
                      <ahyp:hlinkClr val="tx"/>
                    </a:ext>
                  </a:extLst>
                </a:hlinkClick>
              </a:rPr>
              <a:t>Sample Blueprint Slides</a:t>
            </a:r>
            <a:endParaRPr>
              <a:solidFill>
                <a:schemeClr val="accen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graphicFrame>
        <p:nvGraphicFramePr>
          <p:cNvPr id="811" name="Google Shape;811;p104"/>
          <p:cNvGraphicFramePr/>
          <p:nvPr/>
        </p:nvGraphicFramePr>
        <p:xfrm>
          <a:off x="952500" y="889460"/>
          <a:ext cx="3000000" cy="3000000"/>
        </p:xfrm>
        <a:graphic>
          <a:graphicData uri="http://schemas.openxmlformats.org/drawingml/2006/table">
            <a:tbl>
              <a:tblPr>
                <a:noFill/>
                <a:tableStyleId>{4E1E5F27-98FF-4E11-BBA3-7D077F19B00D}</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Goal Area Investigation Teams</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Goals, Target Areas, &amp; Measures</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 Workbook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105"/>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Leadership Focus- Principals</a:t>
            </a:r>
            <a:endParaRPr/>
          </a:p>
        </p:txBody>
      </p:sp>
      <p:sp>
        <p:nvSpPr>
          <p:cNvPr id="817" name="Google Shape;817;p105"/>
          <p:cNvSpPr txBox="1"/>
          <p:nvPr>
            <p:ph idx="1" type="body"/>
          </p:nvPr>
        </p:nvSpPr>
        <p:spPr>
          <a:xfrm>
            <a:off x="629841" y="1489471"/>
            <a:ext cx="38685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sz="2000">
                <a:latin typeface="Open Sans"/>
                <a:ea typeface="Open Sans"/>
                <a:cs typeface="Open Sans"/>
                <a:sym typeface="Open Sans"/>
              </a:rPr>
              <a:t>Ensure all actions are consistent with the school’s vision, mission, and values </a:t>
            </a:r>
            <a:endParaRPr/>
          </a:p>
        </p:txBody>
      </p:sp>
      <p:sp>
        <p:nvSpPr>
          <p:cNvPr id="818" name="Google Shape;818;p105"/>
          <p:cNvSpPr txBox="1"/>
          <p:nvPr>
            <p:ph idx="2" type="body"/>
          </p:nvPr>
        </p:nvSpPr>
        <p:spPr>
          <a:xfrm>
            <a:off x="629841" y="2232421"/>
            <a:ext cx="38685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Begin using the Redesign Workbook to align your school’s vision, goals, and strategies with system expectations and State Board Outcomes.</a:t>
            </a:r>
            <a:endParaRPr/>
          </a:p>
          <a:p>
            <a:pPr indent="-342900" lvl="0" marL="457200" rtl="0" algn="l">
              <a:spcBef>
                <a:spcPts val="0"/>
              </a:spcBef>
              <a:spcAft>
                <a:spcPts val="0"/>
              </a:spcAft>
              <a:buSzPts val="1800"/>
              <a:buChar char="●"/>
            </a:pPr>
            <a:r>
              <a:rPr lang="en"/>
              <a:t>Coach staff in prioritizing strategies that will leverage your goals and vision. </a:t>
            </a:r>
            <a:endParaRPr/>
          </a:p>
        </p:txBody>
      </p:sp>
      <p:sp>
        <p:nvSpPr>
          <p:cNvPr id="819" name="Google Shape;819;p105"/>
          <p:cNvSpPr txBox="1"/>
          <p:nvPr>
            <p:ph idx="3" type="body"/>
          </p:nvPr>
        </p:nvSpPr>
        <p:spPr>
          <a:xfrm>
            <a:off x="4629150" y="14894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sz="2000">
                <a:latin typeface="Open Sans"/>
                <a:ea typeface="Open Sans"/>
                <a:cs typeface="Open Sans"/>
                <a:sym typeface="Open Sans"/>
              </a:rPr>
              <a:t>Anticipate and address barriers and challenges</a:t>
            </a:r>
            <a:endParaRPr/>
          </a:p>
        </p:txBody>
      </p:sp>
      <p:sp>
        <p:nvSpPr>
          <p:cNvPr id="820" name="Google Shape;820;p105"/>
          <p:cNvSpPr txBox="1"/>
          <p:nvPr>
            <p:ph idx="4" type="body"/>
          </p:nvPr>
        </p:nvSpPr>
        <p:spPr>
          <a:xfrm>
            <a:off x="4629150" y="2232421"/>
            <a:ext cx="38874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Serve as a conduit for communication between your teacher teams and your system leaders. </a:t>
            </a:r>
            <a:endParaRPr/>
          </a:p>
          <a:p>
            <a:pPr indent="-342900" lvl="0" marL="457200" rtl="0" algn="l">
              <a:spcBef>
                <a:spcPts val="0"/>
              </a:spcBef>
              <a:spcAft>
                <a:spcPts val="0"/>
              </a:spcAft>
              <a:buSzPts val="1800"/>
              <a:buChar char="●"/>
            </a:pPr>
            <a:r>
              <a:rPr lang="en"/>
              <a:t>Evaluate resource implications for strategies so that implementation barriers can be addressed early.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9"/>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Links </a:t>
            </a:r>
            <a:endParaRPr/>
          </a:p>
          <a:p>
            <a:pPr indent="-457200" lvl="0" marL="457200" rtl="0" algn="l">
              <a:spcBef>
                <a:spcPts val="0"/>
              </a:spcBef>
              <a:spcAft>
                <a:spcPts val="0"/>
              </a:spcAft>
              <a:buSzPts val="3600"/>
              <a:buChar char="●"/>
            </a:pPr>
            <a:r>
              <a:rPr lang="en"/>
              <a:t>Slides -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06"/>
          <p:cNvSpPr txBox="1"/>
          <p:nvPr>
            <p:ph type="title"/>
          </p:nvPr>
        </p:nvSpPr>
        <p:spPr>
          <a:xfrm>
            <a:off x="629841" y="273844"/>
            <a:ext cx="7886700" cy="86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Leadership Focus- Teachers</a:t>
            </a:r>
            <a:endParaRPr/>
          </a:p>
        </p:txBody>
      </p:sp>
      <p:sp>
        <p:nvSpPr>
          <p:cNvPr id="826" name="Google Shape;826;p106"/>
          <p:cNvSpPr txBox="1"/>
          <p:nvPr>
            <p:ph idx="1" type="body"/>
          </p:nvPr>
        </p:nvSpPr>
        <p:spPr>
          <a:xfrm>
            <a:off x="629841" y="1260871"/>
            <a:ext cx="38685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Psychological Safety- Relational Trust</a:t>
            </a:r>
            <a:endParaRPr/>
          </a:p>
        </p:txBody>
      </p:sp>
      <p:sp>
        <p:nvSpPr>
          <p:cNvPr id="827" name="Google Shape;827;p106"/>
          <p:cNvSpPr txBox="1"/>
          <p:nvPr>
            <p:ph idx="2" type="body"/>
          </p:nvPr>
        </p:nvSpPr>
        <p:spPr>
          <a:xfrm>
            <a:off x="629841" y="2003821"/>
            <a:ext cx="3868500" cy="2235600"/>
          </a:xfrm>
          <a:prstGeom prst="rect">
            <a:avLst/>
          </a:prstGeom>
        </p:spPr>
        <p:txBody>
          <a:bodyPr anchorCtr="0" anchor="t" bIns="34275" lIns="68575" spcFirstLastPara="1" rIns="68575" wrap="square" tIns="34275">
            <a:noAutofit/>
          </a:bodyPr>
          <a:lstStyle/>
          <a:p>
            <a:pPr indent="-336550" lvl="0" marL="457200" rtl="0" algn="l">
              <a:spcBef>
                <a:spcPts val="800"/>
              </a:spcBef>
              <a:spcAft>
                <a:spcPts val="0"/>
              </a:spcAft>
              <a:buSzPts val="1700"/>
              <a:buChar char="●"/>
            </a:pPr>
            <a:r>
              <a:rPr b="1" lang="en" sz="1700">
                <a:latin typeface="Open Sans"/>
                <a:ea typeface="Open Sans"/>
                <a:cs typeface="Open Sans"/>
                <a:sym typeface="Open Sans"/>
              </a:rPr>
              <a:t>Benevolence- </a:t>
            </a:r>
            <a:r>
              <a:rPr lang="en" sz="1700"/>
              <a:t>giving back to one another</a:t>
            </a:r>
            <a:endParaRPr sz="1700"/>
          </a:p>
          <a:p>
            <a:pPr indent="-336550" lvl="0" marL="457200" rtl="0" algn="l">
              <a:spcBef>
                <a:spcPts val="0"/>
              </a:spcBef>
              <a:spcAft>
                <a:spcPts val="0"/>
              </a:spcAft>
              <a:buSzPts val="1700"/>
              <a:buChar char="●"/>
            </a:pPr>
            <a:r>
              <a:rPr b="1" lang="en" sz="1700">
                <a:latin typeface="Open Sans"/>
                <a:ea typeface="Open Sans"/>
                <a:cs typeface="Open Sans"/>
                <a:sym typeface="Open Sans"/>
              </a:rPr>
              <a:t>Openness- </a:t>
            </a:r>
            <a:r>
              <a:rPr lang="en" sz="1700"/>
              <a:t>sharing professional ideas</a:t>
            </a:r>
            <a:endParaRPr sz="1700"/>
          </a:p>
          <a:p>
            <a:pPr indent="-336550" lvl="0" marL="457200" rtl="0" algn="l">
              <a:spcBef>
                <a:spcPts val="0"/>
              </a:spcBef>
              <a:spcAft>
                <a:spcPts val="0"/>
              </a:spcAft>
              <a:buSzPts val="1700"/>
              <a:buChar char="●"/>
            </a:pPr>
            <a:r>
              <a:rPr b="1" lang="en" sz="1700">
                <a:latin typeface="Open Sans"/>
                <a:ea typeface="Open Sans"/>
                <a:cs typeface="Open Sans"/>
                <a:sym typeface="Open Sans"/>
              </a:rPr>
              <a:t>Honesty- </a:t>
            </a:r>
            <a:r>
              <a:rPr lang="en" sz="1700"/>
              <a:t>telling the truth; refusing to spread untruths</a:t>
            </a:r>
            <a:endParaRPr sz="1700"/>
          </a:p>
          <a:p>
            <a:pPr indent="-336550" lvl="0" marL="457200" rtl="0" algn="l">
              <a:spcBef>
                <a:spcPts val="0"/>
              </a:spcBef>
              <a:spcAft>
                <a:spcPts val="0"/>
              </a:spcAft>
              <a:buSzPts val="1700"/>
              <a:buChar char="●"/>
            </a:pPr>
            <a:r>
              <a:rPr b="1" lang="en" sz="1700">
                <a:latin typeface="Open Sans"/>
                <a:ea typeface="Open Sans"/>
                <a:cs typeface="Open Sans"/>
                <a:sym typeface="Open Sans"/>
              </a:rPr>
              <a:t>Competence- </a:t>
            </a:r>
            <a:r>
              <a:rPr lang="en" sz="1700"/>
              <a:t>collaborate to improve instructional practices</a:t>
            </a:r>
            <a:endParaRPr sz="1700"/>
          </a:p>
          <a:p>
            <a:pPr indent="0" lvl="0" marL="0" rtl="0" algn="l">
              <a:spcBef>
                <a:spcPts val="800"/>
              </a:spcBef>
              <a:spcAft>
                <a:spcPts val="0"/>
              </a:spcAft>
              <a:buNone/>
            </a:pPr>
            <a:r>
              <a:t/>
            </a:r>
            <a:endParaRPr sz="1700"/>
          </a:p>
          <a:p>
            <a:pPr indent="0" lvl="0" marL="0" rtl="0" algn="r">
              <a:lnSpc>
                <a:spcPct val="100000"/>
              </a:lnSpc>
              <a:spcBef>
                <a:spcPts val="0"/>
              </a:spcBef>
              <a:spcAft>
                <a:spcPts val="0"/>
              </a:spcAft>
              <a:buNone/>
            </a:pPr>
            <a:r>
              <a:rPr lang="en" sz="1400">
                <a:solidFill>
                  <a:srgbClr val="000000"/>
                </a:solidFill>
              </a:rPr>
              <a:t>(Kaplan &amp; Owings , 2013)</a:t>
            </a:r>
            <a:endParaRPr sz="1700"/>
          </a:p>
        </p:txBody>
      </p:sp>
      <p:sp>
        <p:nvSpPr>
          <p:cNvPr id="828" name="Google Shape;828;p106"/>
          <p:cNvSpPr txBox="1"/>
          <p:nvPr>
            <p:ph idx="3" type="body"/>
          </p:nvPr>
        </p:nvSpPr>
        <p:spPr>
          <a:xfrm>
            <a:off x="4629150" y="1260871"/>
            <a:ext cx="3887400" cy="685800"/>
          </a:xfrm>
          <a:prstGeom prst="rect">
            <a:avLst/>
          </a:prstGeom>
        </p:spPr>
        <p:txBody>
          <a:bodyPr anchorCtr="0" anchor="b" bIns="34275" lIns="68575" spcFirstLastPara="1" rIns="68575" wrap="square" tIns="34275">
            <a:noAutofit/>
          </a:bodyPr>
          <a:lstStyle/>
          <a:p>
            <a:pPr indent="0" lvl="0" marL="0" rtl="0" algn="l">
              <a:spcBef>
                <a:spcPts val="800"/>
              </a:spcBef>
              <a:spcAft>
                <a:spcPts val="0"/>
              </a:spcAft>
              <a:buNone/>
            </a:pPr>
            <a:r>
              <a:rPr lang="en"/>
              <a:t>Psychological Safety- </a:t>
            </a:r>
            <a:br>
              <a:rPr lang="en"/>
            </a:br>
            <a:r>
              <a:rPr lang="en"/>
              <a:t>Risk Taking </a:t>
            </a:r>
            <a:endParaRPr/>
          </a:p>
        </p:txBody>
      </p:sp>
      <p:sp>
        <p:nvSpPr>
          <p:cNvPr id="829" name="Google Shape;829;p106"/>
          <p:cNvSpPr txBox="1"/>
          <p:nvPr>
            <p:ph idx="4" type="body"/>
          </p:nvPr>
        </p:nvSpPr>
        <p:spPr>
          <a:xfrm>
            <a:off x="4629150" y="2003821"/>
            <a:ext cx="3887400" cy="22356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Utilize the mindset ‘safe enough to try’</a:t>
            </a:r>
            <a:endParaRPr/>
          </a:p>
          <a:p>
            <a:pPr indent="-342900" lvl="0" marL="457200" rtl="0" algn="l">
              <a:spcBef>
                <a:spcPts val="0"/>
              </a:spcBef>
              <a:spcAft>
                <a:spcPts val="0"/>
              </a:spcAft>
              <a:buSzPts val="1800"/>
              <a:buChar char="●"/>
            </a:pPr>
            <a:r>
              <a:rPr lang="en"/>
              <a:t>Utilize the mindset of ‘failing forward’</a:t>
            </a:r>
            <a:endParaRPr/>
          </a:p>
          <a:p>
            <a:pPr indent="-342900" lvl="0" marL="457200" rtl="0" algn="l">
              <a:spcBef>
                <a:spcPts val="0"/>
              </a:spcBef>
              <a:spcAft>
                <a:spcPts val="0"/>
              </a:spcAft>
              <a:buSzPts val="1800"/>
              <a:buChar char="●"/>
            </a:pPr>
            <a:r>
              <a:rPr lang="en"/>
              <a:t>Provide clarity around project ownership and responsibilities </a:t>
            </a:r>
            <a:endParaRPr/>
          </a:p>
          <a:p>
            <a:pPr indent="-342900" lvl="0" marL="457200" rtl="0" algn="l">
              <a:spcBef>
                <a:spcPts val="0"/>
              </a:spcBef>
              <a:spcAft>
                <a:spcPts val="0"/>
              </a:spcAft>
              <a:buSzPts val="1800"/>
              <a:buChar char="●"/>
            </a:pPr>
            <a:r>
              <a:rPr lang="en"/>
              <a:t>Distribute authority to those closest to the decision  </a:t>
            </a:r>
            <a:endParaRPr/>
          </a:p>
          <a:p>
            <a:pPr indent="0" lvl="0" marL="0" rtl="0" algn="l">
              <a:spcBef>
                <a:spcPts val="800"/>
              </a:spcBef>
              <a:spcAft>
                <a:spcPts val="0"/>
              </a:spcAft>
              <a:buNone/>
            </a:pPr>
            <a:r>
              <a:t/>
            </a:r>
            <a:endParaRPr/>
          </a:p>
          <a:p>
            <a:pPr indent="0" lvl="0" marL="0" rtl="0" algn="r">
              <a:spcBef>
                <a:spcPts val="800"/>
              </a:spcBef>
              <a:spcAft>
                <a:spcPts val="0"/>
              </a:spcAft>
              <a:buNone/>
            </a:pPr>
            <a:r>
              <a:rPr lang="en" sz="1400"/>
              <a:t>(Kim &amp; Gonzalez-Black, 2016)</a:t>
            </a:r>
            <a:endParaRPr sz="1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107"/>
          <p:cNvSpPr txBox="1"/>
          <p:nvPr>
            <p:ph type="title"/>
          </p:nvPr>
        </p:nvSpPr>
        <p:spPr>
          <a:xfrm>
            <a:off x="628650" y="1976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Turnkey &amp; School Planning Time</a:t>
            </a:r>
            <a:endParaRPr/>
          </a:p>
        </p:txBody>
      </p:sp>
      <p:sp>
        <p:nvSpPr>
          <p:cNvPr id="835" name="Google Shape;835;p107"/>
          <p:cNvSpPr txBox="1"/>
          <p:nvPr>
            <p:ph idx="1" type="body"/>
          </p:nvPr>
        </p:nvSpPr>
        <p:spPr>
          <a:xfrm>
            <a:off x="628650" y="1140619"/>
            <a:ext cx="7886700" cy="32634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sz="1800"/>
              <a:t>Redesign Principles</a:t>
            </a:r>
            <a:endParaRPr sz="1800"/>
          </a:p>
          <a:p>
            <a:pPr indent="-323850" lvl="1" marL="914400" rtl="0" algn="l">
              <a:spcBef>
                <a:spcPts val="0"/>
              </a:spcBef>
              <a:spcAft>
                <a:spcPts val="0"/>
              </a:spcAft>
              <a:buClr>
                <a:schemeClr val="accent2"/>
              </a:buClr>
              <a:buSzPts val="1500"/>
              <a:buChar char="■"/>
            </a:pPr>
            <a:r>
              <a:rPr lang="en" sz="1500"/>
              <a:t>Research &amp; Investigation</a:t>
            </a:r>
            <a:r>
              <a:rPr lang="en" sz="1500"/>
              <a:t> </a:t>
            </a:r>
            <a:endParaRPr sz="1500"/>
          </a:p>
          <a:p>
            <a:pPr indent="-342900" lvl="0" marL="457200" rtl="0" algn="l">
              <a:spcBef>
                <a:spcPts val="1000"/>
              </a:spcBef>
              <a:spcAft>
                <a:spcPts val="0"/>
              </a:spcAft>
              <a:buSzPts val="1800"/>
              <a:buChar char="➢"/>
            </a:pPr>
            <a:r>
              <a:rPr lang="en" sz="1800"/>
              <a:t>Redesign </a:t>
            </a:r>
            <a:r>
              <a:rPr lang="en" sz="1800" u="sng">
                <a:solidFill>
                  <a:schemeClr val="accent1"/>
                </a:solidFill>
                <a:hlinkClick r:id="rId3">
                  <a:extLst>
                    <a:ext uri="{A12FA001-AC4F-418D-AE19-62706E023703}">
                      <ahyp:hlinkClr val="tx"/>
                    </a:ext>
                  </a:extLst>
                </a:hlinkClick>
              </a:rPr>
              <a:t>Workbook</a:t>
            </a:r>
            <a:endParaRPr sz="1800">
              <a:solidFill>
                <a:schemeClr val="accent1"/>
              </a:solidFill>
            </a:endParaRPr>
          </a:p>
          <a:p>
            <a:pPr indent="-304800" lvl="1" marL="914400" rtl="0" algn="l">
              <a:spcBef>
                <a:spcPts val="0"/>
              </a:spcBef>
              <a:spcAft>
                <a:spcPts val="0"/>
              </a:spcAft>
              <a:buClr>
                <a:schemeClr val="accent2"/>
              </a:buClr>
              <a:buSzPts val="1200"/>
              <a:buChar char="■"/>
            </a:pPr>
            <a:r>
              <a:rPr lang="en" sz="1300"/>
              <a:t>Goals</a:t>
            </a:r>
            <a:endParaRPr sz="1300"/>
          </a:p>
          <a:p>
            <a:pPr indent="-304800" lvl="2" marL="1371600" rtl="0" algn="l">
              <a:spcBef>
                <a:spcPts val="0"/>
              </a:spcBef>
              <a:spcAft>
                <a:spcPts val="0"/>
              </a:spcAft>
              <a:buClr>
                <a:schemeClr val="dk1"/>
              </a:buClr>
              <a:buSzPts val="1200"/>
              <a:buChar char="■"/>
            </a:pPr>
            <a:r>
              <a:rPr lang="en" sz="1200"/>
              <a:t>Lag Measures</a:t>
            </a:r>
            <a:endParaRPr sz="1200"/>
          </a:p>
          <a:p>
            <a:pPr indent="-304800" lvl="2" marL="1371600" rtl="0" algn="l">
              <a:spcBef>
                <a:spcPts val="0"/>
              </a:spcBef>
              <a:spcAft>
                <a:spcPts val="0"/>
              </a:spcAft>
              <a:buClr>
                <a:schemeClr val="dk1"/>
              </a:buClr>
              <a:buSzPts val="1200"/>
              <a:buChar char="■"/>
            </a:pPr>
            <a:r>
              <a:rPr lang="en" sz="1200"/>
              <a:t>Target Areas</a:t>
            </a:r>
            <a:endParaRPr sz="1200"/>
          </a:p>
          <a:p>
            <a:pPr indent="-304800" lvl="1" marL="914400" rtl="0" algn="l">
              <a:spcBef>
                <a:spcPts val="0"/>
              </a:spcBef>
              <a:spcAft>
                <a:spcPts val="0"/>
              </a:spcAft>
              <a:buClr>
                <a:schemeClr val="accent2"/>
              </a:buClr>
              <a:buSzPts val="1200"/>
              <a:buChar char="■"/>
            </a:pPr>
            <a:r>
              <a:rPr lang="en" sz="1300"/>
              <a:t>System Alignment</a:t>
            </a:r>
            <a:endParaRPr sz="1300"/>
          </a:p>
          <a:p>
            <a:pPr indent="-336550" lvl="0" marL="457200" rtl="0" algn="l">
              <a:spcBef>
                <a:spcPts val="1000"/>
              </a:spcBef>
              <a:spcAft>
                <a:spcPts val="0"/>
              </a:spcAft>
              <a:buSzPts val="1700"/>
              <a:buChar char="➢"/>
            </a:pPr>
            <a:r>
              <a:rPr lang="en" sz="1800"/>
              <a:t>Support for GAITs</a:t>
            </a:r>
            <a:endParaRPr sz="1800"/>
          </a:p>
          <a:p>
            <a:pPr indent="-311150" lvl="1" marL="914400" rtl="0" algn="l">
              <a:spcBef>
                <a:spcPts val="0"/>
              </a:spcBef>
              <a:spcAft>
                <a:spcPts val="0"/>
              </a:spcAft>
              <a:buClr>
                <a:schemeClr val="dk1"/>
              </a:buClr>
              <a:buSzPts val="1300"/>
              <a:buChar char="■"/>
            </a:pPr>
            <a:r>
              <a:rPr lang="en" sz="1300"/>
              <a:t>Brainstorming</a:t>
            </a:r>
            <a:endParaRPr sz="1300"/>
          </a:p>
          <a:p>
            <a:pPr indent="-311150" lvl="1" marL="914400" rtl="0" algn="l">
              <a:spcBef>
                <a:spcPts val="0"/>
              </a:spcBef>
              <a:spcAft>
                <a:spcPts val="0"/>
              </a:spcAft>
              <a:buClr>
                <a:schemeClr val="dk1"/>
              </a:buClr>
              <a:buSzPts val="1300"/>
              <a:buChar char="■"/>
            </a:pPr>
            <a:r>
              <a:rPr lang="en" sz="1300"/>
              <a:t>Research</a:t>
            </a:r>
            <a:endParaRPr sz="1300"/>
          </a:p>
          <a:p>
            <a:pPr indent="-304800" lvl="2" marL="1371600" rtl="0" algn="l">
              <a:spcBef>
                <a:spcPts val="0"/>
              </a:spcBef>
              <a:spcAft>
                <a:spcPts val="0"/>
              </a:spcAft>
              <a:buSzPts val="1200"/>
              <a:buChar char="■"/>
            </a:pPr>
            <a:r>
              <a:rPr lang="en" sz="1200"/>
              <a:t>Safe enough to try</a:t>
            </a:r>
            <a:endParaRPr sz="1200"/>
          </a:p>
          <a:p>
            <a:pPr indent="-311150" lvl="1" marL="914400" rtl="0" algn="l">
              <a:spcBef>
                <a:spcPts val="0"/>
              </a:spcBef>
              <a:spcAft>
                <a:spcPts val="0"/>
              </a:spcAft>
              <a:buClr>
                <a:schemeClr val="dk1"/>
              </a:buClr>
              <a:buSzPts val="1300"/>
              <a:buChar char="■"/>
            </a:pPr>
            <a:r>
              <a:rPr lang="en" sz="1300"/>
              <a:t>Site-Visits</a:t>
            </a:r>
            <a:endParaRPr sz="1900"/>
          </a:p>
          <a:p>
            <a:pPr indent="-342900" lvl="0" marL="457200" rtl="0" algn="l">
              <a:spcBef>
                <a:spcPts val="1000"/>
              </a:spcBef>
              <a:spcAft>
                <a:spcPts val="0"/>
              </a:spcAft>
              <a:buSzPts val="1800"/>
              <a:buChar char="➢"/>
            </a:pPr>
            <a:r>
              <a:rPr lang="en" sz="1800"/>
              <a:t>Feedback &amp; Communication </a:t>
            </a:r>
            <a:endParaRPr sz="1800"/>
          </a:p>
          <a:p>
            <a:pPr indent="-298450" lvl="1" marL="914400" rtl="0" algn="l">
              <a:spcBef>
                <a:spcPts val="0"/>
              </a:spcBef>
              <a:spcAft>
                <a:spcPts val="0"/>
              </a:spcAft>
              <a:buSzPts val="1100"/>
              <a:buChar char="○"/>
            </a:pPr>
            <a:r>
              <a:rPr lang="en" sz="1500"/>
              <a:t>Communication Plan </a:t>
            </a:r>
            <a:endParaRPr sz="1500"/>
          </a:p>
          <a:p>
            <a:pPr indent="-304800" lvl="1" marL="914400" rtl="0" algn="l">
              <a:spcBef>
                <a:spcPts val="0"/>
              </a:spcBef>
              <a:spcAft>
                <a:spcPts val="0"/>
              </a:spcAft>
              <a:buSzPts val="1200"/>
              <a:buChar char="○"/>
            </a:pPr>
            <a:r>
              <a:rPr lang="en" sz="1500"/>
              <a:t>Business/Community Engagement Plan </a:t>
            </a:r>
            <a:endParaRPr sz="1500"/>
          </a:p>
        </p:txBody>
      </p:sp>
      <p:sp>
        <p:nvSpPr>
          <p:cNvPr id="836" name="Google Shape;836;p107"/>
          <p:cNvSpPr/>
          <p:nvPr/>
        </p:nvSpPr>
        <p:spPr>
          <a:xfrm>
            <a:off x="6195127" y="1719120"/>
            <a:ext cx="2289300" cy="23367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07"/>
          <p:cNvSpPr txBox="1"/>
          <p:nvPr/>
        </p:nvSpPr>
        <p:spPr>
          <a:xfrm>
            <a:off x="6547863" y="2539236"/>
            <a:ext cx="1620000" cy="739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600">
                <a:latin typeface="Roboto"/>
                <a:ea typeface="Roboto"/>
                <a:cs typeface="Roboto"/>
                <a:sym typeface="Roboto"/>
              </a:rPr>
              <a:t>Turnkey Considerations</a:t>
            </a:r>
            <a:endParaRPr sz="1600"/>
          </a:p>
        </p:txBody>
      </p:sp>
      <p:sp>
        <p:nvSpPr>
          <p:cNvPr id="838" name="Google Shape;838;p107"/>
          <p:cNvSpPr/>
          <p:nvPr/>
        </p:nvSpPr>
        <p:spPr>
          <a:xfrm rot="1830764">
            <a:off x="6118835" y="1652430"/>
            <a:ext cx="2437911" cy="2462981"/>
          </a:xfrm>
          <a:prstGeom prst="blockArc">
            <a:avLst>
              <a:gd fmla="val 14414370" name="adj1"/>
              <a:gd fmla="val 694" name="adj2"/>
              <a:gd fmla="val 9562" name="adj3"/>
            </a:avLst>
          </a:prstGeom>
          <a:solidFill>
            <a:schemeClr val="accent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39" name="Google Shape;839;p107"/>
          <p:cNvSpPr/>
          <p:nvPr/>
        </p:nvSpPr>
        <p:spPr>
          <a:xfrm flipH="1" rot="-1830764">
            <a:off x="6120704" y="1652430"/>
            <a:ext cx="2437911" cy="2462981"/>
          </a:xfrm>
          <a:prstGeom prst="blockArc">
            <a:avLst>
              <a:gd fmla="val 14348563" name="adj1"/>
              <a:gd fmla="val 21472873" name="adj2"/>
              <a:gd fmla="val 9381" name="adj3"/>
            </a:avLst>
          </a:prstGeom>
          <a:solidFill>
            <a:schemeClr val="accent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40" name="Google Shape;840;p107"/>
          <p:cNvSpPr/>
          <p:nvPr/>
        </p:nvSpPr>
        <p:spPr>
          <a:xfrm rot="-8064697">
            <a:off x="7171602" y="1593770"/>
            <a:ext cx="330519" cy="330519"/>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841" name="Google Shape;841;p107"/>
          <p:cNvSpPr/>
          <p:nvPr/>
        </p:nvSpPr>
        <p:spPr>
          <a:xfrm flipH="1" rot="-8970115">
            <a:off x="6119899" y="1650841"/>
            <a:ext cx="2437195" cy="2462425"/>
          </a:xfrm>
          <a:prstGeom prst="blockArc">
            <a:avLst>
              <a:gd fmla="val 14316164" name="adj1"/>
              <a:gd fmla="val 21502663" name="adj2"/>
              <a:gd fmla="val 9415" name="adj3"/>
            </a:avLst>
          </a:prstGeom>
          <a:solidFill>
            <a:schemeClr val="accent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07"/>
          <p:cNvSpPr/>
          <p:nvPr/>
        </p:nvSpPr>
        <p:spPr>
          <a:xfrm rot="-1046035">
            <a:off x="8167265" y="3268645"/>
            <a:ext cx="282371" cy="28709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843" name="Google Shape;843;p107"/>
          <p:cNvSpPr/>
          <p:nvPr/>
        </p:nvSpPr>
        <p:spPr>
          <a:xfrm rot="6341032">
            <a:off x="6208446" y="3269662"/>
            <a:ext cx="334037" cy="328188"/>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4" name="Google Shape;844;p107"/>
          <p:cNvGrpSpPr/>
          <p:nvPr/>
        </p:nvGrpSpPr>
        <p:grpSpPr>
          <a:xfrm>
            <a:off x="5552395" y="1530738"/>
            <a:ext cx="1175799" cy="669600"/>
            <a:chOff x="5552395" y="1987938"/>
            <a:chExt cx="1175799" cy="669600"/>
          </a:xfrm>
        </p:grpSpPr>
        <p:cxnSp>
          <p:nvCxnSpPr>
            <p:cNvPr id="845" name="Google Shape;845;p107"/>
            <p:cNvCxnSpPr/>
            <p:nvPr/>
          </p:nvCxnSpPr>
          <p:spPr>
            <a:xfrm>
              <a:off x="6294694" y="2311113"/>
              <a:ext cx="433500" cy="252300"/>
            </a:xfrm>
            <a:prstGeom prst="straightConnector1">
              <a:avLst/>
            </a:prstGeom>
            <a:noFill/>
            <a:ln cap="flat" cmpd="sng" w="19050">
              <a:solidFill>
                <a:schemeClr val="accent3"/>
              </a:solidFill>
              <a:prstDash val="solid"/>
              <a:round/>
              <a:headEnd len="med" w="med" type="oval"/>
              <a:tailEnd len="sm" w="sm" type="none"/>
            </a:ln>
          </p:spPr>
        </p:cxnSp>
        <p:sp>
          <p:nvSpPr>
            <p:cNvPr id="846" name="Google Shape;846;p107"/>
            <p:cNvSpPr txBox="1"/>
            <p:nvPr/>
          </p:nvSpPr>
          <p:spPr>
            <a:xfrm>
              <a:off x="5552395" y="1987938"/>
              <a:ext cx="7395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300">
                  <a:latin typeface="Roboto"/>
                  <a:ea typeface="Roboto"/>
                  <a:cs typeface="Roboto"/>
                  <a:sym typeface="Roboto"/>
                </a:rPr>
                <a:t>WHAT</a:t>
              </a:r>
              <a:endParaRPr b="1" sz="1300">
                <a:latin typeface="Roboto"/>
                <a:ea typeface="Roboto"/>
                <a:cs typeface="Roboto"/>
                <a:sym typeface="Roboto"/>
              </a:endParaRPr>
            </a:p>
          </p:txBody>
        </p:sp>
      </p:grpSp>
      <p:grpSp>
        <p:nvGrpSpPr>
          <p:cNvPr id="847" name="Google Shape;847;p107"/>
          <p:cNvGrpSpPr/>
          <p:nvPr/>
        </p:nvGrpSpPr>
        <p:grpSpPr>
          <a:xfrm>
            <a:off x="8097901" y="1401725"/>
            <a:ext cx="1030688" cy="669600"/>
            <a:chOff x="5517319" y="1315125"/>
            <a:chExt cx="2984906" cy="669600"/>
          </a:xfrm>
        </p:grpSpPr>
        <p:cxnSp>
          <p:nvCxnSpPr>
            <p:cNvPr id="848" name="Google Shape;848;p107"/>
            <p:cNvCxnSpPr/>
            <p:nvPr/>
          </p:nvCxnSpPr>
          <p:spPr>
            <a:xfrm flipH="1">
              <a:off x="5517319" y="1638300"/>
              <a:ext cx="433500" cy="252300"/>
            </a:xfrm>
            <a:prstGeom prst="straightConnector1">
              <a:avLst/>
            </a:prstGeom>
            <a:noFill/>
            <a:ln cap="flat" cmpd="sng" w="19050">
              <a:solidFill>
                <a:schemeClr val="accent5"/>
              </a:solidFill>
              <a:prstDash val="solid"/>
              <a:round/>
              <a:headEnd len="med" w="med" type="oval"/>
              <a:tailEnd len="sm" w="sm" type="none"/>
            </a:ln>
          </p:spPr>
        </p:cxnSp>
        <p:sp>
          <p:nvSpPr>
            <p:cNvPr id="849" name="Google Shape;849;p107"/>
            <p:cNvSpPr txBox="1"/>
            <p:nvPr/>
          </p:nvSpPr>
          <p:spPr>
            <a:xfrm>
              <a:off x="5962125" y="1315125"/>
              <a:ext cx="25401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latin typeface="Roboto"/>
                  <a:ea typeface="Roboto"/>
                  <a:cs typeface="Roboto"/>
                  <a:sym typeface="Roboto"/>
                </a:rPr>
                <a:t>WHY</a:t>
              </a:r>
              <a:endParaRPr b="1" sz="1300">
                <a:latin typeface="Roboto"/>
                <a:ea typeface="Roboto"/>
                <a:cs typeface="Roboto"/>
                <a:sym typeface="Roboto"/>
              </a:endParaRPr>
            </a:p>
          </p:txBody>
        </p:sp>
      </p:grpSp>
      <p:grpSp>
        <p:nvGrpSpPr>
          <p:cNvPr id="850" name="Google Shape;850;p107"/>
          <p:cNvGrpSpPr/>
          <p:nvPr/>
        </p:nvGrpSpPr>
        <p:grpSpPr>
          <a:xfrm>
            <a:off x="6423725" y="3943521"/>
            <a:ext cx="1773300" cy="1104884"/>
            <a:chOff x="6499925" y="4400721"/>
            <a:chExt cx="1773300" cy="1104884"/>
          </a:xfrm>
        </p:grpSpPr>
        <p:cxnSp>
          <p:nvCxnSpPr>
            <p:cNvPr id="851" name="Google Shape;851;p107"/>
            <p:cNvCxnSpPr/>
            <p:nvPr/>
          </p:nvCxnSpPr>
          <p:spPr>
            <a:xfrm rot="10800000">
              <a:off x="7357866" y="4400721"/>
              <a:ext cx="0" cy="460500"/>
            </a:xfrm>
            <a:prstGeom prst="straightConnector1">
              <a:avLst/>
            </a:prstGeom>
            <a:noFill/>
            <a:ln cap="flat" cmpd="sng" w="19050">
              <a:solidFill>
                <a:schemeClr val="accent4"/>
              </a:solidFill>
              <a:prstDash val="solid"/>
              <a:round/>
              <a:headEnd len="med" w="med" type="oval"/>
              <a:tailEnd len="sm" w="sm" type="none"/>
            </a:ln>
          </p:spPr>
        </p:cxnSp>
        <p:sp>
          <p:nvSpPr>
            <p:cNvPr id="852" name="Google Shape;852;p107"/>
            <p:cNvSpPr txBox="1"/>
            <p:nvPr/>
          </p:nvSpPr>
          <p:spPr>
            <a:xfrm>
              <a:off x="6499925" y="4836005"/>
              <a:ext cx="17733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latin typeface="Roboto"/>
                  <a:ea typeface="Roboto"/>
                  <a:cs typeface="Roboto"/>
                  <a:sym typeface="Roboto"/>
                </a:rPr>
                <a:t>HOW</a:t>
              </a:r>
              <a:endParaRPr b="1" sz="1300">
                <a:latin typeface="Roboto"/>
                <a:ea typeface="Roboto"/>
                <a:cs typeface="Roboto"/>
                <a:sym typeface="Roboto"/>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08"/>
          <p:cNvSpPr txBox="1"/>
          <p:nvPr>
            <p:ph idx="1" type="subTitle"/>
          </p:nvPr>
        </p:nvSpPr>
        <p:spPr>
          <a:xfrm>
            <a:off x="1143000" y="3244850"/>
            <a:ext cx="5610000" cy="778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Each school will share out loud. </a:t>
            </a:r>
            <a:endParaRPr/>
          </a:p>
        </p:txBody>
      </p:sp>
      <p:sp>
        <p:nvSpPr>
          <p:cNvPr id="858" name="Google Shape;858;p108"/>
          <p:cNvSpPr txBox="1"/>
          <p:nvPr>
            <p:ph type="title"/>
          </p:nvPr>
        </p:nvSpPr>
        <p:spPr>
          <a:xfrm>
            <a:off x="1143000" y="1198418"/>
            <a:ext cx="5610000" cy="2046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Share your commitments between now and the next Training.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09"/>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rPr lang="en"/>
              <a:t>SURVEY</a:t>
            </a:r>
            <a:endParaRPr>
              <a:solidFill>
                <a:schemeClr val="accent1"/>
              </a:solidFill>
            </a:endParaRPr>
          </a:p>
        </p:txBody>
      </p:sp>
      <p:sp>
        <p:nvSpPr>
          <p:cNvPr id="865" name="Google Shape;865;p109"/>
          <p:cNvSpPr txBox="1"/>
          <p:nvPr>
            <p:ph idx="1" type="body"/>
          </p:nvPr>
        </p:nvSpPr>
        <p:spPr>
          <a:xfrm>
            <a:off x="1420099" y="2434700"/>
            <a:ext cx="53241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Please take the survey at the end of each training. Your feedback is incredibly valuable.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10"/>
          <p:cNvSpPr txBox="1"/>
          <p:nvPr>
            <p:ph type="title"/>
          </p:nvPr>
        </p:nvSpPr>
        <p:spPr>
          <a:xfrm>
            <a:off x="2971799" y="285750"/>
            <a:ext cx="5181600" cy="584700"/>
          </a:xfrm>
          <a:prstGeom prst="rect">
            <a:avLst/>
          </a:prstGeom>
        </p:spPr>
        <p:txBody>
          <a:bodyPr anchorCtr="0" anchor="b" bIns="0" lIns="365750" spcFirstLastPara="1" rIns="91425" wrap="square" tIns="91425">
            <a:noAutofit/>
          </a:bodyPr>
          <a:lstStyle/>
          <a:p>
            <a:pPr indent="0" lvl="0" marL="0" rtl="0" algn="l">
              <a:spcBef>
                <a:spcPts val="0"/>
              </a:spcBef>
              <a:spcAft>
                <a:spcPts val="0"/>
              </a:spcAft>
              <a:buNone/>
            </a:pPr>
            <a:r>
              <a:rPr lang="en"/>
              <a:t>Follow us on Twitter</a:t>
            </a:r>
            <a:endParaRPr/>
          </a:p>
        </p:txBody>
      </p:sp>
      <p:sp>
        <p:nvSpPr>
          <p:cNvPr id="872" name="Google Shape;872;p110"/>
          <p:cNvSpPr/>
          <p:nvPr>
            <p:ph idx="2" type="pic"/>
          </p:nvPr>
        </p:nvSpPr>
        <p:spPr>
          <a:xfrm>
            <a:off x="0" y="1885950"/>
            <a:ext cx="3015000" cy="2057400"/>
          </a:xfrm>
          <a:prstGeom prst="rect">
            <a:avLst/>
          </a:prstGeom>
        </p:spPr>
        <p:txBody>
          <a:bodyPr anchorCtr="0" anchor="ctr" bIns="91425" lIns="365750" spcFirstLastPara="1" rIns="365750" wrap="square" tIns="91425">
            <a:noAutofit/>
          </a:bodyPr>
          <a:lstStyle/>
          <a:p>
            <a:pPr indent="0" lvl="0" marL="0" rtl="0" algn="l">
              <a:spcBef>
                <a:spcPts val="0"/>
              </a:spcBef>
              <a:spcAft>
                <a:spcPts val="0"/>
              </a:spcAft>
              <a:buNone/>
            </a:pPr>
            <a:r>
              <a:rPr b="1" lang="en">
                <a:solidFill>
                  <a:srgbClr val="15284B"/>
                </a:solidFill>
                <a:latin typeface="Roboto"/>
                <a:ea typeface="Roboto"/>
                <a:cs typeface="Roboto"/>
                <a:sym typeface="Roboto"/>
              </a:rPr>
              <a:t>@KSDEredesign</a:t>
            </a:r>
            <a:endParaRPr b="1">
              <a:solidFill>
                <a:srgbClr val="15284B"/>
              </a:solidFill>
              <a:latin typeface="Roboto"/>
              <a:ea typeface="Roboto"/>
              <a:cs typeface="Roboto"/>
              <a:sym typeface="Roboto"/>
            </a:endParaRPr>
          </a:p>
          <a:p>
            <a:pPr indent="0" lvl="0" marL="0" rtl="0" algn="l">
              <a:spcBef>
                <a:spcPts val="0"/>
              </a:spcBef>
              <a:spcAft>
                <a:spcPts val="0"/>
              </a:spcAft>
              <a:buNone/>
            </a:pPr>
            <a:r>
              <a:t/>
            </a:r>
            <a:endParaRPr b="1">
              <a:solidFill>
                <a:srgbClr val="15284B"/>
              </a:solidFill>
              <a:latin typeface="Roboto"/>
              <a:ea typeface="Roboto"/>
              <a:cs typeface="Roboto"/>
              <a:sym typeface="Roboto"/>
            </a:endParaRPr>
          </a:p>
          <a:p>
            <a:pPr indent="0" lvl="0" marL="0" rtl="0" algn="l">
              <a:spcBef>
                <a:spcPts val="0"/>
              </a:spcBef>
              <a:spcAft>
                <a:spcPts val="0"/>
              </a:spcAft>
              <a:buNone/>
            </a:pPr>
            <a:r>
              <a:rPr b="1" lang="en">
                <a:solidFill>
                  <a:srgbClr val="15284B"/>
                </a:solidFill>
                <a:latin typeface="Roboto"/>
                <a:ea typeface="Roboto"/>
                <a:cs typeface="Roboto"/>
                <a:sym typeface="Roboto"/>
              </a:rPr>
              <a:t>#kstothemoon</a:t>
            </a:r>
            <a:endParaRPr b="1">
              <a:solidFill>
                <a:srgbClr val="15284B"/>
              </a:solidFill>
              <a:latin typeface="Roboto"/>
              <a:ea typeface="Roboto"/>
              <a:cs typeface="Roboto"/>
              <a:sym typeface="Roboto"/>
            </a:endParaRPr>
          </a:p>
          <a:p>
            <a:pPr indent="0" lvl="0" marL="0" rtl="0" algn="l">
              <a:spcBef>
                <a:spcPts val="0"/>
              </a:spcBef>
              <a:spcAft>
                <a:spcPts val="600"/>
              </a:spcAft>
              <a:buNone/>
            </a:pPr>
            <a:r>
              <a:t/>
            </a:r>
            <a:endParaRPr>
              <a:solidFill>
                <a:srgbClr val="15284B"/>
              </a:solidFill>
            </a:endParaRPr>
          </a:p>
        </p:txBody>
      </p:sp>
      <p:pic>
        <p:nvPicPr>
          <p:cNvPr id="873" name="Google Shape;873;p110"/>
          <p:cNvPicPr preferRelativeResize="0"/>
          <p:nvPr/>
        </p:nvPicPr>
        <p:blipFill>
          <a:blip r:embed="rId3">
            <a:alphaModFix/>
          </a:blip>
          <a:stretch>
            <a:fillRect/>
          </a:stretch>
        </p:blipFill>
        <p:spPr>
          <a:xfrm>
            <a:off x="3727974" y="972563"/>
            <a:ext cx="4503780" cy="36570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80"/>
          <p:cNvSpPr txBox="1"/>
          <p:nvPr>
            <p:ph idx="4294967295" type="title"/>
          </p:nvPr>
        </p:nvSpPr>
        <p:spPr>
          <a:xfrm>
            <a:off x="561975" y="333932"/>
            <a:ext cx="8020200" cy="584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sz="4800">
                <a:solidFill>
                  <a:srgbClr val="15284B"/>
                </a:solidFill>
              </a:rPr>
              <a:t>Kansas Vision for Redesign</a:t>
            </a:r>
            <a:endParaRPr sz="4800">
              <a:solidFill>
                <a:srgbClr val="15284B"/>
              </a:solidFill>
            </a:endParaRPr>
          </a:p>
        </p:txBody>
      </p:sp>
      <p:sp>
        <p:nvSpPr>
          <p:cNvPr id="469" name="Google Shape;469;p80"/>
          <p:cNvSpPr txBox="1"/>
          <p:nvPr/>
        </p:nvSpPr>
        <p:spPr>
          <a:xfrm>
            <a:off x="304800" y="1154850"/>
            <a:ext cx="4262400" cy="3443400"/>
          </a:xfrm>
          <a:prstGeom prst="rect">
            <a:avLst/>
          </a:prstGeom>
          <a:solidFill>
            <a:srgbClr val="96C9E6"/>
          </a:solidFill>
          <a:ln cap="flat" cmpd="sng" w="7620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Roboto"/>
                <a:ea typeface="Roboto"/>
                <a:cs typeface="Roboto"/>
                <a:sym typeface="Roboto"/>
              </a:rPr>
              <a:t>Kansas leads the world in the success of each student</a:t>
            </a:r>
            <a:endParaRPr b="1" sz="3600">
              <a:solidFill>
                <a:srgbClr val="FFFFFF"/>
              </a:solidFill>
              <a:latin typeface="Roboto"/>
              <a:ea typeface="Roboto"/>
              <a:cs typeface="Roboto"/>
              <a:sym typeface="Roboto"/>
            </a:endParaRPr>
          </a:p>
          <a:p>
            <a:pPr indent="0" lvl="0" marL="0" rtl="0" algn="ctr">
              <a:spcBef>
                <a:spcPts val="0"/>
              </a:spcBef>
              <a:spcAft>
                <a:spcPts val="0"/>
              </a:spcAft>
              <a:buNone/>
            </a:pPr>
            <a:r>
              <a:t/>
            </a:r>
            <a:endParaRPr b="1" sz="3600">
              <a:solidFill>
                <a:srgbClr val="FFFFFF"/>
              </a:solidFill>
              <a:latin typeface="Roboto"/>
              <a:ea typeface="Roboto"/>
              <a:cs typeface="Roboto"/>
              <a:sym typeface="Roboto"/>
            </a:endParaRPr>
          </a:p>
          <a:p>
            <a:pPr indent="0" lvl="0" marL="0" rtl="0" algn="ctr">
              <a:spcBef>
                <a:spcPts val="0"/>
              </a:spcBef>
              <a:spcAft>
                <a:spcPts val="0"/>
              </a:spcAft>
              <a:buNone/>
            </a:pPr>
            <a:r>
              <a:t/>
            </a:r>
            <a:endParaRPr b="1" sz="3600">
              <a:solidFill>
                <a:srgbClr val="FFFFFF"/>
              </a:solidFill>
              <a:latin typeface="Roboto"/>
              <a:ea typeface="Roboto"/>
              <a:cs typeface="Roboto"/>
              <a:sym typeface="Roboto"/>
            </a:endParaRPr>
          </a:p>
        </p:txBody>
      </p:sp>
      <p:pic>
        <p:nvPicPr>
          <p:cNvPr id="470" name="Google Shape;470;p80"/>
          <p:cNvPicPr preferRelativeResize="0"/>
          <p:nvPr/>
        </p:nvPicPr>
        <p:blipFill>
          <a:blip r:embed="rId3">
            <a:alphaModFix amt="20000"/>
          </a:blip>
          <a:stretch>
            <a:fillRect/>
          </a:stretch>
        </p:blipFill>
        <p:spPr>
          <a:xfrm>
            <a:off x="4669100" y="1138150"/>
            <a:ext cx="4170099" cy="3476801"/>
          </a:xfrm>
          <a:prstGeom prst="rect">
            <a:avLst/>
          </a:prstGeom>
          <a:noFill/>
          <a:ln>
            <a:noFill/>
          </a:ln>
        </p:spPr>
      </p:pic>
      <p:pic>
        <p:nvPicPr>
          <p:cNvPr id="471" name="Google Shape;471;p80"/>
          <p:cNvPicPr preferRelativeResize="0"/>
          <p:nvPr/>
        </p:nvPicPr>
        <p:blipFill>
          <a:blip r:embed="rId4">
            <a:alphaModFix/>
          </a:blip>
          <a:stretch>
            <a:fillRect/>
          </a:stretch>
        </p:blipFill>
        <p:spPr>
          <a:xfrm>
            <a:off x="1736613" y="3332322"/>
            <a:ext cx="1525775" cy="1525775"/>
          </a:xfrm>
          <a:prstGeom prst="rect">
            <a:avLst/>
          </a:prstGeom>
          <a:noFill/>
          <a:ln>
            <a:noFill/>
          </a:ln>
        </p:spPr>
      </p:pic>
      <p:sp>
        <p:nvSpPr>
          <p:cNvPr id="472" name="Google Shape;472;p80"/>
          <p:cNvSpPr txBox="1"/>
          <p:nvPr/>
        </p:nvSpPr>
        <p:spPr>
          <a:xfrm>
            <a:off x="4870875" y="1247850"/>
            <a:ext cx="3816000" cy="168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15284B"/>
                </a:solidFill>
                <a:latin typeface="Roboto"/>
                <a:ea typeface="Roboto"/>
                <a:cs typeface="Roboto"/>
                <a:sym typeface="Roboto"/>
              </a:rPr>
              <a:t>It’s what Kansans said they wanted. It’s what the job trends and our current K-12 outcomes are telling us.</a:t>
            </a:r>
            <a:endParaRPr b="1" sz="3000">
              <a:solidFill>
                <a:srgbClr val="15284B"/>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p81"/>
          <p:cNvPicPr preferRelativeResize="0"/>
          <p:nvPr/>
        </p:nvPicPr>
        <p:blipFill rotWithShape="1">
          <a:blip r:embed="rId3">
            <a:alphaModFix/>
          </a:blip>
          <a:srcRect b="1296" l="14351" r="15335" t="7404"/>
          <a:stretch/>
        </p:blipFill>
        <p:spPr>
          <a:xfrm>
            <a:off x="760525" y="0"/>
            <a:ext cx="7622938" cy="48559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82"/>
          <p:cNvSpPr txBox="1"/>
          <p:nvPr>
            <p:ph type="title"/>
          </p:nvPr>
        </p:nvSpPr>
        <p:spPr>
          <a:xfrm>
            <a:off x="718687" y="127209"/>
            <a:ext cx="8093100" cy="55410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Clr>
                <a:schemeClr val="dk1"/>
              </a:buClr>
              <a:buSzPts val="3600"/>
              <a:buFont typeface="Arial Narrow"/>
              <a:buNone/>
            </a:pPr>
            <a:r>
              <a:rPr i="0" lang="en" sz="3600" u="none" cap="none" strike="noStrike">
                <a:solidFill>
                  <a:schemeClr val="dk1"/>
                </a:solidFill>
                <a:latin typeface="Open Sans SemiBold"/>
                <a:ea typeface="Open Sans SemiBold"/>
                <a:cs typeface="Open Sans SemiBold"/>
                <a:sym typeface="Open Sans SemiBold"/>
              </a:rPr>
              <a:t>TURNKEY PROCESS</a:t>
            </a:r>
            <a:endParaRPr i="0" sz="3600" u="none" cap="none" strike="noStrike">
              <a:solidFill>
                <a:schemeClr val="dk1"/>
              </a:solidFill>
              <a:latin typeface="Open Sans SemiBold"/>
              <a:ea typeface="Open Sans SemiBold"/>
              <a:cs typeface="Open Sans SemiBold"/>
              <a:sym typeface="Open Sans SemiBold"/>
            </a:endParaRPr>
          </a:p>
        </p:txBody>
      </p:sp>
      <p:grpSp>
        <p:nvGrpSpPr>
          <p:cNvPr id="484" name="Google Shape;484;p82"/>
          <p:cNvGrpSpPr/>
          <p:nvPr/>
        </p:nvGrpSpPr>
        <p:grpSpPr>
          <a:xfrm>
            <a:off x="804462" y="508377"/>
            <a:ext cx="7382700" cy="3922015"/>
            <a:chOff x="-29362" y="110374"/>
            <a:chExt cx="7222363" cy="4230412"/>
          </a:xfrm>
        </p:grpSpPr>
        <p:sp>
          <p:nvSpPr>
            <p:cNvPr id="485" name="Google Shape;485;p82"/>
            <p:cNvSpPr/>
            <p:nvPr/>
          </p:nvSpPr>
          <p:spPr>
            <a:xfrm>
              <a:off x="256029" y="110374"/>
              <a:ext cx="2244900" cy="12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82"/>
            <p:cNvSpPr/>
            <p:nvPr/>
          </p:nvSpPr>
          <p:spPr>
            <a:xfrm>
              <a:off x="2790754" y="570073"/>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82"/>
            <p:cNvSpPr/>
            <p:nvPr/>
          </p:nvSpPr>
          <p:spPr>
            <a:xfrm>
              <a:off x="2882326" y="494058"/>
              <a:ext cx="1574700" cy="1575000"/>
            </a:xfrm>
            <a:custGeom>
              <a:rect b="b" l="l" r="r" t="t"/>
              <a:pathLst>
                <a:path extrusionOk="0" h="120000" w="120000">
                  <a:moveTo>
                    <a:pt x="25105" y="21533"/>
                  </a:moveTo>
                  <a:lnTo>
                    <a:pt x="25105" y="21533"/>
                  </a:lnTo>
                  <a:cubicBezTo>
                    <a:pt x="41566" y="7042"/>
                    <a:pt x="65485" y="4277"/>
                    <a:pt x="84905" y="14619"/>
                  </a:cubicBezTo>
                  <a:cubicBezTo>
                    <a:pt x="104325" y="24961"/>
                    <a:pt x="115076" y="46189"/>
                    <a:pt x="111784" y="67693"/>
                  </a:cubicBezTo>
                  <a:cubicBezTo>
                    <a:pt x="108491" y="89197"/>
                    <a:pt x="91863" y="106358"/>
                    <a:pt x="70211" y="110598"/>
                  </a:cubicBezTo>
                  <a:lnTo>
                    <a:pt x="69688" y="118762"/>
                  </a:lnTo>
                  <a:lnTo>
                    <a:pt x="57123" y="104913"/>
                  </a:lnTo>
                  <a:lnTo>
                    <a:pt x="71604" y="88836"/>
                  </a:lnTo>
                  <a:lnTo>
                    <a:pt x="71086" y="96939"/>
                  </a:lnTo>
                  <a:cubicBezTo>
                    <a:pt x="86999" y="92625"/>
                    <a:pt x="98538" y="79528"/>
                    <a:pt x="100210" y="63881"/>
                  </a:cubicBezTo>
                  <a:cubicBezTo>
                    <a:pt x="101882" y="48234"/>
                    <a:pt x="93349" y="33199"/>
                    <a:pt x="78673" y="25933"/>
                  </a:cubicBezTo>
                  <a:cubicBezTo>
                    <a:pt x="63996" y="18667"/>
                    <a:pt x="46142" y="20638"/>
                    <a:pt x="33609" y="30907"/>
                  </a:cubicBezTo>
                  <a:close/>
                </a:path>
              </a:pathLst>
            </a:cu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82"/>
            <p:cNvSpPr/>
            <p:nvPr/>
          </p:nvSpPr>
          <p:spPr>
            <a:xfrm>
              <a:off x="4450456" y="1207456"/>
              <a:ext cx="2708100" cy="97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2"/>
            <p:cNvSpPr txBox="1"/>
            <p:nvPr/>
          </p:nvSpPr>
          <p:spPr>
            <a:xfrm>
              <a:off x="4450456" y="796497"/>
              <a:ext cx="2708100" cy="9780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Regional Training Team </a:t>
              </a:r>
              <a:r>
                <a:rPr b="0" i="0" lang="en" sz="1400" u="none" cap="none" strike="noStrike">
                  <a:solidFill>
                    <a:schemeClr val="dk1"/>
                  </a:solidFill>
                  <a:latin typeface="Arial Narrow"/>
                  <a:ea typeface="Arial Narrow"/>
                  <a:cs typeface="Arial Narrow"/>
                  <a:sym typeface="Arial Narrow"/>
                </a:rPr>
                <a:t>will experience workshop + modify turnkey materials to train the School redesign Teams in their service centers</a:t>
              </a:r>
              <a:endParaRPr b="0" i="0" sz="1400" u="none" cap="none" strike="noStrike">
                <a:solidFill>
                  <a:schemeClr val="dk1"/>
                </a:solidFill>
                <a:latin typeface="Arial Narrow"/>
                <a:ea typeface="Arial Narrow"/>
                <a:cs typeface="Arial Narrow"/>
                <a:sym typeface="Arial Narrow"/>
              </a:endParaRPr>
            </a:p>
          </p:txBody>
        </p:sp>
        <p:sp>
          <p:nvSpPr>
            <p:cNvPr id="490" name="Google Shape;490;p82"/>
            <p:cNvSpPr/>
            <p:nvPr/>
          </p:nvSpPr>
          <p:spPr>
            <a:xfrm>
              <a:off x="3230005" y="1476761"/>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2"/>
            <p:cNvSpPr txBox="1"/>
            <p:nvPr/>
          </p:nvSpPr>
          <p:spPr>
            <a:xfrm>
              <a:off x="3230005" y="1065802"/>
              <a:ext cx="878700" cy="4395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n" sz="2800">
                  <a:solidFill>
                    <a:schemeClr val="dk1"/>
                  </a:solidFill>
                  <a:latin typeface="Impact"/>
                  <a:ea typeface="Impact"/>
                  <a:cs typeface="Impact"/>
                  <a:sym typeface="Impact"/>
                </a:rPr>
                <a:t>RTT</a:t>
              </a:r>
              <a:endParaRPr sz="1200">
                <a:solidFill>
                  <a:schemeClr val="dk1"/>
                </a:solidFill>
                <a:latin typeface="Impact"/>
                <a:ea typeface="Impact"/>
                <a:cs typeface="Impact"/>
                <a:sym typeface="Impact"/>
              </a:endParaRPr>
            </a:p>
          </p:txBody>
        </p:sp>
        <p:sp>
          <p:nvSpPr>
            <p:cNvPr id="492" name="Google Shape;492;p82"/>
            <p:cNvSpPr/>
            <p:nvPr/>
          </p:nvSpPr>
          <p:spPr>
            <a:xfrm>
              <a:off x="2295758" y="1648992"/>
              <a:ext cx="1574700" cy="1575000"/>
            </a:xfrm>
            <a:custGeom>
              <a:rect b="b" l="l" r="r" t="t"/>
              <a:pathLst>
                <a:path extrusionOk="0" h="120000" w="120000">
                  <a:moveTo>
                    <a:pt x="94895" y="21533"/>
                  </a:moveTo>
                  <a:lnTo>
                    <a:pt x="86391" y="30907"/>
                  </a:lnTo>
                  <a:lnTo>
                    <a:pt x="86391" y="30907"/>
                  </a:lnTo>
                  <a:cubicBezTo>
                    <a:pt x="73858" y="20638"/>
                    <a:pt x="56004" y="18667"/>
                    <a:pt x="41327" y="25933"/>
                  </a:cubicBezTo>
                  <a:cubicBezTo>
                    <a:pt x="26651" y="33199"/>
                    <a:pt x="18118" y="48234"/>
                    <a:pt x="19790" y="63881"/>
                  </a:cubicBezTo>
                  <a:cubicBezTo>
                    <a:pt x="21462" y="79528"/>
                    <a:pt x="33001" y="92625"/>
                    <a:pt x="48914" y="96939"/>
                  </a:cubicBezTo>
                  <a:lnTo>
                    <a:pt x="48396" y="88836"/>
                  </a:lnTo>
                  <a:lnTo>
                    <a:pt x="62877" y="104913"/>
                  </a:lnTo>
                  <a:lnTo>
                    <a:pt x="50312" y="118762"/>
                  </a:lnTo>
                  <a:lnTo>
                    <a:pt x="49789" y="110598"/>
                  </a:lnTo>
                  <a:lnTo>
                    <a:pt x="49789" y="110598"/>
                  </a:lnTo>
                  <a:cubicBezTo>
                    <a:pt x="28137" y="106358"/>
                    <a:pt x="11509" y="89197"/>
                    <a:pt x="8216" y="67693"/>
                  </a:cubicBezTo>
                  <a:cubicBezTo>
                    <a:pt x="4924" y="46189"/>
                    <a:pt x="15675" y="24961"/>
                    <a:pt x="35095" y="14619"/>
                  </a:cubicBezTo>
                  <a:cubicBezTo>
                    <a:pt x="54515" y="4277"/>
                    <a:pt x="78434" y="7042"/>
                    <a:pt x="94895" y="21533"/>
                  </a:cubicBezTo>
                  <a:close/>
                </a:path>
              </a:pathLst>
            </a:custGeom>
            <a:solidFill>
              <a:srgbClr val="85C14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2"/>
            <p:cNvSpPr/>
            <p:nvPr/>
          </p:nvSpPr>
          <p:spPr>
            <a:xfrm>
              <a:off x="119728" y="2185207"/>
              <a:ext cx="2411700" cy="116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82"/>
            <p:cNvSpPr txBox="1"/>
            <p:nvPr/>
          </p:nvSpPr>
          <p:spPr>
            <a:xfrm>
              <a:off x="-29362" y="1774248"/>
              <a:ext cx="2411700" cy="11646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School Redesign Team </a:t>
              </a:r>
              <a:r>
                <a:rPr b="0" i="0" lang="en" sz="1400" u="none" cap="none" strike="noStrike">
                  <a:solidFill>
                    <a:schemeClr val="dk1"/>
                  </a:solidFill>
                  <a:latin typeface="Arial Narrow"/>
                  <a:ea typeface="Arial Narrow"/>
                  <a:cs typeface="Arial Narrow"/>
                  <a:sym typeface="Arial Narrow"/>
                </a:rPr>
                <a:t>receives training from RTT and makes key decisions to modify expectations for their district and school context</a:t>
              </a:r>
              <a:endParaRPr b="0" i="0" sz="1400" u="none" cap="none" strike="noStrike">
                <a:solidFill>
                  <a:schemeClr val="dk1"/>
                </a:solidFill>
                <a:latin typeface="Arial Narrow"/>
                <a:ea typeface="Arial Narrow"/>
                <a:cs typeface="Arial Narrow"/>
                <a:sym typeface="Arial Narrow"/>
              </a:endParaRPr>
            </a:p>
          </p:txBody>
        </p:sp>
        <p:sp>
          <p:nvSpPr>
            <p:cNvPr id="495" name="Google Shape;495;p82"/>
            <p:cNvSpPr/>
            <p:nvPr/>
          </p:nvSpPr>
          <p:spPr>
            <a:xfrm>
              <a:off x="2790754" y="2383449"/>
              <a:ext cx="8787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82"/>
            <p:cNvSpPr txBox="1"/>
            <p:nvPr/>
          </p:nvSpPr>
          <p:spPr>
            <a:xfrm>
              <a:off x="2641664" y="2219065"/>
              <a:ext cx="878700" cy="4395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n" sz="2800">
                  <a:solidFill>
                    <a:schemeClr val="dk1"/>
                  </a:solidFill>
                  <a:latin typeface="Impact"/>
                  <a:ea typeface="Impact"/>
                  <a:cs typeface="Impact"/>
                  <a:sym typeface="Impact"/>
                </a:rPr>
                <a:t>SRT</a:t>
              </a:r>
              <a:endParaRPr sz="2800">
                <a:solidFill>
                  <a:schemeClr val="dk1"/>
                </a:solidFill>
                <a:latin typeface="Impact"/>
                <a:ea typeface="Impact"/>
                <a:cs typeface="Impact"/>
                <a:sym typeface="Impact"/>
              </a:endParaRPr>
            </a:p>
          </p:txBody>
        </p:sp>
        <p:sp>
          <p:nvSpPr>
            <p:cNvPr id="497" name="Google Shape;497;p82"/>
            <p:cNvSpPr/>
            <p:nvPr/>
          </p:nvSpPr>
          <p:spPr>
            <a:xfrm>
              <a:off x="2994281" y="2987186"/>
              <a:ext cx="1353000" cy="1353600"/>
            </a:xfrm>
            <a:prstGeom prst="blockArc">
              <a:avLst>
                <a:gd fmla="val 13500000" name="adj1"/>
                <a:gd fmla="val 10800000" name="adj2"/>
                <a:gd fmla="val 12740" name="adj3"/>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82"/>
            <p:cNvSpPr/>
            <p:nvPr/>
          </p:nvSpPr>
          <p:spPr>
            <a:xfrm>
              <a:off x="4434501" y="2825496"/>
              <a:ext cx="2758500" cy="131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82"/>
            <p:cNvSpPr txBox="1"/>
            <p:nvPr/>
          </p:nvSpPr>
          <p:spPr>
            <a:xfrm>
              <a:off x="4434501" y="2989880"/>
              <a:ext cx="2758500" cy="1313700"/>
            </a:xfrm>
            <a:prstGeom prst="rect">
              <a:avLst/>
            </a:prstGeom>
            <a:noFill/>
            <a:ln>
              <a:noFill/>
            </a:ln>
          </p:spPr>
          <p:txBody>
            <a:bodyPr anchorCtr="0" anchor="ctr" bIns="8875" lIns="8875" spcFirstLastPara="1" rIns="8875" wrap="square" tIns="8875">
              <a:noAutofit/>
            </a:bodyPr>
            <a:lstStyle/>
            <a:p>
              <a:pPr indent="-114300" lvl="1" marL="114300" marR="0" rtl="0" algn="l">
                <a:lnSpc>
                  <a:spcPct val="90000"/>
                </a:lnSpc>
                <a:spcBef>
                  <a:spcPts val="0"/>
                </a:spcBef>
                <a:spcAft>
                  <a:spcPts val="0"/>
                </a:spcAft>
                <a:buClr>
                  <a:schemeClr val="dk1"/>
                </a:buClr>
                <a:buSzPts val="1400"/>
                <a:buFont typeface="Arial Narrow"/>
                <a:buChar char="•"/>
              </a:pPr>
              <a:r>
                <a:rPr b="1" i="0" lang="en" sz="1400" u="none" cap="none" strike="noStrike">
                  <a:solidFill>
                    <a:schemeClr val="dk1"/>
                  </a:solidFill>
                  <a:latin typeface="Arial Narrow"/>
                  <a:ea typeface="Arial Narrow"/>
                  <a:cs typeface="Arial Narrow"/>
                  <a:sym typeface="Arial Narrow"/>
                </a:rPr>
                <a:t>School teams</a:t>
              </a:r>
              <a:r>
                <a:rPr b="0" i="0" lang="en" sz="1400" u="none" cap="none" strike="noStrike">
                  <a:solidFill>
                    <a:schemeClr val="dk1"/>
                  </a:solidFill>
                  <a:latin typeface="Arial Narrow"/>
                  <a:ea typeface="Arial Narrow"/>
                  <a:cs typeface="Arial Narrow"/>
                  <a:sym typeface="Arial Narrow"/>
                </a:rPr>
                <a:t> receive training from their School redesign team and engage staff through participation in investigation  teams</a:t>
              </a:r>
              <a:endParaRPr b="0" i="0" sz="1400" u="none" cap="none" strike="noStrike">
                <a:solidFill>
                  <a:schemeClr val="dk1"/>
                </a:solidFill>
                <a:latin typeface="Arial Narrow"/>
                <a:ea typeface="Arial Narrow"/>
                <a:cs typeface="Arial Narrow"/>
                <a:sym typeface="Arial Narrow"/>
              </a:endParaRPr>
            </a:p>
            <a:p>
              <a:pPr indent="-25400" lvl="1" marL="114300" marR="0" rtl="0" algn="l">
                <a:lnSpc>
                  <a:spcPct val="90000"/>
                </a:lnSpc>
                <a:spcBef>
                  <a:spcPts val="210"/>
                </a:spcBef>
                <a:spcAft>
                  <a:spcPts val="0"/>
                </a:spcAft>
                <a:buClr>
                  <a:schemeClr val="dk1"/>
                </a:buClr>
                <a:buSzPts val="1400"/>
                <a:buFont typeface="Arial Narrow"/>
                <a:buNone/>
              </a:pPr>
              <a:r>
                <a:t/>
              </a:r>
              <a:endParaRPr b="0" i="0" sz="1400" u="none" cap="none" strike="noStrike">
                <a:solidFill>
                  <a:schemeClr val="dk1"/>
                </a:solidFill>
                <a:latin typeface="Arial Narrow"/>
                <a:ea typeface="Arial Narrow"/>
                <a:cs typeface="Arial Narrow"/>
                <a:sym typeface="Arial Narrow"/>
              </a:endParaRPr>
            </a:p>
          </p:txBody>
        </p:sp>
        <p:sp>
          <p:nvSpPr>
            <p:cNvPr id="500" name="Google Shape;500;p82"/>
            <p:cNvSpPr/>
            <p:nvPr/>
          </p:nvSpPr>
          <p:spPr>
            <a:xfrm>
              <a:off x="3127247" y="3290137"/>
              <a:ext cx="1084200" cy="43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82"/>
            <p:cNvSpPr txBox="1"/>
            <p:nvPr/>
          </p:nvSpPr>
          <p:spPr>
            <a:xfrm>
              <a:off x="3127247" y="3454521"/>
              <a:ext cx="1084200" cy="4395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 sz="2000">
                  <a:solidFill>
                    <a:schemeClr val="dk1"/>
                  </a:solidFill>
                  <a:latin typeface="Impact"/>
                  <a:ea typeface="Impact"/>
                  <a:cs typeface="Impact"/>
                  <a:sym typeface="Impact"/>
                </a:rPr>
                <a:t>FULL SCHOOL</a:t>
              </a:r>
              <a:endParaRPr sz="2000">
                <a:solidFill>
                  <a:schemeClr val="dk1"/>
                </a:solidFill>
                <a:latin typeface="Impact"/>
                <a:ea typeface="Impact"/>
                <a:cs typeface="Impact"/>
                <a:sym typeface="Impac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83"/>
          <p:cNvSpPr/>
          <p:nvPr/>
        </p:nvSpPr>
        <p:spPr>
          <a:xfrm>
            <a:off x="3297500" y="708542"/>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7" name="Google Shape;507;p83"/>
          <p:cNvGrpSpPr/>
          <p:nvPr/>
        </p:nvGrpSpPr>
        <p:grpSpPr>
          <a:xfrm>
            <a:off x="635917" y="857925"/>
            <a:ext cx="2976551" cy="669600"/>
            <a:chOff x="635917" y="1315125"/>
            <a:chExt cx="2976551" cy="669600"/>
          </a:xfrm>
        </p:grpSpPr>
        <p:cxnSp>
          <p:nvCxnSpPr>
            <p:cNvPr id="508" name="Google Shape;508;p83"/>
            <p:cNvCxnSpPr/>
            <p:nvPr/>
          </p:nvCxnSpPr>
          <p:spPr>
            <a:xfrm>
              <a:off x="3178969" y="1638300"/>
              <a:ext cx="433500" cy="252300"/>
            </a:xfrm>
            <a:prstGeom prst="straightConnector1">
              <a:avLst/>
            </a:prstGeom>
            <a:noFill/>
            <a:ln cap="flat" cmpd="sng" w="19050">
              <a:solidFill>
                <a:schemeClr val="accent3"/>
              </a:solidFill>
              <a:prstDash val="solid"/>
              <a:round/>
              <a:headEnd len="med" w="med" type="oval"/>
              <a:tailEnd len="sm" w="sm" type="none"/>
            </a:ln>
          </p:spPr>
        </p:cxnSp>
        <p:sp>
          <p:nvSpPr>
            <p:cNvPr id="509" name="Google Shape;509;p83"/>
            <p:cNvSpPr txBox="1"/>
            <p:nvPr/>
          </p:nvSpPr>
          <p:spPr>
            <a:xfrm>
              <a:off x="635917" y="1315125"/>
              <a:ext cx="25401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800">
                  <a:latin typeface="Roboto"/>
                  <a:ea typeface="Roboto"/>
                  <a:cs typeface="Roboto"/>
                  <a:sym typeface="Roboto"/>
                </a:rPr>
                <a:t>WHAT</a:t>
              </a:r>
              <a:endParaRPr sz="1800">
                <a:latin typeface="Roboto"/>
                <a:ea typeface="Roboto"/>
                <a:cs typeface="Roboto"/>
                <a:sym typeface="Roboto"/>
              </a:endParaRPr>
            </a:p>
            <a:p>
              <a:pPr indent="0" lvl="0" marL="0" rtl="0" algn="r">
                <a:lnSpc>
                  <a:spcPct val="115000"/>
                </a:lnSpc>
                <a:spcBef>
                  <a:spcPts val="0"/>
                </a:spcBef>
                <a:spcAft>
                  <a:spcPts val="0"/>
                </a:spcAft>
                <a:buNone/>
              </a:pPr>
              <a:r>
                <a:t/>
              </a:r>
              <a:endParaRPr sz="1100">
                <a:latin typeface="Roboto"/>
                <a:ea typeface="Roboto"/>
                <a:cs typeface="Roboto"/>
                <a:sym typeface="Roboto"/>
              </a:endParaRPr>
            </a:p>
            <a:p>
              <a:pPr indent="0" lvl="0" marL="0" rtl="0" algn="r">
                <a:lnSpc>
                  <a:spcPct val="115000"/>
                </a:lnSpc>
                <a:spcBef>
                  <a:spcPts val="0"/>
                </a:spcBef>
                <a:spcAft>
                  <a:spcPts val="0"/>
                </a:spcAft>
                <a:buNone/>
              </a:pPr>
              <a:r>
                <a:rPr b="1" lang="en" sz="1300">
                  <a:latin typeface="Roboto"/>
                  <a:ea typeface="Roboto"/>
                  <a:cs typeface="Roboto"/>
                  <a:sym typeface="Roboto"/>
                </a:rPr>
                <a:t>Determine what is the essential learning for all.</a:t>
              </a:r>
              <a:endParaRPr b="1" sz="1300">
                <a:latin typeface="Roboto"/>
                <a:ea typeface="Roboto"/>
                <a:cs typeface="Roboto"/>
                <a:sym typeface="Roboto"/>
              </a:endParaRPr>
            </a:p>
          </p:txBody>
        </p:sp>
      </p:grpSp>
      <p:grpSp>
        <p:nvGrpSpPr>
          <p:cNvPr id="510" name="Google Shape;510;p83"/>
          <p:cNvGrpSpPr/>
          <p:nvPr/>
        </p:nvGrpSpPr>
        <p:grpSpPr>
          <a:xfrm>
            <a:off x="5517319" y="857925"/>
            <a:ext cx="2984906" cy="669600"/>
            <a:chOff x="5517319" y="1315125"/>
            <a:chExt cx="2984906" cy="669600"/>
          </a:xfrm>
        </p:grpSpPr>
        <p:cxnSp>
          <p:nvCxnSpPr>
            <p:cNvPr id="511" name="Google Shape;511;p83"/>
            <p:cNvCxnSpPr/>
            <p:nvPr/>
          </p:nvCxnSpPr>
          <p:spPr>
            <a:xfrm flipH="1">
              <a:off x="5517319" y="1638300"/>
              <a:ext cx="433500" cy="252300"/>
            </a:xfrm>
            <a:prstGeom prst="straightConnector1">
              <a:avLst/>
            </a:prstGeom>
            <a:noFill/>
            <a:ln cap="flat" cmpd="sng" w="19050">
              <a:solidFill>
                <a:schemeClr val="accent5"/>
              </a:solidFill>
              <a:prstDash val="solid"/>
              <a:round/>
              <a:headEnd len="med" w="med" type="oval"/>
              <a:tailEnd len="sm" w="sm" type="none"/>
            </a:ln>
          </p:spPr>
        </p:cxnSp>
        <p:sp>
          <p:nvSpPr>
            <p:cNvPr id="512" name="Google Shape;512;p83"/>
            <p:cNvSpPr txBox="1"/>
            <p:nvPr/>
          </p:nvSpPr>
          <p:spPr>
            <a:xfrm>
              <a:off x="5962125" y="1315125"/>
              <a:ext cx="25401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Roboto"/>
                  <a:ea typeface="Roboto"/>
                  <a:cs typeface="Roboto"/>
                  <a:sym typeface="Roboto"/>
                </a:rPr>
                <a:t>WHY</a:t>
              </a:r>
              <a:endParaRPr sz="1800">
                <a:latin typeface="Roboto"/>
                <a:ea typeface="Roboto"/>
                <a:cs typeface="Roboto"/>
                <a:sym typeface="Roboto"/>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a:p>
              <a:pPr indent="0" lvl="0" marL="0" rtl="0" algn="l">
                <a:lnSpc>
                  <a:spcPct val="115000"/>
                </a:lnSpc>
                <a:spcBef>
                  <a:spcPts val="0"/>
                </a:spcBef>
                <a:spcAft>
                  <a:spcPts val="0"/>
                </a:spcAft>
                <a:buNone/>
              </a:pPr>
              <a:r>
                <a:rPr b="1" lang="en" sz="1300">
                  <a:latin typeface="Roboto"/>
                  <a:ea typeface="Roboto"/>
                  <a:cs typeface="Roboto"/>
                  <a:sym typeface="Roboto"/>
                </a:rPr>
                <a:t>Establish a clear purpose for the learning.</a:t>
              </a:r>
              <a:endParaRPr b="1" sz="1300">
                <a:latin typeface="Roboto"/>
                <a:ea typeface="Roboto"/>
                <a:cs typeface="Roboto"/>
                <a:sym typeface="Roboto"/>
              </a:endParaRPr>
            </a:p>
          </p:txBody>
        </p:sp>
      </p:grpSp>
      <p:grpSp>
        <p:nvGrpSpPr>
          <p:cNvPr id="513" name="Google Shape;513;p83"/>
          <p:cNvGrpSpPr/>
          <p:nvPr/>
        </p:nvGrpSpPr>
        <p:grpSpPr>
          <a:xfrm>
            <a:off x="3056025" y="3077940"/>
            <a:ext cx="2955600" cy="1143785"/>
            <a:chOff x="3056025" y="3535140"/>
            <a:chExt cx="2955600" cy="1143785"/>
          </a:xfrm>
        </p:grpSpPr>
        <p:cxnSp>
          <p:nvCxnSpPr>
            <p:cNvPr id="514" name="Google Shape;514;p83"/>
            <p:cNvCxnSpPr/>
            <p:nvPr/>
          </p:nvCxnSpPr>
          <p:spPr>
            <a:xfrm rot="10800000">
              <a:off x="4556399" y="3535140"/>
              <a:ext cx="0" cy="460500"/>
            </a:xfrm>
            <a:prstGeom prst="straightConnector1">
              <a:avLst/>
            </a:prstGeom>
            <a:noFill/>
            <a:ln cap="flat" cmpd="sng" w="19050">
              <a:solidFill>
                <a:schemeClr val="accent4"/>
              </a:solidFill>
              <a:prstDash val="solid"/>
              <a:round/>
              <a:headEnd len="med" w="med" type="oval"/>
              <a:tailEnd len="sm" w="sm" type="none"/>
            </a:ln>
          </p:spPr>
        </p:cxnSp>
        <p:sp>
          <p:nvSpPr>
            <p:cNvPr id="515" name="Google Shape;515;p83"/>
            <p:cNvSpPr txBox="1"/>
            <p:nvPr/>
          </p:nvSpPr>
          <p:spPr>
            <a:xfrm>
              <a:off x="3056025" y="4009325"/>
              <a:ext cx="29556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a:ea typeface="Roboto"/>
                  <a:cs typeface="Roboto"/>
                  <a:sym typeface="Roboto"/>
                </a:rPr>
                <a:t>HOW</a:t>
              </a:r>
              <a:endParaRPr sz="1800">
                <a:latin typeface="Roboto"/>
                <a:ea typeface="Roboto"/>
                <a:cs typeface="Roboto"/>
                <a:sym typeface="Roboto"/>
              </a:endParaRPr>
            </a:p>
            <a:p>
              <a:pPr indent="0" lvl="0" marL="0" rtl="0" algn="ctr">
                <a:lnSpc>
                  <a:spcPct val="115000"/>
                </a:lnSpc>
                <a:spcBef>
                  <a:spcPts val="0"/>
                </a:spcBef>
                <a:spcAft>
                  <a:spcPts val="0"/>
                </a:spcAft>
                <a:buNone/>
              </a:pPr>
              <a:r>
                <a:t/>
              </a:r>
              <a:endParaRPr sz="1100">
                <a:latin typeface="Roboto"/>
                <a:ea typeface="Roboto"/>
                <a:cs typeface="Roboto"/>
                <a:sym typeface="Roboto"/>
              </a:endParaRPr>
            </a:p>
            <a:p>
              <a:pPr indent="0" lvl="0" marL="0" rtl="0" algn="ctr">
                <a:lnSpc>
                  <a:spcPct val="115000"/>
                </a:lnSpc>
                <a:spcBef>
                  <a:spcPts val="0"/>
                </a:spcBef>
                <a:spcAft>
                  <a:spcPts val="0"/>
                </a:spcAft>
                <a:buNone/>
              </a:pPr>
              <a:r>
                <a:rPr b="1" lang="en" sz="1300">
                  <a:latin typeface="Roboto"/>
                  <a:ea typeface="Roboto"/>
                  <a:cs typeface="Roboto"/>
                  <a:sym typeface="Roboto"/>
                </a:rPr>
                <a:t>Determine the best time, place, and delivery model for the learning.</a:t>
              </a:r>
              <a:endParaRPr b="1" sz="1300">
                <a:latin typeface="Roboto"/>
                <a:ea typeface="Roboto"/>
                <a:cs typeface="Roboto"/>
                <a:sym typeface="Roboto"/>
              </a:endParaRPr>
            </a:p>
          </p:txBody>
        </p:sp>
      </p:grpSp>
      <p:sp>
        <p:nvSpPr>
          <p:cNvPr id="516" name="Google Shape;516;p83"/>
          <p:cNvSpPr txBox="1"/>
          <p:nvPr/>
        </p:nvSpPr>
        <p:spPr>
          <a:xfrm>
            <a:off x="3688875" y="1600050"/>
            <a:ext cx="1797600" cy="803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latin typeface="Roboto"/>
                <a:ea typeface="Roboto"/>
                <a:cs typeface="Roboto"/>
                <a:sym typeface="Roboto"/>
              </a:rPr>
              <a:t>Turnkey Considerations</a:t>
            </a:r>
            <a:endParaRPr sz="1800"/>
          </a:p>
        </p:txBody>
      </p:sp>
      <p:sp>
        <p:nvSpPr>
          <p:cNvPr id="517" name="Google Shape;517;p83"/>
          <p:cNvSpPr/>
          <p:nvPr/>
        </p:nvSpPr>
        <p:spPr>
          <a:xfrm rot="1800047">
            <a:off x="3219843" y="629234"/>
            <a:ext cx="2690936" cy="2690936"/>
          </a:xfrm>
          <a:prstGeom prst="blockArc">
            <a:avLst>
              <a:gd fmla="val 14414370" name="adj1"/>
              <a:gd fmla="val 694" name="adj2"/>
              <a:gd fmla="val 9562" name="adj3"/>
            </a:avLst>
          </a:prstGeom>
          <a:solidFill>
            <a:schemeClr val="accent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518" name="Google Shape;518;p83"/>
          <p:cNvSpPr/>
          <p:nvPr/>
        </p:nvSpPr>
        <p:spPr>
          <a:xfrm flipH="1" rot="-1800047">
            <a:off x="3221956" y="629234"/>
            <a:ext cx="2690936" cy="2690936"/>
          </a:xfrm>
          <a:prstGeom prst="blockArc">
            <a:avLst>
              <a:gd fmla="val 14348563" name="adj1"/>
              <a:gd fmla="val 21472873" name="adj2"/>
              <a:gd fmla="val 9381" name="adj3"/>
            </a:avLst>
          </a:prstGeom>
          <a:solidFill>
            <a:schemeClr val="accent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19" name="Google Shape;519;p83"/>
          <p:cNvSpPr/>
          <p:nvPr/>
        </p:nvSpPr>
        <p:spPr>
          <a:xfrm rot="-8100000">
            <a:off x="4382715" y="570193"/>
            <a:ext cx="363170" cy="36317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20" name="Google Shape;520;p83"/>
          <p:cNvSpPr/>
          <p:nvPr/>
        </p:nvSpPr>
        <p:spPr>
          <a:xfrm flipH="1" rot="-9000757">
            <a:off x="3220953" y="627608"/>
            <a:ext cx="2690226" cy="2690226"/>
          </a:xfrm>
          <a:prstGeom prst="blockArc">
            <a:avLst>
              <a:gd fmla="val 14316164" name="adj1"/>
              <a:gd fmla="val 21502663" name="adj2"/>
              <a:gd fmla="val 9415" name="adj3"/>
            </a:avLst>
          </a:prstGeom>
          <a:solidFill>
            <a:schemeClr val="accent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83"/>
          <p:cNvSpPr/>
          <p:nvPr/>
        </p:nvSpPr>
        <p:spPr>
          <a:xfrm rot="-1027861">
            <a:off x="5485874" y="2392632"/>
            <a:ext cx="312672" cy="312672"/>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522" name="Google Shape;522;p83"/>
          <p:cNvSpPr/>
          <p:nvPr/>
        </p:nvSpPr>
        <p:spPr>
          <a:xfrm rot="6359841">
            <a:off x="3315801" y="2390562"/>
            <a:ext cx="363580" cy="36358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84"/>
          <p:cNvSpPr txBox="1"/>
          <p:nvPr>
            <p:ph type="title"/>
          </p:nvPr>
        </p:nvSpPr>
        <p:spPr>
          <a:xfrm>
            <a:off x="628650" y="207466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Designing the Rocket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graphicFrame>
        <p:nvGraphicFramePr>
          <p:cNvPr id="532" name="Google Shape;532;p85"/>
          <p:cNvGraphicFramePr/>
          <p:nvPr/>
        </p:nvGraphicFramePr>
        <p:xfrm>
          <a:off x="952500" y="889460"/>
          <a:ext cx="3000000" cy="3000000"/>
        </p:xfrm>
        <a:graphic>
          <a:graphicData uri="http://schemas.openxmlformats.org/drawingml/2006/table">
            <a:tbl>
              <a:tblPr>
                <a:noFill/>
                <a:tableStyleId>{4E1E5F27-98FF-4E11-BBA3-7D077F19B00D}</a:tableStyleId>
              </a:tblPr>
              <a:tblGrid>
                <a:gridCol w="7239000"/>
              </a:tblGrid>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Goal Area Investigation Teams</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Goals, Target Areas, &amp; Measures</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Redesign Workbook </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r>
              <a:tr h="701825">
                <a:tc>
                  <a:txBody>
                    <a:bodyPr/>
                    <a:lstStyle/>
                    <a:p>
                      <a:pPr indent="0" lvl="0" marL="0" rtl="0" algn="ctr">
                        <a:spcBef>
                          <a:spcPts val="0"/>
                        </a:spcBef>
                        <a:spcAft>
                          <a:spcPts val="0"/>
                        </a:spcAft>
                        <a:buNone/>
                      </a:pPr>
                      <a:r>
                        <a:rPr lang="en" sz="2400">
                          <a:latin typeface="Open Sans Light"/>
                          <a:ea typeface="Open Sans Light"/>
                          <a:cs typeface="Open Sans Light"/>
                          <a:sym typeface="Open Sans Light"/>
                        </a:rPr>
                        <a:t>Turnkey Planning &amp; Closing</a:t>
                      </a:r>
                      <a:endParaRPr sz="24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