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3" r:id="rId2"/>
    <p:sldMasterId id="2147483721" r:id="rId3"/>
    <p:sldMasterId id="2147483753" r:id="rId4"/>
    <p:sldMasterId id="2147483765" r:id="rId5"/>
    <p:sldMasterId id="2147483788" r:id="rId6"/>
    <p:sldMasterId id="2147483819" r:id="rId7"/>
    <p:sldMasterId id="2147483836" r:id="rId8"/>
  </p:sldMasterIdLst>
  <p:notesMasterIdLst>
    <p:notesMasterId r:id="rId39"/>
  </p:notesMasterIdLst>
  <p:handoutMasterIdLst>
    <p:handoutMasterId r:id="rId40"/>
  </p:handoutMasterIdLst>
  <p:sldIdLst>
    <p:sldId id="457" r:id="rId9"/>
    <p:sldId id="868" r:id="rId10"/>
    <p:sldId id="991" r:id="rId11"/>
    <p:sldId id="655" r:id="rId12"/>
    <p:sldId id="948" r:id="rId13"/>
    <p:sldId id="919" r:id="rId14"/>
    <p:sldId id="990" r:id="rId15"/>
    <p:sldId id="989" r:id="rId16"/>
    <p:sldId id="262" r:id="rId17"/>
    <p:sldId id="969" r:id="rId18"/>
    <p:sldId id="376" r:id="rId19"/>
    <p:sldId id="384" r:id="rId20"/>
    <p:sldId id="385" r:id="rId21"/>
    <p:sldId id="386" r:id="rId22"/>
    <p:sldId id="387" r:id="rId23"/>
    <p:sldId id="388" r:id="rId24"/>
    <p:sldId id="375" r:id="rId25"/>
    <p:sldId id="377" r:id="rId26"/>
    <p:sldId id="378" r:id="rId27"/>
    <p:sldId id="351" r:id="rId28"/>
    <p:sldId id="352" r:id="rId29"/>
    <p:sldId id="353" r:id="rId30"/>
    <p:sldId id="381" r:id="rId31"/>
    <p:sldId id="365" r:id="rId32"/>
    <p:sldId id="379" r:id="rId33"/>
    <p:sldId id="373" r:id="rId34"/>
    <p:sldId id="374" r:id="rId35"/>
    <p:sldId id="382" r:id="rId36"/>
    <p:sldId id="383" r:id="rId37"/>
    <p:sldId id="456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013" autoAdjust="0"/>
    <p:restoredTop sz="96437" autoAdjust="0"/>
  </p:normalViewPr>
  <p:slideViewPr>
    <p:cSldViewPr snapToGrid="0" snapToObjects="1">
      <p:cViewPr varScale="1">
        <p:scale>
          <a:sx n="169" d="100"/>
          <a:sy n="169" d="100"/>
        </p:scale>
        <p:origin x="40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8D92508A-4C77-4341-B962-88E6825BC9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43356B8A-D231-8547-9E8B-BD62855E4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4167-B0A0-B040-A544-19AE9A2E3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07A4A-64C2-7C43-B9D1-FD371351C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7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119D28A-6A3B-384C-9056-D130203BC4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1741D09-ADC6-FB45-B462-A427F6032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13BFD-03E4-9042-A79C-74F2CB05C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C8E8-C115-2644-9AE2-7200DC7DA1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2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9BE514EF-5DD7-4748-B116-EF5CFBBAB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3E9274FC-635A-7A4E-A10F-71442E233D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Most recent.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4CAEF-EA4A-BF43-860D-92FF66E07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69A8B-6A5B-434C-BA1F-26B9C9E4D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5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2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6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3588A290-2820-A944-BC4B-97FE47AF7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E51E70C-4BC0-3743-8BE6-B6A903CA55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1E56925-0A33-ED40-9703-7B32E8FEF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77466-F6C6-074B-A36A-11C8261189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1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45706B8-DB61-1045-A755-F53B68E0F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34E231C-26A6-2747-8AC2-1C504BE63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42A8-5B2F-C54C-AFCD-11EE1D2F0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68B08-54B7-EB43-9DC7-5BF195D2E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60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9" y="1750641"/>
            <a:ext cx="8224699" cy="247144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68695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85720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12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09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23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2974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2" y="4880487"/>
            <a:ext cx="157094" cy="115416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9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9417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04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08964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507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593040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50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1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8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298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0391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16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03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95283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56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70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00346937-00AB-914A-82A0-092BEE078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9713"/>
            <a:ext cx="28527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AB512-B80D-0247-BA42-088776856E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3888" y="4857750"/>
            <a:ext cx="7477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i="1">
                <a:solidFill>
                  <a:srgbClr val="BFBFBF"/>
                </a:solidFill>
              </a:rPr>
              <a:t>www.ksde.org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15ED805-AEC2-984B-AEF3-04CEC9587A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987425"/>
            <a:ext cx="2379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3E012E-232E-7944-842D-4E63C9A7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FC4E-577C-FB4C-88DA-33F364804CE0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549D3F-2919-A34F-8F45-8AE7E034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4AAEFA-3A19-1E4E-AECC-8A452690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C384-FD18-F546-96D2-7E128F6D5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568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A3C3-CECD-6749-BA1A-8D740665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6B52-F63B-234F-AB46-C13B3454193D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EB02-D8BC-2744-A060-38452666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FCB6-CF5F-A945-83C2-5B12B6BC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2770-C6B1-6942-BE3B-102D1D026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54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9642E165-08C2-1C4A-9E02-8532F4E2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781050"/>
            <a:ext cx="2363787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106C1-BAEF-6F4C-9433-DD06768A5E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78538" y="4840288"/>
            <a:ext cx="283686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3BA698-C867-B749-A9C7-19A05423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9053-B72A-584A-BA75-7C70D3D21DAE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9771A5-6EFD-3943-ABDD-F9D339FE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70A7BF-63F6-A442-8023-C081C06B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7758-4C0C-5548-846D-AD7C0C5D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51F2D8-21D6-CD46-B5F7-7F2E40E3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BD1C-F323-C944-B385-417FDCB2366C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96B02A-7230-C444-8B6E-5EB39FA5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6E353-1B76-DF4D-B917-E08D72F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33F-430B-0048-9F6A-E37BACA6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41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962F81-857C-3940-A480-7E93EB25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3B55-6EC2-0145-9FBD-A11EC7A925C1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ACD1EF-1AC1-1442-AD6E-EDC17F57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EB8054-30D2-874B-AB56-4EC6621D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CBAE-360C-E14C-90A7-BCEF2A52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50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0E7F5-1C49-D94A-B8DE-A13546C463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886325"/>
            <a:ext cx="2836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9D9D678-0BD0-4142-B4EA-AAB28008F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1788"/>
            <a:ext cx="162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D6DC20F-67A9-7040-911A-C07E99A3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B6F1-72E9-0D44-BC03-42F32C1F55BC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3EAEA2-3AC2-8440-AF48-CCE9C3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90FEA9F-6BAA-F841-8C1B-58D72E3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AAE1-6013-CE42-8ED3-90E0FFFFB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14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7B99B-E8EB-3041-B816-D6C1C7E98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886325"/>
            <a:ext cx="2836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C391BCB-EED7-1846-98A2-3065DC1A8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1788"/>
            <a:ext cx="162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F576EF9-7B98-1042-82D3-C3C0CA22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99A6-6128-6746-99EE-79EA83ED0FA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4668AB6-20FF-5640-85B7-07100A6B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A474FF7-FCB7-A246-B9EA-67D5FD76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6E33-CC3D-1D4F-9512-6AE7E9FDF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031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C7A6A-F435-0245-B878-26F1246E35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886325"/>
            <a:ext cx="2836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F9DED1D-112B-C546-85C3-AFA0A007A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1788"/>
            <a:ext cx="162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5013596-89CD-5542-8277-183F5AA7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6554-9B5A-6D40-BB25-3C62BFE27B3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A6D736F-CD0B-744B-9C26-93DDCC93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428E2CA-BABF-084E-8FF5-7A3008C7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0AD7-6B6E-F146-B6EB-173C9F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83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04B5A-851D-474B-9CBE-8756DC69E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886325"/>
            <a:ext cx="2836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0BED5CF-4754-744E-80CA-7BE968FA4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1788"/>
            <a:ext cx="162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19A4811-D69C-1B4B-8CF6-EB928376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3CA8-BAAA-6040-87FC-2C59C7345D7E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2633C9B-ACAF-E94A-9D29-C21B65D3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69D28A6-C1BE-A94D-8A3B-54A847A7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CEDB-E87C-1A4C-8C83-64C407E1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42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FD71D-B217-6E47-BCD3-C3B1D10F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2AF2-15FA-9A4C-9CF0-EC74049F4046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F9FA-C0E8-B840-B76B-AABA1858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086D2-0F5C-0E4B-9B21-14BBA88D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DA18-4A1C-FB48-B48B-0E3F671B1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32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2DB65-51BB-5245-942E-B5AB4B98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D038-E98C-8B43-9A84-B73CB6CEF5EF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DC2CB-7E53-3844-BA1A-FB0F2B40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26A6-663C-8746-93FD-62EECBC1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80D5-ECE3-3646-BE04-A5B93F82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40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84FD5FA-1C27-2B41-8E22-2F0EB043C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446588"/>
            <a:ext cx="11366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92783-0045-174F-93DF-653849D2DB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138" y="4886325"/>
            <a:ext cx="2836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chemeClr val="tx2"/>
                </a:solidFill>
              </a:rPr>
              <a:t>KANSAS STATE DEPARTMENT OF EDUCATION </a:t>
            </a:r>
            <a:r>
              <a:rPr lang="en-US" altLang="en-US" sz="700" i="1">
                <a:solidFill>
                  <a:schemeClr val="tx2"/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314584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686800" cy="7655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035139-EA42-8048-8AEA-10E4B3AD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BAB0-79FB-7345-B645-7EFDCCC8ED2D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AB80D2-917B-184E-8BC6-5DB94E91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9F5FE7-154C-424F-A257-16A66B55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0AEF-50DD-2A4A-BB7C-A5D0BB3C1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12/10/2018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4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4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2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4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7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13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2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93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6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01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240030"/>
            <a:ext cx="2853226" cy="4663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42075" y="4857763"/>
            <a:ext cx="649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57550"/>
            <a:ext cx="6172212" cy="990600"/>
          </a:xfrm>
          <a:prstGeom prst="rect">
            <a:avLst/>
          </a:prstGeom>
          <a:noFill/>
        </p:spPr>
        <p:txBody>
          <a:bodyPr lIns="91440" tIns="91440" rIns="91440" bIns="91440" anchor="ctr" anchorCtr="0">
            <a:normAutofit/>
          </a:bodyPr>
          <a:lstStyle>
            <a:lvl1pPr marL="0" indent="0" algn="r">
              <a:buNone/>
              <a:defRPr sz="2400" spc="0">
                <a:solidFill>
                  <a:schemeClr val="accent2"/>
                </a:solidFill>
                <a:latin typeface="+mj-l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986790"/>
            <a:ext cx="2380253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2" y="1305641"/>
            <a:ext cx="6172199" cy="1846659"/>
          </a:xfrm>
        </p:spPr>
        <p:txBody>
          <a:bodyPr wrap="square" lIns="274320" tIns="182880" rIns="274320" bIns="182880" anchor="ctr" anchorCtr="0">
            <a:spAutoFit/>
          </a:bodyPr>
          <a:lstStyle>
            <a:lvl1pPr algn="r">
              <a:defRPr sz="4800" b="0" cap="all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98618" y="4248150"/>
            <a:ext cx="590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j-lt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64503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224" y="1444003"/>
            <a:ext cx="7589520" cy="1889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78" indent="-457178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484" indent="-274307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25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606683"/>
            <a:ext cx="7589520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276350"/>
            <a:ext cx="7845552" cy="2819400"/>
          </a:xfrm>
          <a:noFill/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9176"/>
            <a:ext cx="7845552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05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7000" y="1200150"/>
            <a:ext cx="2017776" cy="2895600"/>
          </a:xfrm>
          <a:noFill/>
        </p:spPr>
        <p:txBody>
          <a:bodyPr wrap="square" anchor="t" anchorCtr="0">
            <a:no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9224" y="1285854"/>
            <a:ext cx="5599176" cy="30408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65760" bIns="36576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767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504950"/>
            <a:ext cx="5943600" cy="1600200"/>
          </a:xfrm>
          <a:noFill/>
        </p:spPr>
        <p:txBody>
          <a:bodyPr wrap="square" lIns="182880" tIns="182880" rIns="182880" bIns="0" anchor="b" anchorCtr="0">
            <a:normAutofit/>
          </a:bodyPr>
          <a:lstStyle>
            <a:lvl1pPr algn="l">
              <a:defRPr sz="4300" b="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5141"/>
            <a:ext cx="5943592" cy="916811"/>
          </a:xfrm>
          <a:prstGeom prst="rect">
            <a:avLst/>
          </a:prstGeom>
          <a:noFill/>
        </p:spPr>
        <p:txBody>
          <a:bodyPr lIns="182880" tIns="0" rIns="182880" bIns="182880" anchor="t" anchorCtr="0"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en-US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" y="499110"/>
            <a:ext cx="2363531" cy="42062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7767" y="484105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30"/>
            <a:ext cx="7848600" cy="677108"/>
          </a:xfrm>
        </p:spPr>
        <p:txBody>
          <a:bodyPr tIns="182880" r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79552"/>
            <a:ext cx="7848600" cy="553998"/>
          </a:xfrm>
          <a:prstGeom prst="rect">
            <a:avLst/>
          </a:prstGeom>
          <a:noFill/>
        </p:spPr>
        <p:txBody>
          <a:bodyPr wrap="square" tIns="0" bIns="182880" anchor="t" anchorCtr="0">
            <a:spAutoFit/>
          </a:bodyPr>
          <a:lstStyle>
            <a:lvl1pPr marL="0" indent="0">
              <a:buNone/>
              <a:defRPr sz="2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848600" cy="2286000"/>
          </a:xfrm>
        </p:spPr>
        <p:txBody>
          <a:bodyPr tIns="18288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7557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5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6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2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54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4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571500" y="57150"/>
            <a:ext cx="8001000" cy="4572000"/>
          </a:xfrm>
          <a:solidFill>
            <a:schemeClr val="bg2">
              <a:lumMod val="95000"/>
            </a:schemeClr>
          </a:solidFill>
        </p:spPr>
        <p:txBody>
          <a:bodyPr rIns="365760">
            <a:noAutofit/>
          </a:bodyPr>
          <a:lstStyle>
            <a:lvl1pPr marL="91436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319086"/>
          </a:xfrm>
        </p:spPr>
        <p:txBody>
          <a:bodyPr anchor="b"/>
          <a:lstStyle>
            <a:lvl1pPr>
              <a:defRPr sz="800"/>
            </a:lvl1pPr>
          </a:lstStyle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364" y="4870908"/>
            <a:ext cx="603803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 | </a:t>
            </a:r>
            <a:r>
              <a:rPr lang="en-US" sz="800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852570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9224" y="1326203"/>
            <a:ext cx="3657600" cy="1446550"/>
          </a:xfrm>
        </p:spPr>
        <p:txBody>
          <a:bodyPr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37176" y="1326203"/>
            <a:ext cx="3657600" cy="1538883"/>
          </a:xfrm>
          <a:noFill/>
        </p:spPr>
        <p:txBody>
          <a:bodyPr rIns="365760" bIns="182880"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9162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-114300"/>
            <a:ext cx="2971800" cy="537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98109"/>
            <a:ext cx="5181601" cy="10772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49" y="2180452"/>
            <a:ext cx="2152650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2262115"/>
            <a:ext cx="5181600" cy="10002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21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9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KANSAS</a:t>
            </a:r>
            <a:r>
              <a:rPr lang="en-US" sz="700" baseline="0" dirty="0">
                <a:solidFill>
                  <a:schemeClr val="accent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accent2"/>
                </a:solidFill>
              </a:rPr>
              <a:t>| www.ksde.org</a:t>
            </a:r>
            <a:endParaRPr lang="en-US" sz="700" i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6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7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456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66750" y="1590141"/>
            <a:ext cx="7589838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6750" y="3624265"/>
            <a:ext cx="6648450" cy="553998"/>
          </a:xfrm>
          <a:noFill/>
        </p:spPr>
        <p:txBody>
          <a:bodyPr lIns="0" tIns="91440" rIns="0" bIns="91440" anchor="ctr" anchorCtr="0"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66750" y="4459129"/>
            <a:ext cx="6648450" cy="215444"/>
          </a:xfrm>
          <a:noFill/>
        </p:spPr>
        <p:txBody>
          <a:bodyPr lIns="182880" tIns="0" rIns="182880" bIns="0" anchor="ctr" anchorCtr="0"/>
          <a:lstStyle>
            <a:lvl1pPr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/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2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10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914355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6" indent="0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484" indent="-274307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12/10/2018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0F917D-8227-374E-857A-DCCB6626C8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C01AE0-B0F8-B548-B082-A171D39EF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482BA-8455-B646-AAD9-F14CD82E8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7A868-622D-1C4C-B83D-FDD32A48A3F0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D19E-00F2-214B-857D-35DD05BEE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1FE8-A9AE-E148-9319-3954BD61C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F3916-8BB0-EA4A-9211-DF0F0F62A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03086657-E116-0042-B334-AF96CC2745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1788"/>
            <a:ext cx="16240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  <a:p>
            <a:pPr algn="r"/>
            <a:r>
              <a:rPr lang="en-US" sz="2000" dirty="0"/>
              <a:t>Mr. Dale Dennis, Deputy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lang="en-US" sz="4000" dirty="0" err="1">
                <a:solidFill>
                  <a:srgbClr val="FFFFFF"/>
                </a:solidFill>
                <a:latin typeface="Arial"/>
              </a:rPr>
              <a:t>eacher</a:t>
            </a:r>
            <a:r>
              <a:rPr lang="en-US" sz="4000" dirty="0">
                <a:solidFill>
                  <a:srgbClr val="FFFFFF"/>
                </a:solidFill>
                <a:latin typeface="Arial"/>
              </a:rPr>
              <a:t> Shortage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471530" y="1380711"/>
            <a:ext cx="6520071" cy="255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378" hangingPunct="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tx2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Increase recognition of teachers</a:t>
            </a:r>
          </a:p>
          <a:p>
            <a:pPr marL="457200" indent="-457200" defTabSz="914378" hangingPunct="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tx2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Increase pathways to be a teacher</a:t>
            </a:r>
          </a:p>
          <a:p>
            <a:pPr marL="457200" indent="-457200" defTabSz="914378" hangingPunct="0">
              <a:lnSpc>
                <a:spcPct val="115000"/>
              </a:lnSpc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tx2"/>
                </a:solidFill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Expand Redesign Schools - Apollo</a:t>
            </a:r>
          </a:p>
          <a:p>
            <a:pPr marL="457200" marR="0" lvl="0" indent="-457200" algn="l" defTabSz="914378" rtl="0" eaLnBrk="1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Money </a:t>
            </a:r>
          </a:p>
        </p:txBody>
      </p:sp>
    </p:spTree>
    <p:extLst>
      <p:ext uri="{BB962C8B-B14F-4D97-AF65-F5344CB8AC3E}">
        <p14:creationId xmlns:p14="http://schemas.microsoft.com/office/powerpoint/2010/main" val="21388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>
            <a:extLst>
              <a:ext uri="{FF2B5EF4-FFF2-40B4-BE49-F238E27FC236}">
                <a16:creationId xmlns:a16="http://schemas.microsoft.com/office/drawing/2014/main" id="{80A68E6F-EF67-784E-86F6-0D7C8F2AE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1733550"/>
            <a:ext cx="4572000" cy="1600200"/>
          </a:xfrm>
        </p:spPr>
        <p:txBody>
          <a:bodyPr/>
          <a:lstStyle/>
          <a:p>
            <a:pPr algn="r" eaLnBrk="1" hangingPunct="1"/>
            <a:r>
              <a:rPr lang="en-US" altLang="en-US" sz="66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SCHOOL FINANCE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7D57A685-55CE-254D-AFC2-52653C20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861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1, 2018</a:t>
            </a:r>
          </a:p>
        </p:txBody>
      </p:sp>
    </p:spTree>
    <p:extLst>
      <p:ext uri="{BB962C8B-B14F-4D97-AF65-F5344CB8AC3E}">
        <p14:creationId xmlns:p14="http://schemas.microsoft.com/office/powerpoint/2010/main" val="56953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7509D2F-DFD0-AD48-B928-BA40AE794F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7200" y="209550"/>
            <a:ext cx="6800850" cy="5334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dirty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/>
            </a:r>
            <a:br>
              <a:rPr lang="en-US" altLang="en-US" sz="3000" dirty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</a:br>
            <a:r>
              <a:rPr lang="en-US" altLang="en-US" sz="3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Base Aid for Student Excellence</a:t>
            </a:r>
            <a:endParaRPr lang="en-US" altLang="en-US" sz="31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E74096-D98B-BF4D-A856-FBC4F981D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95721"/>
              </p:ext>
            </p:extLst>
          </p:nvPr>
        </p:nvGraphicFramePr>
        <p:xfrm>
          <a:off x="340066" y="742949"/>
          <a:ext cx="6536828" cy="433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Year</a:t>
                      </a:r>
                      <a:endParaRPr lang="en-US" sz="18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1992-93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1993-94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1994-95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3,600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1995-96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3,626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1996-97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3,648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1997-98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3,670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1998-99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3,720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1999-00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3,770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2000-01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3,820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9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2001-02</a:t>
                      </a:r>
                    </a:p>
                  </a:txBody>
                  <a:tcPr marL="68580" marR="68580" marT="34308" marB="343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3,870</a:t>
                      </a:r>
                    </a:p>
                  </a:txBody>
                  <a:tcPr marL="68580" marR="68580" marT="34308" marB="34308"/>
                </a:tc>
                <a:extLst>
                  <a:ext uri="{0D108BD9-81ED-4DB2-BD59-A6C34878D82A}">
                    <a16:rowId xmlns:a16="http://schemas.microsoft.com/office/drawing/2014/main" val="341492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5416759-F5C5-4D47-9E31-5A22AE9E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59055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Base Aid for Student Excellence</a:t>
            </a:r>
            <a:endParaRPr lang="en-US" alt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9EC4D8-638F-E946-92D5-063978D66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5532"/>
              </p:ext>
            </p:extLst>
          </p:nvPr>
        </p:nvGraphicFramePr>
        <p:xfrm>
          <a:off x="264496" y="742950"/>
          <a:ext cx="6657740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Year</a:t>
                      </a:r>
                      <a:endParaRPr lang="en-US" sz="2000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2002-03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3,863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2003-04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3,863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2004-05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3,863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2005-06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4,257*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2006-07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4,316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2007-08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4,374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2008-09</a:t>
                      </a:r>
                    </a:p>
                  </a:txBody>
                  <a:tcPr marL="77429" marR="77429" marT="38727" marB="38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4,400</a:t>
                      </a:r>
                    </a:p>
                  </a:txBody>
                  <a:tcPr marL="77429" marR="77429" marT="38727" marB="38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2009-10</a:t>
                      </a:r>
                    </a:p>
                  </a:txBody>
                  <a:tcPr marL="77429" marR="77429" marT="38721" marB="38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4,012</a:t>
                      </a:r>
                    </a:p>
                  </a:txBody>
                  <a:tcPr marL="77429" marR="77429" marT="38721" marB="38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2010-11</a:t>
                      </a:r>
                    </a:p>
                  </a:txBody>
                  <a:tcPr marL="77429" marR="77429" marT="38708" marB="38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3,937</a:t>
                      </a:r>
                    </a:p>
                  </a:txBody>
                  <a:tcPr marL="77429" marR="77429" marT="38708" marB="38708"/>
                </a:tc>
                <a:extLst>
                  <a:ext uri="{0D108BD9-81ED-4DB2-BD59-A6C34878D82A}">
                    <a16:rowId xmlns:a16="http://schemas.microsoft.com/office/drawing/2014/main" val="714559696"/>
                  </a:ext>
                </a:extLst>
              </a:tr>
              <a:tr h="4021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2011-12</a:t>
                      </a:r>
                    </a:p>
                  </a:txBody>
                  <a:tcPr marL="77429" marR="77429" marT="38708" marB="38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3,780</a:t>
                      </a:r>
                    </a:p>
                  </a:txBody>
                  <a:tcPr marL="77429" marR="77429" marT="38708" marB="38708"/>
                </a:tc>
                <a:extLst>
                  <a:ext uri="{0D108BD9-81ED-4DB2-BD59-A6C34878D82A}">
                    <a16:rowId xmlns:a16="http://schemas.microsoft.com/office/drawing/2014/main" val="350363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1DBFA42-883C-5046-89F1-C91841EB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00025"/>
            <a:ext cx="7200900" cy="533400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Base Aid for Student Excellence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ACBA49-512F-E24E-8F3B-908900C75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1867"/>
              </p:ext>
            </p:extLst>
          </p:nvPr>
        </p:nvGraphicFramePr>
        <p:xfrm>
          <a:off x="249382" y="909638"/>
          <a:ext cx="6589726" cy="326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2100" baseline="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Year</a:t>
                      </a:r>
                      <a:endParaRPr lang="en-US" sz="21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0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2012-13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3,838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2013-14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3,838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4,006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0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marL="81620" marR="81620" marT="40798" marB="40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4,165</a:t>
                      </a:r>
                    </a:p>
                  </a:txBody>
                  <a:tcPr marL="81620" marR="81620" marT="40798" marB="40798"/>
                </a:tc>
                <a:extLst>
                  <a:ext uri="{0D108BD9-81ED-4DB2-BD59-A6C34878D82A}">
                    <a16:rowId xmlns:a16="http://schemas.microsoft.com/office/drawing/2014/main" val="2797872958"/>
                  </a:ext>
                </a:extLst>
              </a:tr>
            </a:tbl>
          </a:graphicData>
        </a:graphic>
      </p:graphicFrame>
      <p:sp>
        <p:nvSpPr>
          <p:cNvPr id="21535" name="TextBox 1">
            <a:extLst>
              <a:ext uri="{FF2B5EF4-FFF2-40B4-BE49-F238E27FC236}">
                <a16:creationId xmlns:a16="http://schemas.microsoft.com/office/drawing/2014/main" id="{E2182363-AF45-874E-A1FB-0F1D2AFC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9" y="4171950"/>
            <a:ext cx="6710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Statutes provided for a BSAPP of $4,492 for 2009-10 and each school year thereafter--Repealed during 2014 legislative session.</a:t>
            </a:r>
          </a:p>
        </p:txBody>
      </p:sp>
    </p:spTree>
    <p:extLst>
      <p:ext uri="{BB962C8B-B14F-4D97-AF65-F5344CB8AC3E}">
        <p14:creationId xmlns:p14="http://schemas.microsoft.com/office/powerpoint/2010/main" val="270838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B8C2808-CA09-2543-BFBF-302A67F9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57" y="65337"/>
            <a:ext cx="78867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Base Aid for Student Excellence—2017-18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0C30730-1FF0-344F-BE8B-26D969E7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61" y="1127125"/>
            <a:ext cx="8637678" cy="26289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en-US" sz="4000" dirty="0">
                <a:ea typeface="Arial Unicode MS" panose="020B0604020202020204" pitchFamily="34" charset="-128"/>
                <a:cs typeface="Arial" panose="020B0604020202020204" pitchFamily="34" charset="0"/>
              </a:rPr>
              <a:t>*Approximately $244 of the increase was a result of raising the BASE and lowering the enrollment weighting which resulted in no increased spending authority.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ea typeface="Arial Unicode MS" panose="020B0604020202020204" pitchFamily="34" charset="-128"/>
                <a:cs typeface="Arial" panose="020B0604020202020204" pitchFamily="34" charset="0"/>
              </a:rPr>
              <a:t>			</a:t>
            </a:r>
            <a:r>
              <a:rPr lang="en-US" altLang="en-US" sz="40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$ 4,006 - $ 244 = $ 3,762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527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67B63CA-08D7-A043-8C34-95C77C24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2238"/>
            <a:ext cx="7124700" cy="708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BASE/CPI-MU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(Computed by Legislative Research Department)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4CE5A2-4F1D-4943-B2CF-CADE66FE1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92007"/>
              </p:ext>
            </p:extLst>
          </p:nvPr>
        </p:nvGraphicFramePr>
        <p:xfrm>
          <a:off x="196483" y="865187"/>
          <a:ext cx="6763537" cy="428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966">
                  <a:extLst>
                    <a:ext uri="{9D8B030D-6E8A-4147-A177-3AD203B41FA5}">
                      <a16:colId xmlns:a16="http://schemas.microsoft.com/office/drawing/2014/main" val="1762106891"/>
                    </a:ext>
                  </a:extLst>
                </a:gridCol>
              </a:tblGrid>
              <a:tr h="991515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9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1900" baseline="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Year</a:t>
                      </a:r>
                      <a:endParaRPr lang="en-US" sz="19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BASE</a:t>
                      </a:r>
                    </a:p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if CPI-MU</a:t>
                      </a:r>
                    </a:p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Applied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CPI-MU </a:t>
                      </a:r>
                    </a:p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Percent</a:t>
                      </a:r>
                    </a:p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Change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44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2008-09</a:t>
                      </a:r>
                    </a:p>
                  </a:txBody>
                  <a:tcPr marL="76279" marR="76279" marT="38139" marB="381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4,433</a:t>
                      </a:r>
                    </a:p>
                  </a:txBody>
                  <a:tcPr marL="76279" marR="76279" marT="38139" marB="38139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76279" marR="76279" marT="38139" marB="381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2009-10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4,497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1.440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2010-11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4,606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2.417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2011-12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4,728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2.660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2012-13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4,812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1.779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2013-14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4,875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1.312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4,883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0.159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2797872958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4,895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0.236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4089778175"/>
                  </a:ext>
                </a:extLst>
              </a:tr>
              <a:tr h="36441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4,948</a:t>
                      </a:r>
                    </a:p>
                  </a:txBody>
                  <a:tcPr marL="76279" marR="76279" marT="38125" marB="381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1.090</a:t>
                      </a:r>
                    </a:p>
                  </a:txBody>
                  <a:tcPr marL="76279" marR="76279" marT="38125" marB="38125"/>
                </a:tc>
                <a:extLst>
                  <a:ext uri="{0D108BD9-81ED-4DB2-BD59-A6C34878D82A}">
                    <a16:rowId xmlns:a16="http://schemas.microsoft.com/office/drawing/2014/main" val="292567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66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5B3335F-BE71-1F4D-AA47-DE33BE8F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Kansas Supreme Court Opinion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October 2,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20A3-C0B1-A94F-AD45-BDDE4748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Ruled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again that the Kansas School Finance law did not meet the adequacy test.</a:t>
            </a:r>
          </a:p>
        </p:txBody>
      </p:sp>
    </p:spTree>
    <p:extLst>
      <p:ext uri="{BB962C8B-B14F-4D97-AF65-F5344CB8AC3E}">
        <p14:creationId xmlns:p14="http://schemas.microsoft.com/office/powerpoint/2010/main" val="111446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CCF913B-0A92-F749-A9E0-BAD399D7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Kansas Supreme Court Opinion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October 2,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D480-FAF1-4742-BAEC-4742F137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 25 of Opinion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 a result, plaintiffs argue that more than the State’s proposed $522 million principal must be paid during that span.  Plaintiffs make a valid point.  And so adjustments need to be made to account for inflation during that time  But the first year of payment—for upcoming SY 2018-19—need not be adjusted for the reasons.”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5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92C1258-B918-DD48-8289-105F7930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Kansas Supreme Court Opinion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October 2,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A474-7C63-C24C-B9D7-1A8285690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 25 of Opinion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“Toward that end, we observe that the average of all the years of inflation shown in the State’s chart from its April 23 memo (SY 2010-11 through SY 2016-17) is 1.44%.  Inflation adjustments for SY 2017-18 and SY 2018-19 obviously enlarge the State’s principal figure of $522 million.  That enlarged principal amount then needs to be adjusted again (for inflation) until the new principal is paid in full over time—as the State’s chosen remediation plan provides.”</a:t>
            </a:r>
          </a:p>
        </p:txBody>
      </p:sp>
    </p:spTree>
    <p:extLst>
      <p:ext uri="{BB962C8B-B14F-4D97-AF65-F5344CB8AC3E}">
        <p14:creationId xmlns:p14="http://schemas.microsoft.com/office/powerpoint/2010/main" val="122028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809270F-5DD9-F747-84B2-A217053D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620713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Estimated State Aid Increases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0C6C26-AE22-CF46-934D-794324D63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69541"/>
              </p:ext>
            </p:extLst>
          </p:nvPr>
        </p:nvGraphicFramePr>
        <p:xfrm>
          <a:off x="92765" y="609600"/>
          <a:ext cx="8885581" cy="364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836">
                  <a:extLst>
                    <a:ext uri="{9D8B030D-6E8A-4147-A177-3AD203B41FA5}">
                      <a16:colId xmlns:a16="http://schemas.microsoft.com/office/drawing/2014/main" val="2900960812"/>
                    </a:ext>
                  </a:extLst>
                </a:gridCol>
                <a:gridCol w="1196749">
                  <a:extLst>
                    <a:ext uri="{9D8B030D-6E8A-4147-A177-3AD203B41FA5}">
                      <a16:colId xmlns:a16="http://schemas.microsoft.com/office/drawing/2014/main" val="3785171611"/>
                    </a:ext>
                  </a:extLst>
                </a:gridCol>
                <a:gridCol w="1196749">
                  <a:extLst>
                    <a:ext uri="{9D8B030D-6E8A-4147-A177-3AD203B41FA5}">
                      <a16:colId xmlns:a16="http://schemas.microsoft.com/office/drawing/2014/main" val="2447930057"/>
                    </a:ext>
                  </a:extLst>
                </a:gridCol>
                <a:gridCol w="1196749">
                  <a:extLst>
                    <a:ext uri="{9D8B030D-6E8A-4147-A177-3AD203B41FA5}">
                      <a16:colId xmlns:a16="http://schemas.microsoft.com/office/drawing/2014/main" val="1897907966"/>
                    </a:ext>
                  </a:extLst>
                </a:gridCol>
                <a:gridCol w="1196749">
                  <a:extLst>
                    <a:ext uri="{9D8B030D-6E8A-4147-A177-3AD203B41FA5}">
                      <a16:colId xmlns:a16="http://schemas.microsoft.com/office/drawing/2014/main" val="1617339753"/>
                    </a:ext>
                  </a:extLst>
                </a:gridCol>
                <a:gridCol w="1196749">
                  <a:extLst>
                    <a:ext uri="{9D8B030D-6E8A-4147-A177-3AD203B41FA5}">
                      <a16:colId xmlns:a16="http://schemas.microsoft.com/office/drawing/2014/main" val="846745784"/>
                    </a:ext>
                  </a:extLst>
                </a:gridCol>
              </a:tblGrid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332950716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2577489927"/>
                  </a:ext>
                </a:extLst>
              </a:tr>
              <a:tr h="303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  4,165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  4,302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  4,439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  4,576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      4,713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1424698121"/>
                  </a:ext>
                </a:extLst>
              </a:tr>
              <a:tr h="307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State Aid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107,705,000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95,695,000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1135391658"/>
                  </a:ext>
                </a:extLst>
              </a:tr>
              <a:tr h="307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Education State Aid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288541149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Four-Year-Old At-Risk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28409108"/>
                  </a:ext>
                </a:extLst>
              </a:tr>
              <a:tr h="33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General State Aid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1759155867"/>
                  </a:ext>
                </a:extLst>
              </a:tr>
              <a:tr h="307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 Health Pilot Program*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1880059693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ACT/WorkKeys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116832261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Mentoring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4179364799"/>
                  </a:ext>
                </a:extLst>
              </a:tr>
              <a:tr h="318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Adjustments**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(8,000,000)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(3,000,000)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3598977635"/>
                  </a:ext>
                </a:extLst>
              </a:tr>
              <a:tr h="25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354634192"/>
                  </a:ext>
                </a:extLst>
              </a:tr>
              <a:tr h="261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191,905,000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109,495,000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112,495,000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113,795,000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116,195,000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760" marR="52760" marT="0" marB="0"/>
                </a:tc>
                <a:extLst>
                  <a:ext uri="{0D108BD9-81ED-4DB2-BD59-A6C34878D82A}">
                    <a16:rowId xmlns:a16="http://schemas.microsoft.com/office/drawing/2014/main" val="32349811"/>
                  </a:ext>
                </a:extLst>
              </a:tr>
            </a:tbl>
          </a:graphicData>
        </a:graphic>
      </p:graphicFrame>
      <p:sp>
        <p:nvSpPr>
          <p:cNvPr id="28774" name="TextBox 3">
            <a:extLst>
              <a:ext uri="{FF2B5EF4-FFF2-40B4-BE49-F238E27FC236}">
                <a16:creationId xmlns:a16="http://schemas.microsoft.com/office/drawing/2014/main" id="{8BE6617D-49E1-314D-AFE8-405726B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4060"/>
            <a:ext cx="6863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*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Committee also approved $2.5 million to establish a data system for the mental health pilot program.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**Adjustments—Reduction in new facilities weighting.</a:t>
            </a:r>
          </a:p>
        </p:txBody>
      </p:sp>
    </p:spTree>
    <p:extLst>
      <p:ext uri="{BB962C8B-B14F-4D97-AF65-F5344CB8AC3E}">
        <p14:creationId xmlns:p14="http://schemas.microsoft.com/office/powerpoint/2010/main" val="106371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BEFA578-CF48-824E-A24F-DE5CF593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392112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Supreme Court Decision—Gannon VI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81BAA5-D6FB-5B4F-B084-08131613F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16805"/>
              </p:ext>
            </p:extLst>
          </p:nvPr>
        </p:nvGraphicFramePr>
        <p:xfrm>
          <a:off x="86140" y="666750"/>
          <a:ext cx="6877877" cy="447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858">
                  <a:extLst>
                    <a:ext uri="{9D8B030D-6E8A-4147-A177-3AD203B41FA5}">
                      <a16:colId xmlns:a16="http://schemas.microsoft.com/office/drawing/2014/main" val="3862752185"/>
                    </a:ext>
                  </a:extLst>
                </a:gridCol>
                <a:gridCol w="1613329">
                  <a:extLst>
                    <a:ext uri="{9D8B030D-6E8A-4147-A177-3AD203B41FA5}">
                      <a16:colId xmlns:a16="http://schemas.microsoft.com/office/drawing/2014/main" val="764659709"/>
                    </a:ext>
                  </a:extLst>
                </a:gridCol>
                <a:gridCol w="1112861">
                  <a:extLst>
                    <a:ext uri="{9D8B030D-6E8A-4147-A177-3AD203B41FA5}">
                      <a16:colId xmlns:a16="http://schemas.microsoft.com/office/drawing/2014/main" val="3871058389"/>
                    </a:ext>
                  </a:extLst>
                </a:gridCol>
                <a:gridCol w="1469009">
                  <a:extLst>
                    <a:ext uri="{9D8B030D-6E8A-4147-A177-3AD203B41FA5}">
                      <a16:colId xmlns:a16="http://schemas.microsoft.com/office/drawing/2014/main" val="438395210"/>
                    </a:ext>
                  </a:extLst>
                </a:gridCol>
                <a:gridCol w="1578820">
                  <a:extLst>
                    <a:ext uri="{9D8B030D-6E8A-4147-A177-3AD203B41FA5}">
                      <a16:colId xmlns:a16="http://schemas.microsoft.com/office/drawing/2014/main" val="1286808628"/>
                    </a:ext>
                  </a:extLst>
                </a:gridCol>
              </a:tblGrid>
              <a:tr h="261546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 ADJUSTMENT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587436"/>
                  </a:ext>
                </a:extLst>
              </a:tr>
              <a:tr h="418493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 Adjustment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145266126"/>
                  </a:ext>
                </a:extLst>
              </a:tr>
              <a:tr h="20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964884810"/>
                  </a:ext>
                </a:extLst>
              </a:tr>
              <a:tr h="20924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4112371037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2010-11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$3,108,690,821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$100,099,844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$3,208,790,665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662072709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$3,208,790,665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65,138,451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$3,273,929,116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1870194894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$3,273,929,116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45,835,008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$3,319,764,124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593607739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$3,319,764,124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48,800,533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$3,368,564,656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785556727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$3,368,564,656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($18,190,249)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$3,350,374,407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3768582096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$3,350,374,407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28,478,182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$3,378,852,590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409828765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$3,378,852,590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56,088,953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$3,434,941,542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531650120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$3,434,941,542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49,463,158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$3,484,404,700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3924507084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$3,484,404,700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50,175,428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$3,534,580,128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877346844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$3,534,580,128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50,897,954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$3,585,478,076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3140772731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$3,585,478,076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51,630,884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$3,637,108,960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532053306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$3,637,108,960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52,374,369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$3,689,483,329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3512494478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$3,689,483,329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53,128,559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$3,742,611,889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25" marR="59525" marT="0" marB="0" anchor="b"/>
                </a:tc>
                <a:extLst>
                  <a:ext uri="{0D108BD9-81ED-4DB2-BD59-A6C34878D82A}">
                    <a16:rowId xmlns:a16="http://schemas.microsoft.com/office/drawing/2014/main" val="22708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8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C8F045D-09CF-BD41-BEE3-5612FCF1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44512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Supreme Court Decision—Gannon VI</a:t>
            </a:r>
            <a:endParaRPr lang="en-US" altLang="en-US" sz="2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600E4E-11C3-6D47-9933-B08EBCCBB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98640"/>
              </p:ext>
            </p:extLst>
          </p:nvPr>
        </p:nvGraphicFramePr>
        <p:xfrm>
          <a:off x="530087" y="887896"/>
          <a:ext cx="7030278" cy="3094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1506">
                  <a:extLst>
                    <a:ext uri="{9D8B030D-6E8A-4147-A177-3AD203B41FA5}">
                      <a16:colId xmlns:a16="http://schemas.microsoft.com/office/drawing/2014/main" val="2815939236"/>
                    </a:ext>
                  </a:extLst>
                </a:gridCol>
                <a:gridCol w="1968772">
                  <a:extLst>
                    <a:ext uri="{9D8B030D-6E8A-4147-A177-3AD203B41FA5}">
                      <a16:colId xmlns:a16="http://schemas.microsoft.com/office/drawing/2014/main" val="1406692000"/>
                    </a:ext>
                  </a:extLst>
                </a:gridCol>
              </a:tblGrid>
              <a:tr h="398994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75666"/>
                  </a:ext>
                </a:extLst>
              </a:tr>
              <a:tr h="6982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Aid To Schools -- FY 2023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$ 3,742,611,889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7207112"/>
                  </a:ext>
                </a:extLst>
              </a:tr>
              <a:tr h="715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Current Aid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($2,817,090,821)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9323174"/>
                  </a:ext>
                </a:extLst>
              </a:tr>
              <a:tr h="6324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Less: Scheduled Increase in Aid -- FY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   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146,105,000)</a:t>
                      </a:r>
                      <a:endParaRPr lang="en-US" sz="14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7092847"/>
                  </a:ext>
                </a:extLst>
              </a:tr>
              <a:tr h="6494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Target Additional Aid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779,416,068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284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B652F18-DDD8-5643-A9C9-C8BB9BF9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68312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Supreme Court Decision—Gannon VI</a:t>
            </a:r>
            <a:endParaRPr lang="en-US" altLang="en-US" sz="2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EEDA5E-45F8-7643-93D2-CC0CAE835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1213"/>
              </p:ext>
            </p:extLst>
          </p:nvPr>
        </p:nvGraphicFramePr>
        <p:xfrm>
          <a:off x="228600" y="895350"/>
          <a:ext cx="8749748" cy="324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053">
                  <a:extLst>
                    <a:ext uri="{9D8B030D-6E8A-4147-A177-3AD203B41FA5}">
                      <a16:colId xmlns:a16="http://schemas.microsoft.com/office/drawing/2014/main" val="2761587028"/>
                    </a:ext>
                  </a:extLst>
                </a:gridCol>
                <a:gridCol w="1445691">
                  <a:extLst>
                    <a:ext uri="{9D8B030D-6E8A-4147-A177-3AD203B41FA5}">
                      <a16:colId xmlns:a16="http://schemas.microsoft.com/office/drawing/2014/main" val="977148238"/>
                    </a:ext>
                  </a:extLst>
                </a:gridCol>
                <a:gridCol w="1466053">
                  <a:extLst>
                    <a:ext uri="{9D8B030D-6E8A-4147-A177-3AD203B41FA5}">
                      <a16:colId xmlns:a16="http://schemas.microsoft.com/office/drawing/2014/main" val="4268583802"/>
                    </a:ext>
                  </a:extLst>
                </a:gridCol>
                <a:gridCol w="1466053">
                  <a:extLst>
                    <a:ext uri="{9D8B030D-6E8A-4147-A177-3AD203B41FA5}">
                      <a16:colId xmlns:a16="http://schemas.microsoft.com/office/drawing/2014/main" val="2923580652"/>
                    </a:ext>
                  </a:extLst>
                </a:gridCol>
                <a:gridCol w="1466053">
                  <a:extLst>
                    <a:ext uri="{9D8B030D-6E8A-4147-A177-3AD203B41FA5}">
                      <a16:colId xmlns:a16="http://schemas.microsoft.com/office/drawing/2014/main" val="2179384975"/>
                    </a:ext>
                  </a:extLst>
                </a:gridCol>
                <a:gridCol w="1439845">
                  <a:extLst>
                    <a:ext uri="{9D8B030D-6E8A-4147-A177-3AD203B41FA5}">
                      <a16:colId xmlns:a16="http://schemas.microsoft.com/office/drawing/2014/main" val="2738915516"/>
                    </a:ext>
                  </a:extLst>
                </a:gridCol>
              </a:tblGrid>
              <a:tr h="73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SUMMARY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2020-21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2021-22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2" marB="0" anchor="b"/>
                </a:tc>
                <a:extLst>
                  <a:ext uri="{0D108BD9-81ED-4DB2-BD59-A6C34878D82A}">
                    <a16:rowId xmlns:a16="http://schemas.microsoft.com/office/drawing/2014/main" val="116595792"/>
                  </a:ext>
                </a:extLst>
              </a:tr>
              <a:tr h="8381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Four-Year Average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$194,854,017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$194,854,017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$194,854,017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$194,854,017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$779,416,068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796073"/>
                  </a:ext>
                </a:extLst>
              </a:tr>
              <a:tr h="8381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Five-Year Plan Amount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($102,195,000)</a:t>
                      </a:r>
                      <a:endParaRPr lang="en-US" sz="12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($105,195,000)</a:t>
                      </a:r>
                      <a:endParaRPr lang="en-US" sz="12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($105,195,000)</a:t>
                      </a:r>
                      <a:endParaRPr lang="en-US" sz="12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($103,195,000)</a:t>
                      </a:r>
                      <a:endParaRPr lang="en-US" sz="12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($415,780,000)</a:t>
                      </a:r>
                      <a:endParaRPr lang="en-US" sz="120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17258"/>
                  </a:ext>
                </a:extLst>
              </a:tr>
              <a:tr h="8381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$92,659,017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$89,659,017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$89,659,017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$91,659,017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$363,636,068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597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9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F542F-2721-6B48-A824-03608455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150"/>
            <a:ext cx="6019800" cy="339407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SB 61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KSBE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2018-19		   $4,165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		   $4,302			$4,436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		   $4,439			$4,569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2021-22		   $4,576			$4,706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2022-23		   $4,713			$4,846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2023-24		     CPI</a:t>
            </a:r>
          </a:p>
          <a:p>
            <a:pPr>
              <a:defRPr/>
            </a:pPr>
            <a:endParaRPr lang="en-US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8" name="Title 2">
            <a:extLst>
              <a:ext uri="{FF2B5EF4-FFF2-40B4-BE49-F238E27FC236}">
                <a16:creationId xmlns:a16="http://schemas.microsoft.com/office/drawing/2014/main" id="{DA5D7487-AEF4-5040-B4DA-FDA9A44D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688975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KSBE Recommended BASE</a:t>
            </a:r>
          </a:p>
        </p:txBody>
      </p:sp>
    </p:spTree>
    <p:extLst>
      <p:ext uri="{BB962C8B-B14F-4D97-AF65-F5344CB8AC3E}">
        <p14:creationId xmlns:p14="http://schemas.microsoft.com/office/powerpoint/2010/main" val="291493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FD66D0D-AAE8-264C-A047-97C22BE0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85750"/>
            <a:ext cx="7886700" cy="609600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Impact of 20-Mill Levy Tax Growth on State Board’s Recommendation to Fund Inflation</a:t>
            </a:r>
            <a:endParaRPr lang="en-US" altLang="en-US" sz="2400"/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952C0BD-8308-1143-8431-EBF68C140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200150"/>
            <a:ext cx="7886700" cy="3429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As part of the consensus revenue estimates, the general fund requirement for the last four years of the five-year school finance plan adopted by the 2018 Legislature will be reduced.  The five-year amount was reduced by the growth in the 20-mill levy in all Division of the Budget (current law) recommendations.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increase in the 20-mill levy is as follows.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		FY 2020 - $33,596,000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		FY 2021 - $26,782,000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		FY 2022 - $25,611,600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			FY 2023 - $24,621,600</a:t>
            </a:r>
          </a:p>
        </p:txBody>
      </p:sp>
    </p:spTree>
    <p:extLst>
      <p:ext uri="{BB962C8B-B14F-4D97-AF65-F5344CB8AC3E}">
        <p14:creationId xmlns:p14="http://schemas.microsoft.com/office/powerpoint/2010/main" val="162410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B6D5002F-C6C6-1F40-BAF2-159980AB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7395FA-EEA8-DF4C-8E5E-0DAD0C5CCDE5}"/>
              </a:ext>
            </a:extLst>
          </p:cNvPr>
          <p:cNvSpPr/>
          <p:nvPr/>
        </p:nvSpPr>
        <p:spPr>
          <a:xfrm>
            <a:off x="241825" y="3370433"/>
            <a:ext cx="8683021" cy="173812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541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527F7F5B-A5EF-F743-95D2-B988C6D3F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47663"/>
            <a:ext cx="57261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3">
            <a:extLst>
              <a:ext uri="{FF2B5EF4-FFF2-40B4-BE49-F238E27FC236}">
                <a16:creationId xmlns:a16="http://schemas.microsoft.com/office/drawing/2014/main" id="{FD139687-55A5-6F45-B6C6-94EE1B49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946150"/>
            <a:ext cx="572611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87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560CDAE9-1165-4C4A-AD7C-46F95A6D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9"/>
            <a:ext cx="6983897" cy="50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9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C1C181B0-EDE0-8743-A081-65CD833C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175"/>
            <a:ext cx="9124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0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creates demand?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1A3FE-DEFE-EA44-A143-07C709E66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52" y="879336"/>
            <a:ext cx="6437199" cy="3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65AFA-62A4-CB49-8C6A-9C0763B1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5127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789D2-0897-0C4D-88B3-F4051321BCDB}"/>
              </a:ext>
            </a:extLst>
          </p:cNvPr>
          <p:cNvSpPr txBox="1"/>
          <p:nvPr/>
        </p:nvSpPr>
        <p:spPr>
          <a:xfrm>
            <a:off x="2286000" y="1885950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17%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5C4D4-C74F-0846-B96C-04813A146361}"/>
              </a:ext>
            </a:extLst>
          </p:cNvPr>
          <p:cNvSpPr txBox="1"/>
          <p:nvPr/>
        </p:nvSpPr>
        <p:spPr>
          <a:xfrm>
            <a:off x="4572000" y="3200400"/>
            <a:ext cx="17716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600" dirty="0">
                <a:solidFill>
                  <a:srgbClr val="44546A"/>
                </a:solidFill>
                <a:latin typeface="Calibri" panose="020F0502020204030204"/>
              </a:rPr>
              <a:t>28%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1C072-54A1-8A4C-8BF7-A9D3DDF7F501}"/>
              </a:ext>
            </a:extLst>
          </p:cNvPr>
          <p:cNvSpPr txBox="1"/>
          <p:nvPr/>
        </p:nvSpPr>
        <p:spPr>
          <a:xfrm>
            <a:off x="6457950" y="2563326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3CCBD-72FA-884E-A475-35EF25376285}"/>
              </a:ext>
            </a:extLst>
          </p:cNvPr>
          <p:cNvSpPr txBox="1"/>
          <p:nvPr/>
        </p:nvSpPr>
        <p:spPr>
          <a:xfrm>
            <a:off x="10629900" y="3240701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ED901-0A98-974A-8AD3-E791C9FF1298}"/>
              </a:ext>
            </a:extLst>
          </p:cNvPr>
          <p:cNvSpPr txBox="1"/>
          <p:nvPr/>
        </p:nvSpPr>
        <p:spPr>
          <a:xfrm>
            <a:off x="7800975" y="1828800"/>
            <a:ext cx="97155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3300" dirty="0">
                <a:solidFill>
                  <a:srgbClr val="44546A"/>
                </a:solidFill>
                <a:latin typeface="Calibri" panose="020F0502020204030204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41929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uiExpand="1" build="allAtOnce" animBg="1"/>
      <p:bldP spid="12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7FC3F-58E3-844A-A301-A755A748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7"/>
            <a:ext cx="9144000" cy="509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53D4B-45B1-334C-9CD8-AF20F96D6243}"/>
              </a:ext>
            </a:extLst>
          </p:cNvPr>
          <p:cNvSpPr txBox="1"/>
          <p:nvPr/>
        </p:nvSpPr>
        <p:spPr>
          <a:xfrm>
            <a:off x="514350" y="1257300"/>
            <a:ext cx="462915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Machining</a:t>
            </a:r>
          </a:p>
          <a:p>
            <a:pPr defTabSz="914378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D3BE1-E59F-E44C-875C-74FF07E97737}"/>
              </a:ext>
            </a:extLst>
          </p:cNvPr>
          <p:cNvSpPr txBox="1"/>
          <p:nvPr/>
        </p:nvSpPr>
        <p:spPr>
          <a:xfrm>
            <a:off x="6040909" y="315378"/>
            <a:ext cx="16743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8F07C-9276-F241-8AB2-7ECA82FF163B}"/>
              </a:ext>
            </a:extLst>
          </p:cNvPr>
          <p:cNvSpPr txBox="1"/>
          <p:nvPr/>
        </p:nvSpPr>
        <p:spPr>
          <a:xfrm>
            <a:off x="11944350" y="-685800"/>
            <a:ext cx="142875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4A4C-1215-4D44-A0C7-F37E039BD40B}"/>
              </a:ext>
            </a:extLst>
          </p:cNvPr>
          <p:cNvSpPr txBox="1"/>
          <p:nvPr/>
        </p:nvSpPr>
        <p:spPr>
          <a:xfrm>
            <a:off x="8001001" y="705915"/>
            <a:ext cx="123642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Truck Drivers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F7879-326F-2645-A597-2FD5146B86C6}"/>
              </a:ext>
            </a:extLst>
          </p:cNvPr>
          <p:cNvSpPr txBox="1"/>
          <p:nvPr/>
        </p:nvSpPr>
        <p:spPr>
          <a:xfrm>
            <a:off x="4629150" y="3602124"/>
            <a:ext cx="188595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5B9BB-1357-D14F-B0C9-4DAD661628F0}"/>
              </a:ext>
            </a:extLst>
          </p:cNvPr>
          <p:cNvSpPr txBox="1"/>
          <p:nvPr/>
        </p:nvSpPr>
        <p:spPr>
          <a:xfrm>
            <a:off x="2362047" y="6282936"/>
            <a:ext cx="1123796" cy="123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BDAC-1062-FB4F-A68B-EB495817C6C0}"/>
              </a:ext>
            </a:extLst>
          </p:cNvPr>
          <p:cNvSpPr txBox="1"/>
          <p:nvPr/>
        </p:nvSpPr>
        <p:spPr>
          <a:xfrm>
            <a:off x="6878080" y="2894041"/>
            <a:ext cx="17716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</p:spTree>
    <p:extLst>
      <p:ext uri="{BB962C8B-B14F-4D97-AF65-F5344CB8AC3E}">
        <p14:creationId xmlns:p14="http://schemas.microsoft.com/office/powerpoint/2010/main" val="3140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187F4-81B4-DD44-86DE-20824C47A6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377" y="561811"/>
          <a:ext cx="4155631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071">
                  <a:extLst>
                    <a:ext uri="{9D8B030D-6E8A-4147-A177-3AD203B41FA5}">
                      <a16:colId xmlns:a16="http://schemas.microsoft.com/office/drawing/2014/main" val="3537386725"/>
                    </a:ext>
                  </a:extLst>
                </a:gridCol>
                <a:gridCol w="742560">
                  <a:extLst>
                    <a:ext uri="{9D8B030D-6E8A-4147-A177-3AD203B41FA5}">
                      <a16:colId xmlns:a16="http://schemas.microsoft.com/office/drawing/2014/main" val="3349247247"/>
                    </a:ext>
                  </a:extLst>
                </a:gridCol>
              </a:tblGrid>
              <a:tr h="45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Pathway Name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Count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5319222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Family, Community &amp; Consumer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5447275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Construction &amp; Design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803827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Business Finance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4161054452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AV Communications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54007741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Web &amp; Digital Communications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722355908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Comprehensive Agriculture Science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14493312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Power, Structural, &amp; Technical Systems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381111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Visual Arts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619078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Restaurant and Event Management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7935837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Manufacturing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884641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7F772-4906-2B43-989B-C00706D34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5529" y="561811"/>
          <a:ext cx="4630193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7552">
                  <a:extLst>
                    <a:ext uri="{9D8B030D-6E8A-4147-A177-3AD203B41FA5}">
                      <a16:colId xmlns:a16="http://schemas.microsoft.com/office/drawing/2014/main" val="2405370734"/>
                    </a:ext>
                  </a:extLst>
                </a:gridCol>
                <a:gridCol w="822641">
                  <a:extLst>
                    <a:ext uri="{9D8B030D-6E8A-4147-A177-3AD203B41FA5}">
                      <a16:colId xmlns:a16="http://schemas.microsoft.com/office/drawing/2014/main" val="1072385611"/>
                    </a:ext>
                  </a:extLst>
                </a:gridCol>
              </a:tblGrid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Business Entrepreneurship and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201128687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80112258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Health Science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1856500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Teaching/Training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7694732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Engineering &amp; Applied Mathematics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65612649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Early Childhood Development &amp; Services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1808095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Mobile Equipment Maintenance Pathway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51086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Programming &amp; Software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081533720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BioChemistry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64793997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 Systems Pathway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247450558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BioMedical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55433675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073D8F-B776-0B4B-9757-E99FBFE28996}"/>
              </a:ext>
            </a:extLst>
          </p:cNvPr>
          <p:cNvSpPr/>
          <p:nvPr/>
        </p:nvSpPr>
        <p:spPr>
          <a:xfrm>
            <a:off x="4335529" y="1212980"/>
            <a:ext cx="4630193" cy="982824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02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3"/>
            <a:ext cx="6172200" cy="855127"/>
          </a:xfrm>
        </p:spPr>
        <p:txBody>
          <a:bodyPr>
            <a:noAutofit/>
          </a:bodyPr>
          <a:lstStyle/>
          <a:p>
            <a:pPr algn="ctr"/>
            <a:r>
              <a:rPr lang="en-US" sz="3375" dirty="0"/>
              <a:t>  Kansans Can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511336"/>
            <a:ext cx="4995466" cy="4746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1BA62-08ED-1C4A-92D3-3242BC41991A}"/>
              </a:ext>
            </a:extLst>
          </p:cNvPr>
          <p:cNvSpPr txBox="1"/>
          <p:nvPr/>
        </p:nvSpPr>
        <p:spPr>
          <a:xfrm>
            <a:off x="2347115" y="2222848"/>
            <a:ext cx="205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www.menti.com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37 90 22</a:t>
            </a:r>
          </a:p>
        </p:txBody>
      </p:sp>
    </p:spTree>
    <p:extLst>
      <p:ext uri="{BB962C8B-B14F-4D97-AF65-F5344CB8AC3E}">
        <p14:creationId xmlns:p14="http://schemas.microsoft.com/office/powerpoint/2010/main" val="40523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1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sansCAN-Simplified-White-Blank-Template.potx" id="{295B5C17-5DFD-4638-B8A3-A9FD1536488B}" vid="{4C0736C5-C80F-4721-AF47-93933B289755}"/>
    </a:ext>
  </a:extLst>
</a:theme>
</file>

<file path=ppt/theme/theme7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1026</Words>
  <Application>Microsoft Office PowerPoint</Application>
  <PresentationFormat>On-screen Show (16:9)</PresentationFormat>
  <Paragraphs>462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</vt:lpstr>
      <vt:lpstr>Arial Black</vt:lpstr>
      <vt:lpstr>Arial Narrow</vt:lpstr>
      <vt:lpstr>Arial Unicode MS</vt:lpstr>
      <vt:lpstr>Calibri</vt:lpstr>
      <vt:lpstr>Calibri Light</vt:lpstr>
      <vt:lpstr>Century Gothic</vt:lpstr>
      <vt:lpstr>Franklin Gothic Book</vt:lpstr>
      <vt:lpstr>MS Mincho</vt:lpstr>
      <vt:lpstr>Segoe UI</vt:lpstr>
      <vt:lpstr>Segoe UI Light</vt:lpstr>
      <vt:lpstr>Times New Roman</vt:lpstr>
      <vt:lpstr>1_Office Theme</vt:lpstr>
      <vt:lpstr>KansansCAN-Blank-Template</vt:lpstr>
      <vt:lpstr>3_KansansCAN-Blank-Template</vt:lpstr>
      <vt:lpstr>3_Office Theme</vt:lpstr>
      <vt:lpstr>4_KansansCAN-Blank-Template</vt:lpstr>
      <vt:lpstr>4_Office Theme</vt:lpstr>
      <vt:lpstr>5_Office Theme</vt:lpstr>
      <vt:lpstr>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Kansans Can Competencies</vt:lpstr>
      <vt:lpstr>PowerPoint Presentation</vt:lpstr>
      <vt:lpstr>PowerPoint Presentation</vt:lpstr>
      <vt:lpstr>PowerPoint Presentation</vt:lpstr>
      <vt:lpstr>SCHOOL FINANCE</vt:lpstr>
      <vt:lpstr> Base Aid for Student Excellence</vt:lpstr>
      <vt:lpstr>Base Aid for Student Excellence</vt:lpstr>
      <vt:lpstr>Base Aid for Student Excellence</vt:lpstr>
      <vt:lpstr>Base Aid for Student Excellence—2017-18</vt:lpstr>
      <vt:lpstr>BASE/CPI-MU (Computed by Legislative Research Department)</vt:lpstr>
      <vt:lpstr>Kansas Supreme Court Opinion October 2, 2017</vt:lpstr>
      <vt:lpstr>Kansas Supreme Court Opinion October 2, 2017</vt:lpstr>
      <vt:lpstr>Kansas Supreme Court Opinion October 2, 2017</vt:lpstr>
      <vt:lpstr>Estimated State Aid Increases</vt:lpstr>
      <vt:lpstr>Supreme Court Decision—Gannon VI</vt:lpstr>
      <vt:lpstr>Supreme Court Decision—Gannon VI</vt:lpstr>
      <vt:lpstr>Supreme Court Decision—Gannon VI</vt:lpstr>
      <vt:lpstr>KSBE Recommended BASE</vt:lpstr>
      <vt:lpstr>Impact of 20-Mill Levy Tax Growth on State Board’s Recommendation to Fund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183</cp:revision>
  <dcterms:created xsi:type="dcterms:W3CDTF">2012-10-22T13:49:38Z</dcterms:created>
  <dcterms:modified xsi:type="dcterms:W3CDTF">2018-12-10T17:44:18Z</dcterms:modified>
</cp:coreProperties>
</file>