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6"/>
  </p:notesMasterIdLst>
  <p:sldIdLst>
    <p:sldId id="341" r:id="rId2"/>
    <p:sldId id="329" r:id="rId3"/>
    <p:sldId id="340" r:id="rId4"/>
    <p:sldId id="307" r:id="rId5"/>
    <p:sldId id="267" r:id="rId6"/>
    <p:sldId id="330" r:id="rId7"/>
    <p:sldId id="263" r:id="rId8"/>
    <p:sldId id="264" r:id="rId9"/>
    <p:sldId id="331" r:id="rId10"/>
    <p:sldId id="265"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326" r:id="rId27"/>
    <p:sldId id="317" r:id="rId28"/>
    <p:sldId id="324" r:id="rId29"/>
    <p:sldId id="321" r:id="rId30"/>
    <p:sldId id="283" r:id="rId31"/>
    <p:sldId id="337" r:id="rId32"/>
    <p:sldId id="284" r:id="rId33"/>
    <p:sldId id="285" r:id="rId34"/>
    <p:sldId id="287" r:id="rId35"/>
    <p:sldId id="346" r:id="rId36"/>
    <p:sldId id="289" r:id="rId37"/>
    <p:sldId id="290" r:id="rId38"/>
    <p:sldId id="291" r:id="rId39"/>
    <p:sldId id="297" r:id="rId40"/>
    <p:sldId id="292" r:id="rId41"/>
    <p:sldId id="293" r:id="rId42"/>
    <p:sldId id="294" r:id="rId43"/>
    <p:sldId id="295" r:id="rId44"/>
    <p:sldId id="319" r:id="rId45"/>
    <p:sldId id="296" r:id="rId46"/>
    <p:sldId id="298" r:id="rId47"/>
    <p:sldId id="299" r:id="rId48"/>
    <p:sldId id="301" r:id="rId49"/>
    <p:sldId id="302" r:id="rId50"/>
    <p:sldId id="309" r:id="rId51"/>
    <p:sldId id="332" r:id="rId52"/>
    <p:sldId id="333" r:id="rId53"/>
    <p:sldId id="334" r:id="rId54"/>
    <p:sldId id="335" r:id="rId55"/>
    <p:sldId id="339" r:id="rId56"/>
    <p:sldId id="342" r:id="rId57"/>
    <p:sldId id="343" r:id="rId58"/>
    <p:sldId id="344" r:id="rId59"/>
    <p:sldId id="345" r:id="rId60"/>
    <p:sldId id="336" r:id="rId61"/>
    <p:sldId id="347" r:id="rId62"/>
    <p:sldId id="303" r:id="rId63"/>
    <p:sldId id="338" r:id="rId64"/>
    <p:sldId id="328" r:id="rId65"/>
  </p:sldIdLst>
  <p:sldSz cx="12192000" cy="6858000"/>
  <p:notesSz cx="7010400" cy="9296400"/>
  <p:embeddedFontLst>
    <p:embeddedFont>
      <p:font typeface="EB Garamond"/>
      <p:regular r:id="rId67"/>
      <p:bold r:id="rId68"/>
      <p:italic r:id="rId69"/>
      <p:boldItalic r:id="rId70"/>
    </p:embeddedFont>
    <p:embeddedFont>
      <p:font typeface="MS PGothic" panose="020B0600070205080204" pitchFamily="34" charset="-128"/>
      <p:regular r:id="rId71"/>
    </p:embeddedFont>
    <p:embeddedFont>
      <p:font typeface="Georgia" panose="02040502050405020303" pitchFamily="18" charset="0"/>
      <p:regular r:id="rId72"/>
      <p:bold r:id="rId73"/>
      <p:italic r:id="rId74"/>
      <p:boldItalic r:id="rId75"/>
    </p:embeddedFont>
    <p:embeddedFont>
      <p:font typeface="Arial Narrow" panose="020B0606020202030204" pitchFamily="34" charset="0"/>
      <p:regular r:id="rId76"/>
      <p:bold r:id="rId77"/>
      <p:italic r:id="rId78"/>
      <p:boldItalic r:id="rId79"/>
    </p:embeddedFont>
    <p:embeddedFont>
      <p:font typeface="Arial Black" panose="020B0A04020102020204" pitchFamily="34" charset="0"/>
      <p:regular r:id="rId80"/>
      <p:bold r:id="rId81"/>
    </p:embeddedFont>
    <p:embeddedFont>
      <p:font typeface="Quattrocento Sans" panose="020B0604020202020204" charset="0"/>
      <p:regular r:id="rId82"/>
      <p:bold r:id="rId83"/>
      <p:italic r:id="rId84"/>
      <p:boldItalic r:id="rId85"/>
    </p:embeddedFont>
    <p:embeddedFont>
      <p:font typeface="Calibri" panose="020F0502020204030204" pitchFamily="34" charset="0"/>
      <p:regular r:id="rId86"/>
      <p:bold r:id="rId87"/>
      <p:italic r:id="rId88"/>
      <p:boldItalic r:id="rId89"/>
    </p:embeddedFont>
    <p:embeddedFont>
      <p:font typeface="Cambria" panose="02040503050406030204" pitchFamily="18"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1523A5-C5FB-46F4-A393-875F31EF9B45}">
  <a:tblStyle styleId="{DE1523A5-C5FB-46F4-A393-875F31EF9B4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2" autoAdjust="0"/>
    <p:restoredTop sz="94680" autoAdjust="0"/>
  </p:normalViewPr>
  <p:slideViewPr>
    <p:cSldViewPr snapToGrid="0" showGuides="1">
      <p:cViewPr varScale="1">
        <p:scale>
          <a:sx n="86" d="100"/>
          <a:sy n="86" d="100"/>
        </p:scale>
        <p:origin x="91" y="66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816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font" Target="fonts/font23.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6.fntdata"/><Relationship Id="rId90" Type="http://schemas.openxmlformats.org/officeDocument/2006/relationships/font" Target="fonts/font24.fntdata"/><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logs.edweek.org/edweek/rulesforengagement/SEL-Revised.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Today’s students are the future workforce and future leaders of Kansas. Kansans Can achieve anything and, together, Kansans Can lead the world in the success of each student.</a:t>
            </a:r>
          </a:p>
          <a:p>
            <a:endParaRPr lang="en-US" altLang="en-US" smtClean="0">
              <a:latin typeface="Arial" panose="020B0604020202020204" pitchFamily="34" charset="0"/>
            </a:endParaRPr>
          </a:p>
        </p:txBody>
      </p:sp>
      <p:sp>
        <p:nvSpPr>
          <p:cNvPr id="368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141F2A-0E1D-487D-A7AE-0FCDCAF1E485}" type="slidenum">
              <a:rPr lang="en-US" altLang="en-US" sz="1200">
                <a:solidFill>
                  <a:srgbClr val="000000"/>
                </a:solidFill>
                <a:latin typeface="Calibri" panose="020F0502020204030204" pitchFamily="34" charset="0"/>
              </a:rPr>
              <a:pPr/>
              <a:t>2</a:t>
            </a:fld>
            <a:endParaRPr lang="en-US"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45638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4" name="Google Shape;164;p1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There are 3 standards 1) Character Development 2) Social Development and 3) Personal Development each with benchmarks and indicators. State statutes addressing SECD and mental health should be included in the Core Principles. The guidance includes encouraging schools to identify their own core principles based on their own needs. </a:t>
            </a: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2" name="Google Shape;182;p1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sz="2400">
                <a:latin typeface="Arial"/>
                <a:ea typeface="Arial"/>
                <a:cs typeface="Arial"/>
                <a:sym typeface="Arial"/>
              </a:rPr>
              <a:t>The State Board goal for social-emotional growth.</a:t>
            </a:r>
            <a:endParaRPr sz="2400">
              <a:latin typeface="Arial"/>
              <a:ea typeface="Arial"/>
              <a:cs typeface="Arial"/>
              <a:sym typeface="Arial"/>
            </a:endParaRPr>
          </a:p>
        </p:txBody>
      </p:sp>
      <p:sp>
        <p:nvSpPr>
          <p:cNvPr id="183" name="Google Shape;183;p1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13</a:t>
            </a:fld>
            <a:endParaRPr sz="12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6: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9" name="Google Shape;189;p1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The Purpose, Definition and Core Beliefs are examples of changes that the Revision Committee completed.</a:t>
            </a:r>
            <a:endParaRPr/>
          </a:p>
        </p:txBody>
      </p:sp>
      <p:sp>
        <p:nvSpPr>
          <p:cNvPr id="190" name="Google Shape;190;p1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14</a:t>
            </a:fld>
            <a:endParaRPr sz="12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97" name="Google Shape;197;p17: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03" name="Google Shape;203;p18: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9: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9" name="Google Shape;209;p1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sz="2400">
                <a:latin typeface="Arial"/>
                <a:ea typeface="Arial"/>
                <a:cs typeface="Arial"/>
                <a:sym typeface="Arial"/>
              </a:rPr>
              <a:t>Each standard begins with an explanation of the definition and rationale. </a:t>
            </a:r>
            <a:endParaRPr sz="2400">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0: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6" name="Google Shape;216;p2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Here is what the actual standard format looks like.</a:t>
            </a:r>
            <a:endParaRPr/>
          </a:p>
        </p:txBody>
      </p:sp>
      <p:sp>
        <p:nvSpPr>
          <p:cNvPr id="217" name="Google Shape;217;p2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18</a:t>
            </a:fld>
            <a:endParaRPr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1: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The Revision Committee considered these State Board initiatives as we proceeded with the revisions.</a:t>
            </a:r>
            <a:endParaRPr/>
          </a:p>
        </p:txBody>
      </p:sp>
      <p:sp>
        <p:nvSpPr>
          <p:cNvPr id="224" name="Google Shape;224;p2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2: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This is a crosswalk tool the committee used to ensure that the prevention statutes were addressed in the revisions.</a:t>
            </a:r>
            <a:endParaRPr/>
          </a:p>
        </p:txBody>
      </p:sp>
      <p:sp>
        <p:nvSpPr>
          <p:cNvPr id="232" name="Google Shape;232;p2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3: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Example of changes in the Character Development strand.  Changes were made to a., d., and f. was added.  </a:t>
            </a:r>
            <a:endParaRPr/>
          </a:p>
          <a:p>
            <a:pPr marL="0" indent="0"/>
            <a:r>
              <a:rPr lang="en-US"/>
              <a:t>Erin’s Legislation – Child Sexual Assault &amp; Teen Dating Violence </a:t>
            </a:r>
            <a:endParaRPr/>
          </a:p>
        </p:txBody>
      </p:sp>
      <p:sp>
        <p:nvSpPr>
          <p:cNvPr id="244" name="Google Shape;244;p2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21</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10" name="Google Shape;510;p51: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4: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Uses for the standards</a:t>
            </a:r>
            <a:endParaRPr/>
          </a:p>
        </p:txBody>
      </p:sp>
      <p:sp>
        <p:nvSpPr>
          <p:cNvPr id="252" name="Google Shape;252;p2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22</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5: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Here is the data associated with feedback/public comments about the revisions.</a:t>
            </a:r>
            <a:endParaRPr/>
          </a:p>
        </p:txBody>
      </p:sp>
      <p:sp>
        <p:nvSpPr>
          <p:cNvPr id="259" name="Google Shape;259;p2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23</a:t>
            </a:fld>
            <a:endParaRPr sz="12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6: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265" name="Google Shape;265;p26: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7: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Current practices for SECD.</a:t>
            </a:r>
            <a:endParaRPr/>
          </a:p>
        </p:txBody>
      </p:sp>
      <p:sp>
        <p:nvSpPr>
          <p:cNvPr id="272" name="Google Shape;272;p2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70: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6" name="Google Shape;646;p7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647" name="Google Shape;647;p7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latin typeface="Quattrocento Sans"/>
                <a:ea typeface="Quattrocento Sans"/>
                <a:cs typeface="Quattrocento Sans"/>
                <a:sym typeface="Quattrocento Sans"/>
              </a:rPr>
              <a:pPr algn="r"/>
              <a:t>26</a:t>
            </a:fld>
            <a:endParaRPr sz="1200">
              <a:latin typeface="Quattrocento Sans"/>
              <a:ea typeface="Quattrocento Sans"/>
              <a:cs typeface="Quattrocento Sans"/>
              <a:sym typeface="Quattrocento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61: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80" name="Google Shape;580;p61: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68: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632" name="Google Shape;632;p68: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65: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08" name="Google Shape;608;p6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latin typeface="Arial"/>
              <a:ea typeface="Arial"/>
              <a:cs typeface="Arial"/>
              <a:sym typeface="Arial"/>
            </a:endParaRPr>
          </a:p>
        </p:txBody>
      </p:sp>
      <p:sp>
        <p:nvSpPr>
          <p:cNvPr id="609" name="Google Shape;609;p6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Quattrocento Sans"/>
                <a:ea typeface="Quattrocento Sans"/>
                <a:cs typeface="Quattrocento Sans"/>
                <a:sym typeface="Quattrocento Sans"/>
              </a:rPr>
              <a:pPr algn="r"/>
              <a:t>29</a:t>
            </a:fld>
            <a:endParaRPr sz="1200">
              <a:solidFill>
                <a:schemeClr val="dk1"/>
              </a:solidFill>
              <a:latin typeface="Quattrocento Sans"/>
              <a:ea typeface="Quattrocento Sans"/>
              <a:cs typeface="Quattrocento Sans"/>
              <a:sym typeface="Quattrocento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8: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Here are the CSAS initiatives around social-emotional character development.</a:t>
            </a:r>
            <a:endParaRPr/>
          </a:p>
        </p:txBody>
      </p:sp>
      <p:sp>
        <p:nvSpPr>
          <p:cNvPr id="279" name="Google Shape;279;p2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30</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What we learn early shapes our SECD development and crosses the life span;</a:t>
            </a:r>
            <a:r>
              <a:rPr lang="en-US" altLang="en-US" baseline="0" dirty="0" smtClean="0">
                <a:latin typeface="Arial" panose="020B0604020202020204" pitchFamily="34" charset="0"/>
              </a:rPr>
              <a:t> Seuss aligns with 1) personalized learning 2) Individual Plan of Study 3) Growth Mindset 4) self-regulation 5) self-awareness 6</a:t>
            </a:r>
            <a:r>
              <a:rPr lang="en-US" altLang="en-US" baseline="0" smtClean="0">
                <a:latin typeface="Arial" panose="020B0604020202020204" pitchFamily="34" charset="0"/>
              </a:rPr>
              <a:t>) </a:t>
            </a:r>
            <a:endParaRPr lang="en-US" altLang="en-US" dirty="0" smtClean="0">
              <a:latin typeface="Arial" panose="020B0604020202020204" pitchFamily="34" charset="0"/>
            </a:endParaRPr>
          </a:p>
        </p:txBody>
      </p:sp>
      <p:sp>
        <p:nvSpPr>
          <p:cNvPr id="13619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A6C0B8D-98B4-4401-96B9-E53238801A71}" type="slidenum">
              <a:rPr lang="en-US" altLang="en-US" sz="1200"/>
              <a:pPr/>
              <a:t>31</a:t>
            </a:fld>
            <a:endParaRPr lang="en-US" altLang="en-US" sz="1200"/>
          </a:p>
        </p:txBody>
      </p:sp>
    </p:spTree>
    <p:extLst>
      <p:ext uri="{BB962C8B-B14F-4D97-AF65-F5344CB8AC3E}">
        <p14:creationId xmlns:p14="http://schemas.microsoft.com/office/powerpoint/2010/main" val="397596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6" name="Google Shape;146;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The committee met three times as a committee of the whole and work groups met many times virtually. </a:t>
            </a:r>
            <a:endParaRPr>
              <a:latin typeface="Arial"/>
              <a:ea typeface="Arial"/>
              <a:cs typeface="Arial"/>
              <a:sym typeface="Arial"/>
            </a:endParaRPr>
          </a:p>
        </p:txBody>
      </p:sp>
      <p:sp>
        <p:nvSpPr>
          <p:cNvPr id="147" name="Google Shape;147;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5</a:t>
            </a:fld>
            <a:endParaRPr sz="12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9:notes"/>
          <p:cNvSpPr txBox="1">
            <a:spLocks noGrp="1"/>
          </p:cNvSpPr>
          <p:nvPr>
            <p:ph type="body" idx="1"/>
          </p:nvPr>
        </p:nvSpPr>
        <p:spPr>
          <a:xfrm>
            <a:off x="716619" y="4489387"/>
            <a:ext cx="5732949" cy="4253103"/>
          </a:xfrm>
          <a:prstGeom prst="rect">
            <a:avLst/>
          </a:prstGeom>
          <a:noFill/>
          <a:ln>
            <a:noFill/>
          </a:ln>
        </p:spPr>
        <p:txBody>
          <a:bodyPr spcFirstLastPara="1" wrap="square" lIns="94920" tIns="94920" rIns="94920" bIns="94920" anchor="ctr" anchorCtr="0">
            <a:noAutofit/>
          </a:bodyPr>
          <a:lstStyle/>
          <a:p>
            <a:pPr marL="0" indent="0"/>
            <a:r>
              <a:rPr lang="en-US"/>
              <a:t>This is the guide that was developed for the “Building Hope Through the IPS” Roadshow. The SECD Standards and the Kansans Can! Competencies were integrated into the Career Advising Model. This initiative also aligned all three of the school counseling domains (Career, Academic, Social-Emotional) under one theme- career advising.</a:t>
            </a:r>
            <a:endParaRPr/>
          </a:p>
          <a:p>
            <a:pPr marL="0" indent="0"/>
            <a:endParaRPr/>
          </a:p>
        </p:txBody>
      </p:sp>
      <p:sp>
        <p:nvSpPr>
          <p:cNvPr id="286" name="Google Shape;286;p29:notes"/>
          <p:cNvSpPr>
            <a:spLocks noGrp="1" noRot="1" noChangeAspect="1"/>
          </p:cNvSpPr>
          <p:nvPr>
            <p:ph type="sldImg" idx="2"/>
          </p:nvPr>
        </p:nvSpPr>
        <p:spPr>
          <a:xfrm>
            <a:off x="431800" y="708025"/>
            <a:ext cx="63023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0: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3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This graphic reflects how SECD, the Kansans Can! Competencies and the Career Development Process align and intersect.</a:t>
            </a:r>
            <a:endParaRPr/>
          </a:p>
          <a:p>
            <a:pPr marL="0" indent="0"/>
            <a:endParaRPr/>
          </a:p>
          <a:p>
            <a:pPr marL="0" indent="0"/>
            <a:r>
              <a:rPr lang="en-US"/>
              <a:t>The IPS is both a process and a product that incorporates:</a:t>
            </a:r>
            <a:endParaRPr/>
          </a:p>
          <a:p>
            <a:pPr marL="0" indent="0"/>
            <a:r>
              <a:rPr lang="en-US"/>
              <a:t>	Career Development Cycle</a:t>
            </a:r>
            <a:endParaRPr/>
          </a:p>
          <a:p>
            <a:pPr marL="0" indent="0"/>
            <a:r>
              <a:rPr lang="en-US"/>
              <a:t>	Kansans Can Competencies</a:t>
            </a:r>
            <a:endParaRPr/>
          </a:p>
          <a:p>
            <a:pPr marL="0" indent="0"/>
            <a:r>
              <a:rPr lang="en-US"/>
              <a:t>	Social, Emotional and Character Development Standards</a:t>
            </a:r>
            <a:endParaRPr/>
          </a:p>
          <a:p>
            <a:pPr marL="0" indent="0"/>
            <a:r>
              <a:rPr lang="en-US"/>
              <a:t>	Employability Skills</a:t>
            </a:r>
            <a:endParaRPr/>
          </a:p>
        </p:txBody>
      </p:sp>
      <p:sp>
        <p:nvSpPr>
          <p:cNvPr id="332" name="Google Shape;332;p3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33</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2: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3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KH</a:t>
            </a:r>
            <a:endParaRPr/>
          </a:p>
          <a:p>
            <a:pPr marL="174708" indent="-174708">
              <a:buClr>
                <a:schemeClr val="dk1"/>
              </a:buClr>
              <a:buSzPts val="1200"/>
              <a:buFont typeface="Calibri"/>
              <a:buChar char="-"/>
            </a:pPr>
            <a:r>
              <a:rPr lang="en-US"/>
              <a:t>The Kansans Can Competency Framework is another KSDE partnership that is producing strong results.</a:t>
            </a:r>
            <a:endParaRPr/>
          </a:p>
          <a:p>
            <a:pPr marL="174708" indent="-174708">
              <a:buClr>
                <a:schemeClr val="dk1"/>
              </a:buClr>
              <a:buSzPts val="1200"/>
              <a:buFont typeface="Calibri"/>
              <a:buChar char="-"/>
            </a:pPr>
            <a:r>
              <a:rPr lang="en-US"/>
              <a:t>The Kansans Can Competency Framework is seamlessly aligned with KSDE efforts and integrates social-emotional growth into daily classroom instruction and throughout the school setting.</a:t>
            </a:r>
            <a:endParaRPr/>
          </a:p>
          <a:p>
            <a:pPr marL="174708" indent="-174708">
              <a:buClr>
                <a:schemeClr val="dk1"/>
              </a:buClr>
              <a:buSzPts val="1200"/>
              <a:buFont typeface="Calibri"/>
              <a:buChar char="-"/>
            </a:pPr>
            <a:r>
              <a:rPr lang="en-US"/>
              <a:t>This is accomplished using our foundational SECD standards, structures currently supported through Kansas MTSS; tiered system of instruction/intervention, data-driven decision making, and effective collaboration.</a:t>
            </a:r>
            <a:endParaRPr/>
          </a:p>
          <a:p>
            <a:pPr marL="174708" indent="-174708">
              <a:buClr>
                <a:schemeClr val="dk1"/>
              </a:buClr>
              <a:buSzPts val="1200"/>
              <a:buFont typeface="Calibri"/>
              <a:buChar char="-"/>
            </a:pPr>
            <a:r>
              <a:rPr lang="en-US"/>
              <a:t>And, the “why” in this graphic is aligned with each of the board outcomes.</a:t>
            </a:r>
            <a:endParaRPr/>
          </a:p>
        </p:txBody>
      </p:sp>
      <p:sp>
        <p:nvSpPr>
          <p:cNvPr id="345" name="Google Shape;345;p3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34</a:t>
            </a:fld>
            <a:endParaRPr sz="12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KU’s Research Collaboration Project Kansans Can Competency Framewrok).</a:t>
            </a:r>
          </a:p>
        </p:txBody>
      </p:sp>
      <p:sp>
        <p:nvSpPr>
          <p:cNvPr id="1259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AD3ADA3B-F5C0-4372-81C3-E8A043643527}" type="slidenum">
              <a:rPr lang="en-US" altLang="en-US" sz="1200" smtClean="0"/>
              <a:pPr/>
              <a:t>35</a:t>
            </a:fld>
            <a:endParaRPr lang="en-US" altLang="en-US" sz="1200" smtClean="0"/>
          </a:p>
        </p:txBody>
      </p:sp>
    </p:spTree>
    <p:extLst>
      <p:ext uri="{BB962C8B-B14F-4D97-AF65-F5344CB8AC3E}">
        <p14:creationId xmlns:p14="http://schemas.microsoft.com/office/powerpoint/2010/main" val="609210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4: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KH</a:t>
            </a:r>
            <a:endParaRPr/>
          </a:p>
          <a:p>
            <a:pPr marL="174708" indent="-174708">
              <a:buClr>
                <a:schemeClr val="dk1"/>
              </a:buClr>
              <a:buSzPts val="1200"/>
              <a:buFont typeface="Calibri"/>
              <a:buChar char="-"/>
            </a:pPr>
            <a:r>
              <a:rPr lang="en-US"/>
              <a:t>This map illustrates where districts across the state are participating in the Kansans Can Competency Training.</a:t>
            </a:r>
            <a:endParaRPr/>
          </a:p>
          <a:p>
            <a:pPr marL="174708" indent="-174708">
              <a:buClr>
                <a:schemeClr val="dk1"/>
              </a:buClr>
              <a:buSzPts val="1200"/>
              <a:buFont typeface="Calibri"/>
              <a:buChar char="-"/>
            </a:pPr>
            <a:r>
              <a:rPr lang="en-US"/>
              <a:t>The dark blue is school-wide implementation focus and the light blue is individual implementation focused.</a:t>
            </a:r>
            <a:endParaRPr/>
          </a:p>
        </p:txBody>
      </p:sp>
      <p:sp>
        <p:nvSpPr>
          <p:cNvPr id="357" name="Google Shape;357;p3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36</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01b04a272_0_0: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3" name="Google Shape;363;g401b04a272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endParaRPr/>
          </a:p>
        </p:txBody>
      </p:sp>
      <p:sp>
        <p:nvSpPr>
          <p:cNvPr id="364" name="Google Shape;364;g401b04a272_0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fld id="{00000000-1234-1234-1234-123412341234}" type="slidenum">
              <a:rPr lang="en-US"/>
              <a:pPr/>
              <a:t>37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5: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3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Current practices for SECD.</a:t>
            </a:r>
            <a:endParaRPr/>
          </a:p>
        </p:txBody>
      </p:sp>
      <p:sp>
        <p:nvSpPr>
          <p:cNvPr id="370" name="Google Shape;370;p3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38</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1: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4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School Mental Health Framework</a:t>
            </a:r>
            <a:endParaRPr/>
          </a:p>
          <a:p>
            <a:pPr marL="0" indent="0"/>
            <a:endParaRPr/>
          </a:p>
        </p:txBody>
      </p:sp>
      <p:sp>
        <p:nvSpPr>
          <p:cNvPr id="408" name="Google Shape;408;p4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39</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6: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8027" indent="-178027">
              <a:buClr>
                <a:schemeClr val="dk1"/>
              </a:buClr>
              <a:buSzPts val="1200"/>
              <a:buFont typeface="Calibri"/>
              <a:buChar char="-"/>
            </a:pPr>
            <a:r>
              <a:rPr lang="en-US"/>
              <a:t>School Mental Health Advisory Council was formed July 2017, and began meeting in August 2017.</a:t>
            </a:r>
            <a:endParaRPr/>
          </a:p>
          <a:p>
            <a:pPr marL="178027" indent="-100380">
              <a:buClr>
                <a:schemeClr val="dk1"/>
              </a:buClr>
              <a:buSzPts val="1200"/>
            </a:pPr>
            <a:endParaRPr/>
          </a:p>
          <a:p>
            <a:pPr marL="178027" indent="-178027">
              <a:buClr>
                <a:schemeClr val="dk1"/>
              </a:buClr>
              <a:buSzPts val="1200"/>
              <a:buFont typeface="Calibri"/>
              <a:buChar char="-"/>
            </a:pPr>
            <a:r>
              <a:rPr lang="en-US"/>
              <a:t>Purpose:  	The primary purpose of the school mental health advisory council is to advise the Kansas State Board of education on unmet needs  	in the area of school mental health and social-emotional character development</a:t>
            </a:r>
            <a:endParaRPr/>
          </a:p>
          <a:p>
            <a:pPr marL="178027" indent="-100380">
              <a:buClr>
                <a:schemeClr val="dk1"/>
              </a:buClr>
              <a:buSzPts val="1200"/>
            </a:pPr>
            <a:endParaRPr/>
          </a:p>
          <a:p>
            <a:pPr marL="931774" lvl="2" indent="0">
              <a:buClr>
                <a:schemeClr val="dk1"/>
              </a:buClr>
              <a:buSzPts val="1200"/>
            </a:pPr>
            <a:r>
              <a:rPr lang="en-US"/>
              <a:t>The Council coordinates with legislators and stakeholders to effectively address issues relevant to school mental health</a:t>
            </a:r>
            <a:endParaRPr/>
          </a:p>
          <a:p>
            <a:pPr marL="931774" lvl="2" indent="0">
              <a:buClr>
                <a:schemeClr val="dk1"/>
              </a:buClr>
              <a:buSzPts val="1200"/>
            </a:pPr>
            <a:endParaRPr/>
          </a:p>
          <a:p>
            <a:pPr marL="931774" lvl="2" indent="0">
              <a:buClr>
                <a:schemeClr val="dk1"/>
              </a:buClr>
              <a:buSzPts val="1200"/>
            </a:pPr>
            <a:r>
              <a:rPr lang="en-US"/>
              <a:t>And, the School Mental Health Advisory Council  is to establish statewide partnerships with other child and family advocacy groups</a:t>
            </a:r>
            <a:endParaRPr/>
          </a:p>
          <a:p>
            <a:pPr marL="178027" indent="-100380">
              <a:buClr>
                <a:schemeClr val="dk1"/>
              </a:buClr>
              <a:buSzPts val="1200"/>
            </a:pPr>
            <a:endParaRPr/>
          </a:p>
          <a:p>
            <a:pPr marL="178027" indent="-178027">
              <a:buClr>
                <a:schemeClr val="dk1"/>
              </a:buClr>
              <a:buSzPts val="1200"/>
              <a:buFont typeface="Calibri"/>
              <a:buChar char="-"/>
            </a:pPr>
            <a:r>
              <a:rPr lang="en-US"/>
              <a:t>Process: 	In terms of process, the school mental health advisory council meets monthly to review areas of need related to school mental health.  Topics reviewed include:</a:t>
            </a:r>
            <a:endParaRPr/>
          </a:p>
          <a:p>
            <a:pPr marL="465887" lvl="1" indent="0"/>
            <a:r>
              <a:rPr lang="en-US" sz="1100"/>
              <a:t>	- Legislation, statutes, and regulations</a:t>
            </a:r>
            <a:endParaRPr/>
          </a:p>
          <a:p>
            <a:pPr marL="465887" lvl="1" indent="0"/>
            <a:r>
              <a:rPr lang="en-US" sz="1100"/>
              <a:t>	- State-level data</a:t>
            </a:r>
            <a:endParaRPr/>
          </a:p>
          <a:p>
            <a:pPr marL="465887" lvl="1" indent="0"/>
            <a:r>
              <a:rPr lang="en-US" sz="1100"/>
              <a:t>	- District and school level practices</a:t>
            </a:r>
            <a:endParaRPr/>
          </a:p>
          <a:p>
            <a:pPr marL="465887" lvl="1" indent="0"/>
            <a:r>
              <a:rPr lang="en-US" sz="1100"/>
              <a:t>	- State policy alignment</a:t>
            </a:r>
            <a:endParaRPr/>
          </a:p>
          <a:p>
            <a:pPr marL="465887" lvl="1" indent="0"/>
            <a:r>
              <a:rPr lang="en-US" sz="1100"/>
              <a:t>	- Professional development/training</a:t>
            </a:r>
            <a:endParaRPr/>
          </a:p>
          <a:p>
            <a:pPr marL="465887" lvl="1" indent="0"/>
            <a:r>
              <a:rPr lang="en-US" sz="1100"/>
              <a:t>	- Family support</a:t>
            </a:r>
            <a:endParaRPr/>
          </a:p>
          <a:p>
            <a:pPr marL="178027" indent="-100380">
              <a:buClr>
                <a:schemeClr val="dk1"/>
              </a:buClr>
              <a:buSzPts val="1200"/>
            </a:pPr>
            <a:endParaRPr/>
          </a:p>
          <a:p>
            <a:pPr marL="178027" indent="-178027">
              <a:buClr>
                <a:schemeClr val="dk1"/>
              </a:buClr>
              <a:buSzPts val="1200"/>
              <a:buFont typeface="Calibri"/>
              <a:buChar char="-"/>
            </a:pPr>
            <a:r>
              <a:rPr lang="en-US"/>
              <a:t>Product:  After assessing needs and considering options, the council makes coordinated recommendations to the State Board of Education regarding resources, training, and strategic/streamlined processes</a:t>
            </a:r>
            <a:endParaRPr/>
          </a:p>
          <a:p>
            <a:pPr marL="0" indent="0"/>
            <a:endParaRPr/>
          </a:p>
        </p:txBody>
      </p:sp>
      <p:sp>
        <p:nvSpPr>
          <p:cNvPr id="377" name="Google Shape;377;p3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40</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7: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178027" indent="-178027">
              <a:buClr>
                <a:schemeClr val="dk1"/>
              </a:buClr>
              <a:buSzPts val="1200"/>
              <a:buFont typeface="Calibri"/>
              <a:buChar char="-"/>
            </a:pPr>
            <a:r>
              <a:rPr lang="en-US"/>
              <a:t>It is clear that schools cannot address the mental health needs of students alone, and the need to forge State and Regional partnerships is essential.</a:t>
            </a:r>
            <a:endParaRPr/>
          </a:p>
          <a:p>
            <a:pPr marL="0" indent="0">
              <a:buClr>
                <a:schemeClr val="dk1"/>
              </a:buClr>
              <a:buSzPts val="1200"/>
            </a:pPr>
            <a:endParaRPr/>
          </a:p>
          <a:p>
            <a:pPr marL="178027" indent="-178027">
              <a:buClr>
                <a:schemeClr val="dk1"/>
              </a:buClr>
              <a:buSzPts val="1200"/>
              <a:buFont typeface="Calibri"/>
              <a:buChar char="-"/>
            </a:pPr>
            <a:r>
              <a:rPr lang="en-US"/>
              <a:t>Each of the groups depicted in this graphic has a seat at the table when the School Mental Health Advisory Council meets.  The process is collaborative, everyone brings a unique perspective, and everyone has a voice.</a:t>
            </a:r>
            <a:endParaRPr/>
          </a:p>
          <a:p>
            <a:pPr marL="0" indent="0">
              <a:buClr>
                <a:schemeClr val="dk1"/>
              </a:buClr>
              <a:buSzPts val="1200"/>
            </a:pPr>
            <a:endParaRPr/>
          </a:p>
          <a:p>
            <a:pPr marL="178027" indent="-178027">
              <a:buClr>
                <a:schemeClr val="dk1"/>
              </a:buClr>
              <a:buSzPts val="1200"/>
              <a:buFont typeface="Calibri"/>
              <a:buChar char="-"/>
            </a:pPr>
            <a:r>
              <a:rPr lang="en-US"/>
              <a:t>And of course, at the heart of this collaborative process is the focus on supporting children and families.</a:t>
            </a:r>
            <a:endParaRPr/>
          </a:p>
          <a:p>
            <a:pPr marL="0" indent="0">
              <a:buClr>
                <a:schemeClr val="dk1"/>
              </a:buClr>
              <a:buSzPts val="1200"/>
            </a:pPr>
            <a:endParaRPr/>
          </a:p>
          <a:p>
            <a:pPr marL="178027" indent="-178027">
              <a:buClr>
                <a:schemeClr val="dk1"/>
              </a:buClr>
              <a:buSzPts val="1200"/>
              <a:buFont typeface="Calibri"/>
              <a:buChar char="-"/>
            </a:pPr>
            <a:r>
              <a:rPr lang="en-US"/>
              <a:t>School psychologists, counselors, social workers and nurses all have a seat at the table as well.  Critical to the success of children and families is the collaboration and coordination of services between these three groups.  These professionals have a unique role in understanding/connecting school system functioning, learning, mental health, and family systems.</a:t>
            </a:r>
            <a:endParaRPr/>
          </a:p>
          <a:p>
            <a:pPr marL="0" indent="0"/>
            <a:endParaRPr/>
          </a:p>
        </p:txBody>
      </p:sp>
      <p:sp>
        <p:nvSpPr>
          <p:cNvPr id="383" name="Google Shape;383;p3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41</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70% of the general community said non-academic skills; 81% of the business community said non-academic skills. </a:t>
            </a:r>
          </a:p>
        </p:txBody>
      </p:sp>
      <p:sp>
        <p:nvSpPr>
          <p:cNvPr id="4608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BD0CE4-4633-4467-9033-09B2A3224157}" type="slidenum">
              <a:rPr lang="en-US" altLang="en-US" sz="1200"/>
              <a:pPr/>
              <a:t>6</a:t>
            </a:fld>
            <a:endParaRPr lang="en-US" altLang="en-US" sz="1200"/>
          </a:p>
        </p:txBody>
      </p:sp>
    </p:spTree>
    <p:extLst>
      <p:ext uri="{BB962C8B-B14F-4D97-AF65-F5344CB8AC3E}">
        <p14:creationId xmlns:p14="http://schemas.microsoft.com/office/powerpoint/2010/main" val="36384739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8: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Clr>
                <a:schemeClr val="dk1"/>
              </a:buClr>
              <a:buSzPts val="1200"/>
            </a:pPr>
            <a:r>
              <a:rPr lang="en-US"/>
              <a:t>Another promising partnership on the horizon is the School Mental Health Professional Development and Coaching Initiative.  This is a five-year process, and it is funded through a School Personnel Development Grant from the Department of Education. It aligns with goals of the School Mental Health Advisory Council, and will be coordinated with the Technical Assistance System Network.</a:t>
            </a:r>
            <a:endParaRPr/>
          </a:p>
          <a:p>
            <a:pPr marL="0" indent="0">
              <a:buClr>
                <a:schemeClr val="dk1"/>
              </a:buClr>
              <a:buSzPts val="1200"/>
            </a:pPr>
            <a:endParaRPr/>
          </a:p>
          <a:p>
            <a:pPr marL="178027" indent="-178027">
              <a:buClr>
                <a:schemeClr val="dk1"/>
              </a:buClr>
              <a:buSzPts val="1200"/>
              <a:buFont typeface="Calibri"/>
              <a:buChar char="-"/>
            </a:pPr>
            <a:r>
              <a:rPr lang="en-US"/>
              <a:t>KSDE-TASN will partner with approximately 15 districts from 5 communities (2 large and 3 small)</a:t>
            </a:r>
            <a:endParaRPr/>
          </a:p>
          <a:p>
            <a:pPr marL="0" indent="0">
              <a:buClr>
                <a:schemeClr val="dk1"/>
              </a:buClr>
              <a:buSzPts val="1200"/>
            </a:pPr>
            <a:endParaRPr/>
          </a:p>
          <a:p>
            <a:pPr marL="178027" indent="-178027">
              <a:buClr>
                <a:schemeClr val="dk1"/>
              </a:buClr>
              <a:buSzPts val="1200"/>
              <a:buFont typeface="Calibri"/>
              <a:buChar char="-"/>
            </a:pPr>
            <a:r>
              <a:rPr lang="en-US"/>
              <a:t>Focus will be on building school capacity to meet the SMH needs of students.</a:t>
            </a:r>
            <a:endParaRPr/>
          </a:p>
          <a:p>
            <a:pPr marL="178027" indent="-100380">
              <a:buClr>
                <a:schemeClr val="dk1"/>
              </a:buClr>
              <a:buSzPts val="1200"/>
            </a:pPr>
            <a:endParaRPr/>
          </a:p>
          <a:p>
            <a:pPr marL="178027" indent="-178027">
              <a:buClr>
                <a:schemeClr val="dk1"/>
              </a:buClr>
              <a:buSzPts val="1200"/>
              <a:buFont typeface="Calibri"/>
              <a:buChar char="-"/>
            </a:pPr>
            <a:r>
              <a:rPr lang="en-US"/>
              <a:t>Developing and implementing evidenced-based mental health interventions in a tiered system of support.</a:t>
            </a:r>
            <a:endParaRPr/>
          </a:p>
          <a:p>
            <a:pPr marL="178027" indent="-100380">
              <a:buClr>
                <a:schemeClr val="dk1"/>
              </a:buClr>
              <a:buSzPts val="1200"/>
            </a:pPr>
            <a:endParaRPr/>
          </a:p>
          <a:p>
            <a:pPr marL="178027" indent="-178027">
              <a:buClr>
                <a:schemeClr val="dk1"/>
              </a:buClr>
              <a:buSzPts val="1200"/>
              <a:buFont typeface="Calibri"/>
              <a:buChar char="-"/>
            </a:pPr>
            <a:r>
              <a:rPr lang="en-US"/>
              <a:t>Creating school/community cross systems of support to address school mental health needs.</a:t>
            </a:r>
            <a:endParaRPr/>
          </a:p>
          <a:p>
            <a:pPr marL="0" indent="0">
              <a:buClr>
                <a:schemeClr val="dk1"/>
              </a:buClr>
              <a:buSzPts val="1200"/>
            </a:pPr>
            <a:endParaRPr/>
          </a:p>
          <a:p>
            <a:pPr marL="178027" indent="-178027">
              <a:buClr>
                <a:schemeClr val="dk1"/>
              </a:buClr>
              <a:buSzPts val="1200"/>
              <a:buFont typeface="Calibri"/>
              <a:buChar char="-"/>
            </a:pPr>
            <a:r>
              <a:rPr lang="en-US"/>
              <a:t>Developing resources and systems that can be replicated across the State of Kansas.</a:t>
            </a:r>
            <a:endParaRPr/>
          </a:p>
        </p:txBody>
      </p:sp>
      <p:sp>
        <p:nvSpPr>
          <p:cNvPr id="389" name="Google Shape;389;p3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42</a:t>
            </a:fld>
            <a:endParaRPr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94" name="Google Shape;394;p39: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63: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595" name="Google Shape;595;p63: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0: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401" name="Google Shape;401;p40: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2: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p4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Current practices for SECD.</a:t>
            </a:r>
            <a:endParaRPr/>
          </a:p>
        </p:txBody>
      </p:sp>
      <p:sp>
        <p:nvSpPr>
          <p:cNvPr id="415" name="Google Shape;415;p4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46</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3: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4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dirty="0"/>
              <a:t>The </a:t>
            </a:r>
            <a:r>
              <a:rPr lang="en-US" dirty="0" smtClean="0"/>
              <a:t>5</a:t>
            </a:r>
            <a:r>
              <a:rPr lang="en-US" baseline="0" dirty="0" smtClean="0"/>
              <a:t> draft </a:t>
            </a:r>
            <a:r>
              <a:rPr lang="en-US" dirty="0" smtClean="0"/>
              <a:t>KESA </a:t>
            </a:r>
            <a:r>
              <a:rPr lang="en-US" dirty="0"/>
              <a:t>social-emotional questions.</a:t>
            </a:r>
            <a:endParaRPr dirty="0"/>
          </a:p>
        </p:txBody>
      </p:sp>
      <p:sp>
        <p:nvSpPr>
          <p:cNvPr id="422" name="Google Shape;422;p4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47</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5: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4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So how do you measure social, emotional growth?</a:t>
            </a:r>
            <a:endParaRPr/>
          </a:p>
          <a:p>
            <a:pPr marL="0" indent="0"/>
            <a:endParaRPr/>
          </a:p>
          <a:p>
            <a:pPr marL="0" indent="0"/>
            <a:r>
              <a:rPr lang="en-US"/>
              <a:t>First of all, the Kansas State Board of Education believes this is something to be measured locally. </a:t>
            </a:r>
            <a:endParaRPr/>
          </a:p>
          <a:p>
            <a:pPr marL="0" indent="0"/>
            <a:endParaRPr/>
          </a:p>
          <a:p>
            <a:pPr marL="0" indent="0"/>
            <a:r>
              <a:rPr lang="en-US"/>
              <a:t>There are several indicators already in play. Chancers are good you’re already addressing many of these indicators:</a:t>
            </a:r>
            <a:endParaRPr/>
          </a:p>
          <a:p>
            <a:pPr marL="0" indent="0"/>
            <a:endParaRPr/>
          </a:p>
          <a:p>
            <a:pPr marL="1106481" lvl="2" indent="-174708">
              <a:buClr>
                <a:schemeClr val="dk1"/>
              </a:buClr>
              <a:buSzPts val="1200"/>
              <a:buFont typeface="Arial"/>
              <a:buChar char="•"/>
            </a:pPr>
            <a:r>
              <a:rPr lang="en-US"/>
              <a:t>Attitude and behavior (perception data; KAN-DIS)</a:t>
            </a:r>
            <a:endParaRPr/>
          </a:p>
          <a:p>
            <a:pPr marL="1106481" lvl="2" indent="-174708">
              <a:buClr>
                <a:schemeClr val="dk1"/>
              </a:buClr>
              <a:buSzPts val="1200"/>
              <a:buFont typeface="Arial"/>
              <a:buChar char="•"/>
            </a:pPr>
            <a:r>
              <a:rPr lang="en-US"/>
              <a:t>Attendance and program completion (KIDS data)</a:t>
            </a:r>
            <a:endParaRPr/>
          </a:p>
          <a:p>
            <a:pPr marL="1106481" lvl="2" indent="-174708">
              <a:buClr>
                <a:schemeClr val="dk1"/>
              </a:buClr>
              <a:buSzPts val="1200"/>
              <a:buFont typeface="Arial"/>
              <a:buChar char="•"/>
            </a:pPr>
            <a:r>
              <a:rPr lang="en-US"/>
              <a:t>Bullying prevention (bullying data collected)</a:t>
            </a:r>
            <a:endParaRPr/>
          </a:p>
          <a:p>
            <a:pPr marL="1106481" lvl="2" indent="-174708">
              <a:buClr>
                <a:schemeClr val="dk1"/>
              </a:buClr>
              <a:buSzPts val="1200"/>
              <a:buFont typeface="Arial"/>
              <a:buChar char="•"/>
            </a:pPr>
            <a:r>
              <a:rPr lang="en-US"/>
              <a:t>Character development (perception data)</a:t>
            </a:r>
            <a:endParaRPr/>
          </a:p>
          <a:p>
            <a:pPr marL="1106481" lvl="2" indent="-174708">
              <a:buClr>
                <a:schemeClr val="dk1"/>
              </a:buClr>
              <a:buSzPts val="1200"/>
              <a:buFont typeface="Arial"/>
              <a:buChar char="•"/>
            </a:pPr>
            <a:r>
              <a:rPr lang="en-US"/>
              <a:t>School-based mental health (referral data)</a:t>
            </a:r>
            <a:endParaRPr/>
          </a:p>
          <a:p>
            <a:pPr marL="1106481" lvl="2" indent="-174708">
              <a:buClr>
                <a:schemeClr val="dk1"/>
              </a:buClr>
              <a:buSzPts val="1200"/>
              <a:buFont typeface="Arial"/>
              <a:buChar char="•"/>
            </a:pPr>
            <a:r>
              <a:rPr lang="en-US"/>
              <a:t>Volunteerism/service learning (number of students involved)</a:t>
            </a:r>
            <a:endParaRPr/>
          </a:p>
          <a:p>
            <a:pPr marL="1106481" lvl="2" indent="-174708">
              <a:buClr>
                <a:schemeClr val="dk1"/>
              </a:buClr>
              <a:buSzPts val="1200"/>
              <a:buFont typeface="Arial"/>
              <a:buChar char="•"/>
            </a:pPr>
            <a:r>
              <a:rPr lang="en-US"/>
              <a:t>Climate/student management (KAN-DIS)</a:t>
            </a:r>
            <a:endParaRPr/>
          </a:p>
          <a:p>
            <a:pPr marL="1106481" lvl="2" indent="-174708">
              <a:buClr>
                <a:schemeClr val="dk1"/>
              </a:buClr>
              <a:buSzPts val="1200"/>
              <a:buFont typeface="Arial"/>
              <a:buChar char="•"/>
            </a:pPr>
            <a:r>
              <a:rPr lang="en-US"/>
              <a:t>Prevention data (prevention curriculum outcome data)</a:t>
            </a:r>
            <a:endParaRPr/>
          </a:p>
          <a:p>
            <a:pPr marL="174708" indent="-97060">
              <a:buClr>
                <a:schemeClr val="dk1"/>
              </a:buClr>
              <a:buSzPts val="1200"/>
            </a:pPr>
            <a:endParaRPr/>
          </a:p>
          <a:p>
            <a:pPr marL="0" indent="0">
              <a:buClr>
                <a:schemeClr val="dk1"/>
              </a:buClr>
              <a:buSzPts val="1200"/>
            </a:pPr>
            <a:r>
              <a:rPr lang="en-US"/>
              <a:t>DISCUSSION</a:t>
            </a:r>
            <a:endParaRPr/>
          </a:p>
          <a:p>
            <a:pPr marL="174708" indent="-174708">
              <a:buClr>
                <a:schemeClr val="dk1"/>
              </a:buClr>
              <a:buSzPts val="1200"/>
              <a:buFont typeface="Arial"/>
              <a:buChar char="•"/>
            </a:pPr>
            <a:r>
              <a:rPr lang="en-US"/>
              <a:t>What questions do you have as a district that you need answered?</a:t>
            </a:r>
            <a:endParaRPr/>
          </a:p>
          <a:p>
            <a:pPr marL="174708" indent="-174708">
              <a:buClr>
                <a:schemeClr val="dk1"/>
              </a:buClr>
              <a:buSzPts val="1200"/>
              <a:buFont typeface="Arial"/>
              <a:buChar char="•"/>
            </a:pPr>
            <a:r>
              <a:rPr lang="en-US"/>
              <a:t>What would this look like in your school?</a:t>
            </a:r>
            <a:endParaRPr/>
          </a:p>
          <a:p>
            <a:pPr marL="174708" indent="-174708">
              <a:buClr>
                <a:schemeClr val="dk1"/>
              </a:buClr>
              <a:buSzPts val="1200"/>
              <a:buFont typeface="Arial"/>
              <a:buChar char="•"/>
            </a:pPr>
            <a:r>
              <a:rPr lang="en-US"/>
              <a:t>What ideas do you have for implementing?</a:t>
            </a:r>
            <a:endParaRPr/>
          </a:p>
          <a:p>
            <a:pPr marL="174708" indent="-97060">
              <a:buClr>
                <a:schemeClr val="dk1"/>
              </a:buClr>
              <a:buSzPts val="1200"/>
            </a:pPr>
            <a:endParaRPr/>
          </a:p>
          <a:p>
            <a:pPr marL="174708" indent="-97060">
              <a:buClr>
                <a:schemeClr val="dk1"/>
              </a:buClr>
              <a:buSzPts val="1200"/>
            </a:pPr>
            <a:endParaRPr/>
          </a:p>
          <a:p>
            <a:pPr marL="0" indent="0"/>
            <a:endParaRPr/>
          </a:p>
        </p:txBody>
      </p:sp>
      <p:sp>
        <p:nvSpPr>
          <p:cNvPr id="443" name="Google Shape;443;p4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48</a:t>
            </a:fld>
            <a:endParaRPr sz="1200">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6: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4" name="Google Shape;474;p4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Refer later in presentation to SECD Formative Assessment.</a:t>
            </a:r>
            <a:endParaRPr/>
          </a:p>
          <a:p>
            <a:pPr marL="0" indent="0"/>
            <a:endParaRPr>
              <a:latin typeface="Arial"/>
              <a:ea typeface="Arial"/>
              <a:cs typeface="Arial"/>
              <a:sym typeface="Arial"/>
            </a:endParaRPr>
          </a:p>
        </p:txBody>
      </p:sp>
      <p:sp>
        <p:nvSpPr>
          <p:cNvPr id="475" name="Google Shape;475;p4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49</a:t>
            </a:fld>
            <a:endParaRPr sz="1200">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3: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3" name="Google Shape;523;p5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lnSpc>
                <a:spcPct val="90000"/>
              </a:lnSpc>
            </a:pPr>
            <a:r>
              <a:rPr lang="en-US">
                <a:latin typeface="Arial"/>
                <a:ea typeface="Arial"/>
                <a:cs typeface="Arial"/>
                <a:sym typeface="Arial"/>
              </a:rPr>
              <a:t>20 Minutes for Activity</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Cover Letter &amp; Interview</a:t>
            </a:r>
            <a:endParaRPr/>
          </a:p>
          <a:p>
            <a:pPr marL="0" indent="0">
              <a:lnSpc>
                <a:spcPct val="90000"/>
              </a:lnSpc>
            </a:pPr>
            <a:r>
              <a:rPr lang="en-US">
                <a:latin typeface="Arial"/>
                <a:ea typeface="Arial"/>
                <a:cs typeface="Arial"/>
                <a:sym typeface="Arial"/>
              </a:rPr>
              <a:t>Handout – Sample Interview Questions - Made and in the Folder</a:t>
            </a:r>
            <a:endParaRPr/>
          </a:p>
          <a:p>
            <a:pPr marL="0" indent="0">
              <a:lnSpc>
                <a:spcPct val="90000"/>
              </a:lnSpc>
            </a:pPr>
            <a:r>
              <a:rPr lang="en-US">
                <a:latin typeface="Arial"/>
                <a:ea typeface="Arial"/>
                <a:cs typeface="Arial"/>
                <a:sym typeface="Arial"/>
              </a:rPr>
              <a:t>Handout – Want Ad – Use Local Paper  </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Workshop Activity</a:t>
            </a:r>
            <a:endParaRPr/>
          </a:p>
          <a:p>
            <a:pPr marL="0" indent="0">
              <a:lnSpc>
                <a:spcPct val="90000"/>
              </a:lnSpc>
            </a:pPr>
            <a:r>
              <a:rPr lang="en-US">
                <a:latin typeface="Arial"/>
                <a:ea typeface="Arial"/>
                <a:cs typeface="Arial"/>
                <a:sym typeface="Arial"/>
              </a:rPr>
              <a:t>Step 1 - Choose 10 Personal Competencies you think you possess.  Then narrow the list to 5 that you think are your Strengths.  Think of and list concrete examples of when you have demonstrated theses competencies for 3 of your 5 strongest.  Write a paragraph about each of the 3 competencies, be specific in your description of what you did and how it demonstrated that competency. </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Step 2 – Choose 5 Personal Competencies you think are areas of Weakness for you.  Think of and list concrete examples for 2 of the 5 on how you are trying to improve those areas.  Write a paragraph about each of the 2, be specific in your description of what you have done and how you have improved in that area. </a:t>
            </a:r>
            <a:endParaRPr/>
          </a:p>
          <a:p>
            <a:pPr marL="0" indent="0">
              <a:lnSpc>
                <a:spcPct val="90000"/>
              </a:lnSpc>
            </a:pPr>
            <a:endParaRPr>
              <a:latin typeface="Arial"/>
              <a:ea typeface="Arial"/>
              <a:cs typeface="Arial"/>
              <a:sym typeface="Arial"/>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Classroom Activity - </a:t>
            </a:r>
            <a:endParaRPr/>
          </a:p>
          <a:p>
            <a:pPr marL="0" indent="0">
              <a:lnSpc>
                <a:spcPct val="90000"/>
              </a:lnSpc>
            </a:pPr>
            <a:r>
              <a:rPr lang="en-US">
                <a:latin typeface="Arial"/>
                <a:ea typeface="Arial"/>
                <a:cs typeface="Arial"/>
                <a:sym typeface="Arial"/>
              </a:rPr>
              <a:t>Step 1 - Choose 10 Personal Competencies you think you possess.  Then narrow the list to 5 that you think are your Strengths.  Think of and list concrete examples of when you have demonstrated theses competencies for 3 of your 5 strongest.  Write a paragraph about each of the 3 competencies, be specific in your description of what you did and how it demonstrated that competency. </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Step 2 – Choose 5 Personal Competencies you think are areas of Weakness for you.  Think of and list concrete examples for 2 of the 5 on how you are trying to improve those areas.  Write a paragraph about each of the 2, be specific in your description of what you have done and how you have improved in that area. </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Step 3 – Based on a Want Add for a Job determine your Opportunities and Threats for success in that position.  Determine if you should apply for the job based upon your analysis of Opportunities and Threats, as well as looking at your Strengths and Weaknesses and how they relate to the position.  </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Step 4 – If you decide to apply for the job, identify what Threats would keep you from getting the job.  (For example – not preparing for the interview, not researching the company, not spell checking your resume or cover letter, not wearing appropriate attire.)</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Step 5 – Write a cover letter for the position using the 3 Strengths paragraphs and the Opportunities you have identified.  </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Step 6 – Prepare for an interview for this job, reviewing 3 Strengths paragraphs, 2 Weaknesses paragraphs and the Opportunities and Threats identified.  </a:t>
            </a:r>
            <a:endParaRPr/>
          </a:p>
          <a:p>
            <a:pPr marL="0" indent="0">
              <a:lnSpc>
                <a:spcPct val="90000"/>
              </a:lnSpc>
            </a:pPr>
            <a:endParaRPr>
              <a:latin typeface="Arial"/>
              <a:ea typeface="Arial"/>
              <a:cs typeface="Arial"/>
              <a:sym typeface="Arial"/>
            </a:endParaRPr>
          </a:p>
          <a:p>
            <a:pPr marL="0" indent="0">
              <a:lnSpc>
                <a:spcPct val="90000"/>
              </a:lnSpc>
            </a:pPr>
            <a:r>
              <a:rPr lang="en-US">
                <a:latin typeface="Arial"/>
                <a:ea typeface="Arial"/>
                <a:cs typeface="Arial"/>
                <a:sym typeface="Arial"/>
              </a:rPr>
              <a:t>Step 7 – Be interviewed.     </a:t>
            </a:r>
            <a:endParaRPr/>
          </a:p>
          <a:p>
            <a:pPr marL="0" indent="0">
              <a:lnSpc>
                <a:spcPct val="90000"/>
              </a:lnSpc>
            </a:pPr>
            <a:endParaRPr>
              <a:latin typeface="Arial"/>
              <a:ea typeface="Arial"/>
              <a:cs typeface="Arial"/>
              <a:sym typeface="Arial"/>
            </a:endParaRPr>
          </a:p>
        </p:txBody>
      </p:sp>
      <p:sp>
        <p:nvSpPr>
          <p:cNvPr id="524" name="Google Shape;524;p5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50</a:t>
            </a:fld>
            <a:endParaRPr sz="1200">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HB 2773 (Ks. Safe and Secure Schools Act) would fund the Ks. Center for Safe and Prepared Schools, the Safe Schools Conference and provide $5 in aid to schools for school safety.</a:t>
            </a:r>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7385AE1-412C-4E45-9583-1FA578C810DD}" type="slidenum">
              <a:rPr lang="en-US" altLang="en-US" sz="1200"/>
              <a:pPr/>
              <a:t>53</a:t>
            </a:fld>
            <a:endParaRPr lang="en-US" altLang="en-US" sz="1200"/>
          </a:p>
        </p:txBody>
      </p:sp>
    </p:spTree>
    <p:extLst>
      <p:ext uri="{BB962C8B-B14F-4D97-AF65-F5344CB8AC3E}">
        <p14:creationId xmlns:p14="http://schemas.microsoft.com/office/powerpoint/2010/main" val="137679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7" name="Google Shape;117;p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Why SECD? Durlak et al. meta-analysis that further supports the need for social-emotional growth.</a:t>
            </a:r>
            <a:endParaRPr>
              <a:latin typeface="Arial"/>
              <a:ea typeface="Arial"/>
              <a:cs typeface="Arial"/>
              <a:sym typeface="Arial"/>
            </a:endParaRPr>
          </a:p>
        </p:txBody>
      </p:sp>
      <p:sp>
        <p:nvSpPr>
          <p:cNvPr id="118" name="Google Shape;118;p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7</a:t>
            </a:fld>
            <a:endParaRPr sz="1200">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 Hotline came about after Columbine, it is a direct link to the KHP State headquarters; calls are vetted and referred immediately to local Sheriff’s Offices. It has been credited for preventing possible gun violence situations at Kansas schools.</a:t>
            </a:r>
          </a:p>
        </p:txBody>
      </p:sp>
      <p:sp>
        <p:nvSpPr>
          <p:cNvPr id="1024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F5F1BD-21D0-4CCA-B765-9ACE0D475900}" type="slidenum">
              <a:rPr lang="en-US" altLang="en-US" sz="1200"/>
              <a:pPr/>
              <a:t>60</a:t>
            </a:fld>
            <a:endParaRPr lang="en-US" altLang="en-US" sz="1200"/>
          </a:p>
        </p:txBody>
      </p:sp>
    </p:spTree>
    <p:extLst>
      <p:ext uri="{BB962C8B-B14F-4D97-AF65-F5344CB8AC3E}">
        <p14:creationId xmlns:p14="http://schemas.microsoft.com/office/powerpoint/2010/main" val="3589699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7: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4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t>Video – YouTube – 5 Keys To Social and Emotional Learning Success  </a:t>
            </a:r>
            <a:endParaRPr/>
          </a:p>
          <a:p>
            <a:pPr marL="0" indent="0"/>
            <a:endParaRPr/>
          </a:p>
          <a:p>
            <a:pPr marL="0" indent="0"/>
            <a:r>
              <a:rPr lang="en-US"/>
              <a:t>https://www.youtube.com/watch?v=DqNn9qWoO1M </a:t>
            </a:r>
            <a:endParaRPr/>
          </a:p>
        </p:txBody>
      </p:sp>
      <p:sp>
        <p:nvSpPr>
          <p:cNvPr id="481" name="Google Shape;481;p4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62</a:t>
            </a:fld>
            <a:endParaRPr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72: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60" name="Google Shape;660;p7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Questions?</a:t>
            </a:r>
            <a:endParaRPr/>
          </a:p>
        </p:txBody>
      </p:sp>
      <p:sp>
        <p:nvSpPr>
          <p:cNvPr id="661" name="Google Shape;661;p7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latin typeface="Calibri"/>
                <a:ea typeface="Calibri"/>
                <a:cs typeface="Calibri"/>
                <a:sym typeface="Calibri"/>
              </a:rPr>
              <a:pPr algn="r"/>
              <a:t>64</a:t>
            </a:fld>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9: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3" name="Google Shape;123;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This slide reflects the national landscape for SEL/SECD; Kansas is a </a:t>
            </a:r>
            <a:r>
              <a:rPr lang="en-US" i="1">
                <a:latin typeface="Arial"/>
                <a:ea typeface="Arial"/>
                <a:cs typeface="Arial"/>
                <a:sym typeface="Arial"/>
              </a:rPr>
              <a:t>Collaborating State </a:t>
            </a:r>
            <a:r>
              <a:rPr lang="en-US">
                <a:latin typeface="Arial"/>
                <a:ea typeface="Arial"/>
                <a:cs typeface="Arial"/>
                <a:sym typeface="Arial"/>
              </a:rPr>
              <a:t>with CASEL and continues to be a national leader for SEL/SECD. </a:t>
            </a:r>
            <a:endParaRPr>
              <a:latin typeface="Arial"/>
              <a:ea typeface="Arial"/>
              <a:cs typeface="Arial"/>
              <a:sym typeface="Arial"/>
            </a:endParaRPr>
          </a:p>
        </p:txBody>
      </p:sp>
      <p:sp>
        <p:nvSpPr>
          <p:cNvPr id="124" name="Google Shape;124;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8</a:t>
            </a:fld>
            <a:endParaRPr sz="12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a:p>
            <a:r>
              <a:rPr lang="en-US" altLang="en-US" b="1" smtClean="0">
                <a:latin typeface="Arial" panose="020B0604020202020204" pitchFamily="34" charset="0"/>
                <a:hlinkClick r:id="rId3"/>
              </a:rPr>
              <a:t>The Economic Value of Social and Emotional Learning</a:t>
            </a:r>
            <a:r>
              <a:rPr lang="en-US" altLang="en-US" smtClean="0">
                <a:latin typeface="Arial" panose="020B0604020202020204" pitchFamily="34" charset="0"/>
                <a:hlinkClick r:id="rId3"/>
              </a:rPr>
              <a:t/>
            </a:r>
            <a:br>
              <a:rPr lang="en-US" altLang="en-US" smtClean="0">
                <a:latin typeface="Arial" panose="020B0604020202020204" pitchFamily="34" charset="0"/>
                <a:hlinkClick r:id="rId3"/>
              </a:rPr>
            </a:br>
            <a:r>
              <a:rPr lang="en-US" altLang="en-US" i="1" smtClean="0">
                <a:latin typeface="Arial" panose="020B0604020202020204" pitchFamily="34" charset="0"/>
                <a:hlinkClick r:id="rId3"/>
              </a:rPr>
              <a:t>Clive Belfield, Brooks Bowden, Alli Klapp, Henry Levin, Robert Shand, and Sabine Zander</a:t>
            </a:r>
            <a:r>
              <a:rPr lang="en-US" altLang="en-US" b="1" smtClean="0">
                <a:latin typeface="Arial" panose="020B0604020202020204" pitchFamily="34" charset="0"/>
                <a:hlinkClick r:id="rId3"/>
              </a:rPr>
              <a:t>February 2015</a:t>
            </a:r>
            <a:r>
              <a:rPr lang="en-US" altLang="en-US" smtClean="0">
                <a:latin typeface="Arial" panose="020B0604020202020204" pitchFamily="34" charset="0"/>
                <a:hlinkClick r:id="rId3"/>
              </a:rPr>
              <a:t> This report reveals, on average, that every dollar invested in SEL programming yields $11 in long-term benefits. These benefits include reduced juvenile crime, higher lifetime earnings, and better mental and physical health.</a:t>
            </a:r>
          </a:p>
          <a:p>
            <a:endParaRPr lang="en-US" altLang="en-US" smtClean="0">
              <a:latin typeface="Arial" panose="020B0604020202020204" pitchFamily="34" charset="0"/>
            </a:endParaRPr>
          </a:p>
        </p:txBody>
      </p:sp>
      <p:sp>
        <p:nvSpPr>
          <p:cNvPr id="5222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401911-3C9A-4958-804A-B93500E04201}" type="slidenum">
              <a:rPr lang="en-US" altLang="en-US" sz="1200"/>
              <a:pPr/>
              <a:t>9</a:t>
            </a:fld>
            <a:endParaRPr lang="en-US" altLang="en-US" sz="1200"/>
          </a:p>
        </p:txBody>
      </p:sp>
    </p:spTree>
    <p:extLst>
      <p:ext uri="{BB962C8B-B14F-4D97-AF65-F5344CB8AC3E}">
        <p14:creationId xmlns:p14="http://schemas.microsoft.com/office/powerpoint/2010/main" val="2081779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0: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0" name="Google Shape;130;p1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The economic value of SECD.</a:t>
            </a:r>
            <a:endParaRPr/>
          </a:p>
        </p:txBody>
      </p:sp>
      <p:sp>
        <p:nvSpPr>
          <p:cNvPr id="131" name="Google Shape;131;p1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10</a:t>
            </a:fld>
            <a:endParaRPr sz="12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6" name="Google Shape;156;p13: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Arial"/>
                <a:ea typeface="Arial"/>
                <a:cs typeface="Arial"/>
                <a:sym typeface="Arial"/>
              </a:rPr>
              <a:t>Kansas was the first state to adopt Social, Emotional and Character Development standards.  The standards were adopted in 2012 and have been a model for other states. </a:t>
            </a:r>
            <a:endParaRPr>
              <a:latin typeface="Arial"/>
              <a:ea typeface="Arial"/>
              <a:cs typeface="Arial"/>
              <a:sym typeface="Arial"/>
            </a:endParaRPr>
          </a:p>
          <a:p>
            <a:pPr marL="0" indent="0"/>
            <a:endParaRPr>
              <a:latin typeface="Arial"/>
              <a:ea typeface="Arial"/>
              <a:cs typeface="Arial"/>
              <a:sym typeface="Arial"/>
            </a:endParaRPr>
          </a:p>
          <a:p>
            <a:pPr marL="0" indent="0"/>
            <a:endParaRPr>
              <a:latin typeface="Arial"/>
              <a:ea typeface="Arial"/>
              <a:cs typeface="Arial"/>
              <a:sym typeface="Arial"/>
            </a:endParaRPr>
          </a:p>
          <a:p>
            <a:pPr marL="0" indent="0"/>
            <a:r>
              <a:rPr lang="en-US">
                <a:latin typeface="Arial"/>
                <a:ea typeface="Arial"/>
                <a:cs typeface="Arial"/>
                <a:sym typeface="Arial"/>
              </a:rPr>
              <a:t>Research shows schools that incorporate social, emotional and character development have more student engagement, decreased suspensions and improved academic scores. </a:t>
            </a:r>
            <a:endParaRPr/>
          </a:p>
        </p:txBody>
      </p:sp>
      <p:sp>
        <p:nvSpPr>
          <p:cNvPr id="157" name="Google Shape;157;p13: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a:solidFill>
                  <a:schemeClr val="dk1"/>
                </a:solidFill>
              </a:rPr>
              <a:pPr algn="r"/>
              <a:t>11</a:t>
            </a:fld>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0" y="-1"/>
            <a:ext cx="12223532" cy="6875829"/>
          </a:xfrm>
          <a:prstGeom prst="rect">
            <a:avLst/>
          </a:prstGeom>
          <a:noFill/>
          <a:ln>
            <a:noFill/>
          </a:ln>
        </p:spPr>
      </p:pic>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Arial Black"/>
              <a:buNone/>
              <a:defRPr sz="60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Black"/>
                <a:ea typeface="Arial Black"/>
                <a:cs typeface="Arial Black"/>
                <a:sym typeface="Arial Black"/>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17" name="Google Shape;17;p2"/>
          <p:cNvPicPr preferRelativeResize="0"/>
          <p:nvPr/>
        </p:nvPicPr>
        <p:blipFill rotWithShape="1">
          <a:blip r:embed="rId3">
            <a:alphaModFix/>
          </a:blip>
          <a:srcRect/>
          <a:stretch/>
        </p:blipFill>
        <p:spPr>
          <a:xfrm>
            <a:off x="3314700" y="6431080"/>
            <a:ext cx="3733800" cy="2774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act slide with white">
  <p:cSld name="Contact slide with white">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4" name="Google Shape;54;p12"/>
          <p:cNvPicPr preferRelativeResize="0"/>
          <p:nvPr/>
        </p:nvPicPr>
        <p:blipFill rotWithShape="1">
          <a:blip r:embed="rId2">
            <a:alphaModFix/>
          </a:blip>
          <a:srcRect/>
          <a:stretch/>
        </p:blipFill>
        <p:spPr>
          <a:xfrm>
            <a:off x="-147782" y="-114810"/>
            <a:ext cx="12339781" cy="7007957"/>
          </a:xfrm>
          <a:prstGeom prst="rect">
            <a:avLst/>
          </a:prstGeom>
          <a:noFill/>
          <a:ln>
            <a:noFill/>
          </a:ln>
        </p:spPr>
      </p:pic>
      <p:pic>
        <p:nvPicPr>
          <p:cNvPr id="55" name="Google Shape;55;p12"/>
          <p:cNvPicPr preferRelativeResize="0"/>
          <p:nvPr/>
        </p:nvPicPr>
        <p:blipFill rotWithShape="1">
          <a:blip r:embed="rId3">
            <a:alphaModFix/>
          </a:blip>
          <a:srcRect/>
          <a:stretch/>
        </p:blipFill>
        <p:spPr>
          <a:xfrm>
            <a:off x="4483100" y="5960450"/>
            <a:ext cx="7200900" cy="53516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Custom Layout">
  <p:cSld name="4_Custom Layout">
    <p:bg>
      <p:bgPr>
        <a:solidFill>
          <a:schemeClr val="dk1"/>
        </a:solidFill>
        <a:effectLst/>
      </p:bgPr>
    </p:bg>
    <p:spTree>
      <p:nvGrpSpPr>
        <p:cNvPr id="1" name="Shape 56"/>
        <p:cNvGrpSpPr/>
        <p:nvPr/>
      </p:nvGrpSpPr>
      <p:grpSpPr>
        <a:xfrm>
          <a:off x="0" y="0"/>
          <a:ext cx="0" cy="0"/>
          <a:chOff x="0" y="0"/>
          <a:chExt cx="0" cy="0"/>
        </a:xfrm>
      </p:grpSpPr>
      <p:sp>
        <p:nvSpPr>
          <p:cNvPr id="57" name="Google Shape;57;p13"/>
          <p:cNvSpPr txBox="1"/>
          <p:nvPr/>
        </p:nvSpPr>
        <p:spPr>
          <a:xfrm>
            <a:off x="281517" y="6581746"/>
            <a:ext cx="2837636" cy="20005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700">
                <a:solidFill>
                  <a:srgbClr val="A6A6A6"/>
                </a:solidFill>
                <a:latin typeface="Arial"/>
                <a:ea typeface="Arial"/>
                <a:cs typeface="Arial"/>
                <a:sym typeface="Arial"/>
              </a:rPr>
              <a:t>KANSAS STATE DEPARTMENT OF EDUCATION </a:t>
            </a:r>
            <a:r>
              <a:rPr lang="en-US" sz="700" i="1">
                <a:solidFill>
                  <a:srgbClr val="A6A6A6"/>
                </a:solidFill>
                <a:latin typeface="Arial"/>
                <a:ea typeface="Arial"/>
                <a:cs typeface="Arial"/>
                <a:sym typeface="Arial"/>
              </a:rPr>
              <a:t>| www.ksde.org</a:t>
            </a:r>
            <a:endParaRPr/>
          </a:p>
        </p:txBody>
      </p:sp>
      <p:pic>
        <p:nvPicPr>
          <p:cNvPr id="58" name="Google Shape;58;p13"/>
          <p:cNvPicPr preferRelativeResize="0"/>
          <p:nvPr/>
        </p:nvPicPr>
        <p:blipFill rotWithShape="1">
          <a:blip r:embed="rId2">
            <a:alphaModFix/>
          </a:blip>
          <a:srcRect/>
          <a:stretch/>
        </p:blipFill>
        <p:spPr>
          <a:xfrm>
            <a:off x="10344151" y="6427790"/>
            <a:ext cx="1422400" cy="242887"/>
          </a:xfrm>
          <a:prstGeom prst="rect">
            <a:avLst/>
          </a:prstGeom>
          <a:noFill/>
          <a:ln>
            <a:noFill/>
          </a:ln>
        </p:spPr>
      </p:pic>
      <p:sp>
        <p:nvSpPr>
          <p:cNvPr id="59" name="Google Shape;59;p13"/>
          <p:cNvSpPr txBox="1">
            <a:spLocks noGrp="1"/>
          </p:cNvSpPr>
          <p:nvPr>
            <p:ph type="body" idx="1"/>
          </p:nvPr>
        </p:nvSpPr>
        <p:spPr>
          <a:xfrm>
            <a:off x="1016000" y="2660552"/>
            <a:ext cx="5994400" cy="1333699"/>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800"/>
              <a:buFont typeface="Arial"/>
              <a:buNone/>
              <a:defRPr sz="2800" b="0" i="1" u="none" strike="noStrike" cap="none">
                <a:solidFill>
                  <a:schemeClr val="lt1"/>
                </a:solidFill>
                <a:latin typeface="Calibri"/>
                <a:ea typeface="Calibri"/>
                <a:cs typeface="Calibri"/>
                <a:sym typeface="Calibri"/>
              </a:defRPr>
            </a:lvl1pPr>
            <a:lvl2pPr marL="914400" marR="0" lvl="1" indent="-228600" algn="r" rtl="0">
              <a:lnSpc>
                <a:spcPct val="90000"/>
              </a:lnSpc>
              <a:spcBef>
                <a:spcPts val="500"/>
              </a:spcBef>
              <a:spcAft>
                <a:spcPts val="0"/>
              </a:spcAft>
              <a:buClr>
                <a:schemeClr val="lt1"/>
              </a:buClr>
              <a:buSzPts val="2400"/>
              <a:buFont typeface="Arial"/>
              <a:buNone/>
              <a:defRPr sz="2400" b="0" i="1" u="none" strike="noStrike" cap="none">
                <a:solidFill>
                  <a:schemeClr val="lt1"/>
                </a:solidFill>
                <a:latin typeface="Calibri"/>
                <a:ea typeface="Calibri"/>
                <a:cs typeface="Calibri"/>
                <a:sym typeface="Calibri"/>
              </a:defRPr>
            </a:lvl2pPr>
            <a:lvl3pPr marL="1371600" marR="0" lvl="2" indent="-228600" algn="ctr" rtl="0">
              <a:lnSpc>
                <a:spcPct val="90000"/>
              </a:lnSpc>
              <a:spcBef>
                <a:spcPts val="500"/>
              </a:spcBef>
              <a:spcAft>
                <a:spcPts val="0"/>
              </a:spcAft>
              <a:buClr>
                <a:schemeClr val="lt1"/>
              </a:buClr>
              <a:buSzPts val="2000"/>
              <a:buFont typeface="Arial"/>
              <a:buNone/>
              <a:defRPr sz="2000" b="0" i="1" u="none" strike="noStrike" cap="none">
                <a:solidFill>
                  <a:schemeClr val="lt1"/>
                </a:solidFill>
                <a:latin typeface="Calibri"/>
                <a:ea typeface="Calibri"/>
                <a:cs typeface="Calibri"/>
                <a:sym typeface="Calibri"/>
              </a:defRPr>
            </a:lvl3pPr>
            <a:lvl4pPr marL="1828800" marR="0" lvl="3" indent="-228600" algn="ctr" rtl="0">
              <a:lnSpc>
                <a:spcPct val="90000"/>
              </a:lnSpc>
              <a:spcBef>
                <a:spcPts val="500"/>
              </a:spcBef>
              <a:spcAft>
                <a:spcPts val="0"/>
              </a:spcAft>
              <a:buClr>
                <a:schemeClr val="lt1"/>
              </a:buClr>
              <a:buSzPts val="1800"/>
              <a:buFont typeface="Arial"/>
              <a:buNone/>
              <a:defRPr sz="1800" b="0" i="1" u="none" strike="noStrike" cap="none">
                <a:solidFill>
                  <a:schemeClr val="lt1"/>
                </a:solidFill>
                <a:latin typeface="Calibri"/>
                <a:ea typeface="Calibri"/>
                <a:cs typeface="Calibri"/>
                <a:sym typeface="Calibri"/>
              </a:defRPr>
            </a:lvl4pPr>
            <a:lvl5pPr marL="2286000" marR="0" lvl="4" indent="-228600" algn="ctr" rtl="0">
              <a:lnSpc>
                <a:spcPct val="90000"/>
              </a:lnSpc>
              <a:spcBef>
                <a:spcPts val="500"/>
              </a:spcBef>
              <a:spcAft>
                <a:spcPts val="0"/>
              </a:spcAft>
              <a:buClr>
                <a:schemeClr val="lt1"/>
              </a:buClr>
              <a:buSzPts val="1800"/>
              <a:buFont typeface="Arial"/>
              <a:buNone/>
              <a:defRPr sz="1800" b="0" i="1"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tx1"/>
        </a:solidFill>
        <a:effectLst/>
      </p:bgPr>
    </p:bg>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81517" y="6581746"/>
            <a:ext cx="28376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r>
              <a:rPr lang="en-US" altLang="en-US" sz="700" smtClean="0">
                <a:solidFill>
                  <a:srgbClr val="A6A6A6"/>
                </a:solidFill>
              </a:rPr>
              <a:t>KANSAS STATE DEPARTMENT OF EDUCATION </a:t>
            </a:r>
            <a:r>
              <a:rPr lang="en-US" altLang="en-US" sz="700" i="1" smtClean="0">
                <a:solidFill>
                  <a:srgbClr val="A6A6A6"/>
                </a:solidFill>
              </a:rPr>
              <a:t>| www.ksde.org</a:t>
            </a:r>
          </a:p>
        </p:txBody>
      </p:sp>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44151" y="6427789"/>
            <a:ext cx="14224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3"/>
          </p:nvPr>
        </p:nvSpPr>
        <p:spPr>
          <a:xfrm>
            <a:off x="1016000" y="2660552"/>
            <a:ext cx="5994400" cy="1333699"/>
          </a:xfrm>
          <a:prstGeom prst="rect">
            <a:avLst/>
          </a:prstGeom>
          <a:noFill/>
        </p:spPr>
        <p:txBody>
          <a:bodyPr anchor="ctr"/>
          <a:lstStyle>
            <a:lvl1pPr marL="0" indent="0" algn="ctr">
              <a:buNone/>
              <a:defRPr i="1">
                <a:solidFill>
                  <a:schemeClr val="bg1"/>
                </a:solidFill>
              </a:defRPr>
            </a:lvl1pPr>
            <a:lvl2pPr marL="457189" indent="0" algn="r">
              <a:buNone/>
              <a:defRPr i="1">
                <a:solidFill>
                  <a:schemeClr val="bg1"/>
                </a:solidFill>
              </a:defRPr>
            </a:lvl2pPr>
            <a:lvl3pPr marL="914378" indent="0" algn="ctr">
              <a:buNone/>
              <a:defRPr i="1">
                <a:solidFill>
                  <a:schemeClr val="bg1"/>
                </a:solidFill>
              </a:defRPr>
            </a:lvl3pPr>
            <a:lvl4pPr marL="1371566" indent="0" algn="ctr">
              <a:buNone/>
              <a:defRPr i="1">
                <a:solidFill>
                  <a:schemeClr val="bg1"/>
                </a:solidFill>
              </a:defRPr>
            </a:lvl4pPr>
            <a:lvl5pPr marL="1828754" indent="0" algn="ctr">
              <a:buNone/>
              <a:defRPr i="1">
                <a:solidFill>
                  <a:schemeClr val="bg1"/>
                </a:solidFill>
              </a:defRPr>
            </a:lvl5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3585496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3"/>
          <p:cNvSpPr txBox="1">
            <a:spLocks noGrp="1"/>
          </p:cNvSpPr>
          <p:nvPr>
            <p:ph type="body" idx="1"/>
          </p:nvPr>
        </p:nvSpPr>
        <p:spPr>
          <a:xfrm>
            <a:off x="838200" y="1825625"/>
            <a:ext cx="6540500" cy="35210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pic>
        <p:nvPicPr>
          <p:cNvPr id="25" name="Google Shape;25;p4"/>
          <p:cNvPicPr preferRelativeResize="0"/>
          <p:nvPr/>
        </p:nvPicPr>
        <p:blipFill rotWithShape="1">
          <a:blip r:embed="rId2">
            <a:alphaModFix/>
          </a:blip>
          <a:srcRect/>
          <a:stretch/>
        </p:blipFill>
        <p:spPr>
          <a:xfrm>
            <a:off x="0" y="0"/>
            <a:ext cx="12191999" cy="68936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5"/>
          <p:cNvSpPr txBox="1">
            <a:spLocks noGrp="1"/>
          </p:cNvSpPr>
          <p:nvPr>
            <p:ph type="body" idx="1"/>
          </p:nvPr>
        </p:nvSpPr>
        <p:spPr>
          <a:xfrm>
            <a:off x="838200" y="1825625"/>
            <a:ext cx="5181600" cy="35972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body" idx="2"/>
          </p:nvPr>
        </p:nvSpPr>
        <p:spPr>
          <a:xfrm>
            <a:off x="6172200" y="1825625"/>
            <a:ext cx="5181600" cy="35972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lt1"/>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8"/>
          <p:cNvSpPr txBox="1">
            <a:spLocks noGrp="1"/>
          </p:cNvSpPr>
          <p:nvPr>
            <p:ph type="body" idx="1"/>
          </p:nvPr>
        </p:nvSpPr>
        <p:spPr>
          <a:xfrm>
            <a:off x="838200" y="1825625"/>
            <a:ext cx="6540500" cy="35210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pic>
        <p:nvPicPr>
          <p:cNvPr id="39" name="Google Shape;39;p9"/>
          <p:cNvPicPr preferRelativeResize="0"/>
          <p:nvPr/>
        </p:nvPicPr>
        <p:blipFill rotWithShape="1">
          <a:blip r:embed="rId2">
            <a:alphaModFix/>
          </a:blip>
          <a:srcRect/>
          <a:stretch/>
        </p:blipFill>
        <p:spPr>
          <a:xfrm>
            <a:off x="15074" y="512"/>
            <a:ext cx="12161852" cy="6872987"/>
          </a:xfrm>
          <a:prstGeom prst="rect">
            <a:avLst/>
          </a:prstGeom>
          <a:noFill/>
          <a:ln>
            <a:noFill/>
          </a:ln>
        </p:spPr>
      </p:pic>
      <p:sp>
        <p:nvSpPr>
          <p:cNvPr id="40" name="Google Shape;40;p9"/>
          <p:cNvSpPr txBox="1">
            <a:spLocks noGrp="1"/>
          </p:cNvSpPr>
          <p:nvPr>
            <p:ph type="title"/>
          </p:nvPr>
        </p:nvSpPr>
        <p:spPr>
          <a:xfrm>
            <a:off x="838200" y="2773569"/>
            <a:ext cx="10515600" cy="2852737"/>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4800"/>
              <a:buFont typeface="Arial Black"/>
              <a:buNone/>
              <a:defRPr sz="48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 name="Google Shape;41;p9"/>
          <p:cNvSpPr txBox="1">
            <a:spLocks noGrp="1"/>
          </p:cNvSpPr>
          <p:nvPr>
            <p:ph type="body" idx="1"/>
          </p:nvPr>
        </p:nvSpPr>
        <p:spPr>
          <a:xfrm>
            <a:off x="831850" y="5649256"/>
            <a:ext cx="10515600" cy="543650"/>
          </a:xfrm>
          <a:prstGeom prst="rect">
            <a:avLst/>
          </a:prstGeom>
          <a:noFill/>
          <a:ln>
            <a:noFill/>
          </a:ln>
        </p:spPr>
        <p:txBody>
          <a:bodyPr spcFirstLastPara="1" wrap="square" lIns="91425" tIns="45700" rIns="91425" bIns="45700" anchor="t" anchorCtr="0"/>
          <a:lstStyle>
            <a:lvl1pPr marL="457200" marR="0" lvl="0" indent="-228600" algn="ctr"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Arial Black"/>
                <a:ea typeface="Arial Black"/>
                <a:cs typeface="Arial Black"/>
                <a:sym typeface="Arial Black"/>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act slide">
  <p:cSld name="Contact slide">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50" name="Google Shape;50;p11"/>
          <p:cNvPicPr preferRelativeResize="0"/>
          <p:nvPr/>
        </p:nvPicPr>
        <p:blipFill rotWithShape="1">
          <a:blip r:embed="rId2">
            <a:alphaModFix/>
          </a:blip>
          <a:srcRect/>
          <a:stretch/>
        </p:blipFill>
        <p:spPr>
          <a:xfrm>
            <a:off x="-304800" y="-489527"/>
            <a:ext cx="12998564" cy="7383185"/>
          </a:xfrm>
          <a:prstGeom prst="rect">
            <a:avLst/>
          </a:prstGeom>
          <a:noFill/>
          <a:ln>
            <a:noFill/>
          </a:ln>
        </p:spPr>
      </p:pic>
      <p:pic>
        <p:nvPicPr>
          <p:cNvPr id="51" name="Google Shape;51;p11"/>
          <p:cNvPicPr preferRelativeResize="0"/>
          <p:nvPr/>
        </p:nvPicPr>
        <p:blipFill rotWithShape="1">
          <a:blip r:embed="rId3">
            <a:alphaModFix/>
          </a:blip>
          <a:srcRect/>
          <a:stretch/>
        </p:blipFill>
        <p:spPr>
          <a:xfrm>
            <a:off x="4483100" y="5960450"/>
            <a:ext cx="7200900" cy="53516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4">
            <a:alphaModFix/>
          </a:blip>
          <a:srcRect/>
          <a:stretch/>
        </p:blipFill>
        <p:spPr>
          <a:xfrm>
            <a:off x="30836" y="0"/>
            <a:ext cx="12161163" cy="6875434"/>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825625"/>
            <a:ext cx="10515600" cy="420687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noodle.com/" TargetMode="External"/><Relationship Id="rId7"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consciousdiscipline.com/" TargetMode="External"/><Relationship Id="rId5" Type="http://schemas.openxmlformats.org/officeDocument/2006/relationships/hyperlink" Target="http://braingym.org/" TargetMode="External"/><Relationship Id="rId4" Type="http://schemas.openxmlformats.org/officeDocument/2006/relationships/hyperlink" Target="https://brain-breaks.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safersmarterkids.org/teachers/curriculu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png"/><Relationship Id="rId9"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hyperlink" Target="http://www.youtube.com/watch?v=Htu3va7yDMg" TargetMode="External"/><Relationship Id="rId4" Type="http://schemas.openxmlformats.org/officeDocument/2006/relationships/image" Target="../media/image61.jpg"/></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mailto:kreed@ksde.org"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mailto:susanjohnsonconsulting@gmail.com" TargetMode="External"/><Relationship Id="rId5" Type="http://schemas.openxmlformats.org/officeDocument/2006/relationships/hyperlink" Target="mailto:jodigrover@essdack.org" TargetMode="External"/><Relationship Id="rId4" Type="http://schemas.openxmlformats.org/officeDocument/2006/relationships/hyperlink" Target="mailto:nmcdonald@smokyhill.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4960" y="1016000"/>
            <a:ext cx="4023360" cy="4429760"/>
          </a:xfrm>
          <a:prstGeom prst="rect">
            <a:avLst/>
          </a:prstGeom>
        </p:spPr>
      </p:pic>
      <p:sp>
        <p:nvSpPr>
          <p:cNvPr id="3" name="TextBox 2"/>
          <p:cNvSpPr txBox="1"/>
          <p:nvPr/>
        </p:nvSpPr>
        <p:spPr>
          <a:xfrm>
            <a:off x="2164080" y="213360"/>
            <a:ext cx="7853680" cy="707886"/>
          </a:xfrm>
          <a:prstGeom prst="rect">
            <a:avLst/>
          </a:prstGeom>
          <a:noFill/>
        </p:spPr>
        <p:txBody>
          <a:bodyPr wrap="square" rtlCol="0">
            <a:spAutoFit/>
          </a:bodyPr>
          <a:lstStyle/>
          <a:p>
            <a:pPr algn="ctr"/>
            <a:r>
              <a:rPr lang="en-US" sz="4000" b="1" dirty="0" smtClean="0">
                <a:solidFill>
                  <a:srgbClr val="FF0000"/>
                </a:solidFill>
              </a:rPr>
              <a:t>2018 Safe Schools Conference</a:t>
            </a:r>
            <a:endParaRPr lang="en-US" sz="4000" b="1" dirty="0">
              <a:solidFill>
                <a:srgbClr val="FF0000"/>
              </a:solidFill>
            </a:endParaRPr>
          </a:p>
        </p:txBody>
      </p:sp>
      <p:pic>
        <p:nvPicPr>
          <p:cNvPr id="9" name="Picture 8"/>
          <p:cNvPicPr>
            <a:picLocks noChangeAspect="1"/>
          </p:cNvPicPr>
          <p:nvPr/>
        </p:nvPicPr>
        <p:blipFill>
          <a:blip r:embed="rId3"/>
          <a:stretch>
            <a:fillRect/>
          </a:stretch>
        </p:blipFill>
        <p:spPr>
          <a:xfrm>
            <a:off x="0" y="0"/>
            <a:ext cx="12192000" cy="6858000"/>
          </a:xfrm>
          <a:prstGeom prst="rect">
            <a:avLst/>
          </a:prstGeom>
        </p:spPr>
      </p:pic>
      <p:sp>
        <p:nvSpPr>
          <p:cNvPr id="11" name="TextBox 10"/>
          <p:cNvSpPr txBox="1"/>
          <p:nvPr/>
        </p:nvSpPr>
        <p:spPr>
          <a:xfrm>
            <a:off x="2209800" y="426720"/>
            <a:ext cx="7853680" cy="707886"/>
          </a:xfrm>
          <a:prstGeom prst="rect">
            <a:avLst/>
          </a:prstGeom>
          <a:noFill/>
        </p:spPr>
        <p:txBody>
          <a:bodyPr wrap="square" rtlCol="0">
            <a:spAutoFit/>
          </a:bodyPr>
          <a:lstStyle/>
          <a:p>
            <a:pPr algn="ctr"/>
            <a:r>
              <a:rPr lang="en-US" sz="4000" b="1" dirty="0" smtClean="0">
                <a:solidFill>
                  <a:srgbClr val="FF0000"/>
                </a:solidFill>
              </a:rPr>
              <a:t>2018 Safe Schools Conference</a:t>
            </a:r>
            <a:endParaRPr lang="en-US" sz="4000" b="1" dirty="0">
              <a:solidFill>
                <a:srgbClr val="FF0000"/>
              </a:solidFill>
            </a:endParaRPr>
          </a:p>
        </p:txBody>
      </p:sp>
    </p:spTree>
    <p:extLst>
      <p:ext uri="{BB962C8B-B14F-4D97-AF65-F5344CB8AC3E}">
        <p14:creationId xmlns:p14="http://schemas.microsoft.com/office/powerpoint/2010/main" val="419263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296883" y="210745"/>
            <a:ext cx="1181199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WHY FOCUS ON SOCIAL-EMOTIONAL GROWTH</a:t>
            </a:r>
            <a:endParaRPr sz="4400" b="0" i="0" u="none" strike="noStrike" cap="none">
              <a:solidFill>
                <a:srgbClr val="002060"/>
              </a:solidFill>
              <a:latin typeface="Arial Black"/>
              <a:ea typeface="Arial Black"/>
              <a:cs typeface="Arial Black"/>
              <a:sym typeface="Arial Black"/>
            </a:endParaRPr>
          </a:p>
        </p:txBody>
      </p:sp>
      <p:sp>
        <p:nvSpPr>
          <p:cNvPr id="134" name="Google Shape;134;p23"/>
          <p:cNvSpPr txBox="1">
            <a:spLocks noGrp="1"/>
          </p:cNvSpPr>
          <p:nvPr>
            <p:ph type="body" idx="1"/>
          </p:nvPr>
        </p:nvSpPr>
        <p:spPr>
          <a:xfrm>
            <a:off x="838200" y="2069536"/>
            <a:ext cx="7179812" cy="3820263"/>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002060"/>
              </a:buClr>
              <a:buSzPts val="2975"/>
              <a:buFont typeface="Arial"/>
              <a:buNone/>
            </a:pPr>
            <a:r>
              <a:rPr lang="en-US" sz="2975" b="0" i="0" u="none" strike="noStrike" cap="none">
                <a:solidFill>
                  <a:srgbClr val="002060"/>
                </a:solidFill>
                <a:latin typeface="Arial"/>
                <a:ea typeface="Arial"/>
                <a:cs typeface="Arial"/>
                <a:sym typeface="Arial"/>
              </a:rPr>
              <a:t>Every $1 invested in Social Skills instruction = $___ </a:t>
            </a:r>
            <a:endParaRPr/>
          </a:p>
          <a:p>
            <a:pPr marL="0" marR="0" lvl="0" indent="0" algn="l" rtl="0">
              <a:lnSpc>
                <a:spcPct val="70000"/>
              </a:lnSpc>
              <a:spcBef>
                <a:spcPts val="1000"/>
              </a:spcBef>
              <a:spcAft>
                <a:spcPts val="0"/>
              </a:spcAft>
              <a:buClr>
                <a:srgbClr val="002060"/>
              </a:buClr>
              <a:buSzPts val="2975"/>
              <a:buFont typeface="Arial"/>
              <a:buNone/>
            </a:pPr>
            <a:r>
              <a:rPr lang="en-US" sz="2975" b="0" i="0" u="none" strike="noStrike" cap="none">
                <a:solidFill>
                  <a:srgbClr val="002060"/>
                </a:solidFill>
                <a:latin typeface="Arial"/>
                <a:ea typeface="Arial"/>
                <a:cs typeface="Arial"/>
                <a:sym typeface="Arial"/>
              </a:rPr>
              <a:t>in economic returns for the community.</a:t>
            </a:r>
            <a:endParaRPr/>
          </a:p>
          <a:p>
            <a:pPr marL="228600" marR="0" lvl="0" indent="-77470" algn="l" rtl="0">
              <a:lnSpc>
                <a:spcPct val="70000"/>
              </a:lnSpc>
              <a:spcBef>
                <a:spcPts val="1000"/>
              </a:spcBef>
              <a:spcAft>
                <a:spcPts val="0"/>
              </a:spcAft>
              <a:buClr>
                <a:schemeClr val="dk1"/>
              </a:buClr>
              <a:buSzPts val="2380"/>
              <a:buFont typeface="Arial"/>
              <a:buNone/>
            </a:pPr>
            <a:endParaRPr sz="2380" b="0" i="0" u="none" strike="noStrike" cap="none">
              <a:solidFill>
                <a:srgbClr val="002060"/>
              </a:solidFill>
              <a:latin typeface="Arial"/>
              <a:ea typeface="Arial"/>
              <a:cs typeface="Arial"/>
              <a:sym typeface="Arial"/>
            </a:endParaRPr>
          </a:p>
          <a:p>
            <a:pPr marL="228600" marR="0" lvl="0" indent="-77470" algn="l" rtl="0">
              <a:lnSpc>
                <a:spcPct val="70000"/>
              </a:lnSpc>
              <a:spcBef>
                <a:spcPts val="1000"/>
              </a:spcBef>
              <a:spcAft>
                <a:spcPts val="0"/>
              </a:spcAft>
              <a:buClr>
                <a:schemeClr val="dk1"/>
              </a:buClr>
              <a:buSzPts val="2380"/>
              <a:buFont typeface="Arial"/>
              <a:buNone/>
            </a:pPr>
            <a:endParaRPr sz="2380" b="0" i="0" u="none" strike="noStrike" cap="none">
              <a:solidFill>
                <a:srgbClr val="002060"/>
              </a:solidFill>
              <a:latin typeface="Arial"/>
              <a:ea typeface="Arial"/>
              <a:cs typeface="Arial"/>
              <a:sym typeface="Arial"/>
            </a:endParaRPr>
          </a:p>
          <a:p>
            <a:pPr marL="0" marR="0" lvl="0" indent="0" algn="ctr" rtl="0">
              <a:lnSpc>
                <a:spcPct val="70000"/>
              </a:lnSpc>
              <a:spcBef>
                <a:spcPts val="1000"/>
              </a:spcBef>
              <a:spcAft>
                <a:spcPts val="0"/>
              </a:spcAft>
              <a:buClr>
                <a:srgbClr val="FFC000"/>
              </a:buClr>
              <a:buSzPts val="6120"/>
              <a:buFont typeface="Arial"/>
              <a:buNone/>
            </a:pPr>
            <a:r>
              <a:rPr lang="en-US" sz="6120" b="1" i="0" u="none" strike="noStrike" cap="none">
                <a:solidFill>
                  <a:srgbClr val="FFC000"/>
                </a:solidFill>
                <a:latin typeface="Arial"/>
                <a:ea typeface="Arial"/>
                <a:cs typeface="Arial"/>
                <a:sym typeface="Arial"/>
              </a:rPr>
              <a:t>$11</a:t>
            </a:r>
            <a:endParaRPr sz="6120" b="1" i="0" u="none" strike="noStrike" cap="none">
              <a:solidFill>
                <a:srgbClr val="FFC000"/>
              </a:solidFill>
              <a:latin typeface="Arial"/>
              <a:ea typeface="Arial"/>
              <a:cs typeface="Arial"/>
              <a:sym typeface="Arial"/>
            </a:endParaRPr>
          </a:p>
          <a:p>
            <a:pPr marL="228600" marR="0" lvl="0" indent="-77470" algn="l" rtl="0">
              <a:lnSpc>
                <a:spcPct val="70000"/>
              </a:lnSpc>
              <a:spcBef>
                <a:spcPts val="1000"/>
              </a:spcBef>
              <a:spcAft>
                <a:spcPts val="0"/>
              </a:spcAft>
              <a:buClr>
                <a:schemeClr val="dk1"/>
              </a:buClr>
              <a:buSzPts val="2380"/>
              <a:buFont typeface="Arial"/>
              <a:buNone/>
            </a:pPr>
            <a:endParaRPr sz="2380" b="0" i="0" u="none" strike="noStrike" cap="none">
              <a:solidFill>
                <a:srgbClr val="002060"/>
              </a:solidFill>
              <a:latin typeface="Arial"/>
              <a:ea typeface="Arial"/>
              <a:cs typeface="Arial"/>
              <a:sym typeface="Arial"/>
            </a:endParaRPr>
          </a:p>
          <a:p>
            <a:pPr marL="228600" marR="0" lvl="0" indent="-77470" algn="l" rtl="0">
              <a:lnSpc>
                <a:spcPct val="70000"/>
              </a:lnSpc>
              <a:spcBef>
                <a:spcPts val="1000"/>
              </a:spcBef>
              <a:spcAft>
                <a:spcPts val="0"/>
              </a:spcAft>
              <a:buClr>
                <a:schemeClr val="dk1"/>
              </a:buClr>
              <a:buSzPts val="2380"/>
              <a:buFont typeface="Arial"/>
              <a:buNone/>
            </a:pPr>
            <a:endParaRPr sz="2380" b="0" i="0" u="none" strike="noStrike" cap="none">
              <a:solidFill>
                <a:srgbClr val="002060"/>
              </a:solidFill>
              <a:latin typeface="Arial"/>
              <a:ea typeface="Arial"/>
              <a:cs typeface="Arial"/>
              <a:sym typeface="Arial"/>
            </a:endParaRPr>
          </a:p>
          <a:p>
            <a:pPr marL="0" marR="0" lvl="0" indent="0" algn="l" rtl="0">
              <a:lnSpc>
                <a:spcPct val="70000"/>
              </a:lnSpc>
              <a:spcBef>
                <a:spcPts val="1000"/>
              </a:spcBef>
              <a:spcAft>
                <a:spcPts val="0"/>
              </a:spcAft>
              <a:buClr>
                <a:srgbClr val="002060"/>
              </a:buClr>
              <a:buSzPts val="1020"/>
              <a:buFont typeface="Arial"/>
              <a:buNone/>
            </a:pPr>
            <a:r>
              <a:rPr lang="en-US" sz="1020" b="0" i="0" u="none" strike="noStrike" cap="none">
                <a:solidFill>
                  <a:srgbClr val="002060"/>
                </a:solidFill>
                <a:latin typeface="Arial"/>
                <a:ea typeface="Arial"/>
                <a:cs typeface="Arial"/>
                <a:sym typeface="Arial"/>
              </a:rPr>
              <a:t>Source: Teachers College, Columbia University (2015)</a:t>
            </a:r>
            <a:endParaRPr sz="1020" b="0" i="0" u="none" strike="noStrike" cap="none">
              <a:solidFill>
                <a:srgbClr val="00206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6"/>
          <p:cNvSpPr txBox="1">
            <a:spLocks noGrp="1"/>
          </p:cNvSpPr>
          <p:nvPr>
            <p:ph type="title"/>
          </p:nvPr>
        </p:nvSpPr>
        <p:spPr>
          <a:xfrm>
            <a:off x="280842" y="177802"/>
            <a:ext cx="10119360" cy="7111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SECD STANDARDS</a:t>
            </a:r>
            <a:endParaRPr/>
          </a:p>
        </p:txBody>
      </p:sp>
      <p:pic>
        <p:nvPicPr>
          <p:cNvPr id="160" name="Google Shape;160;p26"/>
          <p:cNvPicPr preferRelativeResize="0">
            <a:picLocks noGrp="1"/>
          </p:cNvPicPr>
          <p:nvPr>
            <p:ph type="body" idx="1"/>
          </p:nvPr>
        </p:nvPicPr>
        <p:blipFill rotWithShape="1">
          <a:blip r:embed="rId3">
            <a:alphaModFix/>
          </a:blip>
          <a:srcRect/>
          <a:stretch/>
        </p:blipFill>
        <p:spPr>
          <a:xfrm>
            <a:off x="5142614" y="889001"/>
            <a:ext cx="6924686" cy="5085316"/>
          </a:xfrm>
          <a:prstGeom prst="rect">
            <a:avLst/>
          </a:prstGeom>
          <a:noFill/>
          <a:ln>
            <a:noFill/>
          </a:ln>
        </p:spPr>
      </p:pic>
      <p:sp>
        <p:nvSpPr>
          <p:cNvPr id="161" name="Google Shape;161;p26"/>
          <p:cNvSpPr txBox="1"/>
          <p:nvPr/>
        </p:nvSpPr>
        <p:spPr>
          <a:xfrm>
            <a:off x="405218" y="889001"/>
            <a:ext cx="4013200" cy="51706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5A21B"/>
              </a:buClr>
              <a:buSzPts val="2400"/>
              <a:buFont typeface="Noto Sans Symbols"/>
              <a:buNone/>
            </a:pPr>
            <a:r>
              <a:rPr lang="en-US" sz="2400">
                <a:solidFill>
                  <a:srgbClr val="002060"/>
                </a:solidFill>
                <a:latin typeface="Arial"/>
                <a:ea typeface="Arial"/>
                <a:cs typeface="Arial"/>
                <a:sym typeface="Arial"/>
              </a:rPr>
              <a:t>Kansas was the first state to adopt Social, Emotional and Character Development standards. </a:t>
            </a:r>
            <a:endParaRPr/>
          </a:p>
          <a:p>
            <a:pPr marL="0" marR="0" lvl="0" indent="0" algn="l" rtl="0">
              <a:spcBef>
                <a:spcPts val="0"/>
              </a:spcBef>
              <a:spcAft>
                <a:spcPts val="0"/>
              </a:spcAft>
              <a:buClr>
                <a:schemeClr val="dk1"/>
              </a:buClr>
              <a:buSzPts val="2400"/>
              <a:buFont typeface="Noto Sans Symbols"/>
              <a:buNone/>
            </a:pPr>
            <a:endParaRPr sz="2400">
              <a:solidFill>
                <a:srgbClr val="002060"/>
              </a:solidFill>
              <a:latin typeface="Arial"/>
              <a:ea typeface="Arial"/>
              <a:cs typeface="Arial"/>
              <a:sym typeface="Arial"/>
            </a:endParaRPr>
          </a:p>
          <a:p>
            <a:pPr marL="0" marR="0" lvl="0" indent="0" algn="l" rtl="0">
              <a:spcBef>
                <a:spcPts val="0"/>
              </a:spcBef>
              <a:spcAft>
                <a:spcPts val="0"/>
              </a:spcAft>
              <a:buClr>
                <a:srgbClr val="E5A21B"/>
              </a:buClr>
              <a:buSzPts val="2400"/>
              <a:buFont typeface="Noto Sans Symbols"/>
              <a:buNone/>
            </a:pPr>
            <a:r>
              <a:rPr lang="en-US" sz="2400">
                <a:solidFill>
                  <a:srgbClr val="002060"/>
                </a:solidFill>
                <a:latin typeface="Arial"/>
                <a:ea typeface="Arial"/>
                <a:cs typeface="Arial"/>
                <a:sym typeface="Arial"/>
              </a:rPr>
              <a:t>The standards were adopted in 2012.</a:t>
            </a:r>
            <a:endParaRPr sz="2400">
              <a:solidFill>
                <a:srgbClr val="002060"/>
              </a:solidFill>
              <a:latin typeface="Arial"/>
              <a:ea typeface="Arial"/>
              <a:cs typeface="Arial"/>
              <a:sym typeface="Arial"/>
            </a:endParaRPr>
          </a:p>
          <a:p>
            <a:pPr marL="0" marR="0" lvl="0" indent="0" algn="l" rtl="0">
              <a:spcBef>
                <a:spcPts val="0"/>
              </a:spcBef>
              <a:spcAft>
                <a:spcPts val="0"/>
              </a:spcAft>
              <a:buClr>
                <a:schemeClr val="dk1"/>
              </a:buClr>
              <a:buSzPts val="2400"/>
              <a:buFont typeface="Noto Sans Symbols"/>
              <a:buNone/>
            </a:pPr>
            <a:endParaRPr sz="2400">
              <a:solidFill>
                <a:srgbClr val="002060"/>
              </a:solidFill>
              <a:latin typeface="Arial"/>
              <a:ea typeface="Arial"/>
              <a:cs typeface="Arial"/>
              <a:sym typeface="Arial"/>
            </a:endParaRPr>
          </a:p>
          <a:p>
            <a:pPr marL="0" marR="0" lvl="0" indent="0" algn="l" rtl="0">
              <a:spcBef>
                <a:spcPts val="0"/>
              </a:spcBef>
              <a:spcAft>
                <a:spcPts val="0"/>
              </a:spcAft>
              <a:buClr>
                <a:srgbClr val="E5A21B"/>
              </a:buClr>
              <a:buSzPts val="2400"/>
              <a:buFont typeface="Noto Sans Symbols"/>
              <a:buNone/>
            </a:pPr>
            <a:r>
              <a:rPr lang="en-US" sz="2400">
                <a:solidFill>
                  <a:srgbClr val="002060"/>
                </a:solidFill>
                <a:latin typeface="Arial"/>
                <a:ea typeface="Arial"/>
                <a:cs typeface="Arial"/>
                <a:sym typeface="Arial"/>
              </a:rPr>
              <a:t>2018 Revisions</a:t>
            </a:r>
            <a:endParaRPr/>
          </a:p>
          <a:p>
            <a:pPr marL="800100" marR="0" lvl="1" indent="-342900" algn="l" rtl="0">
              <a:spcBef>
                <a:spcPts val="0"/>
              </a:spcBef>
              <a:spcAft>
                <a:spcPts val="0"/>
              </a:spcAft>
              <a:buClr>
                <a:srgbClr val="002060"/>
              </a:buClr>
              <a:buSzPts val="1900"/>
              <a:buFont typeface="Noto Sans Symbols"/>
              <a:buChar char="▪"/>
            </a:pPr>
            <a:r>
              <a:rPr lang="en-US" sz="1900" b="0" i="0" u="none" strike="noStrike" cap="none">
                <a:solidFill>
                  <a:srgbClr val="002060"/>
                </a:solidFill>
                <a:latin typeface="Arial"/>
                <a:ea typeface="Arial"/>
                <a:cs typeface="Arial"/>
                <a:sym typeface="Arial"/>
              </a:rPr>
              <a:t> Prevention statutes</a:t>
            </a:r>
            <a:endParaRPr/>
          </a:p>
          <a:p>
            <a:pPr marL="800100" marR="0" lvl="1" indent="-342900" algn="l" rtl="0">
              <a:spcBef>
                <a:spcPts val="0"/>
              </a:spcBef>
              <a:spcAft>
                <a:spcPts val="0"/>
              </a:spcAft>
              <a:buClr>
                <a:srgbClr val="002060"/>
              </a:buClr>
              <a:buSzPts val="1900"/>
              <a:buFont typeface="Noto Sans Symbols"/>
              <a:buChar char="▪"/>
            </a:pPr>
            <a:r>
              <a:rPr lang="en-US" sz="1900" b="0" i="0" u="none" strike="noStrike" cap="none">
                <a:solidFill>
                  <a:srgbClr val="002060"/>
                </a:solidFill>
                <a:latin typeface="Arial"/>
                <a:ea typeface="Arial"/>
                <a:cs typeface="Arial"/>
                <a:sym typeface="Arial"/>
              </a:rPr>
              <a:t> Employability</a:t>
            </a:r>
            <a:endParaRPr sz="1900" b="0" i="0" u="none" strike="noStrike" cap="none">
              <a:solidFill>
                <a:srgbClr val="002060"/>
              </a:solidFill>
              <a:latin typeface="Arial"/>
              <a:ea typeface="Arial"/>
              <a:cs typeface="Arial"/>
              <a:sym typeface="Arial"/>
            </a:endParaRPr>
          </a:p>
          <a:p>
            <a:pPr marL="800100" marR="0" lvl="1" indent="-342900" algn="l" rtl="0">
              <a:spcBef>
                <a:spcPts val="0"/>
              </a:spcBef>
              <a:spcAft>
                <a:spcPts val="0"/>
              </a:spcAft>
              <a:buClr>
                <a:srgbClr val="002060"/>
              </a:buClr>
              <a:buSzPts val="1900"/>
              <a:buFont typeface="Noto Sans Symbols"/>
              <a:buChar char="▪"/>
            </a:pPr>
            <a:r>
              <a:rPr lang="en-US" sz="1900" b="0" i="0" u="none" strike="noStrike" cap="none">
                <a:solidFill>
                  <a:srgbClr val="002060"/>
                </a:solidFill>
                <a:latin typeface="Arial"/>
                <a:ea typeface="Arial"/>
                <a:cs typeface="Arial"/>
                <a:sym typeface="Arial"/>
              </a:rPr>
              <a:t> School mental health</a:t>
            </a:r>
            <a:endParaRPr/>
          </a:p>
          <a:p>
            <a:pPr marL="800100" marR="0" lvl="1" indent="-342900" algn="l" rtl="0">
              <a:spcBef>
                <a:spcPts val="0"/>
              </a:spcBef>
              <a:spcAft>
                <a:spcPts val="0"/>
              </a:spcAft>
              <a:buClr>
                <a:srgbClr val="002060"/>
              </a:buClr>
              <a:buSzPts val="1900"/>
              <a:buFont typeface="Noto Sans Symbols"/>
              <a:buChar char="▪"/>
            </a:pPr>
            <a:r>
              <a:rPr lang="en-US" sz="1900" b="0" i="0" u="none" strike="noStrike" cap="none">
                <a:solidFill>
                  <a:srgbClr val="002060"/>
                </a:solidFill>
                <a:latin typeface="Arial"/>
                <a:ea typeface="Arial"/>
                <a:cs typeface="Arial"/>
                <a:sym typeface="Arial"/>
              </a:rPr>
              <a:t> Civic engagement</a:t>
            </a:r>
            <a:endParaRPr/>
          </a:p>
          <a:p>
            <a:pPr marL="800100" marR="0" lvl="1" indent="-342900" algn="l" rtl="0">
              <a:spcBef>
                <a:spcPts val="0"/>
              </a:spcBef>
              <a:spcAft>
                <a:spcPts val="0"/>
              </a:spcAft>
              <a:buClr>
                <a:srgbClr val="002060"/>
              </a:buClr>
              <a:buSzPts val="1900"/>
              <a:buFont typeface="Noto Sans Symbols"/>
              <a:buChar char="▪"/>
            </a:pPr>
            <a:r>
              <a:rPr lang="en-US" sz="1900" b="0" i="0" u="none" strike="noStrike" cap="none">
                <a:solidFill>
                  <a:srgbClr val="002060"/>
                </a:solidFill>
                <a:latin typeface="Arial"/>
                <a:ea typeface="Arial"/>
                <a:cs typeface="Arial"/>
                <a:sym typeface="Arial"/>
              </a:rPr>
              <a:t> First read for BOE will be in June</a:t>
            </a:r>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199357" y="736271"/>
            <a:ext cx="11735344" cy="133003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10"/>
              <a:buFont typeface="Arial Black"/>
              <a:buNone/>
            </a:pPr>
            <a:r>
              <a:rPr lang="en-US" sz="4410" b="0" i="0" u="none" strike="noStrike" cap="none">
                <a:solidFill>
                  <a:srgbClr val="002060"/>
                </a:solidFill>
                <a:latin typeface="Arial Black"/>
                <a:ea typeface="Arial Black"/>
                <a:cs typeface="Arial Black"/>
                <a:sym typeface="Arial Black"/>
              </a:rPr>
              <a:t>KANSAS SOCIAL, EMOTIONAL AND CHARACTER EDUCATION STANDARDS</a:t>
            </a:r>
            <a:r>
              <a:rPr lang="en-US" sz="3959" b="0" i="0" u="none" strike="noStrike" cap="none">
                <a:solidFill>
                  <a:schemeClr val="dk1"/>
                </a:solidFill>
                <a:latin typeface="Arial Black"/>
                <a:ea typeface="Arial Black"/>
                <a:cs typeface="Arial Black"/>
                <a:sym typeface="Arial Black"/>
              </a:rPr>
              <a:t/>
            </a:r>
            <a:br>
              <a:rPr lang="en-US" sz="3959" b="0" i="0" u="none" strike="noStrike" cap="none">
                <a:solidFill>
                  <a:schemeClr val="dk1"/>
                </a:solidFill>
                <a:latin typeface="Arial Black"/>
                <a:ea typeface="Arial Black"/>
                <a:cs typeface="Arial Black"/>
                <a:sym typeface="Arial Black"/>
              </a:rPr>
            </a:br>
            <a:endParaRPr sz="3959" b="0" i="0" u="none" strike="noStrike" cap="none">
              <a:solidFill>
                <a:schemeClr val="dk1"/>
              </a:solidFill>
              <a:latin typeface="Arial Black"/>
              <a:ea typeface="Arial Black"/>
              <a:cs typeface="Arial Black"/>
              <a:sym typeface="Arial Black"/>
            </a:endParaRPr>
          </a:p>
        </p:txBody>
      </p:sp>
      <p:grpSp>
        <p:nvGrpSpPr>
          <p:cNvPr id="167" name="Google Shape;167;p27"/>
          <p:cNvGrpSpPr/>
          <p:nvPr/>
        </p:nvGrpSpPr>
        <p:grpSpPr>
          <a:xfrm>
            <a:off x="2145633" y="1790025"/>
            <a:ext cx="6885428" cy="4182134"/>
            <a:chOff x="38984" y="1253771"/>
            <a:chExt cx="6885428" cy="4182134"/>
          </a:xfrm>
        </p:grpSpPr>
        <p:sp>
          <p:nvSpPr>
            <p:cNvPr id="168" name="Google Shape;168;p27"/>
            <p:cNvSpPr/>
            <p:nvPr/>
          </p:nvSpPr>
          <p:spPr>
            <a:xfrm>
              <a:off x="2292237" y="1253771"/>
              <a:ext cx="2624451" cy="1338273"/>
            </a:xfrm>
            <a:prstGeom prst="roundRect">
              <a:avLst>
                <a:gd name="adj" fmla="val 10000"/>
              </a:avLst>
            </a:prstGeom>
            <a:solidFill>
              <a:srgbClr val="FFC00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9" name="Google Shape;169;p27"/>
            <p:cNvSpPr txBox="1"/>
            <p:nvPr/>
          </p:nvSpPr>
          <p:spPr>
            <a:xfrm>
              <a:off x="2331434" y="1292968"/>
              <a:ext cx="2546057" cy="125987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endParaRPr sz="1800" b="1">
                <a:solidFill>
                  <a:srgbClr val="FFFFFF"/>
                </a:solidFill>
                <a:latin typeface="Arial Narrow"/>
                <a:ea typeface="Arial Narrow"/>
                <a:cs typeface="Arial Narrow"/>
                <a:sym typeface="Arial Narrow"/>
              </a:endParaRPr>
            </a:p>
            <a:p>
              <a:pPr marL="0" marR="0" lvl="0" indent="0" algn="ctr" rtl="0">
                <a:lnSpc>
                  <a:spcPct val="90000"/>
                </a:lnSpc>
                <a:spcBef>
                  <a:spcPts val="0"/>
                </a:spcBef>
                <a:spcAft>
                  <a:spcPts val="0"/>
                </a:spcAft>
                <a:buNone/>
              </a:pPr>
              <a:r>
                <a:rPr lang="en-US" sz="1800" b="1">
                  <a:solidFill>
                    <a:srgbClr val="FFFFFF"/>
                  </a:solidFill>
                  <a:latin typeface="Arial Narrow"/>
                  <a:ea typeface="Arial Narrow"/>
                  <a:cs typeface="Arial Narrow"/>
                  <a:sym typeface="Arial Narrow"/>
                </a:rPr>
                <a:t>Character Development</a:t>
              </a:r>
              <a:endParaRPr sz="1200">
                <a:solidFill>
                  <a:srgbClr val="FFFFFF"/>
                </a:solidFill>
                <a:latin typeface="Calibri"/>
                <a:ea typeface="Calibri"/>
                <a:cs typeface="Calibri"/>
                <a:sym typeface="Calibri"/>
              </a:endParaRPr>
            </a:p>
            <a:p>
              <a:pPr marL="0" marR="0" lvl="0" indent="0" algn="ctr" rtl="0">
                <a:lnSpc>
                  <a:spcPct val="90000"/>
                </a:lnSpc>
                <a:spcBef>
                  <a:spcPts val="0"/>
                </a:spcBef>
                <a:spcAft>
                  <a:spcPts val="0"/>
                </a:spcAft>
                <a:buNone/>
              </a:pPr>
              <a:r>
                <a:rPr lang="en-US" sz="1400">
                  <a:solidFill>
                    <a:srgbClr val="FFFFFF"/>
                  </a:solidFill>
                  <a:latin typeface="Arial Narrow"/>
                  <a:ea typeface="Arial Narrow"/>
                  <a:cs typeface="Arial Narrow"/>
                  <a:sym typeface="Arial Narrow"/>
                </a:rPr>
                <a:t>Core Principles</a:t>
              </a:r>
              <a:endParaRPr/>
            </a:p>
            <a:p>
              <a:pPr marL="0" marR="0" lvl="0" indent="0" algn="ctr" rtl="0">
                <a:lnSpc>
                  <a:spcPct val="90000"/>
                </a:lnSpc>
                <a:spcBef>
                  <a:spcPts val="0"/>
                </a:spcBef>
                <a:spcAft>
                  <a:spcPts val="0"/>
                </a:spcAft>
                <a:buNone/>
              </a:pPr>
              <a:r>
                <a:rPr lang="en-US" sz="1400">
                  <a:solidFill>
                    <a:srgbClr val="FFFFFF"/>
                  </a:solidFill>
                  <a:latin typeface="Arial Narrow"/>
                  <a:ea typeface="Arial Narrow"/>
                  <a:cs typeface="Arial Narrow"/>
                  <a:sym typeface="Arial Narrow"/>
                </a:rPr>
                <a:t>Responsible Decision Making and Problem Solving</a:t>
              </a:r>
              <a:endParaRPr/>
            </a:p>
            <a:p>
              <a:pPr marL="0" marR="0" lvl="0" indent="0" algn="ctr" rtl="0">
                <a:lnSpc>
                  <a:spcPct val="90000"/>
                </a:lnSpc>
                <a:spcBef>
                  <a:spcPts val="0"/>
                </a:spcBef>
                <a:spcAft>
                  <a:spcPts val="0"/>
                </a:spcAft>
                <a:buNone/>
              </a:pPr>
              <a:endParaRPr sz="800">
                <a:solidFill>
                  <a:srgbClr val="FFFFFF"/>
                </a:solidFill>
                <a:latin typeface="Calibri"/>
                <a:ea typeface="Calibri"/>
                <a:cs typeface="Calibri"/>
                <a:sym typeface="Calibri"/>
              </a:endParaRPr>
            </a:p>
          </p:txBody>
        </p:sp>
        <p:sp>
          <p:nvSpPr>
            <p:cNvPr id="170" name="Google Shape;170;p27"/>
            <p:cNvSpPr/>
            <p:nvPr/>
          </p:nvSpPr>
          <p:spPr>
            <a:xfrm rot="3289872">
              <a:off x="3958302" y="3124492"/>
              <a:ext cx="1309222" cy="459278"/>
            </a:xfrm>
            <a:prstGeom prst="leftRightArrow">
              <a:avLst>
                <a:gd name="adj1" fmla="val 60000"/>
                <a:gd name="adj2" fmla="val 50000"/>
              </a:avLst>
            </a:prstGeom>
            <a:solidFill>
              <a:srgbClr val="FFC00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1" name="Google Shape;171;p27"/>
            <p:cNvSpPr txBox="1"/>
            <p:nvPr/>
          </p:nvSpPr>
          <p:spPr>
            <a:xfrm rot="3289872">
              <a:off x="4096085" y="3216348"/>
              <a:ext cx="1033656" cy="27556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900">
                <a:solidFill>
                  <a:srgbClr val="FFFFFF"/>
                </a:solidFill>
                <a:latin typeface="Calibri"/>
                <a:ea typeface="Calibri"/>
                <a:cs typeface="Calibri"/>
                <a:sym typeface="Calibri"/>
              </a:endParaRPr>
            </a:p>
          </p:txBody>
        </p:sp>
        <p:sp>
          <p:nvSpPr>
            <p:cNvPr id="172" name="Google Shape;172;p27"/>
            <p:cNvSpPr/>
            <p:nvPr/>
          </p:nvSpPr>
          <p:spPr>
            <a:xfrm>
              <a:off x="4299961" y="4116218"/>
              <a:ext cx="2624451" cy="1312225"/>
            </a:xfrm>
            <a:prstGeom prst="roundRect">
              <a:avLst>
                <a:gd name="adj" fmla="val 10000"/>
              </a:avLst>
            </a:prstGeom>
            <a:solidFill>
              <a:srgbClr val="21E146"/>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Google Shape;173;p27"/>
            <p:cNvSpPr txBox="1"/>
            <p:nvPr/>
          </p:nvSpPr>
          <p:spPr>
            <a:xfrm>
              <a:off x="4338395" y="4154652"/>
              <a:ext cx="2547583" cy="1235357"/>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b="1">
                  <a:solidFill>
                    <a:srgbClr val="FFFFFF"/>
                  </a:solidFill>
                  <a:latin typeface="Arial Narrow"/>
                  <a:ea typeface="Arial Narrow"/>
                  <a:cs typeface="Arial Narrow"/>
                  <a:sym typeface="Arial Narrow"/>
                </a:rPr>
                <a:t>Personal Development</a:t>
              </a:r>
              <a:endParaRPr sz="1200" b="1">
                <a:solidFill>
                  <a:srgbClr val="FFFFFF"/>
                </a:solidFill>
                <a:latin typeface="Arial Narrow"/>
                <a:ea typeface="Arial Narrow"/>
                <a:cs typeface="Arial Narrow"/>
                <a:sym typeface="Arial Narrow"/>
              </a:endParaRPr>
            </a:p>
            <a:p>
              <a:pPr marL="0" marR="0" lvl="0" indent="0" algn="ctr" rtl="0">
                <a:lnSpc>
                  <a:spcPct val="90000"/>
                </a:lnSpc>
                <a:spcBef>
                  <a:spcPts val="0"/>
                </a:spcBef>
                <a:spcAft>
                  <a:spcPts val="0"/>
                </a:spcAft>
                <a:buNone/>
              </a:pPr>
              <a:r>
                <a:rPr lang="en-US" sz="1400">
                  <a:solidFill>
                    <a:srgbClr val="FFFFFF"/>
                  </a:solidFill>
                  <a:latin typeface="Arial Narrow"/>
                  <a:ea typeface="Arial Narrow"/>
                  <a:cs typeface="Arial Narrow"/>
                  <a:sym typeface="Arial Narrow"/>
                </a:rPr>
                <a:t>Self -Awareness</a:t>
              </a:r>
              <a:endParaRPr/>
            </a:p>
            <a:p>
              <a:pPr marL="0" marR="0" lvl="0" indent="0" algn="ctr" rtl="0">
                <a:lnSpc>
                  <a:spcPct val="90000"/>
                </a:lnSpc>
                <a:spcBef>
                  <a:spcPts val="0"/>
                </a:spcBef>
                <a:spcAft>
                  <a:spcPts val="0"/>
                </a:spcAft>
                <a:buNone/>
              </a:pPr>
              <a:r>
                <a:rPr lang="en-US" sz="1400">
                  <a:solidFill>
                    <a:srgbClr val="FFFFFF"/>
                  </a:solidFill>
                  <a:latin typeface="Arial Narrow"/>
                  <a:ea typeface="Arial Narrow"/>
                  <a:cs typeface="Arial Narrow"/>
                  <a:sym typeface="Arial Narrow"/>
                </a:rPr>
                <a:t>Self-Management</a:t>
              </a:r>
              <a:endParaRPr/>
            </a:p>
          </p:txBody>
        </p:sp>
        <p:sp>
          <p:nvSpPr>
            <p:cNvPr id="174" name="Google Shape;174;p27"/>
            <p:cNvSpPr/>
            <p:nvPr/>
          </p:nvSpPr>
          <p:spPr>
            <a:xfrm rot="10793979">
              <a:off x="2827086" y="4546422"/>
              <a:ext cx="1309222" cy="459278"/>
            </a:xfrm>
            <a:prstGeom prst="leftRightArrow">
              <a:avLst>
                <a:gd name="adj1" fmla="val 60000"/>
                <a:gd name="adj2" fmla="val 50000"/>
              </a:avLst>
            </a:prstGeom>
            <a:solidFill>
              <a:srgbClr val="21E14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5" name="Google Shape;175;p27"/>
            <p:cNvSpPr txBox="1"/>
            <p:nvPr/>
          </p:nvSpPr>
          <p:spPr>
            <a:xfrm rot="-6021">
              <a:off x="2964869" y="4638278"/>
              <a:ext cx="1033656" cy="27556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900">
                <a:solidFill>
                  <a:srgbClr val="FFFFFF"/>
                </a:solidFill>
                <a:latin typeface="Calibri"/>
                <a:ea typeface="Calibri"/>
                <a:cs typeface="Calibri"/>
                <a:sym typeface="Calibri"/>
              </a:endParaRPr>
            </a:p>
          </p:txBody>
        </p:sp>
        <p:sp>
          <p:nvSpPr>
            <p:cNvPr id="176" name="Google Shape;176;p27"/>
            <p:cNvSpPr/>
            <p:nvPr/>
          </p:nvSpPr>
          <p:spPr>
            <a:xfrm>
              <a:off x="38984" y="4123680"/>
              <a:ext cx="2624451" cy="1312225"/>
            </a:xfrm>
            <a:prstGeom prst="roundRect">
              <a:avLst>
                <a:gd name="adj" fmla="val 10000"/>
              </a:avLst>
            </a:prstGeom>
            <a:solidFill>
              <a:srgbClr val="002060"/>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7" name="Google Shape;177;p27"/>
            <p:cNvSpPr txBox="1"/>
            <p:nvPr/>
          </p:nvSpPr>
          <p:spPr>
            <a:xfrm>
              <a:off x="77418" y="4162114"/>
              <a:ext cx="2547583" cy="1235357"/>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b="1">
                  <a:solidFill>
                    <a:srgbClr val="FFFFFF"/>
                  </a:solidFill>
                  <a:latin typeface="Arial Narrow"/>
                  <a:ea typeface="Arial Narrow"/>
                  <a:cs typeface="Arial Narrow"/>
                  <a:sym typeface="Arial Narrow"/>
                </a:rPr>
                <a:t>Social Development</a:t>
              </a:r>
              <a:endParaRPr sz="1800" b="1">
                <a:solidFill>
                  <a:srgbClr val="FFFFFF"/>
                </a:solidFill>
                <a:latin typeface="Arial Narrow"/>
                <a:ea typeface="Arial Narrow"/>
                <a:cs typeface="Arial Narrow"/>
                <a:sym typeface="Arial Narrow"/>
              </a:endParaRPr>
            </a:p>
            <a:p>
              <a:pPr marL="0" marR="0" lvl="0" indent="0" algn="ctr" rtl="0">
                <a:lnSpc>
                  <a:spcPct val="90000"/>
                </a:lnSpc>
                <a:spcBef>
                  <a:spcPts val="0"/>
                </a:spcBef>
                <a:spcAft>
                  <a:spcPts val="0"/>
                </a:spcAft>
                <a:buNone/>
              </a:pPr>
              <a:r>
                <a:rPr lang="en-US" sz="1400">
                  <a:solidFill>
                    <a:srgbClr val="FFFFFF"/>
                  </a:solidFill>
                  <a:latin typeface="Arial Narrow"/>
                  <a:ea typeface="Arial Narrow"/>
                  <a:cs typeface="Arial Narrow"/>
                  <a:sym typeface="Arial Narrow"/>
                </a:rPr>
                <a:t>Social Awareness</a:t>
              </a:r>
              <a:endParaRPr/>
            </a:p>
            <a:p>
              <a:pPr marL="0" marR="0" lvl="0" indent="0" algn="ctr" rtl="0">
                <a:lnSpc>
                  <a:spcPct val="90000"/>
                </a:lnSpc>
                <a:spcBef>
                  <a:spcPts val="0"/>
                </a:spcBef>
                <a:spcAft>
                  <a:spcPts val="0"/>
                </a:spcAft>
                <a:buNone/>
              </a:pPr>
              <a:r>
                <a:rPr lang="en-US" sz="1400">
                  <a:solidFill>
                    <a:srgbClr val="FFFFFF"/>
                  </a:solidFill>
                  <a:latin typeface="Arial Narrow"/>
                  <a:ea typeface="Arial Narrow"/>
                  <a:cs typeface="Arial Narrow"/>
                  <a:sym typeface="Arial Narrow"/>
                </a:rPr>
                <a:t>Interpersonal Skills</a:t>
              </a:r>
              <a:endParaRPr/>
            </a:p>
          </p:txBody>
        </p:sp>
        <p:sp>
          <p:nvSpPr>
            <p:cNvPr id="178" name="Google Shape;178;p27"/>
            <p:cNvSpPr/>
            <p:nvPr/>
          </p:nvSpPr>
          <p:spPr>
            <a:xfrm rot="-3104208">
              <a:off x="1818089" y="3128223"/>
              <a:ext cx="1309222" cy="459278"/>
            </a:xfrm>
            <a:prstGeom prst="leftRightArrow">
              <a:avLst>
                <a:gd name="adj1" fmla="val 60000"/>
                <a:gd name="adj2" fmla="val 50000"/>
              </a:avLst>
            </a:prstGeom>
            <a:solidFill>
              <a:srgbClr val="00206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Google Shape;179;p27"/>
            <p:cNvSpPr txBox="1"/>
            <p:nvPr/>
          </p:nvSpPr>
          <p:spPr>
            <a:xfrm rot="-3104208">
              <a:off x="1955872" y="3220079"/>
              <a:ext cx="1033656" cy="27556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900">
                <a:solidFill>
                  <a:srgbClr val="FFFFFF"/>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8"/>
          <p:cNvSpPr txBox="1">
            <a:spLocks noGrp="1"/>
          </p:cNvSpPr>
          <p:nvPr>
            <p:ph type="title"/>
          </p:nvPr>
        </p:nvSpPr>
        <p:spPr>
          <a:xfrm>
            <a:off x="790698" y="377000"/>
            <a:ext cx="11144003"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1" i="0" u="none" strike="noStrike" cap="none">
                <a:solidFill>
                  <a:srgbClr val="002060"/>
                </a:solidFill>
                <a:latin typeface="Arial Black"/>
                <a:ea typeface="Arial Black"/>
                <a:cs typeface="Arial Black"/>
                <a:sym typeface="Arial Black"/>
              </a:rPr>
              <a:t>STATE BOARD SOCIAL-EMOTIONAL GROWTH GOAL</a:t>
            </a:r>
            <a:r>
              <a:rPr lang="en-US" sz="4400" b="0" i="0" u="none" strike="noStrike" cap="none">
                <a:solidFill>
                  <a:srgbClr val="002060"/>
                </a:solidFill>
                <a:latin typeface="Arial Black"/>
                <a:ea typeface="Arial Black"/>
                <a:cs typeface="Arial Black"/>
                <a:sym typeface="Arial Black"/>
              </a:rPr>
              <a:t> </a:t>
            </a:r>
            <a:endParaRPr/>
          </a:p>
        </p:txBody>
      </p:sp>
      <p:sp>
        <p:nvSpPr>
          <p:cNvPr id="186" name="Google Shape;186;p28"/>
          <p:cNvSpPr txBox="1">
            <a:spLocks noGrp="1"/>
          </p:cNvSpPr>
          <p:nvPr>
            <p:ph type="body" idx="1"/>
          </p:nvPr>
        </p:nvSpPr>
        <p:spPr>
          <a:xfrm>
            <a:off x="993648" y="2246249"/>
            <a:ext cx="6540500" cy="35210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2060"/>
              </a:buClr>
              <a:buSzPts val="4267"/>
              <a:buFont typeface="Arial"/>
              <a:buNone/>
            </a:pPr>
            <a:r>
              <a:rPr lang="en-US" sz="4267" b="0" i="0" u="none" strike="noStrike" cap="none">
                <a:solidFill>
                  <a:srgbClr val="002060"/>
                </a:solidFill>
                <a:latin typeface="Arial"/>
                <a:ea typeface="Arial"/>
                <a:cs typeface="Arial"/>
                <a:sym typeface="Arial"/>
              </a:rPr>
              <a:t>Each student develops the social, emotional, and character competencies that promote learning and success in life.</a:t>
            </a:r>
            <a:endParaRPr/>
          </a:p>
          <a:p>
            <a:pPr marL="2057400" marR="0" lvl="4" indent="-228600" algn="ctr" rtl="0">
              <a:lnSpc>
                <a:spcPct val="80000"/>
              </a:lnSpc>
              <a:spcBef>
                <a:spcPts val="1500"/>
              </a:spcBef>
              <a:spcAft>
                <a:spcPts val="0"/>
              </a:spcAft>
              <a:buClr>
                <a:schemeClr val="dk1"/>
              </a:buClr>
              <a:buSzPts val="4267"/>
              <a:buFont typeface="Arial"/>
              <a:buNone/>
            </a:pPr>
            <a:r>
              <a:rPr lang="en-US" sz="4267" b="0" i="0" u="none" strike="noStrike" cap="none">
                <a:solidFill>
                  <a:schemeClr val="dk1"/>
                </a:solidFill>
                <a:latin typeface="Georgia"/>
                <a:ea typeface="Georgia"/>
                <a:cs typeface="Georgia"/>
                <a:sym typeface="Georgia"/>
              </a:rPr>
              <a:t>		</a:t>
            </a: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9"/>
          <p:cNvSpPr/>
          <p:nvPr/>
        </p:nvSpPr>
        <p:spPr>
          <a:xfrm>
            <a:off x="758952" y="1546674"/>
            <a:ext cx="6739128" cy="35394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2060"/>
              </a:buClr>
              <a:buSzPts val="2800"/>
              <a:buFont typeface="Noto Sans Symbols"/>
              <a:buNone/>
            </a:pPr>
            <a:r>
              <a:rPr lang="en-US" sz="2800">
                <a:solidFill>
                  <a:srgbClr val="002060"/>
                </a:solidFill>
                <a:latin typeface="Arial"/>
                <a:ea typeface="Arial"/>
                <a:cs typeface="Arial"/>
                <a:sym typeface="Arial"/>
              </a:rPr>
              <a:t>Social, Emotional, and Character Development (SECD) Standards provide schools a framework for integrating social-emotional learning (SEL) with character development so that students will learn, practice and model essential personal life habits that contribute to academic, career, and personal success. </a:t>
            </a:r>
            <a:endParaRPr sz="2800">
              <a:solidFill>
                <a:srgbClr val="002060"/>
              </a:solidFill>
              <a:latin typeface="Calibri"/>
              <a:ea typeface="Calibri"/>
              <a:cs typeface="Calibri"/>
              <a:sym typeface="Calibri"/>
            </a:endParaRPr>
          </a:p>
        </p:txBody>
      </p:sp>
      <p:pic>
        <p:nvPicPr>
          <p:cNvPr id="193" name="Google Shape;193;p29"/>
          <p:cNvPicPr preferRelativeResize="0"/>
          <p:nvPr/>
        </p:nvPicPr>
        <p:blipFill rotWithShape="1">
          <a:blip r:embed="rId3">
            <a:alphaModFix/>
          </a:blip>
          <a:srcRect/>
          <a:stretch/>
        </p:blipFill>
        <p:spPr>
          <a:xfrm>
            <a:off x="9550400" y="5461001"/>
            <a:ext cx="2844800" cy="1384300"/>
          </a:xfrm>
          <a:prstGeom prst="rect">
            <a:avLst/>
          </a:prstGeom>
          <a:noFill/>
          <a:ln>
            <a:noFill/>
          </a:ln>
        </p:spPr>
      </p:pic>
      <p:sp>
        <p:nvSpPr>
          <p:cNvPr id="194" name="Google Shape;194;p29"/>
          <p:cNvSpPr txBox="1"/>
          <p:nvPr/>
        </p:nvSpPr>
        <p:spPr>
          <a:xfrm>
            <a:off x="758952" y="402336"/>
            <a:ext cx="11055096"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cap="none">
                <a:solidFill>
                  <a:srgbClr val="002060"/>
                </a:solidFill>
                <a:latin typeface="Arial Black"/>
                <a:ea typeface="Arial Black"/>
                <a:cs typeface="Arial Black"/>
                <a:sym typeface="Arial Black"/>
              </a:rPr>
              <a:t>PURPOSE</a:t>
            </a:r>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0"/>
          <p:cNvSpPr txBox="1">
            <a:spLocks noGrp="1"/>
          </p:cNvSpPr>
          <p:nvPr>
            <p:ph type="title"/>
          </p:nvPr>
        </p:nvSpPr>
        <p:spPr>
          <a:xfrm>
            <a:off x="838200" y="365125"/>
            <a:ext cx="10515600" cy="12899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DEFINITION</a:t>
            </a:r>
            <a:endParaRPr sz="4400" b="0" i="0" u="none" strike="noStrike" cap="none">
              <a:solidFill>
                <a:srgbClr val="002060"/>
              </a:solidFill>
              <a:latin typeface="Arial Black"/>
              <a:ea typeface="Arial Black"/>
              <a:cs typeface="Arial Black"/>
              <a:sym typeface="Arial Black"/>
            </a:endParaRPr>
          </a:p>
        </p:txBody>
      </p:sp>
      <p:sp>
        <p:nvSpPr>
          <p:cNvPr id="200" name="Google Shape;200;p30"/>
          <p:cNvSpPr txBox="1">
            <a:spLocks noGrp="1"/>
          </p:cNvSpPr>
          <p:nvPr>
            <p:ph type="body" idx="1"/>
          </p:nvPr>
        </p:nvSpPr>
        <p:spPr>
          <a:xfrm>
            <a:off x="838200" y="1825625"/>
            <a:ext cx="6540500" cy="3521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2590"/>
              <a:buFont typeface="Arial"/>
              <a:buNone/>
            </a:pPr>
            <a:r>
              <a:rPr lang="en-US" sz="2590" b="0" i="0" u="none" strike="noStrike" cap="none">
                <a:solidFill>
                  <a:srgbClr val="002060"/>
                </a:solidFill>
                <a:latin typeface="Arial"/>
                <a:ea typeface="Arial"/>
                <a:cs typeface="Arial"/>
                <a:sym typeface="Arial"/>
              </a:rPr>
              <a:t>SECD standards encompass practicing good citizenship as respectful, responsible, empathetic and ethical individuals, through making healthy decisions, practicing personal safety, understanding risk prevention, promoting a positive school culture, problem solving effectively, and valuing excellence.</a:t>
            </a:r>
            <a:endParaRPr/>
          </a:p>
          <a:p>
            <a:pPr marL="0" marR="0" lvl="0" indent="0" algn="l" rtl="0">
              <a:lnSpc>
                <a:spcPct val="100000"/>
              </a:lnSpc>
              <a:spcBef>
                <a:spcPts val="0"/>
              </a:spcBef>
              <a:spcAft>
                <a:spcPts val="0"/>
              </a:spcAft>
              <a:buClr>
                <a:srgbClr val="000000"/>
              </a:buClr>
              <a:buSzPts val="1480"/>
              <a:buFont typeface="Arial"/>
              <a:buNone/>
            </a:pPr>
            <a:r>
              <a:rPr lang="en-US" sz="1480" b="0" i="0" u="none" strike="noStrike" cap="none">
                <a:solidFill>
                  <a:srgbClr val="000000"/>
                </a:solidFill>
                <a:latin typeface="Calibri"/>
                <a:ea typeface="Calibri"/>
                <a:cs typeface="Calibri"/>
                <a:sym typeface="Calibri"/>
              </a:rPr>
              <a:t> </a:t>
            </a:r>
            <a:endParaRPr sz="1480" b="0" i="0" u="none" strike="noStrike" cap="none">
              <a:solidFill>
                <a:srgbClr val="000000"/>
              </a:solidFill>
              <a:latin typeface="Calibri"/>
              <a:ea typeface="Calibri"/>
              <a:cs typeface="Calibri"/>
              <a:sym typeface="Calibri"/>
            </a:endParaRPr>
          </a:p>
          <a:p>
            <a:pPr marL="228600" marR="0" lvl="0" indent="-64135" algn="l" rtl="0">
              <a:lnSpc>
                <a:spcPct val="90000"/>
              </a:lnSpc>
              <a:spcBef>
                <a:spcPts val="1000"/>
              </a:spcBef>
              <a:spcAft>
                <a:spcPts val="0"/>
              </a:spcAft>
              <a:buClr>
                <a:schemeClr val="dk1"/>
              </a:buClr>
              <a:buSzPts val="2590"/>
              <a:buFont typeface="Arial"/>
              <a:buNone/>
            </a:pPr>
            <a:endParaRPr sz="259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1"/>
          <p:cNvSpPr txBox="1">
            <a:spLocks noGrp="1"/>
          </p:cNvSpPr>
          <p:nvPr>
            <p:ph type="title"/>
          </p:nvPr>
        </p:nvSpPr>
        <p:spPr>
          <a:xfrm>
            <a:off x="755904" y="210312"/>
            <a:ext cx="10515600" cy="113449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CORE BELIEFS</a:t>
            </a:r>
            <a:endParaRPr sz="4400" b="0" i="0" u="none" strike="noStrike" cap="none">
              <a:solidFill>
                <a:srgbClr val="002060"/>
              </a:solidFill>
              <a:latin typeface="Arial Black"/>
              <a:ea typeface="Arial Black"/>
              <a:cs typeface="Arial Black"/>
              <a:sym typeface="Arial Black"/>
            </a:endParaRPr>
          </a:p>
        </p:txBody>
      </p:sp>
      <p:sp>
        <p:nvSpPr>
          <p:cNvPr id="206" name="Google Shape;206;p31"/>
          <p:cNvSpPr txBox="1">
            <a:spLocks noGrp="1"/>
          </p:cNvSpPr>
          <p:nvPr>
            <p:ph type="body" idx="1"/>
          </p:nvPr>
        </p:nvSpPr>
        <p:spPr>
          <a:xfrm>
            <a:off x="755904" y="1344803"/>
            <a:ext cx="7318248" cy="4901819"/>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rgbClr val="002060"/>
              </a:buClr>
              <a:buSzPts val="2805"/>
              <a:buFont typeface="Arial"/>
              <a:buChar char="•"/>
            </a:pPr>
            <a:r>
              <a:rPr lang="en-US" sz="2805" b="0" i="0" u="none" strike="noStrike" cap="none">
                <a:solidFill>
                  <a:srgbClr val="002060"/>
                </a:solidFill>
                <a:latin typeface="Arial"/>
                <a:ea typeface="Arial"/>
                <a:cs typeface="Arial"/>
                <a:sym typeface="Arial"/>
              </a:rPr>
              <a:t>SECD skills are teachable and measurable.</a:t>
            </a:r>
            <a:endParaRPr sz="2805" b="0" i="0" u="none" strike="noStrike" cap="none">
              <a:solidFill>
                <a:srgbClr val="002060"/>
              </a:solidFill>
              <a:latin typeface="Arial"/>
              <a:ea typeface="Arial"/>
              <a:cs typeface="Arial"/>
              <a:sym typeface="Arial"/>
            </a:endParaRPr>
          </a:p>
          <a:p>
            <a:pPr marL="228600" marR="0" lvl="0" indent="-228600" algn="l" rtl="0">
              <a:lnSpc>
                <a:spcPct val="80000"/>
              </a:lnSpc>
              <a:spcBef>
                <a:spcPts val="1200"/>
              </a:spcBef>
              <a:spcAft>
                <a:spcPts val="0"/>
              </a:spcAft>
              <a:buClr>
                <a:srgbClr val="002060"/>
              </a:buClr>
              <a:buSzPts val="2805"/>
              <a:buFont typeface="Arial"/>
              <a:buChar char="•"/>
            </a:pPr>
            <a:r>
              <a:rPr lang="en-US" sz="2805" b="0" i="0" u="none" strike="noStrike" cap="none">
                <a:solidFill>
                  <a:srgbClr val="002060"/>
                </a:solidFill>
                <a:latin typeface="Arial"/>
                <a:ea typeface="Arial"/>
                <a:cs typeface="Arial"/>
                <a:sym typeface="Arial"/>
              </a:rPr>
              <a:t>SECD skills are essential for academic achievement.</a:t>
            </a:r>
            <a:endParaRPr sz="2805" b="0" i="0" u="none" strike="noStrike" cap="none">
              <a:solidFill>
                <a:srgbClr val="002060"/>
              </a:solidFill>
              <a:latin typeface="Arial"/>
              <a:ea typeface="Arial"/>
              <a:cs typeface="Arial"/>
              <a:sym typeface="Arial"/>
            </a:endParaRPr>
          </a:p>
          <a:p>
            <a:pPr marL="228600" marR="0" lvl="0" indent="-228600" algn="l" rtl="0">
              <a:lnSpc>
                <a:spcPct val="80000"/>
              </a:lnSpc>
              <a:spcBef>
                <a:spcPts val="1200"/>
              </a:spcBef>
              <a:spcAft>
                <a:spcPts val="0"/>
              </a:spcAft>
              <a:buClr>
                <a:srgbClr val="002060"/>
              </a:buClr>
              <a:buSzPts val="2805"/>
              <a:buFont typeface="Arial"/>
              <a:buChar char="•"/>
            </a:pPr>
            <a:r>
              <a:rPr lang="en-US" sz="2805" b="0" i="0" u="none" strike="noStrike" cap="none">
                <a:solidFill>
                  <a:srgbClr val="002060"/>
                </a:solidFill>
                <a:latin typeface="Arial"/>
                <a:ea typeface="Arial"/>
                <a:cs typeface="Arial"/>
                <a:sym typeface="Arial"/>
              </a:rPr>
              <a:t>SECD skills are developed within a continuous growth process throughout life.</a:t>
            </a:r>
            <a:endParaRPr sz="2805" b="0" i="0" u="none" strike="noStrike" cap="none">
              <a:solidFill>
                <a:srgbClr val="002060"/>
              </a:solidFill>
              <a:latin typeface="Arial"/>
              <a:ea typeface="Arial"/>
              <a:cs typeface="Arial"/>
              <a:sym typeface="Arial"/>
            </a:endParaRPr>
          </a:p>
          <a:p>
            <a:pPr marL="228600" marR="0" lvl="0" indent="-228600" algn="l" rtl="0">
              <a:lnSpc>
                <a:spcPct val="80000"/>
              </a:lnSpc>
              <a:spcBef>
                <a:spcPts val="1200"/>
              </a:spcBef>
              <a:spcAft>
                <a:spcPts val="0"/>
              </a:spcAft>
              <a:buClr>
                <a:srgbClr val="002060"/>
              </a:buClr>
              <a:buSzPts val="2805"/>
              <a:buFont typeface="Arial"/>
              <a:buChar char="•"/>
            </a:pPr>
            <a:r>
              <a:rPr lang="en-US" sz="2805" b="0" i="0" u="none" strike="noStrike" cap="none">
                <a:solidFill>
                  <a:srgbClr val="002060"/>
                </a:solidFill>
                <a:latin typeface="Arial"/>
                <a:ea typeface="Arial"/>
                <a:cs typeface="Arial"/>
                <a:sym typeface="Arial"/>
              </a:rPr>
              <a:t>SECD skills are acquired by students through intentional, integrated efforts of the entire school, family and community.</a:t>
            </a:r>
            <a:endParaRPr sz="2805" b="0" i="0" u="none" strike="noStrike" cap="none">
              <a:solidFill>
                <a:srgbClr val="002060"/>
              </a:solidFill>
              <a:latin typeface="Arial"/>
              <a:ea typeface="Arial"/>
              <a:cs typeface="Arial"/>
              <a:sym typeface="Arial"/>
            </a:endParaRPr>
          </a:p>
          <a:p>
            <a:pPr marL="228600" marR="0" lvl="0" indent="-228600" algn="l" rtl="0">
              <a:lnSpc>
                <a:spcPct val="80000"/>
              </a:lnSpc>
              <a:spcBef>
                <a:spcPts val="1200"/>
              </a:spcBef>
              <a:spcAft>
                <a:spcPts val="0"/>
              </a:spcAft>
              <a:buClr>
                <a:srgbClr val="002060"/>
              </a:buClr>
              <a:buSzPts val="2805"/>
              <a:buFont typeface="Arial"/>
              <a:buChar char="•"/>
            </a:pPr>
            <a:r>
              <a:rPr lang="en-US" sz="2805" b="0" i="0" u="none" strike="noStrike" cap="none">
                <a:solidFill>
                  <a:srgbClr val="002060"/>
                </a:solidFill>
                <a:latin typeface="Arial"/>
                <a:ea typeface="Arial"/>
                <a:cs typeface="Arial"/>
                <a:sym typeface="Arial"/>
              </a:rPr>
              <a:t>SECD skills are best learned in a respectful, safe and civil school environment where adults are caring role models.</a:t>
            </a:r>
            <a:endParaRPr/>
          </a:p>
          <a:p>
            <a:pPr marL="228600" marR="0" lvl="0" indent="-130810" algn="l" rtl="0">
              <a:lnSpc>
                <a:spcPct val="70000"/>
              </a:lnSpc>
              <a:spcBef>
                <a:spcPts val="1600"/>
              </a:spcBef>
              <a:spcAft>
                <a:spcPts val="0"/>
              </a:spcAft>
              <a:buClr>
                <a:schemeClr val="dk1"/>
              </a:buClr>
              <a:buSzPts val="1540"/>
              <a:buFont typeface="Arial"/>
              <a:buNone/>
            </a:pPr>
            <a:endParaRPr sz="154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746760" y="208756"/>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1" i="0" u="none" strike="noStrike" cap="none">
                <a:solidFill>
                  <a:srgbClr val="002060"/>
                </a:solidFill>
                <a:latin typeface="Arial Black"/>
                <a:ea typeface="Arial Black"/>
                <a:cs typeface="Arial Black"/>
                <a:sym typeface="Arial Black"/>
              </a:rPr>
              <a:t>CHARACTER DEVELOPMENT</a:t>
            </a:r>
            <a:endParaRPr/>
          </a:p>
        </p:txBody>
      </p:sp>
      <p:sp>
        <p:nvSpPr>
          <p:cNvPr id="212" name="Google Shape;212;p32"/>
          <p:cNvSpPr txBox="1">
            <a:spLocks noGrp="1"/>
          </p:cNvSpPr>
          <p:nvPr>
            <p:ph type="body" idx="1"/>
          </p:nvPr>
        </p:nvSpPr>
        <p:spPr>
          <a:xfrm>
            <a:off x="829056" y="1304162"/>
            <a:ext cx="6540500" cy="1908175"/>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2A32E"/>
              </a:buClr>
              <a:buSzPts val="3200"/>
              <a:buFont typeface="Arial"/>
              <a:buNone/>
            </a:pPr>
            <a:r>
              <a:rPr lang="en-US" sz="3200" b="1" i="0" u="none" strike="noStrike" cap="none">
                <a:solidFill>
                  <a:srgbClr val="F2A32E"/>
                </a:solidFill>
                <a:latin typeface="Arial"/>
                <a:ea typeface="Arial"/>
                <a:cs typeface="Arial"/>
                <a:sym typeface="Arial"/>
              </a:rPr>
              <a:t>Definition:</a:t>
            </a:r>
            <a:endParaRPr/>
          </a:p>
          <a:p>
            <a:pPr marL="0" marR="0" lvl="0" indent="0" algn="l" rtl="0">
              <a:lnSpc>
                <a:spcPct val="80000"/>
              </a:lnSpc>
              <a:spcBef>
                <a:spcPts val="1000"/>
              </a:spcBef>
              <a:spcAft>
                <a:spcPts val="0"/>
              </a:spcAft>
              <a:buClr>
                <a:srgbClr val="002060"/>
              </a:buClr>
              <a:buSzPts val="2400"/>
              <a:buFont typeface="Arial"/>
              <a:buNone/>
            </a:pPr>
            <a:r>
              <a:rPr lang="en-US" sz="2400" b="0" i="0" u="none" strike="noStrike" cap="none">
                <a:solidFill>
                  <a:srgbClr val="002060"/>
                </a:solidFill>
                <a:latin typeface="Arial"/>
                <a:ea typeface="Arial"/>
                <a:cs typeface="Arial"/>
                <a:sym typeface="Arial"/>
              </a:rPr>
              <a:t>Developing skills to help students identify, define and live in accordance with core principles that aid in effective problem solving and responsible decision making.</a:t>
            </a:r>
            <a:endParaRPr/>
          </a:p>
        </p:txBody>
      </p:sp>
      <p:sp>
        <p:nvSpPr>
          <p:cNvPr id="213" name="Google Shape;213;p32"/>
          <p:cNvSpPr txBox="1">
            <a:spLocks noGrp="1"/>
          </p:cNvSpPr>
          <p:nvPr>
            <p:ph type="body" idx="4294967295"/>
          </p:nvPr>
        </p:nvSpPr>
        <p:spPr>
          <a:xfrm>
            <a:off x="829056" y="3376929"/>
            <a:ext cx="6870192" cy="281305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2A32E"/>
              </a:buClr>
              <a:buSzPts val="3200"/>
              <a:buFont typeface="Arial"/>
              <a:buNone/>
            </a:pPr>
            <a:r>
              <a:rPr lang="en-US" sz="3200" b="1" i="0" u="none" strike="noStrike" cap="none">
                <a:solidFill>
                  <a:srgbClr val="F2A32E"/>
                </a:solidFill>
                <a:latin typeface="Arial"/>
                <a:ea typeface="Arial"/>
                <a:cs typeface="Arial"/>
                <a:sym typeface="Arial"/>
              </a:rPr>
              <a:t>Rationale: </a:t>
            </a:r>
            <a:endParaRPr sz="3200" b="1" i="0" u="none" strike="noStrike" cap="none">
              <a:solidFill>
                <a:srgbClr val="F2A32E"/>
              </a:solidFill>
              <a:latin typeface="Arial"/>
              <a:ea typeface="Arial"/>
              <a:cs typeface="Arial"/>
              <a:sym typeface="Arial"/>
            </a:endParaRPr>
          </a:p>
          <a:p>
            <a:pPr marL="55563" marR="0" lvl="0" indent="0" algn="l" rtl="0">
              <a:lnSpc>
                <a:spcPct val="90000"/>
              </a:lnSpc>
              <a:spcBef>
                <a:spcPts val="1000"/>
              </a:spcBef>
              <a:spcAft>
                <a:spcPts val="0"/>
              </a:spcAft>
              <a:buClr>
                <a:srgbClr val="002060"/>
              </a:buClr>
              <a:buSzPts val="2300"/>
              <a:buFont typeface="Arial"/>
              <a:buNone/>
            </a:pPr>
            <a:r>
              <a:rPr lang="en-US" sz="2300" b="0" i="0" u="none" strike="noStrike" cap="none">
                <a:solidFill>
                  <a:srgbClr val="002060"/>
                </a:solidFill>
                <a:latin typeface="Arial"/>
                <a:ea typeface="Arial"/>
                <a:cs typeface="Arial"/>
                <a:sym typeface="Arial"/>
              </a:rPr>
              <a:t>Our schools have the job of preparing students for citizenship in a global society. Success in school and life is built upon the ability to make responsible decisions, solve problems effectively, and to identify and demonstrate core principles.  </a:t>
            </a:r>
            <a:endParaRPr/>
          </a:p>
          <a:p>
            <a:pPr marL="228600" marR="0" lvl="0" indent="-107950" algn="l" rtl="0">
              <a:lnSpc>
                <a:spcPct val="90000"/>
              </a:lnSpc>
              <a:spcBef>
                <a:spcPts val="1000"/>
              </a:spcBef>
              <a:spcAft>
                <a:spcPts val="0"/>
              </a:spcAft>
              <a:buClr>
                <a:schemeClr val="dk1"/>
              </a:buClr>
              <a:buSzPts val="1900"/>
              <a:buFont typeface="Arial"/>
              <a:buNone/>
            </a:pPr>
            <a:endParaRPr sz="1900" b="0" i="0" u="none" strike="noStrike" cap="none">
              <a:solidFill>
                <a:schemeClr val="dk1"/>
              </a:solidFill>
              <a:latin typeface="Times New Roman"/>
              <a:ea typeface="Times New Roman"/>
              <a:cs typeface="Times New Roman"/>
              <a:sym typeface="Times New Roman"/>
            </a:endParaRPr>
          </a:p>
          <a:p>
            <a:pPr marL="228600" marR="0" lvl="0" indent="-228600" algn="l" rtl="0">
              <a:lnSpc>
                <a:spcPct val="90000"/>
              </a:lnSpc>
              <a:spcBef>
                <a:spcPts val="1000"/>
              </a:spcBef>
              <a:spcAft>
                <a:spcPts val="0"/>
              </a:spcAft>
              <a:buClr>
                <a:schemeClr val="dk1"/>
              </a:buClr>
              <a:buSzPts val="1900"/>
              <a:buFont typeface="Arial"/>
              <a:buNone/>
            </a:pPr>
            <a:endParaRPr sz="19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3"/>
          <p:cNvPicPr preferRelativeResize="0"/>
          <p:nvPr/>
        </p:nvPicPr>
        <p:blipFill rotWithShape="1">
          <a:blip r:embed="rId3">
            <a:alphaModFix/>
          </a:blip>
          <a:srcRect l="8022" t="5924" r="7218" b="7784"/>
          <a:stretch/>
        </p:blipFill>
        <p:spPr>
          <a:xfrm>
            <a:off x="990600" y="1373188"/>
            <a:ext cx="8051800" cy="4608320"/>
          </a:xfrm>
          <a:prstGeom prst="rect">
            <a:avLst/>
          </a:prstGeom>
          <a:noFill/>
          <a:ln>
            <a:noFill/>
          </a:ln>
        </p:spPr>
      </p:pic>
      <p:sp>
        <p:nvSpPr>
          <p:cNvPr id="220" name="Google Shape;220;p33"/>
          <p:cNvSpPr txBox="1">
            <a:spLocks noGrp="1"/>
          </p:cNvSpPr>
          <p:nvPr>
            <p:ph type="title"/>
          </p:nvPr>
        </p:nvSpPr>
        <p:spPr>
          <a:xfrm>
            <a:off x="380011" y="174625"/>
            <a:ext cx="1170907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3959"/>
              <a:buFont typeface="Arial Black"/>
              <a:buNone/>
            </a:pPr>
            <a:r>
              <a:rPr lang="en-US" sz="3959" b="0" i="0" u="none" strike="noStrike" cap="none">
                <a:solidFill>
                  <a:srgbClr val="002060"/>
                </a:solidFill>
                <a:latin typeface="Arial Black"/>
                <a:ea typeface="Arial Black"/>
                <a:cs typeface="Arial Black"/>
                <a:sym typeface="Arial Black"/>
              </a:rPr>
              <a:t>SOCIAL, EMOTIONAL AND CHARACTER DEVELOPMENT STANDARDS</a:t>
            </a:r>
            <a:endParaRPr sz="3959" b="0" i="0" u="none" strike="noStrike" cap="none">
              <a:solidFill>
                <a:srgbClr val="00206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a:spLocks noGrp="1"/>
          </p:cNvSpPr>
          <p:nvPr>
            <p:ph type="title"/>
          </p:nvPr>
        </p:nvSpPr>
        <p:spPr>
          <a:xfrm>
            <a:off x="527304" y="270258"/>
            <a:ext cx="10119360" cy="812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SUGGESTED EDITS/INCLUSION</a:t>
            </a:r>
            <a:endParaRPr/>
          </a:p>
        </p:txBody>
      </p:sp>
      <p:sp>
        <p:nvSpPr>
          <p:cNvPr id="227" name="Google Shape;227;p34"/>
          <p:cNvSpPr txBox="1">
            <a:spLocks noGrp="1"/>
          </p:cNvSpPr>
          <p:nvPr>
            <p:ph type="body" idx="1"/>
          </p:nvPr>
        </p:nvSpPr>
        <p:spPr>
          <a:xfrm>
            <a:off x="664464" y="1933449"/>
            <a:ext cx="5242560" cy="2739135"/>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2A32E"/>
              </a:buClr>
              <a:buSzPts val="2667"/>
              <a:buFont typeface="Arial"/>
              <a:buChar char="•"/>
            </a:pPr>
            <a:r>
              <a:rPr lang="en-US" sz="2667" b="0" i="0" u="none" strike="noStrike" cap="none">
                <a:solidFill>
                  <a:srgbClr val="002060"/>
                </a:solidFill>
                <a:latin typeface="Arial"/>
                <a:ea typeface="Arial"/>
                <a:cs typeface="Arial"/>
                <a:sym typeface="Arial"/>
              </a:rPr>
              <a:t>Jason’s Law (youth suicide)</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b="0" i="0" u="none" strike="noStrike" cap="none">
                <a:solidFill>
                  <a:srgbClr val="002060"/>
                </a:solidFill>
                <a:latin typeface="Arial"/>
                <a:ea typeface="Arial"/>
                <a:cs typeface="Arial"/>
                <a:sym typeface="Arial"/>
              </a:rPr>
              <a:t>Erin’s Law (child sexual abuse)</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b="0" i="0" u="none" strike="noStrike" cap="none">
                <a:solidFill>
                  <a:srgbClr val="002060"/>
                </a:solidFill>
                <a:latin typeface="Arial"/>
                <a:ea typeface="Arial"/>
                <a:cs typeface="Arial"/>
                <a:sym typeface="Arial"/>
              </a:rPr>
              <a:t>KSA 72-8256 (bullying)</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b="0" i="0" u="none" strike="noStrike" cap="none">
                <a:solidFill>
                  <a:srgbClr val="002060"/>
                </a:solidFill>
                <a:latin typeface="Arial"/>
                <a:ea typeface="Arial"/>
                <a:cs typeface="Arial"/>
                <a:sym typeface="Arial"/>
              </a:rPr>
              <a:t>School Mental Health</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b="0" i="0" u="none" strike="noStrike" cap="none">
                <a:solidFill>
                  <a:srgbClr val="002060"/>
                </a:solidFill>
                <a:latin typeface="Arial"/>
                <a:ea typeface="Arial"/>
                <a:cs typeface="Arial"/>
                <a:sym typeface="Arial"/>
              </a:rPr>
              <a:t>Trauma-Informed/ACES</a:t>
            </a:r>
            <a:endParaRPr sz="2667" b="0" i="0" u="none" strike="noStrike" cap="none">
              <a:solidFill>
                <a:srgbClr val="002060"/>
              </a:solidFill>
              <a:latin typeface="Arial"/>
              <a:ea typeface="Arial"/>
              <a:cs typeface="Arial"/>
              <a:sym typeface="Arial"/>
            </a:endParaRPr>
          </a:p>
        </p:txBody>
      </p:sp>
      <p:sp>
        <p:nvSpPr>
          <p:cNvPr id="228" name="Google Shape;228;p34"/>
          <p:cNvSpPr txBox="1"/>
          <p:nvPr/>
        </p:nvSpPr>
        <p:spPr>
          <a:xfrm>
            <a:off x="6312408" y="1933449"/>
            <a:ext cx="4773168" cy="245227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2A32E"/>
              </a:buClr>
              <a:buSzPts val="2667"/>
              <a:buFont typeface="Arial"/>
              <a:buChar char="•"/>
            </a:pPr>
            <a:r>
              <a:rPr lang="en-US" sz="2667">
                <a:solidFill>
                  <a:srgbClr val="002060"/>
                </a:solidFill>
                <a:latin typeface="Arial"/>
                <a:ea typeface="Arial"/>
                <a:cs typeface="Arial"/>
                <a:sym typeface="Arial"/>
              </a:rPr>
              <a:t>Self-Harm</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a:solidFill>
                  <a:srgbClr val="002060"/>
                </a:solidFill>
                <a:latin typeface="Arial"/>
                <a:ea typeface="Arial"/>
                <a:cs typeface="Arial"/>
                <a:sym typeface="Arial"/>
              </a:rPr>
              <a:t>Recovery and Resiliency</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a:solidFill>
                  <a:srgbClr val="002060"/>
                </a:solidFill>
                <a:latin typeface="Arial"/>
                <a:ea typeface="Arial"/>
                <a:cs typeface="Arial"/>
                <a:sym typeface="Arial"/>
              </a:rPr>
              <a:t>Growth Mindset</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a:solidFill>
                  <a:srgbClr val="002060"/>
                </a:solidFill>
                <a:latin typeface="Arial"/>
                <a:ea typeface="Arial"/>
                <a:cs typeface="Arial"/>
                <a:sym typeface="Arial"/>
              </a:rPr>
              <a:t>Civic Engagement</a:t>
            </a:r>
            <a:endParaRPr/>
          </a:p>
          <a:p>
            <a:pPr marL="228600" marR="0" lvl="0" indent="-228600" algn="l" rtl="0">
              <a:lnSpc>
                <a:spcPct val="90000"/>
              </a:lnSpc>
              <a:spcBef>
                <a:spcPts val="1000"/>
              </a:spcBef>
              <a:spcAft>
                <a:spcPts val="0"/>
              </a:spcAft>
              <a:buClr>
                <a:srgbClr val="F2A32E"/>
              </a:buClr>
              <a:buSzPts val="2667"/>
              <a:buFont typeface="Arial"/>
              <a:buChar char="•"/>
            </a:pPr>
            <a:r>
              <a:rPr lang="en-US" sz="2667">
                <a:solidFill>
                  <a:srgbClr val="002060"/>
                </a:solidFill>
                <a:latin typeface="Arial"/>
                <a:ea typeface="Arial"/>
                <a:cs typeface="Arial"/>
                <a:sym typeface="Arial"/>
              </a:rPr>
              <a:t>Ethical Use of Technology</a:t>
            </a:r>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807074"/>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5"/>
          <p:cNvPicPr preferRelativeResize="0"/>
          <p:nvPr/>
        </p:nvPicPr>
        <p:blipFill rotWithShape="1">
          <a:blip r:embed="rId3">
            <a:alphaModFix/>
          </a:blip>
          <a:srcRect l="5620" t="11047" r="6488" b="3766"/>
          <a:stretch/>
        </p:blipFill>
        <p:spPr>
          <a:xfrm>
            <a:off x="737129" y="935578"/>
            <a:ext cx="9207500" cy="5164642"/>
          </a:xfrm>
          <a:prstGeom prst="rect">
            <a:avLst/>
          </a:prstGeom>
          <a:noFill/>
          <a:ln>
            <a:noFill/>
          </a:ln>
        </p:spPr>
      </p:pic>
      <p:sp>
        <p:nvSpPr>
          <p:cNvPr id="235" name="Google Shape;235;p35"/>
          <p:cNvSpPr/>
          <p:nvPr/>
        </p:nvSpPr>
        <p:spPr>
          <a:xfrm>
            <a:off x="9944629" y="3239294"/>
            <a:ext cx="685800" cy="418305"/>
          </a:xfrm>
          <a:prstGeom prst="lef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236" name="Google Shape;236;p35"/>
          <p:cNvSpPr/>
          <p:nvPr/>
        </p:nvSpPr>
        <p:spPr>
          <a:xfrm>
            <a:off x="6007101" y="3079751"/>
            <a:ext cx="46039" cy="46039"/>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35"/>
          <p:cNvSpPr/>
          <p:nvPr/>
        </p:nvSpPr>
        <p:spPr>
          <a:xfrm>
            <a:off x="9944629" y="3695699"/>
            <a:ext cx="685800" cy="418305"/>
          </a:xfrm>
          <a:prstGeom prst="lef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238" name="Google Shape;238;p35"/>
          <p:cNvSpPr/>
          <p:nvPr/>
        </p:nvSpPr>
        <p:spPr>
          <a:xfrm rot="10800000">
            <a:off x="5702301" y="3024190"/>
            <a:ext cx="685800" cy="418305"/>
          </a:xfrm>
          <a:prstGeom prst="lef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239" name="Google Shape;239;p35"/>
          <p:cNvSpPr/>
          <p:nvPr/>
        </p:nvSpPr>
        <p:spPr>
          <a:xfrm rot="10800000">
            <a:off x="1879601" y="2086770"/>
            <a:ext cx="685800" cy="418305"/>
          </a:xfrm>
          <a:prstGeom prst="left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240" name="Google Shape;240;p35"/>
          <p:cNvSpPr txBox="1"/>
          <p:nvPr/>
        </p:nvSpPr>
        <p:spPr>
          <a:xfrm>
            <a:off x="533400" y="165100"/>
            <a:ext cx="11315700"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cap="none">
                <a:solidFill>
                  <a:srgbClr val="002060"/>
                </a:solidFill>
                <a:latin typeface="Arial Black"/>
                <a:ea typeface="Arial Black"/>
                <a:cs typeface="Arial Black"/>
                <a:sym typeface="Arial Black"/>
              </a:rPr>
              <a:t>SECD STANDARDS REVIEW RUBRIC</a:t>
            </a:r>
            <a:endParaRPr sz="4400" cap="none">
              <a:solidFill>
                <a:srgbClr val="00206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6"/>
          <p:cNvSpPr txBox="1">
            <a:spLocks noGrp="1"/>
          </p:cNvSpPr>
          <p:nvPr>
            <p:ph type="title"/>
          </p:nvPr>
        </p:nvSpPr>
        <p:spPr>
          <a:xfrm>
            <a:off x="990600" y="48604"/>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CHARACTER DEVELOPMENT</a:t>
            </a:r>
            <a:endParaRPr sz="4400" b="0" i="0" u="none" strike="noStrike" cap="none">
              <a:solidFill>
                <a:srgbClr val="002060"/>
              </a:solidFill>
              <a:latin typeface="Arial Black"/>
              <a:ea typeface="Arial Black"/>
              <a:cs typeface="Arial Black"/>
              <a:sym typeface="Arial Black"/>
            </a:endParaRPr>
          </a:p>
        </p:txBody>
      </p:sp>
      <p:sp>
        <p:nvSpPr>
          <p:cNvPr id="247" name="Google Shape;247;p36"/>
          <p:cNvSpPr txBox="1">
            <a:spLocks noGrp="1"/>
          </p:cNvSpPr>
          <p:nvPr>
            <p:ph type="body" idx="1"/>
          </p:nvPr>
        </p:nvSpPr>
        <p:spPr>
          <a:xfrm>
            <a:off x="711200" y="1080656"/>
            <a:ext cx="10515600" cy="4525180"/>
          </a:xfrm>
          <a:prstGeom prst="rect">
            <a:avLst/>
          </a:prstGeom>
          <a:noFill/>
          <a:ln>
            <a:noFill/>
          </a:ln>
        </p:spPr>
        <p:txBody>
          <a:bodyPr spcFirstLastPara="1" wrap="square" lIns="91425" tIns="45700" rIns="91425" bIns="45700" anchor="t" anchorCtr="0">
            <a:noAutofit/>
          </a:bodyPr>
          <a:lstStyle/>
          <a:p>
            <a:pPr marL="685783" marR="0" lvl="0" indent="-380990" algn="l" rtl="0">
              <a:lnSpc>
                <a:spcPct val="90000"/>
              </a:lnSpc>
              <a:spcBef>
                <a:spcPts val="0"/>
              </a:spcBef>
              <a:spcAft>
                <a:spcPts val="0"/>
              </a:spcAft>
              <a:buClr>
                <a:srgbClr val="002060"/>
              </a:buClr>
              <a:buSzPts val="2933"/>
              <a:buFont typeface="Arial"/>
              <a:buAutoNum type="romanUcPeriod" startAt="2"/>
            </a:pPr>
            <a:r>
              <a:rPr lang="en-US" sz="2933" b="0" i="0" u="none" strike="noStrike" cap="none">
                <a:solidFill>
                  <a:srgbClr val="002060"/>
                </a:solidFill>
                <a:latin typeface="Arial"/>
                <a:ea typeface="Arial"/>
                <a:cs typeface="Arial"/>
                <a:sym typeface="Arial"/>
              </a:rPr>
              <a:t>Responsible Decision Making and Problem Solving</a:t>
            </a:r>
            <a:endParaRPr/>
          </a:p>
          <a:p>
            <a:pPr marL="1371566" marR="0" lvl="2" indent="-457188" algn="l" rtl="0">
              <a:lnSpc>
                <a:spcPct val="100000"/>
              </a:lnSpc>
              <a:spcBef>
                <a:spcPts val="0"/>
              </a:spcBef>
              <a:spcAft>
                <a:spcPts val="0"/>
              </a:spcAft>
              <a:buClr>
                <a:srgbClr val="002060"/>
              </a:buClr>
              <a:buSzPts val="1867"/>
              <a:buFont typeface="Calibri"/>
              <a:buAutoNum type="arabicPeriod"/>
            </a:pPr>
            <a:r>
              <a:rPr lang="en-US" sz="1867" b="0" i="0" u="none" strike="noStrike" cap="none">
                <a:solidFill>
                  <a:srgbClr val="002060"/>
                </a:solidFill>
                <a:latin typeface="Arial"/>
                <a:ea typeface="Arial"/>
                <a:cs typeface="Arial"/>
                <a:sym typeface="Arial"/>
              </a:rPr>
              <a:t>Develop, implement, and model responsible decision making skills.</a:t>
            </a:r>
            <a:endParaRPr/>
          </a:p>
          <a:p>
            <a:pPr marL="1371566" marR="0" lvl="2" indent="-457188" algn="l" rtl="0">
              <a:lnSpc>
                <a:spcPct val="100000"/>
              </a:lnSpc>
              <a:spcBef>
                <a:spcPts val="0"/>
              </a:spcBef>
              <a:spcAft>
                <a:spcPts val="0"/>
              </a:spcAft>
              <a:buClr>
                <a:srgbClr val="002060"/>
              </a:buClr>
              <a:buSzPts val="1867"/>
              <a:buFont typeface="Calibri"/>
              <a:buAutoNum type="arabicPeriod"/>
            </a:pPr>
            <a:r>
              <a:rPr lang="en-US" sz="1867" b="0" i="0" u="none" strike="noStrike" cap="none">
                <a:solidFill>
                  <a:srgbClr val="002060"/>
                </a:solidFill>
                <a:latin typeface="Arial"/>
                <a:ea typeface="Arial"/>
                <a:cs typeface="Arial"/>
                <a:sym typeface="Arial"/>
              </a:rPr>
              <a:t>Consider multiple factors in decision-making including ethical and safety factors, personal and community responsibilities, and short-term and long-term goals.   </a:t>
            </a:r>
            <a:endParaRPr/>
          </a:p>
          <a:p>
            <a:pPr marL="0" marR="0" lvl="0" indent="0" algn="l" rtl="0">
              <a:lnSpc>
                <a:spcPct val="100000"/>
              </a:lnSpc>
              <a:spcBef>
                <a:spcPts val="0"/>
              </a:spcBef>
              <a:spcAft>
                <a:spcPts val="0"/>
              </a:spcAft>
              <a:buClr>
                <a:schemeClr val="dk1"/>
              </a:buClr>
              <a:buSzPts val="2533"/>
              <a:buFont typeface="Arial"/>
              <a:buNone/>
            </a:pPr>
            <a:endParaRPr sz="2533"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graphicFrame>
        <p:nvGraphicFramePr>
          <p:cNvPr id="248" name="Google Shape;248;p36"/>
          <p:cNvGraphicFramePr/>
          <p:nvPr/>
        </p:nvGraphicFramePr>
        <p:xfrm>
          <a:off x="609600" y="2449432"/>
          <a:ext cx="11277600" cy="3588683"/>
        </p:xfrm>
        <a:graphic>
          <a:graphicData uri="http://schemas.openxmlformats.org/drawingml/2006/table">
            <a:tbl>
              <a:tblPr bandRow="1">
                <a:noFill/>
                <a:tableStyleId>{DE1523A5-C5FB-46F4-A393-875F31EF9B45}</a:tableStyleId>
              </a:tblPr>
              <a:tblGrid>
                <a:gridCol w="902200">
                  <a:extLst>
                    <a:ext uri="{9D8B030D-6E8A-4147-A177-3AD203B41FA5}">
                      <a16:colId xmlns:a16="http://schemas.microsoft.com/office/drawing/2014/main" val="20000"/>
                    </a:ext>
                  </a:extLst>
                </a:gridCol>
                <a:gridCol w="10375400">
                  <a:extLst>
                    <a:ext uri="{9D8B030D-6E8A-4147-A177-3AD203B41FA5}">
                      <a16:colId xmlns:a16="http://schemas.microsoft.com/office/drawing/2014/main" val="20001"/>
                    </a:ext>
                  </a:extLst>
                </a:gridCol>
              </a:tblGrid>
              <a:tr h="3583225">
                <a:tc>
                  <a:txBody>
                    <a:bodyPr/>
                    <a:lstStyle/>
                    <a:p>
                      <a:pPr marL="66040" marR="0" lvl="0" indent="0" algn="l" rtl="0">
                        <a:lnSpc>
                          <a:spcPct val="100000"/>
                        </a:lnSpc>
                        <a:spcBef>
                          <a:spcPts val="0"/>
                        </a:spcBef>
                        <a:spcAft>
                          <a:spcPts val="0"/>
                        </a:spcAft>
                        <a:buClr>
                          <a:srgbClr val="002060"/>
                        </a:buClr>
                        <a:buSzPts val="1900"/>
                        <a:buFont typeface="Calibri"/>
                        <a:buNone/>
                      </a:pPr>
                      <a:r>
                        <a:rPr lang="en-US" sz="1900" u="none" strike="noStrike" cap="none">
                          <a:solidFill>
                            <a:srgbClr val="002060"/>
                          </a:solidFill>
                        </a:rPr>
                        <a:t>9-12</a:t>
                      </a:r>
                      <a:endParaRPr/>
                    </a:p>
                    <a:p>
                      <a:pPr marL="0" marR="0" lvl="0" indent="0" algn="l" rtl="0">
                        <a:spcBef>
                          <a:spcPts val="0"/>
                        </a:spcBef>
                        <a:spcAft>
                          <a:spcPts val="0"/>
                        </a:spcAft>
                        <a:buNone/>
                      </a:pPr>
                      <a:endParaRPr sz="2400">
                        <a:solidFill>
                          <a:srgbClr val="002060"/>
                        </a:solidFill>
                        <a:latin typeface="Calibri"/>
                        <a:ea typeface="Calibri"/>
                        <a:cs typeface="Calibri"/>
                        <a:sym typeface="Calibri"/>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alpha val="22745"/>
                      </a:srgbClr>
                    </a:solidFill>
                  </a:tcPr>
                </a:tc>
                <a:tc>
                  <a:txBody>
                    <a:bodyPr/>
                    <a:lstStyle/>
                    <a:p>
                      <a:pPr marL="342900" marR="0" lvl="0" indent="-342900" algn="l" rtl="0">
                        <a:spcBef>
                          <a:spcPts val="0"/>
                        </a:spcBef>
                        <a:spcAft>
                          <a:spcPts val="0"/>
                        </a:spcAft>
                        <a:buClr>
                          <a:srgbClr val="002060"/>
                        </a:buClr>
                        <a:buSzPts val="1050"/>
                        <a:buFont typeface="Calibri"/>
                        <a:buAutoNum type="alphaLcPeriod"/>
                      </a:pPr>
                      <a:r>
                        <a:rPr lang="en-US" sz="1800" b="1">
                          <a:solidFill>
                            <a:srgbClr val="002060"/>
                          </a:solidFill>
                          <a:latin typeface="Arial"/>
                          <a:ea typeface="Arial"/>
                          <a:cs typeface="Arial"/>
                          <a:sym typeface="Arial"/>
                        </a:rPr>
                        <a:t>Assess lessons learned from experiences and mistakes while demonstrating the ability to build resiliency.</a:t>
                      </a:r>
                      <a:endParaRPr/>
                    </a:p>
                    <a:p>
                      <a:pPr marL="342900" marR="0" lvl="0" indent="-342900" algn="l" rtl="0">
                        <a:lnSpc>
                          <a:spcPct val="105000"/>
                        </a:lnSpc>
                        <a:spcBef>
                          <a:spcPts val="1200"/>
                        </a:spcBef>
                        <a:spcAft>
                          <a:spcPts val="0"/>
                        </a:spcAft>
                        <a:buClr>
                          <a:srgbClr val="002060"/>
                        </a:buClr>
                        <a:buSzPts val="1050"/>
                        <a:buFont typeface="Calibri"/>
                        <a:buAutoNum type="alphaLcPeriod"/>
                      </a:pPr>
                      <a:r>
                        <a:rPr lang="en-US" sz="1800">
                          <a:solidFill>
                            <a:srgbClr val="002060"/>
                          </a:solidFill>
                          <a:latin typeface="Arial"/>
                          <a:ea typeface="Arial"/>
                          <a:cs typeface="Arial"/>
                          <a:sym typeface="Arial"/>
                        </a:rPr>
                        <a:t>Implement responsible decision making skills when working towards a goal and assess how these skills lead to goal achievement.</a:t>
                      </a:r>
                      <a:endParaRPr/>
                    </a:p>
                    <a:p>
                      <a:pPr marL="342900" marR="0" lvl="0" indent="-342900" algn="l" rtl="0">
                        <a:lnSpc>
                          <a:spcPct val="105000"/>
                        </a:lnSpc>
                        <a:spcBef>
                          <a:spcPts val="1200"/>
                        </a:spcBef>
                        <a:spcAft>
                          <a:spcPts val="0"/>
                        </a:spcAft>
                        <a:buClr>
                          <a:srgbClr val="002060"/>
                        </a:buClr>
                        <a:buSzPts val="1050"/>
                        <a:buFont typeface="Calibri"/>
                        <a:buAutoNum type="alphaLcPeriod"/>
                      </a:pPr>
                      <a:r>
                        <a:rPr lang="en-US" sz="1800">
                          <a:solidFill>
                            <a:srgbClr val="002060"/>
                          </a:solidFill>
                          <a:latin typeface="Arial"/>
                          <a:ea typeface="Arial"/>
                          <a:cs typeface="Arial"/>
                          <a:sym typeface="Arial"/>
                        </a:rPr>
                        <a:t>Utilize skills and habits of applying standards of behavior by asking questions about decisions that students or others make, are about to make, or have made.</a:t>
                      </a:r>
                      <a:endParaRPr sz="1800">
                        <a:solidFill>
                          <a:srgbClr val="002060"/>
                        </a:solidFill>
                        <a:latin typeface="Arial"/>
                        <a:ea typeface="Arial"/>
                        <a:cs typeface="Arial"/>
                        <a:sym typeface="Arial"/>
                      </a:endParaRPr>
                    </a:p>
                    <a:p>
                      <a:pPr marL="342900" marR="0" lvl="0" indent="-342900" algn="l" rtl="0">
                        <a:lnSpc>
                          <a:spcPct val="65833"/>
                        </a:lnSpc>
                        <a:spcBef>
                          <a:spcPts val="1200"/>
                        </a:spcBef>
                        <a:spcAft>
                          <a:spcPts val="0"/>
                        </a:spcAft>
                        <a:buClr>
                          <a:srgbClr val="002060"/>
                        </a:buClr>
                        <a:buSzPts val="1050"/>
                        <a:buFont typeface="Calibri"/>
                        <a:buAutoNum type="alphaLcPeriod"/>
                      </a:pPr>
                      <a:r>
                        <a:rPr lang="en-US" sz="1800" b="1">
                          <a:solidFill>
                            <a:srgbClr val="002060"/>
                          </a:solidFill>
                          <a:latin typeface="Arial"/>
                          <a:ea typeface="Arial"/>
                          <a:cs typeface="Arial"/>
                          <a:sym typeface="Arial"/>
                        </a:rPr>
                        <a:t>Evaluate situations that are safe or unsafe and how to avoid unsafe practices.</a:t>
                      </a:r>
                      <a:endParaRPr/>
                    </a:p>
                    <a:p>
                      <a:pPr marL="342900" marR="0" lvl="0" indent="-342900" algn="l" rtl="0">
                        <a:spcBef>
                          <a:spcPts val="1200"/>
                        </a:spcBef>
                        <a:spcAft>
                          <a:spcPts val="0"/>
                        </a:spcAft>
                        <a:buClr>
                          <a:srgbClr val="002060"/>
                        </a:buClr>
                        <a:buSzPts val="1050"/>
                        <a:buFont typeface="Calibri"/>
                        <a:buAutoNum type="alphaLcPeriod"/>
                      </a:pPr>
                      <a:r>
                        <a:rPr lang="en-US" sz="1800">
                          <a:solidFill>
                            <a:srgbClr val="002060"/>
                          </a:solidFill>
                          <a:latin typeface="Arial"/>
                          <a:ea typeface="Arial"/>
                          <a:cs typeface="Arial"/>
                          <a:sym typeface="Arial"/>
                        </a:rPr>
                        <a:t>Effectively analyze and evaluate evidence, arguments, claims, and beliefs.</a:t>
                      </a:r>
                      <a:endParaRPr/>
                    </a:p>
                    <a:p>
                      <a:pPr marL="342900" marR="0" lvl="0" indent="-342900" algn="l" rtl="0">
                        <a:spcBef>
                          <a:spcPts val="1200"/>
                        </a:spcBef>
                        <a:spcAft>
                          <a:spcPts val="0"/>
                        </a:spcAft>
                        <a:buClr>
                          <a:srgbClr val="002060"/>
                        </a:buClr>
                        <a:buSzPts val="1050"/>
                        <a:buFont typeface="Calibri"/>
                        <a:buAutoNum type="alphaLcPeriod"/>
                      </a:pPr>
                      <a:r>
                        <a:rPr lang="en-US" sz="1800" b="1">
                          <a:solidFill>
                            <a:srgbClr val="002060"/>
                          </a:solidFill>
                          <a:latin typeface="Arial"/>
                          <a:ea typeface="Arial"/>
                          <a:cs typeface="Arial"/>
                          <a:sym typeface="Arial"/>
                        </a:rPr>
                        <a:t>Students recognize consequences of sexual behavior, including sexual consent, pregnancy and the inability of minors to give consent.</a:t>
                      </a:r>
                      <a:endParaRPr sz="1800" b="1">
                        <a:solidFill>
                          <a:srgbClr val="002060"/>
                        </a:solidFill>
                        <a:latin typeface="Arial"/>
                        <a:ea typeface="Arial"/>
                        <a:cs typeface="Arial"/>
                        <a:sym typeface="Arial"/>
                      </a:endParaRPr>
                    </a:p>
                  </a:txBody>
                  <a:tcPr marL="121925" marR="121925" marT="60950" marB="609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B3C6E7">
                        <a:alpha val="22745"/>
                      </a:srgbClr>
                    </a:solid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a:spLocks noGrp="1"/>
          </p:cNvSpPr>
          <p:nvPr>
            <p:ph type="title"/>
          </p:nvPr>
        </p:nvSpPr>
        <p:spPr>
          <a:xfrm>
            <a:off x="675132" y="262811"/>
            <a:ext cx="10119360" cy="77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STANDARDS USE</a:t>
            </a:r>
            <a:endParaRPr/>
          </a:p>
        </p:txBody>
      </p:sp>
      <p:sp>
        <p:nvSpPr>
          <p:cNvPr id="255" name="Google Shape;255;p37"/>
          <p:cNvSpPr txBox="1">
            <a:spLocks noGrp="1"/>
          </p:cNvSpPr>
          <p:nvPr>
            <p:ph type="body" idx="1"/>
          </p:nvPr>
        </p:nvSpPr>
        <p:spPr>
          <a:xfrm>
            <a:off x="675132" y="1042511"/>
            <a:ext cx="8722868" cy="5015389"/>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rgbClr val="002060"/>
              </a:buClr>
              <a:buSzPts val="2800"/>
              <a:buFont typeface="Arial"/>
              <a:buChar char="•"/>
            </a:pPr>
            <a:r>
              <a:rPr lang="en-US" sz="2800" b="0" i="0" u="none" strike="noStrike" cap="none">
                <a:solidFill>
                  <a:srgbClr val="002060"/>
                </a:solidFill>
                <a:latin typeface="Arial"/>
                <a:ea typeface="Arial"/>
                <a:cs typeface="Arial"/>
                <a:sym typeface="Arial"/>
              </a:rPr>
              <a:t>Framework for: </a:t>
            </a:r>
            <a:endParaRPr/>
          </a:p>
          <a:p>
            <a:pPr marL="685800" marR="0" lvl="1" indent="-228600" algn="l" rtl="0">
              <a:lnSpc>
                <a:spcPct val="80000"/>
              </a:lnSpc>
              <a:spcBef>
                <a:spcPts val="500"/>
              </a:spcBef>
              <a:spcAft>
                <a:spcPts val="0"/>
              </a:spcAft>
              <a:buClr>
                <a:srgbClr val="002060"/>
              </a:buClr>
              <a:buSzPts val="2400"/>
              <a:buFont typeface="Arial"/>
              <a:buChar char="•"/>
            </a:pPr>
            <a:r>
              <a:rPr lang="en-US" sz="2400" b="0" i="0" u="none" strike="noStrike" cap="none">
                <a:solidFill>
                  <a:srgbClr val="002060"/>
                </a:solidFill>
                <a:latin typeface="Arial"/>
                <a:ea typeface="Arial"/>
                <a:cs typeface="Arial"/>
                <a:sym typeface="Arial"/>
              </a:rPr>
              <a:t>Needs assessment</a:t>
            </a:r>
            <a:endParaRPr/>
          </a:p>
          <a:p>
            <a:pPr marL="685800" marR="0" lvl="1" indent="-228600" algn="l" rtl="0">
              <a:lnSpc>
                <a:spcPct val="80000"/>
              </a:lnSpc>
              <a:spcBef>
                <a:spcPts val="500"/>
              </a:spcBef>
              <a:spcAft>
                <a:spcPts val="0"/>
              </a:spcAft>
              <a:buClr>
                <a:srgbClr val="002060"/>
              </a:buClr>
              <a:buSzPts val="2400"/>
              <a:buFont typeface="Arial"/>
              <a:buChar char="•"/>
            </a:pPr>
            <a:r>
              <a:rPr lang="en-US" sz="2400" b="0" i="0" u="none" strike="noStrike" cap="none">
                <a:solidFill>
                  <a:srgbClr val="002060"/>
                </a:solidFill>
                <a:latin typeface="Arial"/>
                <a:ea typeface="Arial"/>
                <a:cs typeface="Arial"/>
                <a:sym typeface="Arial"/>
              </a:rPr>
              <a:t>Vetting for “best practices” curriculum and instruction</a:t>
            </a:r>
            <a:endParaRPr/>
          </a:p>
          <a:p>
            <a:pPr marL="685800" marR="0" lvl="1" indent="-228600" algn="l" rtl="0">
              <a:lnSpc>
                <a:spcPct val="80000"/>
              </a:lnSpc>
              <a:spcBef>
                <a:spcPts val="500"/>
              </a:spcBef>
              <a:spcAft>
                <a:spcPts val="0"/>
              </a:spcAft>
              <a:buClr>
                <a:srgbClr val="002060"/>
              </a:buClr>
              <a:buSzPts val="2400"/>
              <a:buFont typeface="Arial"/>
              <a:buChar char="•"/>
            </a:pPr>
            <a:r>
              <a:rPr lang="en-US" sz="2400" b="0" i="0" u="none" strike="noStrike" cap="none">
                <a:solidFill>
                  <a:srgbClr val="002060"/>
                </a:solidFill>
                <a:latin typeface="Arial"/>
                <a:ea typeface="Arial"/>
                <a:cs typeface="Arial"/>
                <a:sym typeface="Arial"/>
              </a:rPr>
              <a:t>Evaluation</a:t>
            </a:r>
            <a:endParaRPr/>
          </a:p>
          <a:p>
            <a:pPr marL="685800" marR="0" lvl="1" indent="-76200" algn="l" rtl="0">
              <a:lnSpc>
                <a:spcPct val="80000"/>
              </a:lnSpc>
              <a:spcBef>
                <a:spcPts val="500"/>
              </a:spcBef>
              <a:spcAft>
                <a:spcPts val="0"/>
              </a:spcAft>
              <a:buClr>
                <a:schemeClr val="dk1"/>
              </a:buClr>
              <a:buSzPts val="2400"/>
              <a:buFont typeface="Arial"/>
              <a:buNone/>
            </a:pPr>
            <a:endParaRPr sz="2400" b="0" i="0" u="none" strike="noStrike" cap="none">
              <a:solidFill>
                <a:srgbClr val="002060"/>
              </a:solidFill>
              <a:latin typeface="Arial"/>
              <a:ea typeface="Arial"/>
              <a:cs typeface="Arial"/>
              <a:sym typeface="Arial"/>
            </a:endParaRPr>
          </a:p>
          <a:p>
            <a:pPr marL="228600" marR="0" lvl="0" indent="-228600" algn="l" rtl="0">
              <a:lnSpc>
                <a:spcPct val="80000"/>
              </a:lnSpc>
              <a:spcBef>
                <a:spcPts val="1000"/>
              </a:spcBef>
              <a:spcAft>
                <a:spcPts val="0"/>
              </a:spcAft>
              <a:buClr>
                <a:srgbClr val="002060"/>
              </a:buClr>
              <a:buSzPts val="2800"/>
              <a:buFont typeface="Arial"/>
              <a:buChar char="•"/>
            </a:pPr>
            <a:r>
              <a:rPr lang="en-US" sz="2800" b="0" i="0" u="none" strike="noStrike" cap="none">
                <a:solidFill>
                  <a:srgbClr val="002060"/>
                </a:solidFill>
                <a:latin typeface="Arial"/>
                <a:ea typeface="Arial"/>
                <a:cs typeface="Arial"/>
                <a:sym typeface="Arial"/>
              </a:rPr>
              <a:t>Verbiage for:</a:t>
            </a:r>
            <a:endParaRPr/>
          </a:p>
          <a:p>
            <a:pPr marL="685800" marR="0" lvl="1" indent="-228600" algn="l" rtl="0">
              <a:lnSpc>
                <a:spcPct val="80000"/>
              </a:lnSpc>
              <a:spcBef>
                <a:spcPts val="500"/>
              </a:spcBef>
              <a:spcAft>
                <a:spcPts val="0"/>
              </a:spcAft>
              <a:buClr>
                <a:srgbClr val="002060"/>
              </a:buClr>
              <a:buSzPts val="2400"/>
              <a:buFont typeface="Arial"/>
              <a:buChar char="•"/>
            </a:pPr>
            <a:r>
              <a:rPr lang="en-US" sz="2400" b="0" i="0" u="none" strike="noStrike" cap="none">
                <a:solidFill>
                  <a:srgbClr val="002060"/>
                </a:solidFill>
                <a:latin typeface="Arial"/>
                <a:ea typeface="Arial"/>
                <a:cs typeface="Arial"/>
                <a:sym typeface="Arial"/>
              </a:rPr>
              <a:t>SIT Teams</a:t>
            </a:r>
            <a:endParaRPr/>
          </a:p>
          <a:p>
            <a:pPr marL="685800" marR="0" lvl="1" indent="-228600" algn="l" rtl="0">
              <a:lnSpc>
                <a:spcPct val="80000"/>
              </a:lnSpc>
              <a:spcBef>
                <a:spcPts val="500"/>
              </a:spcBef>
              <a:spcAft>
                <a:spcPts val="0"/>
              </a:spcAft>
              <a:buClr>
                <a:srgbClr val="002060"/>
              </a:buClr>
              <a:buSzPts val="2400"/>
              <a:buFont typeface="Arial"/>
              <a:buChar char="•"/>
            </a:pPr>
            <a:r>
              <a:rPr lang="en-US" sz="2400" b="0" i="0" u="none" strike="noStrike" cap="none">
                <a:solidFill>
                  <a:srgbClr val="002060"/>
                </a:solidFill>
                <a:latin typeface="Arial"/>
                <a:ea typeface="Arial"/>
                <a:cs typeface="Arial"/>
                <a:sym typeface="Arial"/>
              </a:rPr>
              <a:t>IPS</a:t>
            </a:r>
            <a:endParaRPr/>
          </a:p>
          <a:p>
            <a:pPr marL="685800" marR="0" lvl="1" indent="-228600" algn="l" rtl="0">
              <a:lnSpc>
                <a:spcPct val="80000"/>
              </a:lnSpc>
              <a:spcBef>
                <a:spcPts val="500"/>
              </a:spcBef>
              <a:spcAft>
                <a:spcPts val="0"/>
              </a:spcAft>
              <a:buClr>
                <a:srgbClr val="002060"/>
              </a:buClr>
              <a:buSzPts val="2400"/>
              <a:buFont typeface="Arial"/>
              <a:buChar char="•"/>
            </a:pPr>
            <a:r>
              <a:rPr lang="en-US" sz="2400" b="0" i="0" u="none" strike="noStrike" cap="none">
                <a:solidFill>
                  <a:srgbClr val="002060"/>
                </a:solidFill>
                <a:latin typeface="Arial"/>
                <a:ea typeface="Arial"/>
                <a:cs typeface="Arial"/>
                <a:sym typeface="Arial"/>
              </a:rPr>
              <a:t>IEP</a:t>
            </a:r>
            <a:endParaRPr/>
          </a:p>
          <a:p>
            <a:pPr marL="685800" marR="0" lvl="1" indent="-228600" algn="l" rtl="0">
              <a:lnSpc>
                <a:spcPct val="80000"/>
              </a:lnSpc>
              <a:spcBef>
                <a:spcPts val="500"/>
              </a:spcBef>
              <a:spcAft>
                <a:spcPts val="0"/>
              </a:spcAft>
              <a:buClr>
                <a:srgbClr val="002060"/>
              </a:buClr>
              <a:buSzPts val="2400"/>
              <a:buFont typeface="Arial"/>
              <a:buChar char="•"/>
            </a:pPr>
            <a:r>
              <a:rPr lang="en-US" sz="2400" b="0" i="0" u="none" strike="noStrike" cap="none">
                <a:solidFill>
                  <a:srgbClr val="002060"/>
                </a:solidFill>
                <a:latin typeface="Arial"/>
                <a:ea typeface="Arial"/>
                <a:cs typeface="Arial"/>
                <a:sym typeface="Arial"/>
              </a:rPr>
              <a:t>Behavior plans</a:t>
            </a:r>
            <a:endParaRPr sz="2400" b="0" i="0" u="none" strike="noStrike" cap="none">
              <a:solidFill>
                <a:srgbClr val="002060"/>
              </a:solidFill>
              <a:latin typeface="Arial"/>
              <a:ea typeface="Arial"/>
              <a:cs typeface="Arial"/>
              <a:sym typeface="Arial"/>
            </a:endParaRPr>
          </a:p>
          <a:p>
            <a:pPr marL="228600" marR="0" lvl="0" indent="-228600" algn="l" rtl="0">
              <a:lnSpc>
                <a:spcPct val="80000"/>
              </a:lnSpc>
              <a:spcBef>
                <a:spcPts val="1000"/>
              </a:spcBef>
              <a:spcAft>
                <a:spcPts val="0"/>
              </a:spcAft>
              <a:buClr>
                <a:srgbClr val="002060"/>
              </a:buClr>
              <a:buSzPts val="2800"/>
              <a:buFont typeface="Arial"/>
              <a:buChar char="•"/>
            </a:pPr>
            <a:r>
              <a:rPr lang="en-US" sz="2800" b="0" i="0" u="none" strike="noStrike" cap="none">
                <a:solidFill>
                  <a:srgbClr val="002060"/>
                </a:solidFill>
                <a:latin typeface="Arial"/>
                <a:ea typeface="Arial"/>
                <a:cs typeface="Arial"/>
                <a:sym typeface="Arial"/>
              </a:rPr>
              <a:t>KESA</a:t>
            </a:r>
            <a:endParaRPr/>
          </a:p>
          <a:p>
            <a:pPr marL="685800" marR="0" lvl="1" indent="-76200" algn="l" rtl="0">
              <a:lnSpc>
                <a:spcPct val="80000"/>
              </a:lnSpc>
              <a:spcBef>
                <a:spcPts val="5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685800" marR="0" lvl="1" indent="-76200" algn="l" rtl="0">
              <a:lnSpc>
                <a:spcPct val="80000"/>
              </a:lnSpc>
              <a:spcBef>
                <a:spcPts val="5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a:spLocks noGrp="1"/>
          </p:cNvSpPr>
          <p:nvPr>
            <p:ph type="title"/>
          </p:nvPr>
        </p:nvSpPr>
        <p:spPr>
          <a:xfrm>
            <a:off x="719446" y="130629"/>
            <a:ext cx="10515600" cy="121615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1" i="0" u="none" strike="noStrike" cap="none">
                <a:solidFill>
                  <a:srgbClr val="002060"/>
                </a:solidFill>
                <a:latin typeface="Arial Black"/>
                <a:ea typeface="Arial Black"/>
                <a:cs typeface="Arial Black"/>
                <a:sym typeface="Arial Black"/>
              </a:rPr>
              <a:t>PUBLIC COMMENTS</a:t>
            </a:r>
            <a:endParaRPr sz="4400" b="1" i="0" u="none" strike="noStrike" cap="none">
              <a:solidFill>
                <a:srgbClr val="002060"/>
              </a:solidFill>
              <a:latin typeface="Arial Black"/>
              <a:ea typeface="Arial Black"/>
              <a:cs typeface="Arial Black"/>
              <a:sym typeface="Arial Black"/>
            </a:endParaRPr>
          </a:p>
        </p:txBody>
      </p:sp>
      <p:sp>
        <p:nvSpPr>
          <p:cNvPr id="262" name="Google Shape;262;p38"/>
          <p:cNvSpPr txBox="1">
            <a:spLocks noGrp="1"/>
          </p:cNvSpPr>
          <p:nvPr>
            <p:ph type="body" idx="1"/>
          </p:nvPr>
        </p:nvSpPr>
        <p:spPr>
          <a:xfrm>
            <a:off x="719446" y="1216152"/>
            <a:ext cx="8881872" cy="5220208"/>
          </a:xfrm>
          <a:prstGeom prst="rect">
            <a:avLst/>
          </a:prstGeom>
          <a:no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Clr>
                <a:srgbClr val="002060"/>
              </a:buClr>
              <a:buSzPts val="3266"/>
              <a:buFont typeface="Arial"/>
              <a:buNone/>
            </a:pPr>
            <a:r>
              <a:rPr lang="en-US" sz="3266" b="1" i="0" u="none" strike="noStrike" cap="none">
                <a:solidFill>
                  <a:srgbClr val="002060"/>
                </a:solidFill>
                <a:latin typeface="Arial"/>
                <a:ea typeface="Arial"/>
                <a:cs typeface="Arial"/>
                <a:sym typeface="Arial"/>
              </a:rPr>
              <a:t>Feedback</a:t>
            </a:r>
            <a:endParaRPr sz="1700" b="1" i="0" u="none" strike="noStrike" cap="none">
              <a:solidFill>
                <a:srgbClr val="002060"/>
              </a:solidFill>
              <a:latin typeface="Arial"/>
              <a:ea typeface="Arial"/>
              <a:cs typeface="Arial"/>
              <a:sym typeface="Arial"/>
            </a:endParaRPr>
          </a:p>
          <a:p>
            <a:pPr marL="685800" marR="0" lvl="1" indent="-190500" algn="l" rtl="0">
              <a:lnSpc>
                <a:spcPct val="70000"/>
              </a:lnSpc>
              <a:spcBef>
                <a:spcPts val="500"/>
              </a:spcBef>
              <a:spcAft>
                <a:spcPts val="0"/>
              </a:spcAft>
              <a:buClr>
                <a:srgbClr val="002060"/>
              </a:buClr>
              <a:buSzPts val="1800"/>
              <a:buFont typeface="Arial"/>
              <a:buChar char="•"/>
            </a:pPr>
            <a:r>
              <a:rPr lang="en-US" sz="1800" b="0" i="0" u="none" strike="noStrike" cap="none">
                <a:solidFill>
                  <a:srgbClr val="002060"/>
                </a:solidFill>
                <a:latin typeface="Arial"/>
                <a:ea typeface="Arial"/>
                <a:cs typeface="Arial"/>
                <a:sym typeface="Arial"/>
              </a:rPr>
              <a:t>KSDE conducted more than a dozen public comment sessions</a:t>
            </a:r>
            <a:endParaRPr sz="1800"/>
          </a:p>
          <a:p>
            <a:pPr marL="1143000" marR="0" lvl="2" indent="-228600" algn="l" rtl="0">
              <a:lnSpc>
                <a:spcPct val="7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Conferences (Kansans CAN, KCA etc.)</a:t>
            </a:r>
            <a:endParaRPr sz="1800"/>
          </a:p>
          <a:p>
            <a:pPr marL="1143000" marR="0" lvl="2" indent="-228600" algn="l" rtl="0">
              <a:lnSpc>
                <a:spcPct val="7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In-Services (i.e. USD 500, USD 233)</a:t>
            </a:r>
            <a:endParaRPr sz="1800"/>
          </a:p>
          <a:p>
            <a:pPr marL="1143000" marR="0" lvl="2" indent="-228600" algn="l" rtl="0">
              <a:lnSpc>
                <a:spcPct val="7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Superintendents Association </a:t>
            </a:r>
            <a:endParaRPr sz="1800"/>
          </a:p>
          <a:p>
            <a:pPr marL="1143000" marR="0" lvl="2" indent="-228600" algn="l" rtl="0">
              <a:lnSpc>
                <a:spcPct val="7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Webcasts</a:t>
            </a:r>
            <a:endParaRPr sz="1800"/>
          </a:p>
          <a:p>
            <a:pPr marL="1143000" marR="0" lvl="2" indent="-228600" algn="l" rtl="0">
              <a:lnSpc>
                <a:spcPct val="7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Service Center Workshops</a:t>
            </a:r>
            <a:endParaRPr sz="1800"/>
          </a:p>
          <a:p>
            <a:pPr marL="1143000" marR="0" lvl="2" indent="-228600" algn="l" rtl="0">
              <a:lnSpc>
                <a:spcPct val="7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Standards posted on-line and sent out over list serve</a:t>
            </a:r>
            <a:endParaRPr sz="1800"/>
          </a:p>
          <a:p>
            <a:pPr marL="914377" marR="0" lvl="2" indent="0" algn="l" rtl="0">
              <a:lnSpc>
                <a:spcPct val="70000"/>
              </a:lnSpc>
              <a:spcBef>
                <a:spcPts val="500"/>
              </a:spcBef>
              <a:spcAft>
                <a:spcPts val="0"/>
              </a:spcAft>
              <a:buClr>
                <a:schemeClr val="dk1"/>
              </a:buClr>
              <a:buSzPts val="2400"/>
              <a:buFont typeface="Arial"/>
              <a:buNone/>
            </a:pPr>
            <a:endParaRPr sz="1800" b="0" i="0" u="none" strike="noStrike" cap="none">
              <a:solidFill>
                <a:srgbClr val="002060"/>
              </a:solidFill>
              <a:latin typeface="Arial"/>
              <a:ea typeface="Arial"/>
              <a:cs typeface="Arial"/>
              <a:sym typeface="Arial"/>
            </a:endParaRPr>
          </a:p>
          <a:p>
            <a:pPr marL="685800" marR="0" lvl="1" indent="-190500" algn="l" rtl="0">
              <a:lnSpc>
                <a:spcPct val="70000"/>
              </a:lnSpc>
              <a:spcBef>
                <a:spcPts val="500"/>
              </a:spcBef>
              <a:spcAft>
                <a:spcPts val="0"/>
              </a:spcAft>
              <a:buClr>
                <a:srgbClr val="002060"/>
              </a:buClr>
              <a:buSzPts val="1800"/>
              <a:buFont typeface="Arial"/>
              <a:buChar char="•"/>
            </a:pPr>
            <a:r>
              <a:rPr lang="en-US" sz="1800" b="0" i="0" u="none" strike="noStrike" cap="none">
                <a:solidFill>
                  <a:srgbClr val="002060"/>
                </a:solidFill>
                <a:latin typeface="Arial"/>
                <a:ea typeface="Arial"/>
                <a:cs typeface="Arial"/>
                <a:sym typeface="Arial"/>
              </a:rPr>
              <a:t>98% of more than 300 attendees Agreed or Strongly Agreed with the statements: </a:t>
            </a:r>
            <a:endParaRPr sz="1800"/>
          </a:p>
          <a:p>
            <a:pPr marL="1143000" marR="0" lvl="2" indent="-228600" algn="l" rtl="0">
              <a:lnSpc>
                <a:spcPct val="70000"/>
              </a:lnSpc>
              <a:spcBef>
                <a:spcPts val="1200"/>
              </a:spcBef>
              <a:spcAft>
                <a:spcPts val="0"/>
              </a:spcAft>
              <a:buClr>
                <a:srgbClr val="002060"/>
              </a:buClr>
              <a:buSzPts val="1800"/>
              <a:buFont typeface="Noto Sans Symbols"/>
              <a:buChar char="▪"/>
            </a:pPr>
            <a:r>
              <a:rPr lang="en-US" sz="1800" b="0" i="1" u="none" strike="noStrike" cap="none">
                <a:solidFill>
                  <a:srgbClr val="002060"/>
                </a:solidFill>
                <a:latin typeface="Arial"/>
                <a:ea typeface="Arial"/>
                <a:cs typeface="Arial"/>
                <a:sym typeface="Arial"/>
              </a:rPr>
              <a:t>“The SECD Standards will be useful to me in my position” </a:t>
            </a:r>
            <a:endParaRPr sz="1800" b="0" i="1" u="none" strike="noStrike" cap="none">
              <a:solidFill>
                <a:srgbClr val="002060"/>
              </a:solidFill>
              <a:latin typeface="Arial"/>
              <a:ea typeface="Arial"/>
              <a:cs typeface="Arial"/>
              <a:sym typeface="Arial"/>
            </a:endParaRPr>
          </a:p>
          <a:p>
            <a:pPr marL="1143000" marR="0" lvl="2" indent="-228600" algn="l" rtl="0">
              <a:lnSpc>
                <a:spcPct val="70000"/>
              </a:lnSpc>
              <a:spcBef>
                <a:spcPts val="1200"/>
              </a:spcBef>
              <a:spcAft>
                <a:spcPts val="0"/>
              </a:spcAft>
              <a:buClr>
                <a:srgbClr val="002060"/>
              </a:buClr>
              <a:buSzPts val="1800"/>
              <a:buFont typeface="Noto Sans Symbols"/>
              <a:buChar char="▪"/>
            </a:pPr>
            <a:r>
              <a:rPr lang="en-US" sz="1800" b="0" i="1" u="none" strike="noStrike" cap="none">
                <a:solidFill>
                  <a:srgbClr val="002060"/>
                </a:solidFill>
                <a:latin typeface="Arial"/>
                <a:ea typeface="Arial"/>
                <a:cs typeface="Arial"/>
                <a:sym typeface="Arial"/>
              </a:rPr>
              <a:t>“The SECD Standards will support positive change in the climate and culture (Conditions for Learning) of Kansas Schools.”</a:t>
            </a:r>
            <a:endParaRPr sz="1800"/>
          </a:p>
          <a:p>
            <a:pPr marL="685800" marR="0" lvl="1" indent="-76200" algn="l" rtl="0">
              <a:lnSpc>
                <a:spcPct val="70000"/>
              </a:lnSpc>
              <a:spcBef>
                <a:spcPts val="500"/>
              </a:spcBef>
              <a:spcAft>
                <a:spcPts val="0"/>
              </a:spcAft>
              <a:buClr>
                <a:schemeClr val="dk1"/>
              </a:buClr>
              <a:buSzPts val="2400"/>
              <a:buFont typeface="Arial"/>
              <a:buNone/>
            </a:pPr>
            <a:endParaRPr sz="2400" b="1" i="0" u="none" strike="noStrike" cap="none">
              <a:solidFill>
                <a:srgbClr val="002060"/>
              </a:solidFill>
              <a:latin typeface="Arial"/>
              <a:ea typeface="Arial"/>
              <a:cs typeface="Arial"/>
              <a:sym typeface="Arial"/>
            </a:endParaRPr>
          </a:p>
          <a:p>
            <a:pPr marL="685800" marR="0" lvl="1" indent="-190500" algn="l" rtl="0">
              <a:lnSpc>
                <a:spcPct val="70000"/>
              </a:lnSpc>
              <a:spcBef>
                <a:spcPts val="500"/>
              </a:spcBef>
              <a:spcAft>
                <a:spcPts val="0"/>
              </a:spcAft>
              <a:buClr>
                <a:schemeClr val="dk1"/>
              </a:buClr>
              <a:buSzPts val="600"/>
              <a:buFont typeface="Arial"/>
              <a:buNone/>
            </a:pPr>
            <a:endParaRPr sz="600" b="1" i="0" u="none" strike="noStrike" cap="none">
              <a:solidFill>
                <a:srgbClr val="00206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PUBLIC COMMENTS</a:t>
            </a:r>
            <a:endParaRPr sz="4400" b="0" i="0" u="none" strike="noStrike" cap="none">
              <a:solidFill>
                <a:srgbClr val="002060"/>
              </a:solidFill>
              <a:latin typeface="Arial Black"/>
              <a:ea typeface="Arial Black"/>
              <a:cs typeface="Arial Black"/>
              <a:sym typeface="Arial Black"/>
            </a:endParaRPr>
          </a:p>
        </p:txBody>
      </p:sp>
      <p:sp>
        <p:nvSpPr>
          <p:cNvPr id="268" name="Google Shape;268;p39"/>
          <p:cNvSpPr txBox="1">
            <a:spLocks noGrp="1"/>
          </p:cNvSpPr>
          <p:nvPr>
            <p:ph type="body" idx="1"/>
          </p:nvPr>
        </p:nvSpPr>
        <p:spPr>
          <a:xfrm>
            <a:off x="838200" y="1825625"/>
            <a:ext cx="6797040" cy="35210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300"/>
              <a:buFont typeface="Arial"/>
              <a:buNone/>
            </a:pPr>
            <a:r>
              <a:rPr lang="en-US" sz="3300" b="1" i="0" u="none" strike="noStrike" cap="none">
                <a:solidFill>
                  <a:srgbClr val="002060"/>
                </a:solidFill>
                <a:latin typeface="Arial"/>
                <a:ea typeface="Arial"/>
                <a:cs typeface="Arial"/>
                <a:sym typeface="Arial"/>
              </a:rPr>
              <a:t>Most frequently stated concerns</a:t>
            </a:r>
            <a:endParaRPr/>
          </a:p>
          <a:p>
            <a:pPr marL="228600" marR="0" lvl="0" indent="-228600" algn="l" rtl="0">
              <a:lnSpc>
                <a:spcPct val="90000"/>
              </a:lnSpc>
              <a:spcBef>
                <a:spcPts val="1200"/>
              </a:spcBef>
              <a:spcAft>
                <a:spcPts val="0"/>
              </a:spcAft>
              <a:buClr>
                <a:srgbClr val="002060"/>
              </a:buClr>
              <a:buSzPts val="2800"/>
              <a:buFont typeface="Arial"/>
              <a:buChar char="•"/>
            </a:pPr>
            <a:r>
              <a:rPr lang="en-US" sz="2800" b="0" i="0" u="none" strike="noStrike" cap="none">
                <a:solidFill>
                  <a:srgbClr val="002060"/>
                </a:solidFill>
                <a:latin typeface="Arial"/>
                <a:ea typeface="Arial"/>
                <a:cs typeface="Arial"/>
                <a:sym typeface="Arial"/>
              </a:rPr>
              <a:t>“… help with implementing these standards.”</a:t>
            </a:r>
            <a:endParaRPr/>
          </a:p>
          <a:p>
            <a:pPr marL="228600" marR="0" lvl="0" indent="-228600" algn="l" rtl="0">
              <a:lnSpc>
                <a:spcPct val="90000"/>
              </a:lnSpc>
              <a:spcBef>
                <a:spcPts val="1200"/>
              </a:spcBef>
              <a:spcAft>
                <a:spcPts val="0"/>
              </a:spcAft>
              <a:buClr>
                <a:srgbClr val="002060"/>
              </a:buClr>
              <a:buSzPts val="2800"/>
              <a:buFont typeface="Arial"/>
              <a:buChar char="•"/>
            </a:pPr>
            <a:r>
              <a:rPr lang="en-US" sz="2800" b="0" i="0" u="none" strike="noStrike" cap="none">
                <a:solidFill>
                  <a:srgbClr val="002060"/>
                </a:solidFill>
                <a:latin typeface="Arial"/>
                <a:ea typeface="Arial"/>
                <a:cs typeface="Arial"/>
                <a:sym typeface="Arial"/>
              </a:rPr>
              <a:t>“… staff support.”</a:t>
            </a:r>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0"/>
          <p:cNvSpPr txBox="1">
            <a:spLocks noGrp="1"/>
          </p:cNvSpPr>
          <p:nvPr>
            <p:ph type="ctrTitle"/>
          </p:nvPr>
        </p:nvSpPr>
        <p:spPr>
          <a:xfrm>
            <a:off x="341118" y="634811"/>
            <a:ext cx="8019288" cy="359964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4400"/>
              <a:buFont typeface="Arial Black"/>
              <a:buNone/>
            </a:pPr>
            <a:r>
              <a:rPr lang="en-US" sz="4400" b="1" i="0" u="none" strike="noStrike" cap="none">
                <a:solidFill>
                  <a:srgbClr val="FFFFFF"/>
                </a:solidFill>
                <a:latin typeface="Arial Black"/>
                <a:ea typeface="Arial Black"/>
                <a:cs typeface="Arial Black"/>
                <a:sym typeface="Arial Black"/>
              </a:rPr>
              <a:t>IMPLEMENTATION FOR SECD STANDARDS, CURRICULUM, INSTRUCTION</a:t>
            </a:r>
            <a:br>
              <a:rPr lang="en-US" sz="4400" b="1" i="0" u="none" strike="noStrike" cap="none">
                <a:solidFill>
                  <a:srgbClr val="FFFFFF"/>
                </a:solidFill>
                <a:latin typeface="Arial Black"/>
                <a:ea typeface="Arial Black"/>
                <a:cs typeface="Arial Black"/>
                <a:sym typeface="Arial Black"/>
              </a:rPr>
            </a:br>
            <a:r>
              <a:rPr lang="en-US" sz="4400" b="1" i="0" u="none" strike="noStrike" cap="none">
                <a:solidFill>
                  <a:srgbClr val="FFFFFF"/>
                </a:solidFill>
                <a:latin typeface="Arial Black"/>
                <a:ea typeface="Arial Black"/>
                <a:cs typeface="Arial Black"/>
                <a:sym typeface="Arial Black"/>
              </a:rPr>
              <a:t>AND EVALUATION</a:t>
            </a:r>
            <a:endParaRPr sz="4400" b="1" i="0" u="none" strike="noStrike" cap="none">
              <a:solidFill>
                <a:srgbClr val="1E4E79"/>
              </a:solidFill>
              <a:latin typeface="Arial Black"/>
              <a:ea typeface="Arial Black"/>
              <a:cs typeface="Arial Black"/>
              <a:sym typeface="Arial Black"/>
            </a:endParaRPr>
          </a:p>
        </p:txBody>
      </p:sp>
      <p:pic>
        <p:nvPicPr>
          <p:cNvPr id="275" name="Google Shape;275;p40" descr="Image result for social emotional Clip Art"/>
          <p:cNvPicPr preferRelativeResize="0"/>
          <p:nvPr/>
        </p:nvPicPr>
        <p:blipFill rotWithShape="1">
          <a:blip r:embed="rId3">
            <a:alphaModFix/>
          </a:blip>
          <a:srcRect/>
          <a:stretch/>
        </p:blipFill>
        <p:spPr>
          <a:xfrm>
            <a:off x="8025889" y="2360565"/>
            <a:ext cx="3293041" cy="371301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4"/>
          <p:cNvSpPr txBox="1"/>
          <p:nvPr/>
        </p:nvSpPr>
        <p:spPr>
          <a:xfrm>
            <a:off x="330799" y="899820"/>
            <a:ext cx="2225700" cy="219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1E4E79"/>
                </a:solidFill>
                <a:latin typeface="Calibri"/>
                <a:ea typeface="Calibri"/>
                <a:cs typeface="Calibri"/>
                <a:sym typeface="Calibri"/>
              </a:rPr>
              <a:t>SECD Classroom </a:t>
            </a:r>
            <a:endParaRPr sz="3600"/>
          </a:p>
          <a:p>
            <a:pPr marL="0" marR="0" lvl="0" indent="0" algn="ctr" rtl="0">
              <a:spcBef>
                <a:spcPts val="0"/>
              </a:spcBef>
              <a:spcAft>
                <a:spcPts val="0"/>
              </a:spcAft>
              <a:buNone/>
            </a:pPr>
            <a:r>
              <a:rPr lang="en-US" sz="3600" b="1">
                <a:solidFill>
                  <a:srgbClr val="1E4E79"/>
                </a:solidFill>
                <a:latin typeface="Calibri"/>
                <a:ea typeface="Calibri"/>
                <a:cs typeface="Calibri"/>
                <a:sym typeface="Calibri"/>
              </a:rPr>
              <a:t>Examples</a:t>
            </a:r>
            <a:endParaRPr sz="3600"/>
          </a:p>
        </p:txBody>
      </p:sp>
      <p:pic>
        <p:nvPicPr>
          <p:cNvPr id="650" name="Google Shape;650;p84"/>
          <p:cNvPicPr preferRelativeResize="0"/>
          <p:nvPr/>
        </p:nvPicPr>
        <p:blipFill rotWithShape="1">
          <a:blip r:embed="rId3">
            <a:alphaModFix/>
          </a:blip>
          <a:srcRect l="9152" t="8544" r="5311" b="52170"/>
          <a:stretch/>
        </p:blipFill>
        <p:spPr>
          <a:xfrm>
            <a:off x="2556600" y="52475"/>
            <a:ext cx="7232076" cy="2564825"/>
          </a:xfrm>
          <a:prstGeom prst="rect">
            <a:avLst/>
          </a:prstGeom>
          <a:noFill/>
          <a:ln>
            <a:noFill/>
          </a:ln>
        </p:spPr>
      </p:pic>
      <p:pic>
        <p:nvPicPr>
          <p:cNvPr id="651" name="Google Shape;651;p84"/>
          <p:cNvPicPr preferRelativeResize="0"/>
          <p:nvPr/>
        </p:nvPicPr>
        <p:blipFill rotWithShape="1">
          <a:blip r:embed="rId3">
            <a:alphaModFix/>
          </a:blip>
          <a:srcRect l="7170" t="51918" r="4420" b="6427"/>
          <a:stretch/>
        </p:blipFill>
        <p:spPr>
          <a:xfrm>
            <a:off x="2404200" y="2541100"/>
            <a:ext cx="7479400" cy="2686101"/>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75"/>
          <p:cNvSpPr txBox="1">
            <a:spLocks noGrp="1"/>
          </p:cNvSpPr>
          <p:nvPr>
            <p:ph type="title"/>
          </p:nvPr>
        </p:nvSpPr>
        <p:spPr>
          <a:xfrm>
            <a:off x="609600" y="403225"/>
            <a:ext cx="80772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E4E79"/>
              </a:buClr>
              <a:buSzPts val="4400"/>
              <a:buFont typeface="Arial Black"/>
              <a:buNone/>
            </a:pPr>
            <a:r>
              <a:rPr lang="en-US" sz="4400" b="1" i="0" u="none" strike="noStrike" cap="none">
                <a:solidFill>
                  <a:srgbClr val="1E4E79"/>
                </a:solidFill>
                <a:latin typeface="Arial Black"/>
                <a:ea typeface="Arial Black"/>
                <a:cs typeface="Arial Black"/>
                <a:sym typeface="Arial Black"/>
              </a:rPr>
              <a:t>I Wish My Teacher Knew </a:t>
            </a:r>
            <a:r>
              <a:rPr lang="en-US" sz="3100" b="1" i="0" u="none" strike="noStrike" cap="none">
                <a:solidFill>
                  <a:srgbClr val="1E4E79"/>
                </a:solidFill>
                <a:latin typeface="Arial Black"/>
                <a:ea typeface="Arial Black"/>
                <a:cs typeface="Arial Black"/>
                <a:sym typeface="Arial Black"/>
              </a:rPr>
              <a:t>by Kyle Schwartz</a:t>
            </a:r>
            <a:endParaRPr sz="3100" b="1" i="0" u="none" strike="noStrike" cap="none">
              <a:solidFill>
                <a:srgbClr val="1E4E79"/>
              </a:solidFill>
              <a:latin typeface="Arial Black"/>
              <a:ea typeface="Arial Black"/>
              <a:cs typeface="Arial Black"/>
              <a:sym typeface="Arial Black"/>
            </a:endParaRPr>
          </a:p>
        </p:txBody>
      </p:sp>
      <p:sp>
        <p:nvSpPr>
          <p:cNvPr id="583" name="Google Shape;583;p75"/>
          <p:cNvSpPr txBox="1">
            <a:spLocks noGrp="1"/>
          </p:cNvSpPr>
          <p:nvPr>
            <p:ph type="body" idx="1"/>
          </p:nvPr>
        </p:nvSpPr>
        <p:spPr>
          <a:xfrm>
            <a:off x="609600" y="1817688"/>
            <a:ext cx="10972800" cy="3903662"/>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Teacher Writes Letter</a:t>
            </a:r>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Then Kids Write Letter</a:t>
            </a:r>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Think back to when were a kid the age that you teach what are the three things you would have liked them to know.</a:t>
            </a:r>
            <a:endParaRPr/>
          </a:p>
          <a:p>
            <a:pPr marL="228600" marR="0" lvl="0" indent="-76200" algn="l" rtl="0">
              <a:lnSpc>
                <a:spcPct val="90000"/>
              </a:lnSpc>
              <a:spcBef>
                <a:spcPts val="100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Identify the three things you wish your Principal/Superintendent or Fellow Teachers knew about you.  </a:t>
            </a:r>
            <a:endParaRPr sz="2400" b="0" i="0" u="none" strike="noStrike" cap="none">
              <a:solidFill>
                <a:schemeClr val="dk1"/>
              </a:solidFill>
              <a:latin typeface="Arial"/>
              <a:ea typeface="Arial"/>
              <a:cs typeface="Arial"/>
              <a:sym typeface="Arial"/>
            </a:endParaRPr>
          </a:p>
        </p:txBody>
      </p:sp>
      <p:pic>
        <p:nvPicPr>
          <p:cNvPr id="584" name="Google Shape;584;p75"/>
          <p:cNvPicPr preferRelativeResize="0"/>
          <p:nvPr/>
        </p:nvPicPr>
        <p:blipFill rotWithShape="1">
          <a:blip r:embed="rId3">
            <a:alphaModFix/>
          </a:blip>
          <a:srcRect/>
          <a:stretch/>
        </p:blipFill>
        <p:spPr>
          <a:xfrm>
            <a:off x="9652000" y="201058"/>
            <a:ext cx="1806574" cy="2961798"/>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E4E79"/>
              </a:buClr>
              <a:buSzPts val="4400"/>
              <a:buFont typeface="Arial Black"/>
              <a:buNone/>
            </a:pPr>
            <a:r>
              <a:rPr lang="en-US" sz="4400" b="0" i="0" u="none" strike="noStrike" cap="none">
                <a:solidFill>
                  <a:srgbClr val="1E4E79"/>
                </a:solidFill>
                <a:latin typeface="Arial Black"/>
                <a:ea typeface="Arial Black"/>
                <a:cs typeface="Arial Black"/>
                <a:sym typeface="Arial Black"/>
              </a:rPr>
              <a:t>Curriculums Used In State</a:t>
            </a:r>
            <a:endParaRPr sz="4400" b="0" i="0" u="none" strike="noStrike" cap="none">
              <a:solidFill>
                <a:srgbClr val="1E4E79"/>
              </a:solidFill>
              <a:latin typeface="Arial Black"/>
              <a:ea typeface="Arial Black"/>
              <a:cs typeface="Arial Black"/>
              <a:sym typeface="Arial Black"/>
            </a:endParaRPr>
          </a:p>
        </p:txBody>
      </p:sp>
      <p:sp>
        <p:nvSpPr>
          <p:cNvPr id="635" name="Google Shape;635;p82"/>
          <p:cNvSpPr txBox="1">
            <a:spLocks noGrp="1"/>
          </p:cNvSpPr>
          <p:nvPr>
            <p:ph type="body" idx="1"/>
          </p:nvPr>
        </p:nvSpPr>
        <p:spPr>
          <a:xfrm>
            <a:off x="838199" y="1825625"/>
            <a:ext cx="10371668" cy="35210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Second Step</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Lion’s Quest</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Capturing Kids Heart &amp; Teen Leadership (Flippen Group)</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Medal of Honor Character Development</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Leader In Me</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Ramped Up To Readiness </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Jostens Renaissance </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186 Days of Character</a:t>
            </a:r>
            <a:endParaRPr/>
          </a:p>
          <a:p>
            <a:pPr marL="228600" marR="0" lvl="0" indent="-64135" algn="l" rtl="0">
              <a:lnSpc>
                <a:spcPct val="80000"/>
              </a:lnSpc>
              <a:spcBef>
                <a:spcPts val="1000"/>
              </a:spcBef>
              <a:spcAft>
                <a:spcPts val="0"/>
              </a:spcAft>
              <a:buClr>
                <a:schemeClr val="dk1"/>
              </a:buClr>
              <a:buSzPts val="2590"/>
              <a:buFont typeface="Arial"/>
              <a:buNone/>
            </a:pPr>
            <a:endParaRPr sz="2590" b="0" i="0" u="none" strike="noStrike" cap="none">
              <a:solidFill>
                <a:schemeClr val="dk1"/>
              </a:solidFill>
              <a:latin typeface="Arial"/>
              <a:ea typeface="Arial"/>
              <a:cs typeface="Arial"/>
              <a:sym typeface="Arial"/>
            </a:endParaRPr>
          </a:p>
          <a:p>
            <a:pPr marL="228600" marR="0" lvl="0" indent="-64135" algn="l" rtl="0">
              <a:lnSpc>
                <a:spcPct val="80000"/>
              </a:lnSpc>
              <a:spcBef>
                <a:spcPts val="1000"/>
              </a:spcBef>
              <a:spcAft>
                <a:spcPts val="0"/>
              </a:spcAft>
              <a:buClr>
                <a:schemeClr val="dk1"/>
              </a:buClr>
              <a:buSzPts val="2590"/>
              <a:buFont typeface="Arial"/>
              <a:buNone/>
            </a:pPr>
            <a:endParaRPr sz="2590" b="0" i="0" u="none" strike="noStrike" cap="none">
              <a:solidFill>
                <a:schemeClr val="dk1"/>
              </a:solidFill>
              <a:latin typeface="Arial"/>
              <a:ea typeface="Arial"/>
              <a:cs typeface="Arial"/>
              <a:sym typeface="Arial"/>
            </a:endParaRPr>
          </a:p>
          <a:p>
            <a:pPr marL="228600" marR="0" lvl="0" indent="-64135" algn="l" rtl="0">
              <a:lnSpc>
                <a:spcPct val="80000"/>
              </a:lnSpc>
              <a:spcBef>
                <a:spcPts val="1000"/>
              </a:spcBef>
              <a:spcAft>
                <a:spcPts val="0"/>
              </a:spcAft>
              <a:buClr>
                <a:schemeClr val="dk1"/>
              </a:buClr>
              <a:buSzPts val="2590"/>
              <a:buFont typeface="Arial"/>
              <a:buNone/>
            </a:pPr>
            <a:endParaRPr sz="259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79"/>
          <p:cNvSpPr txBox="1"/>
          <p:nvPr/>
        </p:nvSpPr>
        <p:spPr>
          <a:xfrm>
            <a:off x="1524000" y="457200"/>
            <a:ext cx="9950450" cy="9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300" b="1">
                <a:solidFill>
                  <a:srgbClr val="1E4E79"/>
                </a:solidFill>
                <a:latin typeface="Arial"/>
                <a:ea typeface="Arial"/>
                <a:cs typeface="Arial"/>
                <a:sym typeface="Arial"/>
              </a:rPr>
              <a:t>Brain Breaks</a:t>
            </a:r>
            <a:endParaRPr sz="4300" b="1">
              <a:solidFill>
                <a:srgbClr val="1E4E79"/>
              </a:solidFill>
              <a:latin typeface="Arial"/>
              <a:ea typeface="Arial"/>
              <a:cs typeface="Arial"/>
              <a:sym typeface="Arial"/>
            </a:endParaRPr>
          </a:p>
        </p:txBody>
      </p:sp>
      <p:sp>
        <p:nvSpPr>
          <p:cNvPr id="612" name="Google Shape;612;p79"/>
          <p:cNvSpPr txBox="1"/>
          <p:nvPr/>
        </p:nvSpPr>
        <p:spPr>
          <a:xfrm>
            <a:off x="508000" y="1887773"/>
            <a:ext cx="10966450" cy="286232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GoNoodle - </a:t>
            </a:r>
            <a:r>
              <a:rPr lang="en-US" sz="3600" u="sng">
                <a:solidFill>
                  <a:schemeClr val="hlink"/>
                </a:solidFill>
                <a:latin typeface="Calibri"/>
                <a:ea typeface="Calibri"/>
                <a:cs typeface="Calibri"/>
                <a:sym typeface="Calibri"/>
                <a:hlinkClick r:id="rId3"/>
              </a:rPr>
              <a:t>https://www.gonoodle.com/</a:t>
            </a:r>
            <a:r>
              <a:rPr lang="en-US" sz="3600">
                <a:solidFill>
                  <a:schemeClr val="dk1"/>
                </a:solidFill>
                <a:latin typeface="Calibri"/>
                <a:ea typeface="Calibri"/>
                <a:cs typeface="Calibri"/>
                <a:sym typeface="Calibri"/>
              </a:rPr>
              <a:t> </a:t>
            </a:r>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Brain Breaks – </a:t>
            </a:r>
            <a:r>
              <a:rPr lang="en-US" sz="3600" u="sng">
                <a:solidFill>
                  <a:schemeClr val="hlink"/>
                </a:solidFill>
                <a:latin typeface="Calibri"/>
                <a:ea typeface="Calibri"/>
                <a:cs typeface="Calibri"/>
                <a:sym typeface="Calibri"/>
                <a:hlinkClick r:id="rId4"/>
              </a:rPr>
              <a:t>https://brain-breaks.com/</a:t>
            </a:r>
            <a:r>
              <a:rPr lang="en-US" sz="3600">
                <a:solidFill>
                  <a:schemeClr val="dk1"/>
                </a:solidFill>
                <a:latin typeface="Calibri"/>
                <a:ea typeface="Calibri"/>
                <a:cs typeface="Calibri"/>
                <a:sym typeface="Calibri"/>
              </a:rPr>
              <a:t> </a:t>
            </a:r>
            <a:endParaRPr sz="3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Brain Gym - </a:t>
            </a:r>
            <a:r>
              <a:rPr lang="en-US" sz="3600" u="sng">
                <a:solidFill>
                  <a:schemeClr val="hlink"/>
                </a:solidFill>
                <a:latin typeface="Calibri"/>
                <a:ea typeface="Calibri"/>
                <a:cs typeface="Calibri"/>
                <a:sym typeface="Calibri"/>
                <a:hlinkClick r:id="rId5"/>
              </a:rPr>
              <a:t>http://braingym.org/</a:t>
            </a:r>
            <a:r>
              <a:rPr lang="en-US" sz="3600">
                <a:solidFill>
                  <a:schemeClr val="dk1"/>
                </a:solidFill>
                <a:latin typeface="Calibri"/>
                <a:ea typeface="Calibri"/>
                <a:cs typeface="Calibri"/>
                <a:sym typeface="Calibri"/>
              </a:rPr>
              <a:t> </a:t>
            </a:r>
            <a:endParaRPr/>
          </a:p>
          <a:p>
            <a:pPr marL="285750" marR="0" lvl="0" indent="-2857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Conscious Discipline - </a:t>
            </a:r>
            <a:r>
              <a:rPr lang="en-US" sz="3600" u="sng">
                <a:solidFill>
                  <a:schemeClr val="hlink"/>
                </a:solidFill>
                <a:latin typeface="Calibri"/>
                <a:ea typeface="Calibri"/>
                <a:cs typeface="Calibri"/>
                <a:sym typeface="Calibri"/>
                <a:hlinkClick r:id="rId6"/>
              </a:rPr>
              <a:t>https://consciousdiscipline.com/</a:t>
            </a:r>
            <a:r>
              <a:rPr lang="en-US" sz="3600">
                <a:solidFill>
                  <a:schemeClr val="dk1"/>
                </a:solidFill>
                <a:latin typeface="Calibri"/>
                <a:ea typeface="Calibri"/>
                <a:cs typeface="Calibri"/>
                <a:sym typeface="Calibri"/>
              </a:rPr>
              <a:t> </a:t>
            </a:r>
            <a:endParaRPr/>
          </a:p>
          <a:p>
            <a:pPr marL="285750" marR="0" lvl="0" indent="-57150" algn="l" rtl="0">
              <a:spcBef>
                <a:spcPts val="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p:txBody>
      </p:sp>
      <p:sp>
        <p:nvSpPr>
          <p:cNvPr id="613" name="Google Shape;613;p79" descr="Image result for brain break "/>
          <p:cNvSpPr/>
          <p:nvPr/>
        </p:nvSpPr>
        <p:spPr>
          <a:xfrm>
            <a:off x="63500" y="-846138"/>
            <a:ext cx="2352675" cy="17621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14" name="Google Shape;614;p79"/>
          <p:cNvPicPr preferRelativeResize="0"/>
          <p:nvPr/>
        </p:nvPicPr>
        <p:blipFill rotWithShape="1">
          <a:blip r:embed="rId7">
            <a:alphaModFix/>
          </a:blip>
          <a:srcRect/>
          <a:stretch/>
        </p:blipFill>
        <p:spPr>
          <a:xfrm>
            <a:off x="8676250" y="308769"/>
            <a:ext cx="3515750" cy="2641835"/>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0"/>
            <a:ext cx="9875519" cy="6664960"/>
          </a:xfrm>
          <a:prstGeom prst="rect">
            <a:avLst/>
          </a:prstGeom>
        </p:spPr>
      </p:pic>
    </p:spTree>
    <p:extLst>
      <p:ext uri="{BB962C8B-B14F-4D97-AF65-F5344CB8AC3E}">
        <p14:creationId xmlns:p14="http://schemas.microsoft.com/office/powerpoint/2010/main" val="38418717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1"/>
          <p:cNvSpPr txBox="1">
            <a:spLocks noGrp="1"/>
          </p:cNvSpPr>
          <p:nvPr>
            <p:ph type="title"/>
          </p:nvPr>
        </p:nvSpPr>
        <p:spPr>
          <a:xfrm>
            <a:off x="838200" y="305816"/>
            <a:ext cx="10515600" cy="111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1" i="0" u="none" strike="noStrike" cap="none">
                <a:solidFill>
                  <a:srgbClr val="002060"/>
                </a:solidFill>
                <a:latin typeface="Arial Black"/>
                <a:ea typeface="Arial Black"/>
                <a:cs typeface="Arial Black"/>
                <a:sym typeface="Arial Black"/>
              </a:rPr>
              <a:t>INTEGRATION AND ALIGNMENT</a:t>
            </a:r>
            <a:endParaRPr sz="4400" b="1" i="0" u="none" strike="noStrike" cap="none">
              <a:solidFill>
                <a:srgbClr val="002060"/>
              </a:solidFill>
              <a:latin typeface="Arial Black"/>
              <a:ea typeface="Arial Black"/>
              <a:cs typeface="Arial Black"/>
              <a:sym typeface="Arial Black"/>
            </a:endParaRPr>
          </a:p>
        </p:txBody>
      </p:sp>
      <p:sp>
        <p:nvSpPr>
          <p:cNvPr id="282" name="Google Shape;282;p41"/>
          <p:cNvSpPr txBox="1">
            <a:spLocks noGrp="1"/>
          </p:cNvSpPr>
          <p:nvPr>
            <p:ph type="body" idx="1"/>
          </p:nvPr>
        </p:nvSpPr>
        <p:spPr>
          <a:xfrm>
            <a:off x="829056" y="1485587"/>
            <a:ext cx="5181600" cy="467836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2A32E"/>
              </a:buClr>
              <a:buSzPts val="2400"/>
              <a:buFont typeface="Arial"/>
              <a:buChar char="•"/>
            </a:pPr>
            <a:r>
              <a:rPr lang="en-US" sz="2400" b="0" i="0" u="none" strike="noStrike" cap="none">
                <a:solidFill>
                  <a:srgbClr val="002060"/>
                </a:solidFill>
                <a:latin typeface="Arial"/>
                <a:ea typeface="Arial"/>
                <a:cs typeface="Arial"/>
                <a:sym typeface="Arial"/>
              </a:rPr>
              <a:t>SECD Standards Revisions</a:t>
            </a:r>
            <a:endParaRPr/>
          </a:p>
          <a:p>
            <a:pPr marL="685800" marR="0" lvl="1" indent="-228600" algn="l" rtl="0">
              <a:lnSpc>
                <a:spcPct val="9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Incorporated prevention statutes</a:t>
            </a:r>
            <a:endParaRPr/>
          </a:p>
          <a:p>
            <a:pPr marL="228600" marR="0" lvl="0" indent="-228600" algn="l" rtl="0">
              <a:lnSpc>
                <a:spcPct val="90000"/>
              </a:lnSpc>
              <a:spcBef>
                <a:spcPts val="1000"/>
              </a:spcBef>
              <a:spcAft>
                <a:spcPts val="0"/>
              </a:spcAft>
              <a:buClr>
                <a:srgbClr val="F2A32E"/>
              </a:buClr>
              <a:buSzPts val="2400"/>
              <a:buFont typeface="Arial"/>
              <a:buChar char="•"/>
            </a:pPr>
            <a:r>
              <a:rPr lang="en-US" sz="2400" b="0" i="0" u="none" strike="noStrike" cap="none">
                <a:solidFill>
                  <a:srgbClr val="002060"/>
                </a:solidFill>
                <a:latin typeface="Arial"/>
                <a:ea typeface="Arial"/>
                <a:cs typeface="Arial"/>
                <a:sym typeface="Arial"/>
              </a:rPr>
              <a:t>Integration with content areas</a:t>
            </a:r>
            <a:endParaRPr/>
          </a:p>
          <a:p>
            <a:pPr marL="685800" marR="0" lvl="1" indent="-228600" algn="l" rtl="0">
              <a:lnSpc>
                <a:spcPct val="9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ELA</a:t>
            </a:r>
            <a:endParaRPr/>
          </a:p>
          <a:p>
            <a:pPr marL="685800" marR="0" lvl="1" indent="-228600" algn="l" rtl="0">
              <a:lnSpc>
                <a:spcPct val="9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Math and Growth Mindset</a:t>
            </a:r>
            <a:endParaRPr/>
          </a:p>
          <a:p>
            <a:pPr marL="685800" marR="0" lvl="1" indent="-228600" algn="l" rtl="0">
              <a:lnSpc>
                <a:spcPct val="9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Employability (CTE)</a:t>
            </a:r>
            <a:endParaRPr/>
          </a:p>
          <a:p>
            <a:pPr marL="228600" marR="0" lvl="0" indent="-228600" algn="l" rtl="0">
              <a:lnSpc>
                <a:spcPct val="90000"/>
              </a:lnSpc>
              <a:spcBef>
                <a:spcPts val="1000"/>
              </a:spcBef>
              <a:spcAft>
                <a:spcPts val="0"/>
              </a:spcAft>
              <a:buClr>
                <a:srgbClr val="F2A32E"/>
              </a:buClr>
              <a:buSzPts val="2400"/>
              <a:buFont typeface="Arial"/>
              <a:buChar char="•"/>
            </a:pPr>
            <a:r>
              <a:rPr lang="en-US" sz="2400" b="0" i="0" u="none" strike="noStrike" cap="none">
                <a:solidFill>
                  <a:srgbClr val="002060"/>
                </a:solidFill>
                <a:latin typeface="Arial"/>
                <a:ea typeface="Arial"/>
                <a:cs typeface="Arial"/>
                <a:sym typeface="Arial"/>
              </a:rPr>
              <a:t>Board Outcomes</a:t>
            </a:r>
            <a:endParaRPr/>
          </a:p>
          <a:p>
            <a:pPr marL="685800" marR="0" lvl="1" indent="-228600" algn="l" rtl="0">
              <a:lnSpc>
                <a:spcPct val="9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IPS</a:t>
            </a:r>
            <a:endParaRPr/>
          </a:p>
          <a:p>
            <a:pPr marL="685800" marR="0" lvl="1" indent="-228600" algn="l" rtl="0">
              <a:lnSpc>
                <a:spcPct val="9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Graduation</a:t>
            </a:r>
            <a:endParaRPr/>
          </a:p>
          <a:p>
            <a:pPr marL="685800" marR="0" lvl="1" indent="-228600" algn="l" rtl="0">
              <a:lnSpc>
                <a:spcPct val="90000"/>
              </a:lnSpc>
              <a:spcBef>
                <a:spcPts val="500"/>
              </a:spcBef>
              <a:spcAft>
                <a:spcPts val="0"/>
              </a:spcAft>
              <a:buClr>
                <a:srgbClr val="002060"/>
              </a:buClr>
              <a:buSzPts val="1800"/>
              <a:buFont typeface="Noto Sans Symbols"/>
              <a:buChar char="▪"/>
            </a:pPr>
            <a:r>
              <a:rPr lang="en-US" sz="1800" b="0" i="0" u="none" strike="noStrike" cap="none">
                <a:solidFill>
                  <a:srgbClr val="002060"/>
                </a:solidFill>
                <a:latin typeface="Arial"/>
                <a:ea typeface="Arial"/>
                <a:cs typeface="Arial"/>
                <a:sym typeface="Arial"/>
              </a:rPr>
              <a:t>Post-Secondary</a:t>
            </a:r>
            <a:endParaRPr/>
          </a:p>
          <a:p>
            <a:pPr marL="228600" marR="0" lvl="0" indent="-228600" algn="l" rtl="0">
              <a:lnSpc>
                <a:spcPct val="90000"/>
              </a:lnSpc>
              <a:spcBef>
                <a:spcPts val="1000"/>
              </a:spcBef>
              <a:spcAft>
                <a:spcPts val="0"/>
              </a:spcAft>
              <a:buClr>
                <a:srgbClr val="F2A32E"/>
              </a:buClr>
              <a:buSzPts val="2400"/>
              <a:buFont typeface="Arial"/>
              <a:buChar char="•"/>
            </a:pPr>
            <a:r>
              <a:rPr lang="en-US" sz="2400" b="0" i="0" u="none" strike="noStrike" cap="none">
                <a:solidFill>
                  <a:srgbClr val="002060"/>
                </a:solidFill>
                <a:latin typeface="Arial"/>
                <a:ea typeface="Arial"/>
                <a:cs typeface="Arial"/>
                <a:sym typeface="Arial"/>
              </a:rPr>
              <a:t>Career Development Cycle</a:t>
            </a:r>
            <a:endParaRPr/>
          </a:p>
        </p:txBody>
      </p:sp>
      <p:sp>
        <p:nvSpPr>
          <p:cNvPr id="283" name="Google Shape;283;p41"/>
          <p:cNvSpPr txBox="1">
            <a:spLocks noGrp="1"/>
          </p:cNvSpPr>
          <p:nvPr>
            <p:ph type="body" idx="2"/>
          </p:nvPr>
        </p:nvSpPr>
        <p:spPr>
          <a:xfrm>
            <a:off x="6096000" y="1299758"/>
            <a:ext cx="5181600" cy="4678500"/>
          </a:xfrm>
          <a:prstGeom prst="rect">
            <a:avLst/>
          </a:prstGeom>
          <a:noFill/>
          <a:ln>
            <a:noFill/>
          </a:ln>
        </p:spPr>
        <p:txBody>
          <a:bodyPr spcFirstLastPara="1" wrap="square" lIns="91425" tIns="45700" rIns="91425" bIns="45700" anchor="t" anchorCtr="0">
            <a:noAutofit/>
          </a:bodyPr>
          <a:lstStyle/>
          <a:p>
            <a:pPr marL="228600" marR="0" lvl="0" indent="-222250" algn="l" rtl="0">
              <a:lnSpc>
                <a:spcPct val="90000"/>
              </a:lnSpc>
              <a:spcBef>
                <a:spcPts val="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FACS – Multiple Initiatives</a:t>
            </a:r>
            <a:endParaRPr sz="2300"/>
          </a:p>
          <a:p>
            <a:pPr marL="228600" marR="0" lvl="0" indent="-222250" algn="l" rtl="0">
              <a:lnSpc>
                <a:spcPct val="90000"/>
              </a:lnSpc>
              <a:spcBef>
                <a:spcPts val="100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ELA – Standards and Instruction</a:t>
            </a:r>
            <a:endParaRPr sz="2300"/>
          </a:p>
          <a:p>
            <a:pPr marL="228600" marR="0" lvl="0" indent="-222250" algn="l" rtl="0">
              <a:lnSpc>
                <a:spcPct val="90000"/>
              </a:lnSpc>
              <a:spcBef>
                <a:spcPts val="100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Math – Growth Mindset</a:t>
            </a:r>
            <a:endParaRPr sz="2300"/>
          </a:p>
          <a:p>
            <a:pPr marL="228600" marR="0" lvl="0" indent="-222250" algn="l" rtl="0">
              <a:lnSpc>
                <a:spcPct val="90000"/>
              </a:lnSpc>
              <a:spcBef>
                <a:spcPts val="100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Civic Engagement</a:t>
            </a:r>
            <a:endParaRPr sz="2300"/>
          </a:p>
          <a:p>
            <a:pPr marL="228600" marR="0" lvl="0" indent="-222250" algn="l" rtl="0">
              <a:lnSpc>
                <a:spcPct val="90000"/>
              </a:lnSpc>
              <a:spcBef>
                <a:spcPts val="100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Kansas Schools of Character Recognition Program</a:t>
            </a:r>
            <a:endParaRPr sz="2300"/>
          </a:p>
          <a:p>
            <a:pPr marL="228600" marR="0" lvl="0" indent="-222250" algn="l" rtl="0">
              <a:lnSpc>
                <a:spcPct val="90000"/>
              </a:lnSpc>
              <a:spcBef>
                <a:spcPts val="100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Anti-Bullying Awareness Week</a:t>
            </a:r>
            <a:endParaRPr sz="2300"/>
          </a:p>
          <a:p>
            <a:pPr marL="228600" marR="0" lvl="0" indent="-222250" algn="l" rtl="0">
              <a:lnSpc>
                <a:spcPct val="90000"/>
              </a:lnSpc>
              <a:spcBef>
                <a:spcPts val="100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Measuring Social-Emotional Growth Toolkit</a:t>
            </a:r>
            <a:endParaRPr sz="2300"/>
          </a:p>
          <a:p>
            <a:pPr marL="228600" marR="0" lvl="0" indent="-222250" algn="l" rtl="0">
              <a:lnSpc>
                <a:spcPct val="90000"/>
              </a:lnSpc>
              <a:spcBef>
                <a:spcPts val="1000"/>
              </a:spcBef>
              <a:spcAft>
                <a:spcPts val="0"/>
              </a:spcAft>
              <a:buClr>
                <a:srgbClr val="F2A32E"/>
              </a:buClr>
              <a:buSzPts val="2300"/>
              <a:buFont typeface="Arial"/>
              <a:buChar char="•"/>
            </a:pPr>
            <a:r>
              <a:rPr lang="en-US" sz="2300" b="0" i="0" u="none" strike="noStrike" cap="none">
                <a:solidFill>
                  <a:srgbClr val="002060"/>
                </a:solidFill>
                <a:latin typeface="Arial"/>
                <a:ea typeface="Arial"/>
                <a:cs typeface="Arial"/>
                <a:sym typeface="Arial"/>
              </a:rPr>
              <a:t>CASEL’s Collaborative States Initiative</a:t>
            </a:r>
            <a:endParaRPr sz="2300"/>
          </a:p>
          <a:p>
            <a:pPr marL="228600" marR="0" lvl="0" indent="-59245" algn="l" rtl="0">
              <a:lnSpc>
                <a:spcPct val="90000"/>
              </a:lnSpc>
              <a:spcBef>
                <a:spcPts val="1000"/>
              </a:spcBef>
              <a:spcAft>
                <a:spcPts val="0"/>
              </a:spcAft>
              <a:buClr>
                <a:schemeClr val="dk1"/>
              </a:buClr>
              <a:buSzPts val="2667"/>
              <a:buFont typeface="Arial"/>
              <a:buNone/>
            </a:pPr>
            <a:endParaRPr sz="2667" b="0" i="0" u="none" strike="noStrike" cap="none">
              <a:solidFill>
                <a:schemeClr val="dk1"/>
              </a:solidFill>
              <a:latin typeface="Calibri"/>
              <a:ea typeface="Calibri"/>
              <a:cs typeface="Calibri"/>
              <a:sym typeface="Calibri"/>
            </a:endParaRPr>
          </a:p>
          <a:p>
            <a:pPr marL="228600" marR="0" lvl="0" indent="-59245" algn="l" rtl="0">
              <a:lnSpc>
                <a:spcPct val="90000"/>
              </a:lnSpc>
              <a:spcBef>
                <a:spcPts val="1000"/>
              </a:spcBef>
              <a:spcAft>
                <a:spcPts val="0"/>
              </a:spcAft>
              <a:buClr>
                <a:schemeClr val="dk1"/>
              </a:buClr>
              <a:buSzPts val="2667"/>
              <a:buFont typeface="Arial"/>
              <a:buNone/>
            </a:pPr>
            <a:endParaRPr sz="2667"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4800"/>
            <a:ext cx="81534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369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2"/>
          <p:cNvSpPr txBox="1"/>
          <p:nvPr/>
        </p:nvSpPr>
        <p:spPr>
          <a:xfrm>
            <a:off x="97337" y="1308303"/>
            <a:ext cx="11821857" cy="6720859"/>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25533">
                <a:solidFill>
                  <a:srgbClr val="BFBFBF"/>
                </a:solidFill>
                <a:latin typeface="Cambria"/>
                <a:ea typeface="Cambria"/>
                <a:cs typeface="Cambria"/>
                <a:sym typeface="Cambria"/>
              </a:rPr>
              <a:t>KANSAS</a:t>
            </a:r>
            <a:endParaRPr sz="25533">
              <a:solidFill>
                <a:srgbClr val="BFBFBF"/>
              </a:solidFill>
              <a:latin typeface="Cambria"/>
              <a:ea typeface="Cambria"/>
              <a:cs typeface="Cambria"/>
              <a:sym typeface="Cambria"/>
            </a:endParaRPr>
          </a:p>
          <a:p>
            <a:pPr marL="0" marR="0" lvl="0" indent="0" algn="l" rtl="0">
              <a:spcBef>
                <a:spcPts val="0"/>
              </a:spcBef>
              <a:spcAft>
                <a:spcPts val="0"/>
              </a:spcAft>
              <a:buNone/>
            </a:pPr>
            <a:endParaRPr sz="7341">
              <a:solidFill>
                <a:srgbClr val="BFBFBF"/>
              </a:solidFill>
              <a:latin typeface="Calibri"/>
              <a:ea typeface="Calibri"/>
              <a:cs typeface="Calibri"/>
              <a:sym typeface="Calibri"/>
            </a:endParaRPr>
          </a:p>
        </p:txBody>
      </p:sp>
      <p:pic>
        <p:nvPicPr>
          <p:cNvPr id="289" name="Google Shape;289;p42" descr="ks.gif"/>
          <p:cNvPicPr preferRelativeResize="0"/>
          <p:nvPr/>
        </p:nvPicPr>
        <p:blipFill rotWithShape="1">
          <a:blip r:embed="rId3">
            <a:alphaModFix/>
          </a:blip>
          <a:srcRect/>
          <a:stretch/>
        </p:blipFill>
        <p:spPr>
          <a:xfrm>
            <a:off x="182940" y="122625"/>
            <a:ext cx="11687601" cy="6690584"/>
          </a:xfrm>
          <a:prstGeom prst="rect">
            <a:avLst/>
          </a:prstGeom>
          <a:noFill/>
          <a:ln>
            <a:noFill/>
          </a:ln>
        </p:spPr>
      </p:pic>
      <p:sp>
        <p:nvSpPr>
          <p:cNvPr id="290" name="Google Shape;290;p42"/>
          <p:cNvSpPr/>
          <p:nvPr/>
        </p:nvSpPr>
        <p:spPr>
          <a:xfrm>
            <a:off x="1837956" y="2340436"/>
            <a:ext cx="10314217" cy="3682737"/>
          </a:xfrm>
          <a:prstGeom prst="rect">
            <a:avLst/>
          </a:prstGeom>
          <a:solidFill>
            <a:srgbClr val="8296B0">
              <a:alpha val="13333"/>
            </a:srgbClr>
          </a:solidFill>
          <a:ln>
            <a:noFill/>
          </a:ln>
        </p:spPr>
        <p:txBody>
          <a:bodyPr spcFirstLastPara="1" wrap="square" lIns="121350" tIns="60675" rIns="121350" bIns="6067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sp>
        <p:nvSpPr>
          <p:cNvPr id="291" name="Google Shape;291;p42"/>
          <p:cNvSpPr/>
          <p:nvPr/>
        </p:nvSpPr>
        <p:spPr>
          <a:xfrm flipH="1">
            <a:off x="637011" y="2551967"/>
            <a:ext cx="424555" cy="3214804"/>
          </a:xfrm>
          <a:prstGeom prst="rect">
            <a:avLst/>
          </a:prstGeom>
          <a:solidFill>
            <a:srgbClr val="8296B0">
              <a:alpha val="13333"/>
            </a:srgbClr>
          </a:solidFill>
          <a:ln>
            <a:noFill/>
          </a:ln>
        </p:spPr>
        <p:txBody>
          <a:bodyPr spcFirstLastPara="1" wrap="square" lIns="121350" tIns="60675" rIns="121350" bIns="6067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sp>
        <p:nvSpPr>
          <p:cNvPr id="292" name="Google Shape;292;p42"/>
          <p:cNvSpPr/>
          <p:nvPr/>
        </p:nvSpPr>
        <p:spPr>
          <a:xfrm flipH="1">
            <a:off x="1220876" y="2551970"/>
            <a:ext cx="424555" cy="3401429"/>
          </a:xfrm>
          <a:prstGeom prst="rect">
            <a:avLst/>
          </a:prstGeom>
          <a:solidFill>
            <a:srgbClr val="8296B0">
              <a:alpha val="13333"/>
            </a:srgbClr>
          </a:solidFill>
          <a:ln>
            <a:noFill/>
          </a:ln>
        </p:spPr>
        <p:txBody>
          <a:bodyPr spcFirstLastPara="1" wrap="square" lIns="121350" tIns="60675" rIns="121350" bIns="6067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sp>
        <p:nvSpPr>
          <p:cNvPr id="293" name="Google Shape;293;p42"/>
          <p:cNvSpPr/>
          <p:nvPr/>
        </p:nvSpPr>
        <p:spPr>
          <a:xfrm flipH="1">
            <a:off x="23060" y="2231278"/>
            <a:ext cx="424555" cy="2728837"/>
          </a:xfrm>
          <a:prstGeom prst="rect">
            <a:avLst/>
          </a:prstGeom>
          <a:solidFill>
            <a:srgbClr val="8296B0">
              <a:alpha val="13333"/>
            </a:srgbClr>
          </a:solidFill>
          <a:ln>
            <a:noFill/>
          </a:ln>
        </p:spPr>
        <p:txBody>
          <a:bodyPr spcFirstLastPara="1" wrap="square" lIns="121350" tIns="60675" rIns="121350" bIns="6067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grpSp>
        <p:nvGrpSpPr>
          <p:cNvPr id="294" name="Google Shape;294;p42"/>
          <p:cNvGrpSpPr/>
          <p:nvPr/>
        </p:nvGrpSpPr>
        <p:grpSpPr>
          <a:xfrm>
            <a:off x="2991885" y="4170967"/>
            <a:ext cx="1897831" cy="2519619"/>
            <a:chOff x="2228601" y="2906947"/>
            <a:chExt cx="1432734" cy="2320253"/>
          </a:xfrm>
        </p:grpSpPr>
        <p:grpSp>
          <p:nvGrpSpPr>
            <p:cNvPr id="295" name="Google Shape;295;p42"/>
            <p:cNvGrpSpPr/>
            <p:nvPr/>
          </p:nvGrpSpPr>
          <p:grpSpPr>
            <a:xfrm>
              <a:off x="2228601" y="2906947"/>
              <a:ext cx="1432734" cy="1177613"/>
              <a:chOff x="2228601" y="2906947"/>
              <a:chExt cx="1432734" cy="1177613"/>
            </a:xfrm>
          </p:grpSpPr>
          <p:sp>
            <p:nvSpPr>
              <p:cNvPr id="296" name="Google Shape;296;p42"/>
              <p:cNvSpPr/>
              <p:nvPr/>
            </p:nvSpPr>
            <p:spPr>
              <a:xfrm>
                <a:off x="2344863" y="2994161"/>
                <a:ext cx="1293812" cy="1090399"/>
              </a:xfrm>
              <a:custGeom>
                <a:avLst/>
                <a:gdLst/>
                <a:ahLst/>
                <a:cxnLst/>
                <a:rect l="0" t="0" r="0" b="0"/>
                <a:pathLst>
                  <a:path w="3595" h="3595" extrusionOk="0">
                    <a:moveTo>
                      <a:pt x="3594" y="0"/>
                    </a:moveTo>
                    <a:lnTo>
                      <a:pt x="0" y="0"/>
                    </a:lnTo>
                    <a:lnTo>
                      <a:pt x="0" y="3594"/>
                    </a:lnTo>
                    <a:lnTo>
                      <a:pt x="3594" y="3594"/>
                    </a:lnTo>
                    <a:lnTo>
                      <a:pt x="3594" y="0"/>
                    </a:lnTo>
                  </a:path>
                </a:pathLst>
              </a:custGeom>
              <a:solidFill>
                <a:schemeClr val="accent1"/>
              </a:solidFill>
              <a:ln>
                <a:noFill/>
              </a:ln>
              <a:effectLst>
                <a:outerShdw blurRad="50800" dist="368300" dir="2700000" algn="ctr" rotWithShape="0">
                  <a:srgbClr val="000000">
                    <a:alpha val="7450"/>
                  </a:srgbClr>
                </a:outerShdw>
              </a:effectLst>
            </p:spPr>
            <p:txBody>
              <a:bodyPr spcFirstLastPara="1" wrap="square" lIns="145900" tIns="72925" rIns="145900" bIns="72925" anchor="ctr" anchorCtr="0">
                <a:noAutofit/>
              </a:bodyPr>
              <a:lstStyle/>
              <a:p>
                <a:pPr marL="0" marR="0" lvl="0" indent="0" algn="l" rtl="0">
                  <a:spcBef>
                    <a:spcPts val="0"/>
                  </a:spcBef>
                  <a:spcAft>
                    <a:spcPts val="0"/>
                  </a:spcAft>
                  <a:buNone/>
                </a:pPr>
                <a:endParaRPr sz="1915">
                  <a:solidFill>
                    <a:schemeClr val="lt1"/>
                  </a:solidFill>
                  <a:latin typeface="Calibri"/>
                  <a:ea typeface="Calibri"/>
                  <a:cs typeface="Calibri"/>
                  <a:sym typeface="Calibri"/>
                </a:endParaRPr>
              </a:p>
            </p:txBody>
          </p:sp>
          <p:sp>
            <p:nvSpPr>
              <p:cNvPr id="297" name="Google Shape;297;p42"/>
              <p:cNvSpPr/>
              <p:nvPr/>
            </p:nvSpPr>
            <p:spPr>
              <a:xfrm>
                <a:off x="2228601" y="2906947"/>
                <a:ext cx="1432734" cy="133197"/>
              </a:xfrm>
              <a:prstGeom prst="rect">
                <a:avLst/>
              </a:prstGeom>
              <a:solidFill>
                <a:schemeClr val="accent1"/>
              </a:solidFill>
              <a:ln>
                <a:noFill/>
              </a:ln>
              <a:effectLst>
                <a:outerShdw blurRad="50800" dist="76200" dir="2700000" algn="tl" rotWithShape="0">
                  <a:srgbClr val="000000">
                    <a:alpha val="40000"/>
                  </a:srgbClr>
                </a:outerShdw>
              </a:effectLst>
            </p:spPr>
            <p:txBody>
              <a:bodyPr spcFirstLastPara="1" wrap="square" lIns="145900" tIns="72925" rIns="145900" bIns="72925" anchor="ctr" anchorCtr="0">
                <a:noAutofit/>
              </a:bodyPr>
              <a:lstStyle/>
              <a:p>
                <a:pPr marL="0" marR="0" lvl="0" indent="0" algn="ctr" rtl="0">
                  <a:lnSpc>
                    <a:spcPct val="80000"/>
                  </a:lnSpc>
                  <a:spcBef>
                    <a:spcPts val="0"/>
                  </a:spcBef>
                  <a:spcAft>
                    <a:spcPts val="0"/>
                  </a:spcAft>
                  <a:buNone/>
                </a:pPr>
                <a:endParaRPr sz="479">
                  <a:solidFill>
                    <a:schemeClr val="lt1"/>
                  </a:solidFill>
                  <a:latin typeface="Calibri"/>
                  <a:ea typeface="Calibri"/>
                  <a:cs typeface="Calibri"/>
                  <a:sym typeface="Calibri"/>
                </a:endParaRPr>
              </a:p>
            </p:txBody>
          </p:sp>
        </p:grpSp>
        <p:sp>
          <p:nvSpPr>
            <p:cNvPr id="298" name="Google Shape;298;p42"/>
            <p:cNvSpPr/>
            <p:nvPr/>
          </p:nvSpPr>
          <p:spPr>
            <a:xfrm>
              <a:off x="2344863" y="4084560"/>
              <a:ext cx="1293812" cy="1142640"/>
            </a:xfrm>
            <a:prstGeom prst="rect">
              <a:avLst/>
            </a:prstGeom>
            <a:solidFill>
              <a:schemeClr val="accent1"/>
            </a:solidFill>
            <a:ln w="12700" cap="flat" cmpd="sng">
              <a:solidFill>
                <a:srgbClr val="B58E2E">
                  <a:alpha val="0"/>
                </a:srgbClr>
              </a:solidFill>
              <a:prstDash val="solid"/>
              <a:miter lim="800000"/>
              <a:headEnd type="none" w="sm" len="sm"/>
              <a:tailEnd type="none" w="sm" len="sm"/>
            </a:ln>
          </p:spPr>
          <p:txBody>
            <a:bodyPr spcFirstLastPara="1" wrap="square" lIns="145900" tIns="72925" rIns="145900" bIns="7292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grpSp>
      <p:grpSp>
        <p:nvGrpSpPr>
          <p:cNvPr id="299" name="Google Shape;299;p42"/>
          <p:cNvGrpSpPr/>
          <p:nvPr/>
        </p:nvGrpSpPr>
        <p:grpSpPr>
          <a:xfrm>
            <a:off x="4772295" y="3520353"/>
            <a:ext cx="1897831" cy="3170233"/>
            <a:chOff x="3572690" y="2399745"/>
            <a:chExt cx="1432734" cy="2377675"/>
          </a:xfrm>
        </p:grpSpPr>
        <p:grpSp>
          <p:nvGrpSpPr>
            <p:cNvPr id="300" name="Google Shape;300;p42"/>
            <p:cNvGrpSpPr/>
            <p:nvPr/>
          </p:nvGrpSpPr>
          <p:grpSpPr>
            <a:xfrm>
              <a:off x="3572690" y="2399745"/>
              <a:ext cx="1432734" cy="1167290"/>
              <a:chOff x="3572690" y="2399745"/>
              <a:chExt cx="1432734" cy="1167290"/>
            </a:xfrm>
          </p:grpSpPr>
          <p:sp>
            <p:nvSpPr>
              <p:cNvPr id="301" name="Google Shape;301;p42"/>
              <p:cNvSpPr/>
              <p:nvPr/>
            </p:nvSpPr>
            <p:spPr>
              <a:xfrm>
                <a:off x="3695237" y="2476636"/>
                <a:ext cx="1282700" cy="1090399"/>
              </a:xfrm>
              <a:custGeom>
                <a:avLst/>
                <a:gdLst/>
                <a:ahLst/>
                <a:cxnLst/>
                <a:rect l="0" t="0" r="0" b="0"/>
                <a:pathLst>
                  <a:path w="3564" h="3595" extrusionOk="0">
                    <a:moveTo>
                      <a:pt x="3563" y="0"/>
                    </a:moveTo>
                    <a:lnTo>
                      <a:pt x="0" y="0"/>
                    </a:lnTo>
                    <a:lnTo>
                      <a:pt x="0" y="3594"/>
                    </a:lnTo>
                    <a:lnTo>
                      <a:pt x="3563" y="3594"/>
                    </a:lnTo>
                    <a:lnTo>
                      <a:pt x="3563" y="0"/>
                    </a:lnTo>
                  </a:path>
                </a:pathLst>
              </a:custGeom>
              <a:solidFill>
                <a:srgbClr val="008000"/>
              </a:solidFill>
              <a:ln>
                <a:noFill/>
              </a:ln>
              <a:effectLst>
                <a:outerShdw blurRad="50800" dist="368300" dir="2700000" algn="ctr" rotWithShape="0">
                  <a:srgbClr val="000000">
                    <a:alpha val="7450"/>
                  </a:srgbClr>
                </a:outerShdw>
              </a:effectLst>
            </p:spPr>
            <p:txBody>
              <a:bodyPr spcFirstLastPara="1" wrap="square" lIns="145900" tIns="72925" rIns="145900" bIns="72925" anchor="ctr" anchorCtr="0">
                <a:noAutofit/>
              </a:bodyPr>
              <a:lstStyle/>
              <a:p>
                <a:pPr marL="0" marR="0" lvl="0" indent="0" algn="l" rtl="0">
                  <a:spcBef>
                    <a:spcPts val="0"/>
                  </a:spcBef>
                  <a:spcAft>
                    <a:spcPts val="0"/>
                  </a:spcAft>
                  <a:buNone/>
                </a:pPr>
                <a:endParaRPr sz="1915">
                  <a:solidFill>
                    <a:schemeClr val="lt1"/>
                  </a:solidFill>
                  <a:latin typeface="Calibri"/>
                  <a:ea typeface="Calibri"/>
                  <a:cs typeface="Calibri"/>
                  <a:sym typeface="Calibri"/>
                </a:endParaRPr>
              </a:p>
            </p:txBody>
          </p:sp>
          <p:sp>
            <p:nvSpPr>
              <p:cNvPr id="302" name="Google Shape;302;p42"/>
              <p:cNvSpPr/>
              <p:nvPr/>
            </p:nvSpPr>
            <p:spPr>
              <a:xfrm>
                <a:off x="3572690" y="2399745"/>
                <a:ext cx="1432734" cy="133197"/>
              </a:xfrm>
              <a:prstGeom prst="rect">
                <a:avLst/>
              </a:prstGeom>
              <a:solidFill>
                <a:srgbClr val="008000"/>
              </a:solidFill>
              <a:ln>
                <a:noFill/>
              </a:ln>
              <a:effectLst>
                <a:outerShdw blurRad="50800" dist="76200" dir="2700000" algn="tl" rotWithShape="0">
                  <a:srgbClr val="000000">
                    <a:alpha val="40000"/>
                  </a:srgbClr>
                </a:outerShdw>
              </a:effectLst>
            </p:spPr>
            <p:txBody>
              <a:bodyPr spcFirstLastPara="1" wrap="square" lIns="145900" tIns="72925" rIns="145900" bIns="72925" anchor="ctr" anchorCtr="0">
                <a:noAutofit/>
              </a:bodyPr>
              <a:lstStyle/>
              <a:p>
                <a:pPr marL="0" marR="0" lvl="0" indent="0" algn="ctr" rtl="0">
                  <a:lnSpc>
                    <a:spcPct val="80000"/>
                  </a:lnSpc>
                  <a:spcBef>
                    <a:spcPts val="0"/>
                  </a:spcBef>
                  <a:spcAft>
                    <a:spcPts val="0"/>
                  </a:spcAft>
                  <a:buNone/>
                </a:pPr>
                <a:endParaRPr sz="479">
                  <a:solidFill>
                    <a:schemeClr val="lt1"/>
                  </a:solidFill>
                  <a:latin typeface="Calibri"/>
                  <a:ea typeface="Calibri"/>
                  <a:cs typeface="Calibri"/>
                  <a:sym typeface="Calibri"/>
                </a:endParaRPr>
              </a:p>
            </p:txBody>
          </p:sp>
        </p:grpSp>
        <p:sp>
          <p:nvSpPr>
            <p:cNvPr id="303" name="Google Shape;303;p42"/>
            <p:cNvSpPr/>
            <p:nvPr/>
          </p:nvSpPr>
          <p:spPr>
            <a:xfrm>
              <a:off x="3695237" y="3567035"/>
              <a:ext cx="1282700" cy="1210385"/>
            </a:xfrm>
            <a:prstGeom prst="rect">
              <a:avLst/>
            </a:prstGeom>
            <a:solidFill>
              <a:srgbClr val="008000"/>
            </a:solidFill>
            <a:ln>
              <a:noFill/>
            </a:ln>
          </p:spPr>
          <p:txBody>
            <a:bodyPr spcFirstLastPara="1" wrap="square" lIns="145900" tIns="72925" rIns="145900" bIns="7292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grpSp>
      <p:grpSp>
        <p:nvGrpSpPr>
          <p:cNvPr id="304" name="Google Shape;304;p42"/>
          <p:cNvGrpSpPr/>
          <p:nvPr/>
        </p:nvGrpSpPr>
        <p:grpSpPr>
          <a:xfrm>
            <a:off x="6547249" y="2811466"/>
            <a:ext cx="1897831" cy="3201572"/>
            <a:chOff x="4912661" y="1868082"/>
            <a:chExt cx="1432734" cy="2401178"/>
          </a:xfrm>
        </p:grpSpPr>
        <p:grpSp>
          <p:nvGrpSpPr>
            <p:cNvPr id="305" name="Google Shape;305;p42"/>
            <p:cNvGrpSpPr/>
            <p:nvPr/>
          </p:nvGrpSpPr>
          <p:grpSpPr>
            <a:xfrm>
              <a:off x="4912661" y="1868082"/>
              <a:ext cx="1432734" cy="1187262"/>
              <a:chOff x="4912661" y="1868082"/>
              <a:chExt cx="1432734" cy="1187262"/>
            </a:xfrm>
          </p:grpSpPr>
          <p:sp>
            <p:nvSpPr>
              <p:cNvPr id="306" name="Google Shape;306;p42"/>
              <p:cNvSpPr/>
              <p:nvPr/>
            </p:nvSpPr>
            <p:spPr>
              <a:xfrm>
                <a:off x="5034499" y="1974311"/>
                <a:ext cx="1293813" cy="1081033"/>
              </a:xfrm>
              <a:custGeom>
                <a:avLst/>
                <a:gdLst/>
                <a:ahLst/>
                <a:cxnLst/>
                <a:rect l="0" t="0" r="0" b="0"/>
                <a:pathLst>
                  <a:path w="3593" h="3562" extrusionOk="0">
                    <a:moveTo>
                      <a:pt x="3592" y="0"/>
                    </a:moveTo>
                    <a:lnTo>
                      <a:pt x="0" y="0"/>
                    </a:lnTo>
                    <a:lnTo>
                      <a:pt x="0" y="3561"/>
                    </a:lnTo>
                    <a:lnTo>
                      <a:pt x="3592" y="3561"/>
                    </a:lnTo>
                    <a:lnTo>
                      <a:pt x="3592" y="0"/>
                    </a:lnTo>
                  </a:path>
                </a:pathLst>
              </a:custGeom>
              <a:solidFill>
                <a:srgbClr val="000090"/>
              </a:solidFill>
              <a:ln w="9525" cap="flat" cmpd="sng">
                <a:solidFill>
                  <a:srgbClr val="000090"/>
                </a:solidFill>
                <a:prstDash val="solid"/>
                <a:round/>
                <a:headEnd type="none" w="sm" len="sm"/>
                <a:tailEnd type="none" w="sm" len="sm"/>
              </a:ln>
              <a:effectLst>
                <a:outerShdw blurRad="50800" dist="368300" dir="2700000" algn="ctr" rotWithShape="0">
                  <a:srgbClr val="000000">
                    <a:alpha val="7450"/>
                  </a:srgbClr>
                </a:outerShdw>
              </a:effectLst>
            </p:spPr>
            <p:txBody>
              <a:bodyPr spcFirstLastPara="1" wrap="square" lIns="145900" tIns="72925" rIns="145900" bIns="72925" anchor="ctr" anchorCtr="0">
                <a:noAutofit/>
              </a:bodyPr>
              <a:lstStyle/>
              <a:p>
                <a:pPr marL="0" marR="0" lvl="0" indent="0" algn="l" rtl="0">
                  <a:spcBef>
                    <a:spcPts val="0"/>
                  </a:spcBef>
                  <a:spcAft>
                    <a:spcPts val="0"/>
                  </a:spcAft>
                  <a:buNone/>
                </a:pPr>
                <a:endParaRPr sz="1915">
                  <a:solidFill>
                    <a:schemeClr val="lt1"/>
                  </a:solidFill>
                  <a:latin typeface="Calibri"/>
                  <a:ea typeface="Calibri"/>
                  <a:cs typeface="Calibri"/>
                  <a:sym typeface="Calibri"/>
                </a:endParaRPr>
              </a:p>
            </p:txBody>
          </p:sp>
          <p:sp>
            <p:nvSpPr>
              <p:cNvPr id="307" name="Google Shape;307;p42"/>
              <p:cNvSpPr/>
              <p:nvPr/>
            </p:nvSpPr>
            <p:spPr>
              <a:xfrm>
                <a:off x="4912661" y="1868082"/>
                <a:ext cx="1432734" cy="133197"/>
              </a:xfrm>
              <a:prstGeom prst="rect">
                <a:avLst/>
              </a:prstGeom>
              <a:solidFill>
                <a:srgbClr val="000090"/>
              </a:solidFill>
              <a:ln>
                <a:noFill/>
              </a:ln>
              <a:effectLst>
                <a:outerShdw blurRad="50800" dist="76200" dir="2700000" algn="tl" rotWithShape="0">
                  <a:srgbClr val="000000">
                    <a:alpha val="40000"/>
                  </a:srgbClr>
                </a:outerShdw>
              </a:effectLst>
            </p:spPr>
            <p:txBody>
              <a:bodyPr spcFirstLastPara="1" wrap="square" lIns="145900" tIns="72925" rIns="145900" bIns="72925" anchor="ctr" anchorCtr="0">
                <a:noAutofit/>
              </a:bodyPr>
              <a:lstStyle/>
              <a:p>
                <a:pPr marL="0" marR="0" lvl="0" indent="0" algn="ctr" rtl="0">
                  <a:lnSpc>
                    <a:spcPct val="80000"/>
                  </a:lnSpc>
                  <a:spcBef>
                    <a:spcPts val="0"/>
                  </a:spcBef>
                  <a:spcAft>
                    <a:spcPts val="0"/>
                  </a:spcAft>
                  <a:buNone/>
                </a:pPr>
                <a:endParaRPr sz="479">
                  <a:solidFill>
                    <a:schemeClr val="lt1"/>
                  </a:solidFill>
                  <a:latin typeface="Calibri"/>
                  <a:ea typeface="Calibri"/>
                  <a:cs typeface="Calibri"/>
                  <a:sym typeface="Calibri"/>
                </a:endParaRPr>
              </a:p>
            </p:txBody>
          </p:sp>
        </p:grpSp>
        <p:sp>
          <p:nvSpPr>
            <p:cNvPr id="308" name="Google Shape;308;p42"/>
            <p:cNvSpPr/>
            <p:nvPr/>
          </p:nvSpPr>
          <p:spPr>
            <a:xfrm>
              <a:off x="5039609" y="3058875"/>
              <a:ext cx="1282700" cy="1210385"/>
            </a:xfrm>
            <a:prstGeom prst="rect">
              <a:avLst/>
            </a:prstGeom>
            <a:solidFill>
              <a:srgbClr val="000090"/>
            </a:solidFill>
            <a:ln>
              <a:noFill/>
            </a:ln>
          </p:spPr>
          <p:txBody>
            <a:bodyPr spcFirstLastPara="1" wrap="square" lIns="145900" tIns="72925" rIns="145900" bIns="7292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grpSp>
      <p:grpSp>
        <p:nvGrpSpPr>
          <p:cNvPr id="309" name="Google Shape;309;p42"/>
          <p:cNvGrpSpPr/>
          <p:nvPr/>
        </p:nvGrpSpPr>
        <p:grpSpPr>
          <a:xfrm>
            <a:off x="8372599" y="2132400"/>
            <a:ext cx="1897831" cy="3194019"/>
            <a:chOff x="6290677" y="1358783"/>
            <a:chExt cx="1432734" cy="2395514"/>
          </a:xfrm>
        </p:grpSpPr>
        <p:grpSp>
          <p:nvGrpSpPr>
            <p:cNvPr id="310" name="Google Shape;310;p42"/>
            <p:cNvGrpSpPr/>
            <p:nvPr/>
          </p:nvGrpSpPr>
          <p:grpSpPr>
            <a:xfrm>
              <a:off x="6290677" y="1358783"/>
              <a:ext cx="1432734" cy="1203603"/>
              <a:chOff x="6290677" y="1358783"/>
              <a:chExt cx="1432734" cy="1203603"/>
            </a:xfrm>
          </p:grpSpPr>
          <p:sp>
            <p:nvSpPr>
              <p:cNvPr id="311" name="Google Shape;311;p42"/>
              <p:cNvSpPr/>
              <p:nvPr/>
            </p:nvSpPr>
            <p:spPr>
              <a:xfrm>
                <a:off x="6383286" y="1471987"/>
                <a:ext cx="1293813" cy="1090399"/>
              </a:xfrm>
              <a:custGeom>
                <a:avLst/>
                <a:gdLst/>
                <a:ahLst/>
                <a:cxnLst/>
                <a:rect l="0" t="0" r="0" b="0"/>
                <a:pathLst>
                  <a:path w="3595" h="3594" extrusionOk="0">
                    <a:moveTo>
                      <a:pt x="3594" y="0"/>
                    </a:moveTo>
                    <a:lnTo>
                      <a:pt x="0" y="0"/>
                    </a:lnTo>
                    <a:lnTo>
                      <a:pt x="0" y="3593"/>
                    </a:lnTo>
                    <a:lnTo>
                      <a:pt x="3594" y="3593"/>
                    </a:lnTo>
                    <a:lnTo>
                      <a:pt x="3594" y="0"/>
                    </a:lnTo>
                  </a:path>
                </a:pathLst>
              </a:custGeom>
              <a:solidFill>
                <a:schemeClr val="accent6"/>
              </a:solidFill>
              <a:ln>
                <a:noFill/>
              </a:ln>
              <a:effectLst>
                <a:outerShdw blurRad="50800" dist="368300" dir="2700000" algn="ctr" rotWithShape="0">
                  <a:srgbClr val="000000">
                    <a:alpha val="7450"/>
                  </a:srgbClr>
                </a:outerShdw>
              </a:effectLst>
            </p:spPr>
            <p:txBody>
              <a:bodyPr spcFirstLastPara="1" wrap="square" lIns="145900" tIns="72925" rIns="145900" bIns="72925" anchor="ctr" anchorCtr="0">
                <a:noAutofit/>
              </a:bodyPr>
              <a:lstStyle/>
              <a:p>
                <a:pPr marL="0" marR="0" lvl="0" indent="0" algn="l" rtl="0">
                  <a:spcBef>
                    <a:spcPts val="0"/>
                  </a:spcBef>
                  <a:spcAft>
                    <a:spcPts val="0"/>
                  </a:spcAft>
                  <a:buNone/>
                </a:pPr>
                <a:endParaRPr sz="1915">
                  <a:solidFill>
                    <a:schemeClr val="lt1"/>
                  </a:solidFill>
                  <a:latin typeface="Calibri"/>
                  <a:ea typeface="Calibri"/>
                  <a:cs typeface="Calibri"/>
                  <a:sym typeface="Calibri"/>
                </a:endParaRPr>
              </a:p>
            </p:txBody>
          </p:sp>
          <p:sp>
            <p:nvSpPr>
              <p:cNvPr id="312" name="Google Shape;312;p42"/>
              <p:cNvSpPr/>
              <p:nvPr/>
            </p:nvSpPr>
            <p:spPr>
              <a:xfrm>
                <a:off x="6290677" y="1358783"/>
                <a:ext cx="1432734" cy="133197"/>
              </a:xfrm>
              <a:prstGeom prst="rect">
                <a:avLst/>
              </a:prstGeom>
              <a:solidFill>
                <a:schemeClr val="accent6"/>
              </a:solidFill>
              <a:ln>
                <a:noFill/>
              </a:ln>
              <a:effectLst>
                <a:outerShdw blurRad="50800" dist="76200" dir="2700000" algn="tl" rotWithShape="0">
                  <a:srgbClr val="000000">
                    <a:alpha val="40000"/>
                  </a:srgbClr>
                </a:outerShdw>
              </a:effectLst>
            </p:spPr>
            <p:txBody>
              <a:bodyPr spcFirstLastPara="1" wrap="square" lIns="145900" tIns="72925" rIns="145900" bIns="72925" anchor="ctr" anchorCtr="0">
                <a:noAutofit/>
              </a:bodyPr>
              <a:lstStyle/>
              <a:p>
                <a:pPr marL="0" marR="0" lvl="0" indent="0" algn="ctr" rtl="0">
                  <a:lnSpc>
                    <a:spcPct val="80000"/>
                  </a:lnSpc>
                  <a:spcBef>
                    <a:spcPts val="0"/>
                  </a:spcBef>
                  <a:spcAft>
                    <a:spcPts val="0"/>
                  </a:spcAft>
                  <a:buNone/>
                </a:pPr>
                <a:endParaRPr sz="479">
                  <a:solidFill>
                    <a:schemeClr val="lt1"/>
                  </a:solidFill>
                  <a:latin typeface="Calibri"/>
                  <a:ea typeface="Calibri"/>
                  <a:cs typeface="Calibri"/>
                  <a:sym typeface="Calibri"/>
                </a:endParaRPr>
              </a:p>
            </p:txBody>
          </p:sp>
        </p:grpSp>
        <p:sp>
          <p:nvSpPr>
            <p:cNvPr id="313" name="Google Shape;313;p42"/>
            <p:cNvSpPr/>
            <p:nvPr/>
          </p:nvSpPr>
          <p:spPr>
            <a:xfrm>
              <a:off x="6394399" y="2543912"/>
              <a:ext cx="1282700" cy="1210385"/>
            </a:xfrm>
            <a:prstGeom prst="rect">
              <a:avLst/>
            </a:prstGeom>
            <a:solidFill>
              <a:schemeClr val="accent6"/>
            </a:solidFill>
            <a:ln>
              <a:noFill/>
            </a:ln>
          </p:spPr>
          <p:txBody>
            <a:bodyPr spcFirstLastPara="1" wrap="square" lIns="145900" tIns="72925" rIns="145900" bIns="72925" anchor="ctr" anchorCtr="0">
              <a:noAutofit/>
            </a:bodyPr>
            <a:lstStyle/>
            <a:p>
              <a:pPr marL="0" marR="0" lvl="0" indent="0" algn="ctr" rtl="0">
                <a:spcBef>
                  <a:spcPts val="0"/>
                </a:spcBef>
                <a:spcAft>
                  <a:spcPts val="0"/>
                </a:spcAft>
                <a:buNone/>
              </a:pPr>
              <a:endParaRPr sz="1915">
                <a:solidFill>
                  <a:schemeClr val="lt1"/>
                </a:solidFill>
                <a:latin typeface="Calibri"/>
                <a:ea typeface="Calibri"/>
                <a:cs typeface="Calibri"/>
                <a:sym typeface="Calibri"/>
              </a:endParaRPr>
            </a:p>
          </p:txBody>
        </p:sp>
      </p:grpSp>
      <p:cxnSp>
        <p:nvCxnSpPr>
          <p:cNvPr id="314" name="Google Shape;314;p42"/>
          <p:cNvCxnSpPr/>
          <p:nvPr/>
        </p:nvCxnSpPr>
        <p:spPr>
          <a:xfrm rot="10800000" flipH="1">
            <a:off x="3114194" y="2843170"/>
            <a:ext cx="2180400" cy="853500"/>
          </a:xfrm>
          <a:prstGeom prst="bentConnector3">
            <a:avLst>
              <a:gd name="adj1" fmla="val 49997"/>
            </a:avLst>
          </a:prstGeom>
          <a:noFill/>
          <a:ln w="82550" cap="flat" cmpd="sng">
            <a:solidFill>
              <a:srgbClr val="FEB409"/>
            </a:solidFill>
            <a:prstDash val="solid"/>
            <a:miter lim="800000"/>
            <a:headEnd type="none" w="sm" len="sm"/>
            <a:tailEnd type="none" w="sm" len="sm"/>
          </a:ln>
          <a:effectLst>
            <a:outerShdw blurRad="50800" dist="38100" dir="8100000" algn="tr" rotWithShape="0">
              <a:srgbClr val="000000">
                <a:alpha val="40000"/>
              </a:srgbClr>
            </a:outerShdw>
          </a:effectLst>
        </p:spPr>
      </p:cxnSp>
      <p:cxnSp>
        <p:nvCxnSpPr>
          <p:cNvPr id="315" name="Google Shape;315;p42"/>
          <p:cNvCxnSpPr/>
          <p:nvPr/>
        </p:nvCxnSpPr>
        <p:spPr>
          <a:xfrm rot="10800000" flipH="1">
            <a:off x="6845823" y="1556223"/>
            <a:ext cx="2180400" cy="853500"/>
          </a:xfrm>
          <a:prstGeom prst="bentConnector3">
            <a:avLst>
              <a:gd name="adj1" fmla="val 49997"/>
            </a:avLst>
          </a:prstGeom>
          <a:noFill/>
          <a:ln w="82550" cap="flat" cmpd="sng">
            <a:solidFill>
              <a:srgbClr val="FEB409"/>
            </a:solidFill>
            <a:prstDash val="solid"/>
            <a:miter lim="800000"/>
            <a:headEnd type="none" w="sm" len="sm"/>
            <a:tailEnd type="none" w="sm" len="sm"/>
          </a:ln>
          <a:effectLst>
            <a:outerShdw blurRad="50800" dist="38100" dir="8100000" algn="tr" rotWithShape="0">
              <a:srgbClr val="000000">
                <a:alpha val="40000"/>
              </a:srgbClr>
            </a:outerShdw>
          </a:effectLst>
        </p:spPr>
      </p:cxnSp>
      <p:grpSp>
        <p:nvGrpSpPr>
          <p:cNvPr id="316" name="Google Shape;316;p42"/>
          <p:cNvGrpSpPr/>
          <p:nvPr/>
        </p:nvGrpSpPr>
        <p:grpSpPr>
          <a:xfrm>
            <a:off x="5231171" y="1643411"/>
            <a:ext cx="1450267" cy="1876892"/>
            <a:chOff x="3624607" y="103050"/>
            <a:chExt cx="1855788" cy="2386012"/>
          </a:xfrm>
        </p:grpSpPr>
        <p:sp>
          <p:nvSpPr>
            <p:cNvPr id="317" name="Google Shape;317;p42"/>
            <p:cNvSpPr/>
            <p:nvPr/>
          </p:nvSpPr>
          <p:spPr>
            <a:xfrm>
              <a:off x="3624607" y="1520687"/>
              <a:ext cx="798513" cy="968375"/>
            </a:xfrm>
            <a:custGeom>
              <a:avLst/>
              <a:gdLst/>
              <a:ahLst/>
              <a:cxnLst/>
              <a:rect l="0" t="0" r="0" b="0"/>
              <a:pathLst>
                <a:path w="2219" h="2688" extrusionOk="0">
                  <a:moveTo>
                    <a:pt x="1656" y="0"/>
                  </a:moveTo>
                  <a:lnTo>
                    <a:pt x="1656" y="0"/>
                  </a:lnTo>
                  <a:cubicBezTo>
                    <a:pt x="1281" y="1344"/>
                    <a:pt x="1281" y="1344"/>
                    <a:pt x="1281" y="1344"/>
                  </a:cubicBezTo>
                  <a:cubicBezTo>
                    <a:pt x="187" y="2093"/>
                    <a:pt x="187" y="2093"/>
                    <a:pt x="187" y="2093"/>
                  </a:cubicBezTo>
                  <a:cubicBezTo>
                    <a:pt x="31" y="2187"/>
                    <a:pt x="0" y="2375"/>
                    <a:pt x="125" y="2531"/>
                  </a:cubicBezTo>
                  <a:cubicBezTo>
                    <a:pt x="187" y="2625"/>
                    <a:pt x="281" y="2687"/>
                    <a:pt x="375" y="2687"/>
                  </a:cubicBezTo>
                  <a:cubicBezTo>
                    <a:pt x="437" y="2687"/>
                    <a:pt x="500" y="2656"/>
                    <a:pt x="562" y="2625"/>
                  </a:cubicBezTo>
                  <a:cubicBezTo>
                    <a:pt x="1750" y="1813"/>
                    <a:pt x="1750" y="1813"/>
                    <a:pt x="1750" y="1813"/>
                  </a:cubicBezTo>
                  <a:cubicBezTo>
                    <a:pt x="1812" y="1751"/>
                    <a:pt x="1843" y="1688"/>
                    <a:pt x="1875" y="1626"/>
                  </a:cubicBezTo>
                  <a:cubicBezTo>
                    <a:pt x="2218" y="438"/>
                    <a:pt x="2218" y="438"/>
                    <a:pt x="2218" y="438"/>
                  </a:cubicBezTo>
                  <a:cubicBezTo>
                    <a:pt x="2187" y="438"/>
                    <a:pt x="2187" y="438"/>
                    <a:pt x="2187" y="438"/>
                  </a:cubicBezTo>
                  <a:cubicBezTo>
                    <a:pt x="1781" y="219"/>
                    <a:pt x="1687" y="63"/>
                    <a:pt x="1656" y="0"/>
                  </a:cubicBezTo>
                </a:path>
              </a:pathLst>
            </a:custGeom>
            <a:gradFill>
              <a:gsLst>
                <a:gs pos="0">
                  <a:srgbClr val="E3311F"/>
                </a:gs>
                <a:gs pos="23000">
                  <a:srgbClr val="E3311F"/>
                </a:gs>
                <a:gs pos="69000">
                  <a:srgbClr val="C22717"/>
                </a:gs>
                <a:gs pos="97000">
                  <a:srgbClr val="B52516"/>
                </a:gs>
                <a:gs pos="100000">
                  <a:srgbClr val="B52516"/>
                </a:gs>
              </a:gsLst>
              <a:path path="circle">
                <a:fillToRect l="50000" t="50000" r="50000" b="50000"/>
              </a:path>
              <a:tileRect/>
            </a:gradFill>
            <a:ln>
              <a:noFill/>
            </a:ln>
          </p:spPr>
          <p:txBody>
            <a:bodyPr spcFirstLastPara="1" wrap="square" lIns="145900" tIns="72925" rIns="145900" bIns="72925" anchor="ctr" anchorCtr="0">
              <a:noAutofit/>
            </a:bodyPr>
            <a:lstStyle/>
            <a:p>
              <a:pPr marL="0" marR="0" lvl="0" indent="0" algn="l" rtl="0">
                <a:spcBef>
                  <a:spcPts val="0"/>
                </a:spcBef>
                <a:spcAft>
                  <a:spcPts val="0"/>
                </a:spcAft>
                <a:buNone/>
              </a:pPr>
              <a:endParaRPr sz="1915">
                <a:solidFill>
                  <a:schemeClr val="lt1"/>
                </a:solidFill>
                <a:latin typeface="Calibri"/>
                <a:ea typeface="Calibri"/>
                <a:cs typeface="Calibri"/>
                <a:sym typeface="Calibri"/>
              </a:endParaRPr>
            </a:p>
          </p:txBody>
        </p:sp>
        <p:grpSp>
          <p:nvGrpSpPr>
            <p:cNvPr id="318" name="Google Shape;318;p42"/>
            <p:cNvGrpSpPr/>
            <p:nvPr/>
          </p:nvGrpSpPr>
          <p:grpSpPr>
            <a:xfrm>
              <a:off x="3680170" y="103050"/>
              <a:ext cx="1800225" cy="2339974"/>
              <a:chOff x="2946745" y="490676"/>
              <a:chExt cx="1800225" cy="2339974"/>
            </a:xfrm>
          </p:grpSpPr>
          <p:sp>
            <p:nvSpPr>
              <p:cNvPr id="319" name="Google Shape;319;p42"/>
              <p:cNvSpPr/>
              <p:nvPr/>
            </p:nvSpPr>
            <p:spPr>
              <a:xfrm>
                <a:off x="2946745" y="1030426"/>
                <a:ext cx="1800225" cy="1800224"/>
              </a:xfrm>
              <a:custGeom>
                <a:avLst/>
                <a:gdLst/>
                <a:ahLst/>
                <a:cxnLst/>
                <a:rect l="0" t="0" r="0" b="0"/>
                <a:pathLst>
                  <a:path w="5001" h="5000" extrusionOk="0">
                    <a:moveTo>
                      <a:pt x="4937" y="781"/>
                    </a:moveTo>
                    <a:lnTo>
                      <a:pt x="4937" y="781"/>
                    </a:lnTo>
                    <a:cubicBezTo>
                      <a:pt x="4844" y="625"/>
                      <a:pt x="4656" y="531"/>
                      <a:pt x="4500" y="625"/>
                    </a:cubicBezTo>
                    <a:cubicBezTo>
                      <a:pt x="3656" y="969"/>
                      <a:pt x="3656" y="969"/>
                      <a:pt x="3656" y="969"/>
                    </a:cubicBezTo>
                    <a:cubicBezTo>
                      <a:pt x="3062" y="219"/>
                      <a:pt x="3062" y="219"/>
                      <a:pt x="3062" y="219"/>
                    </a:cubicBezTo>
                    <a:cubicBezTo>
                      <a:pt x="3000" y="156"/>
                      <a:pt x="2937" y="125"/>
                      <a:pt x="2844" y="94"/>
                    </a:cubicBezTo>
                    <a:cubicBezTo>
                      <a:pt x="2125" y="0"/>
                      <a:pt x="2125" y="0"/>
                      <a:pt x="2125" y="0"/>
                    </a:cubicBezTo>
                    <a:cubicBezTo>
                      <a:pt x="2094" y="0"/>
                      <a:pt x="2062" y="0"/>
                      <a:pt x="2031" y="0"/>
                    </a:cubicBezTo>
                    <a:cubicBezTo>
                      <a:pt x="1000" y="188"/>
                      <a:pt x="1000" y="188"/>
                      <a:pt x="1000" y="188"/>
                    </a:cubicBezTo>
                    <a:cubicBezTo>
                      <a:pt x="906" y="188"/>
                      <a:pt x="844" y="250"/>
                      <a:pt x="781" y="313"/>
                    </a:cubicBezTo>
                    <a:cubicBezTo>
                      <a:pt x="94" y="1313"/>
                      <a:pt x="94" y="1313"/>
                      <a:pt x="94" y="1313"/>
                    </a:cubicBezTo>
                    <a:cubicBezTo>
                      <a:pt x="0" y="1438"/>
                      <a:pt x="31" y="1656"/>
                      <a:pt x="187" y="1750"/>
                    </a:cubicBezTo>
                    <a:cubicBezTo>
                      <a:pt x="219" y="1781"/>
                      <a:pt x="312" y="1813"/>
                      <a:pt x="375" y="1813"/>
                    </a:cubicBezTo>
                    <a:cubicBezTo>
                      <a:pt x="469" y="1813"/>
                      <a:pt x="562" y="1750"/>
                      <a:pt x="625" y="1688"/>
                    </a:cubicBezTo>
                    <a:cubicBezTo>
                      <a:pt x="1250" y="781"/>
                      <a:pt x="1250" y="781"/>
                      <a:pt x="1250" y="781"/>
                    </a:cubicBezTo>
                    <a:cubicBezTo>
                      <a:pt x="1719" y="719"/>
                      <a:pt x="1719" y="719"/>
                      <a:pt x="1719" y="719"/>
                    </a:cubicBezTo>
                    <a:cubicBezTo>
                      <a:pt x="1594" y="2219"/>
                      <a:pt x="1594" y="2219"/>
                      <a:pt x="1594" y="2219"/>
                    </a:cubicBezTo>
                    <a:cubicBezTo>
                      <a:pt x="1594" y="2219"/>
                      <a:pt x="1594" y="2250"/>
                      <a:pt x="1625" y="2250"/>
                    </a:cubicBezTo>
                    <a:cubicBezTo>
                      <a:pt x="1625" y="2312"/>
                      <a:pt x="1719" y="2500"/>
                      <a:pt x="2156" y="2688"/>
                    </a:cubicBezTo>
                    <a:lnTo>
                      <a:pt x="2156" y="2688"/>
                    </a:lnTo>
                    <a:cubicBezTo>
                      <a:pt x="2687" y="2969"/>
                      <a:pt x="3094" y="3125"/>
                      <a:pt x="3094" y="3125"/>
                    </a:cubicBezTo>
                    <a:cubicBezTo>
                      <a:pt x="3375" y="4718"/>
                      <a:pt x="3375" y="4718"/>
                      <a:pt x="3375" y="4718"/>
                    </a:cubicBezTo>
                    <a:cubicBezTo>
                      <a:pt x="3406" y="4874"/>
                      <a:pt x="3531" y="4999"/>
                      <a:pt x="3687" y="4999"/>
                    </a:cubicBezTo>
                    <a:cubicBezTo>
                      <a:pt x="3719" y="4999"/>
                      <a:pt x="3719" y="4999"/>
                      <a:pt x="3750" y="4999"/>
                    </a:cubicBezTo>
                    <a:cubicBezTo>
                      <a:pt x="3906" y="4968"/>
                      <a:pt x="4031" y="4780"/>
                      <a:pt x="4000" y="4624"/>
                    </a:cubicBezTo>
                    <a:cubicBezTo>
                      <a:pt x="3687" y="2844"/>
                      <a:pt x="3687" y="2844"/>
                      <a:pt x="3687" y="2844"/>
                    </a:cubicBezTo>
                    <a:cubicBezTo>
                      <a:pt x="3687" y="2750"/>
                      <a:pt x="3625" y="2656"/>
                      <a:pt x="3531" y="2625"/>
                    </a:cubicBezTo>
                    <a:cubicBezTo>
                      <a:pt x="2812" y="2281"/>
                      <a:pt x="2812" y="2281"/>
                      <a:pt x="2812" y="2281"/>
                    </a:cubicBezTo>
                    <a:cubicBezTo>
                      <a:pt x="2906" y="1063"/>
                      <a:pt x="2906" y="1063"/>
                      <a:pt x="2906" y="1063"/>
                    </a:cubicBezTo>
                    <a:cubicBezTo>
                      <a:pt x="3312" y="1563"/>
                      <a:pt x="3312" y="1563"/>
                      <a:pt x="3312" y="1563"/>
                    </a:cubicBezTo>
                    <a:cubicBezTo>
                      <a:pt x="3406" y="1688"/>
                      <a:pt x="3562" y="1719"/>
                      <a:pt x="3687" y="1656"/>
                    </a:cubicBezTo>
                    <a:cubicBezTo>
                      <a:pt x="4750" y="1219"/>
                      <a:pt x="4750" y="1219"/>
                      <a:pt x="4750" y="1219"/>
                    </a:cubicBezTo>
                    <a:cubicBezTo>
                      <a:pt x="4937" y="1125"/>
                      <a:pt x="5000" y="937"/>
                      <a:pt x="4937" y="781"/>
                    </a:cubicBezTo>
                  </a:path>
                </a:pathLst>
              </a:custGeom>
              <a:gradFill>
                <a:gsLst>
                  <a:gs pos="0">
                    <a:srgbClr val="E3311F"/>
                  </a:gs>
                  <a:gs pos="23000">
                    <a:srgbClr val="E3311F"/>
                  </a:gs>
                  <a:gs pos="69000">
                    <a:srgbClr val="C22717"/>
                  </a:gs>
                  <a:gs pos="97000">
                    <a:srgbClr val="B52516"/>
                  </a:gs>
                  <a:gs pos="100000">
                    <a:srgbClr val="B52516"/>
                  </a:gs>
                </a:gsLst>
                <a:path path="circle">
                  <a:fillToRect l="50000" t="50000" r="50000" b="50000"/>
                </a:path>
                <a:tileRect/>
              </a:gradFill>
              <a:ln>
                <a:noFill/>
              </a:ln>
            </p:spPr>
            <p:txBody>
              <a:bodyPr spcFirstLastPara="1" wrap="square" lIns="145900" tIns="72925" rIns="145900" bIns="72925" anchor="ctr" anchorCtr="0">
                <a:noAutofit/>
              </a:bodyPr>
              <a:lstStyle/>
              <a:p>
                <a:pPr marL="0" marR="0" lvl="0" indent="0" algn="l" rtl="0">
                  <a:spcBef>
                    <a:spcPts val="0"/>
                  </a:spcBef>
                  <a:spcAft>
                    <a:spcPts val="0"/>
                  </a:spcAft>
                  <a:buNone/>
                </a:pPr>
                <a:endParaRPr sz="1915">
                  <a:solidFill>
                    <a:schemeClr val="lt1"/>
                  </a:solidFill>
                  <a:latin typeface="Calibri"/>
                  <a:ea typeface="Calibri"/>
                  <a:cs typeface="Calibri"/>
                  <a:sym typeface="Calibri"/>
                </a:endParaRPr>
              </a:p>
            </p:txBody>
          </p:sp>
          <p:sp>
            <p:nvSpPr>
              <p:cNvPr id="320" name="Google Shape;320;p42"/>
              <p:cNvSpPr/>
              <p:nvPr/>
            </p:nvSpPr>
            <p:spPr>
              <a:xfrm>
                <a:off x="3656357" y="490676"/>
                <a:ext cx="495300" cy="495300"/>
              </a:xfrm>
              <a:custGeom>
                <a:avLst/>
                <a:gdLst/>
                <a:ahLst/>
                <a:cxnLst/>
                <a:rect l="0" t="0" r="0" b="0"/>
                <a:pathLst>
                  <a:path w="1376" h="1376" extrusionOk="0">
                    <a:moveTo>
                      <a:pt x="687" y="1375"/>
                    </a:moveTo>
                    <a:lnTo>
                      <a:pt x="687" y="1375"/>
                    </a:lnTo>
                    <a:cubicBezTo>
                      <a:pt x="1093" y="1375"/>
                      <a:pt x="1375" y="1063"/>
                      <a:pt x="1375" y="688"/>
                    </a:cubicBezTo>
                    <a:cubicBezTo>
                      <a:pt x="1375" y="313"/>
                      <a:pt x="1093" y="0"/>
                      <a:pt x="687" y="0"/>
                    </a:cubicBezTo>
                    <a:cubicBezTo>
                      <a:pt x="312" y="0"/>
                      <a:pt x="0" y="313"/>
                      <a:pt x="0" y="688"/>
                    </a:cubicBezTo>
                    <a:cubicBezTo>
                      <a:pt x="0" y="1063"/>
                      <a:pt x="312" y="1375"/>
                      <a:pt x="687" y="1375"/>
                    </a:cubicBezTo>
                  </a:path>
                </a:pathLst>
              </a:custGeom>
              <a:gradFill>
                <a:gsLst>
                  <a:gs pos="0">
                    <a:srgbClr val="E3311F"/>
                  </a:gs>
                  <a:gs pos="23000">
                    <a:srgbClr val="E3311F"/>
                  </a:gs>
                  <a:gs pos="69000">
                    <a:srgbClr val="C22717"/>
                  </a:gs>
                  <a:gs pos="97000">
                    <a:srgbClr val="B52516"/>
                  </a:gs>
                  <a:gs pos="100000">
                    <a:srgbClr val="B52516"/>
                  </a:gs>
                </a:gsLst>
                <a:path path="circle">
                  <a:fillToRect l="50000" t="50000" r="50000" b="50000"/>
                </a:path>
                <a:tileRect/>
              </a:gradFill>
              <a:ln>
                <a:noFill/>
              </a:ln>
            </p:spPr>
            <p:txBody>
              <a:bodyPr spcFirstLastPara="1" wrap="square" lIns="145900" tIns="72925" rIns="145900" bIns="72925" anchor="ctr" anchorCtr="0">
                <a:noAutofit/>
              </a:bodyPr>
              <a:lstStyle/>
              <a:p>
                <a:pPr marL="0" marR="0" lvl="0" indent="0" algn="l" rtl="0">
                  <a:lnSpc>
                    <a:spcPct val="90000"/>
                  </a:lnSpc>
                  <a:spcBef>
                    <a:spcPts val="0"/>
                  </a:spcBef>
                  <a:spcAft>
                    <a:spcPts val="0"/>
                  </a:spcAft>
                  <a:buNone/>
                </a:pPr>
                <a:endParaRPr sz="1771">
                  <a:solidFill>
                    <a:schemeClr val="lt1"/>
                  </a:solidFill>
                  <a:latin typeface="Calibri"/>
                  <a:ea typeface="Calibri"/>
                  <a:cs typeface="Calibri"/>
                  <a:sym typeface="Calibri"/>
                </a:endParaRPr>
              </a:p>
            </p:txBody>
          </p:sp>
        </p:grpSp>
      </p:grpSp>
      <p:cxnSp>
        <p:nvCxnSpPr>
          <p:cNvPr id="321" name="Google Shape;321;p42"/>
          <p:cNvCxnSpPr/>
          <p:nvPr/>
        </p:nvCxnSpPr>
        <p:spPr>
          <a:xfrm rot="10800000" flipH="1">
            <a:off x="5231173" y="4959951"/>
            <a:ext cx="10854000" cy="820200"/>
          </a:xfrm>
          <a:prstGeom prst="bentConnector3">
            <a:avLst>
              <a:gd name="adj1" fmla="val 50000"/>
            </a:avLst>
          </a:prstGeom>
          <a:noFill/>
          <a:ln w="82550" cap="flat" cmpd="sng">
            <a:solidFill>
              <a:srgbClr val="FEB409"/>
            </a:solidFill>
            <a:prstDash val="solid"/>
            <a:miter lim="800000"/>
            <a:headEnd type="none" w="sm" len="sm"/>
            <a:tailEnd type="none" w="sm" len="sm"/>
          </a:ln>
          <a:effectLst>
            <a:outerShdw blurRad="50800" dist="38100" dir="8100000" algn="tr" rotWithShape="0">
              <a:srgbClr val="000000">
                <a:alpha val="40000"/>
              </a:srgbClr>
            </a:outerShdw>
          </a:effectLst>
        </p:spPr>
      </p:cxnSp>
      <p:sp>
        <p:nvSpPr>
          <p:cNvPr id="322" name="Google Shape;322;p42"/>
          <p:cNvSpPr txBox="1"/>
          <p:nvPr/>
        </p:nvSpPr>
        <p:spPr>
          <a:xfrm>
            <a:off x="88918" y="-286153"/>
            <a:ext cx="5758828" cy="2033024"/>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12448">
                <a:solidFill>
                  <a:srgbClr val="FEB409"/>
                </a:solidFill>
                <a:latin typeface="Cambria"/>
                <a:ea typeface="Cambria"/>
                <a:cs typeface="Cambria"/>
                <a:sym typeface="Cambria"/>
              </a:rPr>
              <a:t>Career</a:t>
            </a:r>
            <a:endParaRPr sz="12448">
              <a:solidFill>
                <a:srgbClr val="FEB409"/>
              </a:solidFill>
              <a:latin typeface="Cambria"/>
              <a:ea typeface="Cambria"/>
              <a:cs typeface="Cambria"/>
              <a:sym typeface="Cambria"/>
            </a:endParaRPr>
          </a:p>
          <a:p>
            <a:pPr marL="0" marR="0" lvl="0" indent="0" algn="l" rtl="0">
              <a:spcBef>
                <a:spcPts val="0"/>
              </a:spcBef>
              <a:spcAft>
                <a:spcPts val="0"/>
              </a:spcAft>
              <a:buNone/>
            </a:pPr>
            <a:endParaRPr sz="7341">
              <a:solidFill>
                <a:schemeClr val="lt1"/>
              </a:solidFill>
              <a:latin typeface="Calibri"/>
              <a:ea typeface="Calibri"/>
              <a:cs typeface="Calibri"/>
              <a:sym typeface="Calibri"/>
            </a:endParaRPr>
          </a:p>
        </p:txBody>
      </p:sp>
      <p:sp>
        <p:nvSpPr>
          <p:cNvPr id="323" name="Google Shape;323;p42"/>
          <p:cNvSpPr txBox="1"/>
          <p:nvPr/>
        </p:nvSpPr>
        <p:spPr>
          <a:xfrm>
            <a:off x="4716190" y="315932"/>
            <a:ext cx="7396620" cy="1251625"/>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7181">
                <a:solidFill>
                  <a:schemeClr val="accent4"/>
                </a:solidFill>
                <a:latin typeface="Avenir"/>
                <a:ea typeface="Avenir"/>
                <a:cs typeface="Avenir"/>
                <a:sym typeface="Avenir"/>
              </a:rPr>
              <a:t>Advising Model</a:t>
            </a:r>
            <a:endParaRPr sz="7181">
              <a:solidFill>
                <a:schemeClr val="accent4"/>
              </a:solidFill>
              <a:latin typeface="Avenir"/>
              <a:ea typeface="Avenir"/>
              <a:cs typeface="Avenir"/>
              <a:sym typeface="Avenir"/>
            </a:endParaRPr>
          </a:p>
        </p:txBody>
      </p:sp>
      <p:sp>
        <p:nvSpPr>
          <p:cNvPr id="324" name="Google Shape;324;p42"/>
          <p:cNvSpPr txBox="1"/>
          <p:nvPr/>
        </p:nvSpPr>
        <p:spPr>
          <a:xfrm>
            <a:off x="7202779" y="5839901"/>
            <a:ext cx="4777533" cy="1251476"/>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5107">
                <a:solidFill>
                  <a:srgbClr val="000090"/>
                </a:solidFill>
                <a:latin typeface="Avenir"/>
                <a:ea typeface="Avenir"/>
                <a:cs typeface="Avenir"/>
                <a:sym typeface="Avenir"/>
              </a:rPr>
              <a:t>Advisor Guide</a:t>
            </a:r>
            <a:endParaRPr sz="5107">
              <a:solidFill>
                <a:srgbClr val="000090"/>
              </a:solidFill>
              <a:latin typeface="Avenir"/>
              <a:ea typeface="Avenir"/>
              <a:cs typeface="Avenir"/>
              <a:sym typeface="Avenir"/>
            </a:endParaRPr>
          </a:p>
        </p:txBody>
      </p:sp>
      <p:sp>
        <p:nvSpPr>
          <p:cNvPr id="325" name="Google Shape;325;p42"/>
          <p:cNvSpPr txBox="1"/>
          <p:nvPr/>
        </p:nvSpPr>
        <p:spPr>
          <a:xfrm rot="-5400000">
            <a:off x="2231161" y="4128874"/>
            <a:ext cx="4044655" cy="1251625"/>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2553">
                <a:solidFill>
                  <a:schemeClr val="lt1"/>
                </a:solidFill>
                <a:latin typeface="Avenir"/>
                <a:ea typeface="Avenir"/>
                <a:cs typeface="Avenir"/>
                <a:sym typeface="Avenir"/>
              </a:rPr>
              <a:t>Know Yourself</a:t>
            </a:r>
            <a:endParaRPr sz="2553">
              <a:solidFill>
                <a:schemeClr val="lt1"/>
              </a:solidFill>
              <a:latin typeface="Avenir"/>
              <a:ea typeface="Avenir"/>
              <a:cs typeface="Avenir"/>
              <a:sym typeface="Avenir"/>
            </a:endParaRPr>
          </a:p>
        </p:txBody>
      </p:sp>
      <p:sp>
        <p:nvSpPr>
          <p:cNvPr id="326" name="Google Shape;326;p42"/>
          <p:cNvSpPr txBox="1"/>
          <p:nvPr/>
        </p:nvSpPr>
        <p:spPr>
          <a:xfrm rot="-5400000">
            <a:off x="4691397" y="4457664"/>
            <a:ext cx="2741808" cy="1251625"/>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2553">
                <a:solidFill>
                  <a:schemeClr val="lt1"/>
                </a:solidFill>
                <a:latin typeface="Avenir"/>
                <a:ea typeface="Avenir"/>
                <a:cs typeface="Avenir"/>
                <a:sym typeface="Avenir"/>
              </a:rPr>
              <a:t>Explore Options</a:t>
            </a:r>
            <a:endParaRPr sz="2553">
              <a:solidFill>
                <a:schemeClr val="lt1"/>
              </a:solidFill>
              <a:latin typeface="Avenir"/>
              <a:ea typeface="Avenir"/>
              <a:cs typeface="Avenir"/>
              <a:sym typeface="Avenir"/>
            </a:endParaRPr>
          </a:p>
        </p:txBody>
      </p:sp>
      <p:sp>
        <p:nvSpPr>
          <p:cNvPr id="327" name="Google Shape;327;p42"/>
          <p:cNvSpPr txBox="1"/>
          <p:nvPr/>
        </p:nvSpPr>
        <p:spPr>
          <a:xfrm rot="-5400000">
            <a:off x="5855375" y="2864288"/>
            <a:ext cx="4044655" cy="1251625"/>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2553">
                <a:solidFill>
                  <a:schemeClr val="lt1"/>
                </a:solidFill>
                <a:latin typeface="Avenir"/>
                <a:ea typeface="Avenir"/>
                <a:cs typeface="Avenir"/>
                <a:sym typeface="Avenir"/>
              </a:rPr>
              <a:t>Make Choices</a:t>
            </a:r>
            <a:endParaRPr sz="2553">
              <a:solidFill>
                <a:schemeClr val="lt1"/>
              </a:solidFill>
              <a:latin typeface="Avenir"/>
              <a:ea typeface="Avenir"/>
              <a:cs typeface="Avenir"/>
              <a:sym typeface="Avenir"/>
            </a:endParaRPr>
          </a:p>
        </p:txBody>
      </p:sp>
      <p:sp>
        <p:nvSpPr>
          <p:cNvPr id="328" name="Google Shape;328;p42"/>
          <p:cNvSpPr txBox="1"/>
          <p:nvPr/>
        </p:nvSpPr>
        <p:spPr>
          <a:xfrm rot="-5400000">
            <a:off x="8281386" y="2678369"/>
            <a:ext cx="2800988" cy="1251625"/>
          </a:xfrm>
          <a:prstGeom prst="rect">
            <a:avLst/>
          </a:prstGeom>
          <a:noFill/>
          <a:ln>
            <a:noFill/>
          </a:ln>
          <a:effectLst>
            <a:outerShdw blurRad="50800" dist="38100" dir="2700000" algn="tl" rotWithShape="0">
              <a:srgbClr val="000000">
                <a:alpha val="42352"/>
              </a:srgbClr>
            </a:outerShdw>
          </a:effectLst>
        </p:spPr>
        <p:txBody>
          <a:bodyPr spcFirstLastPara="1" wrap="square" lIns="121350" tIns="60675" rIns="121350" bIns="60675" anchor="t" anchorCtr="0">
            <a:noAutofit/>
          </a:bodyPr>
          <a:lstStyle/>
          <a:p>
            <a:pPr marL="0" marR="0" lvl="0" indent="0" algn="l" rtl="0">
              <a:spcBef>
                <a:spcPts val="0"/>
              </a:spcBef>
              <a:spcAft>
                <a:spcPts val="0"/>
              </a:spcAft>
              <a:buNone/>
            </a:pPr>
            <a:r>
              <a:rPr lang="en-US" sz="2553">
                <a:solidFill>
                  <a:schemeClr val="lt1"/>
                </a:solidFill>
                <a:latin typeface="Avenir"/>
                <a:ea typeface="Avenir"/>
                <a:cs typeface="Avenir"/>
                <a:sym typeface="Avenir"/>
              </a:rPr>
              <a:t>Take Action</a:t>
            </a:r>
            <a:endParaRPr sz="2553">
              <a:solidFill>
                <a:schemeClr val="lt1"/>
              </a:solidFill>
              <a:latin typeface="Avenir"/>
              <a:ea typeface="Avenir"/>
              <a:cs typeface="Avenir"/>
              <a:sym typeface="Aveni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400"/>
                                  </p:stCondLst>
                                  <p:childTnLst>
                                    <p:set>
                                      <p:cBhvr>
                                        <p:cTn id="6" dur="1" fill="hold">
                                          <p:stCondLst>
                                            <p:cond delay="0"/>
                                          </p:stCondLst>
                                        </p:cTn>
                                        <p:tgtEl>
                                          <p:spTgt spid="294"/>
                                        </p:tgtEl>
                                        <p:attrNameLst>
                                          <p:attrName>style.visibility</p:attrName>
                                        </p:attrNameLst>
                                      </p:cBhvr>
                                      <p:to>
                                        <p:strVal val="visible"/>
                                      </p:to>
                                    </p:set>
                                    <p:anim calcmode="lin" valueType="num">
                                      <p:cBhvr additive="base">
                                        <p:cTn id="7" dur="500"/>
                                        <p:tgtEl>
                                          <p:spTgt spid="294"/>
                                        </p:tgtEl>
                                        <p:attrNameLst>
                                          <p:attrName>ppt_w</p:attrName>
                                        </p:attrNameLst>
                                      </p:cBhvr>
                                      <p:tavLst>
                                        <p:tav tm="0">
                                          <p:val>
                                            <p:strVal val="0"/>
                                          </p:val>
                                        </p:tav>
                                        <p:tav tm="100000">
                                          <p:val>
                                            <p:strVal val="#ppt_w"/>
                                          </p:val>
                                        </p:tav>
                                      </p:tavLst>
                                    </p:anim>
                                    <p:anim calcmode="lin" valueType="num">
                                      <p:cBhvr additive="base">
                                        <p:cTn id="8" dur="500"/>
                                        <p:tgtEl>
                                          <p:spTgt spid="294"/>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99"/>
                                        </p:tgtEl>
                                        <p:attrNameLst>
                                          <p:attrName>style.visibility</p:attrName>
                                        </p:attrNameLst>
                                      </p:cBhvr>
                                      <p:to>
                                        <p:strVal val="visible"/>
                                      </p:to>
                                    </p:set>
                                    <p:anim calcmode="lin" valueType="num">
                                      <p:cBhvr additive="base">
                                        <p:cTn id="12" dur="500"/>
                                        <p:tgtEl>
                                          <p:spTgt spid="299"/>
                                        </p:tgtEl>
                                        <p:attrNameLst>
                                          <p:attrName>ppt_w</p:attrName>
                                        </p:attrNameLst>
                                      </p:cBhvr>
                                      <p:tavLst>
                                        <p:tav tm="0">
                                          <p:val>
                                            <p:strVal val="0"/>
                                          </p:val>
                                        </p:tav>
                                        <p:tav tm="100000">
                                          <p:val>
                                            <p:strVal val="#ppt_w"/>
                                          </p:val>
                                        </p:tav>
                                      </p:tavLst>
                                    </p:anim>
                                    <p:anim calcmode="lin" valueType="num">
                                      <p:cBhvr additive="base">
                                        <p:cTn id="13" dur="500"/>
                                        <p:tgtEl>
                                          <p:spTgt spid="299"/>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04"/>
                                        </p:tgtEl>
                                        <p:attrNameLst>
                                          <p:attrName>style.visibility</p:attrName>
                                        </p:attrNameLst>
                                      </p:cBhvr>
                                      <p:to>
                                        <p:strVal val="visible"/>
                                      </p:to>
                                    </p:set>
                                    <p:anim calcmode="lin" valueType="num">
                                      <p:cBhvr additive="base">
                                        <p:cTn id="17" dur="500"/>
                                        <p:tgtEl>
                                          <p:spTgt spid="304"/>
                                        </p:tgtEl>
                                        <p:attrNameLst>
                                          <p:attrName>ppt_w</p:attrName>
                                        </p:attrNameLst>
                                      </p:cBhvr>
                                      <p:tavLst>
                                        <p:tav tm="0">
                                          <p:val>
                                            <p:strVal val="0"/>
                                          </p:val>
                                        </p:tav>
                                        <p:tav tm="100000">
                                          <p:val>
                                            <p:strVal val="#ppt_w"/>
                                          </p:val>
                                        </p:tav>
                                      </p:tavLst>
                                    </p:anim>
                                    <p:anim calcmode="lin" valueType="num">
                                      <p:cBhvr additive="base">
                                        <p:cTn id="18" dur="500"/>
                                        <p:tgtEl>
                                          <p:spTgt spid="304"/>
                                        </p:tgtEl>
                                        <p:attrNameLst>
                                          <p:attrName>ppt_h</p:attrName>
                                        </p:attrNameLst>
                                      </p:cBhvr>
                                      <p:tavLst>
                                        <p:tav tm="0">
                                          <p:val>
                                            <p:str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309"/>
                                        </p:tgtEl>
                                        <p:attrNameLst>
                                          <p:attrName>style.visibility</p:attrName>
                                        </p:attrNameLst>
                                      </p:cBhvr>
                                      <p:to>
                                        <p:strVal val="visible"/>
                                      </p:to>
                                    </p:set>
                                    <p:anim calcmode="lin" valueType="num">
                                      <p:cBhvr additive="base">
                                        <p:cTn id="22" dur="500"/>
                                        <p:tgtEl>
                                          <p:spTgt spid="309"/>
                                        </p:tgtEl>
                                        <p:attrNameLst>
                                          <p:attrName>ppt_w</p:attrName>
                                        </p:attrNameLst>
                                      </p:cBhvr>
                                      <p:tavLst>
                                        <p:tav tm="0">
                                          <p:val>
                                            <p:strVal val="0"/>
                                          </p:val>
                                        </p:tav>
                                        <p:tav tm="100000">
                                          <p:val>
                                            <p:strVal val="#ppt_w"/>
                                          </p:val>
                                        </p:tav>
                                      </p:tavLst>
                                    </p:anim>
                                    <p:anim calcmode="lin" valueType="num">
                                      <p:cBhvr additive="base">
                                        <p:cTn id="23" dur="500"/>
                                        <p:tgtEl>
                                          <p:spTgt spid="309"/>
                                        </p:tgtEl>
                                        <p:attrNameLst>
                                          <p:attrName>ppt_h</p:attrName>
                                        </p:attrNameLst>
                                      </p:cBhvr>
                                      <p:tavLst>
                                        <p:tav tm="0">
                                          <p:val>
                                            <p:strVal val="0"/>
                                          </p:val>
                                        </p:tav>
                                        <p:tav tm="100000">
                                          <p:val>
                                            <p:strVal val="#ppt_h"/>
                                          </p:val>
                                        </p:tav>
                                      </p:tavLst>
                                    </p:anim>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314"/>
                                        </p:tgtEl>
                                        <p:attrNameLst>
                                          <p:attrName>style.visibility</p:attrName>
                                        </p:attrNameLst>
                                      </p:cBhvr>
                                      <p:to>
                                        <p:strVal val="visible"/>
                                      </p:to>
                                    </p:set>
                                    <p:animEffect transition="in" filter="fade">
                                      <p:cBhvr>
                                        <p:cTn id="27" dur="500"/>
                                        <p:tgtEl>
                                          <p:spTgt spid="314"/>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316"/>
                                        </p:tgtEl>
                                        <p:attrNameLst>
                                          <p:attrName>style.visibility</p:attrName>
                                        </p:attrNameLst>
                                      </p:cBhvr>
                                      <p:to>
                                        <p:strVal val="visible"/>
                                      </p:to>
                                    </p:set>
                                    <p:animEffect transition="in" filter="fade">
                                      <p:cBhvr>
                                        <p:cTn id="31" dur="1002"/>
                                        <p:tgtEl>
                                          <p:spTgt spid="316"/>
                                        </p:tgtEl>
                                      </p:cBhvr>
                                    </p:animEffect>
                                  </p:childTnLst>
                                </p:cTn>
                              </p:par>
                            </p:childTnLst>
                          </p:cTn>
                        </p:par>
                        <p:par>
                          <p:cTn id="32" fill="hold">
                            <p:stCondLst>
                              <p:cond delay="3502"/>
                            </p:stCondLst>
                            <p:childTnLst>
                              <p:par>
                                <p:cTn id="33" presetID="10" presetClass="entr" presetSubtype="0" fill="hold" nodeType="afterEffect">
                                  <p:stCondLst>
                                    <p:cond delay="0"/>
                                  </p:stCondLst>
                                  <p:childTnLst>
                                    <p:set>
                                      <p:cBhvr>
                                        <p:cTn id="34" dur="1" fill="hold">
                                          <p:stCondLst>
                                            <p:cond delay="0"/>
                                          </p:stCondLst>
                                        </p:cTn>
                                        <p:tgtEl>
                                          <p:spTgt spid="315"/>
                                        </p:tgtEl>
                                        <p:attrNameLst>
                                          <p:attrName>style.visibility</p:attrName>
                                        </p:attrNameLst>
                                      </p:cBhvr>
                                      <p:to>
                                        <p:strVal val="visible"/>
                                      </p:to>
                                    </p:set>
                                    <p:animEffect transition="in" filter="fade">
                                      <p:cBhvr>
                                        <p:cTn id="35" dur="500"/>
                                        <p:tgtEl>
                                          <p:spTgt spid="315"/>
                                        </p:tgtEl>
                                      </p:cBhvr>
                                    </p:animEffect>
                                  </p:childTnLst>
                                </p:cTn>
                              </p:par>
                            </p:childTnLst>
                          </p:cTn>
                        </p:par>
                        <p:par>
                          <p:cTn id="36" fill="hold">
                            <p:stCondLst>
                              <p:cond delay="4002"/>
                            </p:stCondLst>
                            <p:childTnLst>
                              <p:par>
                                <p:cTn id="37" presetID="10" presetClass="entr" presetSubtype="0" fill="hold" nodeType="afterEffect">
                                  <p:stCondLst>
                                    <p:cond delay="0"/>
                                  </p:stCondLst>
                                  <p:childTnLst>
                                    <p:set>
                                      <p:cBhvr>
                                        <p:cTn id="38" dur="1" fill="hold">
                                          <p:stCondLst>
                                            <p:cond delay="0"/>
                                          </p:stCondLst>
                                        </p:cTn>
                                        <p:tgtEl>
                                          <p:spTgt spid="321"/>
                                        </p:tgtEl>
                                        <p:attrNameLst>
                                          <p:attrName>style.visibility</p:attrName>
                                        </p:attrNameLst>
                                      </p:cBhvr>
                                      <p:to>
                                        <p:strVal val="visible"/>
                                      </p:to>
                                    </p:set>
                                    <p:animEffect transition="in" filter="fade">
                                      <p:cBhvr>
                                        <p:cTn id="39" dur="1200"/>
                                        <p:tgtEl>
                                          <p:spTgt spid="321"/>
                                        </p:tgtEl>
                                      </p:cBhvr>
                                    </p:animEffect>
                                  </p:childTnLst>
                                </p:cTn>
                              </p:par>
                            </p:childTnLst>
                          </p:cTn>
                        </p:par>
                        <p:par>
                          <p:cTn id="40" fill="hold">
                            <p:stCondLst>
                              <p:cond delay="5202"/>
                            </p:stCondLst>
                            <p:childTnLst>
                              <p:par>
                                <p:cTn id="41" presetID="10" presetClass="entr" presetSubtype="0" fill="hold" nodeType="afterEffect">
                                  <p:stCondLst>
                                    <p:cond delay="0"/>
                                  </p:stCondLst>
                                  <p:childTnLst>
                                    <p:set>
                                      <p:cBhvr>
                                        <p:cTn id="42" dur="1" fill="hold">
                                          <p:stCondLst>
                                            <p:cond delay="0"/>
                                          </p:stCondLst>
                                        </p:cTn>
                                        <p:tgtEl>
                                          <p:spTgt spid="322"/>
                                        </p:tgtEl>
                                        <p:attrNameLst>
                                          <p:attrName>style.visibility</p:attrName>
                                        </p:attrNameLst>
                                      </p:cBhvr>
                                      <p:to>
                                        <p:strVal val="visible"/>
                                      </p:to>
                                    </p:set>
                                    <p:animEffect transition="in" filter="fade">
                                      <p:cBhvr>
                                        <p:cTn id="43" dur="500"/>
                                        <p:tgtEl>
                                          <p:spTgt spid="322"/>
                                        </p:tgtEl>
                                      </p:cBhvr>
                                    </p:animEffect>
                                  </p:childTnLst>
                                </p:cTn>
                              </p:par>
                            </p:childTnLst>
                          </p:cTn>
                        </p:par>
                        <p:par>
                          <p:cTn id="44" fill="hold">
                            <p:stCondLst>
                              <p:cond delay="5702"/>
                            </p:stCondLst>
                            <p:childTnLst>
                              <p:par>
                                <p:cTn id="45" presetID="10" presetClass="entr" presetSubtype="0" fill="hold" nodeType="afterEffect">
                                  <p:stCondLst>
                                    <p:cond delay="0"/>
                                  </p:stCondLst>
                                  <p:childTnLst>
                                    <p:set>
                                      <p:cBhvr>
                                        <p:cTn id="46" dur="1" fill="hold">
                                          <p:stCondLst>
                                            <p:cond delay="0"/>
                                          </p:stCondLst>
                                        </p:cTn>
                                        <p:tgtEl>
                                          <p:spTgt spid="323"/>
                                        </p:tgtEl>
                                        <p:attrNameLst>
                                          <p:attrName>style.visibility</p:attrName>
                                        </p:attrNameLst>
                                      </p:cBhvr>
                                      <p:to>
                                        <p:strVal val="visible"/>
                                      </p:to>
                                    </p:set>
                                    <p:animEffect transition="in" filter="fade">
                                      <p:cBhvr>
                                        <p:cTn id="47" dur="500"/>
                                        <p:tgtEl>
                                          <p:spTgt spid="323"/>
                                        </p:tgtEl>
                                      </p:cBhvr>
                                    </p:animEffect>
                                  </p:childTnLst>
                                </p:cTn>
                              </p:par>
                            </p:childTnLst>
                          </p:cTn>
                        </p:par>
                        <p:par>
                          <p:cTn id="48" fill="hold">
                            <p:stCondLst>
                              <p:cond delay="6202"/>
                            </p:stCondLst>
                            <p:childTnLst>
                              <p:par>
                                <p:cTn id="49" presetID="10" presetClass="entr" presetSubtype="0" fill="hold" nodeType="afterEffect">
                                  <p:stCondLst>
                                    <p:cond delay="0"/>
                                  </p:stCondLst>
                                  <p:childTnLst>
                                    <p:set>
                                      <p:cBhvr>
                                        <p:cTn id="50" dur="1" fill="hold">
                                          <p:stCondLst>
                                            <p:cond delay="0"/>
                                          </p:stCondLst>
                                        </p:cTn>
                                        <p:tgtEl>
                                          <p:spTgt spid="324"/>
                                        </p:tgtEl>
                                        <p:attrNameLst>
                                          <p:attrName>style.visibility</p:attrName>
                                        </p:attrNameLst>
                                      </p:cBhvr>
                                      <p:to>
                                        <p:strVal val="visible"/>
                                      </p:to>
                                    </p:set>
                                    <p:animEffect transition="in" filter="fade">
                                      <p:cBhvr>
                                        <p:cTn id="51" dur="500"/>
                                        <p:tgtEl>
                                          <p:spTgt spid="324"/>
                                        </p:tgtEl>
                                      </p:cBhvr>
                                    </p:animEffect>
                                  </p:childTnLst>
                                </p:cTn>
                              </p:par>
                            </p:childTnLst>
                          </p:cTn>
                        </p:par>
                        <p:par>
                          <p:cTn id="52" fill="hold">
                            <p:stCondLst>
                              <p:cond delay="6702"/>
                            </p:stCondLst>
                            <p:childTnLst>
                              <p:par>
                                <p:cTn id="53" presetID="10" presetClass="entr" presetSubtype="0" fill="hold" nodeType="afterEffect">
                                  <p:stCondLst>
                                    <p:cond delay="0"/>
                                  </p:stCondLst>
                                  <p:childTnLst>
                                    <p:set>
                                      <p:cBhvr>
                                        <p:cTn id="54" dur="1" fill="hold">
                                          <p:stCondLst>
                                            <p:cond delay="0"/>
                                          </p:stCondLst>
                                        </p:cTn>
                                        <p:tgtEl>
                                          <p:spTgt spid="288"/>
                                        </p:tgtEl>
                                        <p:attrNameLst>
                                          <p:attrName>style.visibility</p:attrName>
                                        </p:attrNameLst>
                                      </p:cBhvr>
                                      <p:to>
                                        <p:strVal val="visible"/>
                                      </p:to>
                                    </p:set>
                                    <p:animEffect transition="in" filter="fade">
                                      <p:cBhvr>
                                        <p:cTn id="55" dur="500"/>
                                        <p:tgtEl>
                                          <p:spTgt spid="288"/>
                                        </p:tgtEl>
                                      </p:cBhvr>
                                    </p:animEffect>
                                  </p:childTnLst>
                                </p:cTn>
                              </p:par>
                            </p:childTnLst>
                          </p:cTn>
                        </p:par>
                        <p:par>
                          <p:cTn id="56" fill="hold">
                            <p:stCondLst>
                              <p:cond delay="7202"/>
                            </p:stCondLst>
                            <p:childTnLst>
                              <p:par>
                                <p:cTn id="57" presetID="10" presetClass="entr" presetSubtype="0" fill="hold" nodeType="afterEffect">
                                  <p:stCondLst>
                                    <p:cond delay="0"/>
                                  </p:stCondLst>
                                  <p:childTnLst>
                                    <p:set>
                                      <p:cBhvr>
                                        <p:cTn id="58" dur="1" fill="hold">
                                          <p:stCondLst>
                                            <p:cond delay="0"/>
                                          </p:stCondLst>
                                        </p:cTn>
                                        <p:tgtEl>
                                          <p:spTgt spid="325"/>
                                        </p:tgtEl>
                                        <p:attrNameLst>
                                          <p:attrName>style.visibility</p:attrName>
                                        </p:attrNameLst>
                                      </p:cBhvr>
                                      <p:to>
                                        <p:strVal val="visible"/>
                                      </p:to>
                                    </p:set>
                                    <p:animEffect transition="in" filter="fade">
                                      <p:cBhvr>
                                        <p:cTn id="59" dur="500"/>
                                        <p:tgtEl>
                                          <p:spTgt spid="325"/>
                                        </p:tgtEl>
                                      </p:cBhvr>
                                    </p:animEffect>
                                  </p:childTnLst>
                                </p:cTn>
                              </p:par>
                            </p:childTnLst>
                          </p:cTn>
                        </p:par>
                        <p:par>
                          <p:cTn id="60" fill="hold">
                            <p:stCondLst>
                              <p:cond delay="7702"/>
                            </p:stCondLst>
                            <p:childTnLst>
                              <p:par>
                                <p:cTn id="61" presetID="10" presetClass="entr" presetSubtype="0" fill="hold" nodeType="afterEffect">
                                  <p:stCondLst>
                                    <p:cond delay="0"/>
                                  </p:stCondLst>
                                  <p:childTnLst>
                                    <p:set>
                                      <p:cBhvr>
                                        <p:cTn id="62" dur="1" fill="hold">
                                          <p:stCondLst>
                                            <p:cond delay="0"/>
                                          </p:stCondLst>
                                        </p:cTn>
                                        <p:tgtEl>
                                          <p:spTgt spid="326"/>
                                        </p:tgtEl>
                                        <p:attrNameLst>
                                          <p:attrName>style.visibility</p:attrName>
                                        </p:attrNameLst>
                                      </p:cBhvr>
                                      <p:to>
                                        <p:strVal val="visible"/>
                                      </p:to>
                                    </p:set>
                                    <p:animEffect transition="in" filter="fade">
                                      <p:cBhvr>
                                        <p:cTn id="63" dur="500"/>
                                        <p:tgtEl>
                                          <p:spTgt spid="326"/>
                                        </p:tgtEl>
                                      </p:cBhvr>
                                    </p:animEffect>
                                  </p:childTnLst>
                                </p:cTn>
                              </p:par>
                            </p:childTnLst>
                          </p:cTn>
                        </p:par>
                        <p:par>
                          <p:cTn id="64" fill="hold">
                            <p:stCondLst>
                              <p:cond delay="8202"/>
                            </p:stCondLst>
                            <p:childTnLst>
                              <p:par>
                                <p:cTn id="65" presetID="10" presetClass="entr" presetSubtype="0" fill="hold" nodeType="afterEffect">
                                  <p:stCondLst>
                                    <p:cond delay="0"/>
                                  </p:stCondLst>
                                  <p:childTnLst>
                                    <p:set>
                                      <p:cBhvr>
                                        <p:cTn id="66" dur="1" fill="hold">
                                          <p:stCondLst>
                                            <p:cond delay="0"/>
                                          </p:stCondLst>
                                        </p:cTn>
                                        <p:tgtEl>
                                          <p:spTgt spid="327"/>
                                        </p:tgtEl>
                                        <p:attrNameLst>
                                          <p:attrName>style.visibility</p:attrName>
                                        </p:attrNameLst>
                                      </p:cBhvr>
                                      <p:to>
                                        <p:strVal val="visible"/>
                                      </p:to>
                                    </p:set>
                                    <p:animEffect transition="in" filter="fade">
                                      <p:cBhvr>
                                        <p:cTn id="67" dur="500"/>
                                        <p:tgtEl>
                                          <p:spTgt spid="327"/>
                                        </p:tgtEl>
                                      </p:cBhvr>
                                    </p:animEffect>
                                  </p:childTnLst>
                                </p:cTn>
                              </p:par>
                            </p:childTnLst>
                          </p:cTn>
                        </p:par>
                        <p:par>
                          <p:cTn id="68" fill="hold">
                            <p:stCondLst>
                              <p:cond delay="8702"/>
                            </p:stCondLst>
                            <p:childTnLst>
                              <p:par>
                                <p:cTn id="69" presetID="10" presetClass="entr" presetSubtype="0" fill="hold" nodeType="afterEffect">
                                  <p:stCondLst>
                                    <p:cond delay="0"/>
                                  </p:stCondLst>
                                  <p:childTnLst>
                                    <p:set>
                                      <p:cBhvr>
                                        <p:cTn id="70" dur="1" fill="hold">
                                          <p:stCondLst>
                                            <p:cond delay="0"/>
                                          </p:stCondLst>
                                        </p:cTn>
                                        <p:tgtEl>
                                          <p:spTgt spid="328"/>
                                        </p:tgtEl>
                                        <p:attrNameLst>
                                          <p:attrName>style.visibility</p:attrName>
                                        </p:attrNameLst>
                                      </p:cBhvr>
                                      <p:to>
                                        <p:strVal val="visible"/>
                                      </p:to>
                                    </p:set>
                                    <p:animEffect transition="in" filter="fade">
                                      <p:cBhvr>
                                        <p:cTn id="71"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3"/>
          <p:cNvPicPr preferRelativeResize="0"/>
          <p:nvPr/>
        </p:nvPicPr>
        <p:blipFill rotWithShape="1">
          <a:blip r:embed="rId3">
            <a:alphaModFix/>
          </a:blip>
          <a:srcRect t="20453"/>
          <a:stretch/>
        </p:blipFill>
        <p:spPr>
          <a:xfrm>
            <a:off x="2438400" y="1027906"/>
            <a:ext cx="7315200" cy="5172364"/>
          </a:xfrm>
          <a:prstGeom prst="rect">
            <a:avLst/>
          </a:prstGeom>
          <a:noFill/>
          <a:ln>
            <a:noFill/>
          </a:ln>
        </p:spPr>
      </p:pic>
      <p:sp>
        <p:nvSpPr>
          <p:cNvPr id="335" name="Google Shape;335;p43"/>
          <p:cNvSpPr txBox="1">
            <a:spLocks noGrp="1"/>
          </p:cNvSpPr>
          <p:nvPr>
            <p:ph type="title"/>
          </p:nvPr>
        </p:nvSpPr>
        <p:spPr>
          <a:xfrm>
            <a:off x="308758" y="365125"/>
            <a:ext cx="11045042"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4400"/>
              <a:buFont typeface="Arial Black"/>
              <a:buNone/>
            </a:pPr>
            <a:r>
              <a:rPr lang="en-US" sz="4400" b="0" i="0" u="none" strike="noStrike" cap="none">
                <a:solidFill>
                  <a:srgbClr val="002060"/>
                </a:solidFill>
                <a:latin typeface="Arial Black"/>
                <a:ea typeface="Arial Black"/>
                <a:cs typeface="Arial Black"/>
                <a:sym typeface="Arial Black"/>
              </a:rPr>
              <a:t>KANSAS CAREER DEVELOPMENT PROCESS</a:t>
            </a:r>
            <a:endParaRPr sz="4400" b="0" i="0" u="none" strike="noStrike" cap="none">
              <a:solidFill>
                <a:srgbClr val="002060"/>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5"/>
          <p:cNvPicPr preferRelativeResize="0"/>
          <p:nvPr/>
        </p:nvPicPr>
        <p:blipFill rotWithShape="1">
          <a:blip r:embed="rId3">
            <a:alphaModFix/>
          </a:blip>
          <a:srcRect/>
          <a:stretch/>
        </p:blipFill>
        <p:spPr>
          <a:xfrm>
            <a:off x="3135995" y="15240"/>
            <a:ext cx="6350001" cy="5748867"/>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930" name="Object 5"/>
          <p:cNvGraphicFramePr>
            <a:graphicFrameLocks noChangeAspect="1"/>
          </p:cNvGraphicFramePr>
          <p:nvPr/>
        </p:nvGraphicFramePr>
        <p:xfrm>
          <a:off x="3505200" y="609600"/>
          <a:ext cx="4953000" cy="5715000"/>
        </p:xfrm>
        <a:graphic>
          <a:graphicData uri="http://schemas.openxmlformats.org/presentationml/2006/ole">
            <mc:AlternateContent xmlns:mc="http://schemas.openxmlformats.org/markup-compatibility/2006">
              <mc:Choice xmlns:v="urn:schemas-microsoft-com:vml" Requires="v">
                <p:oleObj spid="_x0000_s1037" name="Document" r:id="rId4" imgW="6814997" imgH="8080372" progId="Word.Document.12">
                  <p:embed/>
                </p:oleObj>
              </mc:Choice>
              <mc:Fallback>
                <p:oleObj name="Document" r:id="rId4" imgW="6814997" imgH="8080372" progId="Word.Document.12">
                  <p:embed/>
                  <p:pic>
                    <p:nvPicPr>
                      <p:cNvPr id="12493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609600"/>
                        <a:ext cx="4953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12685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7"/>
          <p:cNvPicPr preferRelativeResize="0">
            <a:picLocks noGrp="1"/>
          </p:cNvPicPr>
          <p:nvPr>
            <p:ph type="body" idx="1"/>
          </p:nvPr>
        </p:nvPicPr>
        <p:blipFill rotWithShape="1">
          <a:blip r:embed="rId3">
            <a:alphaModFix/>
          </a:blip>
          <a:srcRect/>
          <a:stretch/>
        </p:blipFill>
        <p:spPr>
          <a:xfrm>
            <a:off x="1727201" y="1926168"/>
            <a:ext cx="7213600" cy="4144433"/>
          </a:xfrm>
          <a:prstGeom prst="rect">
            <a:avLst/>
          </a:prstGeom>
          <a:noFill/>
          <a:ln>
            <a:noFill/>
          </a:ln>
        </p:spPr>
      </p:pic>
      <p:sp>
        <p:nvSpPr>
          <p:cNvPr id="360" name="Google Shape;360;p47"/>
          <p:cNvSpPr txBox="1">
            <a:spLocks noGrp="1"/>
          </p:cNvSpPr>
          <p:nvPr>
            <p:ph type="title"/>
          </p:nvPr>
        </p:nvSpPr>
        <p:spPr>
          <a:xfrm>
            <a:off x="865632" y="808911"/>
            <a:ext cx="10119360" cy="779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Black"/>
              <a:buNone/>
            </a:pPr>
            <a:r>
              <a:rPr lang="en-US" sz="4400" b="0" i="0" u="none" strike="noStrike" cap="none">
                <a:solidFill>
                  <a:schemeClr val="dk1"/>
                </a:solidFill>
                <a:latin typeface="Arial Black"/>
                <a:ea typeface="Arial Black"/>
                <a:cs typeface="Arial Black"/>
                <a:sym typeface="Arial Black"/>
              </a:rPr>
              <a:t>Participating School Districts</a:t>
            </a:r>
            <a:endParaRPr sz="4400" b="0" i="0" u="none" strike="noStrike" cap="none">
              <a:solidFill>
                <a:schemeClr val="dk1"/>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8"/>
          <p:cNvPicPr preferRelativeResize="0"/>
          <p:nvPr/>
        </p:nvPicPr>
        <p:blipFill>
          <a:blip r:embed="rId3">
            <a:alphaModFix/>
          </a:blip>
          <a:stretch>
            <a:fillRect/>
          </a:stretch>
        </p:blipFill>
        <p:spPr>
          <a:xfrm>
            <a:off x="0" y="0"/>
            <a:ext cx="12191999" cy="6857999"/>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9"/>
          <p:cNvSpPr txBox="1">
            <a:spLocks noGrp="1"/>
          </p:cNvSpPr>
          <p:nvPr>
            <p:ph type="ctrTitle"/>
          </p:nvPr>
        </p:nvSpPr>
        <p:spPr>
          <a:xfrm>
            <a:off x="620087" y="541821"/>
            <a:ext cx="8019288" cy="254234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4400"/>
              <a:buFont typeface="Arial Black"/>
              <a:buNone/>
            </a:pPr>
            <a:r>
              <a:rPr lang="en-US" sz="4400" b="1" i="0" u="none" strike="noStrike" cap="none">
                <a:solidFill>
                  <a:srgbClr val="FFFFFF"/>
                </a:solidFill>
                <a:latin typeface="Arial Black"/>
                <a:ea typeface="Arial Black"/>
                <a:cs typeface="Arial Black"/>
                <a:sym typeface="Arial Black"/>
              </a:rPr>
              <a:t>STATE WIDE </a:t>
            </a:r>
            <a:br>
              <a:rPr lang="en-US" sz="4400" b="1" i="0" u="none" strike="noStrike" cap="none">
                <a:solidFill>
                  <a:srgbClr val="FFFFFF"/>
                </a:solidFill>
                <a:latin typeface="Arial Black"/>
                <a:ea typeface="Arial Black"/>
                <a:cs typeface="Arial Black"/>
                <a:sym typeface="Arial Black"/>
              </a:rPr>
            </a:br>
            <a:r>
              <a:rPr lang="en-US" sz="4400" b="1" i="0" u="none" strike="noStrike" cap="none">
                <a:solidFill>
                  <a:srgbClr val="FFFFFF"/>
                </a:solidFill>
                <a:latin typeface="Arial Black"/>
                <a:ea typeface="Arial Black"/>
                <a:cs typeface="Arial Black"/>
                <a:sym typeface="Arial Black"/>
              </a:rPr>
              <a:t>SCHOOL MENTAL HEALTH INITIATIVES</a:t>
            </a:r>
            <a:endParaRPr sz="4400" b="1" i="0" u="none" strike="noStrike" cap="none">
              <a:solidFill>
                <a:srgbClr val="1E4E79"/>
              </a:solidFill>
              <a:latin typeface="Arial Black"/>
              <a:ea typeface="Arial Black"/>
              <a:cs typeface="Arial Black"/>
              <a:sym typeface="Arial Black"/>
            </a:endParaRPr>
          </a:p>
        </p:txBody>
      </p:sp>
      <p:pic>
        <p:nvPicPr>
          <p:cNvPr id="373" name="Google Shape;373;p49"/>
          <p:cNvPicPr preferRelativeResize="0"/>
          <p:nvPr/>
        </p:nvPicPr>
        <p:blipFill rotWithShape="1">
          <a:blip r:embed="rId3">
            <a:alphaModFix/>
          </a:blip>
          <a:srcRect/>
          <a:stretch/>
        </p:blipFill>
        <p:spPr>
          <a:xfrm>
            <a:off x="7807816" y="2340244"/>
            <a:ext cx="3827159" cy="3804834"/>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5"/>
          <p:cNvSpPr/>
          <p:nvPr/>
        </p:nvSpPr>
        <p:spPr>
          <a:xfrm>
            <a:off x="11875" y="0"/>
            <a:ext cx="121920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11" name="Google Shape;411;p55"/>
          <p:cNvPicPr preferRelativeResize="0"/>
          <p:nvPr/>
        </p:nvPicPr>
        <p:blipFill rotWithShape="1">
          <a:blip r:embed="rId3">
            <a:alphaModFix/>
          </a:blip>
          <a:srcRect/>
          <a:stretch/>
        </p:blipFill>
        <p:spPr>
          <a:xfrm>
            <a:off x="2856322" y="169682"/>
            <a:ext cx="6033154" cy="657991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5"/>
          <p:cNvSpPr txBox="1">
            <a:spLocks noGrp="1"/>
          </p:cNvSpPr>
          <p:nvPr>
            <p:ph type="body" idx="1"/>
          </p:nvPr>
        </p:nvSpPr>
        <p:spPr>
          <a:xfrm>
            <a:off x="461963" y="1773766"/>
            <a:ext cx="9173104" cy="396081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A middle school in Nevada uses a simple strategy to build deeper connections between teachers and students.</a:t>
            </a:r>
            <a:endParaRPr sz="2800" b="0" i="0" u="none" strike="noStrike" cap="none">
              <a:solidFill>
                <a:schemeClr val="dk1"/>
              </a:solidFill>
              <a:latin typeface="Arial"/>
              <a:ea typeface="Arial"/>
              <a:cs typeface="Arial"/>
              <a:sym typeface="Arial"/>
            </a:endParaRPr>
          </a:p>
        </p:txBody>
      </p:sp>
      <p:sp>
        <p:nvSpPr>
          <p:cNvPr id="513" name="Google Shape;513;p65"/>
          <p:cNvSpPr txBox="1">
            <a:spLocks noGrp="1"/>
          </p:cNvSpPr>
          <p:nvPr>
            <p:ph type="title"/>
          </p:nvPr>
        </p:nvSpPr>
        <p:spPr>
          <a:xfrm>
            <a:off x="609599" y="274638"/>
            <a:ext cx="10329333"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E4E79"/>
              </a:buClr>
              <a:buSzPts val="3959"/>
              <a:buFont typeface="Arial Black"/>
              <a:buNone/>
            </a:pPr>
            <a:r>
              <a:rPr lang="en-US" sz="3959" b="1" i="0" u="none" strike="noStrike" cap="none">
                <a:solidFill>
                  <a:srgbClr val="1E4E79"/>
                </a:solidFill>
                <a:latin typeface="Arial Black"/>
                <a:ea typeface="Arial Black"/>
                <a:cs typeface="Arial Black"/>
                <a:sym typeface="Arial Black"/>
              </a:rPr>
              <a:t>Making Sure Every Child is Known</a:t>
            </a:r>
            <a:endParaRPr sz="2880" b="1" i="0" u="none" strike="noStrike" cap="none">
              <a:solidFill>
                <a:srgbClr val="1E4E79"/>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0"/>
          <p:cNvPicPr preferRelativeResize="0"/>
          <p:nvPr/>
        </p:nvPicPr>
        <p:blipFill rotWithShape="1">
          <a:blip r:embed="rId3">
            <a:alphaModFix/>
          </a:blip>
          <a:srcRect/>
          <a:stretch/>
        </p:blipFill>
        <p:spPr>
          <a:xfrm>
            <a:off x="2014925" y="252225"/>
            <a:ext cx="8236124" cy="4861599"/>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1"/>
          <p:cNvPicPr preferRelativeResize="0"/>
          <p:nvPr/>
        </p:nvPicPr>
        <p:blipFill rotWithShape="1">
          <a:blip r:embed="rId3">
            <a:alphaModFix/>
          </a:blip>
          <a:srcRect/>
          <a:stretch/>
        </p:blipFill>
        <p:spPr>
          <a:xfrm>
            <a:off x="2072025" y="173400"/>
            <a:ext cx="8203124" cy="4869424"/>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52"/>
          <p:cNvPicPr preferRelativeResize="0"/>
          <p:nvPr/>
        </p:nvPicPr>
        <p:blipFill rotWithShape="1">
          <a:blip r:embed="rId3">
            <a:alphaModFix/>
          </a:blip>
          <a:srcRect/>
          <a:stretch/>
        </p:blipFill>
        <p:spPr>
          <a:xfrm>
            <a:off x="1741650" y="159275"/>
            <a:ext cx="8606649" cy="4906376"/>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Black"/>
              <a:buNone/>
            </a:pPr>
            <a:r>
              <a:rPr lang="en-US" sz="4400" b="0" i="0" u="none" strike="noStrike" cap="none">
                <a:solidFill>
                  <a:schemeClr val="dk1"/>
                </a:solidFill>
                <a:latin typeface="Arial Black"/>
                <a:ea typeface="Arial Black"/>
                <a:cs typeface="Arial Black"/>
                <a:sym typeface="Arial Black"/>
              </a:rPr>
              <a:t>Mental Health Intervention Treatment Program (MHIT)</a:t>
            </a:r>
            <a:endParaRPr sz="4400" b="0" i="0" u="none" strike="noStrike" cap="none">
              <a:solidFill>
                <a:schemeClr val="dk1"/>
              </a:solidFill>
              <a:latin typeface="Arial Black"/>
              <a:ea typeface="Arial Black"/>
              <a:cs typeface="Arial Black"/>
              <a:sym typeface="Arial Black"/>
            </a:endParaRPr>
          </a:p>
        </p:txBody>
      </p:sp>
      <p:sp>
        <p:nvSpPr>
          <p:cNvPr id="397" name="Google Shape;397;p53"/>
          <p:cNvSpPr txBox="1">
            <a:spLocks noGrp="1"/>
          </p:cNvSpPr>
          <p:nvPr>
            <p:ph type="body" idx="1"/>
          </p:nvPr>
        </p:nvSpPr>
        <p:spPr>
          <a:xfrm>
            <a:off x="838200" y="1825624"/>
            <a:ext cx="11114988" cy="4857980"/>
          </a:xfrm>
          <a:prstGeom prst="rect">
            <a:avLst/>
          </a:prstGeom>
          <a:noFill/>
          <a:ln>
            <a:noFill/>
          </a:ln>
        </p:spPr>
        <p:txBody>
          <a:bodyPr spcFirstLastPara="1" wrap="square" lIns="91425" tIns="45700" rIns="91425" bIns="45700" anchor="t" anchorCtr="0">
            <a:noAutofit/>
          </a:bodyPr>
          <a:lstStyle/>
          <a:p>
            <a:pPr marL="228600" marR="0" lvl="0" indent="-203200" algn="l" rtl="0">
              <a:lnSpc>
                <a:spcPct val="9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Pilot program funded by the Kansas Legislature</a:t>
            </a:r>
            <a:endParaRPr sz="2400"/>
          </a:p>
          <a:p>
            <a:pPr marL="228600" marR="0" lvl="0" indent="-2032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Creates partnerships between targeted districts and Community Mental Health Centers (CMHC)</a:t>
            </a:r>
            <a:endParaRPr sz="2400"/>
          </a:p>
          <a:p>
            <a:pPr marL="228600" marR="0" lvl="0" indent="-2032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Participating Districts:  Wichita #259, Topeka #501, Kansas City #500, Parsons #503, Abilene #435, and Garden City #457 </a:t>
            </a:r>
            <a:endParaRPr sz="2400"/>
          </a:p>
          <a:p>
            <a:pPr marL="228600" marR="0" lvl="0" indent="-203200" algn="l" rtl="0">
              <a:lnSpc>
                <a:spcPct val="90000"/>
              </a:lnSpc>
              <a:spcBef>
                <a:spcPts val="10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GOAL:  Provide treatment and track the behavioral health needs of two groups of youth</a:t>
            </a:r>
            <a:endParaRPr sz="2400"/>
          </a:p>
          <a:p>
            <a:pPr marL="685800" marR="0" lvl="1" indent="-228600" algn="l" rtl="0">
              <a:lnSpc>
                <a:spcPct val="90000"/>
              </a:lnSpc>
              <a:spcBef>
                <a:spcPts val="500"/>
              </a:spcBef>
              <a:spcAft>
                <a:spcPts val="0"/>
              </a:spcAft>
              <a:buClr>
                <a:schemeClr val="dk1"/>
              </a:buClr>
              <a:buSzPts val="2400"/>
              <a:buFont typeface="Arial"/>
              <a:buChar char="•"/>
            </a:pPr>
            <a:r>
              <a:rPr lang="en-US" b="0" i="0" u="none" strike="noStrike" cap="none">
                <a:solidFill>
                  <a:schemeClr val="dk1"/>
                </a:solidFill>
                <a:latin typeface="Arial"/>
                <a:ea typeface="Arial"/>
                <a:cs typeface="Arial"/>
                <a:sym typeface="Arial"/>
              </a:rPr>
              <a:t>Children in Need of Care (CINC) and in state custody</a:t>
            </a:r>
            <a:endParaRPr/>
          </a:p>
          <a:p>
            <a:pPr marL="685800" marR="0" lvl="1" indent="-228600" algn="l" rtl="0">
              <a:lnSpc>
                <a:spcPct val="90000"/>
              </a:lnSpc>
              <a:spcBef>
                <a:spcPts val="500"/>
              </a:spcBef>
              <a:spcAft>
                <a:spcPts val="0"/>
              </a:spcAft>
              <a:buClr>
                <a:schemeClr val="dk1"/>
              </a:buClr>
              <a:buSzPts val="2400"/>
              <a:buFont typeface="Arial"/>
              <a:buChar char="•"/>
            </a:pPr>
            <a:r>
              <a:rPr lang="en-US" b="0" i="0" u="none" strike="noStrike" cap="none">
                <a:solidFill>
                  <a:schemeClr val="dk1"/>
                </a:solidFill>
                <a:latin typeface="Arial"/>
                <a:ea typeface="Arial"/>
                <a:cs typeface="Arial"/>
                <a:sym typeface="Arial"/>
              </a:rPr>
              <a:t>Children who are not in state custody, but display a need for behavioral health treatment outside the normal school day</a:t>
            </a:r>
            <a:endParaRPr/>
          </a:p>
        </p:txBody>
      </p:sp>
      <p:pic>
        <p:nvPicPr>
          <p:cNvPr id="398" name="Google Shape;398;p53"/>
          <p:cNvPicPr preferRelativeResize="0"/>
          <p:nvPr/>
        </p:nvPicPr>
        <p:blipFill rotWithShape="1">
          <a:blip r:embed="rId3">
            <a:alphaModFix/>
          </a:blip>
          <a:srcRect/>
          <a:stretch/>
        </p:blipFill>
        <p:spPr>
          <a:xfrm>
            <a:off x="9473005" y="5666015"/>
            <a:ext cx="2314575" cy="1152525"/>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Black"/>
              <a:buNone/>
            </a:pPr>
            <a:r>
              <a:rPr lang="en-US" sz="4400" b="0" i="0" u="none" strike="noStrike" cap="none">
                <a:solidFill>
                  <a:schemeClr val="dk1"/>
                </a:solidFill>
                <a:latin typeface="Arial Black"/>
                <a:ea typeface="Arial Black"/>
                <a:cs typeface="Arial Black"/>
                <a:sym typeface="Arial Black"/>
              </a:rPr>
              <a:t>Child Sexual Abuse</a:t>
            </a:r>
            <a:endParaRPr sz="4400" b="0" i="0" u="none" strike="noStrike" cap="none">
              <a:solidFill>
                <a:schemeClr val="dk1"/>
              </a:solidFill>
              <a:latin typeface="Arial Black"/>
              <a:ea typeface="Arial Black"/>
              <a:cs typeface="Arial Black"/>
              <a:sym typeface="Arial Black"/>
            </a:endParaRPr>
          </a:p>
        </p:txBody>
      </p:sp>
      <p:sp>
        <p:nvSpPr>
          <p:cNvPr id="598" name="Google Shape;598;p77"/>
          <p:cNvSpPr txBox="1">
            <a:spLocks noGrp="1"/>
          </p:cNvSpPr>
          <p:nvPr>
            <p:ph type="body" idx="1"/>
          </p:nvPr>
        </p:nvSpPr>
        <p:spPr>
          <a:xfrm>
            <a:off x="838199" y="1825625"/>
            <a:ext cx="9694333" cy="3521075"/>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Not In Room 204 – Shannon Riggs</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No More Secrets For Me – Oralee Wachter</a:t>
            </a:r>
            <a:endParaRPr sz="259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Mia’s Secret</a:t>
            </a:r>
            <a:endParaRPr sz="2590" b="0" i="0" u="none" strike="noStrike" cap="none">
              <a:solidFill>
                <a:schemeClr val="dk1"/>
              </a:solidFill>
              <a:latin typeface="Arial"/>
              <a:ea typeface="Arial"/>
              <a:cs typeface="Arial"/>
              <a:sym typeface="Arial"/>
            </a:endParaRPr>
          </a:p>
          <a:p>
            <a:pPr marL="228600" marR="0" lvl="0" indent="-64135" algn="l" rtl="0">
              <a:lnSpc>
                <a:spcPct val="80000"/>
              </a:lnSpc>
              <a:spcBef>
                <a:spcPts val="1000"/>
              </a:spcBef>
              <a:spcAft>
                <a:spcPts val="0"/>
              </a:spcAft>
              <a:buClr>
                <a:schemeClr val="dk1"/>
              </a:buClr>
              <a:buSzPts val="2590"/>
              <a:buFont typeface="Arial"/>
              <a:buNone/>
            </a:pPr>
            <a:endParaRPr sz="2590" b="0" i="0" u="none" strike="noStrike" cap="none">
              <a:solidFill>
                <a:schemeClr val="dk1"/>
              </a:solidFill>
              <a:latin typeface="Arial"/>
              <a:ea typeface="Arial"/>
              <a:cs typeface="Arial"/>
              <a:sym typeface="Arial"/>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Safer, Smarter Kids</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Safer, Smarter Teens: Personal Power</a:t>
            </a:r>
            <a:endParaRPr/>
          </a:p>
          <a:p>
            <a:pPr marL="228600" marR="0" lvl="0" indent="-228600" algn="l" rtl="0">
              <a:lnSpc>
                <a:spcPct val="80000"/>
              </a:lnSpc>
              <a:spcBef>
                <a:spcPts val="1000"/>
              </a:spcBef>
              <a:spcAft>
                <a:spcPts val="0"/>
              </a:spcAft>
              <a:buClr>
                <a:schemeClr val="dk1"/>
              </a:buClr>
              <a:buSzPts val="2590"/>
              <a:buFont typeface="Arial"/>
              <a:buChar char="•"/>
            </a:pPr>
            <a:r>
              <a:rPr lang="en-US" sz="2590" b="0" i="0" u="none" strike="noStrike" cap="none">
                <a:solidFill>
                  <a:schemeClr val="dk1"/>
                </a:solidFill>
                <a:latin typeface="Arial"/>
                <a:ea typeface="Arial"/>
                <a:cs typeface="Arial"/>
                <a:sym typeface="Arial"/>
              </a:rPr>
              <a:t>Safer, Smarter Teens: Be the Change - </a:t>
            </a:r>
            <a:r>
              <a:rPr lang="en-US" sz="2590" b="0" i="0" u="sng" strike="noStrike" cap="none">
                <a:solidFill>
                  <a:schemeClr val="hlink"/>
                </a:solidFill>
                <a:latin typeface="Arial"/>
                <a:ea typeface="Arial"/>
                <a:cs typeface="Arial"/>
                <a:sym typeface="Arial"/>
                <a:hlinkClick r:id="rId3"/>
              </a:rPr>
              <a:t>https://safersmarterkids.org/teachers/curriculum/</a:t>
            </a:r>
            <a:r>
              <a:rPr lang="en-US" sz="2590" b="0" i="0" u="none" strike="noStrike" cap="none">
                <a:solidFill>
                  <a:schemeClr val="dk1"/>
                </a:solidFill>
                <a:latin typeface="Arial"/>
                <a:ea typeface="Arial"/>
                <a:cs typeface="Arial"/>
                <a:sym typeface="Arial"/>
              </a:rPr>
              <a:t> </a:t>
            </a:r>
            <a:endParaRPr sz="259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02"/>
        <p:cNvGrpSpPr/>
        <p:nvPr/>
      </p:nvGrpSpPr>
      <p:grpSpPr>
        <a:xfrm>
          <a:off x="0" y="0"/>
          <a:ext cx="0" cy="0"/>
          <a:chOff x="0" y="0"/>
          <a:chExt cx="0" cy="0"/>
        </a:xfrm>
      </p:grpSpPr>
      <p:sp>
        <p:nvSpPr>
          <p:cNvPr id="403" name="Google Shape;403;p54"/>
          <p:cNvSpPr/>
          <p:nvPr/>
        </p:nvSpPr>
        <p:spPr>
          <a:xfrm>
            <a:off x="0" y="11875"/>
            <a:ext cx="12192000" cy="6858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04" name="Google Shape;404;p54"/>
          <p:cNvPicPr preferRelativeResize="0"/>
          <p:nvPr/>
        </p:nvPicPr>
        <p:blipFill rotWithShape="1">
          <a:blip r:embed="rId3">
            <a:alphaModFix/>
          </a:blip>
          <a:srcRect/>
          <a:stretch/>
        </p:blipFill>
        <p:spPr>
          <a:xfrm>
            <a:off x="950899" y="251025"/>
            <a:ext cx="10451425" cy="6472850"/>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6"/>
          <p:cNvSpPr txBox="1">
            <a:spLocks noGrp="1"/>
          </p:cNvSpPr>
          <p:nvPr>
            <p:ph type="ctrTitle"/>
          </p:nvPr>
        </p:nvSpPr>
        <p:spPr>
          <a:xfrm>
            <a:off x="403111" y="1921170"/>
            <a:ext cx="2851533" cy="162794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FFFFFF"/>
              </a:buClr>
              <a:buSzPts val="4400"/>
              <a:buFont typeface="Arial Black"/>
              <a:buNone/>
            </a:pPr>
            <a:r>
              <a:rPr lang="en-US" sz="4400" b="1" i="0" u="none" strike="noStrike" cap="none">
                <a:solidFill>
                  <a:srgbClr val="FFFFFF"/>
                </a:solidFill>
                <a:latin typeface="Arial Black"/>
                <a:ea typeface="Arial Black"/>
                <a:cs typeface="Arial Black"/>
                <a:sym typeface="Arial Black"/>
              </a:rPr>
              <a:t>KESA</a:t>
            </a:r>
            <a:endParaRPr sz="4400" b="1" i="0" u="none" strike="noStrike" cap="none">
              <a:solidFill>
                <a:srgbClr val="1E4E79"/>
              </a:solidFill>
              <a:latin typeface="Arial Black"/>
              <a:ea typeface="Arial Black"/>
              <a:cs typeface="Arial Black"/>
              <a:sym typeface="Arial Black"/>
            </a:endParaRPr>
          </a:p>
        </p:txBody>
      </p:sp>
      <p:pic>
        <p:nvPicPr>
          <p:cNvPr id="418" name="Google Shape;418;p56"/>
          <p:cNvPicPr preferRelativeResize="0"/>
          <p:nvPr/>
        </p:nvPicPr>
        <p:blipFill rotWithShape="1">
          <a:blip r:embed="rId3">
            <a:alphaModFix/>
          </a:blip>
          <a:srcRect/>
          <a:stretch/>
        </p:blipFill>
        <p:spPr>
          <a:xfrm>
            <a:off x="2758698" y="433334"/>
            <a:ext cx="9013045" cy="5138468"/>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7"/>
          <p:cNvSpPr/>
          <p:nvPr/>
        </p:nvSpPr>
        <p:spPr>
          <a:xfrm>
            <a:off x="1" y="0"/>
            <a:ext cx="10259876" cy="6858000"/>
          </a:xfrm>
          <a:prstGeom prst="rect">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itle 1"/>
          <p:cNvSpPr>
            <a:spLocks noGrp="1"/>
          </p:cNvSpPr>
          <p:nvPr>
            <p:ph type="title"/>
          </p:nvPr>
        </p:nvSpPr>
        <p:spPr>
          <a:xfrm>
            <a:off x="2" y="365125"/>
            <a:ext cx="10259876" cy="1325563"/>
          </a:xfrm>
        </p:spPr>
        <p:txBody>
          <a:bodyPr/>
          <a:lstStyle/>
          <a:p>
            <a:pPr algn="ctr"/>
            <a:r>
              <a:rPr lang="en-US" dirty="0" smtClean="0">
                <a:solidFill>
                  <a:schemeClr val="bg1"/>
                </a:solidFill>
              </a:rPr>
              <a:t>KESA Social-Emotional Questions</a:t>
            </a:r>
            <a:endParaRPr lang="en-US" dirty="0">
              <a:solidFill>
                <a:schemeClr val="bg1"/>
              </a:solidFill>
            </a:endParaRPr>
          </a:p>
        </p:txBody>
      </p:sp>
      <p:sp>
        <p:nvSpPr>
          <p:cNvPr id="3" name="Text Placeholder 2"/>
          <p:cNvSpPr>
            <a:spLocks noGrp="1"/>
          </p:cNvSpPr>
          <p:nvPr>
            <p:ph type="body" idx="1"/>
          </p:nvPr>
        </p:nvSpPr>
        <p:spPr>
          <a:xfrm>
            <a:off x="838199" y="1825625"/>
            <a:ext cx="9333555" cy="3521075"/>
          </a:xfrm>
        </p:spPr>
        <p:txBody>
          <a:bodyPr/>
          <a:lstStyle/>
          <a:p>
            <a:r>
              <a:rPr lang="en-US" sz="2400" dirty="0">
                <a:solidFill>
                  <a:schemeClr val="bg1"/>
                </a:solidFill>
              </a:rPr>
              <a:t>9.1	There is evidence the system has collected and utilized data to determine resource and assessment needs</a:t>
            </a:r>
            <a:r>
              <a:rPr lang="en-US" sz="2400" dirty="0" smtClean="0">
                <a:solidFill>
                  <a:schemeClr val="bg1"/>
                </a:solidFill>
              </a:rPr>
              <a:t>.</a:t>
            </a:r>
          </a:p>
          <a:p>
            <a:r>
              <a:rPr lang="en-US" sz="2400" dirty="0">
                <a:solidFill>
                  <a:schemeClr val="bg1"/>
                </a:solidFill>
              </a:rPr>
              <a:t>9.2	</a:t>
            </a:r>
            <a:r>
              <a:rPr lang="en-US" sz="2400" dirty="0" smtClean="0">
                <a:solidFill>
                  <a:schemeClr val="bg1"/>
                </a:solidFill>
              </a:rPr>
              <a:t> There </a:t>
            </a:r>
            <a:r>
              <a:rPr lang="en-US" sz="2400" dirty="0">
                <a:solidFill>
                  <a:schemeClr val="bg1"/>
                </a:solidFill>
              </a:rPr>
              <a:t>is evidence that social-emotional character development (SECD) standards are imbedded and aligned within K – 12 content area curriculum</a:t>
            </a:r>
            <a:r>
              <a:rPr lang="en-US" sz="2400" dirty="0" smtClean="0">
                <a:solidFill>
                  <a:schemeClr val="bg1"/>
                </a:solidFill>
              </a:rPr>
              <a:t>.</a:t>
            </a:r>
          </a:p>
          <a:p>
            <a:r>
              <a:rPr lang="en-US" dirty="0"/>
              <a:t> </a:t>
            </a:r>
            <a:r>
              <a:rPr lang="en-US" sz="2400" dirty="0" smtClean="0">
                <a:solidFill>
                  <a:schemeClr val="bg1"/>
                </a:solidFill>
              </a:rPr>
              <a:t>9.3</a:t>
            </a:r>
            <a:r>
              <a:rPr lang="en-US" sz="2400" dirty="0">
                <a:solidFill>
                  <a:schemeClr val="bg1"/>
                </a:solidFill>
              </a:rPr>
              <a:t> </a:t>
            </a:r>
            <a:r>
              <a:rPr lang="en-US" sz="2400" dirty="0" smtClean="0">
                <a:solidFill>
                  <a:schemeClr val="bg1"/>
                </a:solidFill>
              </a:rPr>
              <a:t>There </a:t>
            </a:r>
            <a:r>
              <a:rPr lang="en-US" sz="2400" dirty="0">
                <a:solidFill>
                  <a:schemeClr val="bg1"/>
                </a:solidFill>
              </a:rPr>
              <a:t>is evidence that the system has adopted, or locally developed, an evidence-based program(s) for social-emotional growth at all grade levels</a:t>
            </a:r>
            <a:r>
              <a:rPr lang="en-US" sz="2400" dirty="0" smtClean="0">
                <a:solidFill>
                  <a:schemeClr val="bg1"/>
                </a:solidFill>
              </a:rPr>
              <a:t>.</a:t>
            </a:r>
          </a:p>
          <a:p>
            <a:r>
              <a:rPr lang="en-US" sz="2400" dirty="0">
                <a:solidFill>
                  <a:schemeClr val="bg1"/>
                </a:solidFill>
              </a:rPr>
              <a:t>9.4	There is evidence that social-emotional growth is being measured and is incorporated in the system’s overall assessment protocol</a:t>
            </a:r>
            <a:r>
              <a:rPr lang="en-US" sz="2400" dirty="0" smtClean="0">
                <a:solidFill>
                  <a:schemeClr val="bg1"/>
                </a:solidFill>
              </a:rPr>
              <a:t>.</a:t>
            </a:r>
          </a:p>
          <a:p>
            <a:r>
              <a:rPr lang="en-US" sz="2400" dirty="0">
                <a:solidFill>
                  <a:schemeClr val="bg1"/>
                </a:solidFill>
              </a:rPr>
              <a:t>9.5	There is evidence that local social-emotional growth data is analyzed and considered in the system/school improvement process.</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9"/>
          <p:cNvSpPr txBox="1">
            <a:spLocks noGrp="1"/>
          </p:cNvSpPr>
          <p:nvPr>
            <p:ph type="title"/>
          </p:nvPr>
        </p:nvSpPr>
        <p:spPr>
          <a:xfrm>
            <a:off x="406400" y="68676"/>
            <a:ext cx="11582400" cy="11176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Black"/>
              <a:buNone/>
            </a:pPr>
            <a:r>
              <a:rPr lang="en-US" sz="4400" b="0" i="0" u="none" strike="noStrike" cap="none">
                <a:solidFill>
                  <a:schemeClr val="dk1"/>
                </a:solidFill>
                <a:latin typeface="Arial Black"/>
                <a:ea typeface="Arial Black"/>
                <a:cs typeface="Arial Black"/>
                <a:sym typeface="Arial Black"/>
              </a:rPr>
              <a:t>Indicators</a:t>
            </a:r>
            <a:endParaRPr/>
          </a:p>
        </p:txBody>
      </p:sp>
      <p:grpSp>
        <p:nvGrpSpPr>
          <p:cNvPr id="446" name="Google Shape;446;p59"/>
          <p:cNvGrpSpPr/>
          <p:nvPr/>
        </p:nvGrpSpPr>
        <p:grpSpPr>
          <a:xfrm>
            <a:off x="508000" y="1220107"/>
            <a:ext cx="4673600" cy="4900233"/>
            <a:chOff x="0" y="0"/>
            <a:chExt cx="4673600" cy="4900233"/>
          </a:xfrm>
        </p:grpSpPr>
        <p:sp>
          <p:nvSpPr>
            <p:cNvPr id="447" name="Google Shape;447;p59"/>
            <p:cNvSpPr/>
            <p:nvPr/>
          </p:nvSpPr>
          <p:spPr>
            <a:xfrm>
              <a:off x="0" y="0"/>
              <a:ext cx="4673600" cy="1139589"/>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8" name="Google Shape;448;p59"/>
            <p:cNvSpPr txBox="1"/>
            <p:nvPr/>
          </p:nvSpPr>
          <p:spPr>
            <a:xfrm>
              <a:off x="1048678" y="0"/>
              <a:ext cx="3624921" cy="113958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a:solidFill>
                    <a:schemeClr val="lt1"/>
                  </a:solidFill>
                  <a:latin typeface="Calibri"/>
                  <a:ea typeface="Calibri"/>
                  <a:cs typeface="Calibri"/>
                  <a:sym typeface="Calibri"/>
                </a:rPr>
                <a:t>Attitude and behavior (perception data; KAN-DIS)</a:t>
              </a:r>
              <a:endParaRPr/>
            </a:p>
          </p:txBody>
        </p:sp>
        <p:sp>
          <p:nvSpPr>
            <p:cNvPr id="449" name="Google Shape;449;p59"/>
            <p:cNvSpPr/>
            <p:nvPr/>
          </p:nvSpPr>
          <p:spPr>
            <a:xfrm>
              <a:off x="143617" y="122154"/>
              <a:ext cx="934720" cy="911671"/>
            </a:xfrm>
            <a:prstGeom prst="roundRect">
              <a:avLst>
                <a:gd name="adj" fmla="val 10000"/>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Google Shape;450;p59"/>
            <p:cNvSpPr/>
            <p:nvPr/>
          </p:nvSpPr>
          <p:spPr>
            <a:xfrm>
              <a:off x="0" y="1253548"/>
              <a:ext cx="4673600" cy="1139589"/>
            </a:xfrm>
            <a:prstGeom prst="roundRect">
              <a:avLst>
                <a:gd name="adj" fmla="val 10000"/>
              </a:avLst>
            </a:pr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1" name="Google Shape;451;p59"/>
            <p:cNvSpPr txBox="1"/>
            <p:nvPr/>
          </p:nvSpPr>
          <p:spPr>
            <a:xfrm>
              <a:off x="1048678" y="1253548"/>
              <a:ext cx="3624921" cy="113958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a:solidFill>
                    <a:schemeClr val="lt1"/>
                  </a:solidFill>
                  <a:latin typeface="Calibri"/>
                  <a:ea typeface="Calibri"/>
                  <a:cs typeface="Calibri"/>
                  <a:sym typeface="Calibri"/>
                </a:rPr>
                <a:t>Attendance and program completion (KIDS data)</a:t>
              </a:r>
              <a:endParaRPr/>
            </a:p>
          </p:txBody>
        </p:sp>
        <p:sp>
          <p:nvSpPr>
            <p:cNvPr id="452" name="Google Shape;452;p59"/>
            <p:cNvSpPr/>
            <p:nvPr/>
          </p:nvSpPr>
          <p:spPr>
            <a:xfrm>
              <a:off x="113958" y="1367507"/>
              <a:ext cx="934720" cy="911671"/>
            </a:xfrm>
            <a:prstGeom prst="roundRect">
              <a:avLst>
                <a:gd name="adj" fmla="val 10000"/>
              </a:avLst>
            </a:prstGeom>
            <a:blipFill rotWithShape="1">
              <a:blip r:embed="rId4">
                <a:alphaModFix/>
              </a:blip>
              <a:stretch>
                <a:fillRect l="-30997" r="-30995"/>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3" name="Google Shape;453;p59"/>
            <p:cNvSpPr/>
            <p:nvPr/>
          </p:nvSpPr>
          <p:spPr>
            <a:xfrm>
              <a:off x="0" y="2507096"/>
              <a:ext cx="4673600" cy="1139589"/>
            </a:xfrm>
            <a:prstGeom prst="roundRect">
              <a:avLst>
                <a:gd name="adj" fmla="val 10000"/>
              </a:avLst>
            </a:pr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4" name="Google Shape;454;p59"/>
            <p:cNvSpPr txBox="1"/>
            <p:nvPr/>
          </p:nvSpPr>
          <p:spPr>
            <a:xfrm>
              <a:off x="1048678" y="2507096"/>
              <a:ext cx="3624921" cy="113958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a:solidFill>
                    <a:schemeClr val="lt1"/>
                  </a:solidFill>
                  <a:latin typeface="Calibri"/>
                  <a:ea typeface="Calibri"/>
                  <a:cs typeface="Calibri"/>
                  <a:sym typeface="Calibri"/>
                </a:rPr>
                <a:t>Bullying prevention (bullying data collected)</a:t>
              </a:r>
              <a:endParaRPr/>
            </a:p>
          </p:txBody>
        </p:sp>
        <p:sp>
          <p:nvSpPr>
            <p:cNvPr id="455" name="Google Shape;455;p59"/>
            <p:cNvSpPr/>
            <p:nvPr/>
          </p:nvSpPr>
          <p:spPr>
            <a:xfrm>
              <a:off x="113958" y="2621055"/>
              <a:ext cx="934720" cy="911671"/>
            </a:xfrm>
            <a:prstGeom prst="roundRect">
              <a:avLst>
                <a:gd name="adj" fmla="val 10000"/>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Google Shape;456;p59"/>
            <p:cNvSpPr/>
            <p:nvPr/>
          </p:nvSpPr>
          <p:spPr>
            <a:xfrm>
              <a:off x="0" y="3760644"/>
              <a:ext cx="4673600" cy="1139589"/>
            </a:xfrm>
            <a:prstGeom prst="roundRect">
              <a:avLst>
                <a:gd name="adj" fmla="val 10000"/>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7" name="Google Shape;457;p59"/>
            <p:cNvSpPr txBox="1"/>
            <p:nvPr/>
          </p:nvSpPr>
          <p:spPr>
            <a:xfrm>
              <a:off x="1048678" y="3760644"/>
              <a:ext cx="3624921" cy="1139589"/>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2400">
                  <a:solidFill>
                    <a:schemeClr val="lt1"/>
                  </a:solidFill>
                  <a:latin typeface="Calibri"/>
                  <a:ea typeface="Calibri"/>
                  <a:cs typeface="Calibri"/>
                  <a:sym typeface="Calibri"/>
                </a:rPr>
                <a:t>Character development (perception data)</a:t>
              </a:r>
              <a:endParaRPr/>
            </a:p>
          </p:txBody>
        </p:sp>
        <p:sp>
          <p:nvSpPr>
            <p:cNvPr id="458" name="Google Shape;458;p59"/>
            <p:cNvSpPr/>
            <p:nvPr/>
          </p:nvSpPr>
          <p:spPr>
            <a:xfrm>
              <a:off x="113958" y="3874603"/>
              <a:ext cx="934720" cy="911671"/>
            </a:xfrm>
            <a:prstGeom prst="roundRect">
              <a:avLst>
                <a:gd name="adj" fmla="val 10000"/>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459" name="Google Shape;459;p59"/>
          <p:cNvGrpSpPr/>
          <p:nvPr/>
        </p:nvGrpSpPr>
        <p:grpSpPr>
          <a:xfrm>
            <a:off x="6705600" y="1193800"/>
            <a:ext cx="4673600" cy="4900233"/>
            <a:chOff x="0" y="0"/>
            <a:chExt cx="4673600" cy="4900233"/>
          </a:xfrm>
        </p:grpSpPr>
        <p:sp>
          <p:nvSpPr>
            <p:cNvPr id="460" name="Google Shape;460;p59"/>
            <p:cNvSpPr/>
            <p:nvPr/>
          </p:nvSpPr>
          <p:spPr>
            <a:xfrm>
              <a:off x="0" y="0"/>
              <a:ext cx="4673600" cy="1139589"/>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1" name="Google Shape;461;p59"/>
            <p:cNvSpPr txBox="1"/>
            <p:nvPr/>
          </p:nvSpPr>
          <p:spPr>
            <a:xfrm>
              <a:off x="1048678" y="0"/>
              <a:ext cx="3624921" cy="1139589"/>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None/>
              </a:pPr>
              <a:r>
                <a:rPr lang="en-US" sz="2300">
                  <a:solidFill>
                    <a:schemeClr val="lt1"/>
                  </a:solidFill>
                  <a:latin typeface="Calibri"/>
                  <a:ea typeface="Calibri"/>
                  <a:cs typeface="Calibri"/>
                  <a:sym typeface="Calibri"/>
                </a:rPr>
                <a:t>School-based mental health (referral data)</a:t>
              </a:r>
              <a:endParaRPr/>
            </a:p>
          </p:txBody>
        </p:sp>
        <p:sp>
          <p:nvSpPr>
            <p:cNvPr id="462" name="Google Shape;462;p59"/>
            <p:cNvSpPr/>
            <p:nvPr/>
          </p:nvSpPr>
          <p:spPr>
            <a:xfrm>
              <a:off x="101601" y="101596"/>
              <a:ext cx="934720" cy="911671"/>
            </a:xfrm>
            <a:prstGeom prst="roundRect">
              <a:avLst>
                <a:gd name="adj" fmla="val 10000"/>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3" name="Google Shape;463;p59"/>
            <p:cNvSpPr/>
            <p:nvPr/>
          </p:nvSpPr>
          <p:spPr>
            <a:xfrm>
              <a:off x="0" y="1253548"/>
              <a:ext cx="4673600" cy="1139589"/>
            </a:xfrm>
            <a:prstGeom prst="roundRect">
              <a:avLst>
                <a:gd name="adj" fmla="val 10000"/>
              </a:avLst>
            </a:prstGeom>
            <a:solidFill>
              <a:srgbClr val="43BCB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4" name="Google Shape;464;p59"/>
            <p:cNvSpPr txBox="1"/>
            <p:nvPr/>
          </p:nvSpPr>
          <p:spPr>
            <a:xfrm>
              <a:off x="1048678" y="1253548"/>
              <a:ext cx="3624921" cy="1139589"/>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None/>
              </a:pPr>
              <a:r>
                <a:rPr lang="en-US" sz="2300">
                  <a:solidFill>
                    <a:schemeClr val="lt1"/>
                  </a:solidFill>
                  <a:latin typeface="Calibri"/>
                  <a:ea typeface="Calibri"/>
                  <a:cs typeface="Calibri"/>
                  <a:sym typeface="Calibri"/>
                </a:rPr>
                <a:t>Volunteerism/service learning (number of students involved)</a:t>
              </a:r>
              <a:endParaRPr/>
            </a:p>
          </p:txBody>
        </p:sp>
        <p:sp>
          <p:nvSpPr>
            <p:cNvPr id="465" name="Google Shape;465;p59"/>
            <p:cNvSpPr/>
            <p:nvPr/>
          </p:nvSpPr>
          <p:spPr>
            <a:xfrm>
              <a:off x="113958" y="1367507"/>
              <a:ext cx="934720" cy="911671"/>
            </a:xfrm>
            <a:prstGeom prst="roundRect">
              <a:avLst>
                <a:gd name="adj" fmla="val 10000"/>
              </a:avLst>
            </a:prstGeom>
            <a:blipFill rotWithShape="1">
              <a:blip r:embed="rId8">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6" name="Google Shape;466;p59"/>
            <p:cNvSpPr/>
            <p:nvPr/>
          </p:nvSpPr>
          <p:spPr>
            <a:xfrm>
              <a:off x="0" y="2433638"/>
              <a:ext cx="4673600" cy="1139589"/>
            </a:xfrm>
            <a:prstGeom prst="roundRect">
              <a:avLst>
                <a:gd name="adj" fmla="val 10000"/>
              </a:avLst>
            </a:prstGeom>
            <a:solidFill>
              <a:srgbClr val="45B36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7" name="Google Shape;467;p59"/>
            <p:cNvSpPr txBox="1"/>
            <p:nvPr/>
          </p:nvSpPr>
          <p:spPr>
            <a:xfrm>
              <a:off x="1048678" y="2433638"/>
              <a:ext cx="3624921" cy="1139589"/>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None/>
              </a:pPr>
              <a:r>
                <a:rPr lang="en-US" sz="2300">
                  <a:solidFill>
                    <a:schemeClr val="lt1"/>
                  </a:solidFill>
                  <a:latin typeface="Calibri"/>
                  <a:ea typeface="Calibri"/>
                  <a:cs typeface="Calibri"/>
                  <a:sym typeface="Calibri"/>
                </a:rPr>
                <a:t>Climate/student management (KAN-DIS)</a:t>
              </a:r>
              <a:endParaRPr/>
            </a:p>
          </p:txBody>
        </p:sp>
        <p:sp>
          <p:nvSpPr>
            <p:cNvPr id="468" name="Google Shape;468;p59"/>
            <p:cNvSpPr/>
            <p:nvPr/>
          </p:nvSpPr>
          <p:spPr>
            <a:xfrm>
              <a:off x="113958" y="2621055"/>
              <a:ext cx="934720" cy="911671"/>
            </a:xfrm>
            <a:prstGeom prst="roundRect">
              <a:avLst>
                <a:gd name="adj" fmla="val 10000"/>
              </a:avLst>
            </a:prstGeom>
            <a:blipFill rotWithShape="1">
              <a:blip r:embed="rId9">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9" name="Google Shape;469;p59"/>
            <p:cNvSpPr/>
            <p:nvPr/>
          </p:nvSpPr>
          <p:spPr>
            <a:xfrm>
              <a:off x="0" y="3760644"/>
              <a:ext cx="4673600" cy="1139589"/>
            </a:xfrm>
            <a:prstGeom prst="roundRect">
              <a:avLst>
                <a:gd name="adj" fmla="val 10000"/>
              </a:avLst>
            </a:prstGeom>
            <a:solidFill>
              <a:srgbClr val="6FAA4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0" name="Google Shape;470;p59"/>
            <p:cNvSpPr txBox="1"/>
            <p:nvPr/>
          </p:nvSpPr>
          <p:spPr>
            <a:xfrm>
              <a:off x="1048678" y="3760644"/>
              <a:ext cx="3624921" cy="1139589"/>
            </a:xfrm>
            <a:prstGeom prst="rect">
              <a:avLst/>
            </a:prstGeom>
            <a:noFill/>
            <a:ln>
              <a:noFill/>
            </a:ln>
          </p:spPr>
          <p:txBody>
            <a:bodyPr spcFirstLastPara="1" wrap="square" lIns="87625" tIns="87625" rIns="87625" bIns="87625" anchor="ctr" anchorCtr="0">
              <a:noAutofit/>
            </a:bodyPr>
            <a:lstStyle/>
            <a:p>
              <a:pPr marL="0" marR="0" lvl="0" indent="0" algn="l" rtl="0">
                <a:lnSpc>
                  <a:spcPct val="90000"/>
                </a:lnSpc>
                <a:spcBef>
                  <a:spcPts val="0"/>
                </a:spcBef>
                <a:spcAft>
                  <a:spcPts val="0"/>
                </a:spcAft>
                <a:buNone/>
              </a:pPr>
              <a:r>
                <a:rPr lang="en-US" sz="2300">
                  <a:solidFill>
                    <a:schemeClr val="lt1"/>
                  </a:solidFill>
                  <a:latin typeface="Calibri"/>
                  <a:ea typeface="Calibri"/>
                  <a:cs typeface="Calibri"/>
                  <a:sym typeface="Calibri"/>
                </a:rPr>
                <a:t>Prevention data (prevention curriculum outcome data)</a:t>
              </a:r>
              <a:endParaRPr/>
            </a:p>
          </p:txBody>
        </p:sp>
        <p:sp>
          <p:nvSpPr>
            <p:cNvPr id="471" name="Google Shape;471;p59"/>
            <p:cNvSpPr/>
            <p:nvPr/>
          </p:nvSpPr>
          <p:spPr>
            <a:xfrm>
              <a:off x="113958" y="3874603"/>
              <a:ext cx="934720" cy="911671"/>
            </a:xfrm>
            <a:prstGeom prst="roundRect">
              <a:avLst>
                <a:gd name="adj" fmla="val 10000"/>
              </a:avLst>
            </a:prstGeom>
            <a:blipFill rotWithShape="1">
              <a:blip r:embed="rId10">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60"/>
          <p:cNvPicPr preferRelativeResize="0"/>
          <p:nvPr/>
        </p:nvPicPr>
        <p:blipFill rotWithShape="1">
          <a:blip r:embed="rId3">
            <a:alphaModFix/>
          </a:blip>
          <a:srcRect/>
          <a:stretch/>
        </p:blipFill>
        <p:spPr>
          <a:xfrm>
            <a:off x="2454952" y="217435"/>
            <a:ext cx="6757417" cy="564279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ctrTitle"/>
          </p:nvPr>
        </p:nvSpPr>
        <p:spPr>
          <a:xfrm>
            <a:off x="519194" y="549482"/>
            <a:ext cx="8038214" cy="223827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4200"/>
              <a:buFont typeface="Arial Black"/>
              <a:buNone/>
            </a:pPr>
            <a:r>
              <a:rPr lang="en-US" sz="4200" b="1" i="0" u="none" strike="noStrike" cap="none">
                <a:solidFill>
                  <a:schemeClr val="lt1"/>
                </a:solidFill>
                <a:latin typeface="Arial Black"/>
                <a:ea typeface="Arial Black"/>
                <a:cs typeface="Arial Black"/>
                <a:sym typeface="Arial Black"/>
              </a:rPr>
              <a:t>SOCIAL EMOTIONAL AND CHARACTER DEVELOPMENT MODEL STANDARDS</a:t>
            </a:r>
            <a:endParaRPr sz="4200" b="1" i="0" u="none" strike="noStrike" cap="none">
              <a:solidFill>
                <a:schemeClr val="lt1"/>
              </a:solidFill>
              <a:latin typeface="Arial Black"/>
              <a:ea typeface="Arial Black"/>
              <a:cs typeface="Arial Black"/>
              <a:sym typeface="Arial Black"/>
            </a:endParaRPr>
          </a:p>
        </p:txBody>
      </p:sp>
      <p:grpSp>
        <p:nvGrpSpPr>
          <p:cNvPr id="150" name="Google Shape;150;p25"/>
          <p:cNvGrpSpPr/>
          <p:nvPr/>
        </p:nvGrpSpPr>
        <p:grpSpPr>
          <a:xfrm>
            <a:off x="7113723" y="2634711"/>
            <a:ext cx="4556502" cy="3518115"/>
            <a:chOff x="7113723" y="2634711"/>
            <a:chExt cx="4556502" cy="3518115"/>
          </a:xfrm>
        </p:grpSpPr>
        <p:sp>
          <p:nvSpPr>
            <p:cNvPr id="151" name="Google Shape;151;p25"/>
            <p:cNvSpPr/>
            <p:nvPr/>
          </p:nvSpPr>
          <p:spPr>
            <a:xfrm>
              <a:off x="7113723" y="2634711"/>
              <a:ext cx="4556502" cy="3518115"/>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2" name="Google Shape;152;p25"/>
            <p:cNvPicPr preferRelativeResize="0"/>
            <p:nvPr/>
          </p:nvPicPr>
          <p:blipFill rotWithShape="1">
            <a:blip r:embed="rId3">
              <a:alphaModFix/>
            </a:blip>
            <a:srcRect/>
            <a:stretch/>
          </p:blipFill>
          <p:spPr>
            <a:xfrm>
              <a:off x="7454685" y="2940801"/>
              <a:ext cx="3983063" cy="2987297"/>
            </a:xfrm>
            <a:prstGeom prst="rect">
              <a:avLst/>
            </a:prstGeom>
            <a:noFill/>
            <a:ln>
              <a:noFill/>
            </a:ln>
          </p:spPr>
        </p:pic>
      </p:grpSp>
      <p:sp>
        <p:nvSpPr>
          <p:cNvPr id="153" name="Google Shape;153;p25"/>
          <p:cNvSpPr txBox="1">
            <a:spLocks noGrp="1"/>
          </p:cNvSpPr>
          <p:nvPr>
            <p:ph type="subTitle" idx="1"/>
          </p:nvPr>
        </p:nvSpPr>
        <p:spPr>
          <a:xfrm>
            <a:off x="247976" y="3191256"/>
            <a:ext cx="6695266" cy="229514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2400"/>
              <a:buFont typeface="Arial"/>
              <a:buNone/>
            </a:pPr>
            <a:r>
              <a:rPr lang="en-US" sz="2400" b="0" i="0" u="none" strike="noStrike" cap="none" dirty="0">
                <a:solidFill>
                  <a:schemeClr val="lt1"/>
                </a:solidFill>
                <a:latin typeface="Arial Black"/>
                <a:ea typeface="Arial Black"/>
                <a:cs typeface="Arial Black"/>
                <a:sym typeface="Arial Black"/>
              </a:rPr>
              <a:t>Adopted by the </a:t>
            </a:r>
            <a:endParaRPr dirty="0"/>
          </a:p>
          <a:p>
            <a:pPr marL="0" marR="0" lvl="0" indent="0" algn="ctr" rtl="0">
              <a:lnSpc>
                <a:spcPct val="80000"/>
              </a:lnSpc>
              <a:spcBef>
                <a:spcPts val="1000"/>
              </a:spcBef>
              <a:spcAft>
                <a:spcPts val="0"/>
              </a:spcAft>
              <a:buClr>
                <a:schemeClr val="lt1"/>
              </a:buClr>
              <a:buSzPts val="2400"/>
              <a:buFont typeface="Arial"/>
              <a:buNone/>
            </a:pPr>
            <a:r>
              <a:rPr lang="en-US" sz="2400" b="0" i="0" u="none" strike="noStrike" cap="none" dirty="0">
                <a:solidFill>
                  <a:schemeClr val="lt1"/>
                </a:solidFill>
                <a:latin typeface="Arial Black"/>
                <a:ea typeface="Arial Black"/>
                <a:cs typeface="Arial Black"/>
                <a:sym typeface="Arial Black"/>
              </a:rPr>
              <a:t>Kansas State Board of </a:t>
            </a:r>
            <a:r>
              <a:rPr lang="en-US" sz="2400" b="0" i="0" u="none" strike="noStrike" cap="none" dirty="0" smtClean="0">
                <a:solidFill>
                  <a:schemeClr val="lt1"/>
                </a:solidFill>
                <a:latin typeface="Arial Black"/>
                <a:ea typeface="Arial Black"/>
                <a:cs typeface="Arial Black"/>
                <a:sym typeface="Arial Black"/>
              </a:rPr>
              <a:t>Education</a:t>
            </a:r>
          </a:p>
          <a:p>
            <a:pPr marL="0" marR="0" lvl="0" indent="0" algn="ctr" rtl="0">
              <a:lnSpc>
                <a:spcPct val="80000"/>
              </a:lnSpc>
              <a:spcBef>
                <a:spcPts val="1000"/>
              </a:spcBef>
              <a:spcAft>
                <a:spcPts val="0"/>
              </a:spcAft>
              <a:buClr>
                <a:schemeClr val="lt1"/>
              </a:buClr>
              <a:buSzPts val="2400"/>
              <a:buFont typeface="Arial"/>
              <a:buNone/>
            </a:pPr>
            <a:r>
              <a:rPr lang="en-US" sz="2400" b="0" i="0" u="none" strike="noStrike" cap="none" dirty="0" smtClean="0">
                <a:solidFill>
                  <a:schemeClr val="lt1"/>
                </a:solidFill>
                <a:latin typeface="Arial Black"/>
                <a:ea typeface="Arial Black"/>
                <a:cs typeface="Arial Black"/>
                <a:sym typeface="Arial Black"/>
              </a:rPr>
              <a:t>April </a:t>
            </a:r>
            <a:r>
              <a:rPr lang="en-US" sz="2400" b="0" i="0" u="none" strike="noStrike" cap="none" dirty="0">
                <a:solidFill>
                  <a:schemeClr val="lt1"/>
                </a:solidFill>
                <a:latin typeface="Arial Black"/>
                <a:ea typeface="Arial Black"/>
                <a:cs typeface="Arial Black"/>
                <a:sym typeface="Arial Black"/>
              </a:rPr>
              <a:t>17, 2012</a:t>
            </a:r>
            <a:endParaRPr dirty="0"/>
          </a:p>
          <a:p>
            <a:pPr marL="0" marR="0" lvl="0" indent="0" algn="ctr" rtl="0">
              <a:lnSpc>
                <a:spcPct val="80000"/>
              </a:lnSpc>
              <a:spcBef>
                <a:spcPts val="1000"/>
              </a:spcBef>
              <a:spcAft>
                <a:spcPts val="0"/>
              </a:spcAft>
              <a:buClr>
                <a:schemeClr val="lt1"/>
              </a:buClr>
              <a:buSzPts val="2400"/>
              <a:buFont typeface="Arial"/>
              <a:buNone/>
            </a:pPr>
            <a:endParaRPr sz="2400" b="0" i="0" u="none" strike="noStrike" cap="none" dirty="0">
              <a:solidFill>
                <a:schemeClr val="lt1"/>
              </a:solidFill>
              <a:latin typeface="Arial Black"/>
              <a:ea typeface="Arial Black"/>
              <a:cs typeface="Arial Black"/>
              <a:sym typeface="Arial Black"/>
            </a:endParaRPr>
          </a:p>
          <a:p>
            <a:pPr marL="0" marR="0" lvl="0" indent="0" algn="ctr" rtl="0">
              <a:lnSpc>
                <a:spcPct val="80000"/>
              </a:lnSpc>
              <a:spcBef>
                <a:spcPts val="1000"/>
              </a:spcBef>
              <a:spcAft>
                <a:spcPts val="0"/>
              </a:spcAft>
              <a:buClr>
                <a:schemeClr val="lt1"/>
              </a:buClr>
              <a:buSzPts val="2400"/>
              <a:buFont typeface="Arial"/>
              <a:buNone/>
            </a:pPr>
            <a:r>
              <a:rPr lang="en-US" sz="2400" b="0" i="0" u="none" strike="noStrike" cap="none" dirty="0">
                <a:solidFill>
                  <a:schemeClr val="lt1"/>
                </a:solidFill>
                <a:latin typeface="Arial Black"/>
                <a:ea typeface="Arial Black"/>
                <a:cs typeface="Arial Black"/>
                <a:sym typeface="Arial Black"/>
              </a:rPr>
              <a:t>Revised July 2018</a:t>
            </a:r>
            <a:endParaRPr dirty="0"/>
          </a:p>
          <a:p>
            <a:pPr marL="0" marR="0" lvl="0" indent="0" algn="ctr" rtl="0">
              <a:lnSpc>
                <a:spcPct val="80000"/>
              </a:lnSpc>
              <a:spcBef>
                <a:spcPts val="1000"/>
              </a:spcBef>
              <a:spcAft>
                <a:spcPts val="0"/>
              </a:spcAft>
              <a:buClr>
                <a:schemeClr val="lt1"/>
              </a:buClr>
              <a:buSzPts val="2400"/>
              <a:buFont typeface="Arial"/>
              <a:buNone/>
            </a:pPr>
            <a:endParaRPr sz="2400" b="0" i="0" u="none" strike="noStrike" cap="none" dirty="0">
              <a:solidFill>
                <a:schemeClr val="lt1"/>
              </a:solidFill>
              <a:latin typeface="Arial Black"/>
              <a:ea typeface="Arial Black"/>
              <a:cs typeface="Arial Black"/>
              <a:sym typeface="Arial Black"/>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Arial Black"/>
              <a:buNone/>
            </a:pPr>
            <a:endParaRPr sz="4400" b="0" i="0" u="none" strike="noStrike" cap="none">
              <a:solidFill>
                <a:schemeClr val="dk1"/>
              </a:solidFill>
              <a:latin typeface="Arial Black"/>
              <a:ea typeface="Arial Black"/>
              <a:cs typeface="Arial Black"/>
              <a:sym typeface="Arial Black"/>
            </a:endParaRPr>
          </a:p>
        </p:txBody>
      </p:sp>
      <p:sp>
        <p:nvSpPr>
          <p:cNvPr id="527" name="Google Shape;527;p67"/>
          <p:cNvSpPr txBox="1">
            <a:spLocks noGrp="1"/>
          </p:cNvSpPr>
          <p:nvPr>
            <p:ph type="body" idx="1"/>
          </p:nvPr>
        </p:nvSpPr>
        <p:spPr>
          <a:xfrm>
            <a:off x="838200" y="1825625"/>
            <a:ext cx="6540500" cy="3521075"/>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pic>
        <p:nvPicPr>
          <p:cNvPr id="528" name="Google Shape;528;p67"/>
          <p:cNvPicPr preferRelativeResize="0"/>
          <p:nvPr/>
        </p:nvPicPr>
        <p:blipFill rotWithShape="1">
          <a:blip r:embed="rId3">
            <a:alphaModFix/>
          </a:blip>
          <a:srcRect/>
          <a:stretch/>
        </p:blipFill>
        <p:spPr>
          <a:xfrm>
            <a:off x="243866" y="101600"/>
            <a:ext cx="9670777" cy="6722533"/>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1825625" y="228600"/>
            <a:ext cx="8534400" cy="990600"/>
          </a:xfrm>
        </p:spPr>
        <p:txBody>
          <a:bodyPr/>
          <a:lstStyle/>
          <a:p>
            <a:pPr algn="ctr"/>
            <a:r>
              <a:rPr lang="en-US" altLang="en-US" sz="3600" b="1" dirty="0">
                <a:latin typeface="Arial" panose="020B0604020202020204" pitchFamily="34" charset="0"/>
              </a:rPr>
              <a:t>ACT and </a:t>
            </a:r>
            <a:r>
              <a:rPr lang="en-US" altLang="en-US" sz="3600" b="1" dirty="0" err="1">
                <a:latin typeface="Arial" panose="020B0604020202020204" pitchFamily="34" charset="0"/>
              </a:rPr>
              <a:t>WorkKeys</a:t>
            </a:r>
            <a:r>
              <a:rPr lang="en-US" altLang="en-US" sz="3600" b="1" dirty="0">
                <a:latin typeface="Arial" panose="020B0604020202020204" pitchFamily="34" charset="0"/>
              </a:rPr>
              <a:t/>
            </a:r>
            <a:br>
              <a:rPr lang="en-US" altLang="en-US" sz="3600" b="1" dirty="0">
                <a:latin typeface="Arial" panose="020B0604020202020204" pitchFamily="34" charset="0"/>
              </a:rPr>
            </a:br>
            <a:r>
              <a:rPr lang="en-US" altLang="en-US" sz="3600" b="1" dirty="0">
                <a:latin typeface="Arial" panose="020B0604020202020204" pitchFamily="34" charset="0"/>
              </a:rPr>
              <a:t>Initiative</a:t>
            </a:r>
          </a:p>
        </p:txBody>
      </p:sp>
      <p:sp>
        <p:nvSpPr>
          <p:cNvPr id="94211" name="Content Placeholder 2"/>
          <p:cNvSpPr>
            <a:spLocks noGrp="1"/>
          </p:cNvSpPr>
          <p:nvPr>
            <p:ph idx="1"/>
          </p:nvPr>
        </p:nvSpPr>
        <p:spPr>
          <a:xfrm>
            <a:off x="576072" y="1341120"/>
            <a:ext cx="11164824" cy="4781868"/>
          </a:xfrm>
        </p:spPr>
        <p:txBody>
          <a:bodyPr/>
          <a:lstStyle/>
          <a:p>
            <a:pPr>
              <a:buFont typeface="Wingdings" panose="05000000000000000000" pitchFamily="2" charset="2"/>
              <a:buChar char="§"/>
            </a:pPr>
            <a:r>
              <a:rPr lang="en-US" altLang="en-US" sz="3200" dirty="0">
                <a:latin typeface="Arial" panose="020B0604020202020204" pitchFamily="34" charset="0"/>
              </a:rPr>
              <a:t>Both will be available, at no charge. Writing is optional.</a:t>
            </a:r>
          </a:p>
          <a:p>
            <a:pPr>
              <a:buFont typeface="Wingdings" panose="05000000000000000000" pitchFamily="2" charset="2"/>
              <a:buChar char="§"/>
            </a:pPr>
            <a:r>
              <a:rPr lang="en-US" altLang="en-US" sz="3200" dirty="0">
                <a:latin typeface="Arial" panose="020B0604020202020204" pitchFamily="34" charset="0"/>
              </a:rPr>
              <a:t>USD’s will be responsible for administration.</a:t>
            </a:r>
          </a:p>
          <a:p>
            <a:pPr>
              <a:buFont typeface="Wingdings" panose="05000000000000000000" pitchFamily="2" charset="2"/>
              <a:buChar char="§"/>
            </a:pPr>
            <a:r>
              <a:rPr lang="en-US" altLang="en-US" sz="3200" dirty="0">
                <a:latin typeface="Arial" panose="020B0604020202020204" pitchFamily="34" charset="0"/>
              </a:rPr>
              <a:t>TEST records will be required to participate.</a:t>
            </a:r>
          </a:p>
          <a:p>
            <a:pPr lvl="1">
              <a:buFont typeface="Wingdings" panose="05000000000000000000" pitchFamily="2" charset="2"/>
              <a:buChar char="§"/>
            </a:pPr>
            <a:r>
              <a:rPr lang="en-US" altLang="en-US" sz="3200" dirty="0">
                <a:solidFill>
                  <a:schemeClr val="tx1"/>
                </a:solidFill>
                <a:latin typeface="Arial" panose="020B0604020202020204" pitchFamily="34" charset="0"/>
              </a:rPr>
              <a:t>Only students with TEST records will be allowed to participate on designated date.</a:t>
            </a:r>
          </a:p>
          <a:p>
            <a:pPr lvl="1">
              <a:buFont typeface="Wingdings" panose="05000000000000000000" pitchFamily="2" charset="2"/>
              <a:buChar char="§"/>
            </a:pPr>
            <a:r>
              <a:rPr lang="en-US" altLang="en-US" sz="3200" dirty="0">
                <a:solidFill>
                  <a:schemeClr val="tx1"/>
                </a:solidFill>
                <a:latin typeface="Arial" panose="020B0604020202020204" pitchFamily="34" charset="0"/>
              </a:rPr>
              <a:t>KSDE will not fund student tests without a TEST record.</a:t>
            </a:r>
          </a:p>
          <a:p>
            <a:pPr lvl="1">
              <a:buFont typeface="Wingdings" panose="05000000000000000000" pitchFamily="2" charset="2"/>
              <a:buChar char="§"/>
            </a:pPr>
            <a:r>
              <a:rPr lang="en-US" altLang="en-US" sz="3200" dirty="0">
                <a:solidFill>
                  <a:schemeClr val="tx1"/>
                </a:solidFill>
                <a:latin typeface="Arial" panose="020B0604020202020204" pitchFamily="34" charset="0"/>
              </a:rPr>
              <a:t>Accommodations and procedures must be ACT approved.</a:t>
            </a:r>
          </a:p>
          <a:p>
            <a:pPr>
              <a:buFont typeface="Wingdings" panose="05000000000000000000" pitchFamily="2" charset="2"/>
              <a:buChar char="§"/>
            </a:pPr>
            <a:endParaRPr lang="en-US" altLang="en-US" dirty="0" smtClean="0">
              <a:latin typeface="Arial" panose="020B0604020202020204" pitchFamily="34" charset="0"/>
            </a:endParaRPr>
          </a:p>
          <a:p>
            <a:pPr>
              <a:buFont typeface="Arial" panose="020B0604020202020204" pitchFamily="34" charset="0"/>
              <a:buChar cha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538059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z="3200" b="1">
                <a:latin typeface="Arial" panose="020B0604020202020204" pitchFamily="34" charset="0"/>
              </a:rPr>
              <a:t>ACT and WorkKeys</a:t>
            </a:r>
            <a:br>
              <a:rPr lang="en-US" altLang="en-US" sz="3200" b="1">
                <a:latin typeface="Arial" panose="020B0604020202020204" pitchFamily="34" charset="0"/>
              </a:rPr>
            </a:br>
            <a:r>
              <a:rPr lang="en-US" altLang="en-US" sz="3200" b="1">
                <a:latin typeface="Arial" panose="020B0604020202020204" pitchFamily="34" charset="0"/>
              </a:rPr>
              <a:t>Initiative (cont’d.) </a:t>
            </a:r>
            <a:endParaRPr lang="en-US" altLang="en-US" smtClean="0">
              <a:latin typeface="Arial" panose="020B0604020202020204" pitchFamily="34" charset="0"/>
            </a:endParaRPr>
          </a:p>
        </p:txBody>
      </p:sp>
      <p:sp>
        <p:nvSpPr>
          <p:cNvPr id="95235" name="Content Placeholder 2"/>
          <p:cNvSpPr>
            <a:spLocks noGrp="1"/>
          </p:cNvSpPr>
          <p:nvPr>
            <p:ph idx="1"/>
          </p:nvPr>
        </p:nvSpPr>
        <p:spPr>
          <a:xfrm>
            <a:off x="838200" y="1690689"/>
            <a:ext cx="10902696" cy="3656012"/>
          </a:xfrm>
        </p:spPr>
        <p:txBody>
          <a:bodyPr/>
          <a:lstStyle/>
          <a:p>
            <a:r>
              <a:rPr lang="en-US" altLang="en-US" dirty="0" smtClean="0">
                <a:latin typeface="Arial" panose="020B0604020202020204" pitchFamily="34" charset="0"/>
              </a:rPr>
              <a:t>All state paid tests will be administered on same date</a:t>
            </a:r>
          </a:p>
          <a:p>
            <a:pPr lvl="1"/>
            <a:r>
              <a:rPr lang="en-US" altLang="en-US" dirty="0" smtClean="0">
                <a:latin typeface="Arial" panose="020B0604020202020204" pitchFamily="34" charset="0"/>
              </a:rPr>
              <a:t>Mid-February (dates will be announced after contract is signed)</a:t>
            </a:r>
          </a:p>
          <a:p>
            <a:pPr lvl="1"/>
            <a:r>
              <a:rPr lang="en-US" altLang="en-US" dirty="0" smtClean="0">
                <a:latin typeface="Arial" panose="020B0604020202020204" pitchFamily="34" charset="0"/>
              </a:rPr>
              <a:t>ACT- Day 1 morning</a:t>
            </a:r>
          </a:p>
          <a:p>
            <a:pPr lvl="1"/>
            <a:r>
              <a:rPr lang="en-US" altLang="en-US" dirty="0" smtClean="0">
                <a:latin typeface="Arial" panose="020B0604020202020204" pitchFamily="34" charset="0"/>
              </a:rPr>
              <a:t>ACT writing- Day 1 afternoon</a:t>
            </a:r>
          </a:p>
          <a:p>
            <a:pPr lvl="1"/>
            <a:r>
              <a:rPr lang="en-US" altLang="en-US" dirty="0" err="1" smtClean="0">
                <a:latin typeface="Arial" panose="020B0604020202020204" pitchFamily="34" charset="0"/>
              </a:rPr>
              <a:t>WorkKeys</a:t>
            </a:r>
            <a:r>
              <a:rPr lang="en-US" altLang="en-US" dirty="0" smtClean="0">
                <a:latin typeface="Arial" panose="020B0604020202020204" pitchFamily="34" charset="0"/>
              </a:rPr>
              <a:t>- Day 2</a:t>
            </a:r>
          </a:p>
          <a:p>
            <a:r>
              <a:rPr lang="en-US" altLang="en-US" dirty="0" smtClean="0">
                <a:latin typeface="Arial" panose="020B0604020202020204" pitchFamily="34" charset="0"/>
              </a:rPr>
              <a:t>USD’s choose between paper/pencil or on/line computer.</a:t>
            </a:r>
          </a:p>
          <a:p>
            <a:r>
              <a:rPr lang="en-US" altLang="en-US" dirty="0" smtClean="0">
                <a:latin typeface="Arial" panose="020B0604020202020204" pitchFamily="34" charset="0"/>
              </a:rPr>
              <a:t>ACT will provide all administrative training (i.e. Annual Conference).</a:t>
            </a:r>
          </a:p>
          <a:p>
            <a:r>
              <a:rPr lang="en-US" altLang="en-US" dirty="0" smtClean="0">
                <a:latin typeface="Arial" panose="020B0604020202020204" pitchFamily="34" charset="0"/>
              </a:rPr>
              <a:t>USD’s will print their own </a:t>
            </a:r>
            <a:r>
              <a:rPr lang="en-US" altLang="en-US" dirty="0" err="1" smtClean="0">
                <a:latin typeface="Arial" panose="020B0604020202020204" pitchFamily="34" charset="0"/>
              </a:rPr>
              <a:t>WorkKeys</a:t>
            </a:r>
            <a:r>
              <a:rPr lang="en-US" altLang="en-US" dirty="0" smtClean="0">
                <a:latin typeface="Arial" panose="020B0604020202020204" pitchFamily="34" charset="0"/>
              </a:rPr>
              <a:t> National Career Readiness Certificates. </a:t>
            </a:r>
          </a:p>
        </p:txBody>
      </p:sp>
    </p:spTree>
    <p:extLst>
      <p:ext uri="{BB962C8B-B14F-4D97-AF65-F5344CB8AC3E}">
        <p14:creationId xmlns:p14="http://schemas.microsoft.com/office/powerpoint/2010/main" val="2020371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6439" y="104776"/>
            <a:ext cx="8239125" cy="675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83051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en-US" smtClean="0">
                <a:latin typeface="Arial" panose="020B0604020202020204" pitchFamily="34" charset="0"/>
              </a:rPr>
              <a:t> </a:t>
            </a:r>
            <a:r>
              <a:rPr lang="en-US" altLang="en-US" sz="3600" b="1">
                <a:latin typeface="Arial" panose="020B0604020202020204" pitchFamily="34" charset="0"/>
              </a:rPr>
              <a:t>Kansas Safe and Secure Schools Act</a:t>
            </a:r>
            <a:endParaRPr lang="en-US" altLang="en-US" sz="3600">
              <a:latin typeface="Arial" panose="020B0604020202020204" pitchFamily="34" charset="0"/>
            </a:endParaRPr>
          </a:p>
        </p:txBody>
      </p:sp>
      <p:sp>
        <p:nvSpPr>
          <p:cNvPr id="100355" name="Content Placeholder 2"/>
          <p:cNvSpPr>
            <a:spLocks noGrp="1"/>
          </p:cNvSpPr>
          <p:nvPr>
            <p:ph idx="1"/>
          </p:nvPr>
        </p:nvSpPr>
        <p:spPr>
          <a:xfrm>
            <a:off x="1825625" y="1219200"/>
            <a:ext cx="8534400" cy="4903788"/>
          </a:xfrm>
        </p:spPr>
        <p:txBody>
          <a:bodyPr/>
          <a:lstStyle/>
          <a:p>
            <a:r>
              <a:rPr lang="en-US" altLang="en-US" sz="3200" b="1">
                <a:latin typeface="Arial" panose="020B0604020202020204" pitchFamily="34" charset="0"/>
              </a:rPr>
              <a:t>Requires USD’s to adopt safety plans based on state standards (Emergency Operations Plans).</a:t>
            </a:r>
          </a:p>
          <a:p>
            <a:r>
              <a:rPr lang="en-US" altLang="en-US" sz="3200" b="1">
                <a:latin typeface="Arial" panose="020B0604020202020204" pitchFamily="34" charset="0"/>
              </a:rPr>
              <a:t>$5 million grant program for infrastructure and training</a:t>
            </a:r>
          </a:p>
          <a:p>
            <a:r>
              <a:rPr lang="en-US" altLang="en-US" sz="3200" b="1">
                <a:latin typeface="Arial" panose="020B0604020202020204" pitchFamily="34" charset="0"/>
              </a:rPr>
              <a:t>Provides for 2 KSDE “Safety Specialists” positions</a:t>
            </a:r>
          </a:p>
          <a:p>
            <a:r>
              <a:rPr lang="en-US" altLang="en-US" sz="3200" b="1">
                <a:latin typeface="Arial" panose="020B0604020202020204" pitchFamily="34" charset="0"/>
              </a:rPr>
              <a:t>The Safe Schools Conference will return.</a:t>
            </a:r>
          </a:p>
          <a:p>
            <a:pPr lvl="1"/>
            <a:r>
              <a:rPr lang="en-US" altLang="en-US" sz="3200" b="1">
                <a:solidFill>
                  <a:schemeClr val="tx1"/>
                </a:solidFill>
                <a:latin typeface="Arial" panose="020B0604020202020204" pitchFamily="34" charset="0"/>
              </a:rPr>
              <a:t>Sept. 24-25</a:t>
            </a:r>
          </a:p>
          <a:p>
            <a:pPr lvl="1"/>
            <a:r>
              <a:rPr lang="en-US" altLang="en-US" sz="3200" b="1">
                <a:solidFill>
                  <a:schemeClr val="tx1"/>
                </a:solidFill>
                <a:latin typeface="Arial" panose="020B0604020202020204" pitchFamily="34" charset="0"/>
              </a:rPr>
              <a:t>Hyatt in Wichita</a:t>
            </a:r>
          </a:p>
          <a:p>
            <a:pPr lvl="1"/>
            <a:endParaRPr lang="en-US" altLang="en-US" smtClean="0">
              <a:latin typeface="Arial" panose="020B0604020202020204" pitchFamily="34" charset="0"/>
            </a:endParaRPr>
          </a:p>
        </p:txBody>
      </p:sp>
    </p:spTree>
    <p:extLst>
      <p:ext uri="{BB962C8B-B14F-4D97-AF65-F5344CB8AC3E}">
        <p14:creationId xmlns:p14="http://schemas.microsoft.com/office/powerpoint/2010/main" val="24510404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490" y="155275"/>
            <a:ext cx="9525019" cy="6702725"/>
          </a:xfrm>
          <a:prstGeom prst="rect">
            <a:avLst/>
          </a:prstGeom>
        </p:spPr>
      </p:pic>
    </p:spTree>
    <p:extLst>
      <p:ext uri="{BB962C8B-B14F-4D97-AF65-F5344CB8AC3E}">
        <p14:creationId xmlns:p14="http://schemas.microsoft.com/office/powerpoint/2010/main" val="16858704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32173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79400"/>
            <a:ext cx="11569699" cy="6438900"/>
          </a:xfrm>
          <a:prstGeom prst="rect">
            <a:avLst/>
          </a:prstGeom>
        </p:spPr>
      </p:pic>
    </p:spTree>
    <p:extLst>
      <p:ext uri="{BB962C8B-B14F-4D97-AF65-F5344CB8AC3E}">
        <p14:creationId xmlns:p14="http://schemas.microsoft.com/office/powerpoint/2010/main" val="24636888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6501" y="203200"/>
            <a:ext cx="9918700" cy="6273800"/>
          </a:xfrm>
          <a:prstGeom prst="rect">
            <a:avLst/>
          </a:prstGeom>
        </p:spPr>
      </p:pic>
    </p:spTree>
    <p:extLst>
      <p:ext uri="{BB962C8B-B14F-4D97-AF65-F5344CB8AC3E}">
        <p14:creationId xmlns:p14="http://schemas.microsoft.com/office/powerpoint/2010/main" val="38798127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00099" y="0"/>
            <a:ext cx="10591801" cy="6857999"/>
          </a:xfrm>
          <a:prstGeom prst="rect">
            <a:avLst/>
          </a:prstGeom>
        </p:spPr>
      </p:pic>
    </p:spTree>
    <p:extLst>
      <p:ext uri="{BB962C8B-B14F-4D97-AF65-F5344CB8AC3E}">
        <p14:creationId xmlns:p14="http://schemas.microsoft.com/office/powerpoint/2010/main" val="2744198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1371601"/>
            <a:ext cx="874395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088136" y="64008"/>
            <a:ext cx="9326880" cy="584775"/>
          </a:xfrm>
          <a:prstGeom prst="rect">
            <a:avLst/>
          </a:prstGeom>
          <a:noFill/>
        </p:spPr>
        <p:txBody>
          <a:bodyPr wrap="square" rtlCol="0">
            <a:spAutoFit/>
          </a:bodyPr>
          <a:lstStyle/>
          <a:p>
            <a:pPr algn="ctr"/>
            <a:r>
              <a:rPr lang="en-US" sz="3200" b="1" dirty="0" smtClean="0">
                <a:solidFill>
                  <a:schemeClr val="accent5">
                    <a:lumMod val="50000"/>
                  </a:schemeClr>
                </a:solidFill>
              </a:rPr>
              <a:t>Community Conversations</a:t>
            </a:r>
            <a:endParaRPr lang="en-US" sz="3200" b="1" dirty="0">
              <a:solidFill>
                <a:schemeClr val="accent5">
                  <a:lumMod val="50000"/>
                </a:schemeClr>
              </a:solidFill>
            </a:endParaRPr>
          </a:p>
        </p:txBody>
      </p:sp>
    </p:spTree>
    <p:extLst>
      <p:ext uri="{BB962C8B-B14F-4D97-AF65-F5344CB8AC3E}">
        <p14:creationId xmlns:p14="http://schemas.microsoft.com/office/powerpoint/2010/main" val="11691208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137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853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1689" y="1692276"/>
            <a:ext cx="55086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611802"/>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1" y="981056"/>
            <a:ext cx="10744199" cy="4297680"/>
          </a:xfrm>
          <a:prstGeom prst="rect">
            <a:avLst/>
          </a:prstGeom>
        </p:spPr>
      </p:pic>
    </p:spTree>
    <p:extLst>
      <p:ext uri="{BB962C8B-B14F-4D97-AF65-F5344CB8AC3E}">
        <p14:creationId xmlns:p14="http://schemas.microsoft.com/office/powerpoint/2010/main" val="231626435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1"/>
          <p:cNvSpPr txBox="1">
            <a:spLocks noGrp="1"/>
          </p:cNvSpPr>
          <p:nvPr>
            <p:ph type="title"/>
          </p:nvPr>
        </p:nvSpPr>
        <p:spPr>
          <a:xfrm>
            <a:off x="1448775" y="-508984"/>
            <a:ext cx="10515600" cy="2056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E4E79"/>
              </a:buClr>
              <a:buSzPts val="4400"/>
              <a:buFont typeface="Arial Black"/>
              <a:buNone/>
            </a:pPr>
            <a:r>
              <a:rPr lang="en-US" sz="4400" b="0" i="0" u="none" strike="noStrike" cap="none">
                <a:solidFill>
                  <a:srgbClr val="1E4E79"/>
                </a:solidFill>
                <a:latin typeface="Arial Black"/>
                <a:ea typeface="Arial Black"/>
                <a:cs typeface="Arial Black"/>
                <a:sym typeface="Arial Black"/>
              </a:rPr>
              <a:t>The Champion</a:t>
            </a:r>
            <a:endParaRPr sz="4400" b="0" i="0" u="none" strike="noStrike" cap="none">
              <a:solidFill>
                <a:srgbClr val="1E4E79"/>
              </a:solidFill>
              <a:latin typeface="Arial Black"/>
              <a:ea typeface="Arial Black"/>
              <a:cs typeface="Arial Black"/>
              <a:sym typeface="Arial Black"/>
            </a:endParaRPr>
          </a:p>
        </p:txBody>
      </p:sp>
      <p:sp>
        <p:nvSpPr>
          <p:cNvPr id="484" name="Google Shape;484;p61"/>
          <p:cNvSpPr txBox="1">
            <a:spLocks noGrp="1"/>
          </p:cNvSpPr>
          <p:nvPr>
            <p:ph type="body" idx="1"/>
          </p:nvPr>
        </p:nvSpPr>
        <p:spPr>
          <a:xfrm>
            <a:off x="6929025" y="2484499"/>
            <a:ext cx="3547800" cy="983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Arial"/>
              <a:buNone/>
            </a:pPr>
            <a:r>
              <a:rPr lang="en-US" sz="1800" b="1" i="0" u="none" strike="noStrike" cap="none">
                <a:solidFill>
                  <a:schemeClr val="dk1"/>
                </a:solidFill>
                <a:latin typeface="Arial"/>
                <a:ea typeface="Arial"/>
                <a:cs typeface="Arial"/>
                <a:sym typeface="Arial"/>
              </a:rPr>
              <a:t>Carrie Underwood </a:t>
            </a:r>
            <a:endParaRPr sz="1800"/>
          </a:p>
          <a:p>
            <a:pPr marL="0" marR="0" lvl="0" indent="0" algn="ctr" rtl="0">
              <a:lnSpc>
                <a:spcPct val="90000"/>
              </a:lnSpc>
              <a:spcBef>
                <a:spcPts val="1000"/>
              </a:spcBef>
              <a:spcAft>
                <a:spcPts val="0"/>
              </a:spcAft>
              <a:buClr>
                <a:schemeClr val="dk1"/>
              </a:buClr>
              <a:buSzPts val="3600"/>
              <a:buFont typeface="Arial"/>
              <a:buNone/>
            </a:pPr>
            <a:r>
              <a:rPr lang="en-US" sz="1800" b="1" i="0" u="none" strike="noStrike" cap="none">
                <a:solidFill>
                  <a:schemeClr val="dk1"/>
                </a:solidFill>
                <a:latin typeface="Arial"/>
                <a:ea typeface="Arial"/>
                <a:cs typeface="Arial"/>
                <a:sym typeface="Arial"/>
              </a:rPr>
              <a:t>&amp; </a:t>
            </a:r>
            <a:endParaRPr sz="1800"/>
          </a:p>
          <a:p>
            <a:pPr marL="0" marR="0" lvl="0" indent="0" algn="ctr" rtl="0">
              <a:lnSpc>
                <a:spcPct val="90000"/>
              </a:lnSpc>
              <a:spcBef>
                <a:spcPts val="1000"/>
              </a:spcBef>
              <a:spcAft>
                <a:spcPts val="0"/>
              </a:spcAft>
              <a:buClr>
                <a:schemeClr val="dk1"/>
              </a:buClr>
              <a:buSzPts val="3600"/>
              <a:buFont typeface="Arial"/>
              <a:buNone/>
            </a:pPr>
            <a:r>
              <a:rPr lang="en-US" sz="1800" b="1" i="0" u="none" strike="noStrike" cap="none">
                <a:solidFill>
                  <a:schemeClr val="dk1"/>
                </a:solidFill>
                <a:latin typeface="Arial"/>
                <a:ea typeface="Arial"/>
                <a:cs typeface="Arial"/>
                <a:sym typeface="Arial"/>
              </a:rPr>
              <a:t>Ludacris</a:t>
            </a:r>
            <a:endParaRPr sz="1800" b="1" i="0" u="none" strike="noStrike" cap="none">
              <a:solidFill>
                <a:schemeClr val="dk1"/>
              </a:solidFill>
              <a:latin typeface="Arial"/>
              <a:ea typeface="Arial"/>
              <a:cs typeface="Arial"/>
              <a:sym typeface="Arial"/>
            </a:endParaRPr>
          </a:p>
          <a:p>
            <a:pPr marL="228600" marR="0" lvl="0" indent="-50800" algn="l" rtl="0">
              <a:lnSpc>
                <a:spcPct val="90000"/>
              </a:lnSpc>
              <a:spcBef>
                <a:spcPts val="1000"/>
              </a:spcBef>
              <a:spcAft>
                <a:spcPts val="0"/>
              </a:spcAft>
              <a:buClr>
                <a:schemeClr val="dk1"/>
              </a:buClr>
              <a:buSzPts val="2800"/>
              <a:buFont typeface="Arial"/>
              <a:buNone/>
            </a:pPr>
            <a:endParaRPr sz="1800" b="0" i="0" u="none" strike="noStrike" cap="none">
              <a:solidFill>
                <a:schemeClr val="dk1"/>
              </a:solidFill>
              <a:latin typeface="Arial"/>
              <a:ea typeface="Arial"/>
              <a:cs typeface="Arial"/>
              <a:sym typeface="Arial"/>
            </a:endParaRPr>
          </a:p>
        </p:txBody>
      </p:sp>
      <p:pic>
        <p:nvPicPr>
          <p:cNvPr id="485" name="Google Shape;485;p61"/>
          <p:cNvPicPr preferRelativeResize="0"/>
          <p:nvPr/>
        </p:nvPicPr>
        <p:blipFill rotWithShape="1">
          <a:blip r:embed="rId3">
            <a:alphaModFix/>
          </a:blip>
          <a:srcRect/>
          <a:stretch/>
        </p:blipFill>
        <p:spPr>
          <a:xfrm>
            <a:off x="9364049" y="3339449"/>
            <a:ext cx="2600326" cy="2600326"/>
          </a:xfrm>
          <a:prstGeom prst="rect">
            <a:avLst/>
          </a:prstGeom>
          <a:noFill/>
          <a:ln>
            <a:noFill/>
          </a:ln>
        </p:spPr>
      </p:pic>
      <p:pic>
        <p:nvPicPr>
          <p:cNvPr id="486" name="Google Shape;486;p61"/>
          <p:cNvPicPr preferRelativeResize="0"/>
          <p:nvPr/>
        </p:nvPicPr>
        <p:blipFill rotWithShape="1">
          <a:blip r:embed="rId4">
            <a:alphaModFix/>
          </a:blip>
          <a:srcRect/>
          <a:stretch/>
        </p:blipFill>
        <p:spPr>
          <a:xfrm>
            <a:off x="9845054" y="182391"/>
            <a:ext cx="2119313" cy="2587533"/>
          </a:xfrm>
          <a:prstGeom prst="rect">
            <a:avLst/>
          </a:prstGeom>
          <a:noFill/>
          <a:ln>
            <a:noFill/>
          </a:ln>
        </p:spPr>
      </p:pic>
      <p:pic>
        <p:nvPicPr>
          <p:cNvPr id="487" name="Google Shape;487;p61" descr="Official Lyric Video for “The Champion” by Carrie Underwood featuring Ludacris.&#10;&#10;As featured on NBC’s Super Bowl LII and XXIII Winter Olympic Games.&#10;&#10;Download or stream here: http://strm.to/TheChampion &#10;&#10;Sign up for Carrie Underwood’s official newsletter here: http://bit.ly/CUOfficialNewsletter&#10;&#10;Website: http://www.carrieunderwoodofficial.com/&#10;Fan Club: http://www.carrieunderwood.fm/&#10;Facebook: https://www.facebook.com/carrieunderwood/&#10;Twitter: https://twitter.com/carrieunderwood&#10;Instagram: https://www.instagram.com/carrieunderwood/&#10;&#10;Music video by Carrie Underwood performing The Champion. (C) 2018 UMG Recordings, Inc.&#10;&#10;http://vevo.ly/uOsLFD" title="Carrie Underwood - The Champion (Official Lyric Video) ft. Ludacris">
            <a:hlinkClick r:id="rId5"/>
          </p:cNvPr>
          <p:cNvPicPr preferRelativeResize="0"/>
          <p:nvPr/>
        </p:nvPicPr>
        <p:blipFill>
          <a:blip r:embed="rId6">
            <a:alphaModFix/>
          </a:blip>
          <a:stretch>
            <a:fillRect/>
          </a:stretch>
        </p:blipFill>
        <p:spPr>
          <a:xfrm>
            <a:off x="413450" y="918850"/>
            <a:ext cx="6693725" cy="5020300"/>
          </a:xfrm>
          <a:prstGeom prst="rect">
            <a:avLst/>
          </a:prstGeom>
          <a:noFill/>
          <a:ln>
            <a:noFill/>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72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2739" y="814389"/>
            <a:ext cx="64865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3520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6"/>
          <p:cNvSpPr txBox="1">
            <a:spLocks noGrp="1"/>
          </p:cNvSpPr>
          <p:nvPr>
            <p:ph type="title" idx="4294967295"/>
          </p:nvPr>
        </p:nvSpPr>
        <p:spPr>
          <a:xfrm>
            <a:off x="642246" y="0"/>
            <a:ext cx="10950486" cy="189079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2880"/>
              <a:buFont typeface="EB Garamond"/>
              <a:buNone/>
            </a:pPr>
            <a:r>
              <a:rPr lang="en-US" sz="2880" b="0" i="0" u="none" strike="noStrike" cap="none" dirty="0">
                <a:solidFill>
                  <a:schemeClr val="dk1"/>
                </a:solidFill>
                <a:latin typeface="EB Garamond"/>
                <a:ea typeface="EB Garamond"/>
                <a:cs typeface="EB Garamond"/>
                <a:sym typeface="EB Garamond"/>
              </a:rPr>
              <a:t/>
            </a:r>
            <a:br>
              <a:rPr lang="en-US" sz="2880" b="0" i="0" u="none" strike="noStrike" cap="none" dirty="0">
                <a:solidFill>
                  <a:schemeClr val="dk1"/>
                </a:solidFill>
                <a:latin typeface="EB Garamond"/>
                <a:ea typeface="EB Garamond"/>
                <a:cs typeface="EB Garamond"/>
                <a:sym typeface="EB Garamond"/>
              </a:rPr>
            </a:br>
            <a:r>
              <a:rPr lang="en-US" sz="5280" b="1" i="0" u="none" strike="noStrike" cap="none" dirty="0">
                <a:solidFill>
                  <a:srgbClr val="002060"/>
                </a:solidFill>
                <a:latin typeface="Arial Black"/>
                <a:ea typeface="Arial Black"/>
                <a:cs typeface="Arial Black"/>
                <a:sym typeface="Arial Black"/>
              </a:rPr>
              <a:t>THANK YOU FOR YOUR LEADERSHIP AND SUPPORT</a:t>
            </a:r>
            <a:r>
              <a:rPr lang="en-US" sz="3240" b="1" i="0" u="none" strike="noStrike" cap="none" dirty="0">
                <a:solidFill>
                  <a:srgbClr val="002060"/>
                </a:solidFill>
                <a:latin typeface="Arial Black"/>
                <a:ea typeface="Arial Black"/>
                <a:cs typeface="Arial Black"/>
                <a:sym typeface="Arial Black"/>
              </a:rPr>
              <a:t/>
            </a:r>
            <a:br>
              <a:rPr lang="en-US" sz="3240" b="1" i="0" u="none" strike="noStrike" cap="none" dirty="0">
                <a:solidFill>
                  <a:srgbClr val="002060"/>
                </a:solidFill>
                <a:latin typeface="Arial Black"/>
                <a:ea typeface="Arial Black"/>
                <a:cs typeface="Arial Black"/>
                <a:sym typeface="Arial Black"/>
              </a:rPr>
            </a:br>
            <a:r>
              <a:rPr lang="en-US" sz="1620" b="0" i="0" u="none" strike="noStrike" cap="none" dirty="0">
                <a:solidFill>
                  <a:schemeClr val="dk1"/>
                </a:solidFill>
                <a:latin typeface="EB Garamond"/>
                <a:ea typeface="EB Garamond"/>
                <a:cs typeface="EB Garamond"/>
                <a:sym typeface="EB Garamond"/>
              </a:rPr>
              <a:t/>
            </a:r>
            <a:br>
              <a:rPr lang="en-US" sz="1620" b="0" i="0" u="none" strike="noStrike" cap="none" dirty="0">
                <a:solidFill>
                  <a:schemeClr val="dk1"/>
                </a:solidFill>
                <a:latin typeface="EB Garamond"/>
                <a:ea typeface="EB Garamond"/>
                <a:cs typeface="EB Garamond"/>
                <a:sym typeface="EB Garamond"/>
              </a:rPr>
            </a:br>
            <a:endParaRPr sz="1620" b="0" i="0" u="none" strike="noStrike" cap="none" dirty="0">
              <a:solidFill>
                <a:schemeClr val="dk1"/>
              </a:solidFill>
              <a:latin typeface="EB Garamond"/>
              <a:ea typeface="EB Garamond"/>
              <a:cs typeface="EB Garamond"/>
              <a:sym typeface="EB Garamond"/>
            </a:endParaRPr>
          </a:p>
        </p:txBody>
      </p:sp>
      <p:sp>
        <p:nvSpPr>
          <p:cNvPr id="664" name="Google Shape;664;p86"/>
          <p:cNvSpPr txBox="1"/>
          <p:nvPr/>
        </p:nvSpPr>
        <p:spPr>
          <a:xfrm>
            <a:off x="983202" y="1828798"/>
            <a:ext cx="10950486" cy="40626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2A32E"/>
                </a:solidFill>
                <a:latin typeface="Arial"/>
                <a:ea typeface="Arial"/>
                <a:cs typeface="Arial"/>
                <a:sym typeface="Arial"/>
              </a:rPr>
              <a:t>Kent Reed					</a:t>
            </a:r>
            <a:r>
              <a:rPr lang="en-US" sz="2400" b="1" dirty="0" smtClean="0">
                <a:solidFill>
                  <a:srgbClr val="F2A32E"/>
                </a:solidFill>
                <a:latin typeface="Arial"/>
                <a:ea typeface="Arial"/>
                <a:cs typeface="Arial"/>
                <a:sym typeface="Arial"/>
              </a:rPr>
              <a:t>Noalee </a:t>
            </a:r>
            <a:r>
              <a:rPr lang="en-US" sz="2400" b="1" dirty="0">
                <a:solidFill>
                  <a:srgbClr val="F2A32E"/>
                </a:solidFill>
                <a:latin typeface="Arial"/>
                <a:ea typeface="Arial"/>
                <a:cs typeface="Arial"/>
                <a:sym typeface="Arial"/>
              </a:rPr>
              <a:t>McDonald-Augustine</a:t>
            </a:r>
            <a:br>
              <a:rPr lang="en-US" sz="2400" b="1" dirty="0">
                <a:solidFill>
                  <a:srgbClr val="F2A32E"/>
                </a:solidFill>
                <a:latin typeface="Arial"/>
                <a:ea typeface="Arial"/>
                <a:cs typeface="Arial"/>
                <a:sym typeface="Arial"/>
              </a:rPr>
            </a:br>
            <a:r>
              <a:rPr lang="en-US" sz="2200" dirty="0">
                <a:solidFill>
                  <a:srgbClr val="002060"/>
                </a:solidFill>
                <a:latin typeface="Arial"/>
                <a:ea typeface="Arial"/>
                <a:cs typeface="Arial"/>
                <a:sym typeface="Arial"/>
              </a:rPr>
              <a:t>KSDE						</a:t>
            </a:r>
            <a:r>
              <a:rPr lang="en-US" sz="2200" dirty="0" smtClean="0">
                <a:solidFill>
                  <a:srgbClr val="002060"/>
                </a:solidFill>
                <a:latin typeface="Arial"/>
                <a:ea typeface="Arial"/>
                <a:cs typeface="Arial"/>
                <a:sym typeface="Arial"/>
              </a:rPr>
              <a:t>SECD </a:t>
            </a:r>
            <a:r>
              <a:rPr lang="en-US" sz="2200" dirty="0">
                <a:solidFill>
                  <a:srgbClr val="002060"/>
                </a:solidFill>
                <a:latin typeface="Arial"/>
                <a:ea typeface="Arial"/>
                <a:cs typeface="Arial"/>
                <a:sym typeface="Arial"/>
              </a:rPr>
              <a:t>Committee Co-Chair</a:t>
            </a:r>
            <a:endParaRPr dirty="0"/>
          </a:p>
          <a:p>
            <a:pPr marL="0" marR="0" lvl="0" indent="0" algn="l" rtl="0">
              <a:spcBef>
                <a:spcPts val="0"/>
              </a:spcBef>
              <a:spcAft>
                <a:spcPts val="0"/>
              </a:spcAft>
              <a:buNone/>
            </a:pPr>
            <a:r>
              <a:rPr lang="en-US" sz="2200" u="sng" dirty="0">
                <a:solidFill>
                  <a:schemeClr val="hlink"/>
                </a:solidFill>
                <a:latin typeface="Arial"/>
                <a:ea typeface="Arial"/>
                <a:cs typeface="Arial"/>
                <a:sym typeface="Arial"/>
                <a:hlinkClick r:id="rId3"/>
              </a:rPr>
              <a:t>kreed@ksde.org</a:t>
            </a:r>
            <a:r>
              <a:rPr lang="en-US" sz="2200" dirty="0">
                <a:solidFill>
                  <a:srgbClr val="002060"/>
                </a:solidFill>
                <a:latin typeface="Arial"/>
                <a:ea typeface="Arial"/>
                <a:cs typeface="Arial"/>
                <a:sym typeface="Arial"/>
              </a:rPr>
              <a:t> 				</a:t>
            </a:r>
            <a:r>
              <a:rPr lang="en-US" sz="2200" dirty="0" smtClean="0">
                <a:solidFill>
                  <a:srgbClr val="002060"/>
                </a:solidFill>
                <a:latin typeface="Arial"/>
                <a:ea typeface="Arial"/>
                <a:cs typeface="Arial"/>
                <a:sym typeface="Arial"/>
              </a:rPr>
              <a:t>Smoky </a:t>
            </a:r>
            <a:r>
              <a:rPr lang="en-US" sz="2200" dirty="0">
                <a:solidFill>
                  <a:srgbClr val="002060"/>
                </a:solidFill>
                <a:latin typeface="Arial"/>
                <a:ea typeface="Arial"/>
                <a:cs typeface="Arial"/>
                <a:sym typeface="Arial"/>
              </a:rPr>
              <a:t>Hill ESC</a:t>
            </a:r>
            <a:endParaRPr dirty="0"/>
          </a:p>
          <a:p>
            <a:pPr marL="0" marR="0" lvl="0" indent="0" algn="l" rtl="0">
              <a:spcBef>
                <a:spcPts val="0"/>
              </a:spcBef>
              <a:spcAft>
                <a:spcPts val="0"/>
              </a:spcAft>
              <a:buNone/>
            </a:pPr>
            <a:r>
              <a:rPr lang="en-US" sz="2200" dirty="0">
                <a:solidFill>
                  <a:srgbClr val="002060"/>
                </a:solidFill>
                <a:latin typeface="Arial"/>
                <a:ea typeface="Arial"/>
                <a:cs typeface="Arial"/>
                <a:sym typeface="Arial"/>
              </a:rPr>
              <a:t>						</a:t>
            </a:r>
            <a:r>
              <a:rPr lang="en-US" sz="2200" u="sng" dirty="0" smtClean="0">
                <a:solidFill>
                  <a:schemeClr val="hlink"/>
                </a:solidFill>
                <a:latin typeface="Arial"/>
                <a:ea typeface="Arial"/>
                <a:cs typeface="Arial"/>
                <a:sym typeface="Arial"/>
                <a:hlinkClick r:id="rId4"/>
              </a:rPr>
              <a:t>nmcdonald@smokyhill.org</a:t>
            </a:r>
            <a:r>
              <a:rPr lang="en-US" sz="2200" dirty="0" smtClean="0">
                <a:solidFill>
                  <a:srgbClr val="002060"/>
                </a:solidFill>
                <a:latin typeface="Arial"/>
                <a:ea typeface="Arial"/>
                <a:cs typeface="Arial"/>
                <a:sym typeface="Arial"/>
              </a:rPr>
              <a:t> </a:t>
            </a:r>
          </a:p>
          <a:p>
            <a:pPr marL="0" marR="0" lvl="0" indent="0" algn="l" rtl="0">
              <a:spcBef>
                <a:spcPts val="0"/>
              </a:spcBef>
              <a:spcAft>
                <a:spcPts val="0"/>
              </a:spcAft>
              <a:buNone/>
            </a:pPr>
            <a:endParaRPr dirty="0"/>
          </a:p>
          <a:p>
            <a:pPr marL="0" marR="0" lvl="0" indent="0" algn="l" rtl="0">
              <a:spcBef>
                <a:spcPts val="0"/>
              </a:spcBef>
              <a:spcAft>
                <a:spcPts val="0"/>
              </a:spcAft>
              <a:buNone/>
            </a:pPr>
            <a:endParaRPr sz="1400" dirty="0">
              <a:solidFill>
                <a:srgbClr val="002060"/>
              </a:solidFill>
              <a:latin typeface="Arial"/>
              <a:ea typeface="Arial"/>
              <a:cs typeface="Arial"/>
              <a:sym typeface="Arial"/>
            </a:endParaRPr>
          </a:p>
          <a:p>
            <a:pPr marL="0" marR="0" lvl="0" indent="0" algn="l" rtl="0">
              <a:spcBef>
                <a:spcPts val="0"/>
              </a:spcBef>
              <a:spcAft>
                <a:spcPts val="0"/>
              </a:spcAft>
              <a:buNone/>
            </a:pPr>
            <a:r>
              <a:rPr lang="en-US" sz="2400" b="1" dirty="0">
                <a:solidFill>
                  <a:srgbClr val="F2A32E"/>
                </a:solidFill>
                <a:latin typeface="Arial"/>
                <a:ea typeface="Arial"/>
                <a:cs typeface="Arial"/>
                <a:sym typeface="Arial"/>
              </a:rPr>
              <a:t>Jodi Grover					</a:t>
            </a:r>
            <a:r>
              <a:rPr lang="en-US" sz="2400" b="1" dirty="0" smtClean="0">
                <a:solidFill>
                  <a:srgbClr val="F2A32E"/>
                </a:solidFill>
                <a:latin typeface="Arial"/>
                <a:ea typeface="Arial"/>
                <a:cs typeface="Arial"/>
                <a:sym typeface="Arial"/>
              </a:rPr>
              <a:t>Susan </a:t>
            </a:r>
            <a:r>
              <a:rPr lang="en-US" sz="2400" b="1" dirty="0">
                <a:solidFill>
                  <a:srgbClr val="F2A32E"/>
                </a:solidFill>
                <a:latin typeface="Arial"/>
                <a:ea typeface="Arial"/>
                <a:cs typeface="Arial"/>
                <a:sym typeface="Arial"/>
              </a:rPr>
              <a:t>Johnson</a:t>
            </a:r>
            <a:endParaRPr dirty="0"/>
          </a:p>
          <a:p>
            <a:pPr marL="0" marR="0" lvl="0" indent="0" algn="l" rtl="0">
              <a:spcBef>
                <a:spcPts val="0"/>
              </a:spcBef>
              <a:spcAft>
                <a:spcPts val="0"/>
              </a:spcAft>
              <a:buNone/>
            </a:pPr>
            <a:r>
              <a:rPr lang="en-US" sz="2200" dirty="0">
                <a:solidFill>
                  <a:srgbClr val="002060"/>
                </a:solidFill>
                <a:latin typeface="Arial"/>
                <a:ea typeface="Arial"/>
                <a:cs typeface="Arial"/>
                <a:sym typeface="Arial"/>
              </a:rPr>
              <a:t>SECD Committee Member		</a:t>
            </a:r>
            <a:r>
              <a:rPr lang="en-US" sz="2200" dirty="0" smtClean="0">
                <a:solidFill>
                  <a:srgbClr val="002060"/>
                </a:solidFill>
                <a:latin typeface="Arial"/>
                <a:ea typeface="Arial"/>
                <a:cs typeface="Arial"/>
                <a:sym typeface="Arial"/>
              </a:rPr>
              <a:t>	SECD </a:t>
            </a:r>
            <a:r>
              <a:rPr lang="en-US" sz="2200" dirty="0">
                <a:solidFill>
                  <a:srgbClr val="002060"/>
                </a:solidFill>
                <a:latin typeface="Arial"/>
                <a:ea typeface="Arial"/>
                <a:cs typeface="Arial"/>
                <a:sym typeface="Arial"/>
              </a:rPr>
              <a:t>Committee Member</a:t>
            </a:r>
            <a:endParaRPr dirty="0"/>
          </a:p>
          <a:p>
            <a:pPr marL="0" marR="0" lvl="0" indent="0" algn="l" rtl="0">
              <a:spcBef>
                <a:spcPts val="0"/>
              </a:spcBef>
              <a:spcAft>
                <a:spcPts val="0"/>
              </a:spcAft>
              <a:buNone/>
            </a:pPr>
            <a:r>
              <a:rPr lang="en-US" sz="2200" dirty="0">
                <a:solidFill>
                  <a:srgbClr val="002060"/>
                </a:solidFill>
                <a:latin typeface="Arial"/>
                <a:ea typeface="Arial"/>
                <a:cs typeface="Arial"/>
                <a:sym typeface="Arial"/>
              </a:rPr>
              <a:t>ESSDACK ESC				</a:t>
            </a:r>
            <a:r>
              <a:rPr lang="en-US" sz="2200" dirty="0" smtClean="0">
                <a:solidFill>
                  <a:srgbClr val="002060"/>
                </a:solidFill>
                <a:latin typeface="Arial"/>
                <a:ea typeface="Arial"/>
                <a:cs typeface="Arial"/>
                <a:sym typeface="Arial"/>
              </a:rPr>
              <a:t>Greenbush </a:t>
            </a:r>
            <a:r>
              <a:rPr lang="en-US" sz="2200" dirty="0">
                <a:solidFill>
                  <a:srgbClr val="002060"/>
                </a:solidFill>
                <a:latin typeface="Arial"/>
                <a:ea typeface="Arial"/>
                <a:cs typeface="Arial"/>
                <a:sym typeface="Arial"/>
              </a:rPr>
              <a:t>ESC</a:t>
            </a:r>
            <a:endParaRPr dirty="0"/>
          </a:p>
          <a:p>
            <a:pPr marL="0" marR="0" lvl="0" indent="0" algn="l" rtl="0">
              <a:spcBef>
                <a:spcPts val="0"/>
              </a:spcBef>
              <a:spcAft>
                <a:spcPts val="0"/>
              </a:spcAft>
              <a:buNone/>
            </a:pPr>
            <a:r>
              <a:rPr lang="en-US" sz="2200" u="sng" dirty="0">
                <a:solidFill>
                  <a:schemeClr val="hlink"/>
                </a:solidFill>
                <a:latin typeface="Arial"/>
                <a:ea typeface="Arial"/>
                <a:cs typeface="Arial"/>
                <a:sym typeface="Arial"/>
                <a:hlinkClick r:id="rId5"/>
              </a:rPr>
              <a:t>jodigrover@essdack.org</a:t>
            </a:r>
            <a:r>
              <a:rPr lang="en-US" sz="2200" dirty="0">
                <a:solidFill>
                  <a:srgbClr val="002060"/>
                </a:solidFill>
                <a:latin typeface="Arial"/>
                <a:ea typeface="Arial"/>
                <a:cs typeface="Arial"/>
                <a:sym typeface="Arial"/>
              </a:rPr>
              <a:t> 			</a:t>
            </a:r>
            <a:r>
              <a:rPr lang="en-US" sz="2200" u="sng" dirty="0" smtClean="0">
                <a:solidFill>
                  <a:schemeClr val="hlink"/>
                </a:solidFill>
                <a:latin typeface="Arial"/>
                <a:ea typeface="Arial"/>
                <a:cs typeface="Arial"/>
                <a:sym typeface="Arial"/>
                <a:hlinkClick r:id="rId6"/>
              </a:rPr>
              <a:t>susanjohnsonconsulting@gmail.com</a:t>
            </a:r>
            <a:r>
              <a:rPr lang="en-US" sz="2200" dirty="0" smtClean="0">
                <a:solidFill>
                  <a:srgbClr val="002060"/>
                </a:solidFill>
                <a:latin typeface="Arial"/>
                <a:ea typeface="Arial"/>
                <a:cs typeface="Arial"/>
                <a:sym typeface="Arial"/>
              </a:rPr>
              <a:t> </a:t>
            </a:r>
            <a:endParaRPr sz="2200" dirty="0">
              <a:solidFill>
                <a:srgbClr val="002060"/>
              </a:solidFill>
              <a:latin typeface="Arial"/>
              <a:ea typeface="Arial"/>
              <a:cs typeface="Arial"/>
              <a:sym typeface="Arial"/>
            </a:endParaRPr>
          </a:p>
          <a:p>
            <a:pPr marL="0" marR="0" lvl="0" indent="0" algn="l" rtl="0">
              <a:spcBef>
                <a:spcPts val="0"/>
              </a:spcBef>
              <a:spcAft>
                <a:spcPts val="0"/>
              </a:spcAft>
              <a:buNone/>
            </a:pPr>
            <a:r>
              <a:rPr lang="en-US" sz="2800" dirty="0">
                <a:solidFill>
                  <a:schemeClr val="dk1"/>
                </a:solidFill>
                <a:latin typeface="Calibri"/>
                <a:ea typeface="Calibri"/>
                <a:cs typeface="Calibri"/>
                <a:sym typeface="Calibri"/>
              </a:rPr>
              <a:t/>
            </a:r>
            <a:br>
              <a:rPr lang="en-US" sz="2800" dirty="0">
                <a:solidFill>
                  <a:schemeClr val="dk1"/>
                </a:solidFill>
                <a:latin typeface="Calibri"/>
                <a:ea typeface="Calibri"/>
                <a:cs typeface="Calibri"/>
                <a:sym typeface="Calibri"/>
              </a:rPr>
            </a:br>
            <a:r>
              <a:rPr lang="en-US" sz="1800" dirty="0">
                <a:solidFill>
                  <a:schemeClr val="dk1"/>
                </a:solidFill>
                <a:latin typeface="Calibri"/>
                <a:ea typeface="Calibri"/>
                <a:cs typeface="Calibri"/>
                <a:sym typeface="Calibri"/>
              </a:rPr>
              <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p:nvPr/>
        </p:nvSpPr>
        <p:spPr>
          <a:xfrm>
            <a:off x="2920444" y="5825990"/>
            <a:ext cx="4841505"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02060"/>
              </a:buClr>
              <a:buSzPts val="1400"/>
              <a:buFont typeface="Noto Sans Symbols"/>
              <a:buNone/>
            </a:pPr>
            <a:r>
              <a:rPr lang="en-US" sz="1400">
                <a:solidFill>
                  <a:srgbClr val="002060"/>
                </a:solidFill>
                <a:latin typeface="Arial"/>
                <a:ea typeface="Arial"/>
                <a:cs typeface="Arial"/>
                <a:sym typeface="Arial"/>
              </a:rPr>
              <a:t>Source: 2017, </a:t>
            </a:r>
            <a:r>
              <a:rPr lang="en-US" sz="1400" i="1">
                <a:solidFill>
                  <a:srgbClr val="002060"/>
                </a:solidFill>
                <a:latin typeface="Arial"/>
                <a:ea typeface="Arial"/>
                <a:cs typeface="Arial"/>
                <a:sym typeface="Arial"/>
              </a:rPr>
              <a:t>Collaborating States Initiative, </a:t>
            </a:r>
            <a:r>
              <a:rPr lang="en-US" sz="1400">
                <a:solidFill>
                  <a:srgbClr val="002060"/>
                </a:solidFill>
                <a:latin typeface="Arial"/>
                <a:ea typeface="Arial"/>
                <a:cs typeface="Arial"/>
                <a:sym typeface="Arial"/>
              </a:rPr>
              <a:t>CASEL</a:t>
            </a:r>
            <a:endParaRPr sz="1400">
              <a:solidFill>
                <a:srgbClr val="002060"/>
              </a:solidFill>
              <a:latin typeface="Arial"/>
              <a:ea typeface="Arial"/>
              <a:cs typeface="Arial"/>
              <a:sym typeface="Arial"/>
            </a:endParaRPr>
          </a:p>
        </p:txBody>
      </p:sp>
      <p:pic>
        <p:nvPicPr>
          <p:cNvPr id="127" name="Google Shape;127;p22"/>
          <p:cNvPicPr preferRelativeResize="0"/>
          <p:nvPr/>
        </p:nvPicPr>
        <p:blipFill rotWithShape="1">
          <a:blip r:embed="rId3">
            <a:alphaModFix/>
          </a:blip>
          <a:srcRect/>
          <a:stretch/>
        </p:blipFill>
        <p:spPr>
          <a:xfrm>
            <a:off x="1352488" y="161984"/>
            <a:ext cx="8989376" cy="566400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76200"/>
            <a:ext cx="7620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210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1316</TotalTime>
  <Words>3115</Words>
  <Application>Microsoft Office PowerPoint</Application>
  <PresentationFormat>Widescreen</PresentationFormat>
  <Paragraphs>419</Paragraphs>
  <Slides>64</Slides>
  <Notes>52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9" baseType="lpstr">
      <vt:lpstr>EB Garamond</vt:lpstr>
      <vt:lpstr>Wingdings</vt:lpstr>
      <vt:lpstr>MS PGothic</vt:lpstr>
      <vt:lpstr>Georgia</vt:lpstr>
      <vt:lpstr>Arial Narrow</vt:lpstr>
      <vt:lpstr>Arial Black</vt:lpstr>
      <vt:lpstr>Avenir</vt:lpstr>
      <vt:lpstr>Times New Roman</vt:lpstr>
      <vt:lpstr>Arial</vt:lpstr>
      <vt:lpstr>Quattrocento Sans</vt:lpstr>
      <vt:lpstr>Calibri</vt:lpstr>
      <vt:lpstr>Cambria</vt:lpstr>
      <vt:lpstr>Noto Sans Symbols</vt:lpstr>
      <vt:lpstr>Office Theme</vt:lpstr>
      <vt:lpstr>Document</vt:lpstr>
      <vt:lpstr>PowerPoint Presentation</vt:lpstr>
      <vt:lpstr>PowerPoint Presentation</vt:lpstr>
      <vt:lpstr>PowerPoint Presentation</vt:lpstr>
      <vt:lpstr>Making Sure Every Child is Known</vt:lpstr>
      <vt:lpstr>SOCIAL EMOTIONAL AND CHARACTER DEVELOPMENT MODEL STANDARDS</vt:lpstr>
      <vt:lpstr>PowerPoint Presentation</vt:lpstr>
      <vt:lpstr>PowerPoint Presentation</vt:lpstr>
      <vt:lpstr>PowerPoint Presentation</vt:lpstr>
      <vt:lpstr>PowerPoint Presentation</vt:lpstr>
      <vt:lpstr>WHY FOCUS ON SOCIAL-EMOTIONAL GROWTH</vt:lpstr>
      <vt:lpstr>SECD STANDARDS</vt:lpstr>
      <vt:lpstr>KANSAS SOCIAL, EMOTIONAL AND CHARACTER EDUCATION STANDARDS </vt:lpstr>
      <vt:lpstr>STATE BOARD SOCIAL-EMOTIONAL GROWTH GOAL </vt:lpstr>
      <vt:lpstr>PowerPoint Presentation</vt:lpstr>
      <vt:lpstr>DEFINITION</vt:lpstr>
      <vt:lpstr>CORE BELIEFS</vt:lpstr>
      <vt:lpstr>CHARACTER DEVELOPMENT</vt:lpstr>
      <vt:lpstr>SOCIAL, EMOTIONAL AND CHARACTER DEVELOPMENT STANDARDS</vt:lpstr>
      <vt:lpstr>SUGGESTED EDITS/INCLUSION</vt:lpstr>
      <vt:lpstr>PowerPoint Presentation</vt:lpstr>
      <vt:lpstr>CHARACTER DEVELOPMENT</vt:lpstr>
      <vt:lpstr>STANDARDS USE</vt:lpstr>
      <vt:lpstr>PUBLIC COMMENTS</vt:lpstr>
      <vt:lpstr>PUBLIC COMMENTS</vt:lpstr>
      <vt:lpstr>IMPLEMENTATION FOR SECD STANDARDS, CURRICULUM, INSTRUCTION AND EVALUATION</vt:lpstr>
      <vt:lpstr>PowerPoint Presentation</vt:lpstr>
      <vt:lpstr>I Wish My Teacher Knew by Kyle Schwartz</vt:lpstr>
      <vt:lpstr>Curriculums Used In State</vt:lpstr>
      <vt:lpstr>PowerPoint Presentation</vt:lpstr>
      <vt:lpstr>INTEGRATION AND ALIGNMENT</vt:lpstr>
      <vt:lpstr>PowerPoint Presentation</vt:lpstr>
      <vt:lpstr>PowerPoint Presentation</vt:lpstr>
      <vt:lpstr>KANSAS CAREER DEVELOPMENT PROCESS</vt:lpstr>
      <vt:lpstr>PowerPoint Presentation</vt:lpstr>
      <vt:lpstr>PowerPoint Presentation</vt:lpstr>
      <vt:lpstr>Participating School Districts</vt:lpstr>
      <vt:lpstr>PowerPoint Presentation</vt:lpstr>
      <vt:lpstr>STATE WIDE  SCHOOL MENTAL HEALTH INITIATIVES</vt:lpstr>
      <vt:lpstr>PowerPoint Presentation</vt:lpstr>
      <vt:lpstr>PowerPoint Presentation</vt:lpstr>
      <vt:lpstr>PowerPoint Presentation</vt:lpstr>
      <vt:lpstr>PowerPoint Presentation</vt:lpstr>
      <vt:lpstr>Mental Health Intervention Treatment Program (MHIT)</vt:lpstr>
      <vt:lpstr>Child Sexual Abuse</vt:lpstr>
      <vt:lpstr>PowerPoint Presentation</vt:lpstr>
      <vt:lpstr>KESA</vt:lpstr>
      <vt:lpstr>KESA Social-Emotional Questions</vt:lpstr>
      <vt:lpstr>Indicators</vt:lpstr>
      <vt:lpstr>PowerPoint Presentation</vt:lpstr>
      <vt:lpstr>PowerPoint Presentation</vt:lpstr>
      <vt:lpstr>ACT and WorkKeys Initiative</vt:lpstr>
      <vt:lpstr>ACT and WorkKeys Initiative (cont’d.) </vt:lpstr>
      <vt:lpstr>PowerPoint Presentation</vt:lpstr>
      <vt:lpstr> Kansas Safe and Secure Schools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Champion</vt:lpstr>
      <vt:lpstr>PowerPoint Presentation</vt:lpstr>
      <vt:lpstr> THANK YOU FOR YOUR LEADERSHIP AND SUPPORT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Emotional</dc:title>
  <dc:creator>Kent Reed</dc:creator>
  <cp:lastModifiedBy>Kent Reed</cp:lastModifiedBy>
  <cp:revision>27</cp:revision>
  <cp:lastPrinted>2018-08-14T16:49:19Z</cp:lastPrinted>
  <dcterms:modified xsi:type="dcterms:W3CDTF">2018-09-26T15:32:11Z</dcterms:modified>
</cp:coreProperties>
</file>