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63" r:id="rId4"/>
    <p:sldMasterId id="2147483787" r:id="rId5"/>
    <p:sldMasterId id="2147483810" r:id="rId6"/>
  </p:sldMasterIdLst>
  <p:notesMasterIdLst>
    <p:notesMasterId r:id="rId21"/>
  </p:notesMasterIdLst>
  <p:handoutMasterIdLst>
    <p:handoutMasterId r:id="rId22"/>
  </p:handoutMasterIdLst>
  <p:sldIdLst>
    <p:sldId id="457" r:id="rId7"/>
    <p:sldId id="868" r:id="rId8"/>
    <p:sldId id="969" r:id="rId9"/>
    <p:sldId id="518" r:id="rId10"/>
    <p:sldId id="970" r:id="rId11"/>
    <p:sldId id="971" r:id="rId12"/>
    <p:sldId id="972" r:id="rId13"/>
    <p:sldId id="973" r:id="rId14"/>
    <p:sldId id="968" r:id="rId15"/>
    <p:sldId id="951" r:id="rId16"/>
    <p:sldId id="974" r:id="rId17"/>
    <p:sldId id="949" r:id="rId18"/>
    <p:sldId id="829" r:id="rId19"/>
    <p:sldId id="45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58" autoAdjust="0"/>
    <p:restoredTop sz="96437" autoAdjust="0"/>
  </p:normalViewPr>
  <p:slideViewPr>
    <p:cSldViewPr snapToGrid="0" snapToObjects="1">
      <p:cViewPr varScale="1">
        <p:scale>
          <a:sx n="169" d="100"/>
          <a:sy n="169" d="100"/>
        </p:scale>
        <p:origin x="42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6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4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24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7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3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2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5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1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6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7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38616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77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3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6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6530737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894973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6493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00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38604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79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651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10/19/2018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66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530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1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549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4487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3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6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314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3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379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1435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954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72578"/>
            <a:ext cx="7589520" cy="1809726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10/19/2018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6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1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1602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3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2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32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4020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3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6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752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71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617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909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556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64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714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/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2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5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457189">
              <a:defRPr/>
            </a:pPr>
            <a:fld id="{00000000-1234-1234-1234-123412341234}" type="slidenum">
              <a:rPr lang="en">
                <a:solidFill>
                  <a:srgbClr val="15284B">
                    <a:tint val="75000"/>
                  </a:srgbClr>
                </a:solidFill>
                <a:latin typeface="Segoe UI"/>
              </a:rPr>
              <a:pPr defTabSz="457189">
                <a:defRPr/>
              </a:pPr>
              <a:t>12</a:t>
            </a:fld>
            <a:endParaRPr>
              <a:solidFill>
                <a:srgbClr val="15284B">
                  <a:tint val="75000"/>
                </a:srgbClr>
              </a:solidFill>
              <a:latin typeface="Segoe UI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2800350" y="1143000"/>
            <a:ext cx="6115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4050" dirty="0">
                <a:solidFill>
                  <a:srgbClr val="15254B"/>
                </a:solidFill>
                <a:latin typeface="Arial"/>
              </a:rPr>
              <a:t>Do the best you can until you know better. Then when you know better, do better. – Maya Angelou</a:t>
            </a:r>
          </a:p>
        </p:txBody>
      </p:sp>
    </p:spTree>
    <p:extLst>
      <p:ext uri="{BB962C8B-B14F-4D97-AF65-F5344CB8AC3E}">
        <p14:creationId xmlns:p14="http://schemas.microsoft.com/office/powerpoint/2010/main" val="1521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648104" y="1314450"/>
            <a:ext cx="6552341" cy="29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hangingPunct="0">
              <a:lnSpc>
                <a:spcPct val="115000"/>
              </a:lnSpc>
              <a:spcAft>
                <a:spcPts val="1000"/>
              </a:spcAft>
            </a:pP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WHAT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SKILLS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DO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BUSINESS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&amp;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INDUSTRY SAY 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ARE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LACKING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IN HIGH SCHOOL, TWO-YEAR and FOUR-YEAR COLLEGE PROGRAM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GRADUATES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?</a:t>
            </a:r>
            <a:endParaRPr lang="en-US" sz="3300" kern="0" dirty="0">
              <a:solidFill>
                <a:srgbClr val="15254B"/>
              </a:solidFill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62352"/>
            <a:ext cx="198120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/>
            <a:r>
              <a:rPr lang="en-US" sz="675" dirty="0">
                <a:solidFill>
                  <a:srgbClr val="000000"/>
                </a:solidFill>
                <a:latin typeface="Myriad Pro" panose="020B0503030403020204" pitchFamily="34" charset="0"/>
              </a:rPr>
              <a:t>Gaumer Erickson, A.S., Soukup, J.H., &amp; Noonan, P. (2013). </a:t>
            </a:r>
            <a:r>
              <a:rPr lang="en-US" sz="675" i="1" dirty="0">
                <a:solidFill>
                  <a:srgbClr val="000000"/>
                </a:solidFill>
                <a:latin typeface="Myriad Pro" panose="020B0503030403020204" pitchFamily="34" charset="0"/>
              </a:rPr>
              <a:t>College &amp; Career Competency Wheel</a:t>
            </a:r>
            <a:r>
              <a:rPr lang="en-US" sz="675" dirty="0">
                <a:solidFill>
                  <a:srgbClr val="000000"/>
                </a:solidFill>
                <a:latin typeface="Myriad Pro" panose="020B0503030403020204" pitchFamily="34" charset="0"/>
              </a:rPr>
              <a:t>. Lawrence, KS: University of Kansas, Center for Research on Learning. Derived in part from Pellegrino, J.W., &amp; Hilton, M.L. (Eds.). (2012). </a:t>
            </a:r>
            <a:r>
              <a:rPr lang="en-US" sz="675" i="1" dirty="0">
                <a:solidFill>
                  <a:srgbClr val="000000"/>
                </a:solidFill>
                <a:latin typeface="Myriad Pro" panose="020B0503030403020204" pitchFamily="34" charset="0"/>
              </a:rPr>
              <a:t>Education for Life and Work: Developing Transferable Knowledge and Skills in the 21</a:t>
            </a:r>
            <a:r>
              <a:rPr lang="en-US" sz="675" i="1" baseline="30000" dirty="0">
                <a:solidFill>
                  <a:srgbClr val="000000"/>
                </a:solidFill>
                <a:latin typeface="Myriad Pro" panose="020B0503030403020204" pitchFamily="34" charset="0"/>
              </a:rPr>
              <a:t>st</a:t>
            </a:r>
            <a:r>
              <a:rPr lang="en-US" sz="675" i="1" dirty="0">
                <a:solidFill>
                  <a:srgbClr val="000000"/>
                </a:solidFill>
                <a:latin typeface="Myriad Pro" panose="020B0503030403020204" pitchFamily="34" charset="0"/>
              </a:rPr>
              <a:t> Century. </a:t>
            </a:r>
            <a:r>
              <a:rPr lang="en-US" sz="675" dirty="0">
                <a:solidFill>
                  <a:srgbClr val="000000"/>
                </a:solidFill>
                <a:latin typeface="Myriad Pro" panose="020B0503030403020204" pitchFamily="34" charset="0"/>
              </a:rPr>
              <a:t>Washington, DC: National Academies Press.</a:t>
            </a:r>
            <a:r>
              <a:rPr lang="en-US" sz="675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4" y="-93458"/>
            <a:ext cx="5376333" cy="53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B03F9-3AC7-744D-90F1-E08F20C7C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0798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5" name="Shape 161">
            <a:extLst>
              <a:ext uri="{FF2B5EF4-FFF2-40B4-BE49-F238E27FC236}">
                <a16:creationId xmlns:a16="http://schemas.microsoft.com/office/drawing/2014/main" id="{558A36EB-B817-7C43-A029-E3DF998DFE79}"/>
              </a:ext>
            </a:extLst>
          </p:cNvPr>
          <p:cNvSpPr/>
          <p:nvPr/>
        </p:nvSpPr>
        <p:spPr>
          <a:xfrm>
            <a:off x="381000" y="1200150"/>
            <a:ext cx="4063044" cy="96483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ffectLst/>
        </p:spPr>
        <p:txBody>
          <a:bodyPr lIns="45719" rIns="45719" anchor="ctr"/>
          <a:lstStyle/>
          <a:p>
            <a:pPr defTabSz="914378" hangingPunct="0"/>
            <a:endParaRPr sz="1400" kern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sp>
        <p:nvSpPr>
          <p:cNvPr id="6" name="Shape 164">
            <a:extLst>
              <a:ext uri="{FF2B5EF4-FFF2-40B4-BE49-F238E27FC236}">
                <a16:creationId xmlns:a16="http://schemas.microsoft.com/office/drawing/2014/main" id="{1273D1A5-5A40-CD48-8645-4B9C42CC2214}"/>
              </a:ext>
            </a:extLst>
          </p:cNvPr>
          <p:cNvSpPr/>
          <p:nvPr/>
        </p:nvSpPr>
        <p:spPr>
          <a:xfrm>
            <a:off x="627900" y="1252310"/>
            <a:ext cx="35692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2800" b="1" kern="0" cap="all" dirty="0">
                <a:solidFill>
                  <a:srgbClr val="FFFFFF"/>
                </a:solidFill>
                <a:latin typeface="Futura-ExtraBold"/>
                <a:cs typeface="Futura-ExtraBold"/>
                <a:sym typeface="Futura-ExtraBold"/>
              </a:rPr>
              <a:t>BUSINESSES </a:t>
            </a:r>
            <a:r>
              <a:rPr sz="2800" b="1" kern="0" cap="all" dirty="0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</a:p>
        </p:txBody>
      </p:sp>
      <p:sp>
        <p:nvSpPr>
          <p:cNvPr id="7" name="Shape 165">
            <a:extLst>
              <a:ext uri="{FF2B5EF4-FFF2-40B4-BE49-F238E27FC236}">
                <a16:creationId xmlns:a16="http://schemas.microsoft.com/office/drawing/2014/main" id="{C82C9C41-7808-A64A-9325-BAAB18569C70}"/>
              </a:ext>
            </a:extLst>
          </p:cNvPr>
          <p:cNvSpPr/>
          <p:nvPr/>
        </p:nvSpPr>
        <p:spPr>
          <a:xfrm>
            <a:off x="4541144" y="1182756"/>
            <a:ext cx="4378761" cy="96483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  <a:effectLst/>
        </p:spPr>
        <p:txBody>
          <a:bodyPr lIns="45719" rIns="45719" anchor="ctr"/>
          <a:lstStyle/>
          <a:p>
            <a:pPr defTabSz="914378" hangingPunct="0"/>
            <a:endParaRPr sz="1400" kern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4B2AD9-6EF3-A641-B7FD-DB0546BBFCCD}"/>
              </a:ext>
            </a:extLst>
          </p:cNvPr>
          <p:cNvGrpSpPr/>
          <p:nvPr/>
        </p:nvGrpSpPr>
        <p:grpSpPr>
          <a:xfrm>
            <a:off x="1371600" y="2274194"/>
            <a:ext cx="1940469" cy="1699129"/>
            <a:chOff x="555081" y="2776059"/>
            <a:chExt cx="1940469" cy="1490640"/>
          </a:xfrm>
        </p:grpSpPr>
        <p:sp>
          <p:nvSpPr>
            <p:cNvPr id="9" name="Shape 166">
              <a:extLst>
                <a:ext uri="{FF2B5EF4-FFF2-40B4-BE49-F238E27FC236}">
                  <a16:creationId xmlns:a16="http://schemas.microsoft.com/office/drawing/2014/main" id="{5CA607C4-8742-344E-ABA4-A034F912D869}"/>
                </a:ext>
              </a:extLst>
            </p:cNvPr>
            <p:cNvSpPr/>
            <p:nvPr/>
          </p:nvSpPr>
          <p:spPr>
            <a:xfrm>
              <a:off x="555081" y="2776059"/>
              <a:ext cx="1940469" cy="3240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anchor="ctr">
              <a:spAutoFit/>
            </a:bodyPr>
            <a:lstStyle/>
            <a:p>
              <a:pPr algn="ctr" defTabSz="914378" hangingPunct="0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pPr>
              <a:r>
                <a:rPr lang="en-US" sz="900" b="1" kern="0" cap="all" dirty="0">
                  <a:solidFill>
                    <a:srgbClr val="15254B"/>
                  </a:solidFill>
                  <a:latin typeface="Futura-Heavy"/>
                  <a:cs typeface="Futura-Heavy"/>
                  <a:sym typeface="Futura-Heavy"/>
                </a:rPr>
                <a:t>SKILLED TRADE WORKERS:</a:t>
              </a:r>
            </a:p>
            <a:p>
              <a:pPr algn="ctr" defTabSz="914378" hangingPunct="0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pPr>
              <a:endParaRPr sz="900" b="1" kern="0" cap="all" dirty="0">
                <a:solidFill>
                  <a:srgbClr val="15254B"/>
                </a:solidFill>
                <a:latin typeface="Futura-Heavy"/>
                <a:cs typeface="Futura-Heavy"/>
                <a:sym typeface="Futura-Heavy"/>
              </a:endParaRPr>
            </a:p>
          </p:txBody>
        </p:sp>
        <p:sp>
          <p:nvSpPr>
            <p:cNvPr id="10" name="Shape 167">
              <a:extLst>
                <a:ext uri="{FF2B5EF4-FFF2-40B4-BE49-F238E27FC236}">
                  <a16:creationId xmlns:a16="http://schemas.microsoft.com/office/drawing/2014/main" id="{26A7A043-8EDE-864A-A638-8745E6DD8B41}"/>
                </a:ext>
              </a:extLst>
            </p:cNvPr>
            <p:cNvSpPr/>
            <p:nvPr/>
          </p:nvSpPr>
          <p:spPr>
            <a:xfrm>
              <a:off x="555081" y="3780679"/>
              <a:ext cx="1752601" cy="4860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 hangingPunct="0"/>
              <a:r>
                <a:rPr sz="1500" kern="0" dirty="0">
                  <a:solidFill>
                    <a:srgbClr val="15254B"/>
                  </a:solidFill>
                  <a:latin typeface="Arial"/>
                </a:rPr>
                <a:t>hardest jobs to fill</a:t>
              </a:r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C430ABD4-D476-AA4F-89EA-D4912CDFB310}"/>
                </a:ext>
              </a:extLst>
            </p:cNvPr>
            <p:cNvSpPr/>
            <p:nvPr/>
          </p:nvSpPr>
          <p:spPr>
            <a:xfrm>
              <a:off x="555081" y="3146124"/>
              <a:ext cx="1752601" cy="6885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pPr defTabSz="914378" hangingPunct="0"/>
              <a:r>
                <a:rPr sz="4500" kern="0" dirty="0">
                  <a:solidFill>
                    <a:srgbClr val="15254B"/>
                  </a:solidFill>
                  <a:latin typeface="Arial"/>
                </a:rPr>
                <a:t>#1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B0343-00A1-E94B-A2AC-7072430F367C}"/>
              </a:ext>
            </a:extLst>
          </p:cNvPr>
          <p:cNvGrpSpPr/>
          <p:nvPr/>
        </p:nvGrpSpPr>
        <p:grpSpPr>
          <a:xfrm>
            <a:off x="5628557" y="2138079"/>
            <a:ext cx="2203929" cy="2482498"/>
            <a:chOff x="2291696" y="2753400"/>
            <a:chExt cx="2203929" cy="2482497"/>
          </a:xfrm>
        </p:grpSpPr>
        <p:sp>
          <p:nvSpPr>
            <p:cNvPr id="14" name="Shape 169">
              <a:extLst>
                <a:ext uri="{FF2B5EF4-FFF2-40B4-BE49-F238E27FC236}">
                  <a16:creationId xmlns:a16="http://schemas.microsoft.com/office/drawing/2014/main" id="{C6E4BE33-A157-FC4D-A9D4-DBF06F812265}"/>
                </a:ext>
              </a:extLst>
            </p:cNvPr>
            <p:cNvSpPr/>
            <p:nvPr/>
          </p:nvSpPr>
          <p:spPr>
            <a:xfrm>
              <a:off x="2517361" y="2753400"/>
              <a:ext cx="175260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 hangingPunct="0"/>
              <a:r>
                <a:rPr kern="0" dirty="0">
                  <a:solidFill>
                    <a:srgbClr val="FFA300"/>
                  </a:solidFill>
                </a:rPr>
                <a:t> </a:t>
              </a:r>
              <a:r>
                <a:rPr sz="1800" kern="0" dirty="0">
                  <a:solidFill>
                    <a:srgbClr val="FFA300"/>
                  </a:solidFill>
                  <a:latin typeface="Arial"/>
                </a:rPr>
                <a:t>executives:</a:t>
              </a:r>
            </a:p>
          </p:txBody>
        </p:sp>
        <p:sp>
          <p:nvSpPr>
            <p:cNvPr id="15" name="Shape 170">
              <a:extLst>
                <a:ext uri="{FF2B5EF4-FFF2-40B4-BE49-F238E27FC236}">
                  <a16:creationId xmlns:a16="http://schemas.microsoft.com/office/drawing/2014/main" id="{7136B280-7A6A-BF4A-83E7-5716D13C0F29}"/>
                </a:ext>
              </a:extLst>
            </p:cNvPr>
            <p:cNvSpPr/>
            <p:nvPr/>
          </p:nvSpPr>
          <p:spPr>
            <a:xfrm>
              <a:off x="2291696" y="3758570"/>
              <a:ext cx="2203929" cy="14773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of all first-time</a:t>
              </a:r>
            </a:p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hires who lose their job do so</a:t>
              </a:r>
            </a:p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because of a lack of employability skills</a:t>
              </a:r>
            </a:p>
          </p:txBody>
        </p:sp>
        <p:sp>
          <p:nvSpPr>
            <p:cNvPr id="16" name="Shape 171">
              <a:extLst>
                <a:ext uri="{FF2B5EF4-FFF2-40B4-BE49-F238E27FC236}">
                  <a16:creationId xmlns:a16="http://schemas.microsoft.com/office/drawing/2014/main" id="{15F0DFA7-4431-2841-9F85-4FB8E568932B}"/>
                </a:ext>
              </a:extLst>
            </p:cNvPr>
            <p:cNvSpPr/>
            <p:nvPr/>
          </p:nvSpPr>
          <p:spPr>
            <a:xfrm>
              <a:off x="2517361" y="3097974"/>
              <a:ext cx="1752601" cy="7848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pPr defTabSz="914378" hangingPunct="0"/>
              <a:r>
                <a:rPr lang="en-US" sz="4500" kern="0" dirty="0">
                  <a:solidFill>
                    <a:srgbClr val="FFA300"/>
                  </a:solidFill>
                  <a:latin typeface="Arial"/>
                </a:rPr>
                <a:t>89</a:t>
              </a:r>
              <a:r>
                <a:rPr sz="4500" kern="0" dirty="0">
                  <a:solidFill>
                    <a:srgbClr val="FFA300"/>
                  </a:solidFill>
                  <a:latin typeface="Arial"/>
                </a:rPr>
                <a:t>%</a:t>
              </a:r>
            </a:p>
          </p:txBody>
        </p:sp>
      </p:grpSp>
      <p:sp>
        <p:nvSpPr>
          <p:cNvPr id="17" name="Shape 178">
            <a:extLst>
              <a:ext uri="{FF2B5EF4-FFF2-40B4-BE49-F238E27FC236}">
                <a16:creationId xmlns:a16="http://schemas.microsoft.com/office/drawing/2014/main" id="{6D50000F-ADC3-DB43-A0D0-FBBF11F2A708}"/>
              </a:ext>
            </a:extLst>
          </p:cNvPr>
          <p:cNvSpPr/>
          <p:nvPr/>
        </p:nvSpPr>
        <p:spPr>
          <a:xfrm>
            <a:off x="851519" y="1614885"/>
            <a:ext cx="31220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lvl1pPr>
          </a:lstStyle>
          <a:p>
            <a:pPr defTabSz="914378" hangingPunct="0"/>
            <a:r>
              <a:rPr kern="0"/>
              <a:t>SKILLED TALENT</a:t>
            </a:r>
          </a:p>
        </p:txBody>
      </p:sp>
      <p:sp>
        <p:nvSpPr>
          <p:cNvPr id="18" name="Shape 180">
            <a:extLst>
              <a:ext uri="{FF2B5EF4-FFF2-40B4-BE49-F238E27FC236}">
                <a16:creationId xmlns:a16="http://schemas.microsoft.com/office/drawing/2014/main" id="{55721AFE-DC1E-134F-A3BC-811DFC54F675}"/>
              </a:ext>
            </a:extLst>
          </p:cNvPr>
          <p:cNvSpPr/>
          <p:nvPr/>
        </p:nvSpPr>
        <p:spPr>
          <a:xfrm>
            <a:off x="5135054" y="1252310"/>
            <a:ext cx="319093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2800" b="1" kern="0" cap="all">
                <a:solidFill>
                  <a:srgbClr val="FFFFFF"/>
                </a:solidFill>
                <a:latin typeface="Futura-ExtraBold"/>
                <a:cs typeface="Futura-ExtraBold"/>
                <a:sym typeface="Futura-ExtraBold"/>
              </a:rPr>
              <a:t>STUDENTS </a:t>
            </a:r>
            <a:r>
              <a:rPr sz="2800" b="1" kern="0" cap="all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</a:p>
        </p:txBody>
      </p:sp>
      <p:sp>
        <p:nvSpPr>
          <p:cNvPr id="19" name="Shape 181">
            <a:extLst>
              <a:ext uri="{FF2B5EF4-FFF2-40B4-BE49-F238E27FC236}">
                <a16:creationId xmlns:a16="http://schemas.microsoft.com/office/drawing/2014/main" id="{63D7A28B-9BA4-EA4E-B1FF-58DFD325F8E3}"/>
              </a:ext>
            </a:extLst>
          </p:cNvPr>
          <p:cNvSpPr/>
          <p:nvPr/>
        </p:nvSpPr>
        <p:spPr>
          <a:xfrm>
            <a:off x="4477025" y="1614885"/>
            <a:ext cx="45070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2800" b="1" kern="0" cap="all" dirty="0">
                <a:solidFill>
                  <a:srgbClr val="FFFFFF"/>
                </a:solidFill>
                <a:latin typeface="Futura-Heavy"/>
                <a:cs typeface="Futura-ExtraBold"/>
                <a:sym typeface="Futura-Heavy"/>
              </a:rPr>
              <a:t>Employability skills</a:t>
            </a:r>
            <a:endParaRPr sz="2800" b="1" kern="0" cap="all" dirty="0">
              <a:solidFill>
                <a:srgbClr val="FFFFFF"/>
              </a:solidFill>
              <a:latin typeface="Futura-ExtraBold"/>
              <a:cs typeface="Futura-ExtraBold"/>
              <a:sym typeface="Futura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730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228600" y="114300"/>
            <a:ext cx="8126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3028950" y="992454"/>
            <a:ext cx="577215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4431094" y="4402094"/>
            <a:ext cx="49063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73704" y="66512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2857500" y="1085850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4343400" y="4454521"/>
            <a:ext cx="5029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0771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73705" y="108897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2800350" y="1007895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0C0C0C"/>
              </a:buClr>
              <a:buSzPct val="100000"/>
              <a:buFont typeface="Franklin Gothic"/>
              <a:buChar char="▪"/>
              <a:tabLst>
                <a:tab pos="4687771" algn="l"/>
              </a:tabLst>
            </a:pPr>
            <a:endParaRPr lang="en-US" kern="0" dirty="0">
              <a:solidFill>
                <a:srgbClr val="0C0C0C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4425379" y="4417534"/>
            <a:ext cx="5029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079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6" name="Shape 249">
            <a:extLst>
              <a:ext uri="{FF2B5EF4-FFF2-40B4-BE49-F238E27FC236}">
                <a16:creationId xmlns:a16="http://schemas.microsoft.com/office/drawing/2014/main" id="{28A65CAB-4E6C-7647-9065-B0AB7D4AED5C}"/>
              </a:ext>
            </a:extLst>
          </p:cNvPr>
          <p:cNvSpPr txBox="1"/>
          <p:nvPr/>
        </p:nvSpPr>
        <p:spPr>
          <a:xfrm>
            <a:off x="2514600" y="1771651"/>
            <a:ext cx="6293890" cy="13232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378" hangingPunct="0">
              <a:buClr>
                <a:srgbClr val="000000"/>
              </a:buClr>
              <a:buSzPct val="25000"/>
            </a:pPr>
            <a:r>
              <a:rPr lang="en-US" sz="3600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The most important skills are the hardest to teach -</a:t>
            </a:r>
          </a:p>
        </p:txBody>
      </p:sp>
      <p:sp>
        <p:nvSpPr>
          <p:cNvPr id="7" name="Shape 250">
            <a:extLst>
              <a:ext uri="{FF2B5EF4-FFF2-40B4-BE49-F238E27FC236}">
                <a16:creationId xmlns:a16="http://schemas.microsoft.com/office/drawing/2014/main" id="{07B883CB-A30E-AF49-A0F5-9ADB3F6B7E28}"/>
              </a:ext>
            </a:extLst>
          </p:cNvPr>
          <p:cNvSpPr/>
          <p:nvPr/>
        </p:nvSpPr>
        <p:spPr>
          <a:xfrm>
            <a:off x="3651221" y="3094917"/>
            <a:ext cx="4020648" cy="99257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914378" hangingPunct="0">
              <a:buSzPct val="25000"/>
            </a:pPr>
            <a:r>
              <a:rPr lang="en-US" sz="6000" b="1" kern="0" dirty="0">
                <a:solidFill>
                  <a:srgbClr val="FFA300"/>
                </a:solidFill>
                <a:latin typeface="Arial"/>
                <a:ea typeface="Franklin Gothic"/>
                <a:cs typeface="Franklin Gothic"/>
                <a:sym typeface="Franklin Gothic"/>
              </a:rPr>
              <a:t>until now.</a:t>
            </a:r>
          </a:p>
        </p:txBody>
      </p:sp>
    </p:spTree>
    <p:extLst>
      <p:ext uri="{BB962C8B-B14F-4D97-AF65-F5344CB8AC3E}">
        <p14:creationId xmlns:p14="http://schemas.microsoft.com/office/powerpoint/2010/main" val="19757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Words>551</Words>
  <Application>Microsoft Office PowerPoint</Application>
  <PresentationFormat>On-screen Show (16:9)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Century Gothic</vt:lpstr>
      <vt:lpstr>Franklin Gothic</vt:lpstr>
      <vt:lpstr>Futura-ExtraBold</vt:lpstr>
      <vt:lpstr>Futura-Heavy</vt:lpstr>
      <vt:lpstr>MS Mincho</vt:lpstr>
      <vt:lpstr>Myriad Pro</vt:lpstr>
      <vt:lpstr>Open Sans</vt:lpstr>
      <vt:lpstr>Roboto</vt:lpstr>
      <vt:lpstr>Segoe UI</vt:lpstr>
      <vt:lpstr>Segoe UI Light</vt:lpstr>
      <vt:lpstr>Times New Roman</vt:lpstr>
      <vt:lpstr>Office Theme</vt:lpstr>
      <vt:lpstr>KansansCAN-Blank-Template</vt:lpstr>
      <vt:lpstr>3_KansansCAN-Blank-Template</vt:lpstr>
      <vt:lpstr>1_KansansCAN-Blank-Template</vt:lpstr>
      <vt:lpstr>4_KansansCAN-Blank-Template</vt:lpstr>
      <vt:lpstr>5_Office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178</cp:revision>
  <dcterms:created xsi:type="dcterms:W3CDTF">2012-10-22T13:49:38Z</dcterms:created>
  <dcterms:modified xsi:type="dcterms:W3CDTF">2018-10-19T18:38:54Z</dcterms:modified>
</cp:coreProperties>
</file>