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261" r:id="rId5"/>
    <p:sldId id="736" r:id="rId6"/>
    <p:sldId id="749" r:id="rId7"/>
    <p:sldId id="279" r:id="rId8"/>
    <p:sldId id="635" r:id="rId9"/>
    <p:sldId id="752" r:id="rId10"/>
    <p:sldId id="747" r:id="rId11"/>
    <p:sldId id="285" r:id="rId12"/>
    <p:sldId id="292" r:id="rId13"/>
    <p:sldId id="298" r:id="rId14"/>
    <p:sldId id="2134806900" r:id="rId15"/>
    <p:sldId id="412" r:id="rId16"/>
    <p:sldId id="750" r:id="rId17"/>
    <p:sldId id="442" r:id="rId18"/>
    <p:sldId id="751" r:id="rId19"/>
    <p:sldId id="272" r:id="rId20"/>
    <p:sldId id="277" r:id="rId21"/>
    <p:sldId id="276" r:id="rId22"/>
    <p:sldId id="278" r:id="rId23"/>
    <p:sldId id="295" r:id="rId24"/>
    <p:sldId id="2134806901" r:id="rId25"/>
    <p:sldId id="2134806902" r:id="rId26"/>
    <p:sldId id="2134806903" r:id="rId27"/>
    <p:sldId id="2134806904" r:id="rId28"/>
    <p:sldId id="2134806905" r:id="rId29"/>
    <p:sldId id="2134806906" r:id="rId30"/>
    <p:sldId id="294"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pen Sans Light" panose="020B0306030504020204" pitchFamily="34" charset="0"/>
      <p:regular r:id="rId41"/>
      <p:italic r:id="rId42"/>
    </p:embeddedFont>
    <p:embeddedFont>
      <p:font typeface="Open Sans Semibold" panose="020B0706030804020204" pitchFamily="34" charset="0"/>
      <p:bold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58606" autoAdjust="0"/>
  </p:normalViewPr>
  <p:slideViewPr>
    <p:cSldViewPr snapToGrid="0">
      <p:cViewPr varScale="1">
        <p:scale>
          <a:sx n="65" d="100"/>
          <a:sy n="65" d="100"/>
        </p:scale>
        <p:origin x="20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1</a:t>
            </a:r>
            <a:r>
              <a:rPr lang="en-US" baseline="30000" dirty="0"/>
              <a:t>st</a:t>
            </a:r>
            <a:r>
              <a:rPr lang="en-US" dirty="0"/>
              <a:t> is the due date.  </a:t>
            </a:r>
          </a:p>
        </p:txBody>
      </p:sp>
      <p:sp>
        <p:nvSpPr>
          <p:cNvPr id="4" name="Slide Number Placeholder 3"/>
          <p:cNvSpPr>
            <a:spLocks noGrp="1"/>
          </p:cNvSpPr>
          <p:nvPr>
            <p:ph type="sldNum" sz="quarter" idx="10"/>
          </p:nvPr>
        </p:nvSpPr>
        <p:spPr/>
        <p:txBody>
          <a:bodyPr/>
          <a:lstStyle/>
          <a:p>
            <a:fld id="{13E0E391-DE44-4B93-AF7A-AC557FCEAD9B}" type="slidenum">
              <a:rPr lang="en-US" smtClean="0"/>
              <a:t>2</a:t>
            </a:fld>
            <a:endParaRPr lang="en-US" dirty="0"/>
          </a:p>
        </p:txBody>
      </p:sp>
    </p:spTree>
    <p:extLst>
      <p:ext uri="{BB962C8B-B14F-4D97-AF65-F5344CB8AC3E}">
        <p14:creationId xmlns:p14="http://schemas.microsoft.com/office/powerpoint/2010/main" val="69351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effort to coordinate with the IPS for each student, Grades 13 and 14 are required for the IPS, so they should also be in the pathway program of study.</a:t>
            </a:r>
          </a:p>
        </p:txBody>
      </p:sp>
      <p:sp>
        <p:nvSpPr>
          <p:cNvPr id="4" name="Slide Number Placeholder 3"/>
          <p:cNvSpPr>
            <a:spLocks noGrp="1"/>
          </p:cNvSpPr>
          <p:nvPr>
            <p:ph type="sldNum" sz="quarter" idx="10"/>
          </p:nvPr>
        </p:nvSpPr>
        <p:spPr/>
        <p:txBody>
          <a:bodyPr/>
          <a:lstStyle/>
          <a:p>
            <a:fld id="{13E0E391-DE44-4B93-AF7A-AC557FCEAD9B}" type="slidenum">
              <a:rPr lang="en-US" smtClean="0"/>
              <a:t>14</a:t>
            </a:fld>
            <a:endParaRPr lang="en-US"/>
          </a:p>
        </p:txBody>
      </p:sp>
    </p:spTree>
    <p:extLst>
      <p:ext uri="{BB962C8B-B14F-4D97-AF65-F5344CB8AC3E}">
        <p14:creationId xmlns:p14="http://schemas.microsoft.com/office/powerpoint/2010/main" val="227664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236663" y="706438"/>
            <a:ext cx="9721851" cy="5468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689548" y="6264966"/>
            <a:ext cx="5607362" cy="24546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Section IV-Programs of Study</a:t>
            </a:r>
          </a:p>
          <a:p>
            <a:r>
              <a:rPr lang="en-US" dirty="0"/>
              <a:t>8.   Click on the “Course Information tab at the top of the screen.</a:t>
            </a:r>
          </a:p>
          <a:p>
            <a:r>
              <a:rPr lang="en-US" dirty="0"/>
              <a:t>9.  Select course information for each grade that appears in the Program of Study.  This includes: English/Language Arts, Math, Science, and Social Studies/Sciences for grades 8-12.  All Career and Technical Education (CTE) courses selected in Section III must also be included on the Program of Study.  </a:t>
            </a:r>
            <a:r>
              <a:rPr lang="en-US" b="1" dirty="0"/>
              <a:t>CTE courses </a:t>
            </a:r>
            <a:r>
              <a:rPr lang="en-US" dirty="0"/>
              <a:t>for grade 13 and 14 (first 2 years at a post-secondary institution) are also required.</a:t>
            </a:r>
          </a:p>
          <a:p>
            <a:r>
              <a:rPr lang="en-US" b="1" dirty="0"/>
              <a:t>Courses must be mapped in the Kansas Course Code Management System (KCCMS) before they will appear for selection in the Career Pathway Program of Study Application (CPPSA).  </a:t>
            </a:r>
            <a:r>
              <a:rPr lang="en-US" dirty="0"/>
              <a:t>Check with the superintendent/district office to determine who in your district is responsible for mapping local courses in KCCMS.</a:t>
            </a:r>
          </a:p>
        </p:txBody>
      </p:sp>
      <p:sp>
        <p:nvSpPr>
          <p:cNvPr id="4" name="Slide Number Placeholder 3"/>
          <p:cNvSpPr>
            <a:spLocks noGrp="1"/>
          </p:cNvSpPr>
          <p:nvPr>
            <p:ph type="sldNum" sz="quarter" idx="5"/>
          </p:nvPr>
        </p:nvSpPr>
        <p:spPr/>
        <p:txBody>
          <a:bodyPr/>
          <a:lstStyle/>
          <a:p>
            <a:pPr>
              <a:defRPr/>
            </a:pPr>
            <a:fld id="{3D638872-4E1E-400E-8F4E-D60F0C09B224}"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u="sng" dirty="0"/>
              <a:t>Section IV-Programs of Study-Copying an existing program of study for your district.  This will copy only academic courses.</a:t>
            </a:r>
          </a:p>
          <a:p>
            <a:pPr>
              <a:defRPr/>
            </a:pPr>
            <a:endParaRPr lang="en-US" b="1" u="sng" dirty="0"/>
          </a:p>
          <a:p>
            <a:pPr marL="232943" indent="-232943">
              <a:buFontTx/>
              <a:buAutoNum type="arabicPeriod"/>
              <a:defRPr/>
            </a:pPr>
            <a:r>
              <a:rPr lang="en-US" dirty="0"/>
              <a:t> Click on the “Copy Courses from Existing Program of Study” link</a:t>
            </a:r>
          </a:p>
          <a:p>
            <a:pPr marL="232943" indent="-232943">
              <a:buFontTx/>
              <a:buAutoNum type="arabicPeriod"/>
              <a:defRPr/>
            </a:pPr>
            <a:r>
              <a:rPr lang="en-US" dirty="0"/>
              <a:t> Choose the Program of Study you want by clicking on “Copy.”</a:t>
            </a:r>
          </a:p>
          <a:p>
            <a:pPr marL="232943" indent="-232943">
              <a:buFontTx/>
              <a:buAutoNum type="arabicPeriod"/>
              <a:defRPr/>
            </a:pPr>
            <a:endParaRPr lang="en-US" dirty="0"/>
          </a:p>
        </p:txBody>
      </p:sp>
      <p:sp>
        <p:nvSpPr>
          <p:cNvPr id="4" name="Slide Number Placeholder 3"/>
          <p:cNvSpPr>
            <a:spLocks noGrp="1"/>
          </p:cNvSpPr>
          <p:nvPr>
            <p:ph type="sldNum" sz="quarter" idx="5"/>
          </p:nvPr>
        </p:nvSpPr>
        <p:spPr/>
        <p:txBody>
          <a:bodyPr/>
          <a:lstStyle/>
          <a:p>
            <a:pPr>
              <a:defRPr/>
            </a:pPr>
            <a:fld id="{985FF3B9-FF09-4E80-B31E-7E633DC555C8}"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2352675" y="706438"/>
            <a:ext cx="12011025" cy="6756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689548" y="7679636"/>
            <a:ext cx="5607362" cy="9389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Section IV-Programs of Study</a:t>
            </a:r>
          </a:p>
          <a:p>
            <a:r>
              <a:rPr lang="en-US" dirty="0"/>
              <a:t>16.  Clicking on “View Program of Study” will open the Program of Study in a pop-up window.  </a:t>
            </a:r>
          </a:p>
        </p:txBody>
      </p:sp>
      <p:sp>
        <p:nvSpPr>
          <p:cNvPr id="4" name="Slide Number Placeholder 3"/>
          <p:cNvSpPr>
            <a:spLocks noGrp="1"/>
          </p:cNvSpPr>
          <p:nvPr>
            <p:ph type="sldNum" sz="quarter" idx="5"/>
          </p:nvPr>
        </p:nvSpPr>
        <p:spPr/>
        <p:txBody>
          <a:bodyPr/>
          <a:lstStyle/>
          <a:p>
            <a:pPr>
              <a:defRPr/>
            </a:pPr>
            <a:fld id="{139F0F3B-2BF6-4D7D-A251-E091B3CA7470}"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922338" y="706438"/>
            <a:ext cx="9028113" cy="5078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632086" y="5860774"/>
            <a:ext cx="5607362" cy="30609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b="1" u="sng" dirty="0"/>
              <a:t>Submit/Print:</a:t>
            </a:r>
            <a:endParaRPr lang="en-US" b="1" dirty="0"/>
          </a:p>
          <a:p>
            <a:pPr>
              <a:defRPr/>
            </a:pPr>
            <a:r>
              <a:rPr lang="en-US" dirty="0"/>
              <a:t>If all of the required information was completed in Sections I, </a:t>
            </a:r>
            <a:r>
              <a:rPr lang="en-US" dirty="0" err="1"/>
              <a:t>IIa</a:t>
            </a:r>
            <a:r>
              <a:rPr lang="en-US" dirty="0"/>
              <a:t>, III, and IV, the submissions page will state “The CPPSA has been validated and there are no errors that can be detected by the system.” Please note that this does not mean that your pathway has been approved.  It simply means that the automated system was unable to detect any errors.  </a:t>
            </a:r>
          </a:p>
          <a:p>
            <a:pPr>
              <a:defRPr/>
            </a:pPr>
            <a:r>
              <a:rPr lang="en-US" dirty="0"/>
              <a:t> </a:t>
            </a:r>
          </a:p>
          <a:p>
            <a:pPr marL="232943" indent="-232943">
              <a:buFontTx/>
              <a:buAutoNum type="arabicPeriod"/>
              <a:defRPr/>
            </a:pPr>
            <a:r>
              <a:rPr lang="en-US" dirty="0"/>
              <a:t>Click “Release for District Approval.”  The CPPSA will then be delivered to the District/Org </a:t>
            </a:r>
            <a:r>
              <a:rPr lang="en-US" dirty="0" err="1"/>
              <a:t>Approve’s</a:t>
            </a:r>
            <a:r>
              <a:rPr lang="en-US" dirty="0"/>
              <a:t> CPPSA account.  </a:t>
            </a:r>
          </a:p>
          <a:p>
            <a:pPr marL="232943" indent="-232943">
              <a:buFontTx/>
              <a:buAutoNum type="arabicPeriod"/>
              <a:defRPr/>
            </a:pPr>
            <a:endParaRPr lang="en-US" dirty="0"/>
          </a:p>
          <a:p>
            <a:pPr>
              <a:defRPr/>
            </a:pPr>
            <a:r>
              <a:rPr lang="en-US" dirty="0"/>
              <a:t>Please note that the District/Org Approve (superintendent) will receive an email notification that a pathway is waiting for approval, if the District/Org Approve has an account in Pathways. It is recommended that you notify the District/Org Approve (generally the superintendent) to log into his/her Pathways account, click on “My CPPSAs” and review the pathway.  The CPPSA will not be submitted to KSDE until it is approved and released by the District/Org Approve.  </a:t>
            </a:r>
          </a:p>
        </p:txBody>
      </p:sp>
      <p:sp>
        <p:nvSpPr>
          <p:cNvPr id="4" name="Slide Number Placeholder 3"/>
          <p:cNvSpPr>
            <a:spLocks noGrp="1"/>
          </p:cNvSpPr>
          <p:nvPr>
            <p:ph type="sldNum" sz="quarter" idx="5"/>
          </p:nvPr>
        </p:nvSpPr>
        <p:spPr/>
        <p:txBody>
          <a:bodyPr/>
          <a:lstStyle/>
          <a:p>
            <a:pPr>
              <a:defRPr/>
            </a:pPr>
            <a:fld id="{89B03614-26CC-4D47-8BC6-15BC32122346}"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20</a:t>
            </a:fld>
            <a:endParaRPr lang="en-US"/>
          </a:p>
        </p:txBody>
      </p:sp>
    </p:spTree>
    <p:extLst>
      <p:ext uri="{BB962C8B-B14F-4D97-AF65-F5344CB8AC3E}">
        <p14:creationId xmlns:p14="http://schemas.microsoft.com/office/powerpoint/2010/main" val="383451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27</a:t>
            </a:fld>
            <a:endParaRPr lang="en-US"/>
          </a:p>
        </p:txBody>
      </p:sp>
    </p:spTree>
    <p:extLst>
      <p:ext uri="{BB962C8B-B14F-4D97-AF65-F5344CB8AC3E}">
        <p14:creationId xmlns:p14="http://schemas.microsoft.com/office/powerpoint/2010/main" val="52396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35485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4</a:t>
            </a:fld>
            <a:endParaRPr lang="en-US"/>
          </a:p>
        </p:txBody>
      </p:sp>
    </p:spTree>
    <p:extLst>
      <p:ext uri="{BB962C8B-B14F-4D97-AF65-F5344CB8AC3E}">
        <p14:creationId xmlns:p14="http://schemas.microsoft.com/office/powerpoint/2010/main" val="96312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Pathway Rubric is especially helpful if there is new staff or advisory committee members.</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76440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7</a:t>
            </a:fld>
            <a:endParaRPr lang="en-US" dirty="0"/>
          </a:p>
        </p:txBody>
      </p:sp>
    </p:spTree>
    <p:extLst>
      <p:ext uri="{BB962C8B-B14F-4D97-AF65-F5344CB8AC3E}">
        <p14:creationId xmlns:p14="http://schemas.microsoft.com/office/powerpoint/2010/main" val="296211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practices for advisory committee meetings are to have a meeting in the Spring and Fall to cover all aspects needed for both years.   </a:t>
            </a:r>
          </a:p>
          <a:p>
            <a:endParaRPr lang="en-US" dirty="0"/>
          </a:p>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8</a:t>
            </a:fld>
            <a:endParaRPr lang="en-US"/>
          </a:p>
        </p:txBody>
      </p:sp>
    </p:spTree>
    <p:extLst>
      <p:ext uri="{BB962C8B-B14F-4D97-AF65-F5344CB8AC3E}">
        <p14:creationId xmlns:p14="http://schemas.microsoft.com/office/powerpoint/2010/main" val="420259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9</a:t>
            </a:fld>
            <a:endParaRPr lang="en-US"/>
          </a:p>
        </p:txBody>
      </p:sp>
    </p:spTree>
    <p:extLst>
      <p:ext uri="{BB962C8B-B14F-4D97-AF65-F5344CB8AC3E}">
        <p14:creationId xmlns:p14="http://schemas.microsoft.com/office/powerpoint/2010/main" val="139561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Assurance questions (Yellow) must be complete to save the section.   </a:t>
            </a:r>
            <a:r>
              <a:rPr lang="en-US" dirty="0"/>
              <a:t>Advisory Committee must meet a minimum of twice between March 2nd of last year and March 1</a:t>
            </a:r>
            <a:r>
              <a:rPr lang="en-US" baseline="30000" dirty="0"/>
              <a:t>st</a:t>
            </a:r>
            <a:r>
              <a:rPr lang="en-US" dirty="0"/>
              <a:t>  of the current year unless it is a new pathway this year.  Use the first date box only for new pathways.</a:t>
            </a:r>
            <a:endParaRPr lang="en-US" altLang="en-US" dirty="0"/>
          </a:p>
        </p:txBody>
      </p:sp>
      <p:sp>
        <p:nvSpPr>
          <p:cNvPr id="4" name="Slide Number Placeholder 3"/>
          <p:cNvSpPr>
            <a:spLocks noGrp="1"/>
          </p:cNvSpPr>
          <p:nvPr>
            <p:ph type="sldNum" sz="quarter" idx="5"/>
          </p:nvPr>
        </p:nvSpPr>
        <p:spPr/>
        <p:txBody>
          <a:bodyPr/>
          <a:lstStyle/>
          <a:p>
            <a:pPr>
              <a:defRPr/>
            </a:pPr>
            <a:fld id="{0036F070-970C-4E78-AAE9-59395558259D}"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E391-DE44-4B93-AF7A-AC557FCEAD9B}" type="slidenum">
              <a:rPr lang="en-US" smtClean="0"/>
              <a:t>12</a:t>
            </a:fld>
            <a:endParaRPr lang="en-US"/>
          </a:p>
        </p:txBody>
      </p:sp>
    </p:spTree>
    <p:extLst>
      <p:ext uri="{BB962C8B-B14F-4D97-AF65-F5344CB8AC3E}">
        <p14:creationId xmlns:p14="http://schemas.microsoft.com/office/powerpoint/2010/main" val="350447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12/13/2023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12/13/2023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08407-690F-49FC-9820-F04EB395F382}"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AFBCA-C845-4468-8D4A-652A636CB068}" type="slidenum">
              <a:rPr lang="en-US" smtClean="0"/>
              <a:t>‹#›</a:t>
            </a:fld>
            <a:endParaRPr lang="en-US"/>
          </a:p>
        </p:txBody>
      </p:sp>
    </p:spTree>
    <p:extLst>
      <p:ext uri="{BB962C8B-B14F-4D97-AF65-F5344CB8AC3E}">
        <p14:creationId xmlns:p14="http://schemas.microsoft.com/office/powerpoint/2010/main" val="34162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12/13/2023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12/13/2023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12/13/2023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12/13/2023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PathwaysHelpDesk@ksd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helpdesk@ksde.org" TargetMode="External"/><Relationship Id="rId3" Type="http://schemas.openxmlformats.org/officeDocument/2006/relationships/hyperlink" Target="v" TargetMode="External"/><Relationship Id="rId7" Type="http://schemas.openxmlformats.org/officeDocument/2006/relationships/hyperlink" Target="https://www.ksde.org/Portals/0/CSAS/CSAS%20Home/CTE%20Home/KSDE%20Secondary-Level%20CTE%20Contacts%20(2).pdf?ver=2023-12-08-065032-4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ksde.org/Portals/0/CSAS/CSAS%20Home/CTE%20Home/Business_Industry/Creating%20a%20Quality%20Pathway%20Rubric%20II.pdf?ver=2020-12-01-164852-783" TargetMode="External"/><Relationship Id="rId5" Type="http://schemas.openxmlformats.org/officeDocument/2006/relationships/hyperlink" Target="https://www.ksde.org/Portals/0/CSAS/CSAS%20Home/CTE%20Home/Career_Cluster_Pathway/Pathways%20Application%20Checklist%20030321.pdf?ver=2021-03-05-125105-053" TargetMode="External"/><Relationship Id="rId4" Type="http://schemas.openxmlformats.org/officeDocument/2006/relationships/hyperlink" Target="https://www.ksde.org/Portals/0/CSAS/CSAS%20Home/CTE%20Home/Business_Industry/2020%20Advisory%20Committee%20Guidance%20Handbook.pdf?ver=2020-09-15-104407-09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sde.org/Portals/0/CSAS/CSAS%20Home/CTE%20Home/Business_Industry/Creating%20a%20Quality%20Pathway%20Rubric%20II.pdf?ver=2020-12-01-164852-78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CPPSA </a:t>
            </a:r>
            <a:r>
              <a:rPr lang="en-US" i="1" dirty="0"/>
              <a:t>Season</a:t>
            </a:r>
            <a:endParaRPr lang="en-US" dirty="0"/>
          </a:p>
        </p:txBody>
      </p:sp>
      <p:sp>
        <p:nvSpPr>
          <p:cNvPr id="4" name="Text Placeholder 3">
            <a:extLst>
              <a:ext uri="{FF2B5EF4-FFF2-40B4-BE49-F238E27FC236}">
                <a16:creationId xmlns:a16="http://schemas.microsoft.com/office/drawing/2014/main" id="{FA322FF9-BB60-444F-AD3D-6C7798F6C049}"/>
              </a:ext>
            </a:extLst>
          </p:cNvPr>
          <p:cNvSpPr>
            <a:spLocks noGrp="1"/>
          </p:cNvSpPr>
          <p:nvPr>
            <p:ph type="body" idx="1"/>
          </p:nvPr>
        </p:nvSpPr>
        <p:spPr>
          <a:xfrm>
            <a:off x="3501081" y="5181600"/>
            <a:ext cx="8625016" cy="609599"/>
          </a:xfrm>
        </p:spPr>
        <p:txBody>
          <a:bodyPr>
            <a:normAutofit/>
          </a:bodyPr>
          <a:lstStyle/>
          <a:p>
            <a:r>
              <a:rPr lang="en-US" dirty="0"/>
              <a:t>Tips from the Pathways Help Desk</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4234" y="365125"/>
            <a:ext cx="10889566" cy="830629"/>
          </a:xfrm>
        </p:spPr>
        <p:txBody>
          <a:bodyPr>
            <a:normAutofit/>
          </a:bodyPr>
          <a:lstStyle/>
          <a:p>
            <a:pPr algn="ctr"/>
            <a:r>
              <a:rPr lang="en-US" altLang="en-US" sz="3200" dirty="0"/>
              <a:t>Section </a:t>
            </a:r>
            <a:r>
              <a:rPr lang="en-US" altLang="en-US" sz="3200" dirty="0" err="1"/>
              <a:t>IIb</a:t>
            </a:r>
            <a:r>
              <a:rPr lang="en-US" altLang="en-US" sz="3200" dirty="0"/>
              <a:t> –   Meeting Minutes should be kept locally.</a:t>
            </a:r>
          </a:p>
        </p:txBody>
      </p:sp>
      <p:pic>
        <p:nvPicPr>
          <p:cNvPr id="3" name="Content Placeholder 2"/>
          <p:cNvPicPr>
            <a:picLocks noGrp="1" noChangeAspect="1"/>
          </p:cNvPicPr>
          <p:nvPr>
            <p:ph idx="1"/>
          </p:nvPr>
        </p:nvPicPr>
        <p:blipFill>
          <a:blip r:embed="rId3"/>
          <a:stretch>
            <a:fillRect/>
          </a:stretch>
        </p:blipFill>
        <p:spPr>
          <a:xfrm>
            <a:off x="1014454" y="1012874"/>
            <a:ext cx="9272546" cy="5099542"/>
          </a:xfrm>
          <a:prstGeom prst="rect">
            <a:avLst/>
          </a:prstGeom>
        </p:spPr>
      </p:pic>
      <p:sp>
        <p:nvSpPr>
          <p:cNvPr id="2" name="Arrow: Down 1">
            <a:extLst>
              <a:ext uri="{FF2B5EF4-FFF2-40B4-BE49-F238E27FC236}">
                <a16:creationId xmlns:a16="http://schemas.microsoft.com/office/drawing/2014/main" id="{E490DD22-B1DC-4D76-9180-65A26B8857C1}"/>
              </a:ext>
            </a:extLst>
          </p:cNvPr>
          <p:cNvSpPr/>
          <p:nvPr/>
        </p:nvSpPr>
        <p:spPr>
          <a:xfrm>
            <a:off x="5632174" y="32732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07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594DA-0E43-78E1-6BB0-581B27029F31}"/>
              </a:ext>
            </a:extLst>
          </p:cNvPr>
          <p:cNvSpPr>
            <a:spLocks noGrp="1"/>
          </p:cNvSpPr>
          <p:nvPr>
            <p:ph idx="1"/>
          </p:nvPr>
        </p:nvSpPr>
        <p:spPr/>
        <p:txBody>
          <a:bodyPr>
            <a:normAutofit/>
          </a:bodyPr>
          <a:lstStyle/>
          <a:p>
            <a:pPr marL="0" indent="0">
              <a:buNone/>
            </a:pPr>
            <a:r>
              <a:rPr lang="en-US" dirty="0"/>
              <a:t>Partnerships:</a:t>
            </a:r>
          </a:p>
          <a:p>
            <a:pPr marL="0" indent="0">
              <a:buNone/>
            </a:pPr>
            <a:r>
              <a:rPr lang="en-US" b="1" dirty="0"/>
              <a:t>Goal: _________________________</a:t>
            </a:r>
          </a:p>
          <a:p>
            <a:pPr marL="0" indent="0">
              <a:buNone/>
            </a:pPr>
            <a:endParaRPr lang="en-US" b="1" dirty="0"/>
          </a:p>
          <a:p>
            <a:pPr marL="0" indent="0">
              <a:buNone/>
            </a:pPr>
            <a:r>
              <a:rPr lang="en-US" dirty="0"/>
              <a:t>2024-2025: Action Step</a:t>
            </a:r>
          </a:p>
          <a:p>
            <a:pPr marL="0" indent="0">
              <a:buNone/>
            </a:pPr>
            <a:endParaRPr lang="en-US" dirty="0"/>
          </a:p>
          <a:p>
            <a:pPr marL="0" indent="0">
              <a:buNone/>
            </a:pPr>
            <a:r>
              <a:rPr lang="en-US" dirty="0"/>
              <a:t>2025-2026: Action Step</a:t>
            </a:r>
          </a:p>
          <a:p>
            <a:pPr marL="0" indent="0">
              <a:buNone/>
            </a:pPr>
            <a:endParaRPr lang="en-US" dirty="0"/>
          </a:p>
          <a:p>
            <a:pPr marL="0" indent="0">
              <a:buNone/>
            </a:pPr>
            <a:r>
              <a:rPr lang="en-US" dirty="0"/>
              <a:t>2026-2027: Action Step</a:t>
            </a:r>
          </a:p>
        </p:txBody>
      </p:sp>
      <p:sp>
        <p:nvSpPr>
          <p:cNvPr id="3" name="Title 2">
            <a:extLst>
              <a:ext uri="{FF2B5EF4-FFF2-40B4-BE49-F238E27FC236}">
                <a16:creationId xmlns:a16="http://schemas.microsoft.com/office/drawing/2014/main" id="{0627E040-5EE5-A9FE-3C24-24EBE544A620}"/>
              </a:ext>
            </a:extLst>
          </p:cNvPr>
          <p:cNvSpPr>
            <a:spLocks noGrp="1"/>
          </p:cNvSpPr>
          <p:nvPr>
            <p:ph type="title"/>
          </p:nvPr>
        </p:nvSpPr>
        <p:spPr/>
        <p:txBody>
          <a:bodyPr/>
          <a:lstStyle/>
          <a:p>
            <a:r>
              <a:rPr lang="en-US" dirty="0"/>
              <a:t>Sample Format:</a:t>
            </a:r>
          </a:p>
        </p:txBody>
      </p:sp>
    </p:spTree>
    <p:extLst>
      <p:ext uri="{BB962C8B-B14F-4D97-AF65-F5344CB8AC3E}">
        <p14:creationId xmlns:p14="http://schemas.microsoft.com/office/powerpoint/2010/main" val="14194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1325563"/>
          </a:xfrm>
        </p:spPr>
        <p:txBody>
          <a:bodyPr/>
          <a:lstStyle/>
          <a:p>
            <a:r>
              <a:rPr lang="en-US" dirty="0"/>
              <a:t>CPPSA Section III- Pathway Courses</a:t>
            </a:r>
          </a:p>
        </p:txBody>
      </p:sp>
      <p:sp>
        <p:nvSpPr>
          <p:cNvPr id="3" name="Content Placeholder 2"/>
          <p:cNvSpPr>
            <a:spLocks noGrp="1"/>
          </p:cNvSpPr>
          <p:nvPr>
            <p:ph idx="1"/>
          </p:nvPr>
        </p:nvSpPr>
        <p:spPr>
          <a:xfrm>
            <a:off x="755184" y="1209822"/>
            <a:ext cx="10878793" cy="5056859"/>
          </a:xfrm>
        </p:spPr>
        <p:txBody>
          <a:bodyPr>
            <a:noAutofit/>
          </a:bodyPr>
          <a:lstStyle/>
          <a:p>
            <a:r>
              <a:rPr lang="en-US" sz="2400" dirty="0">
                <a:latin typeface="Calibri" panose="020F0502020204030204" pitchFamily="34" charset="0"/>
                <a:cs typeface="Calibri" panose="020F0502020204030204" pitchFamily="34" charset="0"/>
              </a:rPr>
              <a:t>Courses in this section must first be mapped in KCCMS. </a:t>
            </a:r>
          </a:p>
          <a:p>
            <a:r>
              <a:rPr lang="en-US" sz="2400" dirty="0">
                <a:latin typeface="Calibri" panose="020F0502020204030204" pitchFamily="34" charset="0"/>
                <a:cs typeface="Calibri" panose="020F0502020204030204" pitchFamily="34" charset="0"/>
              </a:rPr>
              <a:t>If courses are not showing in section 3, please first check with local KCCMS person, then kccms@ksde.org</a:t>
            </a:r>
          </a:p>
          <a:p>
            <a:r>
              <a:rPr lang="en-US" sz="2400" dirty="0">
                <a:latin typeface="Calibri" panose="020F0502020204030204" pitchFamily="34" charset="0"/>
                <a:cs typeface="Calibri" panose="020F0502020204030204" pitchFamily="34" charset="0"/>
              </a:rPr>
              <a:t>The course code that is used in Pathways must be tied to the course code at the local level (PowerSchool etc.) for auditing and KSDE system reports (KCAN). </a:t>
            </a:r>
            <a:r>
              <a:rPr lang="en-US" sz="2400" dirty="0">
                <a:highlight>
                  <a:srgbClr val="FFFF00"/>
                </a:highlight>
                <a:latin typeface="Calibri" panose="020F0502020204030204" pitchFamily="34" charset="0"/>
                <a:cs typeface="Calibri" panose="020F0502020204030204" pitchFamily="34" charset="0"/>
              </a:rPr>
              <a:t>These must match exactly.</a:t>
            </a:r>
          </a:p>
          <a:p>
            <a:r>
              <a:rPr lang="en-US" sz="2400" dirty="0">
                <a:latin typeface="Calibri" panose="020F0502020204030204" pitchFamily="34" charset="0"/>
                <a:cs typeface="Calibri" panose="020F0502020204030204" pitchFamily="34" charset="0"/>
              </a:rPr>
              <a:t>When a course is selected in pathways, you are agreeing to teach the state approved competencies for the course.  </a:t>
            </a:r>
          </a:p>
          <a:p>
            <a:r>
              <a:rPr lang="en-US" sz="2400" b="1" dirty="0">
                <a:latin typeface="Calibri" panose="020F0502020204030204" pitchFamily="34" charset="0"/>
                <a:cs typeface="Calibri" panose="020F0502020204030204" pitchFamily="34" charset="0"/>
              </a:rPr>
              <a:t>All .5 funding eligible courses in a KSDE approved Pathway must not also receive Excel in CTE funding.</a:t>
            </a:r>
            <a:endParaRPr lang="en-US" sz="2400" dirty="0">
              <a:latin typeface="Calibri" panose="020F0502020204030204" pitchFamily="34" charset="0"/>
              <a:cs typeface="Calibri" panose="020F0502020204030204" pitchFamily="34" charset="0"/>
            </a:endParaRPr>
          </a:p>
          <a:p>
            <a:r>
              <a:rPr lang="en-US" sz="2400" dirty="0">
                <a:solidFill>
                  <a:srgbClr val="FF0000"/>
                </a:solidFill>
                <a:latin typeface="Calibri" panose="020F0502020204030204" pitchFamily="34" charset="0"/>
                <a:cs typeface="Calibri" panose="020F0502020204030204" pitchFamily="34" charset="0"/>
              </a:rPr>
              <a:t> Use Pathway Courses Report in Pathways &amp; KCCMS to verify course numbers every Fall.</a:t>
            </a:r>
          </a:p>
        </p:txBody>
      </p:sp>
    </p:spTree>
    <p:extLst>
      <p:ext uri="{BB962C8B-B14F-4D97-AF65-F5344CB8AC3E}">
        <p14:creationId xmlns:p14="http://schemas.microsoft.com/office/powerpoint/2010/main" val="389694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7AC048-8319-442E-A0DB-44E0FAEB3B73}"/>
              </a:ext>
            </a:extLst>
          </p:cNvPr>
          <p:cNvSpPr>
            <a:spLocks noGrp="1"/>
          </p:cNvSpPr>
          <p:nvPr>
            <p:ph idx="1"/>
          </p:nvPr>
        </p:nvSpPr>
        <p:spPr/>
        <p:txBody>
          <a:bodyPr/>
          <a:lstStyle/>
          <a:p>
            <a:r>
              <a:rPr lang="en-US" dirty="0"/>
              <a:t>Red box at the top of the section is more of a “To-Do” list than a list of errors. </a:t>
            </a:r>
          </a:p>
          <a:p>
            <a:pPr lvl="1"/>
            <a:r>
              <a:rPr lang="en-US" dirty="0"/>
              <a:t>Guide to what courses must be included in the pathway.</a:t>
            </a:r>
          </a:p>
          <a:p>
            <a:r>
              <a:rPr lang="en-US" dirty="0"/>
              <a:t>Three levels of courses:</a:t>
            </a:r>
          </a:p>
          <a:p>
            <a:pPr lvl="1"/>
            <a:r>
              <a:rPr lang="en-US" dirty="0"/>
              <a:t>Introductory</a:t>
            </a:r>
          </a:p>
          <a:p>
            <a:pPr lvl="1"/>
            <a:r>
              <a:rPr lang="en-US" dirty="0"/>
              <a:t>Technical</a:t>
            </a:r>
          </a:p>
          <a:p>
            <a:pPr lvl="1"/>
            <a:r>
              <a:rPr lang="en-US" dirty="0"/>
              <a:t>Application</a:t>
            </a:r>
          </a:p>
          <a:p>
            <a:r>
              <a:rPr lang="en-US" dirty="0"/>
              <a:t>An approved pathway must contain at least 3.0 credits.</a:t>
            </a:r>
          </a:p>
          <a:p>
            <a:pPr lvl="1"/>
            <a:r>
              <a:rPr lang="en-US" dirty="0"/>
              <a:t>2.0 credits must be a combination of Technical and Application level courses</a:t>
            </a:r>
          </a:p>
        </p:txBody>
      </p:sp>
      <p:sp>
        <p:nvSpPr>
          <p:cNvPr id="3" name="Title 2">
            <a:extLst>
              <a:ext uri="{FF2B5EF4-FFF2-40B4-BE49-F238E27FC236}">
                <a16:creationId xmlns:a16="http://schemas.microsoft.com/office/drawing/2014/main" id="{34E9680A-81B2-4EF0-9E0F-AD46BFFC9B56}"/>
              </a:ext>
            </a:extLst>
          </p:cNvPr>
          <p:cNvSpPr>
            <a:spLocks noGrp="1"/>
          </p:cNvSpPr>
          <p:nvPr>
            <p:ph type="title"/>
          </p:nvPr>
        </p:nvSpPr>
        <p:spPr/>
        <p:txBody>
          <a:bodyPr/>
          <a:lstStyle/>
          <a:p>
            <a:pPr algn="ctr"/>
            <a:r>
              <a:rPr lang="en-US" dirty="0"/>
              <a:t>Section III Tips</a:t>
            </a:r>
          </a:p>
        </p:txBody>
      </p:sp>
    </p:spTree>
    <p:extLst>
      <p:ext uri="{BB962C8B-B14F-4D97-AF65-F5344CB8AC3E}">
        <p14:creationId xmlns:p14="http://schemas.microsoft.com/office/powerpoint/2010/main" val="245803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52400"/>
            <a:ext cx="10572750" cy="639762"/>
          </a:xfrm>
        </p:spPr>
        <p:txBody>
          <a:bodyPr>
            <a:noAutofit/>
          </a:bodyPr>
          <a:lstStyle/>
          <a:p>
            <a:pPr algn="ctr"/>
            <a:r>
              <a:rPr lang="en-US" dirty="0"/>
              <a:t>CPPSA Section IV – Program of Study</a:t>
            </a:r>
          </a:p>
        </p:txBody>
      </p:sp>
      <p:sp>
        <p:nvSpPr>
          <p:cNvPr id="3" name="Content Placeholder 2"/>
          <p:cNvSpPr>
            <a:spLocks noGrp="1"/>
          </p:cNvSpPr>
          <p:nvPr>
            <p:ph idx="1"/>
          </p:nvPr>
        </p:nvSpPr>
        <p:spPr>
          <a:xfrm>
            <a:off x="1994515" y="792163"/>
            <a:ext cx="8229600" cy="5369486"/>
          </a:xfrm>
        </p:spPr>
        <p:txBody>
          <a:bodyPr>
            <a:noAutofit/>
          </a:bodyPr>
          <a:lstStyle/>
          <a:p>
            <a:r>
              <a:rPr lang="en-US" sz="2200" dirty="0">
                <a:latin typeface="Calibri" panose="020F0502020204030204" pitchFamily="34" charset="0"/>
                <a:cs typeface="Calibri" panose="020F0502020204030204" pitchFamily="34" charset="0"/>
              </a:rPr>
              <a:t>Creates an Individual Program of Study document </a:t>
            </a:r>
          </a:p>
          <a:p>
            <a:pPr lvl="1"/>
            <a:r>
              <a:rPr lang="en-US" sz="2000" dirty="0">
                <a:latin typeface="Calibri" panose="020F0502020204030204" pitchFamily="34" charset="0"/>
                <a:cs typeface="Calibri" panose="020F0502020204030204" pitchFamily="34" charset="0"/>
              </a:rPr>
              <a:t>Suggested academic, CTE, and post-secondary courses.  </a:t>
            </a:r>
          </a:p>
          <a:p>
            <a:pPr lvl="1"/>
            <a:r>
              <a:rPr lang="en-US" sz="2000" dirty="0">
                <a:latin typeface="Calibri" panose="020F0502020204030204" pitchFamily="34" charset="0"/>
                <a:cs typeface="Calibri" panose="020F0502020204030204" pitchFamily="34" charset="0"/>
              </a:rPr>
              <a:t>Share with students, parents, and/or school staff.</a:t>
            </a:r>
          </a:p>
          <a:p>
            <a:r>
              <a:rPr lang="en-US" sz="2200" dirty="0">
                <a:latin typeface="Calibri" panose="020F0502020204030204" pitchFamily="34" charset="0"/>
                <a:cs typeface="Calibri" panose="020F0502020204030204" pitchFamily="34" charset="0"/>
              </a:rPr>
              <a:t>Grade 13 and 14 </a:t>
            </a:r>
          </a:p>
          <a:p>
            <a:pPr lvl="1"/>
            <a:r>
              <a:rPr lang="en-US" sz="2000" dirty="0">
                <a:latin typeface="Calibri" panose="020F0502020204030204" pitchFamily="34" charset="0"/>
                <a:cs typeface="Calibri" panose="020F0502020204030204" pitchFamily="34" charset="0"/>
              </a:rPr>
              <a:t>list all CTE courses the student must complete, at the articulated school, during their first two years.  </a:t>
            </a:r>
          </a:p>
          <a:p>
            <a:pPr lvl="1"/>
            <a:r>
              <a:rPr lang="en-US" sz="2000" dirty="0">
                <a:latin typeface="Calibri" panose="020F0502020204030204" pitchFamily="34" charset="0"/>
                <a:cs typeface="Calibri" panose="020F0502020204030204" pitchFamily="34" charset="0"/>
              </a:rPr>
              <a:t>Not the “free” course data from the Articulation Agreement.</a:t>
            </a:r>
          </a:p>
          <a:p>
            <a:pPr lvl="1"/>
            <a:r>
              <a:rPr lang="en-US" sz="2000" dirty="0">
                <a:latin typeface="Calibri" panose="020F0502020204030204" pitchFamily="34" charset="0"/>
                <a:cs typeface="Calibri" panose="020F0502020204030204" pitchFamily="34" charset="0"/>
              </a:rPr>
              <a:t>Usually found on postsecondary institution’s website</a:t>
            </a:r>
          </a:p>
          <a:p>
            <a:r>
              <a:rPr lang="en-US" sz="2200" dirty="0">
                <a:latin typeface="Calibri" panose="020F0502020204030204" pitchFamily="34" charset="0"/>
                <a:cs typeface="Calibri" panose="020F0502020204030204" pitchFamily="34" charset="0"/>
              </a:rPr>
              <a:t>Certifications must be listed and </a:t>
            </a:r>
            <a:r>
              <a:rPr lang="en-US" sz="2200" b="1" dirty="0">
                <a:latin typeface="Calibri" panose="020F0502020204030204" pitchFamily="34" charset="0"/>
                <a:cs typeface="Calibri" panose="020F0502020204030204" pitchFamily="34" charset="0"/>
              </a:rPr>
              <a:t>offered to students</a:t>
            </a:r>
            <a:r>
              <a:rPr lang="en-US" sz="2200" dirty="0">
                <a:latin typeface="Calibri" panose="020F0502020204030204" pitchFamily="34" charset="0"/>
                <a:cs typeface="Calibri" panose="020F0502020204030204" pitchFamily="34" charset="0"/>
              </a:rPr>
              <a:t>. </a:t>
            </a:r>
          </a:p>
          <a:p>
            <a:r>
              <a:rPr lang="en-US" sz="2200" dirty="0">
                <a:latin typeface="Calibri" panose="020F0502020204030204" pitchFamily="34" charset="0"/>
                <a:cs typeface="Calibri" panose="020F0502020204030204" pitchFamily="34" charset="0"/>
              </a:rPr>
              <a:t>Assessments must be selected for end-of-pathway </a:t>
            </a:r>
            <a:r>
              <a:rPr lang="en-US" sz="2200" b="1" dirty="0">
                <a:latin typeface="Calibri" panose="020F0502020204030204" pitchFamily="34" charset="0"/>
                <a:cs typeface="Calibri" panose="020F0502020204030204" pitchFamily="34" charset="0"/>
              </a:rPr>
              <a:t>if there are any available</a:t>
            </a:r>
            <a:r>
              <a:rPr lang="en-US" sz="2200" dirty="0">
                <a:latin typeface="Calibri" panose="020F0502020204030204" pitchFamily="34" charset="0"/>
                <a:cs typeface="Calibri" panose="020F0502020204030204" pitchFamily="34" charset="0"/>
              </a:rPr>
              <a:t>. </a:t>
            </a:r>
          </a:p>
          <a:p>
            <a:endParaRPr lang="en-US" sz="2200" dirty="0">
              <a:latin typeface="Calibri" panose="020F0502020204030204" pitchFamily="34" charset="0"/>
              <a:cs typeface="Calibri" panose="020F0502020204030204" pitchFamily="34" charset="0"/>
            </a:endParaRPr>
          </a:p>
          <a:p>
            <a:pPr marL="0" indent="0">
              <a:buNone/>
            </a:pPr>
            <a:r>
              <a:rPr lang="en-US" sz="2200" dirty="0">
                <a:solidFill>
                  <a:srgbClr val="FF0000"/>
                </a:solidFill>
                <a:latin typeface="Calibri" panose="020F0502020204030204" pitchFamily="34" charset="0"/>
                <a:cs typeface="Calibri" panose="020F0502020204030204" pitchFamily="34" charset="0"/>
              </a:rPr>
              <a:t>Academic courses may be copied using the Copy Courses from Existing Program of Study function then any updates should be made if needed!</a:t>
            </a:r>
            <a:r>
              <a:rPr lang="en-US" sz="22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064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7EE55-14DA-4375-AE5F-3E11048A27EF}"/>
              </a:ext>
            </a:extLst>
          </p:cNvPr>
          <p:cNvSpPr>
            <a:spLocks noGrp="1"/>
          </p:cNvSpPr>
          <p:nvPr>
            <p:ph idx="1"/>
          </p:nvPr>
        </p:nvSpPr>
        <p:spPr/>
        <p:txBody>
          <a:bodyPr/>
          <a:lstStyle/>
          <a:p>
            <a:r>
              <a:rPr lang="en-US" dirty="0"/>
              <a:t>If more than one articulation agreement is selected, you must include a program of study for </a:t>
            </a:r>
            <a:r>
              <a:rPr lang="en-US" i="1" dirty="0"/>
              <a:t>each</a:t>
            </a:r>
            <a:r>
              <a:rPr lang="en-US" dirty="0"/>
              <a:t> articulation agreement.</a:t>
            </a:r>
          </a:p>
          <a:p>
            <a:r>
              <a:rPr lang="en-US" dirty="0"/>
              <a:t>Students may utilize any Statewide articulation agreement, but only one selection is required on the CPPSA.</a:t>
            </a:r>
          </a:p>
          <a:p>
            <a:r>
              <a:rPr lang="en-US" dirty="0"/>
              <a:t>The long, red list of “errors” is, again, a “To-Do” list. It will disappear as courses are added to the Program of Study.</a:t>
            </a:r>
          </a:p>
          <a:p>
            <a:r>
              <a:rPr lang="en-US" dirty="0"/>
              <a:t>An existing Program of Study may be copied from another pathway, then edited to fit the pathway that you are working on.</a:t>
            </a:r>
          </a:p>
          <a:p>
            <a:endParaRPr lang="en-US" dirty="0"/>
          </a:p>
        </p:txBody>
      </p:sp>
      <p:sp>
        <p:nvSpPr>
          <p:cNvPr id="3" name="Title 2">
            <a:extLst>
              <a:ext uri="{FF2B5EF4-FFF2-40B4-BE49-F238E27FC236}">
                <a16:creationId xmlns:a16="http://schemas.microsoft.com/office/drawing/2014/main" id="{C596FCB7-7965-4ACB-AB39-3BD22A6B8ED8}"/>
              </a:ext>
            </a:extLst>
          </p:cNvPr>
          <p:cNvSpPr>
            <a:spLocks noGrp="1"/>
          </p:cNvSpPr>
          <p:nvPr>
            <p:ph type="title"/>
          </p:nvPr>
        </p:nvSpPr>
        <p:spPr/>
        <p:txBody>
          <a:bodyPr/>
          <a:lstStyle/>
          <a:p>
            <a:pPr algn="ctr"/>
            <a:r>
              <a:rPr lang="en-US" dirty="0"/>
              <a:t>Section IV Tips</a:t>
            </a:r>
          </a:p>
        </p:txBody>
      </p:sp>
    </p:spTree>
    <p:extLst>
      <p:ext uri="{BB962C8B-B14F-4D97-AF65-F5344CB8AC3E}">
        <p14:creationId xmlns:p14="http://schemas.microsoft.com/office/powerpoint/2010/main" val="331338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338"/>
            <a:ext cx="7353886" cy="63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24601" y="468868"/>
            <a:ext cx="26941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Second Tab in Section IV</a:t>
            </a:r>
          </a:p>
        </p:txBody>
      </p:sp>
    </p:spTree>
    <p:extLst>
      <p:ext uri="{BB962C8B-B14F-4D97-AF65-F5344CB8AC3E}">
        <p14:creationId xmlns:p14="http://schemas.microsoft.com/office/powerpoint/2010/main" val="353298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0"/>
            <a:ext cx="7402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1905001" y="4876800"/>
            <a:ext cx="327659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Short Cut May Be Available for the Academic Courses!</a:t>
            </a:r>
          </a:p>
        </p:txBody>
      </p:sp>
      <p:pic>
        <p:nvPicPr>
          <p:cNvPr id="50178" name="Picture 1"/>
          <p:cNvPicPr>
            <a:picLocks noChangeAspect="1" noChangeArrowheads="1"/>
          </p:cNvPicPr>
          <p:nvPr/>
        </p:nvPicPr>
        <p:blipFill>
          <a:blip r:embed="rId4">
            <a:extLst>
              <a:ext uri="{28A0092B-C50C-407E-A947-70E740481C1C}">
                <a14:useLocalDpi xmlns:a14="http://schemas.microsoft.com/office/drawing/2010/main" val="0"/>
              </a:ext>
            </a:extLst>
          </a:blip>
          <a:srcRect l="-56" r="36522" b="4060"/>
          <a:stretch>
            <a:fillRect/>
          </a:stretch>
        </p:blipFill>
        <p:spPr bwMode="auto">
          <a:xfrm>
            <a:off x="5414683" y="2814456"/>
            <a:ext cx="581025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58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ection IV Prgm of Study Hay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499"/>
            <a:ext cx="9144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82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a:off x="3276600" y="5334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81600" y="5257801"/>
            <a:ext cx="44958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Error Check and Submission to District Super for Approval</a:t>
            </a:r>
          </a:p>
        </p:txBody>
      </p:sp>
      <p:sp>
        <p:nvSpPr>
          <p:cNvPr id="6" name="Title 5">
            <a:extLst>
              <a:ext uri="{FF2B5EF4-FFF2-40B4-BE49-F238E27FC236}">
                <a16:creationId xmlns:a16="http://schemas.microsoft.com/office/drawing/2014/main" id="{0E02C763-EBB1-4D92-9782-BD9996F784A5}"/>
              </a:ext>
            </a:extLst>
          </p:cNvPr>
          <p:cNvSpPr>
            <a:spLocks noGrp="1"/>
          </p:cNvSpPr>
          <p:nvPr>
            <p:ph type="title"/>
          </p:nvPr>
        </p:nvSpPr>
        <p:spPr>
          <a:xfrm>
            <a:off x="838200" y="-253437"/>
            <a:ext cx="10515600" cy="1325563"/>
          </a:xfrm>
        </p:spPr>
        <p:txBody>
          <a:bodyPr/>
          <a:lstStyle/>
          <a:p>
            <a:r>
              <a:rPr lang="en-US" dirty="0"/>
              <a:t>Final Step!</a:t>
            </a:r>
          </a:p>
        </p:txBody>
      </p:sp>
      <p:sp>
        <p:nvSpPr>
          <p:cNvPr id="7" name="Content Placeholder 6">
            <a:extLst>
              <a:ext uri="{FF2B5EF4-FFF2-40B4-BE49-F238E27FC236}">
                <a16:creationId xmlns:a16="http://schemas.microsoft.com/office/drawing/2014/main" id="{EC726F3E-0A47-4E6E-8284-A9FD1105B5B5}"/>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1796000" y="811304"/>
            <a:ext cx="8600000" cy="5485714"/>
          </a:xfrm>
          <a:prstGeom prst="rect">
            <a:avLst/>
          </a:prstGeom>
        </p:spPr>
      </p:pic>
      <p:sp>
        <p:nvSpPr>
          <p:cNvPr id="8" name="Arrow: Left 7">
            <a:extLst>
              <a:ext uri="{FF2B5EF4-FFF2-40B4-BE49-F238E27FC236}">
                <a16:creationId xmlns:a16="http://schemas.microsoft.com/office/drawing/2014/main" id="{3500B58D-5699-4B0B-98A3-F3C9268196FE}"/>
              </a:ext>
            </a:extLst>
          </p:cNvPr>
          <p:cNvSpPr/>
          <p:nvPr/>
        </p:nvSpPr>
        <p:spPr>
          <a:xfrm>
            <a:off x="3173509" y="578310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75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9CDEC542-64C3-42E3-8428-3B2691686555}"/>
              </a:ext>
            </a:extLst>
          </p:cNvPr>
          <p:cNvGraphicFramePr>
            <a:graphicFrameLocks noGrp="1"/>
          </p:cNvGraphicFramePr>
          <p:nvPr/>
        </p:nvGraphicFramePr>
        <p:xfrm>
          <a:off x="1324209" y="129221"/>
          <a:ext cx="9907212" cy="6031353"/>
        </p:xfrm>
        <a:graphic>
          <a:graphicData uri="http://schemas.openxmlformats.org/drawingml/2006/table">
            <a:tbl>
              <a:tblPr firstRow="1" bandRow="1">
                <a:tableStyleId>{5940675A-B579-460E-94D1-54222C63F5DA}</a:tableStyleId>
              </a:tblPr>
              <a:tblGrid>
                <a:gridCol w="825601">
                  <a:extLst>
                    <a:ext uri="{9D8B030D-6E8A-4147-A177-3AD203B41FA5}">
                      <a16:colId xmlns:a16="http://schemas.microsoft.com/office/drawing/2014/main" val="259115014"/>
                    </a:ext>
                  </a:extLst>
                </a:gridCol>
                <a:gridCol w="825601">
                  <a:extLst>
                    <a:ext uri="{9D8B030D-6E8A-4147-A177-3AD203B41FA5}">
                      <a16:colId xmlns:a16="http://schemas.microsoft.com/office/drawing/2014/main" val="4250685939"/>
                    </a:ext>
                  </a:extLst>
                </a:gridCol>
                <a:gridCol w="825601">
                  <a:extLst>
                    <a:ext uri="{9D8B030D-6E8A-4147-A177-3AD203B41FA5}">
                      <a16:colId xmlns:a16="http://schemas.microsoft.com/office/drawing/2014/main" val="622923827"/>
                    </a:ext>
                  </a:extLst>
                </a:gridCol>
                <a:gridCol w="825601">
                  <a:extLst>
                    <a:ext uri="{9D8B030D-6E8A-4147-A177-3AD203B41FA5}">
                      <a16:colId xmlns:a16="http://schemas.microsoft.com/office/drawing/2014/main" val="4023938447"/>
                    </a:ext>
                  </a:extLst>
                </a:gridCol>
                <a:gridCol w="825601">
                  <a:extLst>
                    <a:ext uri="{9D8B030D-6E8A-4147-A177-3AD203B41FA5}">
                      <a16:colId xmlns:a16="http://schemas.microsoft.com/office/drawing/2014/main" val="1849529631"/>
                    </a:ext>
                  </a:extLst>
                </a:gridCol>
                <a:gridCol w="825601">
                  <a:extLst>
                    <a:ext uri="{9D8B030D-6E8A-4147-A177-3AD203B41FA5}">
                      <a16:colId xmlns:a16="http://schemas.microsoft.com/office/drawing/2014/main" val="666995827"/>
                    </a:ext>
                  </a:extLst>
                </a:gridCol>
                <a:gridCol w="825601">
                  <a:extLst>
                    <a:ext uri="{9D8B030D-6E8A-4147-A177-3AD203B41FA5}">
                      <a16:colId xmlns:a16="http://schemas.microsoft.com/office/drawing/2014/main" val="3726439034"/>
                    </a:ext>
                  </a:extLst>
                </a:gridCol>
                <a:gridCol w="825601">
                  <a:extLst>
                    <a:ext uri="{9D8B030D-6E8A-4147-A177-3AD203B41FA5}">
                      <a16:colId xmlns:a16="http://schemas.microsoft.com/office/drawing/2014/main" val="2165613789"/>
                    </a:ext>
                  </a:extLst>
                </a:gridCol>
                <a:gridCol w="825601">
                  <a:extLst>
                    <a:ext uri="{9D8B030D-6E8A-4147-A177-3AD203B41FA5}">
                      <a16:colId xmlns:a16="http://schemas.microsoft.com/office/drawing/2014/main" val="1109072577"/>
                    </a:ext>
                  </a:extLst>
                </a:gridCol>
                <a:gridCol w="825601">
                  <a:extLst>
                    <a:ext uri="{9D8B030D-6E8A-4147-A177-3AD203B41FA5}">
                      <a16:colId xmlns:a16="http://schemas.microsoft.com/office/drawing/2014/main" val="1286754573"/>
                    </a:ext>
                  </a:extLst>
                </a:gridCol>
                <a:gridCol w="825601">
                  <a:extLst>
                    <a:ext uri="{9D8B030D-6E8A-4147-A177-3AD203B41FA5}">
                      <a16:colId xmlns:a16="http://schemas.microsoft.com/office/drawing/2014/main" val="3466026383"/>
                    </a:ext>
                  </a:extLst>
                </a:gridCol>
                <a:gridCol w="825601">
                  <a:extLst>
                    <a:ext uri="{9D8B030D-6E8A-4147-A177-3AD203B41FA5}">
                      <a16:colId xmlns:a16="http://schemas.microsoft.com/office/drawing/2014/main" val="3008807041"/>
                    </a:ext>
                  </a:extLst>
                </a:gridCol>
              </a:tblGrid>
              <a:tr h="1525786">
                <a:tc>
                  <a:txBody>
                    <a:bodyPr/>
                    <a:lstStyle/>
                    <a:p>
                      <a:pPr algn="ctr" rtl="1" fontAlgn="b"/>
                      <a:r>
                        <a:rPr lang="en-US" sz="2000" b="1" i="0" u="none" strike="noStrike" dirty="0">
                          <a:solidFill>
                            <a:srgbClr val="000000"/>
                          </a:solidFill>
                          <a:effectLst/>
                          <a:latin typeface="Open Sans" panose="020B0606030504020204" pitchFamily="34" charset="0"/>
                        </a:rPr>
                        <a:t>July</a:t>
                      </a:r>
                    </a:p>
                  </a:txBody>
                  <a:tcPr marL="9525" marR="9525" marT="9525" marB="0" vert="vert270" anchor="b"/>
                </a:tc>
                <a:tc>
                  <a:txBody>
                    <a:bodyPr/>
                    <a:lstStyle/>
                    <a:p>
                      <a:pPr algn="ctr" fontAlgn="b"/>
                      <a:r>
                        <a:rPr lang="en-US" sz="2000" b="1" i="0" u="none" strike="noStrike" dirty="0">
                          <a:solidFill>
                            <a:srgbClr val="000000"/>
                          </a:solidFill>
                          <a:effectLst/>
                          <a:latin typeface="Open Sans" panose="020B0606030504020204" pitchFamily="34" charset="0"/>
                        </a:rPr>
                        <a:t>August</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September</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October</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November</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December</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January</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February</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March</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April</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May</a:t>
                      </a:r>
                    </a:p>
                  </a:txBody>
                  <a:tcPr marL="9525" marR="9525" marT="9525" marB="0" vert="vert270" anchor="b"/>
                </a:tc>
                <a:tc>
                  <a:txBody>
                    <a:bodyPr/>
                    <a:lstStyle/>
                    <a:p>
                      <a:pPr algn="ctr" fontAlgn="b"/>
                      <a:r>
                        <a:rPr lang="en-US" sz="2000" b="1" i="0" u="none" strike="noStrike">
                          <a:solidFill>
                            <a:srgbClr val="000000"/>
                          </a:solidFill>
                          <a:effectLst/>
                          <a:latin typeface="Open Sans" panose="020B0606030504020204" pitchFamily="34" charset="0"/>
                        </a:rPr>
                        <a:t>June</a:t>
                      </a:r>
                    </a:p>
                  </a:txBody>
                  <a:tcPr marL="9525" marR="9525" marT="9525" marB="0" vert="vert270" anchor="b"/>
                </a:tc>
                <a:extLst>
                  <a:ext uri="{0D108BD9-81ED-4DB2-BD59-A6C34878D82A}">
                    <a16:rowId xmlns:a16="http://schemas.microsoft.com/office/drawing/2014/main" val="246613222"/>
                  </a:ext>
                </a:extLst>
              </a:tr>
              <a:tr h="940411">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gridSpan="4">
                  <a:txBody>
                    <a:bodyPr/>
                    <a:lstStyle/>
                    <a:p>
                      <a:pPr algn="ctr" fontAlgn="b"/>
                      <a:r>
                        <a:rPr lang="en-US" sz="1200" b="1" i="0" u="none" strike="noStrike" dirty="0">
                          <a:solidFill>
                            <a:srgbClr val="000000"/>
                          </a:solidFill>
                          <a:effectLst/>
                          <a:latin typeface="Open Sans Light" panose="020B0306030504020204" pitchFamily="34" charset="0"/>
                        </a:rPr>
                        <a:t>November 15 - March 1</a:t>
                      </a:r>
                      <a:r>
                        <a:rPr lang="en-US" sz="1200" b="0" i="0" u="none" strike="noStrike" dirty="0">
                          <a:solidFill>
                            <a:srgbClr val="000000"/>
                          </a:solidFill>
                          <a:effectLst/>
                          <a:latin typeface="Open Sans Light" panose="020B0306030504020204" pitchFamily="34" charset="0"/>
                        </a:rPr>
                        <a:t>                                Pathways application open for new pathway applications or CPPSA maintenance for upcoming school year.</a:t>
                      </a:r>
                    </a:p>
                  </a:txBody>
                  <a:tcPr marL="9525" marR="9525" marT="9525" marB="0" anchor="b">
                    <a:solidFill>
                      <a:schemeClr val="accent2">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extLst>
                  <a:ext uri="{0D108BD9-81ED-4DB2-BD59-A6C34878D82A}">
                    <a16:rowId xmlns:a16="http://schemas.microsoft.com/office/drawing/2014/main" val="814334179"/>
                  </a:ext>
                </a:extLst>
              </a:tr>
              <a:tr h="1100215">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gridSpan="2">
                  <a:txBody>
                    <a:bodyPr/>
                    <a:lstStyle/>
                    <a:p>
                      <a:pPr algn="ctr" fontAlgn="ctr"/>
                      <a:r>
                        <a:rPr lang="en-US" sz="1200" b="1" i="0" u="none" strike="noStrike" dirty="0">
                          <a:solidFill>
                            <a:srgbClr val="000000"/>
                          </a:solidFill>
                          <a:effectLst/>
                          <a:latin typeface="Open Sans Light" panose="020B0306030504020204" pitchFamily="34" charset="0"/>
                        </a:rPr>
                        <a:t>Sept. 1 - Oct. 31 </a:t>
                      </a:r>
                      <a:r>
                        <a:rPr lang="en-US" sz="1200" b="0" i="0" u="none" strike="noStrike" dirty="0">
                          <a:solidFill>
                            <a:srgbClr val="000000"/>
                          </a:solidFill>
                          <a:effectLst/>
                          <a:latin typeface="Open Sans Light" panose="020B0306030504020204" pitchFamily="34" charset="0"/>
                        </a:rPr>
                        <a:t>Pathways System Updates. Note: May be subject to change.</a:t>
                      </a:r>
                    </a:p>
                  </a:txBody>
                  <a:tcPr marL="9525" marR="9525" marT="9525" marB="0" anchor="ctr">
                    <a:solidFill>
                      <a:schemeClr val="tx1">
                        <a:lumMod val="10000"/>
                        <a:lumOff val="90000"/>
                      </a:schemeClr>
                    </a:solidFill>
                  </a:tcPr>
                </a:tc>
                <a:tc hMerge="1">
                  <a:txBody>
                    <a:bodyPr/>
                    <a:lstStyle/>
                    <a:p>
                      <a:endParaRPr lang="en-US"/>
                    </a:p>
                  </a:txBody>
                  <a:tcPr/>
                </a:tc>
                <a:tc gridSpan="4">
                  <a:txBody>
                    <a:bodyPr/>
                    <a:lstStyle/>
                    <a:p>
                      <a:pPr algn="ctr" fontAlgn="ctr"/>
                      <a:r>
                        <a:rPr lang="en-US" sz="1200" b="1" i="0" u="none" strike="noStrike" dirty="0">
                          <a:solidFill>
                            <a:srgbClr val="000000"/>
                          </a:solidFill>
                          <a:effectLst/>
                          <a:latin typeface="Open Sans Light" panose="020B0306030504020204" pitchFamily="34" charset="0"/>
                        </a:rPr>
                        <a:t>November 15 - March 1</a:t>
                      </a:r>
                      <a:r>
                        <a:rPr lang="en-US" sz="1200" b="0" i="0" u="none" strike="noStrike" dirty="0">
                          <a:solidFill>
                            <a:srgbClr val="000000"/>
                          </a:solidFill>
                          <a:effectLst/>
                          <a:latin typeface="Open Sans Light" panose="020B0306030504020204" pitchFamily="34" charset="0"/>
                        </a:rPr>
                        <a:t> Career Pathway Program of Study Application (CPPSA) Submission and KSDE Processing</a:t>
                      </a:r>
                    </a:p>
                  </a:txBody>
                  <a:tcPr marL="9525" marR="9525" marT="9525" marB="0" anchor="c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i="0" u="none" strike="noStrike" dirty="0">
                          <a:solidFill>
                            <a:srgbClr val="000000"/>
                          </a:solidFill>
                          <a:effectLst/>
                          <a:latin typeface="Open Sans Light" panose="020B0306030504020204" pitchFamily="34" charset="0"/>
                        </a:rPr>
                        <a:t>March 1 - June 15</a:t>
                      </a:r>
                      <a:r>
                        <a:rPr lang="en-US" sz="1200" b="0" i="0" u="none" strike="noStrike" dirty="0">
                          <a:solidFill>
                            <a:srgbClr val="000000"/>
                          </a:solidFill>
                          <a:effectLst/>
                          <a:latin typeface="Open Sans Light" panose="020B0306030504020204" pitchFamily="34" charset="0"/>
                        </a:rPr>
                        <a:t> KSDE Processing Window (after due date)</a:t>
                      </a:r>
                    </a:p>
                  </a:txBody>
                  <a:tcPr marL="9525" marR="9525" marT="9525" marB="0" anchor="ct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6796146"/>
                  </a:ext>
                </a:extLst>
              </a:tr>
              <a:tr h="722782">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dirty="0">
                          <a:solidFill>
                            <a:srgbClr val="000000"/>
                          </a:solidFill>
                          <a:effectLst/>
                          <a:latin typeface="Open Sans Light" panose="020B0306030504020204" pitchFamily="34" charset="0"/>
                        </a:rPr>
                        <a:t> </a:t>
                      </a:r>
                    </a:p>
                  </a:txBody>
                  <a:tcPr marL="9525" marR="9525" marT="9525" marB="0" anchor="b"/>
                </a:tc>
                <a:tc gridSpan="8">
                  <a:txBody>
                    <a:bodyPr/>
                    <a:lstStyle/>
                    <a:p>
                      <a:pPr algn="ctr" fontAlgn="ctr"/>
                      <a:r>
                        <a:rPr lang="en-US" sz="1200" b="1" i="0" u="none" strike="noStrike" dirty="0">
                          <a:solidFill>
                            <a:srgbClr val="000000"/>
                          </a:solidFill>
                          <a:effectLst/>
                          <a:latin typeface="Open Sans Light" panose="020B0306030504020204" pitchFamily="34" charset="0"/>
                        </a:rPr>
                        <a:t>                       November 15 - June 15</a:t>
                      </a:r>
                      <a:r>
                        <a:rPr lang="en-US" sz="1200" b="0" i="0" u="none" strike="noStrike" dirty="0">
                          <a:solidFill>
                            <a:srgbClr val="000000"/>
                          </a:solidFill>
                          <a:effectLst/>
                          <a:latin typeface="Open Sans Light" panose="020B0306030504020204" pitchFamily="34" charset="0"/>
                        </a:rPr>
                        <a:t>                                                                                        Revisions to declined pathways made by districts (initially submitted by 3/1 but not yet approved by KSDE)</a:t>
                      </a:r>
                    </a:p>
                  </a:txBody>
                  <a:tcPr marL="9525" marR="9525" marT="9525" marB="0" anchor="c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810355"/>
                  </a:ext>
                </a:extLst>
              </a:tr>
              <a:tr h="1261949">
                <a:tc gridSpan="2">
                  <a:txBody>
                    <a:bodyPr/>
                    <a:lstStyle/>
                    <a:p>
                      <a:pPr algn="ctr" fontAlgn="b"/>
                      <a:r>
                        <a:rPr lang="en-US" sz="1200" b="1" i="0" u="none" strike="noStrike" dirty="0">
                          <a:solidFill>
                            <a:srgbClr val="000000"/>
                          </a:solidFill>
                          <a:effectLst/>
                          <a:latin typeface="Open Sans Light" panose="020B0306030504020204" pitchFamily="34" charset="0"/>
                        </a:rPr>
                        <a:t>May 15 - Aug. 15</a:t>
                      </a:r>
                    </a:p>
                    <a:p>
                      <a:pPr algn="ctr" fontAlgn="b"/>
                      <a:endParaRPr lang="en-US" sz="1200" b="1" i="0" u="none" strike="noStrike" dirty="0">
                        <a:solidFill>
                          <a:srgbClr val="000000"/>
                        </a:solidFill>
                        <a:effectLst/>
                        <a:latin typeface="Open Sans Light" panose="020B0306030504020204" pitchFamily="34" charset="0"/>
                      </a:endParaRPr>
                    </a:p>
                    <a:p>
                      <a:pPr algn="ctr" fontAlgn="b"/>
                      <a:r>
                        <a:rPr lang="en-US" sz="1200" b="0" i="0" u="none" strike="noStrike" dirty="0">
                          <a:solidFill>
                            <a:srgbClr val="000000"/>
                          </a:solidFill>
                          <a:effectLst/>
                          <a:latin typeface="Open Sans Light" panose="020B0306030504020204" pitchFamily="34" charset="0"/>
                        </a:rPr>
                        <a:t> Assign &amp; Update students after passing KCAN records are submitted in KIDS</a:t>
                      </a:r>
                    </a:p>
                  </a:txBody>
                  <a:tcPr marL="9525" marR="9525" marT="9525" marB="0" anchor="b">
                    <a:solidFill>
                      <a:srgbClr val="CCFFCC"/>
                    </a:solidFill>
                  </a:tcPr>
                </a:tc>
                <a:tc hMerge="1">
                  <a:txBody>
                    <a:bodyPr/>
                    <a:lstStyle/>
                    <a:p>
                      <a:endParaRPr lang="en-US"/>
                    </a:p>
                  </a:txBody>
                  <a:tcPr/>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dirty="0">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a:solidFill>
                            <a:srgbClr val="000000"/>
                          </a:solidFill>
                          <a:effectLst/>
                          <a:latin typeface="Open Sans Light" panose="020B0306030504020204" pitchFamily="34" charset="0"/>
                        </a:rPr>
                        <a:t> </a:t>
                      </a:r>
                    </a:p>
                  </a:txBody>
                  <a:tcPr marL="9525" marR="9525" marT="9525" marB="0" anchor="b"/>
                </a:tc>
                <a:tc>
                  <a:txBody>
                    <a:bodyPr/>
                    <a:lstStyle/>
                    <a:p>
                      <a:pPr algn="l" fontAlgn="b"/>
                      <a:r>
                        <a:rPr lang="en-US" sz="1200" b="0" i="0" u="none" strike="noStrike" dirty="0">
                          <a:solidFill>
                            <a:srgbClr val="000000"/>
                          </a:solidFill>
                          <a:effectLst/>
                          <a:latin typeface="Open Sans Light" panose="020B0306030504020204" pitchFamily="34" charset="0"/>
                        </a:rPr>
                        <a:t> </a:t>
                      </a:r>
                    </a:p>
                  </a:txBody>
                  <a:tcPr marL="9525" marR="9525" marT="9525" marB="0" anchor="b"/>
                </a:tc>
                <a:tc gridSpan="3">
                  <a:txBody>
                    <a:bodyPr/>
                    <a:lstStyle/>
                    <a:p>
                      <a:pPr algn="ctr" fontAlgn="ctr"/>
                      <a:r>
                        <a:rPr lang="en-US" sz="1200" b="1" i="0" u="none" strike="noStrike" dirty="0">
                          <a:solidFill>
                            <a:srgbClr val="000000"/>
                          </a:solidFill>
                          <a:effectLst/>
                          <a:latin typeface="Open Sans Light" panose="020B0306030504020204" pitchFamily="34" charset="0"/>
                        </a:rPr>
                        <a:t>February 1 - April 15    </a:t>
                      </a:r>
                      <a:r>
                        <a:rPr lang="en-US" sz="1200" b="0" i="0" u="none" strike="noStrike" dirty="0">
                          <a:solidFill>
                            <a:srgbClr val="000000"/>
                          </a:solidFill>
                          <a:effectLst/>
                          <a:latin typeface="Open Sans Light" panose="020B0306030504020204" pitchFamily="34" charset="0"/>
                        </a:rPr>
                        <a:t>Concentrator Follow-up Data Entry for Concentrators Who Exited Last Year</a:t>
                      </a:r>
                    </a:p>
                  </a:txBody>
                  <a:tcPr marL="9525" marR="9525" marT="9525" marB="0" anchor="ctr">
                    <a:solidFill>
                      <a:srgbClr val="CCFFCC"/>
                    </a:solidFill>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Open Sans Light" panose="020B0306030504020204" pitchFamily="34" charset="0"/>
                        </a:rPr>
                        <a:t>May 15 - Aug. 15</a:t>
                      </a:r>
                      <a:r>
                        <a:rPr lang="en-US" sz="1200" b="0" i="0" u="none" strike="noStrike" dirty="0">
                          <a:solidFill>
                            <a:srgbClr val="000000"/>
                          </a:solidFill>
                          <a:effectLst/>
                          <a:latin typeface="Open Sans Light" panose="020B0306030504020204" pitchFamily="34" charset="0"/>
                        </a:rPr>
                        <a:t>  </a:t>
                      </a:r>
                    </a:p>
                    <a:p>
                      <a:pPr algn="ctr" fontAlgn="b"/>
                      <a:endParaRPr lang="en-US" sz="1200" b="0" i="0" u="none" strike="noStrike" dirty="0">
                        <a:solidFill>
                          <a:srgbClr val="000000"/>
                        </a:solidFill>
                        <a:effectLst/>
                        <a:latin typeface="Open Sans Light" panose="020B0306030504020204" pitchFamily="34" charset="0"/>
                      </a:endParaRPr>
                    </a:p>
                    <a:p>
                      <a:pPr algn="ctr" fontAlgn="b"/>
                      <a:r>
                        <a:rPr lang="en-US" sz="1200" b="0" i="0" u="none" strike="noStrike" dirty="0">
                          <a:solidFill>
                            <a:srgbClr val="000000"/>
                          </a:solidFill>
                          <a:effectLst/>
                          <a:latin typeface="Open Sans Light" panose="020B0306030504020204" pitchFamily="34" charset="0"/>
                        </a:rPr>
                        <a:t>Assign &amp; Update students after passing KCAN records are submitted in KIDS</a:t>
                      </a:r>
                    </a:p>
                  </a:txBody>
                  <a:tcPr marL="9525" marR="9525" marT="9525" marB="0" anchor="b">
                    <a:solidFill>
                      <a:srgbClr val="CCFFCC"/>
                    </a:solidFill>
                  </a:tcPr>
                </a:tc>
                <a:tc hMerge="1">
                  <a:txBody>
                    <a:bodyPr/>
                    <a:lstStyle/>
                    <a:p>
                      <a:endParaRPr lang="en-US"/>
                    </a:p>
                  </a:txBody>
                  <a:tcPr/>
                </a:tc>
                <a:extLst>
                  <a:ext uri="{0D108BD9-81ED-4DB2-BD59-A6C34878D82A}">
                    <a16:rowId xmlns:a16="http://schemas.microsoft.com/office/drawing/2014/main" val="2488253054"/>
                  </a:ext>
                </a:extLst>
              </a:tr>
              <a:tr h="480210">
                <a:tc gridSpan="12">
                  <a:txBody>
                    <a:bodyPr/>
                    <a:lstStyle/>
                    <a:p>
                      <a:pPr algn="ctr" fontAlgn="ctr"/>
                      <a:r>
                        <a:rPr lang="en-US" sz="1200" b="0" i="0" u="none" strike="noStrike" dirty="0">
                          <a:solidFill>
                            <a:srgbClr val="000000"/>
                          </a:solidFill>
                          <a:effectLst/>
                          <a:latin typeface="Open Sans Light" panose="020B0306030504020204" pitchFamily="34" charset="0"/>
                        </a:rPr>
                        <a:t>Pathways Help Desk available for assistance: PathwaysHelpdesk@ksde.org</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1527233"/>
                  </a:ext>
                </a:extLst>
              </a:tr>
            </a:tbl>
          </a:graphicData>
        </a:graphic>
      </p:graphicFrame>
    </p:spTree>
    <p:extLst>
      <p:ext uri="{BB962C8B-B14F-4D97-AF65-F5344CB8AC3E}">
        <p14:creationId xmlns:p14="http://schemas.microsoft.com/office/powerpoint/2010/main" val="417510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33576"/>
            <a:ext cx="91440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3771900"/>
            <a:ext cx="89916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164068"/>
            <a:ext cx="8047340" cy="523220"/>
          </a:xfrm>
          <a:prstGeom prst="rect">
            <a:avLst/>
          </a:prstGeom>
          <a:noFill/>
        </p:spPr>
        <p:txBody>
          <a:bodyPr wrap="square" rtlCol="0">
            <a:spAutoFit/>
          </a:bodyPr>
          <a:lstStyle/>
          <a:p>
            <a:pPr algn="ctr"/>
            <a:r>
              <a:rPr lang="en-US" sz="2800" dirty="0"/>
              <a:t>Examples of the Status of your Pathways</a:t>
            </a:r>
          </a:p>
        </p:txBody>
      </p:sp>
      <p:sp>
        <p:nvSpPr>
          <p:cNvPr id="4" name="Down Arrow 3"/>
          <p:cNvSpPr/>
          <p:nvPr/>
        </p:nvSpPr>
        <p:spPr>
          <a:xfrm>
            <a:off x="7162800" y="838200"/>
            <a:ext cx="484632" cy="97840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00600" y="926593"/>
            <a:ext cx="2139696" cy="646331"/>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Status Column </a:t>
            </a:r>
          </a:p>
          <a:p>
            <a:r>
              <a:rPr lang="en-US" dirty="0"/>
              <a:t>Under My CPPSAs</a:t>
            </a:r>
          </a:p>
        </p:txBody>
      </p:sp>
      <p:sp>
        <p:nvSpPr>
          <p:cNvPr id="6" name="TextBox 5"/>
          <p:cNvSpPr txBox="1"/>
          <p:nvPr/>
        </p:nvSpPr>
        <p:spPr>
          <a:xfrm>
            <a:off x="5181605" y="5867400"/>
            <a:ext cx="3873946" cy="369332"/>
          </a:xfrm>
          <a:prstGeom prst="rect">
            <a:avLst/>
          </a:prstGeom>
          <a:solidFill>
            <a:schemeClr val="accent1">
              <a:lumMod val="60000"/>
              <a:lumOff val="40000"/>
            </a:schemeClr>
          </a:solidFill>
          <a:ln>
            <a:solidFill>
              <a:schemeClr val="tx1"/>
            </a:solidFill>
          </a:ln>
        </p:spPr>
        <p:txBody>
          <a:bodyPr wrap="none" rtlCol="0">
            <a:spAutoFit/>
          </a:bodyPr>
          <a:lstStyle/>
          <a:p>
            <a:r>
              <a:rPr lang="en-US" dirty="0"/>
              <a:t>Desired Status is Approved by KSDE</a:t>
            </a:r>
          </a:p>
        </p:txBody>
      </p:sp>
    </p:spTree>
    <p:extLst>
      <p:ext uri="{BB962C8B-B14F-4D97-AF65-F5344CB8AC3E}">
        <p14:creationId xmlns:p14="http://schemas.microsoft.com/office/powerpoint/2010/main" val="418009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540DB-426D-DC24-C41C-8E5312CAAD3D}"/>
              </a:ext>
            </a:extLst>
          </p:cNvPr>
          <p:cNvSpPr txBox="1"/>
          <p:nvPr/>
        </p:nvSpPr>
        <p:spPr>
          <a:xfrm>
            <a:off x="1327355" y="280219"/>
            <a:ext cx="9438968" cy="707886"/>
          </a:xfrm>
          <a:prstGeom prst="rect">
            <a:avLst/>
          </a:prstGeom>
          <a:noFill/>
        </p:spPr>
        <p:txBody>
          <a:bodyPr wrap="square" rtlCol="0">
            <a:spAutoFit/>
          </a:bodyPr>
          <a:lstStyle/>
          <a:p>
            <a:pPr algn="ctr"/>
            <a:r>
              <a:rPr lang="en-US" sz="4000" dirty="0"/>
              <a:t>Status Column Definitions – In Progress</a:t>
            </a:r>
          </a:p>
        </p:txBody>
      </p:sp>
      <p:sp>
        <p:nvSpPr>
          <p:cNvPr id="4" name="TextBox 3">
            <a:extLst>
              <a:ext uri="{FF2B5EF4-FFF2-40B4-BE49-F238E27FC236}">
                <a16:creationId xmlns:a16="http://schemas.microsoft.com/office/drawing/2014/main" id="{C0E88383-F678-7795-BA9A-E7C6C9F04563}"/>
              </a:ext>
            </a:extLst>
          </p:cNvPr>
          <p:cNvSpPr txBox="1"/>
          <p:nvPr/>
        </p:nvSpPr>
        <p:spPr>
          <a:xfrm>
            <a:off x="471948" y="1150375"/>
            <a:ext cx="11208775" cy="3970318"/>
          </a:xfrm>
          <a:prstGeom prst="rect">
            <a:avLst/>
          </a:prstGeom>
          <a:noFill/>
        </p:spPr>
        <p:txBody>
          <a:bodyPr wrap="square">
            <a:spAutoFit/>
          </a:bodyPr>
          <a:lstStyle/>
          <a:p>
            <a:pPr marR="0" lvl="2">
              <a:spcBef>
                <a:spcPts val="0"/>
              </a:spcBef>
              <a:spcAft>
                <a:spcPts val="0"/>
              </a:spcAft>
            </a:pPr>
            <a:r>
              <a:rPr lang="en-US" sz="2800" dirty="0">
                <a:effectLst/>
                <a:ea typeface="Times New Roman" panose="02020603050405020304" pitchFamily="18" charset="0"/>
              </a:rPr>
              <a:t>The pathway has either not been submitted </a:t>
            </a:r>
            <a:r>
              <a:rPr lang="en-US" sz="2800" i="1" dirty="0">
                <a:effectLst/>
                <a:ea typeface="Times New Roman" panose="02020603050405020304" pitchFamily="18" charset="0"/>
              </a:rPr>
              <a:t>or</a:t>
            </a:r>
            <a:r>
              <a:rPr lang="en-US" sz="2800" dirty="0">
                <a:effectLst/>
                <a:ea typeface="Times New Roman" panose="02020603050405020304" pitchFamily="18" charset="0"/>
              </a:rPr>
              <a:t> was submitted, declined, and has been viewed by someone in your district with editing access for the pathway application.</a:t>
            </a:r>
          </a:p>
          <a:p>
            <a:pPr marR="0" lvl="2">
              <a:spcBef>
                <a:spcPts val="0"/>
              </a:spcBef>
              <a:spcAft>
                <a:spcPts val="0"/>
              </a:spcAft>
            </a:pPr>
            <a:r>
              <a:rPr lang="en-US" sz="2800" dirty="0">
                <a:effectLst/>
                <a:ea typeface="Times New Roman" panose="02020603050405020304" pitchFamily="18" charset="0"/>
              </a:rPr>
              <a:t> </a:t>
            </a:r>
            <a:endParaRPr lang="en-US" sz="2800" dirty="0">
              <a:effectLst/>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These applications should be carefully reviewed. </a:t>
            </a:r>
            <a:endParaRPr lang="en-US" sz="2800" dirty="0">
              <a:effectLst/>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The View/Print option will allow you to view the history of the pathway by scrolling down to the “Approvals” section. </a:t>
            </a:r>
            <a:endParaRPr lang="en-US" sz="2800" dirty="0">
              <a:effectLst/>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If there is a disapproval note, please review the notes and make necessary corrections.</a:t>
            </a:r>
            <a:endParaRPr lang="en-US" sz="2800" dirty="0">
              <a:effectLst/>
              <a:ea typeface="Calibri" panose="020F0502020204030204" pitchFamily="34" charset="0"/>
            </a:endParaRPr>
          </a:p>
        </p:txBody>
      </p:sp>
    </p:spTree>
    <p:extLst>
      <p:ext uri="{BB962C8B-B14F-4D97-AF65-F5344CB8AC3E}">
        <p14:creationId xmlns:p14="http://schemas.microsoft.com/office/powerpoint/2010/main" val="302871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540DB-426D-DC24-C41C-8E5312CAAD3D}"/>
              </a:ext>
            </a:extLst>
          </p:cNvPr>
          <p:cNvSpPr txBox="1"/>
          <p:nvPr/>
        </p:nvSpPr>
        <p:spPr>
          <a:xfrm>
            <a:off x="1327355" y="280219"/>
            <a:ext cx="9438968" cy="707886"/>
          </a:xfrm>
          <a:prstGeom prst="rect">
            <a:avLst/>
          </a:prstGeom>
          <a:noFill/>
        </p:spPr>
        <p:txBody>
          <a:bodyPr wrap="square" rtlCol="0">
            <a:spAutoFit/>
          </a:bodyPr>
          <a:lstStyle/>
          <a:p>
            <a:pPr algn="ctr"/>
            <a:r>
              <a:rPr lang="en-US" sz="4000" dirty="0"/>
              <a:t>Status Column Definitions – Released</a:t>
            </a:r>
          </a:p>
        </p:txBody>
      </p:sp>
      <p:sp>
        <p:nvSpPr>
          <p:cNvPr id="4" name="TextBox 3">
            <a:extLst>
              <a:ext uri="{FF2B5EF4-FFF2-40B4-BE49-F238E27FC236}">
                <a16:creationId xmlns:a16="http://schemas.microsoft.com/office/drawing/2014/main" id="{C0E88383-F678-7795-BA9A-E7C6C9F04563}"/>
              </a:ext>
            </a:extLst>
          </p:cNvPr>
          <p:cNvSpPr txBox="1"/>
          <p:nvPr/>
        </p:nvSpPr>
        <p:spPr>
          <a:xfrm>
            <a:off x="471948" y="1150375"/>
            <a:ext cx="11208775" cy="3970318"/>
          </a:xfrm>
          <a:prstGeom prst="rect">
            <a:avLst/>
          </a:prstGeom>
          <a:noFill/>
        </p:spPr>
        <p:txBody>
          <a:bodyPr wrap="square">
            <a:spAutoFit/>
          </a:bodyPr>
          <a:lstStyle/>
          <a:p>
            <a:pPr marR="0" lvl="2">
              <a:spcBef>
                <a:spcPts val="0"/>
              </a:spcBef>
              <a:spcAft>
                <a:spcPts val="0"/>
              </a:spcAft>
            </a:pPr>
            <a:r>
              <a:rPr lang="en-US" sz="2800" dirty="0">
                <a:effectLst/>
                <a:ea typeface="Times New Roman" panose="02020603050405020304" pitchFamily="18" charset="0"/>
              </a:rPr>
              <a:t>The pathway is awaiting approval by your superintendent. They should have received an e-mail with instructions to do so. This is the final step to ensure that the pathway is in the proper status for review at KSDE. </a:t>
            </a:r>
          </a:p>
          <a:p>
            <a:pPr marR="0" lvl="2">
              <a:spcBef>
                <a:spcPts val="0"/>
              </a:spcBef>
              <a:spcAft>
                <a:spcPts val="0"/>
              </a:spcAft>
            </a:pPr>
            <a:r>
              <a:rPr lang="en-US" sz="2800" dirty="0">
                <a:ea typeface="Times New Roman" panose="02020603050405020304" pitchFamily="18" charset="0"/>
              </a:rPr>
              <a:t>	</a:t>
            </a:r>
          </a:p>
          <a:p>
            <a:pPr marR="0" lvl="2">
              <a:spcBef>
                <a:spcPts val="0"/>
              </a:spcBef>
              <a:spcAft>
                <a:spcPts val="0"/>
              </a:spcAft>
            </a:pPr>
            <a:r>
              <a:rPr lang="en-US" sz="2800" dirty="0">
                <a:effectLst/>
                <a:ea typeface="Times New Roman" panose="02020603050405020304" pitchFamily="18" charset="0"/>
              </a:rPr>
              <a:t>If the status of the application has been in “Released” status for more than a few days, it is advisable to reach out to your superintendent to let them know that it is awaiting their approval</a:t>
            </a:r>
            <a:endParaRPr lang="en-US" sz="2800" dirty="0">
              <a:effectLst/>
              <a:ea typeface="Calibri" panose="020F0502020204030204" pitchFamily="34" charset="0"/>
            </a:endParaRPr>
          </a:p>
        </p:txBody>
      </p:sp>
    </p:spTree>
    <p:extLst>
      <p:ext uri="{BB962C8B-B14F-4D97-AF65-F5344CB8AC3E}">
        <p14:creationId xmlns:p14="http://schemas.microsoft.com/office/powerpoint/2010/main" val="231387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540DB-426D-DC24-C41C-8E5312CAAD3D}"/>
              </a:ext>
            </a:extLst>
          </p:cNvPr>
          <p:cNvSpPr txBox="1"/>
          <p:nvPr/>
        </p:nvSpPr>
        <p:spPr>
          <a:xfrm>
            <a:off x="471948" y="280219"/>
            <a:ext cx="11208775" cy="707886"/>
          </a:xfrm>
          <a:prstGeom prst="rect">
            <a:avLst/>
          </a:prstGeom>
          <a:noFill/>
        </p:spPr>
        <p:txBody>
          <a:bodyPr wrap="square" rtlCol="0">
            <a:spAutoFit/>
          </a:bodyPr>
          <a:lstStyle/>
          <a:p>
            <a:pPr algn="ctr"/>
            <a:r>
              <a:rPr lang="en-US" sz="4000" dirty="0"/>
              <a:t>Status Column Definitions – Declined by District</a:t>
            </a:r>
          </a:p>
        </p:txBody>
      </p:sp>
      <p:sp>
        <p:nvSpPr>
          <p:cNvPr id="4" name="TextBox 3">
            <a:extLst>
              <a:ext uri="{FF2B5EF4-FFF2-40B4-BE49-F238E27FC236}">
                <a16:creationId xmlns:a16="http://schemas.microsoft.com/office/drawing/2014/main" id="{C0E88383-F678-7795-BA9A-E7C6C9F04563}"/>
              </a:ext>
            </a:extLst>
          </p:cNvPr>
          <p:cNvSpPr txBox="1"/>
          <p:nvPr/>
        </p:nvSpPr>
        <p:spPr>
          <a:xfrm>
            <a:off x="471948" y="1150375"/>
            <a:ext cx="11208775" cy="2677656"/>
          </a:xfrm>
          <a:prstGeom prst="rect">
            <a:avLst/>
          </a:prstGeom>
          <a:noFill/>
        </p:spPr>
        <p:txBody>
          <a:bodyPr wrap="square">
            <a:spAutoFit/>
          </a:bodyPr>
          <a:lstStyle/>
          <a:p>
            <a:pPr marR="0" lvl="2">
              <a:spcBef>
                <a:spcPts val="0"/>
              </a:spcBef>
              <a:spcAft>
                <a:spcPts val="0"/>
              </a:spcAft>
            </a:pPr>
            <a:r>
              <a:rPr lang="en-US" sz="2800" dirty="0">
                <a:effectLst/>
                <a:ea typeface="Times New Roman" panose="02020603050405020304" pitchFamily="18" charset="0"/>
              </a:rPr>
              <a:t>Your superintendent has declined the pathway application.</a:t>
            </a:r>
          </a:p>
          <a:p>
            <a:pPr marR="0" lvl="2">
              <a:spcBef>
                <a:spcPts val="0"/>
              </a:spcBef>
              <a:spcAft>
                <a:spcPts val="0"/>
              </a:spcAft>
            </a:pPr>
            <a:r>
              <a:rPr lang="en-US" sz="2800" dirty="0">
                <a:ea typeface="Times New Roman" panose="02020603050405020304" pitchFamily="18" charset="0"/>
              </a:rPr>
              <a:t>	</a:t>
            </a:r>
            <a:endParaRPr lang="en-US" dirty="0">
              <a:effectLst/>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Look for notes in the “Approvals” section of the View/Print Document.</a:t>
            </a:r>
            <a:endParaRPr lang="en-US" sz="2800" dirty="0">
              <a:effectLst/>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Make the requested corrections and release again for district-level approval</a:t>
            </a:r>
            <a:endParaRPr lang="en-US" sz="2800" dirty="0">
              <a:effectLst/>
              <a:ea typeface="Calibri" panose="020F0502020204030204" pitchFamily="34" charset="0"/>
            </a:endParaRPr>
          </a:p>
        </p:txBody>
      </p:sp>
    </p:spTree>
    <p:extLst>
      <p:ext uri="{BB962C8B-B14F-4D97-AF65-F5344CB8AC3E}">
        <p14:creationId xmlns:p14="http://schemas.microsoft.com/office/powerpoint/2010/main" val="44761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540DB-426D-DC24-C41C-8E5312CAAD3D}"/>
              </a:ext>
            </a:extLst>
          </p:cNvPr>
          <p:cNvSpPr txBox="1"/>
          <p:nvPr/>
        </p:nvSpPr>
        <p:spPr>
          <a:xfrm>
            <a:off x="471948" y="280219"/>
            <a:ext cx="11208775" cy="707886"/>
          </a:xfrm>
          <a:prstGeom prst="rect">
            <a:avLst/>
          </a:prstGeom>
          <a:noFill/>
        </p:spPr>
        <p:txBody>
          <a:bodyPr wrap="square" rtlCol="0">
            <a:spAutoFit/>
          </a:bodyPr>
          <a:lstStyle/>
          <a:p>
            <a:pPr algn="ctr"/>
            <a:r>
              <a:rPr lang="en-US" sz="4000" dirty="0"/>
              <a:t>Status Column Definitions – Declined by KSDE</a:t>
            </a:r>
          </a:p>
        </p:txBody>
      </p:sp>
      <p:sp>
        <p:nvSpPr>
          <p:cNvPr id="4" name="TextBox 3">
            <a:extLst>
              <a:ext uri="{FF2B5EF4-FFF2-40B4-BE49-F238E27FC236}">
                <a16:creationId xmlns:a16="http://schemas.microsoft.com/office/drawing/2014/main" id="{C0E88383-F678-7795-BA9A-E7C6C9F04563}"/>
              </a:ext>
            </a:extLst>
          </p:cNvPr>
          <p:cNvSpPr txBox="1"/>
          <p:nvPr/>
        </p:nvSpPr>
        <p:spPr>
          <a:xfrm>
            <a:off x="471948" y="1150375"/>
            <a:ext cx="11208775" cy="4401205"/>
          </a:xfrm>
          <a:prstGeom prst="rect">
            <a:avLst/>
          </a:prstGeom>
          <a:noFill/>
        </p:spPr>
        <p:txBody>
          <a:bodyPr wrap="square">
            <a:spAutoFit/>
          </a:bodyPr>
          <a:lstStyle/>
          <a:p>
            <a:pPr marR="0" lvl="2">
              <a:spcBef>
                <a:spcPts val="0"/>
              </a:spcBef>
              <a:spcAft>
                <a:spcPts val="0"/>
              </a:spcAft>
            </a:pPr>
            <a:r>
              <a:rPr lang="en-US" sz="2800" dirty="0">
                <a:effectLst/>
                <a:ea typeface="Times New Roman" panose="02020603050405020304" pitchFamily="18" charset="0"/>
              </a:rPr>
              <a:t>A KSDE consultant has declined the pathway application and requested changes or corrections.</a:t>
            </a:r>
          </a:p>
          <a:p>
            <a:pPr marR="0" lvl="2">
              <a:spcBef>
                <a:spcPts val="0"/>
              </a:spcBef>
              <a:spcAft>
                <a:spcPts val="0"/>
              </a:spcAft>
            </a:pPr>
            <a:r>
              <a:rPr lang="en-US" sz="2800" dirty="0">
                <a:ea typeface="Times New Roman" panose="02020603050405020304" pitchFamily="18" charset="0"/>
              </a:rPr>
              <a:t>	</a:t>
            </a:r>
            <a:endParaRPr lang="en-US" dirty="0">
              <a:effectLst/>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Look for notes in the “Approvals” section of the View/Print Document and in the notification e-mail that was generated when the application was declined.</a:t>
            </a:r>
            <a:endParaRPr lang="en-US" sz="2800" dirty="0">
              <a:effectLst/>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2800" dirty="0">
                <a:effectLst/>
                <a:ea typeface="Times New Roman" panose="02020603050405020304" pitchFamily="18" charset="0"/>
              </a:rPr>
              <a:t>Make the requested corrections and release again for district-level approval</a:t>
            </a:r>
          </a:p>
          <a:p>
            <a:pPr marL="1600200" marR="0" lvl="3" indent="-228600">
              <a:spcBef>
                <a:spcPts val="0"/>
              </a:spcBef>
              <a:spcAft>
                <a:spcPts val="0"/>
              </a:spcAft>
              <a:buFont typeface="Symbol" panose="05050102010706020507" pitchFamily="18" charset="2"/>
              <a:buChar char=""/>
            </a:pPr>
            <a:r>
              <a:rPr lang="en-US" sz="2800" b="1" dirty="0">
                <a:ea typeface="Calibri" panose="020F0502020204030204" pitchFamily="34" charset="0"/>
              </a:rPr>
              <a:t>Please make the requested changes within the two-week time frame as indicated in the notification e-mail.</a:t>
            </a:r>
            <a:endParaRPr lang="en-US" sz="2800" b="1" dirty="0">
              <a:effectLst/>
              <a:ea typeface="Calibri" panose="020F0502020204030204" pitchFamily="34" charset="0"/>
            </a:endParaRPr>
          </a:p>
        </p:txBody>
      </p:sp>
    </p:spTree>
    <p:extLst>
      <p:ext uri="{BB962C8B-B14F-4D97-AF65-F5344CB8AC3E}">
        <p14:creationId xmlns:p14="http://schemas.microsoft.com/office/powerpoint/2010/main" val="102877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540DB-426D-DC24-C41C-8E5312CAAD3D}"/>
              </a:ext>
            </a:extLst>
          </p:cNvPr>
          <p:cNvSpPr txBox="1"/>
          <p:nvPr/>
        </p:nvSpPr>
        <p:spPr>
          <a:xfrm>
            <a:off x="471948" y="280219"/>
            <a:ext cx="11208775" cy="707886"/>
          </a:xfrm>
          <a:prstGeom prst="rect">
            <a:avLst/>
          </a:prstGeom>
          <a:noFill/>
        </p:spPr>
        <p:txBody>
          <a:bodyPr wrap="square" rtlCol="0">
            <a:spAutoFit/>
          </a:bodyPr>
          <a:lstStyle/>
          <a:p>
            <a:pPr algn="ctr"/>
            <a:r>
              <a:rPr lang="en-US" sz="4000" dirty="0"/>
              <a:t>Status Column Definitions – Approved by District</a:t>
            </a:r>
          </a:p>
        </p:txBody>
      </p:sp>
      <p:sp>
        <p:nvSpPr>
          <p:cNvPr id="4" name="TextBox 3">
            <a:extLst>
              <a:ext uri="{FF2B5EF4-FFF2-40B4-BE49-F238E27FC236}">
                <a16:creationId xmlns:a16="http://schemas.microsoft.com/office/drawing/2014/main" id="{C0E88383-F678-7795-BA9A-E7C6C9F04563}"/>
              </a:ext>
            </a:extLst>
          </p:cNvPr>
          <p:cNvSpPr txBox="1"/>
          <p:nvPr/>
        </p:nvSpPr>
        <p:spPr>
          <a:xfrm>
            <a:off x="471948" y="1150375"/>
            <a:ext cx="11208775" cy="2677656"/>
          </a:xfrm>
          <a:prstGeom prst="rect">
            <a:avLst/>
          </a:prstGeom>
          <a:noFill/>
        </p:spPr>
        <p:txBody>
          <a:bodyPr wrap="square">
            <a:spAutoFit/>
          </a:bodyPr>
          <a:lstStyle/>
          <a:p>
            <a:pPr marR="0" lvl="2">
              <a:spcBef>
                <a:spcPts val="0"/>
              </a:spcBef>
              <a:spcAft>
                <a:spcPts val="0"/>
              </a:spcAft>
            </a:pPr>
            <a:r>
              <a:rPr lang="en-US" sz="2800" dirty="0">
                <a:effectLst/>
                <a:ea typeface="Times New Roman" panose="02020603050405020304" pitchFamily="18" charset="0"/>
              </a:rPr>
              <a:t>The pathway application is awaiting review by a KSDE consultant.</a:t>
            </a:r>
          </a:p>
          <a:p>
            <a:pPr marR="0" lvl="2">
              <a:spcBef>
                <a:spcPts val="0"/>
              </a:spcBef>
              <a:spcAft>
                <a:spcPts val="0"/>
              </a:spcAft>
            </a:pPr>
            <a:endParaRPr lang="en-US" sz="2800" dirty="0">
              <a:ea typeface="Times New Roman" panose="02020603050405020304" pitchFamily="18" charset="0"/>
            </a:endParaRPr>
          </a:p>
          <a:p>
            <a:pPr marR="0" lvl="2">
              <a:spcBef>
                <a:spcPts val="0"/>
              </a:spcBef>
              <a:spcAft>
                <a:spcPts val="0"/>
              </a:spcAft>
            </a:pPr>
            <a:r>
              <a:rPr lang="en-US" sz="2800" dirty="0">
                <a:effectLst/>
                <a:ea typeface="Times New Roman" panose="02020603050405020304" pitchFamily="18" charset="0"/>
              </a:rPr>
              <a:t>This is the correct status for review by KSDE, and no action is needed at this time.</a:t>
            </a:r>
          </a:p>
          <a:p>
            <a:pPr marR="0" lvl="2">
              <a:spcBef>
                <a:spcPts val="0"/>
              </a:spcBef>
              <a:spcAft>
                <a:spcPts val="0"/>
              </a:spcAft>
            </a:pPr>
            <a:r>
              <a:rPr lang="en-US" sz="2800" dirty="0">
                <a:ea typeface="Times New Roman" panose="02020603050405020304" pitchFamily="18" charset="0"/>
              </a:rPr>
              <a:t>	</a:t>
            </a:r>
            <a:endParaRPr lang="en-US" dirty="0">
              <a:effectLst/>
            </a:endParaRPr>
          </a:p>
        </p:txBody>
      </p:sp>
    </p:spTree>
    <p:extLst>
      <p:ext uri="{BB962C8B-B14F-4D97-AF65-F5344CB8AC3E}">
        <p14:creationId xmlns:p14="http://schemas.microsoft.com/office/powerpoint/2010/main" val="371105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540DB-426D-DC24-C41C-8E5312CAAD3D}"/>
              </a:ext>
            </a:extLst>
          </p:cNvPr>
          <p:cNvSpPr txBox="1"/>
          <p:nvPr/>
        </p:nvSpPr>
        <p:spPr>
          <a:xfrm>
            <a:off x="471947" y="280219"/>
            <a:ext cx="11208775" cy="707886"/>
          </a:xfrm>
          <a:prstGeom prst="rect">
            <a:avLst/>
          </a:prstGeom>
          <a:noFill/>
        </p:spPr>
        <p:txBody>
          <a:bodyPr wrap="square" rtlCol="0">
            <a:spAutoFit/>
          </a:bodyPr>
          <a:lstStyle/>
          <a:p>
            <a:pPr algn="ctr"/>
            <a:r>
              <a:rPr lang="en-US" sz="4000" dirty="0"/>
              <a:t>Status Column Definitions – Approved by KSDE</a:t>
            </a:r>
          </a:p>
        </p:txBody>
      </p:sp>
      <p:sp>
        <p:nvSpPr>
          <p:cNvPr id="4" name="TextBox 3">
            <a:extLst>
              <a:ext uri="{FF2B5EF4-FFF2-40B4-BE49-F238E27FC236}">
                <a16:creationId xmlns:a16="http://schemas.microsoft.com/office/drawing/2014/main" id="{C0E88383-F678-7795-BA9A-E7C6C9F04563}"/>
              </a:ext>
            </a:extLst>
          </p:cNvPr>
          <p:cNvSpPr txBox="1"/>
          <p:nvPr/>
        </p:nvSpPr>
        <p:spPr>
          <a:xfrm>
            <a:off x="614516" y="2256505"/>
            <a:ext cx="11208775" cy="1754326"/>
          </a:xfrm>
          <a:prstGeom prst="rect">
            <a:avLst/>
          </a:prstGeom>
          <a:noFill/>
        </p:spPr>
        <p:txBody>
          <a:bodyPr wrap="square">
            <a:spAutoFit/>
          </a:bodyPr>
          <a:lstStyle/>
          <a:p>
            <a:pPr marR="0" lvl="2">
              <a:spcBef>
                <a:spcPts val="0"/>
              </a:spcBef>
              <a:spcAft>
                <a:spcPts val="0"/>
              </a:spcAft>
            </a:pPr>
            <a:r>
              <a:rPr lang="en-US" sz="3600" b="1" dirty="0">
                <a:ea typeface="Times New Roman" panose="02020603050405020304" pitchFamily="18" charset="0"/>
              </a:rPr>
              <a:t>Congratulations! This pathway has been approved by KSDE for the 2024-2025 school year.</a:t>
            </a:r>
            <a:r>
              <a:rPr lang="en-US" sz="3600" dirty="0">
                <a:ea typeface="Times New Roman" panose="02020603050405020304" pitchFamily="18" charset="0"/>
              </a:rPr>
              <a:t>	</a:t>
            </a:r>
            <a:endParaRPr lang="en-US" sz="3600" dirty="0">
              <a:effectLst/>
            </a:endParaRPr>
          </a:p>
        </p:txBody>
      </p:sp>
    </p:spTree>
    <p:extLst>
      <p:ext uri="{BB962C8B-B14F-4D97-AF65-F5344CB8AC3E}">
        <p14:creationId xmlns:p14="http://schemas.microsoft.com/office/powerpoint/2010/main" val="74706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6" name="Content Placeholder 5"/>
          <p:cNvSpPr>
            <a:spLocks noGrp="1"/>
          </p:cNvSpPr>
          <p:nvPr>
            <p:ph idx="1"/>
          </p:nvPr>
        </p:nvSpPr>
        <p:spPr>
          <a:xfrm>
            <a:off x="1828800" y="1465729"/>
            <a:ext cx="8534400" cy="5392271"/>
          </a:xfrm>
        </p:spPr>
        <p:txBody>
          <a:bodyPr/>
          <a:lstStyle/>
          <a:p>
            <a:pPr marL="0" indent="0" algn="ctr">
              <a:buNone/>
            </a:pPr>
            <a:r>
              <a:rPr lang="en-US" b="1" dirty="0">
                <a:highlight>
                  <a:srgbClr val="FFFF00"/>
                </a:highlight>
                <a:hlinkClick r:id="rId3"/>
              </a:rPr>
              <a:t>Pathway Applications are DUE March 1, 2024.</a:t>
            </a:r>
          </a:p>
          <a:p>
            <a:pPr marL="0" indent="0" algn="ctr">
              <a:buNone/>
            </a:pPr>
            <a:endParaRPr lang="en-US" b="1" dirty="0">
              <a:highlight>
                <a:srgbClr val="FFFF00"/>
              </a:highlight>
              <a:hlinkClick r:id="rId3"/>
            </a:endParaRPr>
          </a:p>
          <a:p>
            <a:r>
              <a:rPr lang="en-US" dirty="0">
                <a:hlinkClick r:id="rId3"/>
              </a:rPr>
              <a:t>Email – PathwaysHelpDesk@ksde.org</a:t>
            </a:r>
            <a:endParaRPr lang="en-US" dirty="0"/>
          </a:p>
          <a:p>
            <a:pPr marL="109728" indent="0">
              <a:buNone/>
            </a:pPr>
            <a:endParaRPr lang="en-US" dirty="0"/>
          </a:p>
          <a:p>
            <a:endParaRPr lang="en-US" dirty="0"/>
          </a:p>
          <a:p>
            <a:endParaRPr lang="en-US" dirty="0"/>
          </a:p>
        </p:txBody>
      </p:sp>
    </p:spTree>
    <p:extLst>
      <p:ext uri="{BB962C8B-B14F-4D97-AF65-F5344CB8AC3E}">
        <p14:creationId xmlns:p14="http://schemas.microsoft.com/office/powerpoint/2010/main" val="250327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96088-BAAD-472B-9E53-257772C95320}"/>
              </a:ext>
            </a:extLst>
          </p:cNvPr>
          <p:cNvSpPr>
            <a:spLocks noGrp="1"/>
          </p:cNvSpPr>
          <p:nvPr>
            <p:ph idx="1"/>
          </p:nvPr>
        </p:nvSpPr>
        <p:spPr>
          <a:xfrm>
            <a:off x="838200" y="1444048"/>
            <a:ext cx="10515600" cy="4728152"/>
          </a:xfrm>
        </p:spPr>
        <p:txBody>
          <a:bodyPr>
            <a:normAutofit/>
          </a:bodyPr>
          <a:lstStyle/>
          <a:p>
            <a:r>
              <a:rPr lang="en-US" dirty="0"/>
              <a:t>Gather and review these documents:</a:t>
            </a:r>
          </a:p>
          <a:p>
            <a:pPr lvl="1"/>
            <a:r>
              <a:rPr lang="en-US" dirty="0">
                <a:hlinkClick r:id="rId3" action="ppaction://hlinkfile"/>
              </a:rPr>
              <a:t>2024-2025 Kansas Career Cluster Guidance Handbook</a:t>
            </a:r>
            <a:endParaRPr lang="en-US" dirty="0"/>
          </a:p>
          <a:p>
            <a:pPr lvl="1"/>
            <a:r>
              <a:rPr lang="en-US" dirty="0">
                <a:hlinkClick r:id="rId4"/>
              </a:rPr>
              <a:t>Advisory Committee Handbook</a:t>
            </a:r>
            <a:endParaRPr lang="en-US" dirty="0"/>
          </a:p>
          <a:p>
            <a:pPr lvl="1"/>
            <a:r>
              <a:rPr lang="en-US" dirty="0">
                <a:hlinkClick r:id="rId5"/>
              </a:rPr>
              <a:t>Pathways (CPPSA) Checklist</a:t>
            </a:r>
            <a:endParaRPr lang="en-US" dirty="0"/>
          </a:p>
          <a:p>
            <a:pPr lvl="1"/>
            <a:r>
              <a:rPr lang="en-US" dirty="0">
                <a:hlinkClick r:id="rId6"/>
              </a:rPr>
              <a:t>Quality Pathway Rubric </a:t>
            </a:r>
            <a:r>
              <a:rPr lang="en-US" dirty="0"/>
              <a:t>– Resource to “audit” your pathways</a:t>
            </a:r>
          </a:p>
          <a:p>
            <a:pPr lvl="1"/>
            <a:r>
              <a:rPr lang="en-US" dirty="0">
                <a:hlinkClick r:id="rId7"/>
              </a:rPr>
              <a:t>KSDE Secondary CTE Contact List</a:t>
            </a:r>
            <a:endParaRPr lang="en-US" dirty="0"/>
          </a:p>
          <a:p>
            <a:r>
              <a:rPr lang="en-US" dirty="0"/>
              <a:t>Check your Pathways Application Access</a:t>
            </a:r>
          </a:p>
          <a:p>
            <a:pPr lvl="1"/>
            <a:r>
              <a:rPr lang="en-US" dirty="0"/>
              <a:t>Check login information</a:t>
            </a:r>
          </a:p>
          <a:p>
            <a:pPr lvl="2"/>
            <a:r>
              <a:rPr lang="en-US" dirty="0"/>
              <a:t>Login Assistance: </a:t>
            </a:r>
            <a:r>
              <a:rPr lang="en-US" dirty="0">
                <a:hlinkClick r:id="rId8"/>
              </a:rPr>
              <a:t>helpdesk@ksde.org</a:t>
            </a:r>
            <a:r>
              <a:rPr lang="en-US" dirty="0"/>
              <a:t> or 785-296-7935</a:t>
            </a:r>
          </a:p>
          <a:p>
            <a:pPr lvl="1"/>
            <a:r>
              <a:rPr lang="en-US" dirty="0"/>
              <a:t>Verify access level</a:t>
            </a:r>
          </a:p>
          <a:p>
            <a:pPr lvl="2"/>
            <a:r>
              <a:rPr lang="en-US" dirty="0">
                <a:highlight>
                  <a:srgbClr val="FFFF00"/>
                </a:highlight>
              </a:rPr>
              <a:t>Must be either School Update or District/Org Update</a:t>
            </a:r>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155AD384-1E0E-4E48-B17D-44ADA29AF6E0}"/>
              </a:ext>
            </a:extLst>
          </p:cNvPr>
          <p:cNvSpPr>
            <a:spLocks noGrp="1"/>
          </p:cNvSpPr>
          <p:nvPr>
            <p:ph type="title"/>
          </p:nvPr>
        </p:nvSpPr>
        <p:spPr/>
        <p:txBody>
          <a:bodyPr>
            <a:normAutofit/>
          </a:bodyPr>
          <a:lstStyle/>
          <a:p>
            <a:r>
              <a:rPr lang="en-US" sz="4000" dirty="0"/>
              <a:t>Preparing for CPPSA Entry/Maintenance</a:t>
            </a:r>
          </a:p>
        </p:txBody>
      </p:sp>
    </p:spTree>
    <p:extLst>
      <p:ext uri="{BB962C8B-B14F-4D97-AF65-F5344CB8AC3E}">
        <p14:creationId xmlns:p14="http://schemas.microsoft.com/office/powerpoint/2010/main" val="27728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0"/>
            <a:ext cx="10515600" cy="1325563"/>
          </a:xfrm>
        </p:spPr>
        <p:txBody>
          <a:bodyPr>
            <a:normAutofit/>
          </a:bodyPr>
          <a:lstStyle/>
          <a:p>
            <a:r>
              <a:rPr lang="en-US" dirty="0"/>
              <a:t>Resources:</a:t>
            </a:r>
            <a:br>
              <a:rPr lang="en-US" dirty="0"/>
            </a:br>
            <a:r>
              <a:rPr lang="en-US" sz="2200" dirty="0"/>
              <a:t>KSDE.org&gt;Teaching &amp; Learning&gt;Career and Technical information&gt;Career Clusters &amp; Pathways (OR Click on the letter C in Letter Index)</a:t>
            </a:r>
          </a:p>
        </p:txBody>
      </p:sp>
      <p:sp>
        <p:nvSpPr>
          <p:cNvPr id="6" name="TextBox 5"/>
          <p:cNvSpPr txBox="1"/>
          <p:nvPr/>
        </p:nvSpPr>
        <p:spPr>
          <a:xfrm>
            <a:off x="6858000" y="2590800"/>
            <a:ext cx="3733800" cy="369332"/>
          </a:xfrm>
          <a:prstGeom prst="rect">
            <a:avLst/>
          </a:prstGeom>
          <a:noFill/>
        </p:spPr>
        <p:txBody>
          <a:bodyPr wrap="square" rtlCol="0">
            <a:spAutoFit/>
          </a:bodyPr>
          <a:lstStyle/>
          <a:p>
            <a:r>
              <a:rPr lang="en-US" dirty="0"/>
              <a:t>Career Cluster Handbooks</a:t>
            </a:r>
          </a:p>
        </p:txBody>
      </p:sp>
      <p:sp>
        <p:nvSpPr>
          <p:cNvPr id="7" name="TextBox 6"/>
          <p:cNvSpPr txBox="1"/>
          <p:nvPr/>
        </p:nvSpPr>
        <p:spPr>
          <a:xfrm>
            <a:off x="7162801" y="4495800"/>
            <a:ext cx="3352799" cy="369332"/>
          </a:xfrm>
          <a:prstGeom prst="rect">
            <a:avLst/>
          </a:prstGeom>
          <a:noFill/>
        </p:spPr>
        <p:txBody>
          <a:bodyPr wrap="square" rtlCol="0">
            <a:spAutoFit/>
          </a:bodyPr>
          <a:lstStyle/>
          <a:p>
            <a:r>
              <a:rPr lang="en-US" dirty="0"/>
              <a:t>CPPSA Training Guides</a:t>
            </a:r>
          </a:p>
        </p:txBody>
      </p:sp>
      <p:sp>
        <p:nvSpPr>
          <p:cNvPr id="10" name="Left Arrow 9"/>
          <p:cNvSpPr/>
          <p:nvPr/>
        </p:nvSpPr>
        <p:spPr>
          <a:xfrm>
            <a:off x="7391400" y="2971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391400" y="4876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1E408E-E459-4510-A3F6-B13714213128}"/>
              </a:ext>
            </a:extLst>
          </p:cNvPr>
          <p:cNvPicPr>
            <a:picLocks noChangeAspect="1"/>
          </p:cNvPicPr>
          <p:nvPr/>
        </p:nvPicPr>
        <p:blipFill>
          <a:blip r:embed="rId3"/>
          <a:stretch>
            <a:fillRect/>
          </a:stretch>
        </p:blipFill>
        <p:spPr>
          <a:xfrm>
            <a:off x="1802091" y="1276308"/>
            <a:ext cx="5055909" cy="5322634"/>
          </a:xfrm>
          <a:prstGeom prst="rect">
            <a:avLst/>
          </a:prstGeom>
        </p:spPr>
      </p:pic>
    </p:spTree>
    <p:extLst>
      <p:ext uri="{BB962C8B-B14F-4D97-AF65-F5344CB8AC3E}">
        <p14:creationId xmlns:p14="http://schemas.microsoft.com/office/powerpoint/2010/main" val="153754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03833-4F40-41A6-9E94-3F7AF3C58CFF}"/>
              </a:ext>
            </a:extLst>
          </p:cNvPr>
          <p:cNvSpPr>
            <a:spLocks noGrp="1"/>
          </p:cNvSpPr>
          <p:nvPr>
            <p:ph idx="1"/>
          </p:nvPr>
        </p:nvSpPr>
        <p:spPr>
          <a:xfrm>
            <a:off x="838200" y="1644073"/>
            <a:ext cx="10515600" cy="4465179"/>
          </a:xfrm>
        </p:spPr>
        <p:txBody>
          <a:bodyPr>
            <a:normAutofit/>
          </a:bodyPr>
          <a:lstStyle/>
          <a:p>
            <a:r>
              <a:rPr lang="en-US" dirty="0"/>
              <a:t>Review Pathway Content – View/Print document</a:t>
            </a:r>
          </a:p>
          <a:p>
            <a:r>
              <a:rPr lang="en-US" dirty="0"/>
              <a:t>Review Course Records within Pathway</a:t>
            </a:r>
          </a:p>
          <a:p>
            <a:pPr marL="457200" lvl="1" indent="0" algn="ctr">
              <a:buNone/>
            </a:pPr>
            <a:r>
              <a:rPr lang="en-US" dirty="0">
                <a:solidFill>
                  <a:srgbClr val="00B050"/>
                </a:solidFill>
              </a:rPr>
              <a:t>Make friends with KCCMS &amp; Data people in your district!</a:t>
            </a:r>
          </a:p>
          <a:p>
            <a:pPr lvl="1"/>
            <a:r>
              <a:rPr lang="en-US" dirty="0"/>
              <a:t>Each course selected in an approved pathway should be offered at least once every three years.</a:t>
            </a:r>
          </a:p>
          <a:p>
            <a:pPr lvl="1"/>
            <a:r>
              <a:rPr lang="en-US" b="1" dirty="0">
                <a:highlight>
                  <a:srgbClr val="FFFF00"/>
                </a:highlight>
              </a:rPr>
              <a:t>New</a:t>
            </a:r>
            <a:r>
              <a:rPr lang="en-US" b="1" dirty="0"/>
              <a:t> </a:t>
            </a:r>
            <a:r>
              <a:rPr lang="en-US" dirty="0"/>
              <a:t>KCCMS Course Records entered by Feb. 15</a:t>
            </a:r>
            <a:r>
              <a:rPr lang="en-US" baseline="30000" dirty="0"/>
              <a:t>th</a:t>
            </a:r>
            <a:r>
              <a:rPr lang="en-US" dirty="0"/>
              <a:t> </a:t>
            </a:r>
            <a:r>
              <a:rPr lang="en-US" baseline="30000" dirty="0"/>
              <a:t> </a:t>
            </a:r>
            <a:endParaRPr lang="en-US" dirty="0"/>
          </a:p>
          <a:p>
            <a:r>
              <a:rPr lang="en-US" dirty="0"/>
              <a:t>Review Advisory Committee’s Improvement Plan &amp; Assurances</a:t>
            </a:r>
          </a:p>
          <a:p>
            <a:pPr lvl="1"/>
            <a:r>
              <a:rPr lang="en-US" dirty="0"/>
              <a:t>Schedule Meetings if needed (Virtual or Email)</a:t>
            </a:r>
          </a:p>
          <a:p>
            <a:pPr lvl="1"/>
            <a:r>
              <a:rPr lang="en-US" dirty="0"/>
              <a:t>Keep documentation on file locally</a:t>
            </a:r>
          </a:p>
          <a:p>
            <a:pPr lvl="1"/>
            <a:r>
              <a:rPr lang="en-US" dirty="0">
                <a:hlinkClick r:id="rId3"/>
              </a:rPr>
              <a:t>Quality Pathway Rubric </a:t>
            </a:r>
            <a:r>
              <a:rPr lang="en-US" dirty="0"/>
              <a:t>– Resource to “audit” your pathways</a:t>
            </a:r>
          </a:p>
          <a:p>
            <a:pPr lvl="1"/>
            <a:endParaRPr lang="en-US" dirty="0"/>
          </a:p>
          <a:p>
            <a:endParaRPr lang="en-US" dirty="0"/>
          </a:p>
        </p:txBody>
      </p:sp>
      <p:sp>
        <p:nvSpPr>
          <p:cNvPr id="3" name="Title 2">
            <a:extLst>
              <a:ext uri="{FF2B5EF4-FFF2-40B4-BE49-F238E27FC236}">
                <a16:creationId xmlns:a16="http://schemas.microsoft.com/office/drawing/2014/main" id="{95AD59B7-7FCD-4279-94A2-BAA762AC961F}"/>
              </a:ext>
            </a:extLst>
          </p:cNvPr>
          <p:cNvSpPr>
            <a:spLocks noGrp="1"/>
          </p:cNvSpPr>
          <p:nvPr>
            <p:ph type="title"/>
          </p:nvPr>
        </p:nvSpPr>
        <p:spPr/>
        <p:txBody>
          <a:bodyPr>
            <a:normAutofit/>
          </a:bodyPr>
          <a:lstStyle/>
          <a:p>
            <a:pPr algn="ctr"/>
            <a:r>
              <a:rPr lang="en-US" sz="4000" dirty="0"/>
              <a:t>Preparing for CPPSA Entry/Maintenance</a:t>
            </a:r>
          </a:p>
        </p:txBody>
      </p:sp>
    </p:spTree>
    <p:extLst>
      <p:ext uri="{BB962C8B-B14F-4D97-AF65-F5344CB8AC3E}">
        <p14:creationId xmlns:p14="http://schemas.microsoft.com/office/powerpoint/2010/main" val="300762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8747C3-E867-DB86-13BC-0D448D024AD1}"/>
              </a:ext>
            </a:extLst>
          </p:cNvPr>
          <p:cNvSpPr>
            <a:spLocks noGrp="1"/>
          </p:cNvSpPr>
          <p:nvPr>
            <p:ph idx="1"/>
          </p:nvPr>
        </p:nvSpPr>
        <p:spPr/>
        <p:txBody>
          <a:bodyPr>
            <a:normAutofit/>
          </a:bodyPr>
          <a:lstStyle/>
          <a:p>
            <a:r>
              <a:rPr lang="en-US" dirty="0"/>
              <a:t>Review Course Records within Pathway</a:t>
            </a:r>
          </a:p>
          <a:p>
            <a:pPr lvl="1"/>
            <a:r>
              <a:rPr lang="en-US" b="1" dirty="0">
                <a:highlight>
                  <a:srgbClr val="FFFF00"/>
                </a:highlight>
              </a:rPr>
              <a:t>New and updated </a:t>
            </a:r>
            <a:r>
              <a:rPr lang="en-US" dirty="0"/>
              <a:t>KCCMS Course Records entered by </a:t>
            </a:r>
            <a:r>
              <a:rPr lang="en-US" dirty="0">
                <a:highlight>
                  <a:srgbClr val="FFFF00"/>
                </a:highlight>
              </a:rPr>
              <a:t>Feb. 15</a:t>
            </a:r>
            <a:r>
              <a:rPr lang="en-US" baseline="30000" dirty="0">
                <a:highlight>
                  <a:srgbClr val="FFFF00"/>
                </a:highlight>
              </a:rPr>
              <a:t>th</a:t>
            </a:r>
            <a:r>
              <a:rPr lang="en-US" dirty="0">
                <a:highlight>
                  <a:srgbClr val="FFFF00"/>
                </a:highlight>
              </a:rPr>
              <a:t> </a:t>
            </a:r>
            <a:r>
              <a:rPr lang="en-US" baseline="30000" dirty="0">
                <a:highlight>
                  <a:srgbClr val="FFFF00"/>
                </a:highlight>
              </a:rPr>
              <a:t> </a:t>
            </a:r>
            <a:endParaRPr lang="en-US" dirty="0">
              <a:highlight>
                <a:srgbClr val="FFFF00"/>
              </a:highlight>
            </a:endParaRPr>
          </a:p>
          <a:p>
            <a:pPr lvl="1"/>
            <a:r>
              <a:rPr lang="en-US" dirty="0"/>
              <a:t>Double check that all course records in KCCMS match your SIS</a:t>
            </a:r>
          </a:p>
          <a:p>
            <a:pPr lvl="2"/>
            <a:r>
              <a:rPr lang="en-US" dirty="0"/>
              <a:t>Pathways Courses report in KCCMS and Pathways</a:t>
            </a:r>
          </a:p>
          <a:p>
            <a:r>
              <a:rPr lang="en-US" b="1" dirty="0"/>
              <a:t>DO NOT upload all CTE courses each year. </a:t>
            </a:r>
          </a:p>
          <a:p>
            <a:pPr lvl="1"/>
            <a:r>
              <a:rPr lang="en-US" dirty="0"/>
              <a:t>Records are active until expiration date</a:t>
            </a:r>
          </a:p>
          <a:p>
            <a:pPr lvl="1"/>
            <a:r>
              <a:rPr lang="en-US" dirty="0"/>
              <a:t>Default setting is no expiration date</a:t>
            </a:r>
          </a:p>
          <a:p>
            <a:r>
              <a:rPr lang="en-US" dirty="0"/>
              <a:t>To update records in current pathways, use Update/Duplicate</a:t>
            </a:r>
          </a:p>
          <a:p>
            <a:endParaRPr lang="en-US" dirty="0"/>
          </a:p>
        </p:txBody>
      </p:sp>
      <p:sp>
        <p:nvSpPr>
          <p:cNvPr id="3" name="Title 2">
            <a:extLst>
              <a:ext uri="{FF2B5EF4-FFF2-40B4-BE49-F238E27FC236}">
                <a16:creationId xmlns:a16="http://schemas.microsoft.com/office/drawing/2014/main" id="{5F2FC577-5FC6-15BB-92AB-2F1988AC1CD1}"/>
              </a:ext>
            </a:extLst>
          </p:cNvPr>
          <p:cNvSpPr>
            <a:spLocks noGrp="1"/>
          </p:cNvSpPr>
          <p:nvPr>
            <p:ph type="title"/>
          </p:nvPr>
        </p:nvSpPr>
        <p:spPr/>
        <p:txBody>
          <a:bodyPr>
            <a:normAutofit/>
          </a:bodyPr>
          <a:lstStyle/>
          <a:p>
            <a:r>
              <a:rPr lang="en-US" sz="4000" dirty="0"/>
              <a:t>Preparing for CPPSA Entry/Maintenance</a:t>
            </a:r>
          </a:p>
        </p:txBody>
      </p:sp>
    </p:spTree>
    <p:extLst>
      <p:ext uri="{BB962C8B-B14F-4D97-AF65-F5344CB8AC3E}">
        <p14:creationId xmlns:p14="http://schemas.microsoft.com/office/powerpoint/2010/main" val="221706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I Tips</a:t>
            </a:r>
          </a:p>
        </p:txBody>
      </p:sp>
      <p:sp>
        <p:nvSpPr>
          <p:cNvPr id="3" name="Content Placeholder 2"/>
          <p:cNvSpPr>
            <a:spLocks noGrp="1"/>
          </p:cNvSpPr>
          <p:nvPr>
            <p:ph idx="1"/>
          </p:nvPr>
        </p:nvSpPr>
        <p:spPr>
          <a:xfrm>
            <a:off x="228601" y="1465600"/>
            <a:ext cx="11415712" cy="4435476"/>
          </a:xfrm>
        </p:spPr>
        <p:txBody>
          <a:bodyPr>
            <a:normAutofit/>
          </a:bodyPr>
          <a:lstStyle/>
          <a:p>
            <a:r>
              <a:rPr lang="en-US" sz="2400" b="1" dirty="0"/>
              <a:t>New CPPSA’s</a:t>
            </a:r>
          </a:p>
          <a:p>
            <a:pPr lvl="1"/>
            <a:r>
              <a:rPr lang="en-US" sz="2000" b="1" dirty="0"/>
              <a:t>Select the building, pathway, and responsible form completer.  </a:t>
            </a:r>
          </a:p>
          <a:p>
            <a:pPr lvl="1"/>
            <a:r>
              <a:rPr lang="en-US" sz="2000" b="1" dirty="0"/>
              <a:t>Enter the Instructor and Years of Experience teaching the pathway course content.</a:t>
            </a:r>
          </a:p>
          <a:p>
            <a:pPr lvl="1"/>
            <a:r>
              <a:rPr lang="en-US" sz="2000" b="1" dirty="0"/>
              <a:t>List multiple instructors in “Notes” section.</a:t>
            </a:r>
          </a:p>
          <a:p>
            <a:pPr marL="457200" lvl="1" indent="0">
              <a:buNone/>
            </a:pPr>
            <a:endParaRPr lang="en-US" sz="2000" b="1" dirty="0"/>
          </a:p>
          <a:p>
            <a:r>
              <a:rPr lang="en-US" sz="2400" b="1" dirty="0"/>
              <a:t>Maintenance</a:t>
            </a:r>
          </a:p>
          <a:p>
            <a:pPr lvl="1"/>
            <a:r>
              <a:rPr lang="en-US" sz="2000" b="1" dirty="0"/>
              <a:t>Verify that the responsible form completer is correct. </a:t>
            </a:r>
          </a:p>
          <a:p>
            <a:pPr lvl="1"/>
            <a:r>
              <a:rPr lang="en-US" sz="2000" b="1" dirty="0"/>
              <a:t>Update the Instructor and Years of Experience teaching the pathway course content </a:t>
            </a:r>
          </a:p>
          <a:p>
            <a:pPr lvl="1"/>
            <a:r>
              <a:rPr lang="en-US" sz="2000" b="1" dirty="0"/>
              <a:t>Summary of CPPSA will reflect the sections that have been changed/NOT changed from year to year.</a:t>
            </a:r>
          </a:p>
          <a:p>
            <a:endParaRPr lang="en-US" sz="2400" dirty="0"/>
          </a:p>
        </p:txBody>
      </p:sp>
    </p:spTree>
    <p:extLst>
      <p:ext uri="{BB962C8B-B14F-4D97-AF65-F5344CB8AC3E}">
        <p14:creationId xmlns:p14="http://schemas.microsoft.com/office/powerpoint/2010/main" val="363814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1" y="274637"/>
            <a:ext cx="11219935" cy="1628303"/>
          </a:xfrm>
        </p:spPr>
        <p:txBody>
          <a:bodyPr>
            <a:normAutofit/>
          </a:bodyPr>
          <a:lstStyle/>
          <a:p>
            <a:r>
              <a:rPr lang="en-US" dirty="0"/>
              <a:t>CPPSA Section IIA – Advisory Committee</a:t>
            </a:r>
          </a:p>
        </p:txBody>
      </p:sp>
      <p:sp>
        <p:nvSpPr>
          <p:cNvPr id="3" name="Content Placeholder 2"/>
          <p:cNvSpPr>
            <a:spLocks noGrp="1"/>
          </p:cNvSpPr>
          <p:nvPr>
            <p:ph idx="1"/>
          </p:nvPr>
        </p:nvSpPr>
        <p:spPr>
          <a:xfrm>
            <a:off x="1981200" y="1902942"/>
            <a:ext cx="8229600" cy="3794474"/>
          </a:xfrm>
        </p:spPr>
        <p:txBody>
          <a:bodyPr>
            <a:normAutofit fontScale="92500"/>
          </a:bodyPr>
          <a:lstStyle/>
          <a:p>
            <a:r>
              <a:rPr lang="en-US" sz="2400" dirty="0"/>
              <a:t>Add, delete, or edit advisory committee members.  </a:t>
            </a:r>
          </a:p>
          <a:p>
            <a:r>
              <a:rPr lang="en-US" sz="2400" dirty="0"/>
              <a:t>Advisory Committee membership must consist of at least 3 business and industry representatives of that pathway.  </a:t>
            </a:r>
          </a:p>
          <a:p>
            <a:r>
              <a:rPr lang="en-US" sz="2400" dirty="0"/>
              <a:t>Student and Post-Secondary members are recommended.  </a:t>
            </a:r>
          </a:p>
          <a:p>
            <a:r>
              <a:rPr lang="en-US" sz="2400" dirty="0"/>
              <a:t>Contact consultant or Advisory Committee Handbook for specifics on content area.</a:t>
            </a:r>
          </a:p>
          <a:p>
            <a:r>
              <a:rPr lang="en-US" sz="2400" dirty="0"/>
              <a:t>Spring (after March 1</a:t>
            </a:r>
            <a:r>
              <a:rPr lang="en-US" sz="2400" baseline="30000" dirty="0"/>
              <a:t>st</a:t>
            </a:r>
            <a:r>
              <a:rPr lang="en-US" sz="2400" dirty="0"/>
              <a:t>) 2023 and Fall 2023/Winter 2024 for March 2024 pathway.</a:t>
            </a:r>
          </a:p>
          <a:p>
            <a:r>
              <a:rPr lang="en-US" sz="2400" dirty="0"/>
              <a:t>Can use same committee for pathways within the same cluster if members reflect both pathways appropriately</a:t>
            </a:r>
          </a:p>
        </p:txBody>
      </p:sp>
    </p:spTree>
    <p:extLst>
      <p:ext uri="{BB962C8B-B14F-4D97-AF65-F5344CB8AC3E}">
        <p14:creationId xmlns:p14="http://schemas.microsoft.com/office/powerpoint/2010/main" val="13010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CPPSA Section IIB-Improvement Plan</a:t>
            </a:r>
          </a:p>
        </p:txBody>
      </p:sp>
      <p:sp>
        <p:nvSpPr>
          <p:cNvPr id="3" name="Content Placeholder 2"/>
          <p:cNvSpPr>
            <a:spLocks noGrp="1"/>
          </p:cNvSpPr>
          <p:nvPr>
            <p:ph idx="1"/>
          </p:nvPr>
        </p:nvSpPr>
        <p:spPr>
          <a:xfrm>
            <a:off x="1252025" y="1167616"/>
            <a:ext cx="9566030" cy="5316296"/>
          </a:xfrm>
        </p:spPr>
        <p:txBody>
          <a:bodyPr>
            <a:normAutofit/>
          </a:bodyPr>
          <a:lstStyle/>
          <a:p>
            <a:pPr marL="342900" lvl="1" indent="-342900">
              <a:lnSpc>
                <a:spcPct val="150000"/>
              </a:lnSpc>
              <a:buClr>
                <a:srgbClr val="0082C4"/>
              </a:buClr>
            </a:pPr>
            <a:r>
              <a:rPr lang="en-US" i="1" dirty="0">
                <a:latin typeface="Calibri" panose="020F0502020204030204" pitchFamily="34" charset="0"/>
                <a:cs typeface="Calibri" panose="020F0502020204030204" pitchFamily="34" charset="0"/>
              </a:rPr>
              <a:t>Minimum</a:t>
            </a:r>
            <a:r>
              <a:rPr lang="en-US" dirty="0">
                <a:latin typeface="Calibri" panose="020F0502020204030204" pitchFamily="34" charset="0"/>
                <a:cs typeface="Calibri" panose="020F0502020204030204" pitchFamily="34" charset="0"/>
              </a:rPr>
              <a:t> of 3 years - New pathways need 1 year</a:t>
            </a:r>
          </a:p>
          <a:p>
            <a:pPr lvl="1"/>
            <a:r>
              <a:rPr lang="en-US" b="1" dirty="0">
                <a:latin typeface="Calibri" panose="020F0502020204030204" pitchFamily="34" charset="0"/>
                <a:cs typeface="Calibri" panose="020F0502020204030204" pitchFamily="34" charset="0"/>
              </a:rPr>
              <a:t>See guidance in “Advisory Committee Handbook”</a:t>
            </a:r>
          </a:p>
          <a:p>
            <a:pPr lvl="2"/>
            <a:r>
              <a:rPr lang="en-US" sz="2400" dirty="0">
                <a:latin typeface="Calibri" panose="020F0502020204030204" pitchFamily="34" charset="0"/>
                <a:cs typeface="Calibri" panose="020F0502020204030204" pitchFamily="34" charset="0"/>
              </a:rPr>
              <a:t>For 3 years, developed with input from the advisory committee</a:t>
            </a:r>
          </a:p>
          <a:p>
            <a:pPr lvl="3"/>
            <a:r>
              <a:rPr lang="en-US" sz="2200" dirty="0">
                <a:latin typeface="Calibri" panose="020F0502020204030204" pitchFamily="34" charset="0"/>
                <a:cs typeface="Calibri" panose="020F0502020204030204" pitchFamily="34" charset="0"/>
              </a:rPr>
              <a:t>Please use specific dates (School Years) when composing goals</a:t>
            </a:r>
          </a:p>
          <a:p>
            <a:pPr lvl="3"/>
            <a:r>
              <a:rPr lang="en-US" sz="2200" dirty="0">
                <a:latin typeface="Calibri" panose="020F0502020204030204" pitchFamily="34" charset="0"/>
                <a:cs typeface="Calibri" panose="020F0502020204030204" pitchFamily="34" charset="0"/>
              </a:rPr>
              <a:t>Four Areas	 </a:t>
            </a:r>
          </a:p>
          <a:p>
            <a:pPr lvl="4"/>
            <a:r>
              <a:rPr lang="en-US" sz="2200" dirty="0">
                <a:latin typeface="Calibri" panose="020F0502020204030204" pitchFamily="34" charset="0"/>
                <a:cs typeface="Calibri" panose="020F0502020204030204" pitchFamily="34" charset="0"/>
              </a:rPr>
              <a:t>Partnerships</a:t>
            </a:r>
          </a:p>
          <a:p>
            <a:pPr lvl="4"/>
            <a:r>
              <a:rPr lang="en-US" sz="2200" dirty="0">
                <a:latin typeface="Calibri" panose="020F0502020204030204" pitchFamily="34" charset="0"/>
                <a:cs typeface="Calibri" panose="020F0502020204030204" pitchFamily="34" charset="0"/>
              </a:rPr>
              <a:t>Physical Environment</a:t>
            </a:r>
          </a:p>
          <a:p>
            <a:pPr lvl="4"/>
            <a:r>
              <a:rPr lang="en-US" sz="2200" dirty="0">
                <a:latin typeface="Calibri" panose="020F0502020204030204" pitchFamily="34" charset="0"/>
                <a:cs typeface="Calibri" panose="020F0502020204030204" pitchFamily="34" charset="0"/>
              </a:rPr>
              <a:t>Professional Development</a:t>
            </a:r>
          </a:p>
          <a:p>
            <a:pPr lvl="4"/>
            <a:r>
              <a:rPr lang="en-US" sz="2200" dirty="0">
                <a:latin typeface="Calibri" panose="020F0502020204030204" pitchFamily="34" charset="0"/>
                <a:cs typeface="Calibri" panose="020F0502020204030204" pitchFamily="34" charset="0"/>
              </a:rPr>
              <a:t>Instructional Strategies</a:t>
            </a:r>
          </a:p>
          <a:p>
            <a:pPr lvl="1"/>
            <a:r>
              <a:rPr lang="en-US" dirty="0">
                <a:latin typeface="Calibri" panose="020F0502020204030204" pitchFamily="34" charset="0"/>
                <a:cs typeface="Calibri" panose="020F0502020204030204" pitchFamily="34" charset="0"/>
              </a:rPr>
              <a:t>Quality Pathway Rubric document is available to use with your committee to “Audit” your pathway</a:t>
            </a:r>
          </a:p>
          <a:p>
            <a:pPr marL="457200" lvl="1" indent="0" algn="ctr">
              <a:buNone/>
            </a:pPr>
            <a:r>
              <a:rPr lang="en-US" dirty="0">
                <a:solidFill>
                  <a:srgbClr val="FF0000"/>
                </a:solidFill>
                <a:highlight>
                  <a:srgbClr val="FFFF00"/>
                </a:highlight>
                <a:latin typeface="Calibri" panose="020F0502020204030204" pitchFamily="34" charset="0"/>
                <a:cs typeface="Calibri" panose="020F0502020204030204" pitchFamily="34" charset="0"/>
              </a:rPr>
              <a:t>Type goals in a Word Document first to avoid Pathways time-out!</a:t>
            </a:r>
          </a:p>
        </p:txBody>
      </p:sp>
    </p:spTree>
    <p:extLst>
      <p:ext uri="{BB962C8B-B14F-4D97-AF65-F5344CB8AC3E}">
        <p14:creationId xmlns:p14="http://schemas.microsoft.com/office/powerpoint/2010/main" val="3865673501"/>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http://purl.org/dc/terms/"/>
    <ds:schemaRef ds:uri="http://schemas.microsoft.com/office/2006/documentManagement/types"/>
    <ds:schemaRef ds:uri="http://www.w3.org/XML/1998/namespace"/>
    <ds:schemaRef ds:uri="http://purl.org/dc/elements/1.1/"/>
    <ds:schemaRef ds:uri="d5501a87-0b31-43b9-bb13-8dd2b743a206"/>
    <ds:schemaRef ds:uri="http://purl.org/dc/dcmitype/"/>
    <ds:schemaRef ds:uri="6c663d95-8238-4b2d-b922-a74f82e5df6f"/>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5650</TotalTime>
  <Words>2149</Words>
  <Application>Microsoft Office PowerPoint</Application>
  <PresentationFormat>Widescreen</PresentationFormat>
  <Paragraphs>230</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Symbol</vt:lpstr>
      <vt:lpstr>Open Sans Semibold</vt:lpstr>
      <vt:lpstr>Open Sans Light</vt:lpstr>
      <vt:lpstr>Calibri</vt:lpstr>
      <vt:lpstr>Arial</vt:lpstr>
      <vt:lpstr>Open Sans</vt:lpstr>
      <vt:lpstr>Custom Design</vt:lpstr>
      <vt:lpstr>CPPSA Season</vt:lpstr>
      <vt:lpstr>PowerPoint Presentation</vt:lpstr>
      <vt:lpstr>Preparing for CPPSA Entry/Maintenance</vt:lpstr>
      <vt:lpstr>Resources: KSDE.org&gt;Teaching &amp; Learning&gt;Career and Technical information&gt;Career Clusters &amp; Pathways (OR Click on the letter C in Letter Index)</vt:lpstr>
      <vt:lpstr>Preparing for CPPSA Entry/Maintenance</vt:lpstr>
      <vt:lpstr>Preparing for CPPSA Entry/Maintenance</vt:lpstr>
      <vt:lpstr>Section I Tips</vt:lpstr>
      <vt:lpstr>CPPSA Section IIA – Advisory Committee</vt:lpstr>
      <vt:lpstr>CPPSA Section IIB-Improvement Plan</vt:lpstr>
      <vt:lpstr>Section IIb –   Meeting Minutes should be kept locally.</vt:lpstr>
      <vt:lpstr>Sample Format:</vt:lpstr>
      <vt:lpstr>CPPSA Section III- Pathway Courses</vt:lpstr>
      <vt:lpstr>Section III Tips</vt:lpstr>
      <vt:lpstr>CPPSA Section IV – Program of Study</vt:lpstr>
      <vt:lpstr>Section IV Tips</vt:lpstr>
      <vt:lpstr>PowerPoint Presentation</vt:lpstr>
      <vt:lpstr>PowerPoint Presentation</vt:lpstr>
      <vt:lpstr>PowerPoint Presentation</vt:lpstr>
      <vt:lpstr>Final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Amanda L. Williams</cp:lastModifiedBy>
  <cp:revision>108</cp:revision>
  <dcterms:created xsi:type="dcterms:W3CDTF">2017-11-21T21:33:09Z</dcterms:created>
  <dcterms:modified xsi:type="dcterms:W3CDTF">2023-12-13T18:34:35Z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