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0" r:id="rId2"/>
    <p:sldMasterId id="2147483772" r:id="rId3"/>
    <p:sldMasterId id="2147483823" r:id="rId4"/>
    <p:sldMasterId id="2147483835" r:id="rId5"/>
    <p:sldMasterId id="2147483847" r:id="rId6"/>
    <p:sldMasterId id="2147483860" r:id="rId7"/>
  </p:sldMasterIdLst>
  <p:notesMasterIdLst>
    <p:notesMasterId r:id="rId31"/>
  </p:notesMasterIdLst>
  <p:handoutMasterIdLst>
    <p:handoutMasterId r:id="rId32"/>
  </p:handoutMasterIdLst>
  <p:sldIdLst>
    <p:sldId id="256" r:id="rId8"/>
    <p:sldId id="720" r:id="rId9"/>
    <p:sldId id="648" r:id="rId10"/>
    <p:sldId id="722" r:id="rId11"/>
    <p:sldId id="708" r:id="rId12"/>
    <p:sldId id="710" r:id="rId13"/>
    <p:sldId id="705" r:id="rId14"/>
    <p:sldId id="711" r:id="rId15"/>
    <p:sldId id="712" r:id="rId16"/>
    <p:sldId id="713" r:id="rId17"/>
    <p:sldId id="673" r:id="rId18"/>
    <p:sldId id="714" r:id="rId19"/>
    <p:sldId id="723" r:id="rId20"/>
    <p:sldId id="724" r:id="rId21"/>
    <p:sldId id="725" r:id="rId22"/>
    <p:sldId id="721" r:id="rId23"/>
    <p:sldId id="716" r:id="rId24"/>
    <p:sldId id="719" r:id="rId25"/>
    <p:sldId id="717" r:id="rId26"/>
    <p:sldId id="718" r:id="rId27"/>
    <p:sldId id="605" r:id="rId28"/>
    <p:sldId id="709" r:id="rId29"/>
    <p:sldId id="677" r:id="rId30"/>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C2DF87"/>
    <a:srgbClr val="40B4E5"/>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26" autoAdjust="0"/>
    <p:restoredTop sz="87253" autoAdjust="0"/>
  </p:normalViewPr>
  <p:slideViewPr>
    <p:cSldViewPr>
      <p:cViewPr>
        <p:scale>
          <a:sx n="140" d="100"/>
          <a:sy n="140" d="100"/>
        </p:scale>
        <p:origin x="528" y="528"/>
      </p:cViewPr>
      <p:guideLst>
        <p:guide orient="horz" pos="2160"/>
        <p:guide pos="3840"/>
      </p:guideLst>
    </p:cSldViewPr>
  </p:slideViewPr>
  <p:outlineViewPr>
    <p:cViewPr>
      <p:scale>
        <a:sx n="33" d="100"/>
        <a:sy n="33" d="100"/>
      </p:scale>
      <p:origin x="0" y="-49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C9BA0-F89E-7B45-99F8-52E6FD4188C9}" type="doc">
      <dgm:prSet loTypeId="urn:microsoft.com/office/officeart/2008/layout/VerticalCurvedList" loCatId="cycle" qsTypeId="urn:microsoft.com/office/officeart/2005/8/quickstyle/simple4" qsCatId="simple" csTypeId="urn:microsoft.com/office/officeart/2005/8/colors/colorful1" csCatId="colorful" phldr="1"/>
      <dgm:spPr/>
      <dgm:t>
        <a:bodyPr/>
        <a:lstStyle/>
        <a:p>
          <a:endParaRPr lang="en-US"/>
        </a:p>
      </dgm:t>
    </dgm:pt>
    <dgm:pt modelId="{52B1DE18-6A1C-AD4B-A580-EFB10306A31C}">
      <dgm:prSet phldrT="[Text]" custT="1"/>
      <dgm:spPr/>
      <dgm:t>
        <a:bodyPr/>
        <a:lstStyle/>
        <a:p>
          <a:r>
            <a:rPr lang="en-US" sz="3600" smtClean="0">
              <a:solidFill>
                <a:schemeClr val="tx2"/>
              </a:solidFill>
            </a:rPr>
            <a:t>Social Emotional Growth</a:t>
          </a:r>
          <a:endParaRPr lang="en-US" sz="3600">
            <a:solidFill>
              <a:schemeClr val="tx2"/>
            </a:solidFill>
          </a:endParaRPr>
        </a:p>
      </dgm:t>
    </dgm:pt>
    <dgm:pt modelId="{13E9FF27-2C9A-A64F-A273-CA7F6631F7E2}" type="parTrans" cxnId="{9F16D85B-4AE5-F149-967F-1F3CFFD4E509}">
      <dgm:prSet/>
      <dgm:spPr/>
      <dgm:t>
        <a:bodyPr/>
        <a:lstStyle/>
        <a:p>
          <a:endParaRPr lang="en-US"/>
        </a:p>
      </dgm:t>
    </dgm:pt>
    <dgm:pt modelId="{FDBFCE31-5707-1949-9F5A-BF004052C599}" type="sibTrans" cxnId="{9F16D85B-4AE5-F149-967F-1F3CFFD4E509}">
      <dgm:prSet/>
      <dgm:spPr>
        <a:ln w="63500">
          <a:solidFill>
            <a:schemeClr val="accent5"/>
          </a:solidFill>
        </a:ln>
      </dgm:spPr>
      <dgm:t>
        <a:bodyPr/>
        <a:lstStyle/>
        <a:p>
          <a:endParaRPr lang="en-US"/>
        </a:p>
      </dgm:t>
    </dgm:pt>
    <dgm:pt modelId="{99B1A442-20F6-9947-9CF1-82B1CE2D9FA8}">
      <dgm:prSet phldrT="[Text]" custT="1"/>
      <dgm:spPr/>
      <dgm:t>
        <a:bodyPr/>
        <a:lstStyle/>
        <a:p>
          <a:r>
            <a:rPr lang="en-US" sz="3600" smtClean="0"/>
            <a:t>Kindergarten Readiness</a:t>
          </a:r>
          <a:endParaRPr lang="en-US" sz="3600"/>
        </a:p>
      </dgm:t>
    </dgm:pt>
    <dgm:pt modelId="{C6381D3D-E105-E24A-8E7C-8ADC1E98C99F}" type="parTrans" cxnId="{800F7B7A-31E6-AA4E-BF8B-1DEE4070078C}">
      <dgm:prSet/>
      <dgm:spPr/>
      <dgm:t>
        <a:bodyPr/>
        <a:lstStyle/>
        <a:p>
          <a:endParaRPr lang="en-US"/>
        </a:p>
      </dgm:t>
    </dgm:pt>
    <dgm:pt modelId="{58047661-2D73-0442-9A34-8356F2CDA7C7}" type="sibTrans" cxnId="{800F7B7A-31E6-AA4E-BF8B-1DEE4070078C}">
      <dgm:prSet/>
      <dgm:spPr/>
      <dgm:t>
        <a:bodyPr/>
        <a:lstStyle/>
        <a:p>
          <a:endParaRPr lang="en-US"/>
        </a:p>
      </dgm:t>
    </dgm:pt>
    <dgm:pt modelId="{036BCADC-AE57-E04A-B05A-E6530078CE91}">
      <dgm:prSet phldrT="[Text]" custT="1"/>
      <dgm:spPr>
        <a:gradFill rotWithShape="0">
          <a:gsLst>
            <a:gs pos="0">
              <a:schemeClr val="tx2"/>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US" sz="3600" smtClean="0"/>
            <a:t>Individual Plan of Study</a:t>
          </a:r>
          <a:endParaRPr lang="en-US" sz="3600"/>
        </a:p>
      </dgm:t>
    </dgm:pt>
    <dgm:pt modelId="{6C4085EE-AD47-6D4B-B303-652227D848A1}" type="parTrans" cxnId="{2B8A386B-DD3B-F049-BFD4-B54E2F8F7BBA}">
      <dgm:prSet/>
      <dgm:spPr/>
      <dgm:t>
        <a:bodyPr/>
        <a:lstStyle/>
        <a:p>
          <a:endParaRPr lang="en-US"/>
        </a:p>
      </dgm:t>
    </dgm:pt>
    <dgm:pt modelId="{AB3F628A-0C30-3740-8323-4D934A9B747A}" type="sibTrans" cxnId="{2B8A386B-DD3B-F049-BFD4-B54E2F8F7BBA}">
      <dgm:prSet/>
      <dgm:spPr/>
      <dgm:t>
        <a:bodyPr/>
        <a:lstStyle/>
        <a:p>
          <a:endParaRPr lang="en-US"/>
        </a:p>
      </dgm:t>
    </dgm:pt>
    <dgm:pt modelId="{5B7B2099-41D8-004B-8D65-B38C39E321CD}">
      <dgm:prSet phldrT="[Tex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sz="3600" smtClean="0"/>
            <a:t>High School Graduation Rates</a:t>
          </a:r>
          <a:endParaRPr lang="en-US" sz="3600"/>
        </a:p>
      </dgm:t>
    </dgm:pt>
    <dgm:pt modelId="{29E06F37-7257-6B4A-9B80-2E6417372E2D}" type="parTrans" cxnId="{55F0964B-75B7-B441-88D6-6463C7D39A85}">
      <dgm:prSet/>
      <dgm:spPr/>
      <dgm:t>
        <a:bodyPr/>
        <a:lstStyle/>
        <a:p>
          <a:endParaRPr lang="en-US"/>
        </a:p>
      </dgm:t>
    </dgm:pt>
    <dgm:pt modelId="{9B7EDC5B-41DC-4642-BBB6-4572F64C15CA}" type="sibTrans" cxnId="{55F0964B-75B7-B441-88D6-6463C7D39A85}">
      <dgm:prSet/>
      <dgm:spPr/>
      <dgm:t>
        <a:bodyPr/>
        <a:lstStyle/>
        <a:p>
          <a:endParaRPr lang="en-US"/>
        </a:p>
      </dgm:t>
    </dgm:pt>
    <dgm:pt modelId="{4CD40E5E-F263-3C45-AEBF-86D8DD33391C}">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glow>
            <a:schemeClr val="bg2"/>
          </a:glow>
        </a:effectLst>
      </dgm:spPr>
      <dgm:t>
        <a:bodyPr/>
        <a:lstStyle/>
        <a:p>
          <a:r>
            <a:rPr lang="en-US" sz="3600" smtClean="0"/>
            <a:t>Post Secondary Completion</a:t>
          </a:r>
          <a:endParaRPr lang="en-US" sz="3600"/>
        </a:p>
      </dgm:t>
    </dgm:pt>
    <dgm:pt modelId="{571C5902-1825-A943-BD93-B236903D4DD2}" type="parTrans" cxnId="{A98D70D0-FDE7-DB41-8A7B-0C01FEFFC19D}">
      <dgm:prSet/>
      <dgm:spPr/>
      <dgm:t>
        <a:bodyPr/>
        <a:lstStyle/>
        <a:p>
          <a:endParaRPr lang="en-US"/>
        </a:p>
      </dgm:t>
    </dgm:pt>
    <dgm:pt modelId="{B8C9C7EC-D845-2F4C-ADCC-45B89C6F3098}" type="sibTrans" cxnId="{A98D70D0-FDE7-DB41-8A7B-0C01FEFFC19D}">
      <dgm:prSet/>
      <dgm:spPr/>
      <dgm:t>
        <a:bodyPr/>
        <a:lstStyle/>
        <a:p>
          <a:endParaRPr lang="en-US"/>
        </a:p>
      </dgm:t>
    </dgm:pt>
    <dgm:pt modelId="{8920BE36-2629-4647-82BB-E5679876C639}" type="pres">
      <dgm:prSet presAssocID="{082C9BA0-F89E-7B45-99F8-52E6FD4188C9}" presName="Name0" presStyleCnt="0">
        <dgm:presLayoutVars>
          <dgm:chMax val="7"/>
          <dgm:chPref val="7"/>
          <dgm:dir/>
        </dgm:presLayoutVars>
      </dgm:prSet>
      <dgm:spPr/>
      <dgm:t>
        <a:bodyPr/>
        <a:lstStyle/>
        <a:p>
          <a:endParaRPr lang="en-US"/>
        </a:p>
      </dgm:t>
    </dgm:pt>
    <dgm:pt modelId="{7B1087D9-B106-2B40-903A-2B80FD210404}" type="pres">
      <dgm:prSet presAssocID="{082C9BA0-F89E-7B45-99F8-52E6FD4188C9}" presName="Name1" presStyleCnt="0"/>
      <dgm:spPr/>
    </dgm:pt>
    <dgm:pt modelId="{E7F6D431-189D-D74F-8DD8-0D83DF54FA90}" type="pres">
      <dgm:prSet presAssocID="{082C9BA0-F89E-7B45-99F8-52E6FD4188C9}" presName="cycle" presStyleCnt="0"/>
      <dgm:spPr/>
    </dgm:pt>
    <dgm:pt modelId="{1D44CD56-337C-6F47-A065-23F9BB34CE58}" type="pres">
      <dgm:prSet presAssocID="{082C9BA0-F89E-7B45-99F8-52E6FD4188C9}" presName="srcNode" presStyleLbl="node1" presStyleIdx="0" presStyleCnt="5"/>
      <dgm:spPr/>
    </dgm:pt>
    <dgm:pt modelId="{F74A63C8-E466-1848-8610-D8932C7E91B0}" type="pres">
      <dgm:prSet presAssocID="{082C9BA0-F89E-7B45-99F8-52E6FD4188C9}" presName="conn" presStyleLbl="parChTrans1D2" presStyleIdx="0" presStyleCnt="1" custScaleX="99933"/>
      <dgm:spPr/>
      <dgm:t>
        <a:bodyPr/>
        <a:lstStyle/>
        <a:p>
          <a:endParaRPr lang="en-US"/>
        </a:p>
      </dgm:t>
    </dgm:pt>
    <dgm:pt modelId="{63D374A2-C544-1A40-B71B-CD7E926EB63B}" type="pres">
      <dgm:prSet presAssocID="{082C9BA0-F89E-7B45-99F8-52E6FD4188C9}" presName="extraNode" presStyleLbl="node1" presStyleIdx="0" presStyleCnt="5"/>
      <dgm:spPr/>
    </dgm:pt>
    <dgm:pt modelId="{F6B1C594-E5B8-3145-9EE6-EE995A413001}" type="pres">
      <dgm:prSet presAssocID="{082C9BA0-F89E-7B45-99F8-52E6FD4188C9}" presName="dstNode" presStyleLbl="node1" presStyleIdx="0" presStyleCnt="5"/>
      <dgm:spPr/>
    </dgm:pt>
    <dgm:pt modelId="{2BE05F37-9A4A-2141-9302-759141DC58F7}" type="pres">
      <dgm:prSet presAssocID="{52B1DE18-6A1C-AD4B-A580-EFB10306A31C}" presName="text_1" presStyleLbl="node1" presStyleIdx="0" presStyleCnt="5">
        <dgm:presLayoutVars>
          <dgm:bulletEnabled val="1"/>
        </dgm:presLayoutVars>
      </dgm:prSet>
      <dgm:spPr/>
      <dgm:t>
        <a:bodyPr/>
        <a:lstStyle/>
        <a:p>
          <a:endParaRPr lang="en-US"/>
        </a:p>
      </dgm:t>
    </dgm:pt>
    <dgm:pt modelId="{9453C38E-C9FE-034C-9977-DE6957BCE791}" type="pres">
      <dgm:prSet presAssocID="{52B1DE18-6A1C-AD4B-A580-EFB10306A31C}" presName="accent_1" presStyleCnt="0"/>
      <dgm:spPr/>
    </dgm:pt>
    <dgm:pt modelId="{676A47F5-D9A2-4F40-BEAA-4080D9BB4C27}" type="pres">
      <dgm:prSet presAssocID="{52B1DE18-6A1C-AD4B-A580-EFB10306A31C}" presName="accentRepeatNode" presStyleLbl="solidFgAcc1" presStyleIdx="0" presStyleCnt="5"/>
      <dgm:spPr>
        <a:solidFill>
          <a:schemeClr val="accent2"/>
        </a:solidFill>
        <a:ln w="25400">
          <a:noFill/>
        </a:ln>
        <a:effectLst>
          <a:glow rad="127000">
            <a:schemeClr val="accent2">
              <a:alpha val="30000"/>
            </a:schemeClr>
          </a:glow>
        </a:effectLst>
      </dgm:spPr>
    </dgm:pt>
    <dgm:pt modelId="{0790621F-E159-F845-BDA3-95A52492E165}" type="pres">
      <dgm:prSet presAssocID="{99B1A442-20F6-9947-9CF1-82B1CE2D9FA8}" presName="text_2" presStyleLbl="node1" presStyleIdx="1" presStyleCnt="5">
        <dgm:presLayoutVars>
          <dgm:bulletEnabled val="1"/>
        </dgm:presLayoutVars>
      </dgm:prSet>
      <dgm:spPr/>
      <dgm:t>
        <a:bodyPr/>
        <a:lstStyle/>
        <a:p>
          <a:endParaRPr lang="en-US"/>
        </a:p>
      </dgm:t>
    </dgm:pt>
    <dgm:pt modelId="{5644EB7E-7515-284F-B260-524F5A9BB8FA}" type="pres">
      <dgm:prSet presAssocID="{99B1A442-20F6-9947-9CF1-82B1CE2D9FA8}" presName="accent_2" presStyleCnt="0"/>
      <dgm:spPr/>
    </dgm:pt>
    <dgm:pt modelId="{10B4999E-721F-EE47-8AA6-BB33D4EBAE51}" type="pres">
      <dgm:prSet presAssocID="{99B1A442-20F6-9947-9CF1-82B1CE2D9FA8}" presName="accentRepeatNode" presStyleLbl="solidFgAcc1" presStyleIdx="1" presStyleCnt="5"/>
      <dgm:spPr>
        <a:solidFill>
          <a:schemeClr val="accent3"/>
        </a:solidFill>
        <a:effectLst>
          <a:glow rad="127000">
            <a:schemeClr val="accent3">
              <a:alpha val="30000"/>
            </a:schemeClr>
          </a:glow>
        </a:effectLst>
      </dgm:spPr>
    </dgm:pt>
    <dgm:pt modelId="{628BF3DB-8C74-1E49-A51A-11216C57049F}" type="pres">
      <dgm:prSet presAssocID="{036BCADC-AE57-E04A-B05A-E6530078CE91}" presName="text_3" presStyleLbl="node1" presStyleIdx="2" presStyleCnt="5">
        <dgm:presLayoutVars>
          <dgm:bulletEnabled val="1"/>
        </dgm:presLayoutVars>
      </dgm:prSet>
      <dgm:spPr/>
      <dgm:t>
        <a:bodyPr/>
        <a:lstStyle/>
        <a:p>
          <a:endParaRPr lang="en-US"/>
        </a:p>
      </dgm:t>
    </dgm:pt>
    <dgm:pt modelId="{C76781E5-C5D9-0F4D-9768-AA41A07EED68}" type="pres">
      <dgm:prSet presAssocID="{036BCADC-AE57-E04A-B05A-E6530078CE91}" presName="accent_3" presStyleCnt="0"/>
      <dgm:spPr/>
    </dgm:pt>
    <dgm:pt modelId="{EA8FAC7C-1433-314D-A6DF-38B6083DA1D5}" type="pres">
      <dgm:prSet presAssocID="{036BCADC-AE57-E04A-B05A-E6530078CE91}" presName="accentRepeatNode" presStyleLbl="solidFgAcc1" presStyleIdx="2" presStyleCnt="5"/>
      <dgm:spPr>
        <a:solidFill>
          <a:schemeClr val="tx2"/>
        </a:solidFill>
        <a:ln>
          <a:noFill/>
        </a:ln>
        <a:effectLst>
          <a:glow rad="127000">
            <a:schemeClr val="tx2">
              <a:alpha val="30000"/>
            </a:schemeClr>
          </a:glow>
        </a:effectLst>
      </dgm:spPr>
    </dgm:pt>
    <dgm:pt modelId="{D00DCD45-E5DB-9E44-BAB2-137C8E0A3DFB}" type="pres">
      <dgm:prSet presAssocID="{5B7B2099-41D8-004B-8D65-B38C39E321CD}" presName="text_4" presStyleLbl="node1" presStyleIdx="3" presStyleCnt="5" custLinFactNeighborX="-587" custLinFactNeighborY="-602">
        <dgm:presLayoutVars>
          <dgm:bulletEnabled val="1"/>
        </dgm:presLayoutVars>
      </dgm:prSet>
      <dgm:spPr/>
      <dgm:t>
        <a:bodyPr/>
        <a:lstStyle/>
        <a:p>
          <a:endParaRPr lang="en-US"/>
        </a:p>
      </dgm:t>
    </dgm:pt>
    <dgm:pt modelId="{1268FF1B-B3A2-E24C-90DB-9B339840373A}" type="pres">
      <dgm:prSet presAssocID="{5B7B2099-41D8-004B-8D65-B38C39E321CD}" presName="accent_4" presStyleCnt="0"/>
      <dgm:spPr/>
    </dgm:pt>
    <dgm:pt modelId="{BA677D07-8372-2944-89BD-C80AFD2B35A8}" type="pres">
      <dgm:prSet presAssocID="{5B7B2099-41D8-004B-8D65-B38C39E321CD}" presName="accentRepeatNode" presStyleLbl="solidFgAcc1" presStyleIdx="3" presStyleCnt="5"/>
      <dgm:spPr>
        <a:solidFill>
          <a:schemeClr val="accent1"/>
        </a:solidFill>
        <a:ln>
          <a:noFill/>
        </a:ln>
        <a:effectLst>
          <a:glow rad="127000">
            <a:schemeClr val="accent1">
              <a:alpha val="30000"/>
            </a:schemeClr>
          </a:glow>
        </a:effectLst>
      </dgm:spPr>
    </dgm:pt>
    <dgm:pt modelId="{937BE5E8-7FBB-D646-831F-44001EF04F5A}" type="pres">
      <dgm:prSet presAssocID="{4CD40E5E-F263-3C45-AEBF-86D8DD33391C}" presName="text_5" presStyleLbl="node1" presStyleIdx="4" presStyleCnt="5">
        <dgm:presLayoutVars>
          <dgm:bulletEnabled val="1"/>
        </dgm:presLayoutVars>
      </dgm:prSet>
      <dgm:spPr/>
      <dgm:t>
        <a:bodyPr/>
        <a:lstStyle/>
        <a:p>
          <a:endParaRPr lang="en-US"/>
        </a:p>
      </dgm:t>
    </dgm:pt>
    <dgm:pt modelId="{43C94A50-B091-C144-B0AF-6669D8D11E72}" type="pres">
      <dgm:prSet presAssocID="{4CD40E5E-F263-3C45-AEBF-86D8DD33391C}" presName="accent_5" presStyleCnt="0"/>
      <dgm:spPr/>
    </dgm:pt>
    <dgm:pt modelId="{F2350631-4FB8-D847-AE4E-D61583B1F5CA}" type="pres">
      <dgm:prSet presAssocID="{4CD40E5E-F263-3C45-AEBF-86D8DD33391C}" presName="accentRepeatNode" presStyleLbl="solidFgAcc1" presStyleIdx="4" presStyleCnt="5"/>
      <dgm:spPr>
        <a:solidFill>
          <a:schemeClr val="bg2"/>
        </a:solidFill>
        <a:effectLst>
          <a:glow rad="127000">
            <a:schemeClr val="bg2">
              <a:alpha val="30000"/>
            </a:schemeClr>
          </a:glow>
        </a:effectLst>
      </dgm:spPr>
    </dgm:pt>
  </dgm:ptLst>
  <dgm:cxnLst>
    <dgm:cxn modelId="{69FE1EEA-46B8-BB42-A0B3-454C74A3234A}" type="presOf" srcId="{036BCADC-AE57-E04A-B05A-E6530078CE91}" destId="{628BF3DB-8C74-1E49-A51A-11216C57049F}" srcOrd="0" destOrd="0" presId="urn:microsoft.com/office/officeart/2008/layout/VerticalCurvedList"/>
    <dgm:cxn modelId="{478FD90A-23BB-CE4A-959F-502B3546FB21}" type="presOf" srcId="{5B7B2099-41D8-004B-8D65-B38C39E321CD}" destId="{D00DCD45-E5DB-9E44-BAB2-137C8E0A3DFB}" srcOrd="0" destOrd="0" presId="urn:microsoft.com/office/officeart/2008/layout/VerticalCurvedList"/>
    <dgm:cxn modelId="{3D8E5AFB-FAE6-1A4E-9D16-D83745BACA5F}" type="presOf" srcId="{082C9BA0-F89E-7B45-99F8-52E6FD4188C9}" destId="{8920BE36-2629-4647-82BB-E5679876C639}" srcOrd="0" destOrd="0" presId="urn:microsoft.com/office/officeart/2008/layout/VerticalCurvedList"/>
    <dgm:cxn modelId="{BE69F7E7-A1DA-C04A-B8A9-5167DFB27562}" type="presOf" srcId="{FDBFCE31-5707-1949-9F5A-BF004052C599}" destId="{F74A63C8-E466-1848-8610-D8932C7E91B0}" srcOrd="0" destOrd="0" presId="urn:microsoft.com/office/officeart/2008/layout/VerticalCurvedList"/>
    <dgm:cxn modelId="{55F0964B-75B7-B441-88D6-6463C7D39A85}" srcId="{082C9BA0-F89E-7B45-99F8-52E6FD4188C9}" destId="{5B7B2099-41D8-004B-8D65-B38C39E321CD}" srcOrd="3" destOrd="0" parTransId="{29E06F37-7257-6B4A-9B80-2E6417372E2D}" sibTransId="{9B7EDC5B-41DC-4642-BBB6-4572F64C15CA}"/>
    <dgm:cxn modelId="{6A5CFB8C-9E01-5248-8A1B-0D076A0A69BF}" type="presOf" srcId="{52B1DE18-6A1C-AD4B-A580-EFB10306A31C}" destId="{2BE05F37-9A4A-2141-9302-759141DC58F7}" srcOrd="0" destOrd="0" presId="urn:microsoft.com/office/officeart/2008/layout/VerticalCurvedList"/>
    <dgm:cxn modelId="{9F16D85B-4AE5-F149-967F-1F3CFFD4E509}" srcId="{082C9BA0-F89E-7B45-99F8-52E6FD4188C9}" destId="{52B1DE18-6A1C-AD4B-A580-EFB10306A31C}" srcOrd="0" destOrd="0" parTransId="{13E9FF27-2C9A-A64F-A273-CA7F6631F7E2}" sibTransId="{FDBFCE31-5707-1949-9F5A-BF004052C599}"/>
    <dgm:cxn modelId="{5AD79409-C8BE-2D46-BAAD-EB3494C74BE2}" type="presOf" srcId="{4CD40E5E-F263-3C45-AEBF-86D8DD33391C}" destId="{937BE5E8-7FBB-D646-831F-44001EF04F5A}" srcOrd="0" destOrd="0" presId="urn:microsoft.com/office/officeart/2008/layout/VerticalCurvedList"/>
    <dgm:cxn modelId="{800F7B7A-31E6-AA4E-BF8B-1DEE4070078C}" srcId="{082C9BA0-F89E-7B45-99F8-52E6FD4188C9}" destId="{99B1A442-20F6-9947-9CF1-82B1CE2D9FA8}" srcOrd="1" destOrd="0" parTransId="{C6381D3D-E105-E24A-8E7C-8ADC1E98C99F}" sibTransId="{58047661-2D73-0442-9A34-8356F2CDA7C7}"/>
    <dgm:cxn modelId="{A98D70D0-FDE7-DB41-8A7B-0C01FEFFC19D}" srcId="{082C9BA0-F89E-7B45-99F8-52E6FD4188C9}" destId="{4CD40E5E-F263-3C45-AEBF-86D8DD33391C}" srcOrd="4" destOrd="0" parTransId="{571C5902-1825-A943-BD93-B236903D4DD2}" sibTransId="{B8C9C7EC-D845-2F4C-ADCC-45B89C6F3098}"/>
    <dgm:cxn modelId="{BCE4D54F-36CD-6B48-B5C6-07FC159477C3}" type="presOf" srcId="{99B1A442-20F6-9947-9CF1-82B1CE2D9FA8}" destId="{0790621F-E159-F845-BDA3-95A52492E165}" srcOrd="0" destOrd="0" presId="urn:microsoft.com/office/officeart/2008/layout/VerticalCurvedList"/>
    <dgm:cxn modelId="{2B8A386B-DD3B-F049-BFD4-B54E2F8F7BBA}" srcId="{082C9BA0-F89E-7B45-99F8-52E6FD4188C9}" destId="{036BCADC-AE57-E04A-B05A-E6530078CE91}" srcOrd="2" destOrd="0" parTransId="{6C4085EE-AD47-6D4B-B303-652227D848A1}" sibTransId="{AB3F628A-0C30-3740-8323-4D934A9B747A}"/>
    <dgm:cxn modelId="{30CBFF34-FACC-3648-8210-C65E1798509D}" type="presParOf" srcId="{8920BE36-2629-4647-82BB-E5679876C639}" destId="{7B1087D9-B106-2B40-903A-2B80FD210404}" srcOrd="0" destOrd="0" presId="urn:microsoft.com/office/officeart/2008/layout/VerticalCurvedList"/>
    <dgm:cxn modelId="{A28E45F8-681D-BC44-9E21-05DEB411886D}" type="presParOf" srcId="{7B1087D9-B106-2B40-903A-2B80FD210404}" destId="{E7F6D431-189D-D74F-8DD8-0D83DF54FA90}" srcOrd="0" destOrd="0" presId="urn:microsoft.com/office/officeart/2008/layout/VerticalCurvedList"/>
    <dgm:cxn modelId="{2A7D75FA-35FD-CB4C-A279-5445AE0ACB82}" type="presParOf" srcId="{E7F6D431-189D-D74F-8DD8-0D83DF54FA90}" destId="{1D44CD56-337C-6F47-A065-23F9BB34CE58}" srcOrd="0" destOrd="0" presId="urn:microsoft.com/office/officeart/2008/layout/VerticalCurvedList"/>
    <dgm:cxn modelId="{56B6F518-631D-A24D-AAEF-5BDC74D86383}" type="presParOf" srcId="{E7F6D431-189D-D74F-8DD8-0D83DF54FA90}" destId="{F74A63C8-E466-1848-8610-D8932C7E91B0}" srcOrd="1" destOrd="0" presId="urn:microsoft.com/office/officeart/2008/layout/VerticalCurvedList"/>
    <dgm:cxn modelId="{9DC904FE-B14F-1D44-A6D4-F3D4717F7000}" type="presParOf" srcId="{E7F6D431-189D-D74F-8DD8-0D83DF54FA90}" destId="{63D374A2-C544-1A40-B71B-CD7E926EB63B}" srcOrd="2" destOrd="0" presId="urn:microsoft.com/office/officeart/2008/layout/VerticalCurvedList"/>
    <dgm:cxn modelId="{A4E9D77C-1DD0-6241-AE49-C59B96CB5723}" type="presParOf" srcId="{E7F6D431-189D-D74F-8DD8-0D83DF54FA90}" destId="{F6B1C594-E5B8-3145-9EE6-EE995A413001}" srcOrd="3" destOrd="0" presId="urn:microsoft.com/office/officeart/2008/layout/VerticalCurvedList"/>
    <dgm:cxn modelId="{55A929CC-E662-FA46-B100-4DB36356C63E}" type="presParOf" srcId="{7B1087D9-B106-2B40-903A-2B80FD210404}" destId="{2BE05F37-9A4A-2141-9302-759141DC58F7}" srcOrd="1" destOrd="0" presId="urn:microsoft.com/office/officeart/2008/layout/VerticalCurvedList"/>
    <dgm:cxn modelId="{A4E267F8-B756-0545-8E4A-C4D9D1541C9E}" type="presParOf" srcId="{7B1087D9-B106-2B40-903A-2B80FD210404}" destId="{9453C38E-C9FE-034C-9977-DE6957BCE791}" srcOrd="2" destOrd="0" presId="urn:microsoft.com/office/officeart/2008/layout/VerticalCurvedList"/>
    <dgm:cxn modelId="{8CB1E4DC-5EEC-824F-900F-82DE8230E210}" type="presParOf" srcId="{9453C38E-C9FE-034C-9977-DE6957BCE791}" destId="{676A47F5-D9A2-4F40-BEAA-4080D9BB4C27}" srcOrd="0" destOrd="0" presId="urn:microsoft.com/office/officeart/2008/layout/VerticalCurvedList"/>
    <dgm:cxn modelId="{A2309A7C-D609-AA4A-A05C-3B5E9F0437C5}" type="presParOf" srcId="{7B1087D9-B106-2B40-903A-2B80FD210404}" destId="{0790621F-E159-F845-BDA3-95A52492E165}" srcOrd="3" destOrd="0" presId="urn:microsoft.com/office/officeart/2008/layout/VerticalCurvedList"/>
    <dgm:cxn modelId="{C33ECA02-A839-D245-B2CA-7D565A592698}" type="presParOf" srcId="{7B1087D9-B106-2B40-903A-2B80FD210404}" destId="{5644EB7E-7515-284F-B260-524F5A9BB8FA}" srcOrd="4" destOrd="0" presId="urn:microsoft.com/office/officeart/2008/layout/VerticalCurvedList"/>
    <dgm:cxn modelId="{B4CE8D05-8E0F-7A41-B275-34E30D1757FB}" type="presParOf" srcId="{5644EB7E-7515-284F-B260-524F5A9BB8FA}" destId="{10B4999E-721F-EE47-8AA6-BB33D4EBAE51}" srcOrd="0" destOrd="0" presId="urn:microsoft.com/office/officeart/2008/layout/VerticalCurvedList"/>
    <dgm:cxn modelId="{D7FDCC9E-AEC5-3B44-B250-C83CBAAEE739}" type="presParOf" srcId="{7B1087D9-B106-2B40-903A-2B80FD210404}" destId="{628BF3DB-8C74-1E49-A51A-11216C57049F}" srcOrd="5" destOrd="0" presId="urn:microsoft.com/office/officeart/2008/layout/VerticalCurvedList"/>
    <dgm:cxn modelId="{EBAB6D7C-56CC-7F4C-8B70-79FFCB96E9D3}" type="presParOf" srcId="{7B1087D9-B106-2B40-903A-2B80FD210404}" destId="{C76781E5-C5D9-0F4D-9768-AA41A07EED68}" srcOrd="6" destOrd="0" presId="urn:microsoft.com/office/officeart/2008/layout/VerticalCurvedList"/>
    <dgm:cxn modelId="{090445FB-29A8-D34B-975F-5EEE1D7D90A6}" type="presParOf" srcId="{C76781E5-C5D9-0F4D-9768-AA41A07EED68}" destId="{EA8FAC7C-1433-314D-A6DF-38B6083DA1D5}" srcOrd="0" destOrd="0" presId="urn:microsoft.com/office/officeart/2008/layout/VerticalCurvedList"/>
    <dgm:cxn modelId="{6BFC1D91-CFC5-6B4E-9993-9AF295CAF65B}" type="presParOf" srcId="{7B1087D9-B106-2B40-903A-2B80FD210404}" destId="{D00DCD45-E5DB-9E44-BAB2-137C8E0A3DFB}" srcOrd="7" destOrd="0" presId="urn:microsoft.com/office/officeart/2008/layout/VerticalCurvedList"/>
    <dgm:cxn modelId="{A32978C5-2570-074E-AB34-713826572C41}" type="presParOf" srcId="{7B1087D9-B106-2B40-903A-2B80FD210404}" destId="{1268FF1B-B3A2-E24C-90DB-9B339840373A}" srcOrd="8" destOrd="0" presId="urn:microsoft.com/office/officeart/2008/layout/VerticalCurvedList"/>
    <dgm:cxn modelId="{83B791AA-7793-E043-BF2C-D986F67C589F}" type="presParOf" srcId="{1268FF1B-B3A2-E24C-90DB-9B339840373A}" destId="{BA677D07-8372-2944-89BD-C80AFD2B35A8}" srcOrd="0" destOrd="0" presId="urn:microsoft.com/office/officeart/2008/layout/VerticalCurvedList"/>
    <dgm:cxn modelId="{B34CAD36-4BE5-844D-98E1-2E9503719341}" type="presParOf" srcId="{7B1087D9-B106-2B40-903A-2B80FD210404}" destId="{937BE5E8-7FBB-D646-831F-44001EF04F5A}" srcOrd="9" destOrd="0" presId="urn:microsoft.com/office/officeart/2008/layout/VerticalCurvedList"/>
    <dgm:cxn modelId="{BEAE9E7F-0214-254F-A5D9-5CE12D2EFC3D}" type="presParOf" srcId="{7B1087D9-B106-2B40-903A-2B80FD210404}" destId="{43C94A50-B091-C144-B0AF-6669D8D11E72}" srcOrd="10" destOrd="0" presId="urn:microsoft.com/office/officeart/2008/layout/VerticalCurvedList"/>
    <dgm:cxn modelId="{AD2E9A10-5A6B-E846-A92C-36F09D8A4C95}" type="presParOf" srcId="{43C94A50-B091-C144-B0AF-6669D8D11E72}" destId="{F2350631-4FB8-D847-AE4E-D61583B1F5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63C8-E466-1848-8610-D8932C7E91B0}">
      <dsp:nvSpPr>
        <dsp:cNvPr id="0" name=""/>
        <dsp:cNvSpPr/>
      </dsp:nvSpPr>
      <dsp:spPr>
        <a:xfrm>
          <a:off x="-5741529" y="-879160"/>
          <a:ext cx="6833739" cy="6838321"/>
        </a:xfrm>
        <a:prstGeom prst="blockArc">
          <a:avLst>
            <a:gd name="adj1" fmla="val 18900000"/>
            <a:gd name="adj2" fmla="val 2700000"/>
            <a:gd name="adj3" fmla="val 316"/>
          </a:avLst>
        </a:prstGeom>
        <a:noFill/>
        <a:ln w="63500" cap="flat" cmpd="sng" algn="ctr">
          <a:solidFill>
            <a:schemeClr val="accent5"/>
          </a:solidFill>
          <a:prstDash val="solid"/>
        </a:ln>
        <a:effectLst/>
      </dsp:spPr>
      <dsp:style>
        <a:lnRef idx="1">
          <a:scrgbClr r="0" g="0" b="0"/>
        </a:lnRef>
        <a:fillRef idx="0">
          <a:scrgbClr r="0" g="0" b="0"/>
        </a:fillRef>
        <a:effectRef idx="0">
          <a:scrgbClr r="0" g="0" b="0"/>
        </a:effectRef>
        <a:fontRef idx="minor"/>
      </dsp:style>
    </dsp:sp>
    <dsp:sp modelId="{2BE05F37-9A4A-2141-9302-759141DC58F7}">
      <dsp:nvSpPr>
        <dsp:cNvPr id="0" name=""/>
        <dsp:cNvSpPr/>
      </dsp:nvSpPr>
      <dsp:spPr>
        <a:xfrm>
          <a:off x="478422" y="317398"/>
          <a:ext cx="8137143" cy="63520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4193" tIns="91440" rIns="91440" bIns="91440" numCol="1" spcCol="1270" anchor="ctr" anchorCtr="0">
          <a:noAutofit/>
        </a:bodyPr>
        <a:lstStyle/>
        <a:p>
          <a:pPr lvl="0" algn="l" defTabSz="1600200">
            <a:lnSpc>
              <a:spcPct val="90000"/>
            </a:lnSpc>
            <a:spcBef>
              <a:spcPct val="0"/>
            </a:spcBef>
            <a:spcAft>
              <a:spcPct val="35000"/>
            </a:spcAft>
          </a:pPr>
          <a:r>
            <a:rPr lang="en-US" sz="3600" kern="1200" smtClean="0">
              <a:solidFill>
                <a:schemeClr val="tx2"/>
              </a:solidFill>
            </a:rPr>
            <a:t>Social Emotional Growth</a:t>
          </a:r>
          <a:endParaRPr lang="en-US" sz="3600" kern="1200">
            <a:solidFill>
              <a:schemeClr val="tx2"/>
            </a:solidFill>
          </a:endParaRPr>
        </a:p>
      </dsp:txBody>
      <dsp:txXfrm>
        <a:off x="478422" y="317398"/>
        <a:ext cx="8137143" cy="635203"/>
      </dsp:txXfrm>
    </dsp:sp>
    <dsp:sp modelId="{676A47F5-D9A2-4F40-BEAA-4080D9BB4C27}">
      <dsp:nvSpPr>
        <dsp:cNvPr id="0" name=""/>
        <dsp:cNvSpPr/>
      </dsp:nvSpPr>
      <dsp:spPr>
        <a:xfrm>
          <a:off x="81420" y="237998"/>
          <a:ext cx="794004" cy="794004"/>
        </a:xfrm>
        <a:prstGeom prst="ellipse">
          <a:avLst/>
        </a:prstGeom>
        <a:solidFill>
          <a:schemeClr val="accent2"/>
        </a:solidFill>
        <a:ln w="25400" cap="flat" cmpd="sng" algn="ctr">
          <a:noFill/>
          <a:prstDash val="solid"/>
        </a:ln>
        <a:effectLst>
          <a:glow rad="127000">
            <a:schemeClr val="accent2">
              <a:alpha val="30000"/>
            </a:schemeClr>
          </a:glow>
        </a:effectLst>
      </dsp:spPr>
      <dsp:style>
        <a:lnRef idx="1">
          <a:scrgbClr r="0" g="0" b="0"/>
        </a:lnRef>
        <a:fillRef idx="1">
          <a:scrgbClr r="0" g="0" b="0"/>
        </a:fillRef>
        <a:effectRef idx="0">
          <a:scrgbClr r="0" g="0" b="0"/>
        </a:effectRef>
        <a:fontRef idx="minor"/>
      </dsp:style>
    </dsp:sp>
    <dsp:sp modelId="{0790621F-E159-F845-BDA3-95A52492E165}">
      <dsp:nvSpPr>
        <dsp:cNvPr id="0" name=""/>
        <dsp:cNvSpPr/>
      </dsp:nvSpPr>
      <dsp:spPr>
        <a:xfrm>
          <a:off x="933590" y="1269898"/>
          <a:ext cx="7681975" cy="63520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4193" tIns="91440" rIns="91440" bIns="91440" numCol="1" spcCol="1270" anchor="ctr" anchorCtr="0">
          <a:noAutofit/>
        </a:bodyPr>
        <a:lstStyle/>
        <a:p>
          <a:pPr lvl="0" algn="l" defTabSz="1600200">
            <a:lnSpc>
              <a:spcPct val="90000"/>
            </a:lnSpc>
            <a:spcBef>
              <a:spcPct val="0"/>
            </a:spcBef>
            <a:spcAft>
              <a:spcPct val="35000"/>
            </a:spcAft>
          </a:pPr>
          <a:r>
            <a:rPr lang="en-US" sz="3600" kern="1200" smtClean="0"/>
            <a:t>Kindergarten Readiness</a:t>
          </a:r>
          <a:endParaRPr lang="en-US" sz="3600" kern="1200"/>
        </a:p>
      </dsp:txBody>
      <dsp:txXfrm>
        <a:off x="933590" y="1269898"/>
        <a:ext cx="7681975" cy="635203"/>
      </dsp:txXfrm>
    </dsp:sp>
    <dsp:sp modelId="{10B4999E-721F-EE47-8AA6-BB33D4EBAE51}">
      <dsp:nvSpPr>
        <dsp:cNvPr id="0" name=""/>
        <dsp:cNvSpPr/>
      </dsp:nvSpPr>
      <dsp:spPr>
        <a:xfrm>
          <a:off x="536588" y="1190498"/>
          <a:ext cx="794004" cy="794004"/>
        </a:xfrm>
        <a:prstGeom prst="ellipse">
          <a:avLst/>
        </a:prstGeom>
        <a:solidFill>
          <a:schemeClr val="accent3"/>
        </a:solidFill>
        <a:ln w="9525" cap="flat" cmpd="sng" algn="ctr">
          <a:solidFill>
            <a:schemeClr val="accent3">
              <a:hueOff val="0"/>
              <a:satOff val="0"/>
              <a:lumOff val="0"/>
              <a:alphaOff val="0"/>
            </a:schemeClr>
          </a:solidFill>
          <a:prstDash val="solid"/>
        </a:ln>
        <a:effectLst>
          <a:glow rad="127000">
            <a:schemeClr val="accent3">
              <a:alpha val="30000"/>
            </a:schemeClr>
          </a:glow>
        </a:effectLst>
      </dsp:spPr>
      <dsp:style>
        <a:lnRef idx="1">
          <a:scrgbClr r="0" g="0" b="0"/>
        </a:lnRef>
        <a:fillRef idx="1">
          <a:scrgbClr r="0" g="0" b="0"/>
        </a:fillRef>
        <a:effectRef idx="0">
          <a:scrgbClr r="0" g="0" b="0"/>
        </a:effectRef>
        <a:fontRef idx="minor"/>
      </dsp:style>
    </dsp:sp>
    <dsp:sp modelId="{628BF3DB-8C74-1E49-A51A-11216C57049F}">
      <dsp:nvSpPr>
        <dsp:cNvPr id="0" name=""/>
        <dsp:cNvSpPr/>
      </dsp:nvSpPr>
      <dsp:spPr>
        <a:xfrm>
          <a:off x="1073290" y="2222398"/>
          <a:ext cx="7542275" cy="635203"/>
        </a:xfrm>
        <a:prstGeom prst="rect">
          <a:avLst/>
        </a:prstGeom>
        <a:gradFill rotWithShape="0">
          <a:gsLst>
            <a:gs pos="0">
              <a:schemeClr val="tx2"/>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4193" tIns="91440" rIns="91440" bIns="91440" numCol="1" spcCol="1270" anchor="ctr" anchorCtr="0">
          <a:noAutofit/>
        </a:bodyPr>
        <a:lstStyle/>
        <a:p>
          <a:pPr lvl="0" algn="l" defTabSz="1600200">
            <a:lnSpc>
              <a:spcPct val="90000"/>
            </a:lnSpc>
            <a:spcBef>
              <a:spcPct val="0"/>
            </a:spcBef>
            <a:spcAft>
              <a:spcPct val="35000"/>
            </a:spcAft>
          </a:pPr>
          <a:r>
            <a:rPr lang="en-US" sz="3600" kern="1200" smtClean="0"/>
            <a:t>Individual Plan of Study</a:t>
          </a:r>
          <a:endParaRPr lang="en-US" sz="3600" kern="1200"/>
        </a:p>
      </dsp:txBody>
      <dsp:txXfrm>
        <a:off x="1073290" y="2222398"/>
        <a:ext cx="7542275" cy="635203"/>
      </dsp:txXfrm>
    </dsp:sp>
    <dsp:sp modelId="{EA8FAC7C-1433-314D-A6DF-38B6083DA1D5}">
      <dsp:nvSpPr>
        <dsp:cNvPr id="0" name=""/>
        <dsp:cNvSpPr/>
      </dsp:nvSpPr>
      <dsp:spPr>
        <a:xfrm>
          <a:off x="676288" y="2142998"/>
          <a:ext cx="794004" cy="794004"/>
        </a:xfrm>
        <a:prstGeom prst="ellipse">
          <a:avLst/>
        </a:prstGeom>
        <a:solidFill>
          <a:schemeClr val="tx2"/>
        </a:solidFill>
        <a:ln w="9525" cap="flat" cmpd="sng" algn="ctr">
          <a:noFill/>
          <a:prstDash val="solid"/>
        </a:ln>
        <a:effectLst>
          <a:glow rad="127000">
            <a:schemeClr val="tx2">
              <a:alpha val="30000"/>
            </a:schemeClr>
          </a:glow>
        </a:effectLst>
      </dsp:spPr>
      <dsp:style>
        <a:lnRef idx="1">
          <a:scrgbClr r="0" g="0" b="0"/>
        </a:lnRef>
        <a:fillRef idx="1">
          <a:scrgbClr r="0" g="0" b="0"/>
        </a:fillRef>
        <a:effectRef idx="0">
          <a:scrgbClr r="0" g="0" b="0"/>
        </a:effectRef>
        <a:fontRef idx="minor"/>
      </dsp:style>
    </dsp:sp>
    <dsp:sp modelId="{D00DCD45-E5DB-9E44-BAB2-137C8E0A3DFB}">
      <dsp:nvSpPr>
        <dsp:cNvPr id="0" name=""/>
        <dsp:cNvSpPr/>
      </dsp:nvSpPr>
      <dsp:spPr>
        <a:xfrm>
          <a:off x="888497" y="3171075"/>
          <a:ext cx="7681975" cy="63520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4193" tIns="91440" rIns="91440" bIns="91440" numCol="1" spcCol="1270" anchor="ctr" anchorCtr="0">
          <a:noAutofit/>
        </a:bodyPr>
        <a:lstStyle/>
        <a:p>
          <a:pPr lvl="0" algn="l" defTabSz="1600200">
            <a:lnSpc>
              <a:spcPct val="90000"/>
            </a:lnSpc>
            <a:spcBef>
              <a:spcPct val="0"/>
            </a:spcBef>
            <a:spcAft>
              <a:spcPct val="35000"/>
            </a:spcAft>
          </a:pPr>
          <a:r>
            <a:rPr lang="en-US" sz="3600" kern="1200" smtClean="0"/>
            <a:t>High School Graduation Rates</a:t>
          </a:r>
          <a:endParaRPr lang="en-US" sz="3600" kern="1200"/>
        </a:p>
      </dsp:txBody>
      <dsp:txXfrm>
        <a:off x="888497" y="3171075"/>
        <a:ext cx="7681975" cy="635203"/>
      </dsp:txXfrm>
    </dsp:sp>
    <dsp:sp modelId="{BA677D07-8372-2944-89BD-C80AFD2B35A8}">
      <dsp:nvSpPr>
        <dsp:cNvPr id="0" name=""/>
        <dsp:cNvSpPr/>
      </dsp:nvSpPr>
      <dsp:spPr>
        <a:xfrm>
          <a:off x="536588" y="3095498"/>
          <a:ext cx="794004" cy="794004"/>
        </a:xfrm>
        <a:prstGeom prst="ellipse">
          <a:avLst/>
        </a:prstGeom>
        <a:solidFill>
          <a:schemeClr val="accent1"/>
        </a:solidFill>
        <a:ln w="9525" cap="flat" cmpd="sng" algn="ctr">
          <a:noFill/>
          <a:prstDash val="solid"/>
        </a:ln>
        <a:effectLst>
          <a:glow rad="127000">
            <a:schemeClr val="accent1">
              <a:alpha val="30000"/>
            </a:schemeClr>
          </a:glow>
        </a:effectLst>
      </dsp:spPr>
      <dsp:style>
        <a:lnRef idx="1">
          <a:scrgbClr r="0" g="0" b="0"/>
        </a:lnRef>
        <a:fillRef idx="1">
          <a:scrgbClr r="0" g="0" b="0"/>
        </a:fillRef>
        <a:effectRef idx="0">
          <a:scrgbClr r="0" g="0" b="0"/>
        </a:effectRef>
        <a:fontRef idx="minor"/>
      </dsp:style>
    </dsp:sp>
    <dsp:sp modelId="{937BE5E8-7FBB-D646-831F-44001EF04F5A}">
      <dsp:nvSpPr>
        <dsp:cNvPr id="0" name=""/>
        <dsp:cNvSpPr/>
      </dsp:nvSpPr>
      <dsp:spPr>
        <a:xfrm>
          <a:off x="478422" y="4127399"/>
          <a:ext cx="8137143" cy="635203"/>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glow>
            <a:schemeClr val="bg2"/>
          </a:glow>
        </a:effectLst>
      </dsp:spPr>
      <dsp:style>
        <a:lnRef idx="0">
          <a:scrgbClr r="0" g="0" b="0"/>
        </a:lnRef>
        <a:fillRef idx="3">
          <a:scrgbClr r="0" g="0" b="0"/>
        </a:fillRef>
        <a:effectRef idx="2">
          <a:scrgbClr r="0" g="0" b="0"/>
        </a:effectRef>
        <a:fontRef idx="minor">
          <a:schemeClr val="lt1"/>
        </a:fontRef>
      </dsp:style>
      <dsp:txBody>
        <a:bodyPr spcFirstLastPara="0" vert="horz" wrap="square" lIns="504193" tIns="91440" rIns="91440" bIns="91440" numCol="1" spcCol="1270" anchor="ctr" anchorCtr="0">
          <a:noAutofit/>
        </a:bodyPr>
        <a:lstStyle/>
        <a:p>
          <a:pPr lvl="0" algn="l" defTabSz="1600200">
            <a:lnSpc>
              <a:spcPct val="90000"/>
            </a:lnSpc>
            <a:spcBef>
              <a:spcPct val="0"/>
            </a:spcBef>
            <a:spcAft>
              <a:spcPct val="35000"/>
            </a:spcAft>
          </a:pPr>
          <a:r>
            <a:rPr lang="en-US" sz="3600" kern="1200" smtClean="0"/>
            <a:t>Post Secondary Completion</a:t>
          </a:r>
          <a:endParaRPr lang="en-US" sz="3600" kern="1200"/>
        </a:p>
      </dsp:txBody>
      <dsp:txXfrm>
        <a:off x="478422" y="4127399"/>
        <a:ext cx="8137143" cy="635203"/>
      </dsp:txXfrm>
    </dsp:sp>
    <dsp:sp modelId="{F2350631-4FB8-D847-AE4E-D61583B1F5CA}">
      <dsp:nvSpPr>
        <dsp:cNvPr id="0" name=""/>
        <dsp:cNvSpPr/>
      </dsp:nvSpPr>
      <dsp:spPr>
        <a:xfrm>
          <a:off x="81420" y="4047998"/>
          <a:ext cx="794004" cy="794004"/>
        </a:xfrm>
        <a:prstGeom prst="ellipse">
          <a:avLst/>
        </a:prstGeom>
        <a:solidFill>
          <a:schemeClr val="bg2"/>
        </a:solidFill>
        <a:ln w="9525" cap="flat" cmpd="sng" algn="ctr">
          <a:solidFill>
            <a:schemeClr val="accent6">
              <a:hueOff val="0"/>
              <a:satOff val="0"/>
              <a:lumOff val="0"/>
              <a:alphaOff val="0"/>
            </a:schemeClr>
          </a:solidFill>
          <a:prstDash val="solid"/>
        </a:ln>
        <a:effectLst>
          <a:glow rad="127000">
            <a:schemeClr val="bg2">
              <a:alpha val="30000"/>
            </a:schemeClr>
          </a:glow>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11/21/2017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11/21/2017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dirty="0"/>
          </a:p>
        </p:txBody>
      </p:sp>
    </p:spTree>
    <p:extLst>
      <p:ext uri="{BB962C8B-B14F-4D97-AF65-F5344CB8AC3E}">
        <p14:creationId xmlns:p14="http://schemas.microsoft.com/office/powerpoint/2010/main" val="9762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4642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4223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Jay - This is the vision for education in Kansas</a:t>
            </a:r>
            <a:r>
              <a:rPr lang="en-US" baseline="0" dirty="0" smtClean="0">
                <a:latin typeface="+mn-lt"/>
              </a:rPr>
              <a:t> and the redesign initiative is all about aligning school systems to this vision.</a:t>
            </a:r>
          </a:p>
          <a:p>
            <a:endParaRPr lang="en-US" baseline="0" dirty="0" smtClean="0">
              <a:latin typeface="+mn-lt"/>
            </a:endParaRPr>
          </a:p>
          <a:p>
            <a:r>
              <a:rPr lang="en-US" baseline="0" dirty="0" smtClean="0">
                <a:latin typeface="+mn-lt"/>
              </a:rPr>
              <a:t>“Each” – personalizing learning for each student.</a:t>
            </a:r>
          </a:p>
          <a:p>
            <a:r>
              <a:rPr lang="en-US" baseline="0" dirty="0" smtClean="0">
                <a:latin typeface="+mn-lt"/>
              </a:rPr>
              <a:t>What do you want success to mean for your students?</a:t>
            </a:r>
          </a:p>
        </p:txBody>
      </p:sp>
      <p:sp>
        <p:nvSpPr>
          <p:cNvPr id="4" name="Slide Number Placeholder 3"/>
          <p:cNvSpPr>
            <a:spLocks noGrp="1"/>
          </p:cNvSpPr>
          <p:nvPr>
            <p:ph type="sldNum" sz="quarter" idx="10"/>
          </p:nvPr>
        </p:nvSpPr>
        <p:spPr/>
        <p:txBody>
          <a:bodyPr/>
          <a:lstStyle/>
          <a:p>
            <a:pPr defTabSz="914400">
              <a:defRPr/>
            </a:pPr>
            <a:fld id="{31BC64E8-45BE-4474-B3AA-B6DEBEC91A50}" type="slidenum">
              <a:rPr lang="en-US" smtClean="0">
                <a:solidFill>
                  <a:prstClr val="black"/>
                </a:solidFill>
              </a:rPr>
              <a:pPr defTabSz="914400">
                <a:defRPr/>
              </a:pPr>
              <a:t>3</a:t>
            </a:fld>
            <a:endParaRPr lang="en-US" dirty="0">
              <a:solidFill>
                <a:prstClr val="black"/>
              </a:solidFill>
            </a:endParaRPr>
          </a:p>
        </p:txBody>
      </p:sp>
    </p:spTree>
    <p:extLst>
      <p:ext uri="{BB962C8B-B14F-4D97-AF65-F5344CB8AC3E}">
        <p14:creationId xmlns:p14="http://schemas.microsoft.com/office/powerpoint/2010/main" val="177084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Among the outcomes being considered</a:t>
            </a:r>
            <a:r>
              <a:rPr lang="en-US" baseline="0" smtClean="0"/>
              <a:t> by the state board are:</a:t>
            </a:r>
          </a:p>
          <a:p>
            <a:endParaRPr lang="en-US" baseline="0" smtClean="0"/>
          </a:p>
          <a:p>
            <a:pPr marL="914400" lvl="1" indent="-457200">
              <a:lnSpc>
                <a:spcPct val="130000"/>
              </a:lnSpc>
              <a:buFont typeface="Wingdings" charset="2"/>
              <a:buChar char="ü"/>
            </a:pPr>
            <a:r>
              <a:rPr lang="en-US" sz="2400" smtClean="0">
                <a:latin typeface="Arial"/>
                <a:cs typeface="Arial"/>
              </a:rPr>
              <a:t>High School Graduation Rates</a:t>
            </a:r>
          </a:p>
          <a:p>
            <a:pPr marL="914400" lvl="1" indent="-457200">
              <a:lnSpc>
                <a:spcPct val="130000"/>
              </a:lnSpc>
              <a:buFont typeface="Wingdings" charset="2"/>
              <a:buChar char="ü"/>
            </a:pPr>
            <a:r>
              <a:rPr lang="en-US" sz="2400" smtClean="0">
                <a:latin typeface="Arial"/>
                <a:cs typeface="Arial"/>
              </a:rPr>
              <a:t>Post Secondary Completion/Attendance</a:t>
            </a:r>
          </a:p>
          <a:p>
            <a:pPr marL="914400" lvl="1" indent="-457200">
              <a:lnSpc>
                <a:spcPct val="130000"/>
              </a:lnSpc>
              <a:buFont typeface="Wingdings" charset="2"/>
              <a:buChar char="ü"/>
            </a:pPr>
            <a:r>
              <a:rPr lang="en-US" sz="2400" smtClean="0">
                <a:latin typeface="Arial"/>
                <a:cs typeface="Arial"/>
              </a:rPr>
              <a:t>Remedial Rate of Students Attending Post-Secondary</a:t>
            </a:r>
          </a:p>
          <a:p>
            <a:pPr marL="914400" lvl="1" indent="-457200">
              <a:lnSpc>
                <a:spcPct val="130000"/>
              </a:lnSpc>
              <a:buFont typeface="Wingdings" charset="2"/>
              <a:buChar char="ü"/>
            </a:pPr>
            <a:r>
              <a:rPr lang="en-US" sz="2400" smtClean="0">
                <a:latin typeface="Arial"/>
                <a:cs typeface="Arial"/>
              </a:rPr>
              <a:t>Kindergarten Readiness</a:t>
            </a:r>
          </a:p>
          <a:p>
            <a:pPr marL="914400" lvl="1" indent="-457200">
              <a:lnSpc>
                <a:spcPct val="130000"/>
              </a:lnSpc>
              <a:buFont typeface="Wingdings" charset="2"/>
              <a:buChar char="ü"/>
            </a:pPr>
            <a:r>
              <a:rPr lang="en-US" sz="2400" smtClean="0"/>
              <a:t>Individual Plan of Study Focused on Career Interest </a:t>
            </a:r>
          </a:p>
          <a:p>
            <a:pPr marL="914400" lvl="1" indent="-457200">
              <a:lnSpc>
                <a:spcPct val="130000"/>
              </a:lnSpc>
              <a:buFont typeface="Wingdings" charset="2"/>
              <a:buChar char="ü"/>
            </a:pPr>
            <a:r>
              <a:rPr lang="en-US" sz="2400" smtClean="0">
                <a:latin typeface="Arial"/>
                <a:cs typeface="Arial"/>
              </a:rPr>
              <a:t>Social/Emotional Growth Measured Locally</a:t>
            </a:r>
          </a:p>
          <a:p>
            <a:endParaRPr lang="en-US" smtClean="0"/>
          </a:p>
          <a:p>
            <a:r>
              <a:rPr lang="en-US" smtClean="0"/>
              <a:t>Education Commissioner Randy Watson and members</a:t>
            </a:r>
            <a:r>
              <a:rPr lang="en-US" baseline="0" smtClean="0"/>
              <a:t> of the State Board of Education </a:t>
            </a:r>
            <a:r>
              <a:rPr lang="en-US" smtClean="0"/>
              <a:t>will meet</a:t>
            </a:r>
            <a:r>
              <a:rPr lang="en-US" baseline="0" smtClean="0"/>
              <a:t> </a:t>
            </a:r>
            <a:r>
              <a:rPr lang="en-US" smtClean="0"/>
              <a:t>with business, education and state leaders to build agreement on how we will work together to achieve this vision for Kansas education.</a:t>
            </a:r>
          </a:p>
          <a:p>
            <a:endParaRPr lang="en-US" smtClean="0"/>
          </a:p>
          <a:p>
            <a:r>
              <a:rPr lang="en-US" smtClean="0"/>
              <a:t>Kansas schools are already doing tremendous</a:t>
            </a:r>
            <a:r>
              <a:rPr lang="en-US" baseline="0" smtClean="0"/>
              <a:t> work to address the needs of individual students, but in order to achieve this new vision we cannot expect schools to go it alone. This requires a unified effort with businesses, communities, parents, higher education, and elected officials working with educators to help provide the supports and experiences Kansas students need for their future success. </a:t>
            </a:r>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5706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171550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9</a:t>
            </a:fld>
            <a:endParaRPr lang="en-US" dirty="0"/>
          </a:p>
        </p:txBody>
      </p:sp>
    </p:spTree>
    <p:extLst>
      <p:ext uri="{BB962C8B-B14F-4D97-AF65-F5344CB8AC3E}">
        <p14:creationId xmlns:p14="http://schemas.microsoft.com/office/powerpoint/2010/main" val="202803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3811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6118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9124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88690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baseline="0" dirty="0" smtClean="0">
                <a:solidFill>
                  <a:schemeClr val="tx1"/>
                </a:solidFill>
              </a:rPr>
              <a:t>www.ksde.org</a:t>
            </a:r>
            <a:endParaRPr lang="en-US" sz="933" i="1" dirty="0">
              <a:solidFill>
                <a:schemeClr val="tx1"/>
              </a:solidFill>
            </a:endParaRP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smtClean="0">
                <a:solidFill>
                  <a:prstClr val="black"/>
                </a:solidFill>
                <a:latin typeface="Arial"/>
              </a:rPr>
              <a:t>www.ksde.org</a:t>
            </a:r>
            <a:endParaRPr lang="en-US" sz="933" i="1" dirty="0">
              <a:solidFill>
                <a:prstClr val="black"/>
              </a:solidFill>
              <a:latin typeface="Arial"/>
            </a:endParaRP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06400" y="1"/>
            <a:ext cx="11582400" cy="119856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06400" y="1"/>
            <a:ext cx="11582400" cy="119856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smtClean="0">
                <a:solidFill>
                  <a:srgbClr val="FFFFFF">
                    <a:lumMod val="65000"/>
                  </a:srgbClr>
                </a:solidFill>
                <a:latin typeface="Arial"/>
              </a:rPr>
              <a:t>www.ksde.org</a:t>
            </a:r>
            <a:endParaRPr lang="en-US" sz="933" i="1" dirty="0">
              <a:solidFill>
                <a:srgbClr val="FFFFFF">
                  <a:lumMod val="65000"/>
                </a:srgbClr>
              </a:solidFill>
              <a:latin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rPr>
              <a:pPr/>
              <a:t>‹#›</a:t>
            </a:fld>
            <a:endParaRPr lang="en-US" dirty="0">
              <a:solidFill>
                <a:prstClr val="black"/>
              </a:solidFil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smtClean="0">
                <a:solidFill>
                  <a:prstClr val="black"/>
                </a:solidFill>
              </a:rPr>
              <a:t>www.ksde.org</a:t>
            </a:r>
            <a:endParaRPr lang="en-US" sz="933" i="1" dirty="0">
              <a:solidFill>
                <a:prstClr val="black"/>
              </a:solidFill>
            </a:endParaRP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06400" y="1"/>
            <a:ext cx="11582400" cy="119856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smtClean="0">
                <a:solidFill>
                  <a:schemeClr val="accent1"/>
                </a:solidFill>
                <a:latin typeface="Century Gothic" panose="020B0502020202020204" pitchFamily="34" charset="0"/>
              </a:rPr>
              <a:t>BUSINESS</a:t>
            </a:r>
            <a:r>
              <a:rPr lang="en-US" sz="1400" b="1" baseline="0" dirty="0" smtClean="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smtClean="0">
                <a:solidFill>
                  <a:srgbClr val="FFFFFF">
                    <a:lumMod val="65000"/>
                  </a:srgbClr>
                </a:solidFill>
              </a:rPr>
              <a:t>www.ksde.org</a:t>
            </a:r>
            <a:endParaRPr lang="en-US" sz="933" i="1" dirty="0">
              <a:solidFill>
                <a:srgbClr val="FFFFFF">
                  <a:lumMod val="6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sp>
        <p:nvSpPr>
          <p:cNvPr id="25" name="Title 1"/>
          <p:cNvSpPr>
            <a:spLocks noGrp="1"/>
          </p:cNvSpPr>
          <p:nvPr>
            <p:ph type="title"/>
          </p:nvPr>
        </p:nvSpPr>
        <p:spPr>
          <a:xfrm>
            <a:off x="406400" y="1"/>
            <a:ext cx="11480800" cy="787399"/>
          </a:xfrm>
        </p:spPr>
        <p:txBody>
          <a:bodyPr/>
          <a:lstStyle/>
          <a:p>
            <a:r>
              <a:rPr lang="en-US" dirty="0" smtClean="0"/>
              <a:t>Click to edit Master title style</a:t>
            </a:r>
            <a:endParaRPr lang="en-US" dirty="0"/>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#kansanscan</a:t>
            </a:r>
            <a:endParaRPr lang="en-US" dirty="0"/>
          </a:p>
        </p:txBody>
      </p:sp>
      <p:sp>
        <p:nvSpPr>
          <p:cNvPr id="5" name="Footer Placeholder 4"/>
          <p:cNvSpPr>
            <a:spLocks noGrp="1"/>
          </p:cNvSpPr>
          <p:nvPr>
            <p:ph type="ftr" sz="quarter" idx="11"/>
          </p:nvPr>
        </p:nvSpPr>
        <p:spPr>
          <a:xfrm>
            <a:off x="3962400" y="6356352"/>
            <a:ext cx="4267200" cy="365125"/>
          </a:xfrm>
        </p:spPr>
        <p:txBody>
          <a:bodyPr/>
          <a:lstStyle/>
          <a:p>
            <a:r>
              <a:rPr lang="en-US" dirty="0" smtClean="0"/>
              <a:t>Lead the World in the Success of Each Child</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8256592" y="6385046"/>
            <a:ext cx="2106609" cy="297454"/>
          </a:xfrm>
          <a:prstGeom prst="rect">
            <a:avLst/>
          </a:prstGeom>
          <a:noFill/>
        </p:spPr>
        <p:txBody>
          <a:bodyPr wrap="square" rtlCol="0" anchor="b">
            <a:spAutoFit/>
          </a:bodyPr>
          <a:lstStyle/>
          <a:p>
            <a:pPr algn="r"/>
            <a:r>
              <a:rPr lang="en-US" sz="1333" i="1" baseline="0" dirty="0" smtClean="0">
                <a:solidFill>
                  <a:schemeClr val="bg1">
                    <a:lumMod val="65000"/>
                  </a:schemeClr>
                </a:solidFill>
              </a:rPr>
              <a:t>www.ksde.org</a:t>
            </a:r>
            <a:endParaRPr lang="en-US" sz="1333"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smtClean="0">
                  <a:solidFill>
                    <a:srgbClr val="22D9E5"/>
                  </a:solidFill>
                  <a:latin typeface="Century Gothic" panose="020B0502020202020204" pitchFamily="34" charset="0"/>
                </a:rPr>
                <a:t>COMMUNITY</a:t>
              </a:r>
              <a:endParaRPr lang="en-US" sz="1400" b="1" dirty="0">
                <a:solidFill>
                  <a:srgbClr val="22D9E5"/>
                </a:solidFill>
                <a:latin typeface="Century Gothic" panose="020B0502020202020204" pitchFamily="34" charset="0"/>
              </a:endParaRPr>
            </a:p>
          </p:txBody>
        </p:sp>
      </p:gr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smtClean="0"/>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smtClean="0">
                <a:solidFill>
                  <a:srgbClr val="9CFF1A"/>
                </a:solidFill>
                <a:latin typeface="Century Gothic" panose="020B0502020202020204" pitchFamily="34" charset="0"/>
              </a:rPr>
              <a:t>BUSINESS AND INDUSTRY</a:t>
            </a:r>
            <a:endParaRPr lang="en-US" sz="1400" b="1" dirty="0">
              <a:solidFill>
                <a:srgbClr val="9CFF1A"/>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16000" y="5664201"/>
            <a:ext cx="8412480" cy="510081"/>
          </a:xfrm>
          <a:prstGeom prst="rect">
            <a:avLst/>
          </a:prstGeom>
          <a:noFill/>
        </p:spPr>
        <p:txBody>
          <a:bodyPr anchor="ctr" anchorCtr="0"/>
          <a:lstStyle>
            <a:lvl1pPr marL="0" indent="0">
              <a:buNone/>
              <a:defRPr sz="2133" spc="0">
                <a:solidFill>
                  <a:schemeClr val="tx2"/>
                </a:solidFill>
                <a:latin typeface="+mn-lt"/>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11/21/2017</a:t>
            </a:fld>
            <a:endParaRPr lang="en-US" dirty="0">
              <a:solidFill>
                <a:srgbClr val="15284B">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15284B">
                  <a:tint val="75000"/>
                </a:srgbClr>
              </a:solidFill>
            </a:endParaRPr>
          </a:p>
        </p:txBody>
      </p:sp>
      <p:sp>
        <p:nvSpPr>
          <p:cNvPr id="7" name="Slide Number Placeholder 6"/>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2" name="TextBox 11"/>
          <p:cNvSpPr txBox="1"/>
          <p:nvPr userDrawn="1"/>
        </p:nvSpPr>
        <p:spPr>
          <a:xfrm>
            <a:off x="280486" y="6545902"/>
            <a:ext cx="3092513" cy="235898"/>
          </a:xfrm>
          <a:prstGeom prst="rect">
            <a:avLst/>
          </a:prstGeom>
          <a:noFill/>
        </p:spPr>
        <p:txBody>
          <a:bodyPr wrap="none" rtlCol="0" anchor="b">
            <a:spAutoFit/>
          </a:bodyPr>
          <a:lstStyle/>
          <a:p>
            <a:pPr>
              <a:defRPr/>
            </a:pPr>
            <a:r>
              <a:rPr lang="en-US" sz="933" dirty="0" smtClean="0">
                <a:solidFill>
                  <a:srgbClr val="15284B"/>
                </a:solidFill>
                <a:latin typeface="Arial Narrow"/>
              </a:rPr>
              <a:t>KANSAS STATE DEPARTMENT OF EDUCATION </a:t>
            </a:r>
            <a:r>
              <a:rPr lang="en-US" sz="933" i="1" dirty="0" smtClean="0">
                <a:solidFill>
                  <a:srgbClr val="15284B"/>
                </a:solidFill>
                <a:latin typeface="Arial Narrow"/>
              </a:rPr>
              <a:t>| www.ksde.org</a:t>
            </a:r>
            <a:endParaRPr lang="en-US" sz="933" i="1" dirty="0">
              <a:solidFill>
                <a:srgbClr val="15284B"/>
              </a:solidFill>
              <a:latin typeface="Arial Narrow"/>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289" y="5502277"/>
            <a:ext cx="2060924" cy="1219200"/>
          </a:xfrm>
          <a:prstGeom prst="rect">
            <a:avLst/>
          </a:prstGeom>
        </p:spPr>
      </p:pic>
      <p:sp>
        <p:nvSpPr>
          <p:cNvPr id="16" name="Picture Placeholder 15"/>
          <p:cNvSpPr>
            <a:spLocks noGrp="1" noChangeAspect="1"/>
          </p:cNvSpPr>
          <p:nvPr>
            <p:ph type="pic" sz="quarter" idx="13"/>
          </p:nvPr>
        </p:nvSpPr>
        <p:spPr>
          <a:xfrm>
            <a:off x="0" y="1"/>
            <a:ext cx="12192000" cy="4546588"/>
          </a:xfrm>
          <a:prstGeom prst="rect">
            <a:avLst/>
          </a:prstGeom>
          <a:noFill/>
        </p:spPr>
        <p:txBody>
          <a:bodyPr>
            <a:noAutofit/>
          </a:bodyPr>
          <a:lstStyle>
            <a:lvl1pPr marL="121917"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1016000" y="4800709"/>
            <a:ext cx="10160000" cy="677108"/>
          </a:xfrm>
          <a:noFill/>
        </p:spPr>
        <p:txBody>
          <a:bodyPr lIns="91440" tIns="91440" rIns="91440" bIns="91440" anchor="ctr" anchorCtr="0"/>
          <a:lstStyle>
            <a:lvl2pPr marL="609585" indent="0">
              <a:buNone/>
              <a:defRPr/>
            </a:lvl2pPr>
          </a:lstStyle>
          <a:p>
            <a:pPr lvl="0"/>
            <a:r>
              <a:rPr lang="en-US" dirty="0" smtClean="0"/>
              <a:t>Edit Master text styles</a:t>
            </a:r>
          </a:p>
        </p:txBody>
      </p:sp>
    </p:spTree>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11/21/2017</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63D9E2-0C41-4D1A-8E61-00B514B4C60F}"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9657-3EFB-4C47-B916-E7B79B0AE7F5}" type="datetimeFigureOut">
              <a:rPr lang="en-US" smtClean="0">
                <a:solidFill>
                  <a:prstClr val="black">
                    <a:tint val="75000"/>
                  </a:prstClr>
                </a:solidFill>
              </a:rPr>
              <a:pPr/>
              <a:t>11/21/2017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7B77-57C7-42C1-8A3B-AE70D6A1A538}"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smtClean="0"/>
              <a:t>“Click to edit Master text styles”</a:t>
            </a:r>
          </a:p>
          <a:p>
            <a:pPr lvl="1"/>
            <a:r>
              <a:rPr lang="en-US" dirty="0" smtClean="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pPr defTabSz="914400"/>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16000" y="5664201"/>
            <a:ext cx="8412480" cy="510081"/>
          </a:xfrm>
          <a:prstGeom prst="rect">
            <a:avLst/>
          </a:prstGeom>
          <a:noFill/>
        </p:spPr>
        <p:txBody>
          <a:bodyPr anchor="ctr" anchorCtr="0"/>
          <a:lstStyle>
            <a:lvl1pPr marL="0" indent="0">
              <a:buNone/>
              <a:defRPr sz="2133" spc="0">
                <a:solidFill>
                  <a:schemeClr val="tx2"/>
                </a:solidFill>
                <a:latin typeface="+mn-lt"/>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11/21/2017</a:t>
            </a:fld>
            <a:endParaRPr lang="en-US" dirty="0">
              <a:solidFill>
                <a:srgbClr val="15284B">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15284B">
                  <a:tint val="75000"/>
                </a:srgbClr>
              </a:solidFill>
            </a:endParaRPr>
          </a:p>
        </p:txBody>
      </p:sp>
      <p:sp>
        <p:nvSpPr>
          <p:cNvPr id="7" name="Slide Number Placeholder 6"/>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2" name="TextBox 11"/>
          <p:cNvSpPr txBox="1"/>
          <p:nvPr userDrawn="1"/>
        </p:nvSpPr>
        <p:spPr>
          <a:xfrm>
            <a:off x="280486" y="6545902"/>
            <a:ext cx="3092513" cy="235898"/>
          </a:xfrm>
          <a:prstGeom prst="rect">
            <a:avLst/>
          </a:prstGeom>
          <a:noFill/>
        </p:spPr>
        <p:txBody>
          <a:bodyPr wrap="none" rtlCol="0" anchor="b">
            <a:spAutoFit/>
          </a:bodyPr>
          <a:lstStyle/>
          <a:p>
            <a:pPr>
              <a:defRPr/>
            </a:pPr>
            <a:r>
              <a:rPr lang="en-US" sz="933" dirty="0" smtClean="0">
                <a:solidFill>
                  <a:srgbClr val="15284B"/>
                </a:solidFill>
              </a:rPr>
              <a:t>KANSAS STATE DEPARTMENT OF EDUCATION </a:t>
            </a:r>
            <a:r>
              <a:rPr lang="en-US" sz="933" i="1" dirty="0" smtClean="0">
                <a:solidFill>
                  <a:srgbClr val="15284B"/>
                </a:solidFill>
              </a:rPr>
              <a:t>| www.ksde.org</a:t>
            </a:r>
            <a:endParaRPr lang="en-US" sz="933" i="1" dirty="0">
              <a:solidFill>
                <a:srgbClr val="15284B"/>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289" y="5502277"/>
            <a:ext cx="2060924" cy="1219200"/>
          </a:xfrm>
          <a:prstGeom prst="rect">
            <a:avLst/>
          </a:prstGeom>
        </p:spPr>
      </p:pic>
      <p:sp>
        <p:nvSpPr>
          <p:cNvPr id="16" name="Picture Placeholder 15"/>
          <p:cNvSpPr>
            <a:spLocks noGrp="1" noChangeAspect="1"/>
          </p:cNvSpPr>
          <p:nvPr>
            <p:ph type="pic" sz="quarter" idx="13"/>
          </p:nvPr>
        </p:nvSpPr>
        <p:spPr>
          <a:xfrm>
            <a:off x="0" y="1"/>
            <a:ext cx="12192000" cy="4546588"/>
          </a:xfrm>
          <a:prstGeom prst="rect">
            <a:avLst/>
          </a:prstGeom>
          <a:noFill/>
        </p:spPr>
        <p:txBody>
          <a:bodyPr>
            <a:noAutofit/>
          </a:bodyPr>
          <a:lstStyle>
            <a:lvl1pPr marL="121917"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1016000" y="4800709"/>
            <a:ext cx="10160000" cy="677108"/>
          </a:xfrm>
          <a:noFill/>
        </p:spPr>
        <p:txBody>
          <a:bodyPr lIns="91440" tIns="91440" rIns="91440" bIns="91440" anchor="ctr" anchorCtr="0"/>
          <a:lstStyle>
            <a:lvl2pPr marL="609585" indent="0">
              <a:buNone/>
              <a:defRPr/>
            </a:lvl2pPr>
          </a:lstStyle>
          <a:p>
            <a:pPr lvl="0"/>
            <a:r>
              <a:rPr lang="en-US" dirty="0" smtClean="0"/>
              <a:t>Edit Master text styles</a:t>
            </a: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smtClean="0">
                <a:solidFill>
                  <a:schemeClr val="accent3"/>
                </a:solidFill>
                <a:latin typeface="Century Gothic" panose="020B0502020202020204" pitchFamily="34" charset="0"/>
              </a:rPr>
              <a:t>COMMUNITY</a:t>
            </a:r>
            <a:endParaRPr lang="en-US" sz="1400" b="1"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11/21/2017</a:t>
            </a:fld>
            <a:endParaRPr lang="en-US" dirty="0">
              <a:solidFill>
                <a:srgbClr val="15284B">
                  <a:tint val="75000"/>
                </a:srgbClr>
              </a:solidFill>
            </a:endParaRPr>
          </a:p>
        </p:txBody>
      </p:sp>
      <p:sp>
        <p:nvSpPr>
          <p:cNvPr id="4" name="Footer Placeholder 3"/>
          <p:cNvSpPr>
            <a:spLocks noGrp="1"/>
          </p:cNvSpPr>
          <p:nvPr>
            <p:ph type="ftr" sz="quarter" idx="11"/>
          </p:nvPr>
        </p:nvSpPr>
        <p:spPr/>
        <p:txBody>
          <a:bodyPr/>
          <a:lstStyle/>
          <a:p>
            <a:pPr>
              <a:defRPr/>
            </a:pPr>
            <a:endParaRPr lang="en-US" dirty="0">
              <a:solidFill>
                <a:srgbClr val="15284B">
                  <a:tint val="75000"/>
                </a:srgbClr>
              </a:solidFill>
            </a:endParaRPr>
          </a:p>
        </p:txBody>
      </p:sp>
      <p:sp>
        <p:nvSpPr>
          <p:cNvPr id="5" name="Slide Number Placeholder 4"/>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0" name="TextBox 9"/>
          <p:cNvSpPr txBox="1"/>
          <p:nvPr userDrawn="1"/>
        </p:nvSpPr>
        <p:spPr>
          <a:xfrm>
            <a:off x="280486" y="6545902"/>
            <a:ext cx="3092513" cy="235898"/>
          </a:xfrm>
          <a:prstGeom prst="rect">
            <a:avLst/>
          </a:prstGeom>
          <a:noFill/>
        </p:spPr>
        <p:txBody>
          <a:bodyPr wrap="none" rtlCol="0" anchor="b">
            <a:spAutoFit/>
          </a:bodyPr>
          <a:lstStyle/>
          <a:p>
            <a:pPr>
              <a:defRPr/>
            </a:pPr>
            <a:r>
              <a:rPr lang="en-US" sz="933" dirty="0" smtClean="0">
                <a:solidFill>
                  <a:srgbClr val="15254B"/>
                </a:solidFill>
              </a:rPr>
              <a:t>KANSAS STATE DEPARTMENT OF EDUCATION </a:t>
            </a:r>
            <a:r>
              <a:rPr lang="en-US" sz="933" i="1" dirty="0" smtClean="0">
                <a:solidFill>
                  <a:srgbClr val="15254B"/>
                </a:solidFill>
              </a:rPr>
              <a:t>| www.ksde.org</a:t>
            </a:r>
            <a:endParaRPr lang="en-US" sz="933" i="1" dirty="0">
              <a:solidFill>
                <a:srgbClr val="15254B"/>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77" y="5461000"/>
            <a:ext cx="2060924" cy="1219200"/>
          </a:xfrm>
          <a:prstGeom prst="rect">
            <a:avLst/>
          </a:prstGeom>
        </p:spPr>
      </p:pic>
      <p:sp>
        <p:nvSpPr>
          <p:cNvPr id="11" name="Text Placeholder 10"/>
          <p:cNvSpPr>
            <a:spLocks noGrp="1"/>
          </p:cNvSpPr>
          <p:nvPr>
            <p:ph type="body" sz="quarter" idx="14"/>
          </p:nvPr>
        </p:nvSpPr>
        <p:spPr>
          <a:xfrm>
            <a:off x="2794000" y="1489365"/>
            <a:ext cx="6604000" cy="1374672"/>
          </a:xfrm>
        </p:spPr>
        <p:txBody>
          <a:bodyPr tIns="274320" bIns="274320" anchor="ctr" anchorCtr="0"/>
          <a:lstStyle>
            <a:lvl1pPr>
              <a:defRPr sz="5333" baseline="0"/>
            </a:lvl1pPr>
          </a:lstStyle>
          <a:p>
            <a:pPr lvl="0"/>
            <a:r>
              <a:rPr lang="en-US" dirty="0" smtClean="0"/>
              <a:t>Edit Master text styles</a:t>
            </a:r>
          </a:p>
        </p:txBody>
      </p:sp>
      <p:sp>
        <p:nvSpPr>
          <p:cNvPr id="13" name="Text Placeholder 12"/>
          <p:cNvSpPr>
            <a:spLocks noGrp="1"/>
          </p:cNvSpPr>
          <p:nvPr>
            <p:ph type="body" sz="quarter" idx="15"/>
          </p:nvPr>
        </p:nvSpPr>
        <p:spPr>
          <a:xfrm>
            <a:off x="2794000" y="4448314"/>
            <a:ext cx="6604000" cy="553998"/>
          </a:xfrm>
          <a:noFill/>
        </p:spPr>
        <p:txBody>
          <a:bodyPr/>
          <a:lstStyle>
            <a:lvl1pPr algn="r">
              <a:defRPr sz="2400" baseline="0"/>
            </a:lvl1pPr>
          </a:lstStyle>
          <a:p>
            <a:pPr lvl="0"/>
            <a:r>
              <a:rPr lang="en-US" dirty="0" smtClean="0"/>
              <a:t>Edit Master text styles</a:t>
            </a:r>
          </a:p>
        </p:txBody>
      </p:sp>
    </p:spTree>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36320" y="2002421"/>
            <a:ext cx="10119360" cy="2334998"/>
          </a:xfrm>
          <a:prstGeom prst="rect">
            <a:avLst/>
          </a:prstGeom>
          <a:no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3200">
                <a:solidFill>
                  <a:schemeClr val="tx2"/>
                </a:solidFill>
                <a:latin typeface="+mj-lt"/>
              </a:defRPr>
            </a:lvl1pPr>
            <a:lvl2pPr marL="609585" indent="-609585">
              <a:buClr>
                <a:schemeClr val="accent2"/>
              </a:buClr>
              <a:buSzPct val="95000"/>
              <a:buFont typeface="Arial" panose="020B0604020202020204" pitchFamily="34" charset="0"/>
              <a:buChar char="•"/>
              <a:defRPr sz="3200">
                <a:solidFill>
                  <a:schemeClr val="tx2"/>
                </a:solidFill>
                <a:latin typeface="+mj-lt"/>
              </a:defRPr>
            </a:lvl2pPr>
            <a:lvl3pPr marL="975336" indent="-365751">
              <a:buClr>
                <a:schemeClr val="accent2"/>
              </a:buClr>
              <a:buFont typeface="Arial" panose="020B0604020202020204" pitchFamily="34" charset="0"/>
              <a:buChar char="•"/>
              <a:defRPr sz="3200">
                <a:solidFill>
                  <a:schemeClr val="tx2"/>
                </a:solidFill>
                <a:latin typeface="+mj-lt"/>
              </a:defRPr>
            </a:lvl3pPr>
            <a:lvl4pPr marL="1463003">
              <a:buClr>
                <a:schemeClr val="accent2"/>
              </a:buClr>
              <a:buSzPct val="80000"/>
              <a:defRPr sz="3200">
                <a:solidFill>
                  <a:schemeClr val="tx2"/>
                </a:solidFill>
                <a:latin typeface="+mj-lt"/>
              </a:defRPr>
            </a:lvl4pPr>
            <a:lvl5pPr>
              <a:buClr>
                <a:schemeClr val="accent2"/>
              </a:buClr>
              <a:defRPr sz="32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Date Placeholder 3"/>
          <p:cNvSpPr>
            <a:spLocks noGrp="1"/>
          </p:cNvSpPr>
          <p:nvPr>
            <p:ph type="dt" sz="half" idx="10"/>
          </p:nvPr>
        </p:nvSpPr>
        <p:spPr/>
        <p:txBody>
          <a:bodyPr/>
          <a:lstStyle/>
          <a:p>
            <a:fld id="{96F4B587-9FDF-46DF-B460-9026AE4DF246}" type="datetimeFigureOut">
              <a:rPr lang="en-US" smtClean="0">
                <a:solidFill>
                  <a:srgbClr val="15284B">
                    <a:tint val="75000"/>
                  </a:srgbClr>
                </a:solidFill>
              </a:rPr>
              <a:pPr/>
              <a:t>11/21/2017</a:t>
            </a:fld>
            <a:endParaRPr lang="en-US" dirty="0">
              <a:solidFill>
                <a:srgbClr val="15284B">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5284B">
                  <a:tint val="75000"/>
                </a:srgbClr>
              </a:solidFill>
            </a:endParaRPr>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t>11/21/2017</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smtClean="0">
                <a:solidFill>
                  <a:schemeClr val="bg1">
                    <a:lumMod val="65000"/>
                  </a:schemeClr>
                </a:solidFill>
              </a:rPr>
              <a:t>KANSAS</a:t>
            </a:r>
            <a:r>
              <a:rPr lang="en-US" sz="933" baseline="0" dirty="0" smtClean="0">
                <a:solidFill>
                  <a:schemeClr val="bg1">
                    <a:lumMod val="65000"/>
                  </a:schemeClr>
                </a:solidFill>
              </a:rPr>
              <a:t> STATE DEPARTMENT OF EDUCATION </a:t>
            </a:r>
            <a:r>
              <a:rPr lang="en-US" sz="933" i="1" baseline="0" dirty="0" smtClean="0">
                <a:solidFill>
                  <a:schemeClr val="bg1">
                    <a:lumMod val="65000"/>
                  </a:schemeClr>
                </a:solidFill>
              </a:rPr>
              <a:t>| www.ksde.org</a:t>
            </a:r>
            <a:endParaRPr lang="en-US" sz="933" i="1" dirty="0">
              <a:solidFill>
                <a:schemeClr val="bg1">
                  <a:lumMod val="65000"/>
                </a:schemeClr>
              </a:solidFill>
            </a:endParaRP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7" r:id="rId3"/>
    <p:sldLayoutId id="2147483738" r:id="rId4"/>
    <p:sldLayoutId id="2147483723" r:id="rId5"/>
    <p:sldLayoutId id="2147483724" r:id="rId6"/>
    <p:sldLayoutId id="2147483725" r:id="rId7"/>
    <p:sldLayoutId id="2147483726" r:id="rId8"/>
    <p:sldLayoutId id="2147483727" r:id="rId9"/>
    <p:sldLayoutId id="2147483739" r:id="rId10"/>
    <p:sldLayoutId id="2147483728" r:id="rId11"/>
    <p:sldLayoutId id="2147483729" r:id="rId12"/>
    <p:sldLayoutId id="2147483730" r:id="rId13"/>
    <p:sldLayoutId id="2147483736" r:id="rId14"/>
    <p:sldLayoutId id="2147483731" r:id="rId15"/>
    <p:sldLayoutId id="2147483735" r:id="rId16"/>
    <p:sldLayoutId id="2147483732"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11/21/2017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latin typeface="Arial"/>
              </a:rPr>
              <a:t>KANSAS STATE DEPARTMENT OF EDUCATION </a:t>
            </a:r>
            <a:r>
              <a:rPr lang="en-US" sz="933" i="1" dirty="0" smtClean="0">
                <a:solidFill>
                  <a:srgbClr val="FFFFFF">
                    <a:lumMod val="65000"/>
                  </a:srgbClr>
                </a:solidFill>
                <a:latin typeface="Arial"/>
              </a:rPr>
              <a:t>| www.ksde.org</a:t>
            </a:r>
            <a:endParaRPr lang="en-US" sz="933" i="1" dirty="0">
              <a:solidFill>
                <a:srgbClr val="FFFFFF">
                  <a:lumMod val="65000"/>
                </a:srgbClr>
              </a:solidFill>
              <a:latin typeface="Arial"/>
            </a:endParaRP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smtClean="0">
                <a:solidFill>
                  <a:srgbClr val="FFFFFF">
                    <a:lumMod val="65000"/>
                  </a:srgbClr>
                </a:solidFill>
              </a:rPr>
              <a:t>KANSAS STATE DEPARTMENT OF EDUCATION </a:t>
            </a:r>
            <a:r>
              <a:rPr lang="en-US" sz="933" i="1" dirty="0" smtClean="0">
                <a:solidFill>
                  <a:srgbClr val="FFFFFF">
                    <a:lumMod val="65000"/>
                  </a:srgbClr>
                </a:solidFill>
              </a:rPr>
              <a:t>| www.ksde.org</a:t>
            </a:r>
            <a:endParaRPr lang="en-US" sz="933" i="1" dirty="0">
              <a:solidFill>
                <a:srgbClr val="FFFFFF">
                  <a:lumMod val="65000"/>
                </a:srgbClr>
              </a:solidFill>
            </a:endParaRP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smtClean="0"/>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48557388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solidFill>
                  <a:prstClr val="black">
                    <a:tint val="75000"/>
                  </a:prstClr>
                </a:solidFill>
              </a:rPr>
              <a:pPr/>
              <a:t>11/21/2017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27902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A579657-3EFB-4C47-B916-E7B79B0AE7F5}" type="datetimeFigureOut">
              <a:rPr lang="en-US" smtClean="0">
                <a:solidFill>
                  <a:prstClr val="black">
                    <a:tint val="75000"/>
                  </a:prstClr>
                </a:solidFill>
              </a:rPr>
              <a:pPr defTabSz="914400"/>
              <a:t>11/21/2017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7507B77-57C7-42C1-8A3B-AE70D6A1A53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474071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0800" y="0"/>
            <a:ext cx="12293600" cy="119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487680" rIns="0" bIns="0" rtlCol="0" anchor="ctr">
            <a:normAutofit/>
          </a:bodyPr>
          <a:lstStyle/>
          <a:p>
            <a:pPr algn="ctr" defTabSz="914400"/>
            <a:endParaRPr lang="en-US" dirty="0">
              <a:solidFill>
                <a:srgbClr val="002060"/>
              </a:solidFill>
            </a:endParaRPr>
          </a:p>
        </p:txBody>
      </p:sp>
      <p:sp>
        <p:nvSpPr>
          <p:cNvPr id="8" name="Rectangle 7"/>
          <p:cNvSpPr/>
          <p:nvPr/>
        </p:nvSpPr>
        <p:spPr>
          <a:xfrm>
            <a:off x="0" y="6273800"/>
            <a:ext cx="12192000" cy="5842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dirty="0">
              <a:solidFill>
                <a:prstClr val="white"/>
              </a:solidFil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914400"/>
            <a:fld id="{96F4B587-9FDF-46DF-B460-9026AE4DF246}" type="datetimeFigureOut">
              <a:rPr lang="en-US" smtClean="0">
                <a:solidFill>
                  <a:srgbClr val="15284B">
                    <a:tint val="75000"/>
                  </a:srgbClr>
                </a:solidFill>
              </a:rPr>
              <a:pPr defTabSz="914400"/>
              <a:t>11/21/2017</a:t>
            </a:fld>
            <a:endParaRPr lang="en-US" dirty="0">
              <a:solidFill>
                <a:srgbClr val="15284B">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914400"/>
            <a:endParaRPr lang="en-US" dirty="0">
              <a:solidFill>
                <a:srgbClr val="15284B">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914400"/>
            <a:fld id="{A00A119E-7584-428E-89E9-092799AD27D7}" type="slidenum">
              <a:rPr lang="en-US" smtClean="0">
                <a:solidFill>
                  <a:srgbClr val="15284B">
                    <a:tint val="75000"/>
                  </a:srgbClr>
                </a:solidFill>
              </a:rPr>
              <a:pPr defTabSz="914400"/>
              <a:t>‹#›</a:t>
            </a:fld>
            <a:endParaRPr lang="en-US" dirty="0">
              <a:solidFill>
                <a:srgbClr val="15284B">
                  <a:tint val="75000"/>
                </a:srgbClr>
              </a:solidFill>
            </a:endParaRPr>
          </a:p>
        </p:txBody>
      </p:sp>
      <p:sp>
        <p:nvSpPr>
          <p:cNvPr id="19" name="TextBox 18"/>
          <p:cNvSpPr txBox="1"/>
          <p:nvPr/>
        </p:nvSpPr>
        <p:spPr>
          <a:xfrm>
            <a:off x="280485" y="6545902"/>
            <a:ext cx="5815515" cy="235898"/>
          </a:xfrm>
          <a:prstGeom prst="rect">
            <a:avLst/>
          </a:prstGeom>
          <a:noFill/>
        </p:spPr>
        <p:txBody>
          <a:bodyPr wrap="square" rtlCol="0" anchor="b">
            <a:spAutoFit/>
          </a:bodyPr>
          <a:lstStyle/>
          <a:p>
            <a:pPr defTabSz="914400"/>
            <a:r>
              <a:rPr lang="en-US" sz="933" dirty="0" smtClean="0">
                <a:solidFill>
                  <a:srgbClr val="15254B"/>
                </a:solidFill>
              </a:rPr>
              <a:t>KANSAS STATE DEPARTMENT OF EDUCATION </a:t>
            </a:r>
            <a:r>
              <a:rPr lang="en-US" sz="933" i="1" dirty="0" smtClean="0">
                <a:solidFill>
                  <a:srgbClr val="15254B"/>
                </a:solidFill>
              </a:rPr>
              <a:t>| www.ksde.org</a:t>
            </a:r>
            <a:endParaRPr lang="en-US" sz="933" i="1" dirty="0">
              <a:solidFill>
                <a:srgbClr val="15254B"/>
              </a:solidFill>
            </a:endParaRPr>
          </a:p>
        </p:txBody>
      </p:sp>
      <p:sp>
        <p:nvSpPr>
          <p:cNvPr id="2" name="Title Placeholder 1"/>
          <p:cNvSpPr>
            <a:spLocks noGrp="1"/>
          </p:cNvSpPr>
          <p:nvPr>
            <p:ph type="title"/>
          </p:nvPr>
        </p:nvSpPr>
        <p:spPr>
          <a:xfrm>
            <a:off x="888999" y="818113"/>
            <a:ext cx="10119360" cy="748988"/>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26277" y="5461000"/>
            <a:ext cx="2060924" cy="1219200"/>
          </a:xfrm>
          <a:prstGeom prst="rect">
            <a:avLst/>
          </a:prstGeom>
        </p:spPr>
      </p:pic>
      <p:sp>
        <p:nvSpPr>
          <p:cNvPr id="13" name="Text Placeholder 20"/>
          <p:cNvSpPr>
            <a:spLocks noGrp="1"/>
          </p:cNvSpPr>
          <p:nvPr>
            <p:ph type="body" idx="1"/>
          </p:nvPr>
        </p:nvSpPr>
        <p:spPr>
          <a:xfrm>
            <a:off x="888999" y="1906667"/>
            <a:ext cx="10119360" cy="1928733"/>
          </a:xfrm>
          <a:prstGeom prst="rect">
            <a:avLst/>
          </a:prstGeom>
          <a:blipFill>
            <a:blip r:embed="rId6"/>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379563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Lst>
  <p:timing>
    <p:tnLst>
      <p:par>
        <p:cTn id="1" dur="indefinite" restart="never" nodeType="tmRoot"/>
      </p:par>
    </p:tnLst>
  </p:timing>
  <p:txStyles>
    <p:titleStyle>
      <a:lvl1pPr algn="l" defTabSz="1219170" rtl="0" eaLnBrk="1" latinLnBrk="0" hangingPunct="1">
        <a:spcBef>
          <a:spcPct val="0"/>
        </a:spcBef>
        <a:buNone/>
        <a:defRPr sz="4267" kern="1200" cap="all" baseline="0">
          <a:solidFill>
            <a:schemeClr val="tx1"/>
          </a:solidFill>
          <a:latin typeface="Arial Narrow" panose="020B0606020202030204" pitchFamily="34" charset="0"/>
          <a:ea typeface="+mj-ea"/>
          <a:cs typeface="+mj-cs"/>
        </a:defRPr>
      </a:lvl1pPr>
    </p:titleStyle>
    <p:bodyStyle>
      <a:lvl1pPr marL="121917" indent="0" algn="l" defTabSz="1219170" rtl="0" eaLnBrk="1" latinLnBrk="0" hangingPunct="1">
        <a:spcBef>
          <a:spcPts val="0"/>
        </a:spcBef>
        <a:spcAft>
          <a:spcPts val="800"/>
        </a:spcAft>
        <a:buClr>
          <a:schemeClr val="tx2"/>
        </a:buClr>
        <a:buSzPct val="100000"/>
        <a:buFont typeface="Arial" panose="020B0604020202020204" pitchFamily="34" charset="0"/>
        <a:buNone/>
        <a:defRPr sz="3200" kern="1200">
          <a:solidFill>
            <a:schemeClr val="tx1"/>
          </a:solidFill>
          <a:latin typeface="Arial Narrow" panose="020B0606020202030204" pitchFamily="34" charset="0"/>
          <a:ea typeface="+mn-ea"/>
          <a:cs typeface="+mn-cs"/>
        </a:defRPr>
      </a:lvl1pPr>
      <a:lvl2pPr marL="975336" indent="-365751" algn="l" defTabSz="1219170" rtl="0" eaLnBrk="1" latinLnBrk="0" hangingPunct="1">
        <a:spcBef>
          <a:spcPts val="0"/>
        </a:spcBef>
        <a:spcAft>
          <a:spcPts val="800"/>
        </a:spcAft>
        <a:buClr>
          <a:schemeClr val="tx2"/>
        </a:buClr>
        <a:buSzPct val="95000"/>
        <a:buFont typeface="Arial" panose="020B0604020202020204" pitchFamily="34" charset="0"/>
        <a:buChar char="•"/>
        <a:defRPr sz="3200" kern="1200">
          <a:solidFill>
            <a:schemeClr val="tx1"/>
          </a:solidFill>
          <a:latin typeface="Arial Narrow" panose="020B0606020202030204" pitchFamily="34" charset="0"/>
          <a:ea typeface="+mn-ea"/>
          <a:cs typeface="+mn-cs"/>
        </a:defRPr>
      </a:lvl2pPr>
      <a:lvl3pPr marL="1600160" indent="-380990" algn="l" defTabSz="1219170" rtl="0" eaLnBrk="1" latinLnBrk="0" hangingPunct="1">
        <a:spcBef>
          <a:spcPts val="0"/>
        </a:spcBef>
        <a:spcAft>
          <a:spcPts val="800"/>
        </a:spcAft>
        <a:buClr>
          <a:schemeClr val="tx2"/>
        </a:buClr>
        <a:buSzPct val="90000"/>
        <a:buFont typeface="Arial" panose="020B0604020202020204" pitchFamily="34" charset="0"/>
        <a:buChar char="•"/>
        <a:defRPr sz="3200" kern="1200">
          <a:solidFill>
            <a:schemeClr val="tx1"/>
          </a:solidFill>
          <a:latin typeface="Arial Narrow" panose="020B0606020202030204" pitchFamily="34" charset="0"/>
          <a:ea typeface="+mn-ea"/>
          <a:cs typeface="+mn-cs"/>
        </a:defRPr>
      </a:lvl3pPr>
      <a:lvl4pPr marL="2133547" indent="-304792" algn="l" defTabSz="1219170" rtl="0" eaLnBrk="1" latinLnBrk="0" hangingPunct="1">
        <a:spcBef>
          <a:spcPct val="20000"/>
        </a:spcBef>
        <a:spcAft>
          <a:spcPts val="800"/>
        </a:spcAft>
        <a:buClr>
          <a:schemeClr val="tx2"/>
        </a:buClr>
        <a:buSzPct val="85000"/>
        <a:buFont typeface="Arial" panose="020B0604020202020204" pitchFamily="34" charset="0"/>
        <a:buChar char="•"/>
        <a:defRPr sz="3200" kern="1200">
          <a:solidFill>
            <a:schemeClr val="tx1"/>
          </a:solidFill>
          <a:latin typeface="Arial Narrow" panose="020B0606020202030204" pitchFamily="34" charset="0"/>
          <a:ea typeface="+mn-ea"/>
          <a:cs typeface="+mn-cs"/>
        </a:defRPr>
      </a:lvl4pPr>
      <a:lvl5pPr marL="2743131" indent="-304792" algn="l" defTabSz="1219170" rtl="0" eaLnBrk="1" latinLnBrk="0" hangingPunct="1">
        <a:spcBef>
          <a:spcPct val="20000"/>
        </a:spcBef>
        <a:spcAft>
          <a:spcPts val="800"/>
        </a:spcAft>
        <a:buClr>
          <a:schemeClr val="tx2"/>
        </a:buClr>
        <a:buSzPct val="80000"/>
        <a:buFont typeface="Arial" panose="020B0604020202020204" pitchFamily="34" charset="0"/>
        <a:buChar char="•"/>
        <a:defRPr sz="3200" kern="1200">
          <a:solidFill>
            <a:schemeClr val="tx1"/>
          </a:solidFill>
          <a:latin typeface="Arial Narrow" panose="020B0606020202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1" y="1905000"/>
            <a:ext cx="8331199" cy="2336800"/>
          </a:xfrm>
        </p:spPr>
        <p:txBody>
          <a:bodyPr anchor="ctr"/>
          <a:lstStyle/>
          <a:p>
            <a:r>
              <a:rPr lang="en-US" sz="4267" dirty="0"/>
              <a:t>Kansas Leads the World in the Success of Each Student.</a:t>
            </a:r>
          </a:p>
        </p:txBody>
      </p:sp>
      <p:sp>
        <p:nvSpPr>
          <p:cNvPr id="3" name="Subtitle 2"/>
          <p:cNvSpPr>
            <a:spLocks noGrp="1"/>
          </p:cNvSpPr>
          <p:nvPr>
            <p:ph type="subTitle" idx="1"/>
          </p:nvPr>
        </p:nvSpPr>
        <p:spPr>
          <a:xfrm>
            <a:off x="3454400" y="4343400"/>
            <a:ext cx="8534416" cy="1320800"/>
          </a:xfrm>
        </p:spPr>
        <p:txBody>
          <a:bodyPr>
            <a:normAutofit/>
          </a:bodyPr>
          <a:lstStyle/>
          <a:p>
            <a:pPr algn="r"/>
            <a:r>
              <a:rPr lang="en-US" sz="2667" dirty="0"/>
              <a:t>Dr. Randy Watson, Kansas Commissioner of Education</a:t>
            </a:r>
          </a:p>
        </p:txBody>
      </p:sp>
    </p:spTree>
    <p:extLst>
      <p:ext uri="{BB962C8B-B14F-4D97-AF65-F5344CB8AC3E}">
        <p14:creationId xmlns:p14="http://schemas.microsoft.com/office/powerpoint/2010/main" val="23728335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Rectangle 2"/>
          <p:cNvSpPr/>
          <p:nvPr/>
        </p:nvSpPr>
        <p:spPr>
          <a:xfrm>
            <a:off x="381000" y="270523"/>
            <a:ext cx="10081029" cy="707886"/>
          </a:xfrm>
          <a:prstGeom prst="rect">
            <a:avLst/>
          </a:prstGeom>
        </p:spPr>
        <p:txBody>
          <a:bodyPr wrap="none">
            <a:spAutoFit/>
          </a:bodyPr>
          <a:lstStyle/>
          <a:p>
            <a:r>
              <a:rPr lang="en-US" sz="4000" b="1" dirty="0" smtClean="0">
                <a:solidFill>
                  <a:schemeClr val="bg1"/>
                </a:solidFill>
                <a:ea typeface="ＭＳ 明朝" charset="-128"/>
                <a:cs typeface="Calibri" charset="0"/>
              </a:rPr>
              <a:t>Paraprofessional Pathways To Teaching</a:t>
            </a:r>
            <a:r>
              <a:rPr lang="en-US" sz="4000" dirty="0" smtClean="0">
                <a:solidFill>
                  <a:schemeClr val="bg1"/>
                </a:solidFill>
              </a:rPr>
              <a:t> </a:t>
            </a:r>
            <a:endParaRPr lang="en-US" sz="4000" dirty="0">
              <a:solidFill>
                <a:schemeClr val="bg1"/>
              </a:solidFill>
            </a:endParaRPr>
          </a:p>
        </p:txBody>
      </p:sp>
      <p:sp>
        <p:nvSpPr>
          <p:cNvPr id="4" name="Rectangle 3"/>
          <p:cNvSpPr/>
          <p:nvPr/>
        </p:nvSpPr>
        <p:spPr>
          <a:xfrm>
            <a:off x="3733800" y="1219200"/>
            <a:ext cx="8382000" cy="4647426"/>
          </a:xfrm>
          <a:prstGeom prst="rect">
            <a:avLst/>
          </a:prstGeom>
        </p:spPr>
        <p:txBody>
          <a:bodyPr wrap="square">
            <a:spAutoFit/>
          </a:bodyPr>
          <a:lstStyle/>
          <a:p>
            <a:pPr algn="ctr"/>
            <a:r>
              <a:rPr lang="en-US" sz="3200" b="1" dirty="0" smtClean="0">
                <a:latin typeface="+mj-lt"/>
                <a:ea typeface="ＭＳ 明朝" charset="-128"/>
                <a:cs typeface="Calibri" charset="0"/>
              </a:rPr>
              <a:t>Wichita State University</a:t>
            </a:r>
          </a:p>
          <a:p>
            <a:endParaRPr lang="en-US" dirty="0">
              <a:latin typeface="Book Antiqua" charset="0"/>
              <a:ea typeface="ＭＳ 明朝" charset="-128"/>
              <a:cs typeface="Calibri" charset="0"/>
            </a:endParaRPr>
          </a:p>
          <a:p>
            <a:r>
              <a:rPr lang="en-US" sz="2000" dirty="0" smtClean="0">
                <a:ea typeface="ＭＳ 明朝" charset="-128"/>
                <a:cs typeface="Calibri" charset="0"/>
              </a:rPr>
              <a:t>Teacher </a:t>
            </a:r>
            <a:r>
              <a:rPr lang="en-US" sz="2000" dirty="0">
                <a:ea typeface="ＭＳ 明朝" charset="-128"/>
                <a:cs typeface="Calibri" charset="0"/>
              </a:rPr>
              <a:t>Apprentice Program for </a:t>
            </a:r>
            <a:r>
              <a:rPr lang="en-US" sz="2000" dirty="0">
                <a:ea typeface="ＭＳ 明朝" charset="-128"/>
                <a:cs typeface="Times New Roman" charset="0"/>
              </a:rPr>
              <a:t>ECU and Elementary Licensure</a:t>
            </a:r>
            <a:r>
              <a:rPr lang="en-US" sz="2000" dirty="0">
                <a:ea typeface="ＭＳ 明朝" charset="-128"/>
                <a:cs typeface="Calibri" charset="0"/>
              </a:rPr>
              <a:t> allows the paraprofessional to maintain employment throughout the coursework. Credit for paraprofessional experience counts toward the field experience requirements throughout the degree program. Each Para Educator is provided a TAP Success Coach who provides mentoring and support throughout the program. The 4-year bachelor’s program offers a reduced tuition rate and a flexible transfer policy enabling most candidates to complete the program in two years. The program of study is characterized by an inverted curriculum emphasizing professional preparation early in the program facilitating candidates’ ability to transition from Para Educator to Teacher of Record on a Limited TAP license while completing the remainder of the degree. </a:t>
            </a:r>
            <a:endParaRPr lang="en-US" sz="2000" dirty="0">
              <a:effectLst/>
              <a:ea typeface="ＭＳ 明朝" charset="-128"/>
              <a:cs typeface="Times New Roman" charset="0"/>
            </a:endParaRPr>
          </a:p>
        </p:txBody>
      </p:sp>
    </p:spTree>
    <p:extLst>
      <p:ext uri="{BB962C8B-B14F-4D97-AF65-F5344CB8AC3E}">
        <p14:creationId xmlns:p14="http://schemas.microsoft.com/office/powerpoint/2010/main" val="18056684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Content Placeholder 4"/>
          <p:cNvSpPr>
            <a:spLocks noGrp="1"/>
          </p:cNvSpPr>
          <p:nvPr>
            <p:ph idx="1"/>
          </p:nvPr>
        </p:nvSpPr>
        <p:spPr>
          <a:xfrm>
            <a:off x="3733800" y="1219200"/>
            <a:ext cx="8458200" cy="5029201"/>
          </a:xfrm>
        </p:spPr>
        <p:txBody>
          <a:bodyPr>
            <a:normAutofit/>
          </a:bodyPr>
          <a:lstStyle/>
          <a:p>
            <a:pPr marL="0" indent="0" algn="ctr">
              <a:buNone/>
            </a:pPr>
            <a:r>
              <a:rPr lang="en-US" sz="4400" b="1" dirty="0" smtClean="0">
                <a:solidFill>
                  <a:schemeClr val="tx2"/>
                </a:solidFill>
              </a:rPr>
              <a:t>Challenges to Teacher Supply</a:t>
            </a:r>
          </a:p>
          <a:p>
            <a:pPr marL="742950" indent="-742950">
              <a:buSzPct val="100000"/>
              <a:buAutoNum type="arabicPeriod"/>
            </a:pPr>
            <a:r>
              <a:rPr lang="en-US" sz="4400" dirty="0" smtClean="0">
                <a:solidFill>
                  <a:schemeClr val="tx2"/>
                </a:solidFill>
              </a:rPr>
              <a:t>Low salaries</a:t>
            </a:r>
          </a:p>
          <a:p>
            <a:pPr marL="742950" indent="-742950">
              <a:buSzPct val="100000"/>
              <a:buAutoNum type="arabicPeriod"/>
            </a:pPr>
            <a:r>
              <a:rPr lang="en-US" sz="4400" dirty="0" smtClean="0">
                <a:solidFill>
                  <a:schemeClr val="tx2"/>
                </a:solidFill>
              </a:rPr>
              <a:t>Current and ongoing instability of education-related funding</a:t>
            </a:r>
          </a:p>
          <a:p>
            <a:pPr marL="742950" indent="-742950">
              <a:buSzPct val="100000"/>
              <a:buAutoNum type="arabicPeriod"/>
            </a:pPr>
            <a:r>
              <a:rPr lang="en-US" sz="4400" dirty="0" smtClean="0">
                <a:solidFill>
                  <a:schemeClr val="tx2"/>
                </a:solidFill>
              </a:rPr>
              <a:t>New changes to KPERS</a:t>
            </a:r>
          </a:p>
          <a:p>
            <a:pPr marL="742950" indent="-742950">
              <a:buAutoNum type="arabicPeriod"/>
            </a:pPr>
            <a:endParaRPr lang="en-US" sz="4400" b="1" dirty="0"/>
          </a:p>
          <a:p>
            <a:pPr marL="0" indent="0">
              <a:buNone/>
            </a:pPr>
            <a:endParaRPr lang="en-US" sz="4400" b="1" dirty="0" smtClean="0"/>
          </a:p>
          <a:p>
            <a:pPr marL="0" indent="0">
              <a:buNone/>
            </a:pPr>
            <a:endParaRPr lang="en-US" sz="4400" b="1" dirty="0"/>
          </a:p>
        </p:txBody>
      </p:sp>
      <p:sp>
        <p:nvSpPr>
          <p:cNvPr id="5" name="Rectangle 4"/>
          <p:cNvSpPr/>
          <p:nvPr/>
        </p:nvSpPr>
        <p:spPr>
          <a:xfrm>
            <a:off x="228600" y="304800"/>
            <a:ext cx="11658600" cy="584775"/>
          </a:xfrm>
          <a:prstGeom prst="rect">
            <a:avLst/>
          </a:prstGeom>
        </p:spPr>
        <p:txBody>
          <a:bodyPr wrap="square">
            <a:spAutoFit/>
          </a:bodyPr>
          <a:lstStyle/>
          <a:p>
            <a:r>
              <a:rPr lang="en-US" sz="3200" b="1" dirty="0">
                <a:solidFill>
                  <a:schemeClr val="bg1"/>
                </a:solidFill>
              </a:rPr>
              <a:t>Blue Ribbon Task Force On Teacher Vacancies and Supply </a:t>
            </a:r>
            <a:endParaRPr lang="en-US" sz="3200" dirty="0"/>
          </a:p>
        </p:txBody>
      </p:sp>
    </p:spTree>
    <p:extLst>
      <p:ext uri="{BB962C8B-B14F-4D97-AF65-F5344CB8AC3E}">
        <p14:creationId xmlns:p14="http://schemas.microsoft.com/office/powerpoint/2010/main" val="4045989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344400" cy="6858000"/>
          </a:xfrm>
          <a:prstGeom prst="rect">
            <a:avLst/>
          </a:prstGeom>
        </p:spPr>
      </p:pic>
    </p:spTree>
    <p:extLst>
      <p:ext uri="{BB962C8B-B14F-4D97-AF65-F5344CB8AC3E}">
        <p14:creationId xmlns:p14="http://schemas.microsoft.com/office/powerpoint/2010/main" val="17780217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 y="0"/>
            <a:ext cx="12182081" cy="6858000"/>
          </a:xfrm>
          <a:prstGeom prst="rect">
            <a:avLst/>
          </a:prstGeom>
        </p:spPr>
      </p:pic>
    </p:spTree>
    <p:extLst>
      <p:ext uri="{BB962C8B-B14F-4D97-AF65-F5344CB8AC3E}">
        <p14:creationId xmlns:p14="http://schemas.microsoft.com/office/powerpoint/2010/main" val="17275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
            <a:ext cx="12192000" cy="6855461"/>
          </a:xfrm>
          <a:prstGeom prst="rect">
            <a:avLst/>
          </a:prstGeom>
        </p:spPr>
      </p:pic>
    </p:spTree>
    <p:extLst>
      <p:ext uri="{BB962C8B-B14F-4D97-AF65-F5344CB8AC3E}">
        <p14:creationId xmlns:p14="http://schemas.microsoft.com/office/powerpoint/2010/main" val="54237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634761" y="1014211"/>
            <a:ext cx="4210435" cy="4060907"/>
          </a:xfrm>
          <a:custGeom>
            <a:avLst/>
            <a:gdLst>
              <a:gd name="connsiteX0" fmla="*/ 0 w 3709926"/>
              <a:gd name="connsiteY0" fmla="*/ 1854797 h 3709594"/>
              <a:gd name="connsiteX1" fmla="*/ 1854963 w 3709926"/>
              <a:gd name="connsiteY1" fmla="*/ 0 h 3709594"/>
              <a:gd name="connsiteX2" fmla="*/ 3709926 w 3709926"/>
              <a:gd name="connsiteY2" fmla="*/ 1854797 h 3709594"/>
              <a:gd name="connsiteX3" fmla="*/ 1854963 w 3709926"/>
              <a:gd name="connsiteY3" fmla="*/ 3709594 h 3709594"/>
              <a:gd name="connsiteX4" fmla="*/ 0 w 3709926"/>
              <a:gd name="connsiteY4" fmla="*/ 1854797 h 3709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926" h="3709594">
                <a:moveTo>
                  <a:pt x="0" y="1854797"/>
                </a:moveTo>
                <a:cubicBezTo>
                  <a:pt x="0" y="830421"/>
                  <a:pt x="830495" y="0"/>
                  <a:pt x="1854963" y="0"/>
                </a:cubicBezTo>
                <a:cubicBezTo>
                  <a:pt x="2879431" y="0"/>
                  <a:pt x="3709926" y="830421"/>
                  <a:pt x="3709926" y="1854797"/>
                </a:cubicBezTo>
                <a:cubicBezTo>
                  <a:pt x="3709926" y="2879173"/>
                  <a:pt x="2879431" y="3709594"/>
                  <a:pt x="1854963" y="3709594"/>
                </a:cubicBezTo>
                <a:cubicBezTo>
                  <a:pt x="830495" y="3709594"/>
                  <a:pt x="0" y="2879173"/>
                  <a:pt x="0" y="1854797"/>
                </a:cubicBezTo>
                <a:close/>
              </a:path>
            </a:pathLst>
          </a:custGeom>
          <a:solidFill>
            <a:schemeClr val="accent3"/>
          </a:solidFill>
          <a:effectLst>
            <a:glow>
              <a:schemeClr val="accent3">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3141055">
              <a:lnSpc>
                <a:spcPts val="7200"/>
              </a:lnSpc>
              <a:spcBef>
                <a:spcPct val="0"/>
              </a:spcBef>
              <a:spcAft>
                <a:spcPct val="35000"/>
              </a:spcAft>
            </a:pPr>
            <a:r>
              <a:rPr lang="en-US" sz="7200" b="1" dirty="0" smtClean="0">
                <a:solidFill>
                  <a:prstClr val="white"/>
                </a:solidFill>
              </a:rPr>
              <a:t>Redesign?</a:t>
            </a:r>
            <a:endParaRPr lang="en-US" sz="7200" b="1" dirty="0">
              <a:solidFill>
                <a:prstClr val="white"/>
              </a:solidFill>
            </a:endParaRPr>
          </a:p>
        </p:txBody>
      </p:sp>
      <p:sp>
        <p:nvSpPr>
          <p:cNvPr id="14" name="Block Arc 13"/>
          <p:cNvSpPr/>
          <p:nvPr/>
        </p:nvSpPr>
        <p:spPr>
          <a:xfrm>
            <a:off x="711201" y="449155"/>
            <a:ext cx="4891274" cy="5098670"/>
          </a:xfrm>
          <a:prstGeom prst="blockArc">
            <a:avLst>
              <a:gd name="adj1" fmla="val 16509444"/>
              <a:gd name="adj2" fmla="val 5088054"/>
              <a:gd name="adj3" fmla="val 524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6146015" y="894309"/>
            <a:ext cx="3853388" cy="411355"/>
          </a:xfrm>
          <a:custGeom>
            <a:avLst/>
            <a:gdLst>
              <a:gd name="connsiteX0" fmla="*/ 0 w 3180985"/>
              <a:gd name="connsiteY0" fmla="*/ 0 h 339575"/>
              <a:gd name="connsiteX1" fmla="*/ 3180985 w 3180985"/>
              <a:gd name="connsiteY1" fmla="*/ 0 h 339575"/>
              <a:gd name="connsiteX2" fmla="*/ 3180985 w 3180985"/>
              <a:gd name="connsiteY2" fmla="*/ 339575 h 339575"/>
              <a:gd name="connsiteX3" fmla="*/ 0 w 3180985"/>
              <a:gd name="connsiteY3" fmla="*/ 339575 h 339575"/>
              <a:gd name="connsiteX4" fmla="*/ 0 w 3180985"/>
              <a:gd name="connsiteY4" fmla="*/ 0 h 3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985" h="339575">
                <a:moveTo>
                  <a:pt x="0" y="0"/>
                </a:moveTo>
                <a:lnTo>
                  <a:pt x="3180985" y="0"/>
                </a:lnTo>
                <a:lnTo>
                  <a:pt x="3180985" y="339575"/>
                </a:lnTo>
                <a:lnTo>
                  <a:pt x="0" y="3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1185304">
              <a:lnSpc>
                <a:spcPct val="90000"/>
              </a:lnSpc>
              <a:spcBef>
                <a:spcPct val="0"/>
              </a:spcBef>
              <a:spcAft>
                <a:spcPct val="10000"/>
              </a:spcAft>
            </a:pPr>
            <a:r>
              <a:rPr lang="en-US" sz="2667" dirty="0" smtClean="0">
                <a:solidFill>
                  <a:srgbClr val="15284B">
                    <a:hueOff val="0"/>
                    <a:satOff val="0"/>
                    <a:lumOff val="0"/>
                    <a:alphaOff val="0"/>
                  </a:srgbClr>
                </a:solidFill>
              </a:rPr>
              <a:t>Personalized</a:t>
            </a:r>
            <a:endParaRPr lang="en-US" sz="2667" dirty="0">
              <a:solidFill>
                <a:srgbClr val="15284B">
                  <a:hueOff val="0"/>
                  <a:satOff val="0"/>
                  <a:lumOff val="0"/>
                  <a:alphaOff val="0"/>
                </a:srgbClr>
              </a:solidFill>
            </a:endParaRPr>
          </a:p>
        </p:txBody>
      </p:sp>
      <p:sp>
        <p:nvSpPr>
          <p:cNvPr id="17" name="Oval 16"/>
          <p:cNvSpPr/>
          <p:nvPr/>
        </p:nvSpPr>
        <p:spPr>
          <a:xfrm>
            <a:off x="5417121" y="1985046"/>
            <a:ext cx="1173070" cy="1172827"/>
          </a:xfrm>
          <a:prstGeom prst="ellipse">
            <a:avLst/>
          </a:prstGeom>
          <a:solidFill>
            <a:schemeClr val="tx2"/>
          </a:solidFill>
          <a:effectLst>
            <a:glow rad="508000">
              <a:schemeClr val="tx2">
                <a:alpha val="40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solidFill>
                <a:prstClr val="white">
                  <a:hueOff val="0"/>
                  <a:satOff val="0"/>
                  <a:lumOff val="0"/>
                  <a:alphaOff val="0"/>
                </a:prstClr>
              </a:solidFill>
            </a:endParaRPr>
          </a:p>
        </p:txBody>
      </p:sp>
      <p:sp>
        <p:nvSpPr>
          <p:cNvPr id="18" name="Freeform 17"/>
          <p:cNvSpPr/>
          <p:nvPr/>
        </p:nvSpPr>
        <p:spPr>
          <a:xfrm>
            <a:off x="6838019" y="2346959"/>
            <a:ext cx="3654468" cy="538725"/>
          </a:xfrm>
          <a:custGeom>
            <a:avLst/>
            <a:gdLst>
              <a:gd name="connsiteX0" fmla="*/ 0 w 3016776"/>
              <a:gd name="connsiteY0" fmla="*/ 0 h 444719"/>
              <a:gd name="connsiteX1" fmla="*/ 3016776 w 3016776"/>
              <a:gd name="connsiteY1" fmla="*/ 0 h 444719"/>
              <a:gd name="connsiteX2" fmla="*/ 3016776 w 3016776"/>
              <a:gd name="connsiteY2" fmla="*/ 444719 h 444719"/>
              <a:gd name="connsiteX3" fmla="*/ 0 w 3016776"/>
              <a:gd name="connsiteY3" fmla="*/ 444719 h 444719"/>
              <a:gd name="connsiteX4" fmla="*/ 0 w 3016776"/>
              <a:gd name="connsiteY4" fmla="*/ 0 h 44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776" h="444719">
                <a:moveTo>
                  <a:pt x="0" y="0"/>
                </a:moveTo>
                <a:lnTo>
                  <a:pt x="3016776" y="0"/>
                </a:lnTo>
                <a:lnTo>
                  <a:pt x="3016776" y="444719"/>
                </a:lnTo>
                <a:lnTo>
                  <a:pt x="0" y="4447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867" tIns="33867" rIns="33867" bIns="33867" numCol="1" spcCol="1270" anchor="ctr" anchorCtr="0">
            <a:noAutofit/>
          </a:bodyPr>
          <a:lstStyle/>
          <a:p>
            <a:pPr defTabSz="1185304">
              <a:lnSpc>
                <a:spcPct val="90000"/>
              </a:lnSpc>
              <a:spcBef>
                <a:spcPct val="0"/>
              </a:spcBef>
              <a:spcAft>
                <a:spcPct val="10000"/>
              </a:spcAft>
            </a:pPr>
            <a:r>
              <a:rPr lang="en-US" sz="2667" dirty="0" smtClean="0">
                <a:solidFill>
                  <a:srgbClr val="15284B">
                    <a:hueOff val="0"/>
                    <a:satOff val="0"/>
                    <a:lumOff val="0"/>
                    <a:alphaOff val="0"/>
                  </a:srgbClr>
                </a:solidFill>
              </a:rPr>
              <a:t>Project Based</a:t>
            </a:r>
            <a:endParaRPr lang="en-US" sz="2667" dirty="0">
              <a:solidFill>
                <a:srgbClr val="15284B">
                  <a:hueOff val="0"/>
                  <a:satOff val="0"/>
                  <a:lumOff val="0"/>
                  <a:alphaOff val="0"/>
                </a:srgbClr>
              </a:solidFill>
            </a:endParaRPr>
          </a:p>
        </p:txBody>
      </p:sp>
      <p:sp>
        <p:nvSpPr>
          <p:cNvPr id="19" name="Oval 18"/>
          <p:cNvSpPr/>
          <p:nvPr/>
        </p:nvSpPr>
        <p:spPr>
          <a:xfrm>
            <a:off x="5085466" y="3751384"/>
            <a:ext cx="1173070" cy="1172827"/>
          </a:xfrm>
          <a:prstGeom prst="ellipse">
            <a:avLst/>
          </a:prstGeom>
          <a:solidFill>
            <a:schemeClr val="accent4"/>
          </a:solidFill>
          <a:effectLst>
            <a:glow rad="508000">
              <a:schemeClr val="accent4">
                <a:alpha val="40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6603459" y="3939803"/>
            <a:ext cx="4347002" cy="1135315"/>
          </a:xfrm>
          <a:custGeom>
            <a:avLst/>
            <a:gdLst>
              <a:gd name="connsiteX0" fmla="*/ 0 w 3536394"/>
              <a:gd name="connsiteY0" fmla="*/ 0 h 1079285"/>
              <a:gd name="connsiteX1" fmla="*/ 3536394 w 3536394"/>
              <a:gd name="connsiteY1" fmla="*/ 0 h 1079285"/>
              <a:gd name="connsiteX2" fmla="*/ 3536394 w 3536394"/>
              <a:gd name="connsiteY2" fmla="*/ 1079285 h 1079285"/>
              <a:gd name="connsiteX3" fmla="*/ 0 w 3536394"/>
              <a:gd name="connsiteY3" fmla="*/ 1079285 h 1079285"/>
              <a:gd name="connsiteX4" fmla="*/ 0 w 3536394"/>
              <a:gd name="connsiteY4" fmla="*/ 0 h 107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394" h="1079285">
                <a:moveTo>
                  <a:pt x="0" y="0"/>
                </a:moveTo>
                <a:lnTo>
                  <a:pt x="3536394" y="0"/>
                </a:lnTo>
                <a:lnTo>
                  <a:pt x="3536394" y="1079285"/>
                </a:lnTo>
                <a:lnTo>
                  <a:pt x="0" y="107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867" tIns="33867" rIns="33867" bIns="33867" numCol="1" spcCol="1270" anchor="ctr" anchorCtr="0">
            <a:noAutofit/>
          </a:bodyPr>
          <a:lstStyle/>
          <a:p>
            <a:pPr defTabSz="1185304">
              <a:lnSpc>
                <a:spcPct val="90000"/>
              </a:lnSpc>
              <a:spcBef>
                <a:spcPct val="0"/>
              </a:spcBef>
              <a:spcAft>
                <a:spcPct val="10000"/>
              </a:spcAft>
            </a:pPr>
            <a:r>
              <a:rPr lang="en-US" sz="2667" dirty="0" smtClean="0">
                <a:solidFill>
                  <a:srgbClr val="15284B">
                    <a:hueOff val="0"/>
                    <a:satOff val="0"/>
                    <a:lumOff val="0"/>
                    <a:alphaOff val="0"/>
                  </a:srgbClr>
                </a:solidFill>
              </a:rPr>
              <a:t>Longer time with teachers (hours and years)</a:t>
            </a:r>
            <a:endParaRPr lang="en-US" sz="2667" dirty="0">
              <a:solidFill>
                <a:srgbClr val="15284B">
                  <a:hueOff val="0"/>
                  <a:satOff val="0"/>
                  <a:lumOff val="0"/>
                  <a:alphaOff val="0"/>
                </a:srgbClr>
              </a:solidFill>
            </a:endParaRPr>
          </a:p>
        </p:txBody>
      </p:sp>
      <p:sp>
        <p:nvSpPr>
          <p:cNvPr id="21" name="Oval 20"/>
          <p:cNvSpPr/>
          <p:nvPr/>
        </p:nvSpPr>
        <p:spPr>
          <a:xfrm>
            <a:off x="3961277" y="4968509"/>
            <a:ext cx="1173070" cy="1172827"/>
          </a:xfrm>
          <a:prstGeom prst="ellipse">
            <a:avLst/>
          </a:prstGeom>
          <a:solidFill>
            <a:schemeClr val="accent6"/>
          </a:solidFill>
          <a:effectLst>
            <a:glow rad="508000">
              <a:schemeClr val="accent6">
                <a:alpha val="40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5588001" y="5332221"/>
            <a:ext cx="3784599" cy="905458"/>
          </a:xfrm>
          <a:custGeom>
            <a:avLst/>
            <a:gdLst>
              <a:gd name="connsiteX0" fmla="*/ 0 w 2983561"/>
              <a:gd name="connsiteY0" fmla="*/ 0 h 860773"/>
              <a:gd name="connsiteX1" fmla="*/ 2983561 w 2983561"/>
              <a:gd name="connsiteY1" fmla="*/ 0 h 860773"/>
              <a:gd name="connsiteX2" fmla="*/ 2983561 w 2983561"/>
              <a:gd name="connsiteY2" fmla="*/ 860773 h 860773"/>
              <a:gd name="connsiteX3" fmla="*/ 0 w 2983561"/>
              <a:gd name="connsiteY3" fmla="*/ 860773 h 860773"/>
              <a:gd name="connsiteX4" fmla="*/ 0 w 2983561"/>
              <a:gd name="connsiteY4" fmla="*/ 0 h 86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561" h="860773">
                <a:moveTo>
                  <a:pt x="0" y="0"/>
                </a:moveTo>
                <a:lnTo>
                  <a:pt x="2983561" y="0"/>
                </a:lnTo>
                <a:lnTo>
                  <a:pt x="2983561" y="860773"/>
                </a:lnTo>
                <a:lnTo>
                  <a:pt x="0" y="860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867" tIns="33867" rIns="33867" bIns="33867" numCol="1" spcCol="1270" anchor="ctr" anchorCtr="0">
            <a:noAutofit/>
          </a:bodyPr>
          <a:lstStyle/>
          <a:p>
            <a:pPr defTabSz="1185304">
              <a:lnSpc>
                <a:spcPct val="90000"/>
              </a:lnSpc>
              <a:spcBef>
                <a:spcPct val="0"/>
              </a:spcBef>
              <a:spcAft>
                <a:spcPct val="10000"/>
              </a:spcAft>
            </a:pPr>
            <a:r>
              <a:rPr lang="en-US" sz="2667" dirty="0" smtClean="0">
                <a:solidFill>
                  <a:srgbClr val="15284B">
                    <a:hueOff val="0"/>
                    <a:satOff val="0"/>
                    <a:lumOff val="0"/>
                    <a:alphaOff val="0"/>
                  </a:srgbClr>
                </a:solidFill>
              </a:rPr>
              <a:t>Immersion with parents and the community</a:t>
            </a:r>
            <a:endParaRPr lang="en-US" sz="2667" dirty="0">
              <a:solidFill>
                <a:srgbClr val="15284B">
                  <a:hueOff val="0"/>
                  <a:satOff val="0"/>
                  <a:lumOff val="0"/>
                  <a:alphaOff val="0"/>
                </a:srgbClr>
              </a:solidFill>
            </a:endParaRPr>
          </a:p>
        </p:txBody>
      </p:sp>
      <p:sp>
        <p:nvSpPr>
          <p:cNvPr id="24" name="Oval 23"/>
          <p:cNvSpPr/>
          <p:nvPr/>
        </p:nvSpPr>
        <p:spPr>
          <a:xfrm>
            <a:off x="4639501" y="404209"/>
            <a:ext cx="1173070" cy="1172827"/>
          </a:xfrm>
          <a:prstGeom prst="ellipse">
            <a:avLst/>
          </a:prstGeom>
          <a:solidFill>
            <a:schemeClr val="accent5"/>
          </a:solidFill>
          <a:effectLst>
            <a:glow rad="508000">
              <a:schemeClr val="accent5">
                <a:alpha val="40000"/>
              </a:schemeClr>
            </a:glo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solidFill>
                <a:prstClr val="white">
                  <a:hueOff val="0"/>
                  <a:satOff val="0"/>
                  <a:lumOff val="0"/>
                  <a:alphaOff val="0"/>
                </a:prstClr>
              </a:solidFill>
            </a:endParaRPr>
          </a:p>
        </p:txBody>
      </p:sp>
      <p:sp>
        <p:nvSpPr>
          <p:cNvPr id="3" name="TextBox 2"/>
          <p:cNvSpPr txBox="1"/>
          <p:nvPr/>
        </p:nvSpPr>
        <p:spPr>
          <a:xfrm>
            <a:off x="3418114" y="947057"/>
            <a:ext cx="461729" cy="461665"/>
          </a:xfrm>
          <a:prstGeom prst="rect">
            <a:avLst/>
          </a:prstGeom>
          <a:noFill/>
        </p:spPr>
        <p:txBody>
          <a:bodyPr wrap="none" lIns="365760" rtlCol="0">
            <a:spAutoFit/>
          </a:bodyPr>
          <a:lstStyle/>
          <a:p>
            <a:endParaRPr lang="en-US" dirty="0" smtClean="0">
              <a:solidFill>
                <a:srgbClr val="15284B"/>
              </a:solidFill>
            </a:endParaRPr>
          </a:p>
        </p:txBody>
      </p:sp>
    </p:spTree>
    <p:extLst>
      <p:ext uri="{BB962C8B-B14F-4D97-AF65-F5344CB8AC3E}">
        <p14:creationId xmlns:p14="http://schemas.microsoft.com/office/powerpoint/2010/main" val="210437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2000" fill="hold"/>
                                        <p:tgtEl>
                                          <p:spTgt spid="13">
                                            <p:bg/>
                                          </p:spTgt>
                                        </p:tgtEl>
                                        <p:attrNameLst>
                                          <p:attrName>ppt_w</p:attrName>
                                        </p:attrNameLst>
                                      </p:cBhvr>
                                      <p:tavLst>
                                        <p:tav tm="0">
                                          <p:val>
                                            <p:strVal val="#ppt_w*0.70"/>
                                          </p:val>
                                        </p:tav>
                                        <p:tav tm="100000">
                                          <p:val>
                                            <p:strVal val="#ppt_w"/>
                                          </p:val>
                                        </p:tav>
                                      </p:tavLst>
                                    </p:anim>
                                    <p:anim calcmode="lin" valueType="num">
                                      <p:cBhvr>
                                        <p:cTn id="8" dur="2000" fill="hold"/>
                                        <p:tgtEl>
                                          <p:spTgt spid="13">
                                            <p:bg/>
                                          </p:spTgt>
                                        </p:tgtEl>
                                        <p:attrNameLst>
                                          <p:attrName>ppt_h</p:attrName>
                                        </p:attrNameLst>
                                      </p:cBhvr>
                                      <p:tavLst>
                                        <p:tav tm="0">
                                          <p:val>
                                            <p:strVal val="#ppt_h"/>
                                          </p:val>
                                        </p:tav>
                                        <p:tav tm="100000">
                                          <p:val>
                                            <p:strVal val="#ppt_h"/>
                                          </p:val>
                                        </p:tav>
                                      </p:tavLst>
                                    </p:anim>
                                    <p:animEffect transition="in" filter="fade">
                                      <p:cBhvr>
                                        <p:cTn id="9" dur="2000"/>
                                        <p:tgtEl>
                                          <p:spTgt spid="1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2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13">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par>
                          <p:cTn id="27" fill="hold">
                            <p:stCondLst>
                              <p:cond delay="60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par>
                          <p:cTn id="31" fill="hold">
                            <p:stCondLst>
                              <p:cond delay="80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9000"/>
                            </p:stCondLst>
                            <p:childTnLst>
                              <p:par>
                                <p:cTn id="36" presetID="6"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11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par>
                          <p:cTn id="43" fill="hold">
                            <p:stCondLst>
                              <p:cond delay="12000"/>
                            </p:stCondLst>
                            <p:childTnLst>
                              <p:par>
                                <p:cTn id="44" presetID="6"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childTnLst>
                          </p:cTn>
                        </p:par>
                        <p:par>
                          <p:cTn id="47" fill="hold">
                            <p:stCondLst>
                              <p:cond delay="14000"/>
                            </p:stCondLst>
                            <p:childTnLst>
                              <p:par>
                                <p:cTn id="48" presetID="22" presetClass="entr" presetSubtype="8" fill="hold" grpId="0" nodeType="after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wipe(left)">
                                      <p:cBhvr>
                                        <p:cTn id="50"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6" grpId="0"/>
      <p:bldP spid="18" grpId="0"/>
      <p:bldP spid="20" grpId="0"/>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Content Placeholder 4"/>
          <p:cNvSpPr>
            <a:spLocks noGrp="1"/>
          </p:cNvSpPr>
          <p:nvPr>
            <p:ph idx="1"/>
          </p:nvPr>
        </p:nvSpPr>
        <p:spPr>
          <a:xfrm>
            <a:off x="4343400" y="1219200"/>
            <a:ext cx="7848600" cy="5029201"/>
          </a:xfrm>
        </p:spPr>
        <p:txBody>
          <a:bodyPr>
            <a:normAutofit/>
          </a:bodyPr>
          <a:lstStyle/>
          <a:p>
            <a:pPr marL="0" indent="0" algn="ctr">
              <a:buNone/>
            </a:pPr>
            <a:r>
              <a:rPr lang="en-US" sz="4000" b="1" dirty="0" smtClean="0">
                <a:solidFill>
                  <a:schemeClr val="tx2"/>
                </a:solidFill>
              </a:rPr>
              <a:t>Challenges to Teacher Supply</a:t>
            </a:r>
          </a:p>
          <a:p>
            <a:pPr marL="742950" indent="-742950">
              <a:buSzPct val="100000"/>
              <a:buAutoNum type="arabicPeriod"/>
            </a:pPr>
            <a:r>
              <a:rPr lang="en-US" sz="3900" dirty="0" smtClean="0">
                <a:solidFill>
                  <a:schemeClr val="tx2"/>
                </a:solidFill>
              </a:rPr>
              <a:t>Low salaries</a:t>
            </a:r>
          </a:p>
          <a:p>
            <a:pPr marL="742950" indent="-742950">
              <a:buSzPct val="100000"/>
              <a:buAutoNum type="arabicPeriod"/>
            </a:pPr>
            <a:r>
              <a:rPr lang="en-US" sz="3900" dirty="0" smtClean="0">
                <a:solidFill>
                  <a:schemeClr val="tx2"/>
                </a:solidFill>
              </a:rPr>
              <a:t>Low esteem for teaching as a profession</a:t>
            </a:r>
          </a:p>
          <a:p>
            <a:pPr marL="742950" indent="-742950">
              <a:buSzPct val="100000"/>
              <a:buAutoNum type="arabicPeriod"/>
            </a:pPr>
            <a:r>
              <a:rPr lang="en-US" sz="3900" dirty="0" smtClean="0">
                <a:solidFill>
                  <a:schemeClr val="tx2"/>
                </a:solidFill>
              </a:rPr>
              <a:t>Current and ongoing instability of education-related funding</a:t>
            </a:r>
          </a:p>
          <a:p>
            <a:pPr marL="742950" indent="-742950">
              <a:buSzPct val="100000"/>
              <a:buAutoNum type="arabicPeriod"/>
            </a:pPr>
            <a:r>
              <a:rPr lang="en-US" sz="3900" dirty="0" smtClean="0">
                <a:solidFill>
                  <a:schemeClr val="tx2"/>
                </a:solidFill>
              </a:rPr>
              <a:t>New changes to KPERS</a:t>
            </a:r>
          </a:p>
          <a:p>
            <a:pPr marL="742950" indent="-742950">
              <a:buAutoNum type="arabicPeriod"/>
            </a:pPr>
            <a:endParaRPr lang="en-US" sz="4400" b="1" dirty="0"/>
          </a:p>
          <a:p>
            <a:pPr marL="0" indent="0">
              <a:buNone/>
            </a:pPr>
            <a:endParaRPr lang="en-US" sz="4400" b="1" dirty="0" smtClean="0"/>
          </a:p>
          <a:p>
            <a:pPr marL="0" indent="0">
              <a:buNone/>
            </a:pPr>
            <a:endParaRPr lang="en-US" sz="4400" b="1" dirty="0"/>
          </a:p>
        </p:txBody>
      </p:sp>
      <p:sp>
        <p:nvSpPr>
          <p:cNvPr id="5" name="Rectangle 4"/>
          <p:cNvSpPr/>
          <p:nvPr/>
        </p:nvSpPr>
        <p:spPr>
          <a:xfrm>
            <a:off x="228600" y="304800"/>
            <a:ext cx="11658600" cy="584775"/>
          </a:xfrm>
          <a:prstGeom prst="rect">
            <a:avLst/>
          </a:prstGeom>
        </p:spPr>
        <p:txBody>
          <a:bodyPr wrap="square">
            <a:spAutoFit/>
          </a:bodyPr>
          <a:lstStyle/>
          <a:p>
            <a:r>
              <a:rPr lang="en-US" sz="3200" b="1" dirty="0">
                <a:solidFill>
                  <a:schemeClr val="bg1"/>
                </a:solidFill>
              </a:rPr>
              <a:t>Blue Ribbon Task Force On Teacher Vacancies and Supply </a:t>
            </a:r>
            <a:endParaRPr lang="en-US" sz="3200" dirty="0"/>
          </a:p>
        </p:txBody>
      </p:sp>
      <p:sp>
        <p:nvSpPr>
          <p:cNvPr id="4" name="Rectangle 3"/>
          <p:cNvSpPr/>
          <p:nvPr/>
        </p:nvSpPr>
        <p:spPr>
          <a:xfrm>
            <a:off x="4343400" y="2667000"/>
            <a:ext cx="7543800" cy="1295400"/>
          </a:xfrm>
          <a:prstGeom prst="rect">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9532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76" y="-13072"/>
            <a:ext cx="2474214" cy="35929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3" y="-27091"/>
            <a:ext cx="2573803" cy="36054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680" y="-764"/>
            <a:ext cx="3167888" cy="3581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12835"/>
            <a:ext cx="2483002" cy="35783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5466" y="3529286"/>
            <a:ext cx="2437638" cy="326506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4" y="3565862"/>
            <a:ext cx="2582790" cy="322848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3104" y="3560493"/>
            <a:ext cx="3130296" cy="323385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53400" y="3560494"/>
            <a:ext cx="2483002" cy="3263283"/>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61398" y="4279748"/>
            <a:ext cx="1551431" cy="2514600"/>
          </a:xfrm>
          <a:prstGeom prst="rect">
            <a:avLst/>
          </a:prstGeom>
        </p:spPr>
      </p:pic>
      <p:sp>
        <p:nvSpPr>
          <p:cNvPr id="14" name="TextBox 13"/>
          <p:cNvSpPr txBox="1"/>
          <p:nvPr/>
        </p:nvSpPr>
        <p:spPr>
          <a:xfrm>
            <a:off x="10661398" y="0"/>
            <a:ext cx="1530602" cy="4154984"/>
          </a:xfrm>
          <a:prstGeom prst="rect">
            <a:avLst/>
          </a:prstGeom>
          <a:noFill/>
        </p:spPr>
        <p:txBody>
          <a:bodyPr wrap="square" rtlCol="0">
            <a:spAutoFit/>
          </a:bodyPr>
          <a:lstStyle/>
          <a:p>
            <a:pPr algn="ctr"/>
            <a:r>
              <a:rPr lang="en-US" sz="5400" b="1" dirty="0" smtClean="0">
                <a:solidFill>
                  <a:srgbClr val="44546A"/>
                </a:solidFill>
              </a:rPr>
              <a:t>K</a:t>
            </a:r>
          </a:p>
          <a:p>
            <a:pPr algn="ctr"/>
            <a:r>
              <a:rPr lang="en-US" sz="5400" b="1" dirty="0" smtClean="0">
                <a:solidFill>
                  <a:srgbClr val="44546A"/>
                </a:solidFill>
              </a:rPr>
              <a:t>T</a:t>
            </a:r>
          </a:p>
          <a:p>
            <a:pPr algn="ctr"/>
            <a:r>
              <a:rPr lang="en-US" sz="5400" b="1" dirty="0" smtClean="0">
                <a:solidFill>
                  <a:srgbClr val="44546A"/>
                </a:solidFill>
              </a:rPr>
              <a:t>O</a:t>
            </a:r>
          </a:p>
          <a:p>
            <a:pPr algn="ctr"/>
            <a:r>
              <a:rPr lang="en-US" sz="5400" b="1" dirty="0" smtClean="0">
                <a:solidFill>
                  <a:srgbClr val="44546A"/>
                </a:solidFill>
              </a:rPr>
              <a:t>Y</a:t>
            </a:r>
          </a:p>
          <a:p>
            <a:pPr algn="ctr"/>
            <a:r>
              <a:rPr lang="en-US" sz="4800" b="1" dirty="0" smtClean="0">
                <a:solidFill>
                  <a:srgbClr val="44546A"/>
                </a:solidFill>
              </a:rPr>
              <a:t>2018</a:t>
            </a:r>
            <a:endParaRPr lang="en-US" sz="4800" b="1" dirty="0">
              <a:solidFill>
                <a:srgbClr val="44546A"/>
              </a:solidFill>
            </a:endParaRPr>
          </a:p>
        </p:txBody>
      </p:sp>
    </p:spTree>
    <p:extLst>
      <p:ext uri="{BB962C8B-B14F-4D97-AF65-F5344CB8AC3E}">
        <p14:creationId xmlns:p14="http://schemas.microsoft.com/office/powerpoint/2010/main" val="1707812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1398" y="4279748"/>
            <a:ext cx="1551431" cy="2514600"/>
          </a:xfrm>
          <a:prstGeom prst="rect">
            <a:avLst/>
          </a:prstGeom>
        </p:spPr>
      </p:pic>
      <p:sp>
        <p:nvSpPr>
          <p:cNvPr id="14" name="TextBox 13"/>
          <p:cNvSpPr txBox="1"/>
          <p:nvPr/>
        </p:nvSpPr>
        <p:spPr>
          <a:xfrm>
            <a:off x="10661398" y="0"/>
            <a:ext cx="1530602" cy="4154984"/>
          </a:xfrm>
          <a:prstGeom prst="rect">
            <a:avLst/>
          </a:prstGeom>
          <a:noFill/>
        </p:spPr>
        <p:txBody>
          <a:bodyPr wrap="square" rtlCol="0">
            <a:spAutoFit/>
          </a:bodyPr>
          <a:lstStyle/>
          <a:p>
            <a:pPr algn="ctr"/>
            <a:r>
              <a:rPr lang="en-US" sz="5400" b="1" dirty="0" smtClean="0">
                <a:solidFill>
                  <a:srgbClr val="44546A"/>
                </a:solidFill>
              </a:rPr>
              <a:t>K</a:t>
            </a:r>
          </a:p>
          <a:p>
            <a:pPr algn="ctr"/>
            <a:r>
              <a:rPr lang="en-US" sz="5400" b="1" dirty="0" smtClean="0">
                <a:solidFill>
                  <a:srgbClr val="44546A"/>
                </a:solidFill>
              </a:rPr>
              <a:t>T</a:t>
            </a:r>
          </a:p>
          <a:p>
            <a:pPr algn="ctr"/>
            <a:r>
              <a:rPr lang="en-US" sz="5400" b="1" dirty="0" smtClean="0">
                <a:solidFill>
                  <a:srgbClr val="44546A"/>
                </a:solidFill>
              </a:rPr>
              <a:t>O</a:t>
            </a:r>
          </a:p>
          <a:p>
            <a:pPr algn="ctr"/>
            <a:r>
              <a:rPr lang="en-US" sz="5400" b="1" dirty="0" smtClean="0">
                <a:solidFill>
                  <a:srgbClr val="44546A"/>
                </a:solidFill>
              </a:rPr>
              <a:t>Y</a:t>
            </a:r>
          </a:p>
          <a:p>
            <a:pPr algn="ctr"/>
            <a:r>
              <a:rPr lang="en-US" sz="4800" b="1" dirty="0" smtClean="0">
                <a:solidFill>
                  <a:srgbClr val="44546A"/>
                </a:solidFill>
              </a:rPr>
              <a:t>2018</a:t>
            </a:r>
            <a:endParaRPr lang="en-US" sz="4800" b="1" dirty="0">
              <a:solidFill>
                <a:srgbClr val="44546A"/>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 y="-1"/>
            <a:ext cx="10582656" cy="6883969"/>
          </a:xfrm>
          <a:prstGeom prst="rect">
            <a:avLst/>
          </a:prstGeom>
        </p:spPr>
      </p:pic>
      <p:sp>
        <p:nvSpPr>
          <p:cNvPr id="15" name="Rectangle 14"/>
          <p:cNvSpPr/>
          <p:nvPr/>
        </p:nvSpPr>
        <p:spPr>
          <a:xfrm>
            <a:off x="228600" y="914400"/>
            <a:ext cx="6400800" cy="2133600"/>
          </a:xfrm>
          <a:prstGeom prst="rect">
            <a:avLst/>
          </a:prstGeom>
          <a:solidFill>
            <a:srgbClr val="FFFF00">
              <a:alpha val="42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8852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143000"/>
            <a:ext cx="8839200" cy="5166499"/>
          </a:xfrm>
          <a:prstGeom prst="rect">
            <a:avLst/>
          </a:prstGeom>
        </p:spPr>
      </p:pic>
      <p:sp>
        <p:nvSpPr>
          <p:cNvPr id="4" name="TextBox 3"/>
          <p:cNvSpPr txBox="1"/>
          <p:nvPr/>
        </p:nvSpPr>
        <p:spPr>
          <a:xfrm>
            <a:off x="508000" y="228600"/>
            <a:ext cx="9702800" cy="646331"/>
          </a:xfrm>
          <a:prstGeom prst="rect">
            <a:avLst/>
          </a:prstGeom>
          <a:noFill/>
        </p:spPr>
        <p:txBody>
          <a:bodyPr wrap="square" rtlCol="0">
            <a:spAutoFit/>
          </a:bodyPr>
          <a:lstStyle/>
          <a:p>
            <a:r>
              <a:rPr lang="en-US" sz="3600" dirty="0" smtClean="0">
                <a:solidFill>
                  <a:srgbClr val="FFFFFF"/>
                </a:solidFill>
              </a:rPr>
              <a:t>This is what educators every day</a:t>
            </a:r>
            <a:r>
              <a:rPr lang="mr-IN" sz="3600" dirty="0" smtClean="0">
                <a:solidFill>
                  <a:srgbClr val="FFFFFF"/>
                </a:solidFill>
              </a:rPr>
              <a:t>…</a:t>
            </a:r>
            <a:endParaRPr lang="en-US" sz="3600" dirty="0">
              <a:solidFill>
                <a:srgbClr val="FFFFFF"/>
              </a:solidFill>
            </a:endParaRPr>
          </a:p>
        </p:txBody>
      </p:sp>
      <p:pic>
        <p:nvPicPr>
          <p:cNvPr id="5" name="Picture 4" descr="Kansas-Can-blue_white-gold-st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spTree>
    <p:extLst>
      <p:ext uri="{BB962C8B-B14F-4D97-AF65-F5344CB8AC3E}">
        <p14:creationId xmlns:p14="http://schemas.microsoft.com/office/powerpoint/2010/main" val="17740530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56290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Hope and Faith</a:t>
            </a:r>
            <a:r>
              <a:rPr lang="mr-IN" sz="5400" dirty="0" smtClean="0"/>
              <a:t>…</a:t>
            </a:r>
            <a:endParaRPr lang="en-US" sz="5400" dirty="0"/>
          </a:p>
        </p:txBody>
      </p:sp>
      <p:pic>
        <p:nvPicPr>
          <p:cNvPr id="4" name="Picture 3" descr="Kansas-Can-blue_white-gold-st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471" y="1213661"/>
            <a:ext cx="8763000" cy="5060139"/>
          </a:xfrm>
          <a:prstGeom prst="rect">
            <a:avLst/>
          </a:prstGeom>
        </p:spPr>
      </p:pic>
    </p:spTree>
    <p:extLst>
      <p:ext uri="{BB962C8B-B14F-4D97-AF65-F5344CB8AC3E}">
        <p14:creationId xmlns:p14="http://schemas.microsoft.com/office/powerpoint/2010/main" val="867817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Tree>
    <p:extLst>
      <p:ext uri="{BB962C8B-B14F-4D97-AF65-F5344CB8AC3E}">
        <p14:creationId xmlns:p14="http://schemas.microsoft.com/office/powerpoint/2010/main" val="19195099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descr="Kansas-Can-blue_white-gold-st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93800"/>
            <a:ext cx="3352801" cy="5080000"/>
          </a:xfrm>
          <a:prstGeom prst="rect">
            <a:avLst/>
          </a:prstGeom>
        </p:spPr>
      </p:pic>
    </p:spTree>
    <p:extLst>
      <p:ext uri="{BB962C8B-B14F-4D97-AF65-F5344CB8AC3E}">
        <p14:creationId xmlns:p14="http://schemas.microsoft.com/office/powerpoint/2010/main" val="14897809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1"/>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264" b="6919"/>
          <a:stretch/>
        </p:blipFill>
        <p:spPr>
          <a:xfrm>
            <a:off x="1" y="-25400"/>
            <a:ext cx="12191999" cy="4216400"/>
          </a:xfrm>
        </p:spPr>
      </p:pic>
      <p:sp>
        <p:nvSpPr>
          <p:cNvPr id="7" name="Text Placeholder 6"/>
          <p:cNvSpPr>
            <a:spLocks noGrp="1"/>
          </p:cNvSpPr>
          <p:nvPr>
            <p:ph type="body" sz="quarter" idx="14"/>
          </p:nvPr>
        </p:nvSpPr>
        <p:spPr>
          <a:xfrm>
            <a:off x="1600200" y="4343400"/>
            <a:ext cx="8991600" cy="1544012"/>
          </a:xfrm>
        </p:spPr>
        <p:txBody>
          <a:bodyPr>
            <a:normAutofit/>
          </a:bodyPr>
          <a:lstStyle/>
          <a:p>
            <a:pPr marL="0" indent="0">
              <a:lnSpc>
                <a:spcPts val="5333"/>
              </a:lnSpc>
              <a:buNone/>
            </a:pPr>
            <a:r>
              <a:rPr lang="en-US" sz="5333" dirty="0">
                <a:solidFill>
                  <a:schemeClr val="tx2"/>
                </a:solidFill>
              </a:rPr>
              <a:t>Kansas leads the </a:t>
            </a:r>
            <a:r>
              <a:rPr lang="en-US" sz="5333" dirty="0" smtClean="0">
                <a:solidFill>
                  <a:schemeClr val="bg2"/>
                </a:solidFill>
                <a:latin typeface="Arial Black" panose="020B0A04020102020204" pitchFamily="34" charset="0"/>
              </a:rPr>
              <a:t>world</a:t>
            </a:r>
            <a:r>
              <a:rPr lang="en-US" sz="5333" dirty="0" smtClean="0">
                <a:solidFill>
                  <a:schemeClr val="tx2"/>
                </a:solidFill>
              </a:rPr>
              <a:t> </a:t>
            </a:r>
            <a:r>
              <a:rPr lang="en-US" sz="5333" dirty="0">
                <a:solidFill>
                  <a:schemeClr val="tx2"/>
                </a:solidFill>
              </a:rPr>
              <a:t>in the success of each </a:t>
            </a:r>
            <a:r>
              <a:rPr lang="en-US" sz="5333" dirty="0" smtClean="0">
                <a:solidFill>
                  <a:schemeClr val="tx2"/>
                </a:solidFill>
              </a:rPr>
              <a:t>student</a:t>
            </a:r>
            <a:endParaRPr lang="en-US" sz="5333" dirty="0">
              <a:solidFill>
                <a:schemeClr val="tx2"/>
              </a:solidFill>
            </a:endParaRPr>
          </a:p>
        </p:txBody>
      </p:sp>
      <p:sp>
        <p:nvSpPr>
          <p:cNvPr id="5" name="Title 4"/>
          <p:cNvSpPr txBox="1">
            <a:spLocks/>
          </p:cNvSpPr>
          <p:nvPr/>
        </p:nvSpPr>
        <p:spPr>
          <a:xfrm>
            <a:off x="609600" y="0"/>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70"/>
            <a:r>
              <a:rPr lang="en-US" sz="3600" b="1" dirty="0">
                <a:solidFill>
                  <a:prstClr val="white"/>
                </a:solidFill>
                <a:latin typeface="Arial Narrow"/>
              </a:rPr>
              <a:t>A NEW Vision for Kansas ...</a:t>
            </a:r>
          </a:p>
        </p:txBody>
      </p:sp>
      <p:sp>
        <p:nvSpPr>
          <p:cNvPr id="8" name="TextBox 7"/>
          <p:cNvSpPr txBox="1"/>
          <p:nvPr/>
        </p:nvSpPr>
        <p:spPr>
          <a:xfrm>
            <a:off x="280486" y="6545902"/>
            <a:ext cx="3092513" cy="235898"/>
          </a:xfrm>
          <a:prstGeom prst="rect">
            <a:avLst/>
          </a:prstGeom>
          <a:noFill/>
        </p:spPr>
        <p:txBody>
          <a:bodyPr wrap="none" rtlCol="0" anchor="b">
            <a:spAutoFit/>
          </a:bodyPr>
          <a:lstStyle/>
          <a:p>
            <a:pPr>
              <a:defRPr/>
            </a:pPr>
            <a:r>
              <a:rPr lang="en-US" sz="933" dirty="0">
                <a:solidFill>
                  <a:srgbClr val="15284B"/>
                </a:solidFill>
                <a:latin typeface="Arial Narrow"/>
              </a:rPr>
              <a:t>KANSAS STATE DEPARTMENT OF EDUCATION </a:t>
            </a:r>
            <a:r>
              <a:rPr lang="en-US" sz="933" i="1" dirty="0">
                <a:solidFill>
                  <a:srgbClr val="15284B"/>
                </a:solidFill>
                <a:latin typeface="Arial Narrow"/>
              </a:rPr>
              <a:t>| www.ksde.org</a:t>
            </a:r>
          </a:p>
        </p:txBody>
      </p:sp>
    </p:spTree>
    <p:extLst>
      <p:ext uri="{BB962C8B-B14F-4D97-AF65-F5344CB8AC3E}">
        <p14:creationId xmlns:p14="http://schemas.microsoft.com/office/powerpoint/2010/main" val="139538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2883"/>
            <a:ext cx="12192000" cy="1111664"/>
          </a:xfrm>
        </p:spPr>
        <p:txBody>
          <a:bodyPr>
            <a:normAutofit/>
          </a:bodyPr>
          <a:lstStyle/>
          <a:p>
            <a:r>
              <a:rPr lang="en-US" smtClean="0"/>
              <a:t>Creating a Vision for Kansas – State Outcomes</a:t>
            </a:r>
            <a:endParaRPr lang="en-US"/>
          </a:p>
        </p:txBody>
      </p:sp>
      <p:pic>
        <p:nvPicPr>
          <p:cNvPr id="6" name="Picture 5" descr="Kansas-Can-blue_white-gold-st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3" y="1193800"/>
            <a:ext cx="3531539" cy="5080000"/>
          </a:xfrm>
          <a:prstGeom prst="rect">
            <a:avLst/>
          </a:prstGeom>
        </p:spPr>
      </p:pic>
      <p:graphicFrame>
        <p:nvGraphicFramePr>
          <p:cNvPr id="9" name="Diagram 8"/>
          <p:cNvGraphicFramePr/>
          <p:nvPr>
            <p:extLst/>
          </p:nvPr>
        </p:nvGraphicFramePr>
        <p:xfrm>
          <a:off x="3429000" y="1193799"/>
          <a:ext cx="8686800" cy="5080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7839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Content Placeholder 4"/>
          <p:cNvSpPr>
            <a:spLocks noGrp="1"/>
          </p:cNvSpPr>
          <p:nvPr>
            <p:ph idx="1"/>
          </p:nvPr>
        </p:nvSpPr>
        <p:spPr>
          <a:xfrm>
            <a:off x="3810000" y="1325562"/>
            <a:ext cx="8382000" cy="4922837"/>
          </a:xfrm>
        </p:spPr>
        <p:txBody>
          <a:bodyPr>
            <a:normAutofit fontScale="62500" lnSpcReduction="20000"/>
          </a:bodyPr>
          <a:lstStyle/>
          <a:p>
            <a:pPr marL="0" indent="0" algn="ctr">
              <a:buNone/>
            </a:pPr>
            <a:r>
              <a:rPr lang="en-US" sz="4400" b="1" dirty="0" smtClean="0"/>
              <a:t>Conclusions</a:t>
            </a:r>
          </a:p>
          <a:p>
            <a:pPr marL="742950" indent="-742950">
              <a:buSzPct val="100000"/>
              <a:buFont typeface="+mj-lt"/>
              <a:buAutoNum type="arabicPeriod"/>
            </a:pPr>
            <a:r>
              <a:rPr lang="en-US" sz="5100" dirty="0" smtClean="0"/>
              <a:t>99% of positions filled; vacancies cluster</a:t>
            </a:r>
          </a:p>
          <a:p>
            <a:pPr marL="742950" indent="-742950">
              <a:buSzPct val="100000"/>
              <a:buFont typeface="+mj-lt"/>
              <a:buAutoNum type="arabicPeriod"/>
            </a:pPr>
            <a:r>
              <a:rPr lang="en-US" sz="5100" dirty="0" smtClean="0"/>
              <a:t>Slight decline in teachers prepared; steeper decline in teacher education majors</a:t>
            </a:r>
          </a:p>
          <a:p>
            <a:pPr marL="742950" indent="-742950">
              <a:buSzPct val="100000"/>
              <a:buFont typeface="+mj-lt"/>
              <a:buAutoNum type="arabicPeriod"/>
            </a:pPr>
            <a:r>
              <a:rPr lang="en-US" sz="5100" dirty="0" smtClean="0"/>
              <a:t>Kansas is vulnerable to retaining early career teachers (less than five years experience)</a:t>
            </a:r>
          </a:p>
          <a:p>
            <a:pPr marL="742950" indent="-742950">
              <a:buSzPct val="100000"/>
              <a:buFont typeface="+mj-lt"/>
              <a:buAutoNum type="arabicPeriod"/>
            </a:pPr>
            <a:r>
              <a:rPr lang="en-US" sz="5100" dirty="0" smtClean="0"/>
              <a:t>Recruit teachers to rural communities, Wichita, and Kansas City, Kansas </a:t>
            </a:r>
          </a:p>
          <a:p>
            <a:pPr marL="0" indent="0">
              <a:buNone/>
            </a:pPr>
            <a:endParaRPr lang="en-US" sz="4400" b="1" dirty="0"/>
          </a:p>
        </p:txBody>
      </p:sp>
      <p:sp>
        <p:nvSpPr>
          <p:cNvPr id="4" name="Rectangle 3"/>
          <p:cNvSpPr/>
          <p:nvPr/>
        </p:nvSpPr>
        <p:spPr>
          <a:xfrm>
            <a:off x="501904" y="270523"/>
            <a:ext cx="6156365" cy="707886"/>
          </a:xfrm>
          <a:prstGeom prst="rect">
            <a:avLst/>
          </a:prstGeom>
        </p:spPr>
        <p:txBody>
          <a:bodyPr wrap="none">
            <a:spAutoFit/>
          </a:bodyPr>
          <a:lstStyle/>
          <a:p>
            <a:r>
              <a:rPr lang="en-US" sz="4000" b="1" dirty="0">
                <a:solidFill>
                  <a:schemeClr val="bg1"/>
                </a:solidFill>
              </a:rPr>
              <a:t>Blue Ribbon Task Force </a:t>
            </a:r>
            <a:endParaRPr lang="en-US" sz="4000" dirty="0"/>
          </a:p>
        </p:txBody>
      </p:sp>
    </p:spTree>
    <p:extLst>
      <p:ext uri="{BB962C8B-B14F-4D97-AF65-F5344CB8AC3E}">
        <p14:creationId xmlns:p14="http://schemas.microsoft.com/office/powerpoint/2010/main" val="1780377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Content Placeholder 4"/>
          <p:cNvSpPr>
            <a:spLocks noGrp="1"/>
          </p:cNvSpPr>
          <p:nvPr>
            <p:ph idx="1"/>
          </p:nvPr>
        </p:nvSpPr>
        <p:spPr>
          <a:xfrm>
            <a:off x="3810000" y="1325562"/>
            <a:ext cx="8382000" cy="4922837"/>
          </a:xfrm>
        </p:spPr>
        <p:txBody>
          <a:bodyPr>
            <a:normAutofit fontScale="85000" lnSpcReduction="10000"/>
          </a:bodyPr>
          <a:lstStyle/>
          <a:p>
            <a:pPr marL="742950" indent="-742950">
              <a:buSzPct val="100000"/>
              <a:buFont typeface="+mj-lt"/>
              <a:buAutoNum type="arabicPeriod" startAt="5"/>
            </a:pPr>
            <a:r>
              <a:rPr lang="en-US" sz="4200" dirty="0" smtClean="0"/>
              <a:t>Make teaching as a career attractive to elementary, middle, and high school students and their parents.</a:t>
            </a:r>
          </a:p>
          <a:p>
            <a:pPr marL="742950" indent="-742950">
              <a:buSzPct val="100000"/>
              <a:buFont typeface="+mj-lt"/>
              <a:buAutoNum type="arabicPeriod" startAt="5"/>
            </a:pPr>
            <a:r>
              <a:rPr lang="en-US" sz="4200" dirty="0" smtClean="0"/>
              <a:t>Retain early-career teachers.</a:t>
            </a:r>
          </a:p>
          <a:p>
            <a:pPr marL="742950" indent="-742950">
              <a:buSzPct val="100000"/>
              <a:buFont typeface="+mj-lt"/>
              <a:buAutoNum type="arabicPeriod" startAt="5"/>
            </a:pPr>
            <a:r>
              <a:rPr lang="en-US" sz="4200" dirty="0" smtClean="0"/>
              <a:t>Change the Work After Retirement KPERS rules to encourage and enable retired personnel to teach without penalty. </a:t>
            </a:r>
            <a:endParaRPr lang="en-US" sz="4200" dirty="0"/>
          </a:p>
          <a:p>
            <a:pPr marL="0" indent="0">
              <a:buNone/>
            </a:pPr>
            <a:endParaRPr lang="en-US" sz="4400" b="1" dirty="0" smtClean="0"/>
          </a:p>
          <a:p>
            <a:pPr marL="0" indent="0">
              <a:buNone/>
            </a:pPr>
            <a:endParaRPr lang="en-US" sz="4400" b="1" dirty="0"/>
          </a:p>
        </p:txBody>
      </p:sp>
      <p:sp>
        <p:nvSpPr>
          <p:cNvPr id="4" name="Rectangle 3"/>
          <p:cNvSpPr/>
          <p:nvPr/>
        </p:nvSpPr>
        <p:spPr>
          <a:xfrm>
            <a:off x="501904" y="270523"/>
            <a:ext cx="6156365" cy="707886"/>
          </a:xfrm>
          <a:prstGeom prst="rect">
            <a:avLst/>
          </a:prstGeom>
        </p:spPr>
        <p:txBody>
          <a:bodyPr wrap="none">
            <a:spAutoFit/>
          </a:bodyPr>
          <a:lstStyle/>
          <a:p>
            <a:r>
              <a:rPr lang="en-US" sz="4000" b="1" dirty="0">
                <a:solidFill>
                  <a:schemeClr val="bg1"/>
                </a:solidFill>
              </a:rPr>
              <a:t>Blue Ribbon Task Force </a:t>
            </a:r>
            <a:endParaRPr lang="en-US" sz="4000" dirty="0"/>
          </a:p>
        </p:txBody>
      </p:sp>
    </p:spTree>
    <p:extLst>
      <p:ext uri="{BB962C8B-B14F-4D97-AF65-F5344CB8AC3E}">
        <p14:creationId xmlns:p14="http://schemas.microsoft.com/office/powerpoint/2010/main" val="546625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53" y="1752599"/>
            <a:ext cx="8901011" cy="3733801"/>
          </a:xfrm>
          <a:prstGeom prst="rect">
            <a:avLst/>
          </a:prstGeom>
        </p:spPr>
      </p:pic>
      <p:sp>
        <p:nvSpPr>
          <p:cNvPr id="5" name="TextBox 4"/>
          <p:cNvSpPr txBox="1"/>
          <p:nvPr/>
        </p:nvSpPr>
        <p:spPr>
          <a:xfrm>
            <a:off x="0" y="224899"/>
            <a:ext cx="12192000" cy="707886"/>
          </a:xfrm>
          <a:prstGeom prst="rect">
            <a:avLst/>
          </a:prstGeom>
          <a:noFill/>
        </p:spPr>
        <p:txBody>
          <a:bodyPr wrap="square" rtlCol="0">
            <a:spAutoFit/>
          </a:bodyPr>
          <a:lstStyle/>
          <a:p>
            <a:r>
              <a:rPr lang="en-US" sz="4000" b="1" dirty="0">
                <a:solidFill>
                  <a:schemeClr val="bg1"/>
                </a:solidFill>
                <a:latin typeface="Arial" charset="0"/>
              </a:rPr>
              <a:t>N</a:t>
            </a:r>
            <a:r>
              <a:rPr lang="en-US" sz="4000" b="1" dirty="0" smtClean="0">
                <a:solidFill>
                  <a:schemeClr val="bg1"/>
                </a:solidFill>
                <a:latin typeface="Arial" charset="0"/>
              </a:rPr>
              <a:t>ew pathways to licensure in last five years</a:t>
            </a:r>
            <a:endParaRPr lang="en-US" sz="4000" dirty="0">
              <a:solidFill>
                <a:schemeClr val="bg1"/>
              </a:solidFill>
            </a:endParaRPr>
          </a:p>
        </p:txBody>
      </p:sp>
    </p:spTree>
    <p:extLst>
      <p:ext uri="{BB962C8B-B14F-4D97-AF65-F5344CB8AC3E}">
        <p14:creationId xmlns:p14="http://schemas.microsoft.com/office/powerpoint/2010/main" val="758260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Rectangle 2"/>
          <p:cNvSpPr/>
          <p:nvPr/>
        </p:nvSpPr>
        <p:spPr>
          <a:xfrm>
            <a:off x="381000" y="270523"/>
            <a:ext cx="10081029" cy="707886"/>
          </a:xfrm>
          <a:prstGeom prst="rect">
            <a:avLst/>
          </a:prstGeom>
        </p:spPr>
        <p:txBody>
          <a:bodyPr wrap="none">
            <a:spAutoFit/>
          </a:bodyPr>
          <a:lstStyle/>
          <a:p>
            <a:r>
              <a:rPr lang="en-US" sz="4000" b="1" dirty="0" smtClean="0">
                <a:solidFill>
                  <a:schemeClr val="bg1"/>
                </a:solidFill>
                <a:ea typeface="ＭＳ 明朝" charset="-128"/>
                <a:cs typeface="Calibri" charset="0"/>
              </a:rPr>
              <a:t>Paraprofessional Pathways To Teaching</a:t>
            </a:r>
            <a:r>
              <a:rPr lang="en-US" sz="4000" dirty="0" smtClean="0">
                <a:solidFill>
                  <a:schemeClr val="bg1"/>
                </a:solidFill>
              </a:rPr>
              <a:t> </a:t>
            </a:r>
            <a:endParaRPr lang="en-US" sz="4000" dirty="0">
              <a:solidFill>
                <a:schemeClr val="bg1"/>
              </a:solidFill>
            </a:endParaRPr>
          </a:p>
        </p:txBody>
      </p:sp>
      <p:sp>
        <p:nvSpPr>
          <p:cNvPr id="4" name="Rectangle 3"/>
          <p:cNvSpPr/>
          <p:nvPr/>
        </p:nvSpPr>
        <p:spPr>
          <a:xfrm>
            <a:off x="3581400" y="1447800"/>
            <a:ext cx="8534400" cy="4832092"/>
          </a:xfrm>
          <a:prstGeom prst="rect">
            <a:avLst/>
          </a:prstGeom>
        </p:spPr>
        <p:txBody>
          <a:bodyPr wrap="square">
            <a:spAutoFit/>
          </a:bodyPr>
          <a:lstStyle/>
          <a:p>
            <a:pPr algn="ctr"/>
            <a:r>
              <a:rPr lang="en-US" sz="3200" b="1" dirty="0" smtClean="0">
                <a:latin typeface="+mj-lt"/>
                <a:ea typeface="ＭＳ 明朝" charset="-128"/>
                <a:cs typeface="Calibri" charset="0"/>
              </a:rPr>
              <a:t>Fort Hays State University</a:t>
            </a:r>
            <a:endParaRPr lang="en-US" sz="3200" b="1" dirty="0">
              <a:latin typeface="+mj-lt"/>
              <a:ea typeface="ＭＳ 明朝" charset="-128"/>
              <a:cs typeface="Calibri" charset="0"/>
            </a:endParaRPr>
          </a:p>
          <a:p>
            <a:endParaRPr lang="en-US" dirty="0" smtClean="0">
              <a:latin typeface="Book Antiqua" charset="0"/>
              <a:ea typeface="ＭＳ 明朝" charset="-128"/>
              <a:cs typeface="Calibri" charset="0"/>
            </a:endParaRPr>
          </a:p>
          <a:p>
            <a:r>
              <a:rPr lang="en-US" sz="2800" dirty="0" smtClean="0">
                <a:ea typeface="ＭＳ 明朝" charset="-128"/>
                <a:cs typeface="Calibri" charset="0"/>
              </a:rPr>
              <a:t>Paraprofessional </a:t>
            </a:r>
            <a:r>
              <a:rPr lang="en-US" sz="2800" dirty="0">
                <a:ea typeface="ＭＳ 明朝" charset="-128"/>
                <a:cs typeface="Calibri" charset="0"/>
              </a:rPr>
              <a:t>Pathway allows the paraprofessional to maintain employment throughout the coursework. Credit is provided for experience toward observation courses and there is an option to either complete the student teaching experience over the traditional semester time frame or spread it over an entire year. Upon admission to Teacher Education, this program can be completed in a two-year time frame.</a:t>
            </a:r>
            <a:r>
              <a:rPr lang="en-US" sz="2800" dirty="0"/>
              <a:t> </a:t>
            </a:r>
          </a:p>
        </p:txBody>
      </p:sp>
    </p:spTree>
    <p:extLst>
      <p:ext uri="{BB962C8B-B14F-4D97-AF65-F5344CB8AC3E}">
        <p14:creationId xmlns:p14="http://schemas.microsoft.com/office/powerpoint/2010/main" val="2027114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1"/>
            <a:ext cx="3022805" cy="4899444"/>
          </a:xfrm>
          <a:prstGeom prst="rect">
            <a:avLst/>
          </a:prstGeom>
        </p:spPr>
      </p:pic>
      <p:sp>
        <p:nvSpPr>
          <p:cNvPr id="3" name="Rectangle 2"/>
          <p:cNvSpPr/>
          <p:nvPr/>
        </p:nvSpPr>
        <p:spPr>
          <a:xfrm>
            <a:off x="381000" y="270523"/>
            <a:ext cx="10081029" cy="707886"/>
          </a:xfrm>
          <a:prstGeom prst="rect">
            <a:avLst/>
          </a:prstGeom>
        </p:spPr>
        <p:txBody>
          <a:bodyPr wrap="none">
            <a:spAutoFit/>
          </a:bodyPr>
          <a:lstStyle/>
          <a:p>
            <a:r>
              <a:rPr lang="en-US" sz="4000" b="1" dirty="0" smtClean="0">
                <a:solidFill>
                  <a:schemeClr val="bg1"/>
                </a:solidFill>
                <a:ea typeface="ＭＳ 明朝" charset="-128"/>
                <a:cs typeface="Calibri" charset="0"/>
              </a:rPr>
              <a:t>Paraprofessional Pathways To Teaching</a:t>
            </a:r>
            <a:r>
              <a:rPr lang="en-US" sz="4000" dirty="0" smtClean="0">
                <a:solidFill>
                  <a:schemeClr val="bg1"/>
                </a:solidFill>
              </a:rPr>
              <a:t> </a:t>
            </a:r>
            <a:endParaRPr lang="en-US" sz="4000" dirty="0">
              <a:solidFill>
                <a:schemeClr val="bg1"/>
              </a:solidFill>
            </a:endParaRPr>
          </a:p>
        </p:txBody>
      </p:sp>
      <p:sp>
        <p:nvSpPr>
          <p:cNvPr id="4" name="Rectangle 3"/>
          <p:cNvSpPr/>
          <p:nvPr/>
        </p:nvSpPr>
        <p:spPr>
          <a:xfrm>
            <a:off x="3810000" y="1371600"/>
            <a:ext cx="8382000" cy="4832092"/>
          </a:xfrm>
          <a:prstGeom prst="rect">
            <a:avLst/>
          </a:prstGeom>
        </p:spPr>
        <p:txBody>
          <a:bodyPr wrap="square">
            <a:spAutoFit/>
          </a:bodyPr>
          <a:lstStyle/>
          <a:p>
            <a:pPr algn="ctr"/>
            <a:r>
              <a:rPr lang="en-US" sz="3200" b="1" dirty="0" smtClean="0">
                <a:solidFill>
                  <a:srgbClr val="000000"/>
                </a:solidFill>
                <a:latin typeface="+mj-lt"/>
                <a:ea typeface="ＭＳ 明朝" charset="-128"/>
                <a:cs typeface="Times New Roman" charset="0"/>
              </a:rPr>
              <a:t>Washburn University</a:t>
            </a:r>
          </a:p>
          <a:p>
            <a:endParaRPr lang="en-US" dirty="0">
              <a:solidFill>
                <a:srgbClr val="000000"/>
              </a:solidFill>
              <a:latin typeface="Book Antiqua" charset="0"/>
              <a:ea typeface="ＭＳ 明朝" charset="-128"/>
              <a:cs typeface="Times New Roman" charset="0"/>
            </a:endParaRPr>
          </a:p>
          <a:p>
            <a:r>
              <a:rPr lang="en-US" sz="2800" dirty="0" smtClean="0">
                <a:solidFill>
                  <a:srgbClr val="000000"/>
                </a:solidFill>
                <a:ea typeface="ＭＳ 明朝" charset="-128"/>
                <a:cs typeface="Times New Roman" charset="0"/>
              </a:rPr>
              <a:t>The </a:t>
            </a:r>
            <a:r>
              <a:rPr lang="en-US" sz="2800" dirty="0">
                <a:solidFill>
                  <a:srgbClr val="000000"/>
                </a:solidFill>
                <a:ea typeface="ＭＳ 明朝" charset="-128"/>
                <a:cs typeface="Times New Roman" charset="0"/>
              </a:rPr>
              <a:t>Parapros to Teachers Program (PTP) at Washburn University offers a pathway for paraprofessionals to complete teacher licensure. Credit for work experience is granted for introductory education courses. The program provides course work at times convenient for working paraprofessionals. The focus of the PTP program is on Special Education and STEM license </a:t>
            </a:r>
            <a:r>
              <a:rPr lang="en-US" sz="2800" dirty="0" smtClean="0">
                <a:solidFill>
                  <a:srgbClr val="000000"/>
                </a:solidFill>
                <a:ea typeface="ＭＳ 明朝" charset="-128"/>
                <a:cs typeface="Times New Roman" charset="0"/>
              </a:rPr>
              <a:t>areas</a:t>
            </a:r>
            <a:r>
              <a:rPr lang="en-US" sz="2800" dirty="0" smtClean="0"/>
              <a:t>.</a:t>
            </a:r>
            <a:endParaRPr lang="en-US" sz="2800" dirty="0"/>
          </a:p>
        </p:txBody>
      </p:sp>
    </p:spTree>
    <p:extLst>
      <p:ext uri="{BB962C8B-B14F-4D97-AF65-F5344CB8AC3E}">
        <p14:creationId xmlns:p14="http://schemas.microsoft.com/office/powerpoint/2010/main" val="10626625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365760" rtlCol="0">
        <a:spAutoFit/>
      </a:bodyPr>
      <a:lstStyle>
        <a:defPPr>
          <a:defRPr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43704</TotalTime>
  <Words>768</Words>
  <Application>Microsoft Office PowerPoint</Application>
  <PresentationFormat>Widescreen</PresentationFormat>
  <Paragraphs>93</Paragraphs>
  <Slides>23</Slides>
  <Notes>12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23</vt:i4>
      </vt:variant>
    </vt:vector>
  </HeadingPairs>
  <TitlesOfParts>
    <vt:vector size="41" baseType="lpstr">
      <vt:lpstr>Arial</vt:lpstr>
      <vt:lpstr>Arial Black</vt:lpstr>
      <vt:lpstr>Arial Narrow</vt:lpstr>
      <vt:lpstr>Book Antiqua</vt:lpstr>
      <vt:lpstr>Calibri</vt:lpstr>
      <vt:lpstr>Calibri Light</vt:lpstr>
      <vt:lpstr>Century Gothic</vt:lpstr>
      <vt:lpstr>Mangal</vt:lpstr>
      <vt:lpstr>ＭＳ 明朝</vt:lpstr>
      <vt:lpstr>Times New Roman</vt:lpstr>
      <vt:lpstr>Wingdings</vt:lpstr>
      <vt:lpstr>KansansCAN-Blank-Template</vt:lpstr>
      <vt:lpstr>1_KansansCAN-Blank-Template</vt:lpstr>
      <vt:lpstr>2_KansansCAN-Blank-Template</vt:lpstr>
      <vt:lpstr>Custom Design</vt:lpstr>
      <vt:lpstr>Office Theme</vt:lpstr>
      <vt:lpstr>3_Office Theme</vt:lpstr>
      <vt:lpstr>2_Office Theme</vt:lpstr>
      <vt:lpstr>Kansas Leads the World in the Success of Each Student.</vt:lpstr>
      <vt:lpstr>PowerPoint Presentation</vt:lpstr>
      <vt:lpstr>PowerPoint Presentation</vt:lpstr>
      <vt:lpstr>Creating a Vision for Kansas – State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 and Faith…</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Penny Rice</cp:lastModifiedBy>
  <cp:revision>984</cp:revision>
  <cp:lastPrinted>2017-03-04T16:12:47Z</cp:lastPrinted>
  <dcterms:created xsi:type="dcterms:W3CDTF">2015-08-04T16:12:34Z</dcterms:created>
  <dcterms:modified xsi:type="dcterms:W3CDTF">2017-11-21T21:33:06Z</dcterms:modified>
</cp:coreProperties>
</file>