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8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40" r:id="rId3"/>
    <p:sldMasterId id="2147483858" r:id="rId4"/>
    <p:sldMasterId id="2147483881" r:id="rId5"/>
    <p:sldMasterId id="2147483893" r:id="rId6"/>
    <p:sldMasterId id="2147483916" r:id="rId7"/>
    <p:sldMasterId id="2147483931" r:id="rId8"/>
    <p:sldMasterId id="2147483949" r:id="rId9"/>
  </p:sldMasterIdLst>
  <p:notesMasterIdLst>
    <p:notesMasterId r:id="rId31"/>
  </p:notesMasterIdLst>
  <p:handoutMasterIdLst>
    <p:handoutMasterId r:id="rId32"/>
  </p:handoutMasterIdLst>
  <p:sldIdLst>
    <p:sldId id="256" r:id="rId10"/>
    <p:sldId id="998" r:id="rId11"/>
    <p:sldId id="799" r:id="rId12"/>
    <p:sldId id="364" r:id="rId13"/>
    <p:sldId id="561" r:id="rId14"/>
    <p:sldId id="562" r:id="rId15"/>
    <p:sldId id="655" r:id="rId16"/>
    <p:sldId id="990" r:id="rId17"/>
    <p:sldId id="1038" r:id="rId18"/>
    <p:sldId id="997" r:id="rId19"/>
    <p:sldId id="663" r:id="rId20"/>
    <p:sldId id="662" r:id="rId21"/>
    <p:sldId id="747" r:id="rId22"/>
    <p:sldId id="748" r:id="rId23"/>
    <p:sldId id="844" r:id="rId24"/>
    <p:sldId id="820" r:id="rId25"/>
    <p:sldId id="953" r:id="rId26"/>
    <p:sldId id="1039" r:id="rId27"/>
    <p:sldId id="994" r:id="rId28"/>
    <p:sldId id="989" r:id="rId29"/>
    <p:sldId id="456" r:id="rId3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C2DF87"/>
    <a:srgbClr val="40B4E5"/>
    <a:srgbClr val="D25627"/>
    <a:srgbClr val="E57D3C"/>
    <a:srgbClr val="8E88A3"/>
    <a:srgbClr val="8B1C40"/>
    <a:srgbClr val="C126B8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361" autoAdjust="0"/>
    <p:restoredTop sz="87274" autoAdjust="0"/>
  </p:normalViewPr>
  <p:slideViewPr>
    <p:cSldViewPr>
      <p:cViewPr>
        <p:scale>
          <a:sx n="118" d="100"/>
          <a:sy n="118" d="100"/>
        </p:scale>
        <p:origin x="7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243D-D955-4082-B6F4-3A881E42F6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C285-C07E-4674-9A06-3F1191C920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Changes need to be made to address school culture</a:t>
          </a:r>
        </a:p>
      </dgm:t>
    </dgm:pt>
    <dgm:pt modelId="{488F1ADB-F10C-492F-BFF6-A8E88FBBEC72}" type="parTrans" cxnId="{77AF5D2E-3FE7-47AE-A1BD-6483DEB814B3}">
      <dgm:prSet/>
      <dgm:spPr/>
      <dgm:t>
        <a:bodyPr/>
        <a:lstStyle/>
        <a:p>
          <a:endParaRPr lang="en-US"/>
        </a:p>
      </dgm:t>
    </dgm:pt>
    <dgm:pt modelId="{06F69486-1C85-4F24-A8F8-19499889CD2A}" type="sibTrans" cxnId="{77AF5D2E-3FE7-47AE-A1BD-6483DEB814B3}">
      <dgm:prSet/>
      <dgm:spPr/>
      <dgm:t>
        <a:bodyPr/>
        <a:lstStyle/>
        <a:p>
          <a:endParaRPr lang="en-US"/>
        </a:p>
      </dgm:t>
    </dgm:pt>
    <dgm:pt modelId="{7A07B3D6-58B5-4741-9A2B-5352AC254CF6}">
      <dgm:prSet phldrT="[Text]"/>
      <dgm:spPr/>
      <dgm:t>
        <a:bodyPr/>
        <a:lstStyle/>
        <a:p>
          <a:r>
            <a:rPr lang="en-US" dirty="0"/>
            <a:t>New dynamic roles for counselor and social workers</a:t>
          </a:r>
        </a:p>
      </dgm:t>
    </dgm:pt>
    <dgm:pt modelId="{60C23749-BB92-4141-A9CF-323A28047F2B}" type="parTrans" cxnId="{B93FA1B7-80A5-430B-96BE-2C4F555E1B2E}">
      <dgm:prSet/>
      <dgm:spPr/>
      <dgm:t>
        <a:bodyPr/>
        <a:lstStyle/>
        <a:p>
          <a:endParaRPr lang="en-US"/>
        </a:p>
      </dgm:t>
    </dgm:pt>
    <dgm:pt modelId="{5BD7231F-F049-48D4-AD99-6ECF4447C2CD}" type="sibTrans" cxnId="{B93FA1B7-80A5-430B-96BE-2C4F555E1B2E}">
      <dgm:prSet/>
      <dgm:spPr/>
      <dgm:t>
        <a:bodyPr/>
        <a:lstStyle/>
        <a:p>
          <a:endParaRPr lang="en-US"/>
        </a:p>
      </dgm:t>
    </dgm:pt>
    <dgm:pt modelId="{4A872082-5389-498F-80E8-6E9362AF4DD5}">
      <dgm:prSet phldrT="[Text]"/>
      <dgm:spPr/>
      <dgm:t>
        <a:bodyPr/>
        <a:lstStyle/>
        <a:p>
          <a:r>
            <a:rPr lang="en-US" dirty="0"/>
            <a:t>Collaboration between schools and businesses</a:t>
          </a:r>
        </a:p>
      </dgm:t>
    </dgm:pt>
    <dgm:pt modelId="{D7DB1654-6B0F-4099-8EF8-B6014575D5CD}" type="parTrans" cxnId="{7DDAD455-E4D3-48C8-B95C-0C9B316BE014}">
      <dgm:prSet/>
      <dgm:spPr/>
      <dgm:t>
        <a:bodyPr/>
        <a:lstStyle/>
        <a:p>
          <a:endParaRPr lang="en-US"/>
        </a:p>
      </dgm:t>
    </dgm:pt>
    <dgm:pt modelId="{78B87535-9A8F-45D3-BD20-5C3CE9FB0392}" type="sibTrans" cxnId="{7DDAD455-E4D3-48C8-B95C-0C9B316BE014}">
      <dgm:prSet/>
      <dgm:spPr/>
      <dgm:t>
        <a:bodyPr/>
        <a:lstStyle/>
        <a:p>
          <a:endParaRPr lang="en-US"/>
        </a:p>
      </dgm:t>
    </dgm:pt>
    <dgm:pt modelId="{6F5B86D3-EE6F-48D9-9A4B-C1D87A6A7172}">
      <dgm:prSet phldrT="[Text]"/>
      <dgm:spPr/>
      <dgm:t>
        <a:bodyPr/>
        <a:lstStyle/>
        <a:p>
          <a:r>
            <a:rPr lang="en-US" dirty="0"/>
            <a:t>Reorganize schools around students, not the system</a:t>
          </a:r>
        </a:p>
      </dgm:t>
    </dgm:pt>
    <dgm:pt modelId="{EF70DEE3-6AD6-45D3-9DE7-238D46C59796}" type="parTrans" cxnId="{2191BA85-C392-4C35-8F27-0956484C2E3C}">
      <dgm:prSet/>
      <dgm:spPr/>
      <dgm:t>
        <a:bodyPr/>
        <a:lstStyle/>
        <a:p>
          <a:endParaRPr lang="en-US"/>
        </a:p>
      </dgm:t>
    </dgm:pt>
    <dgm:pt modelId="{55B5B453-9DA9-418E-9C8B-9FC5E206E815}" type="sibTrans" cxnId="{2191BA85-C392-4C35-8F27-0956484C2E3C}">
      <dgm:prSet/>
      <dgm:spPr/>
      <dgm:t>
        <a:bodyPr/>
        <a:lstStyle/>
        <a:p>
          <a:endParaRPr lang="en-US"/>
        </a:p>
      </dgm:t>
    </dgm:pt>
    <dgm:pt modelId="{2E2E5510-8BA6-4D2A-AF4F-F1370323721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 service needs to play a bigger role</a:t>
          </a:r>
        </a:p>
      </dgm:t>
    </dgm:pt>
    <dgm:pt modelId="{76138BC0-3350-4097-997D-3253C1F341D1}" type="parTrans" cxnId="{50302B9D-067B-48B9-B70F-F1D8D4EEB5B3}">
      <dgm:prSet/>
      <dgm:spPr/>
      <dgm:t>
        <a:bodyPr/>
        <a:lstStyle/>
        <a:p>
          <a:endParaRPr lang="en-US"/>
        </a:p>
      </dgm:t>
    </dgm:pt>
    <dgm:pt modelId="{9A3C0A94-7CBB-447A-B8B7-D4F2BBBFFDB2}" type="sibTrans" cxnId="{50302B9D-067B-48B9-B70F-F1D8D4EEB5B3}">
      <dgm:prSet/>
      <dgm:spPr/>
      <dgm:t>
        <a:bodyPr/>
        <a:lstStyle/>
        <a:p>
          <a:endParaRPr lang="en-US"/>
        </a:p>
      </dgm:t>
    </dgm:pt>
    <dgm:pt modelId="{1ED2221E-74CC-47DD-855F-DC1ADA01FD1C}">
      <dgm:prSet phldrT="[Text]"/>
      <dgm:spPr/>
      <dgm:t>
        <a:bodyPr/>
        <a:lstStyle/>
        <a:p>
          <a:endParaRPr lang="en-US" dirty="0"/>
        </a:p>
      </dgm:t>
    </dgm:pt>
    <dgm:pt modelId="{2E79E40B-72F7-420B-B16C-DCCCDC13087C}" type="parTrans" cxnId="{F9EA7C03-FD00-47DB-9E40-69EE960976F4}">
      <dgm:prSet/>
      <dgm:spPr/>
      <dgm:t>
        <a:bodyPr/>
        <a:lstStyle/>
        <a:p>
          <a:endParaRPr lang="en-US"/>
        </a:p>
      </dgm:t>
    </dgm:pt>
    <dgm:pt modelId="{2A4D506B-C92B-4859-8AC2-F8EA65CB472D}" type="sibTrans" cxnId="{F9EA7C03-FD00-47DB-9E40-69EE960976F4}">
      <dgm:prSet/>
      <dgm:spPr/>
      <dgm:t>
        <a:bodyPr/>
        <a:lstStyle/>
        <a:p>
          <a:endParaRPr lang="en-US"/>
        </a:p>
      </dgm:t>
    </dgm:pt>
    <dgm:pt modelId="{1F4D805E-2B5A-493F-9F91-F1150061BDC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Kansas children need quality preschool including all day kindergarten</a:t>
          </a:r>
        </a:p>
      </dgm:t>
    </dgm:pt>
    <dgm:pt modelId="{6B4F4780-365F-493B-BA1E-51857B97D505}" type="parTrans" cxnId="{BB99F0F5-D4C8-427D-BAEA-2F412F776EA8}">
      <dgm:prSet/>
      <dgm:spPr/>
      <dgm:t>
        <a:bodyPr/>
        <a:lstStyle/>
        <a:p>
          <a:endParaRPr lang="en-US"/>
        </a:p>
      </dgm:t>
    </dgm:pt>
    <dgm:pt modelId="{EBDAEF17-992C-4C79-9D6F-2D8CBEAD3A84}" type="sibTrans" cxnId="{BB99F0F5-D4C8-427D-BAEA-2F412F776EA8}">
      <dgm:prSet/>
      <dgm:spPr/>
      <dgm:t>
        <a:bodyPr/>
        <a:lstStyle/>
        <a:p>
          <a:endParaRPr lang="en-US"/>
        </a:p>
      </dgm:t>
    </dgm:pt>
    <dgm:pt modelId="{0C27117F-4342-45CB-8915-31319AB9DB8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5E4C1B-098C-4070-B62A-01A32F1173B5}" type="sibTrans" cxnId="{47FAB27B-857B-4DFA-8CE4-B06CCF21225C}">
      <dgm:prSet/>
      <dgm:spPr/>
      <dgm:t>
        <a:bodyPr/>
        <a:lstStyle/>
        <a:p>
          <a:endParaRPr lang="en-US"/>
        </a:p>
      </dgm:t>
    </dgm:pt>
    <dgm:pt modelId="{3B5D788D-1E00-4050-B399-B0CFDDD35774}" type="parTrans" cxnId="{47FAB27B-857B-4DFA-8CE4-B06CCF21225C}">
      <dgm:prSet/>
      <dgm:spPr/>
      <dgm:t>
        <a:bodyPr/>
        <a:lstStyle/>
        <a:p>
          <a:endParaRPr lang="en-US"/>
        </a:p>
      </dgm:t>
    </dgm:pt>
    <dgm:pt modelId="{03213F94-E605-4C1F-9768-CEE6B85753D7}" type="pres">
      <dgm:prSet presAssocID="{E791243D-D955-4082-B6F4-3A881E42F6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88A32-FD8E-41BA-8C8C-AFAA4FA040D9}" type="pres">
      <dgm:prSet presAssocID="{0C27117F-4342-45CB-8915-31319AB9DB86}" presName="centerShape" presStyleLbl="node0" presStyleIdx="0" presStyleCnt="1" custScaleX="213955" custScaleY="124171"/>
      <dgm:spPr/>
      <dgm:t>
        <a:bodyPr/>
        <a:lstStyle/>
        <a:p>
          <a:endParaRPr lang="en-US"/>
        </a:p>
      </dgm:t>
    </dgm:pt>
    <dgm:pt modelId="{DC404C7F-EC96-4974-8903-4E37DED611CA}" type="pres">
      <dgm:prSet presAssocID="{6B4F4780-365F-493B-BA1E-51857B97D505}" presName="parTrans" presStyleLbl="bgSibTrans2D1" presStyleIdx="0" presStyleCnt="6" custScaleX="130171"/>
      <dgm:spPr/>
      <dgm:t>
        <a:bodyPr/>
        <a:lstStyle/>
        <a:p>
          <a:endParaRPr lang="en-US"/>
        </a:p>
      </dgm:t>
    </dgm:pt>
    <dgm:pt modelId="{7BCD9494-F49B-42B0-AB8C-DBB9E1E94909}" type="pres">
      <dgm:prSet presAssocID="{1F4D805E-2B5A-493F-9F91-F1150061BDC4}" presName="node" presStyleLbl="node1" presStyleIdx="0" presStyleCnt="6" custScaleX="131332" custScaleY="125446" custRadScaleRad="116764" custRadScaleInc="1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16ED-5D3A-4AE5-8366-59BA0A5ECABC}" type="pres">
      <dgm:prSet presAssocID="{488F1ADB-F10C-492F-BFF6-A8E88FBBEC72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3E2B2A81-2658-49E4-A537-21C3794C8390}" type="pres">
      <dgm:prSet presAssocID="{DFA2C285-C07E-4674-9A06-3F1191C920AD}" presName="node" presStyleLbl="node1" presStyleIdx="1" presStyleCnt="6" custScaleX="131332" custScaleY="125446" custRadScaleRad="113841" custRadScaleInc="-15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45D6-EF4C-4BF1-92E2-4A7F2C41B66F}" type="pres">
      <dgm:prSet presAssocID="{60C23749-BB92-4141-A9CF-323A28047F2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78043977-7588-42D6-B044-F1C7CC450760}" type="pres">
      <dgm:prSet presAssocID="{7A07B3D6-58B5-4741-9A2B-5352AC254CF6}" presName="node" presStyleLbl="node1" presStyleIdx="2" presStyleCnt="6" custScaleX="131332" custScaleY="125446" custRadScaleRad="93459" custRadScaleInc="-12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78109-5906-492F-86D0-AADAA054DFEF}" type="pres">
      <dgm:prSet presAssocID="{D7DB1654-6B0F-4099-8EF8-B6014575D5CD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9AF8C07-EB4A-4EF9-9C8E-553185B9CE70}" type="pres">
      <dgm:prSet presAssocID="{4A872082-5389-498F-80E8-6E9362AF4DD5}" presName="node" presStyleLbl="node1" presStyleIdx="3" presStyleCnt="6" custScaleX="131332" custScaleY="125446" custRadScaleRad="92481" custRadScaleInc="7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198E5-EE7E-4158-9742-323F90BEA087}" type="pres">
      <dgm:prSet presAssocID="{EF70DEE3-6AD6-45D3-9DE7-238D46C59796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1D0F3A9-5F44-4F7E-BA37-8AE3B98CD7CA}" type="pres">
      <dgm:prSet presAssocID="{6F5B86D3-EE6F-48D9-9A4B-C1D87A6A7172}" presName="node" presStyleLbl="node1" presStyleIdx="4" presStyleCnt="6" custScaleX="131332" custScaleY="125446" custRadScaleRad="112883" custRadScaleInc="9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78CBC-D046-41F4-9107-7CBFE56B210A}" type="pres">
      <dgm:prSet presAssocID="{76138BC0-3350-4097-997D-3253C1F341D1}" presName="parTrans" presStyleLbl="bgSibTrans2D1" presStyleIdx="5" presStyleCnt="6" custScaleX="133574" custLinFactNeighborX="8429" custLinFactNeighborY="-9165"/>
      <dgm:spPr/>
      <dgm:t>
        <a:bodyPr/>
        <a:lstStyle/>
        <a:p>
          <a:endParaRPr lang="en-US"/>
        </a:p>
      </dgm:t>
    </dgm:pt>
    <dgm:pt modelId="{7D18DEB3-6B81-4D49-B608-88ECAEF01B01}" type="pres">
      <dgm:prSet presAssocID="{2E2E5510-8BA6-4D2A-AF4F-F13703237210}" presName="node" presStyleLbl="node1" presStyleIdx="5" presStyleCnt="6" custScaleX="131332" custScaleY="125446" custRadScaleRad="116764" custRadScaleInc="-1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8333C-023D-5C4D-B0F4-8B57C86119C1}" type="presOf" srcId="{6B4F4780-365F-493B-BA1E-51857B97D505}" destId="{DC404C7F-EC96-4974-8903-4E37DED611CA}" srcOrd="0" destOrd="0" presId="urn:microsoft.com/office/officeart/2005/8/layout/radial4"/>
    <dgm:cxn modelId="{2310ED0D-E83D-C340-80DF-1BFB56942FF1}" type="presOf" srcId="{4A872082-5389-498F-80E8-6E9362AF4DD5}" destId="{C9AF8C07-EB4A-4EF9-9C8E-553185B9CE70}" srcOrd="0" destOrd="0" presId="urn:microsoft.com/office/officeart/2005/8/layout/radial4"/>
    <dgm:cxn modelId="{935645E4-CAE6-BE43-83D8-FB8F857BD732}" type="presOf" srcId="{7A07B3D6-58B5-4741-9A2B-5352AC254CF6}" destId="{78043977-7588-42D6-B044-F1C7CC450760}" srcOrd="0" destOrd="0" presId="urn:microsoft.com/office/officeart/2005/8/layout/radial4"/>
    <dgm:cxn modelId="{6EF0F817-6092-B54C-9814-3D3FBB4B4576}" type="presOf" srcId="{EF70DEE3-6AD6-45D3-9DE7-238D46C59796}" destId="{585198E5-EE7E-4158-9742-323F90BEA087}" srcOrd="0" destOrd="0" presId="urn:microsoft.com/office/officeart/2005/8/layout/radial4"/>
    <dgm:cxn modelId="{F277016E-E5EA-B34D-BC04-E656CFD1FC94}" type="presOf" srcId="{D7DB1654-6B0F-4099-8EF8-B6014575D5CD}" destId="{C7A78109-5906-492F-86D0-AADAA054DFEF}" srcOrd="0" destOrd="0" presId="urn:microsoft.com/office/officeart/2005/8/layout/radial4"/>
    <dgm:cxn modelId="{934BD4BB-ADDA-0647-9927-E54FF0600054}" type="presOf" srcId="{0C27117F-4342-45CB-8915-31319AB9DB86}" destId="{53A88A32-FD8E-41BA-8C8C-AFAA4FA040D9}" srcOrd="0" destOrd="0" presId="urn:microsoft.com/office/officeart/2005/8/layout/radial4"/>
    <dgm:cxn modelId="{01B57EFE-436B-3B4F-9462-B7D5D66CA06C}" type="presOf" srcId="{488F1ADB-F10C-492F-BFF6-A8E88FBBEC72}" destId="{B6F816ED-5D3A-4AE5-8366-59BA0A5ECABC}" srcOrd="0" destOrd="0" presId="urn:microsoft.com/office/officeart/2005/8/layout/radial4"/>
    <dgm:cxn modelId="{69A23357-496F-0D43-9294-559BC3ACBA5B}" type="presOf" srcId="{6F5B86D3-EE6F-48D9-9A4B-C1D87A6A7172}" destId="{11D0F3A9-5F44-4F7E-BA37-8AE3B98CD7CA}" srcOrd="0" destOrd="0" presId="urn:microsoft.com/office/officeart/2005/8/layout/radial4"/>
    <dgm:cxn modelId="{AFB4DC5E-94BF-164F-9542-D571C7F59AEB}" type="presOf" srcId="{1F4D805E-2B5A-493F-9F91-F1150061BDC4}" destId="{7BCD9494-F49B-42B0-AB8C-DBB9E1E94909}" srcOrd="0" destOrd="0" presId="urn:microsoft.com/office/officeart/2005/8/layout/radial4"/>
    <dgm:cxn modelId="{7DDAD455-E4D3-48C8-B95C-0C9B316BE014}" srcId="{0C27117F-4342-45CB-8915-31319AB9DB86}" destId="{4A872082-5389-498F-80E8-6E9362AF4DD5}" srcOrd="3" destOrd="0" parTransId="{D7DB1654-6B0F-4099-8EF8-B6014575D5CD}" sibTransId="{78B87535-9A8F-45D3-BD20-5C3CE9FB0392}"/>
    <dgm:cxn modelId="{BB99F0F5-D4C8-427D-BAEA-2F412F776EA8}" srcId="{0C27117F-4342-45CB-8915-31319AB9DB86}" destId="{1F4D805E-2B5A-493F-9F91-F1150061BDC4}" srcOrd="0" destOrd="0" parTransId="{6B4F4780-365F-493B-BA1E-51857B97D505}" sibTransId="{EBDAEF17-992C-4C79-9D6F-2D8CBEAD3A84}"/>
    <dgm:cxn modelId="{47FAB27B-857B-4DFA-8CE4-B06CCF21225C}" srcId="{E791243D-D955-4082-B6F4-3A881E42F674}" destId="{0C27117F-4342-45CB-8915-31319AB9DB86}" srcOrd="0" destOrd="0" parTransId="{3B5D788D-1E00-4050-B399-B0CFDDD35774}" sibTransId="{975E4C1B-098C-4070-B62A-01A32F1173B5}"/>
    <dgm:cxn modelId="{C9621FFD-6D83-7D4E-860C-6B49FC8C0796}" type="presOf" srcId="{76138BC0-3350-4097-997D-3253C1F341D1}" destId="{5B678CBC-D046-41F4-9107-7CBFE56B210A}" srcOrd="0" destOrd="0" presId="urn:microsoft.com/office/officeart/2005/8/layout/radial4"/>
    <dgm:cxn modelId="{2191BA85-C392-4C35-8F27-0956484C2E3C}" srcId="{0C27117F-4342-45CB-8915-31319AB9DB86}" destId="{6F5B86D3-EE6F-48D9-9A4B-C1D87A6A7172}" srcOrd="4" destOrd="0" parTransId="{EF70DEE3-6AD6-45D3-9DE7-238D46C59796}" sibTransId="{55B5B453-9DA9-418E-9C8B-9FC5E206E815}"/>
    <dgm:cxn modelId="{50302B9D-067B-48B9-B70F-F1D8D4EEB5B3}" srcId="{0C27117F-4342-45CB-8915-31319AB9DB86}" destId="{2E2E5510-8BA6-4D2A-AF4F-F13703237210}" srcOrd="5" destOrd="0" parTransId="{76138BC0-3350-4097-997D-3253C1F341D1}" sibTransId="{9A3C0A94-7CBB-447A-B8B7-D4F2BBBFFDB2}"/>
    <dgm:cxn modelId="{F9EA7C03-FD00-47DB-9E40-69EE960976F4}" srcId="{E791243D-D955-4082-B6F4-3A881E42F674}" destId="{1ED2221E-74CC-47DD-855F-DC1ADA01FD1C}" srcOrd="1" destOrd="0" parTransId="{2E79E40B-72F7-420B-B16C-DCCCDC13087C}" sibTransId="{2A4D506B-C92B-4859-8AC2-F8EA65CB472D}"/>
    <dgm:cxn modelId="{72BF38E6-3657-6B4D-BD0E-FAE323720D4A}" type="presOf" srcId="{2E2E5510-8BA6-4D2A-AF4F-F13703237210}" destId="{7D18DEB3-6B81-4D49-B608-88ECAEF01B01}" srcOrd="0" destOrd="0" presId="urn:microsoft.com/office/officeart/2005/8/layout/radial4"/>
    <dgm:cxn modelId="{BADF8174-7CCC-E549-8DCA-1D87CFE9B148}" type="presOf" srcId="{E791243D-D955-4082-B6F4-3A881E42F674}" destId="{03213F94-E605-4C1F-9768-CEE6B85753D7}" srcOrd="0" destOrd="0" presId="urn:microsoft.com/office/officeart/2005/8/layout/radial4"/>
    <dgm:cxn modelId="{77AF5D2E-3FE7-47AE-A1BD-6483DEB814B3}" srcId="{0C27117F-4342-45CB-8915-31319AB9DB86}" destId="{DFA2C285-C07E-4674-9A06-3F1191C920AD}" srcOrd="1" destOrd="0" parTransId="{488F1ADB-F10C-492F-BFF6-A8E88FBBEC72}" sibTransId="{06F69486-1C85-4F24-A8F8-19499889CD2A}"/>
    <dgm:cxn modelId="{C1EC0377-ED2A-034C-A4A7-F07ACE0DFF38}" type="presOf" srcId="{DFA2C285-C07E-4674-9A06-3F1191C920AD}" destId="{3E2B2A81-2658-49E4-A537-21C3794C8390}" srcOrd="0" destOrd="0" presId="urn:microsoft.com/office/officeart/2005/8/layout/radial4"/>
    <dgm:cxn modelId="{B93FA1B7-80A5-430B-96BE-2C4F555E1B2E}" srcId="{0C27117F-4342-45CB-8915-31319AB9DB86}" destId="{7A07B3D6-58B5-4741-9A2B-5352AC254CF6}" srcOrd="2" destOrd="0" parTransId="{60C23749-BB92-4141-A9CF-323A28047F2B}" sibTransId="{5BD7231F-F049-48D4-AD99-6ECF4447C2CD}"/>
    <dgm:cxn modelId="{ECA0CCA4-ADEC-D041-A026-5337BBEA97DF}" type="presOf" srcId="{60C23749-BB92-4141-A9CF-323A28047F2B}" destId="{9CFD45D6-EF4C-4BF1-92E2-4A7F2C41B66F}" srcOrd="0" destOrd="0" presId="urn:microsoft.com/office/officeart/2005/8/layout/radial4"/>
    <dgm:cxn modelId="{EF74E02A-347B-294D-BDD4-AD609687E875}" type="presParOf" srcId="{03213F94-E605-4C1F-9768-CEE6B85753D7}" destId="{53A88A32-FD8E-41BA-8C8C-AFAA4FA040D9}" srcOrd="0" destOrd="0" presId="urn:microsoft.com/office/officeart/2005/8/layout/radial4"/>
    <dgm:cxn modelId="{F2F7CCA4-1929-134A-AFBE-4044C0A51C0B}" type="presParOf" srcId="{03213F94-E605-4C1F-9768-CEE6B85753D7}" destId="{DC404C7F-EC96-4974-8903-4E37DED611CA}" srcOrd="1" destOrd="0" presId="urn:microsoft.com/office/officeart/2005/8/layout/radial4"/>
    <dgm:cxn modelId="{7CB61863-A06C-3648-8C3F-5E607C2FED38}" type="presParOf" srcId="{03213F94-E605-4C1F-9768-CEE6B85753D7}" destId="{7BCD9494-F49B-42B0-AB8C-DBB9E1E94909}" srcOrd="2" destOrd="0" presId="urn:microsoft.com/office/officeart/2005/8/layout/radial4"/>
    <dgm:cxn modelId="{D9FECDF3-C56F-5744-BDEA-7F2E86743EF1}" type="presParOf" srcId="{03213F94-E605-4C1F-9768-CEE6B85753D7}" destId="{B6F816ED-5D3A-4AE5-8366-59BA0A5ECABC}" srcOrd="3" destOrd="0" presId="urn:microsoft.com/office/officeart/2005/8/layout/radial4"/>
    <dgm:cxn modelId="{0901FC7B-BFA5-554B-AA37-6AF152CC0FCE}" type="presParOf" srcId="{03213F94-E605-4C1F-9768-CEE6B85753D7}" destId="{3E2B2A81-2658-49E4-A537-21C3794C8390}" srcOrd="4" destOrd="0" presId="urn:microsoft.com/office/officeart/2005/8/layout/radial4"/>
    <dgm:cxn modelId="{D927CCF5-DBAF-1849-9CCF-8BC231D40732}" type="presParOf" srcId="{03213F94-E605-4C1F-9768-CEE6B85753D7}" destId="{9CFD45D6-EF4C-4BF1-92E2-4A7F2C41B66F}" srcOrd="5" destOrd="0" presId="urn:microsoft.com/office/officeart/2005/8/layout/radial4"/>
    <dgm:cxn modelId="{65011669-C66E-FA41-83C4-CFAD98CBB4AA}" type="presParOf" srcId="{03213F94-E605-4C1F-9768-CEE6B85753D7}" destId="{78043977-7588-42D6-B044-F1C7CC450760}" srcOrd="6" destOrd="0" presId="urn:microsoft.com/office/officeart/2005/8/layout/radial4"/>
    <dgm:cxn modelId="{823D5D00-0A97-C942-8BD8-258CDDF598F0}" type="presParOf" srcId="{03213F94-E605-4C1F-9768-CEE6B85753D7}" destId="{C7A78109-5906-492F-86D0-AADAA054DFEF}" srcOrd="7" destOrd="0" presId="urn:microsoft.com/office/officeart/2005/8/layout/radial4"/>
    <dgm:cxn modelId="{E6AB3283-D0C3-7C47-8849-F6DD0FB06C87}" type="presParOf" srcId="{03213F94-E605-4C1F-9768-CEE6B85753D7}" destId="{C9AF8C07-EB4A-4EF9-9C8E-553185B9CE70}" srcOrd="8" destOrd="0" presId="urn:microsoft.com/office/officeart/2005/8/layout/radial4"/>
    <dgm:cxn modelId="{C59FB2A3-09C9-504B-8EEA-D27D008AA9C7}" type="presParOf" srcId="{03213F94-E605-4C1F-9768-CEE6B85753D7}" destId="{585198E5-EE7E-4158-9742-323F90BEA087}" srcOrd="9" destOrd="0" presId="urn:microsoft.com/office/officeart/2005/8/layout/radial4"/>
    <dgm:cxn modelId="{31626874-1F4F-9249-A544-24374E1B52FE}" type="presParOf" srcId="{03213F94-E605-4C1F-9768-CEE6B85753D7}" destId="{11D0F3A9-5F44-4F7E-BA37-8AE3B98CD7CA}" srcOrd="10" destOrd="0" presId="urn:microsoft.com/office/officeart/2005/8/layout/radial4"/>
    <dgm:cxn modelId="{A8A5606C-1EDE-604C-B78A-5A4BAD423C2E}" type="presParOf" srcId="{03213F94-E605-4C1F-9768-CEE6B85753D7}" destId="{5B678CBC-D046-41F4-9107-7CBFE56B210A}" srcOrd="11" destOrd="0" presId="urn:microsoft.com/office/officeart/2005/8/layout/radial4"/>
    <dgm:cxn modelId="{3C69A240-3D27-344C-8DE5-E9A7DE9ECA91}" type="presParOf" srcId="{03213F94-E605-4C1F-9768-CEE6B85753D7}" destId="{7D18DEB3-6B81-4D49-B608-88ECAEF01B0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8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2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F347561F-8726-DF4F-B43E-364FF45D6437}" type="presOf" srcId="{5B7B2099-41D8-004B-8D65-B38C39E321CD}" destId="{D00DCD45-E5DB-9E44-BAB2-137C8E0A3DFB}" srcOrd="0" destOrd="0" presId="urn:microsoft.com/office/officeart/2008/layout/VerticalCurvedList"/>
    <dgm:cxn modelId="{434F0B22-E7B5-3243-ADA5-090A756BADFD}" type="presOf" srcId="{FDBFCE31-5707-1949-9F5A-BF004052C599}" destId="{F74A63C8-E466-1848-8610-D8932C7E91B0}" srcOrd="0" destOrd="0" presId="urn:microsoft.com/office/officeart/2008/layout/VerticalCurvedList"/>
    <dgm:cxn modelId="{C2CAA487-EF60-CD43-AAC2-215C934326A8}" type="presOf" srcId="{036BCADC-AE57-E04A-B05A-E6530078CE91}" destId="{628BF3DB-8C74-1E49-A51A-11216C57049F}" srcOrd="0" destOrd="0" presId="urn:microsoft.com/office/officeart/2008/layout/VerticalCurvedList"/>
    <dgm:cxn modelId="{F1E5E53D-034A-AC42-837B-E2F0F8A9751A}" type="presOf" srcId="{082C9BA0-F89E-7B45-99F8-52E6FD4188C9}" destId="{8920BE36-2629-4647-82BB-E5679876C639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74CA8D49-A521-9D4E-BFA1-4C0401FC2407}" type="presOf" srcId="{99B1A442-20F6-9947-9CF1-82B1CE2D9FA8}" destId="{0790621F-E159-F845-BDA3-95A52492E165}" srcOrd="0" destOrd="0" presId="urn:microsoft.com/office/officeart/2008/layout/VerticalCurvedList"/>
    <dgm:cxn modelId="{04BC41A1-4D91-5A47-B87C-DF0B56795541}" type="presOf" srcId="{52B1DE18-6A1C-AD4B-A580-EFB10306A31C}" destId="{2BE05F37-9A4A-2141-9302-759141DC58F7}" srcOrd="0" destOrd="0" presId="urn:microsoft.com/office/officeart/2008/layout/VerticalCurvedList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CEBFAFC6-2ADC-F349-A6D9-1D4908F829B1}" type="presOf" srcId="{4CD40E5E-F263-3C45-AEBF-86D8DD33391C}" destId="{937BE5E8-7FBB-D646-831F-44001EF04F5A}" srcOrd="0" destOrd="0" presId="urn:microsoft.com/office/officeart/2008/layout/VerticalCurvedList"/>
    <dgm:cxn modelId="{87532326-2A27-844B-82CB-606060C96CAC}" type="presParOf" srcId="{8920BE36-2629-4647-82BB-E5679876C639}" destId="{7B1087D9-B106-2B40-903A-2B80FD210404}" srcOrd="0" destOrd="0" presId="urn:microsoft.com/office/officeart/2008/layout/VerticalCurvedList"/>
    <dgm:cxn modelId="{57712285-E105-F244-B3AF-C69657C9FBC7}" type="presParOf" srcId="{7B1087D9-B106-2B40-903A-2B80FD210404}" destId="{E7F6D431-189D-D74F-8DD8-0D83DF54FA90}" srcOrd="0" destOrd="0" presId="urn:microsoft.com/office/officeart/2008/layout/VerticalCurvedList"/>
    <dgm:cxn modelId="{291711C2-2363-8048-8859-23C4184D2238}" type="presParOf" srcId="{E7F6D431-189D-D74F-8DD8-0D83DF54FA90}" destId="{1D44CD56-337C-6F47-A065-23F9BB34CE58}" srcOrd="0" destOrd="0" presId="urn:microsoft.com/office/officeart/2008/layout/VerticalCurvedList"/>
    <dgm:cxn modelId="{09780FED-BD1D-5549-9230-FC9D5299FB0C}" type="presParOf" srcId="{E7F6D431-189D-D74F-8DD8-0D83DF54FA90}" destId="{F74A63C8-E466-1848-8610-D8932C7E91B0}" srcOrd="1" destOrd="0" presId="urn:microsoft.com/office/officeart/2008/layout/VerticalCurvedList"/>
    <dgm:cxn modelId="{3F7449ED-8F63-C140-9B69-BA65C0D55AED}" type="presParOf" srcId="{E7F6D431-189D-D74F-8DD8-0D83DF54FA90}" destId="{63D374A2-C544-1A40-B71B-CD7E926EB63B}" srcOrd="2" destOrd="0" presId="urn:microsoft.com/office/officeart/2008/layout/VerticalCurvedList"/>
    <dgm:cxn modelId="{A31EB875-4AFB-B34B-B17F-9EBFF5E9AEAD}" type="presParOf" srcId="{E7F6D431-189D-D74F-8DD8-0D83DF54FA90}" destId="{F6B1C594-E5B8-3145-9EE6-EE995A413001}" srcOrd="3" destOrd="0" presId="urn:microsoft.com/office/officeart/2008/layout/VerticalCurvedList"/>
    <dgm:cxn modelId="{5AF43E57-29FE-3C4C-AC1C-928DB9F41D4A}" type="presParOf" srcId="{7B1087D9-B106-2B40-903A-2B80FD210404}" destId="{2BE05F37-9A4A-2141-9302-759141DC58F7}" srcOrd="1" destOrd="0" presId="urn:microsoft.com/office/officeart/2008/layout/VerticalCurvedList"/>
    <dgm:cxn modelId="{0AAB409D-D5DC-EF40-9AF0-06D7A4376F19}" type="presParOf" srcId="{7B1087D9-B106-2B40-903A-2B80FD210404}" destId="{9453C38E-C9FE-034C-9977-DE6957BCE791}" srcOrd="2" destOrd="0" presId="urn:microsoft.com/office/officeart/2008/layout/VerticalCurvedList"/>
    <dgm:cxn modelId="{7882105B-C370-9243-AF36-4FCD74F56A21}" type="presParOf" srcId="{9453C38E-C9FE-034C-9977-DE6957BCE791}" destId="{676A47F5-D9A2-4F40-BEAA-4080D9BB4C27}" srcOrd="0" destOrd="0" presId="urn:microsoft.com/office/officeart/2008/layout/VerticalCurvedList"/>
    <dgm:cxn modelId="{63DFEFA0-6060-B948-9B77-736F1A0EFC93}" type="presParOf" srcId="{7B1087D9-B106-2B40-903A-2B80FD210404}" destId="{0790621F-E159-F845-BDA3-95A52492E165}" srcOrd="3" destOrd="0" presId="urn:microsoft.com/office/officeart/2008/layout/VerticalCurvedList"/>
    <dgm:cxn modelId="{D57B96DD-9E54-264E-B1E8-F7918A9CF103}" type="presParOf" srcId="{7B1087D9-B106-2B40-903A-2B80FD210404}" destId="{5644EB7E-7515-284F-B260-524F5A9BB8FA}" srcOrd="4" destOrd="0" presId="urn:microsoft.com/office/officeart/2008/layout/VerticalCurvedList"/>
    <dgm:cxn modelId="{6A39816A-B1B2-1E47-A209-59FC6936EAEB}" type="presParOf" srcId="{5644EB7E-7515-284F-B260-524F5A9BB8FA}" destId="{10B4999E-721F-EE47-8AA6-BB33D4EBAE51}" srcOrd="0" destOrd="0" presId="urn:microsoft.com/office/officeart/2008/layout/VerticalCurvedList"/>
    <dgm:cxn modelId="{AD9EE30A-4F9B-5C4E-8CA7-AC0F64965EE2}" type="presParOf" srcId="{7B1087D9-B106-2B40-903A-2B80FD210404}" destId="{628BF3DB-8C74-1E49-A51A-11216C57049F}" srcOrd="5" destOrd="0" presId="urn:microsoft.com/office/officeart/2008/layout/VerticalCurvedList"/>
    <dgm:cxn modelId="{2EDF4B9D-4F2A-3843-80CE-A9DE023EB8FC}" type="presParOf" srcId="{7B1087D9-B106-2B40-903A-2B80FD210404}" destId="{C76781E5-C5D9-0F4D-9768-AA41A07EED68}" srcOrd="6" destOrd="0" presId="urn:microsoft.com/office/officeart/2008/layout/VerticalCurvedList"/>
    <dgm:cxn modelId="{66DF4751-4CF5-644A-915A-4B3331A54265}" type="presParOf" srcId="{C76781E5-C5D9-0F4D-9768-AA41A07EED68}" destId="{EA8FAC7C-1433-314D-A6DF-38B6083DA1D5}" srcOrd="0" destOrd="0" presId="urn:microsoft.com/office/officeart/2008/layout/VerticalCurvedList"/>
    <dgm:cxn modelId="{9D47C263-0B7D-2F47-B639-11C63F17A952}" type="presParOf" srcId="{7B1087D9-B106-2B40-903A-2B80FD210404}" destId="{D00DCD45-E5DB-9E44-BAB2-137C8E0A3DFB}" srcOrd="7" destOrd="0" presId="urn:microsoft.com/office/officeart/2008/layout/VerticalCurvedList"/>
    <dgm:cxn modelId="{A6D74EA9-4CA6-CB4E-BACE-46CBA5B4BC28}" type="presParOf" srcId="{7B1087D9-B106-2B40-903A-2B80FD210404}" destId="{1268FF1B-B3A2-E24C-90DB-9B339840373A}" srcOrd="8" destOrd="0" presId="urn:microsoft.com/office/officeart/2008/layout/VerticalCurvedList"/>
    <dgm:cxn modelId="{0D78DAE2-3692-914C-BBED-2DBF10612B49}" type="presParOf" srcId="{1268FF1B-B3A2-E24C-90DB-9B339840373A}" destId="{BA677D07-8372-2944-89BD-C80AFD2B35A8}" srcOrd="0" destOrd="0" presId="urn:microsoft.com/office/officeart/2008/layout/VerticalCurvedList"/>
    <dgm:cxn modelId="{6B5533D0-234A-BA41-8A3B-6F07C8C40829}" type="presParOf" srcId="{7B1087D9-B106-2B40-903A-2B80FD210404}" destId="{937BE5E8-7FBB-D646-831F-44001EF04F5A}" srcOrd="9" destOrd="0" presId="urn:microsoft.com/office/officeart/2008/layout/VerticalCurvedList"/>
    <dgm:cxn modelId="{211E3232-F716-5B44-9B95-0715354F474F}" type="presParOf" srcId="{7B1087D9-B106-2B40-903A-2B80FD210404}" destId="{43C94A50-B091-C144-B0AF-6669D8D11E72}" srcOrd="10" destOrd="0" presId="urn:microsoft.com/office/officeart/2008/layout/VerticalCurvedList"/>
    <dgm:cxn modelId="{BC1F0CB0-5D49-364D-AB7D-82D591CEBF51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8A32-FD8E-41BA-8C8C-AFAA4FA040D9}">
      <dsp:nvSpPr>
        <dsp:cNvPr id="0" name=""/>
        <dsp:cNvSpPr/>
      </dsp:nvSpPr>
      <dsp:spPr>
        <a:xfrm>
          <a:off x="3454853" y="2657123"/>
          <a:ext cx="5282292" cy="3065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28427" y="3106074"/>
        <a:ext cx="3735144" cy="2167730"/>
      </dsp:txXfrm>
    </dsp:sp>
    <dsp:sp modelId="{DC404C7F-EC96-4974-8903-4E37DED611CA}">
      <dsp:nvSpPr>
        <dsp:cNvPr id="0" name=""/>
        <dsp:cNvSpPr/>
      </dsp:nvSpPr>
      <dsp:spPr>
        <a:xfrm rot="11109438">
          <a:off x="1491358" y="3519633"/>
          <a:ext cx="215176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D9494-F49B-42B0-AB8C-DBB9E1E94909}">
      <dsp:nvSpPr>
        <dsp:cNvPr id="0" name=""/>
        <dsp:cNvSpPr/>
      </dsp:nvSpPr>
      <dsp:spPr>
        <a:xfrm>
          <a:off x="609221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Kansas children need quality preschool including all day kindergarten</a:t>
          </a:r>
        </a:p>
      </dsp:txBody>
      <dsp:txXfrm>
        <a:off x="660019" y="2980760"/>
        <a:ext cx="2168104" cy="1632786"/>
      </dsp:txXfrm>
    </dsp:sp>
    <dsp:sp modelId="{B6F816ED-5D3A-4AE5-8366-59BA0A5ECABC}">
      <dsp:nvSpPr>
        <dsp:cNvPr id="0" name=""/>
        <dsp:cNvSpPr/>
      </dsp:nvSpPr>
      <dsp:spPr>
        <a:xfrm rot="12677256">
          <a:off x="2309259" y="2147261"/>
          <a:ext cx="2008805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2A81-2658-49E4-A537-21C3794C8390}">
      <dsp:nvSpPr>
        <dsp:cNvPr id="0" name=""/>
        <dsp:cNvSpPr/>
      </dsp:nvSpPr>
      <dsp:spPr>
        <a:xfrm>
          <a:off x="1320478" y="1110264"/>
          <a:ext cx="2269700" cy="1734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Changes need to be made to address school culture</a:t>
          </a:r>
        </a:p>
      </dsp:txBody>
      <dsp:txXfrm>
        <a:off x="1371276" y="1161062"/>
        <a:ext cx="2168104" cy="1632786"/>
      </dsp:txXfrm>
    </dsp:sp>
    <dsp:sp modelId="{9CFD45D6-EF4C-4BF1-92E2-4A7F2C41B66F}">
      <dsp:nvSpPr>
        <dsp:cNvPr id="0" name=""/>
        <dsp:cNvSpPr/>
      </dsp:nvSpPr>
      <dsp:spPr>
        <a:xfrm rot="14887044">
          <a:off x="4232640" y="1420783"/>
          <a:ext cx="178489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3977-7588-42D6-B044-F1C7CC450760}">
      <dsp:nvSpPr>
        <dsp:cNvPr id="0" name=""/>
        <dsp:cNvSpPr/>
      </dsp:nvSpPr>
      <dsp:spPr>
        <a:xfrm>
          <a:off x="3657616" y="77261"/>
          <a:ext cx="2269700" cy="1734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New dynamic roles for counselor and social workers</a:t>
          </a:r>
        </a:p>
      </dsp:txBody>
      <dsp:txXfrm>
        <a:off x="3708414" y="128059"/>
        <a:ext cx="2168104" cy="1632786"/>
      </dsp:txXfrm>
    </dsp:sp>
    <dsp:sp modelId="{C7A78109-5906-492F-86D0-AADAA054DFEF}">
      <dsp:nvSpPr>
        <dsp:cNvPr id="0" name=""/>
        <dsp:cNvSpPr/>
      </dsp:nvSpPr>
      <dsp:spPr>
        <a:xfrm rot="17419284">
          <a:off x="6112055" y="1418050"/>
          <a:ext cx="176036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F8C07-EB4A-4EF9-9C8E-553185B9CE70}">
      <dsp:nvSpPr>
        <dsp:cNvPr id="0" name=""/>
        <dsp:cNvSpPr/>
      </dsp:nvSpPr>
      <dsp:spPr>
        <a:xfrm>
          <a:off x="6163065" y="77272"/>
          <a:ext cx="2269700" cy="1734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Collaboration between schools and businesses</a:t>
          </a:r>
        </a:p>
      </dsp:txBody>
      <dsp:txXfrm>
        <a:off x="6213863" y="128070"/>
        <a:ext cx="2168104" cy="1632786"/>
      </dsp:txXfrm>
    </dsp:sp>
    <dsp:sp modelId="{585198E5-EE7E-4158-9742-323F90BEA087}">
      <dsp:nvSpPr>
        <dsp:cNvPr id="0" name=""/>
        <dsp:cNvSpPr/>
      </dsp:nvSpPr>
      <dsp:spPr>
        <a:xfrm rot="19614312">
          <a:off x="7787334" y="2080485"/>
          <a:ext cx="2010827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0F3A9-5F44-4F7E-BA37-8AE3B98CD7CA}">
      <dsp:nvSpPr>
        <dsp:cNvPr id="0" name=""/>
        <dsp:cNvSpPr/>
      </dsp:nvSpPr>
      <dsp:spPr>
        <a:xfrm>
          <a:off x="8500201" y="1016127"/>
          <a:ext cx="2269700" cy="17343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Reorganize schools around students, not the system</a:t>
          </a:r>
        </a:p>
      </dsp:txBody>
      <dsp:txXfrm>
        <a:off x="8550999" y="1066925"/>
        <a:ext cx="2168104" cy="1632786"/>
      </dsp:txXfrm>
    </dsp:sp>
    <dsp:sp modelId="{5B678CBC-D046-41F4-9107-7CBFE56B210A}">
      <dsp:nvSpPr>
        <dsp:cNvPr id="0" name=""/>
        <dsp:cNvSpPr/>
      </dsp:nvSpPr>
      <dsp:spPr>
        <a:xfrm rot="21290562">
          <a:off x="8660087" y="3455145"/>
          <a:ext cx="220801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8DEB3-6B81-4D49-B608-88ECAEF01B01}">
      <dsp:nvSpPr>
        <dsp:cNvPr id="0" name=""/>
        <dsp:cNvSpPr/>
      </dsp:nvSpPr>
      <dsp:spPr>
        <a:xfrm>
          <a:off x="9313077" y="2929962"/>
          <a:ext cx="2269700" cy="173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Community service needs to play a bigger role</a:t>
          </a:r>
        </a:p>
      </dsp:txBody>
      <dsp:txXfrm>
        <a:off x="9363875" y="2980760"/>
        <a:ext cx="2168104" cy="1632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Kindergarten Readiness</a:t>
          </a:r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Individual Plan of Study</a:t>
          </a:r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High School Graduation Rates</a:t>
          </a:r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Post Secondary Completion</a:t>
          </a:r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2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4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11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61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8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Jay - This is the vision for education in Kansas</a:t>
            </a:r>
            <a:r>
              <a:rPr lang="en-US" baseline="0" dirty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>
              <a:latin typeface="+mn-lt"/>
            </a:endParaRPr>
          </a:p>
          <a:p>
            <a:r>
              <a:rPr lang="en-US" baseline="0" dirty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result is a little surprising since a</a:t>
            </a:r>
            <a:r>
              <a:rPr lang="en-US" dirty="0"/>
              <a:t>bout 66% of the respondents were educators, education administrators, or former educators—people who mostly</a:t>
            </a:r>
            <a:r>
              <a:rPr lang="en-US" baseline="0" dirty="0"/>
              <a:t> teach, or used to teach, academic skills</a:t>
            </a:r>
            <a:r>
              <a:rPr lang="en-US" dirty="0"/>
              <a:t>.  Nevertheless, the soft skills—social-emotional, personality skills, or 21st century skills—they have lots of names—were cited 70% of the time.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6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the community groups cited non-academic skills 70% of the time and academic skills 23% of the time.  These frequencies are remarkably similar to those expressed by the community groups.  If</a:t>
            </a:r>
            <a:r>
              <a:rPr lang="en-US" baseline="0" dirty="0"/>
              <a:t> volume can be equated with importance, t</a:t>
            </a:r>
            <a:r>
              <a:rPr lang="en-US" dirty="0"/>
              <a:t>he business and industry groups are saying that the non-academic characteristics</a:t>
            </a:r>
            <a:r>
              <a:rPr lang="en-US" baseline="0" dirty="0"/>
              <a:t> are more important than academic skills, including applied skills, and that non-academic skills are at least as important to them as to the community groups, maybe more so.  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One cited experience as a characteristic of the ideally prepared 24 year old (the tiny yellow 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66E88-C02A-4852-81EF-50219D7D68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08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We</a:t>
            </a:r>
            <a:r>
              <a:rPr lang="en-US" sz="1600" baseline="0" dirty="0"/>
              <a:t> also learned that Kansans believe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Every</a:t>
            </a:r>
            <a:r>
              <a:rPr lang="en-US" sz="1600" baseline="0" dirty="0"/>
              <a:t> child needs access to quality preschool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School culture needs to be addressed – we must value the student going to a two-year or certification program as much as a student attending a four-year institution.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Counselors need to be able to help students identify and explore career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Must be collaboration between schools and businesses to prepare students for postsecondary pursuits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Schools must be reorganized around the student, not the system to meet unique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/>
              <a:t>Community service is an important part of preparing students for life after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4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30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5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2.wdp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6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62" indent="-38096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5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444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3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9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7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92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6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3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9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7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119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90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39" indent="0" algn="r">
              <a:buNone/>
              <a:defRPr i="1">
                <a:solidFill>
                  <a:schemeClr val="bg1"/>
                </a:solidFill>
              </a:defRPr>
            </a:lvl2pPr>
            <a:lvl3pPr marL="1219080" indent="0" algn="ctr">
              <a:buNone/>
              <a:defRPr i="1">
                <a:solidFill>
                  <a:schemeClr val="bg1"/>
                </a:solidFill>
              </a:defRPr>
            </a:lvl3pPr>
            <a:lvl4pPr marL="1828618" indent="0" algn="ctr">
              <a:buNone/>
              <a:defRPr i="1">
                <a:solidFill>
                  <a:schemeClr val="bg1"/>
                </a:solidFill>
              </a:defRPr>
            </a:lvl4pPr>
            <a:lvl5pPr marL="243815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9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39" indent="0" algn="r">
              <a:buNone/>
              <a:defRPr i="1">
                <a:solidFill>
                  <a:schemeClr val="bg1"/>
                </a:solidFill>
              </a:defRPr>
            </a:lvl2pPr>
            <a:lvl3pPr marL="1219080" indent="0" algn="ctr">
              <a:buNone/>
              <a:defRPr i="1">
                <a:solidFill>
                  <a:schemeClr val="bg1"/>
                </a:solidFill>
              </a:defRPr>
            </a:lvl3pPr>
            <a:lvl4pPr marL="1828618" indent="0" algn="ctr">
              <a:buNone/>
              <a:defRPr i="1">
                <a:solidFill>
                  <a:schemeClr val="bg1"/>
                </a:solidFill>
              </a:defRPr>
            </a:lvl4pPr>
            <a:lvl5pPr marL="243815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3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87367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51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49121" y="6477000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933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0" y="1397000"/>
            <a:ext cx="7823200" cy="2711451"/>
          </a:xfrm>
        </p:spPr>
        <p:txBody>
          <a:bodyPr wrap="square"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241800"/>
            <a:ext cx="9855200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6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41437"/>
            <a:ext cx="11582400" cy="5033963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rgbClr val="4B4B4D"/>
              </a:buClr>
              <a:buSzPct val="125000"/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120000"/>
              <a:defRPr/>
            </a:lvl2pPr>
            <a:lvl3pPr marL="1676358" indent="-457189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1">
                  <a:lumMod val="85000"/>
                </a:schemeClr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10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913" y="1397000"/>
            <a:ext cx="8051087" cy="2946400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365760" rIns="9144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1" y="4343400"/>
            <a:ext cx="7924800" cy="914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586"/>
            <a:ext cx="3815468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www.ksde.org7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11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7001"/>
            <a:ext cx="5384800" cy="48767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7001"/>
            <a:ext cx="5384800" cy="48767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31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93800"/>
            <a:ext cx="5386917" cy="12192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241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193800"/>
            <a:ext cx="5389033" cy="12192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241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4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0"/>
            <a:ext cx="10972800" cy="10207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31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1680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0"/>
            <a:ext cx="10871200" cy="40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984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202160" cy="787399"/>
          </a:xfrm>
          <a:solidFill>
            <a:schemeClr val="tx1"/>
          </a:solidFill>
        </p:spPr>
        <p:txBody>
          <a:bodyPr lIns="274320" tIns="91440" rIns="9144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89000"/>
            <a:ext cx="7716627" cy="304493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2" y="787401"/>
            <a:ext cx="2641599" cy="5338764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288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66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01"/>
            <a:ext cx="11988800" cy="454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66" y="5367338"/>
            <a:ext cx="1106913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1600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4753" y="1154114"/>
            <a:ext cx="8361247" cy="454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2" y="279400"/>
            <a:ext cx="11683999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990600"/>
            <a:ext cx="3149600" cy="5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35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95400"/>
            <a:ext cx="12192000" cy="4978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ectangle 11"/>
          <p:cNvSpPr/>
          <p:nvPr userDrawn="1"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582400" cy="10207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117600" y="1498600"/>
            <a:ext cx="9956800" cy="447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731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95400"/>
            <a:ext cx="12192000" cy="497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ectangle 11"/>
          <p:cNvSpPr/>
          <p:nvPr userDrawn="1"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582400" cy="10207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6826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6908800" y="0"/>
            <a:ext cx="5283200" cy="6273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1600" y="889000"/>
            <a:ext cx="6807199" cy="528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010400" y="889000"/>
            <a:ext cx="5029696" cy="5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50800" y="0"/>
            <a:ext cx="12293600" cy="78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1600" y="177802"/>
            <a:ext cx="11938496" cy="609599"/>
          </a:xfrm>
        </p:spPr>
        <p:txBody>
          <a:bodyPr bIns="9144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7854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132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3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078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8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2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9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762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884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2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6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2091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728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8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9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6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16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738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1/28/2019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054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89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4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987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1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1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4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169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796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4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4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6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3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5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9099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0588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4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9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9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218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9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2342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3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5962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192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79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7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64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400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039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1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88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08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151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073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5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5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9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33" indent="-45715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6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0914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019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5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6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4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5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5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5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0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5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2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2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9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9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81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9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8294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92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6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5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1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6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62" indent="-38096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92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5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6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3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3" y="933043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4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5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08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17" indent="-243817" algn="l" defTabSz="121908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40" indent="-380962" algn="l" defTabSz="121908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7680" rIns="0" bIns="0" rtlCol="0" anchor="ctr"/>
          <a:lstStyle/>
          <a:p>
            <a:pPr algn="ctr"/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3200" y="6482660"/>
            <a:ext cx="3911600" cy="199825"/>
            <a:chOff x="304800" y="3712219"/>
            <a:chExt cx="6248400" cy="2286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67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1067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1067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56581" y="6446586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59" y="1295401"/>
            <a:ext cx="11618641" cy="483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582400" cy="1020761"/>
          </a:xfrm>
          <a:prstGeom prst="rect">
            <a:avLst/>
          </a:prstGeom>
        </p:spPr>
        <p:txBody>
          <a:bodyPr vert="horz" wrap="square" lIns="0" tIns="0" rIns="0" bIns="91440" rtlCol="0" anchor="ctr" anchorCtr="0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0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64160" y="-30478"/>
            <a:ext cx="8229600" cy="1140169"/>
          </a:xfrm>
        </p:spPr>
        <p:txBody>
          <a:bodyPr>
            <a:noAutofit/>
          </a:bodyPr>
          <a:lstStyle/>
          <a:p>
            <a:r>
              <a:rPr lang="en-US" sz="4500" dirty="0"/>
              <a:t>Kansans said…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15849-BC71-F842-8F2E-8A2D1A1A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651"/>
            <a:ext cx="12496800" cy="52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15001"/>
          <a:stretch/>
        </p:blipFill>
        <p:spPr>
          <a:xfrm>
            <a:off x="-13324" y="1193802"/>
            <a:ext cx="12191999" cy="5080001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994401" y="1193800"/>
            <a:ext cx="6164791" cy="5104568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78" indent="-45717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667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2108200"/>
            <a:ext cx="1207209" cy="19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3429000" y="1193801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87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52002"/>
          <a:stretch/>
        </p:blipFill>
        <p:spPr>
          <a:xfrm>
            <a:off x="23018" y="0"/>
            <a:ext cx="1216898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7200" y="2022396"/>
            <a:ext cx="441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2700">
                  <a:noFill/>
                </a:ln>
                <a:solidFill>
                  <a:schemeClr val="bg2"/>
                </a:solidFill>
                <a:effectLst>
                  <a:outerShdw blurRad="50800" dist="38100" dir="2700000" sx="101000" sy="101000" algn="tl" rotWithShape="0">
                    <a:schemeClr val="tx2">
                      <a:alpha val="83000"/>
                    </a:schemeClr>
                  </a:outerShdw>
                </a:effectLst>
              </a:rPr>
              <a:t>KESA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664BF-D403-234C-9656-B6DC64EAF50D}"/>
              </a:ext>
            </a:extLst>
          </p:cNvPr>
          <p:cNvSpPr txBox="1"/>
          <p:nvPr/>
        </p:nvSpPr>
        <p:spPr>
          <a:xfrm>
            <a:off x="1371600" y="685800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A C C O U N T A B I L I T 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0D9365-F573-CB43-97E4-FE4ADCCBAA8F}"/>
              </a:ext>
            </a:extLst>
          </p:cNvPr>
          <p:cNvSpPr/>
          <p:nvPr/>
        </p:nvSpPr>
        <p:spPr>
          <a:xfrm>
            <a:off x="4724400" y="2286000"/>
            <a:ext cx="2743200" cy="1371600"/>
          </a:xfrm>
          <a:prstGeom prst="round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noFill/>
              </a:ln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192A3A-C75C-A44D-9068-94BAA4C9064B}"/>
              </a:ext>
            </a:extLst>
          </p:cNvPr>
          <p:cNvSpPr/>
          <p:nvPr/>
        </p:nvSpPr>
        <p:spPr>
          <a:xfrm>
            <a:off x="7048500" y="5214027"/>
            <a:ext cx="4076700" cy="1066800"/>
          </a:xfrm>
          <a:prstGeom prst="round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5" b="11972"/>
          <a:stretch/>
        </p:blipFill>
        <p:spPr>
          <a:xfrm>
            <a:off x="-49376" y="0"/>
            <a:ext cx="12241376" cy="6858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37A40C-7DEE-D54D-9656-F28638BA3B8E}"/>
              </a:ext>
            </a:extLst>
          </p:cNvPr>
          <p:cNvSpPr/>
          <p:nvPr/>
        </p:nvSpPr>
        <p:spPr>
          <a:xfrm>
            <a:off x="4876800" y="5105400"/>
            <a:ext cx="5562600" cy="1676400"/>
          </a:xfrm>
          <a:prstGeom prst="round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600" y="11938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 2014, The State Board must design subjects and areas of instruction to achieve the goal established by the Legislature of providing each and every child with at least the following capacities: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Sufficient training or preparation for advanced training in either academic or vocational fields so as to enable each child to choose and pursue life work intelligently; and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Sufficient levels of academic or vocational skills to enable public school students to compete favorably with their counterparts in surrounding states, in academics or in the job market.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C143598-9C8B-1A47-813E-71BC4314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1"/>
            <a:ext cx="11582400" cy="1198561"/>
          </a:xfrm>
        </p:spPr>
        <p:txBody>
          <a:bodyPr/>
          <a:lstStyle/>
          <a:p>
            <a:r>
              <a:rPr lang="en-US" dirty="0"/>
              <a:t>Rose Capacities, Kansas Law and SBOE Vision</a:t>
            </a:r>
          </a:p>
        </p:txBody>
      </p:sp>
    </p:spTree>
    <p:extLst>
      <p:ext uri="{BB962C8B-B14F-4D97-AF65-F5344CB8AC3E}">
        <p14:creationId xmlns:p14="http://schemas.microsoft.com/office/powerpoint/2010/main" val="31342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2982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Does an IPS flow into Post Secondary Success?</a:t>
            </a:r>
          </a:p>
        </p:txBody>
      </p:sp>
      <p:sp>
        <p:nvSpPr>
          <p:cNvPr id="3" name="AutoShape 2" descr="areer_Pathways_Arch_Chart_FINAL-REV_11282017.png"/>
          <p:cNvSpPr>
            <a:spLocks noChangeAspect="1" noChangeArrowheads="1"/>
          </p:cNvSpPr>
          <p:nvPr/>
        </p:nvSpPr>
        <p:spPr bwMode="auto">
          <a:xfrm>
            <a:off x="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1112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07DAF-2B1A-C243-A1F2-9B96F10E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616" y="-302194"/>
            <a:ext cx="12963119" cy="81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DCD2D-8159-7D4E-B232-069D0705C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1"/>
            <a:ext cx="12954000" cy="79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2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0603"/>
            <a:ext cx="3022805" cy="4899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49655" y="98635"/>
            <a:ext cx="120396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defRPr/>
            </a:pPr>
            <a:r>
              <a:rPr lang="en-US" sz="5333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5333" dirty="0" err="1">
                <a:solidFill>
                  <a:srgbClr val="FFFFFF"/>
                </a:solidFill>
                <a:latin typeface="Arial"/>
              </a:rPr>
              <a:t>eacher</a:t>
            </a:r>
            <a:r>
              <a:rPr lang="en-US" sz="5333" dirty="0">
                <a:solidFill>
                  <a:srgbClr val="FFFFFF"/>
                </a:solidFill>
                <a:latin typeface="Arial"/>
              </a:rPr>
              <a:t> Shortage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A373D-CE8A-5446-BA7E-2CD2D63C0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B86AEF-A23E-A548-9C36-2ACFE7AD3C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19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4343400"/>
            <a:ext cx="106045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world in the </a:t>
            </a:r>
            <a:r>
              <a:rPr lang="en-US" sz="6000" b="1" dirty="0">
                <a:solidFill>
                  <a:schemeClr val="bg2"/>
                </a:solidFill>
              </a:rPr>
              <a:t>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-2540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7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766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EY"/>
          <p:cNvSpPr/>
          <p:nvPr/>
        </p:nvSpPr>
        <p:spPr>
          <a:xfrm>
            <a:off x="2011680" y="806728"/>
            <a:ext cx="8168640" cy="387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" name="STATE OUT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9" name="BUS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0"/>
            <a:ext cx="10094713" cy="5120640"/>
          </a:xfrm>
          <a:prstGeom prst="rect">
            <a:avLst/>
          </a:prstGeom>
        </p:spPr>
      </p:pic>
      <p:pic>
        <p:nvPicPr>
          <p:cNvPr id="43" name="CO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44" name="CO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45" name="CO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46" name="CO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47" name="CO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48" name="COM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49" name="COM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51" name="COM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50" name="COM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3" name="BUS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3" y="1254760"/>
            <a:ext cx="10094715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202584" cy="990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KANSAS </a:t>
            </a: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CHILDREN</a:t>
            </a:r>
            <a:r>
              <a:rPr lang="en-US" dirty="0">
                <a:latin typeface="Century Gothic" panose="020B0502020202020204" pitchFamily="34" charset="0"/>
              </a:rPr>
              <a:t> KANSAS’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FUTURE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/>
              <a:t>Tour</a:t>
            </a:r>
            <a:endParaRPr lang="en-US" sz="2667" dirty="0"/>
          </a:p>
        </p:txBody>
      </p:sp>
      <p:sp>
        <p:nvSpPr>
          <p:cNvPr id="5" name="TextBox 4"/>
          <p:cNvSpPr txBox="1"/>
          <p:nvPr/>
        </p:nvSpPr>
        <p:spPr>
          <a:xfrm>
            <a:off x="2011680" y="742396"/>
            <a:ext cx="8168640" cy="512365"/>
          </a:xfrm>
          <a:prstGeom prst="rect">
            <a:avLst/>
          </a:prstGeom>
          <a:noFill/>
        </p:spPr>
        <p:txBody>
          <a:bodyPr wrap="square" lIns="609600" rIns="0" numCol="2" spcCol="548640" rtlCol="0" anchor="ctr" anchorCtr="0">
            <a:noAutofit/>
          </a:bodyPr>
          <a:lstStyle/>
          <a:p>
            <a:pPr>
              <a:defRPr/>
            </a:pPr>
            <a:r>
              <a:rPr lang="en-US" sz="2133" dirty="0">
                <a:solidFill>
                  <a:srgbClr val="FFFFFF"/>
                </a:solidFill>
                <a:latin typeface="Century Gothic" panose="020B0502020202020204" pitchFamily="34" charset="0"/>
              </a:rPr>
              <a:t>Community Conversation</a:t>
            </a:r>
          </a:p>
          <a:p>
            <a:pPr>
              <a:defRPr/>
            </a:pPr>
            <a:r>
              <a:rPr lang="en-US" sz="2133" dirty="0">
                <a:solidFill>
                  <a:srgbClr val="FFFFFF"/>
                </a:solidFill>
                <a:latin typeface="Century Gothic" panose="020B0502020202020204" pitchFamily="34" charset="0"/>
              </a:rPr>
              <a:t>      Business and Industry</a:t>
            </a:r>
          </a:p>
        </p:txBody>
      </p:sp>
      <p:pic>
        <p:nvPicPr>
          <p:cNvPr id="6" name="BUS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0"/>
            <a:ext cx="10094713" cy="5120640"/>
          </a:xfrm>
          <a:prstGeom prst="rect">
            <a:avLst/>
          </a:prstGeom>
        </p:spPr>
      </p:pic>
      <p:pic>
        <p:nvPicPr>
          <p:cNvPr id="7" name="BUS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0"/>
            <a:ext cx="10094713" cy="5120640"/>
          </a:xfrm>
          <a:prstGeom prst="rect">
            <a:avLst/>
          </a:prstGeom>
        </p:spPr>
      </p:pic>
      <p:pic>
        <p:nvPicPr>
          <p:cNvPr id="8" name="BUS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  <p:pic>
        <p:nvPicPr>
          <p:cNvPr id="10" name="COM DOT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872371"/>
            <a:ext cx="243840" cy="243840"/>
          </a:xfrm>
          <a:prstGeom prst="rect">
            <a:avLst/>
          </a:prstGeom>
        </p:spPr>
      </p:pic>
      <p:pic>
        <p:nvPicPr>
          <p:cNvPr id="21" name="BUS DOT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872371"/>
            <a:ext cx="243840" cy="243840"/>
          </a:xfrm>
          <a:prstGeom prst="rect">
            <a:avLst/>
          </a:prstGeom>
        </p:spPr>
      </p:pic>
      <p:pic>
        <p:nvPicPr>
          <p:cNvPr id="12" name="BUS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5" y="1254761"/>
            <a:ext cx="10094713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US" sz="3733" dirty="0"/>
              <a:t>From the first set of focus group responses, what characteristics of success were most frequently cited?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359885"/>
            <a:ext cx="11785599" cy="1458443"/>
          </a:xfrm>
        </p:spPr>
        <p:txBody>
          <a:bodyPr>
            <a:noAutofit/>
          </a:bodyPr>
          <a:lstStyle/>
          <a:p>
            <a:r>
              <a:rPr lang="en-US" sz="3200" dirty="0"/>
              <a:t>The business and industry focal groups cited </a:t>
            </a:r>
            <a:r>
              <a:rPr lang="en-US" sz="3200" b="1" dirty="0">
                <a:solidFill>
                  <a:schemeClr val="bg2"/>
                </a:solidFill>
              </a:rPr>
              <a:t>non-academic skills</a:t>
            </a:r>
            <a:r>
              <a:rPr lang="en-US" sz="3200" dirty="0"/>
              <a:t> with greater frequency than the community groups: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8329"/>
            <a:ext cx="12191997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887200" cy="865733"/>
          </a:xfrm>
        </p:spPr>
        <p:txBody>
          <a:bodyPr>
            <a:normAutofit fontScale="90000"/>
          </a:bodyPr>
          <a:lstStyle/>
          <a:p>
            <a:r>
              <a:rPr lang="en-US" sz="4800"/>
              <a:t>What Kansans </a:t>
            </a:r>
            <a:r>
              <a:rPr lang="en-US" sz="4800" dirty="0"/>
              <a:t>want from their schools</a:t>
            </a:r>
            <a:r>
              <a:rPr lang="en-US" sz="3733" dirty="0"/>
              <a:t/>
            </a:r>
            <a:br>
              <a:rPr lang="en-US" sz="3733" dirty="0"/>
            </a:br>
            <a:endParaRPr lang="en-US" sz="3733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0" y="8890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97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3964" y="1"/>
            <a:ext cx="6572093" cy="1140169"/>
          </a:xfrm>
        </p:spPr>
        <p:txBody>
          <a:bodyPr>
            <a:noAutofit/>
          </a:bodyPr>
          <a:lstStyle/>
          <a:p>
            <a:r>
              <a:rPr lang="en-US" sz="3733" dirty="0"/>
              <a:t>Kansans Can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67" y="-141065"/>
            <a:ext cx="7745055" cy="7174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9" y="979279"/>
            <a:ext cx="3022805" cy="48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64160" y="-30478"/>
            <a:ext cx="8229600" cy="1140169"/>
          </a:xfrm>
        </p:spPr>
        <p:txBody>
          <a:bodyPr>
            <a:noAutofit/>
          </a:bodyPr>
          <a:lstStyle/>
          <a:p>
            <a:r>
              <a:rPr lang="en-US" sz="4500" dirty="0"/>
              <a:t>Kansans said…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F0666-85CE-B145-9971-1CB895E1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934"/>
            <a:ext cx="12192000" cy="50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KS Children KS Future">
      <a:dk1>
        <a:sysClr val="windowText" lastClr="000000"/>
      </a:dk1>
      <a:lt1>
        <a:srgbClr val="FFFFFF"/>
      </a:lt1>
      <a:dk2>
        <a:srgbClr val="3F3F3F"/>
      </a:dk2>
      <a:lt2>
        <a:srgbClr val="D8D8D8"/>
      </a:lt2>
      <a:accent1>
        <a:srgbClr val="6CB0CE"/>
      </a:accent1>
      <a:accent2>
        <a:srgbClr val="BED63D"/>
      </a:accent2>
      <a:accent3>
        <a:srgbClr val="F18A40"/>
      </a:accent3>
      <a:accent4>
        <a:srgbClr val="BE0E00"/>
      </a:accent4>
      <a:accent5>
        <a:srgbClr val="FEC22A"/>
      </a:accent5>
      <a:accent6>
        <a:srgbClr val="005158"/>
      </a:accent6>
      <a:hlink>
        <a:srgbClr val="BE0E00"/>
      </a:hlink>
      <a:folHlink>
        <a:srgbClr val="000A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44956</TotalTime>
  <Words>851</Words>
  <Application>Microsoft Office PowerPoint</Application>
  <PresentationFormat>Widescreen</PresentationFormat>
  <Paragraphs>89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Century Gothic</vt:lpstr>
      <vt:lpstr>Franklin Gothic Demi Cond</vt:lpstr>
      <vt:lpstr>Times New Roman</vt:lpstr>
      <vt:lpstr>Wingdings</vt:lpstr>
      <vt:lpstr>KansansCAN-Blank-Template</vt:lpstr>
      <vt:lpstr>1_KansansCAN-Blank-Template</vt:lpstr>
      <vt:lpstr>5_KansansCAN-Blank-Template</vt:lpstr>
      <vt:lpstr>4_KansansCAN-Blank-Template</vt:lpstr>
      <vt:lpstr>2_Office Theme</vt:lpstr>
      <vt:lpstr>7_KansansCAN-Blank-Template</vt:lpstr>
      <vt:lpstr>Office Theme</vt:lpstr>
      <vt:lpstr>2_KansansCAN-Blank-Template</vt:lpstr>
      <vt:lpstr>3_KansansCAN-Blank-Template</vt:lpstr>
      <vt:lpstr>Kansas Leads the World in the Success of Each Student.</vt:lpstr>
      <vt:lpstr>PowerPoint Presentation</vt:lpstr>
      <vt:lpstr>PowerPoint Presentation</vt:lpstr>
      <vt:lpstr>KANSAS CHILDREN KANSAS’ FUTURE Tour</vt:lpstr>
      <vt:lpstr>From the first set of focus group responses, what characteristics of success were most frequently cited?</vt:lpstr>
      <vt:lpstr>The business and industry focal groups cited non-academic skills with greater frequency than the community groups:</vt:lpstr>
      <vt:lpstr>What Kansans want from their schools </vt:lpstr>
      <vt:lpstr>Kansans Can Competencies</vt:lpstr>
      <vt:lpstr>Kansans said…</vt:lpstr>
      <vt:lpstr>Kansans said…</vt:lpstr>
      <vt:lpstr>Defining Success</vt:lpstr>
      <vt:lpstr>Creating a Vision for Kansas – State Outcomes</vt:lpstr>
      <vt:lpstr>PowerPoint Presentation</vt:lpstr>
      <vt:lpstr>PowerPoint Presentation</vt:lpstr>
      <vt:lpstr>Rose Capacities, Kansas Law and SBOE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965</cp:revision>
  <cp:lastPrinted>2017-03-27T17:24:31Z</cp:lastPrinted>
  <dcterms:created xsi:type="dcterms:W3CDTF">2015-08-04T16:12:34Z</dcterms:created>
  <dcterms:modified xsi:type="dcterms:W3CDTF">2019-01-28T20:48:05Z</dcterms:modified>
</cp:coreProperties>
</file>