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Gentium Book Basic"/>
      <p:regular r:id="rId48"/>
      <p:bold r:id="rId49"/>
      <p:italic r:id="rId50"/>
      <p:boldItalic r:id="rId51"/>
    </p:embeddedFont>
    <p:embeddedFont>
      <p:font typeface="Roboto"/>
      <p:regular r:id="rId52"/>
      <p:bold r:id="rId53"/>
      <p:italic r:id="rId54"/>
      <p:boldItalic r:id="rId55"/>
    </p:embeddedFont>
    <p:embeddedFont>
      <p:font typeface="Arial Narrow"/>
      <p:regular r:id="rId56"/>
      <p:bold r:id="rId57"/>
      <p:italic r:id="rId58"/>
      <p:boldItalic r:id="rId59"/>
    </p:embeddedFont>
    <p:embeddedFont>
      <p:font typeface="Open Sans SemiBold"/>
      <p:regular r:id="rId60"/>
      <p:bold r:id="rId61"/>
      <p:italic r:id="rId62"/>
      <p:boldItalic r:id="rId63"/>
    </p:embeddedFont>
    <p:embeddedFont>
      <p:font typeface="Roboto Light"/>
      <p:regular r:id="rId64"/>
      <p:bold r:id="rId65"/>
      <p:italic r:id="rId66"/>
      <p:boldItalic r:id="rId67"/>
    </p:embeddedFont>
    <p:embeddedFont>
      <p:font typeface="Open Sans Medium"/>
      <p:regular r:id="rId68"/>
      <p:bold r:id="rId69"/>
      <p:italic r:id="rId70"/>
      <p:boldItalic r:id="rId71"/>
    </p:embeddedFont>
    <p:embeddedFont>
      <p:font typeface="Open Sans Light"/>
      <p:regular r:id="rId72"/>
      <p:bold r:id="rId73"/>
      <p:italic r:id="rId74"/>
      <p:boldItalic r:id="rId75"/>
    </p:embeddedFont>
    <p:embeddedFont>
      <p:font typeface="Open Sans"/>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D7D970-21FD-4C4D-B9BD-3F9C84C3595D}">
  <a:tblStyle styleId="{CAD7D970-21FD-4C4D-B9BD-3F9C84C3595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GentiumBookBasic-regular.fntdata"/><Relationship Id="rId47" Type="http://schemas.openxmlformats.org/officeDocument/2006/relationships/slide" Target="slides/slide41.xml"/><Relationship Id="rId49" Type="http://schemas.openxmlformats.org/officeDocument/2006/relationships/font" Target="fonts/GentiumBookBasic-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Light-bold.fntdata"/><Relationship Id="rId72" Type="http://schemas.openxmlformats.org/officeDocument/2006/relationships/font" Target="fonts/OpenSansLight-regular.fntdata"/><Relationship Id="rId31" Type="http://schemas.openxmlformats.org/officeDocument/2006/relationships/slide" Target="slides/slide25.xml"/><Relationship Id="rId75" Type="http://schemas.openxmlformats.org/officeDocument/2006/relationships/font" Target="fonts/OpenSansLight-boldItalic.fntdata"/><Relationship Id="rId30" Type="http://schemas.openxmlformats.org/officeDocument/2006/relationships/slide" Target="slides/slide24.xml"/><Relationship Id="rId74" Type="http://schemas.openxmlformats.org/officeDocument/2006/relationships/font" Target="fonts/OpenSansLight-italic.fntdata"/><Relationship Id="rId33" Type="http://schemas.openxmlformats.org/officeDocument/2006/relationships/slide" Target="slides/slide27.xml"/><Relationship Id="rId77" Type="http://schemas.openxmlformats.org/officeDocument/2006/relationships/font" Target="fonts/OpenSans-bold.fntdata"/><Relationship Id="rId32" Type="http://schemas.openxmlformats.org/officeDocument/2006/relationships/slide" Target="slides/slide26.xml"/><Relationship Id="rId76" Type="http://schemas.openxmlformats.org/officeDocument/2006/relationships/font" Target="fonts/OpenSans-regular.fntdata"/><Relationship Id="rId35" Type="http://schemas.openxmlformats.org/officeDocument/2006/relationships/slide" Target="slides/slide29.xml"/><Relationship Id="rId79" Type="http://schemas.openxmlformats.org/officeDocument/2006/relationships/font" Target="fonts/OpenSans-boldItalic.fntdata"/><Relationship Id="rId34" Type="http://schemas.openxmlformats.org/officeDocument/2006/relationships/slide" Target="slides/slide28.xml"/><Relationship Id="rId78" Type="http://schemas.openxmlformats.org/officeDocument/2006/relationships/font" Target="fonts/OpenSans-italic.fntdata"/><Relationship Id="rId71" Type="http://schemas.openxmlformats.org/officeDocument/2006/relationships/font" Target="fonts/OpenSansMedium-boldItalic.fntdata"/><Relationship Id="rId70" Type="http://schemas.openxmlformats.org/officeDocument/2006/relationships/font" Target="fonts/OpenSansMedium-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SemiBold-italic.fntdata"/><Relationship Id="rId61" Type="http://schemas.openxmlformats.org/officeDocument/2006/relationships/font" Target="fonts/OpenSansSemiBold-bold.fntdata"/><Relationship Id="rId20" Type="http://schemas.openxmlformats.org/officeDocument/2006/relationships/slide" Target="slides/slide14.xml"/><Relationship Id="rId64" Type="http://schemas.openxmlformats.org/officeDocument/2006/relationships/font" Target="fonts/RobotoLight-regular.fntdata"/><Relationship Id="rId63" Type="http://schemas.openxmlformats.org/officeDocument/2006/relationships/font" Target="fonts/OpenSansSemiBold-boldItalic.fntdata"/><Relationship Id="rId22" Type="http://schemas.openxmlformats.org/officeDocument/2006/relationships/slide" Target="slides/slide16.xml"/><Relationship Id="rId66" Type="http://schemas.openxmlformats.org/officeDocument/2006/relationships/font" Target="fonts/RobotoLight-italic.fntdata"/><Relationship Id="rId21" Type="http://schemas.openxmlformats.org/officeDocument/2006/relationships/slide" Target="slides/slide15.xml"/><Relationship Id="rId65" Type="http://schemas.openxmlformats.org/officeDocument/2006/relationships/font" Target="fonts/RobotoLight-bold.fntdata"/><Relationship Id="rId24" Type="http://schemas.openxmlformats.org/officeDocument/2006/relationships/slide" Target="slides/slide18.xml"/><Relationship Id="rId68" Type="http://schemas.openxmlformats.org/officeDocument/2006/relationships/font" Target="fonts/OpenSansMedium-regular.fntdata"/><Relationship Id="rId23" Type="http://schemas.openxmlformats.org/officeDocument/2006/relationships/slide" Target="slides/slide17.xml"/><Relationship Id="rId67" Type="http://schemas.openxmlformats.org/officeDocument/2006/relationships/font" Target="fonts/RobotoLight-boldItalic.fntdata"/><Relationship Id="rId60" Type="http://schemas.openxmlformats.org/officeDocument/2006/relationships/font" Target="fonts/OpenSansSemiBold-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Medium-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GentiumBookBasic-boldItalic.fntdata"/><Relationship Id="rId50" Type="http://schemas.openxmlformats.org/officeDocument/2006/relationships/font" Target="fonts/GentiumBookBasic-italic.fntdata"/><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57" Type="http://schemas.openxmlformats.org/officeDocument/2006/relationships/font" Target="fonts/ArialNarrow-bold.fntdata"/><Relationship Id="rId12" Type="http://schemas.openxmlformats.org/officeDocument/2006/relationships/slide" Target="slides/slide6.xml"/><Relationship Id="rId56" Type="http://schemas.openxmlformats.org/officeDocument/2006/relationships/font" Target="fonts/ArialNarrow-regular.fntdata"/><Relationship Id="rId15" Type="http://schemas.openxmlformats.org/officeDocument/2006/relationships/slide" Target="slides/slide9.xml"/><Relationship Id="rId59" Type="http://schemas.openxmlformats.org/officeDocument/2006/relationships/font" Target="fonts/ArialNarrow-boldItalic.fntdata"/><Relationship Id="rId14" Type="http://schemas.openxmlformats.org/officeDocument/2006/relationships/slide" Target="slides/slide8.xml"/><Relationship Id="rId58" Type="http://schemas.openxmlformats.org/officeDocument/2006/relationships/font" Target="fonts/ArialNarrow-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eric.ed.gov/fulltext/ED544245.pdf" TargetMode="External"/><Relationship Id="rId3" Type="http://schemas.openxmlformats.org/officeDocument/2006/relationships/hyperlink" Target="https://slideplayer.com/slide/17559269/" TargetMode="External"/><Relationship Id="rId4" Type="http://schemas.openxmlformats.org/officeDocument/2006/relationships/hyperlink" Target="https://slideplayer.com/slide/17559269/" TargetMode="External"/><Relationship Id="rId5" Type="http://schemas.openxmlformats.org/officeDocument/2006/relationships/hyperlink" Target="https://slideplayer.com/slide/17559269/"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star.weebly.com/uploads/5/2/4/4/52444991/a2_-_01_new.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olacracy.org/tactical-meetings" TargetMode="External"/><Relationship Id="rId3" Type="http://schemas.openxmlformats.org/officeDocument/2006/relationships/hyperlink" Target="https://drive.google.com/file/d/1N_1OpekYczQtSAo0MaENht7WcqyRh97w/view?usp=sharing" TargetMode="External"/><Relationship Id="rId4" Type="http://schemas.openxmlformats.org/officeDocument/2006/relationships/hyperlink" Target="https://www.ksde.org/Portals/0/Communications/KC_School_Redesign/The4DisciplinesofExecution.pdf?ver=2022-06-07-085532-560" TargetMode="External"/><Relationship Id="rId5" Type="http://schemas.openxmlformats.org/officeDocument/2006/relationships/hyperlink" Target="https://www.newschoolrules.com/6-rule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nklincovey.com.au/discipline-4-create-a-cadence-of-accountability/" TargetMode="External"/><Relationship Id="rId3" Type="http://schemas.openxmlformats.org/officeDocument/2006/relationships/hyperlink" Target="https://www.slideshare.net/BradMease/4-disciplines-of-execution-presentation"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Communications/KC_School_Redesign/KCSRP-Booklet.pdf?ver=2020-12-09-135943-937"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enteril.org/resources/EvidenceReviewandEffectivePracticesBriefs.pdf" TargetMode="External"/><Relationship Id="rId3" Type="http://schemas.openxmlformats.org/officeDocument/2006/relationships/hyperlink" Target="https://ies.ed.gov/ncee/wwc/" TargetMode="External"/><Relationship Id="rId4" Type="http://schemas.openxmlformats.org/officeDocument/2006/relationships/hyperlink" Target="https://www.ksde.org/Agency/Division-of-Learning-Services/Special-Education-and-Title-Services/Announcements-Special-Education-and-Title-Services/Best-Practices" TargetMode="External"/><Relationship Id="rId5" Type="http://schemas.openxmlformats.org/officeDocument/2006/relationships/hyperlink" Target="https://www.ksde.org/Agency/Division-of-Learning-Services/Special-Education-and-Title-Services/Announcements-Special-Education-and-Title-Services/Best-Practic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632460ea2e_0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632460ea2e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QFIC- For research-based classroom and school practices to improve achievement, they must be implemented with quality, fidelity, consistency, and intensity. Marginal, inconsistent, or unskillful implementation is not likely to produce desired results. This might be thought of as providing spark plugs to someone to install in a poorly running automobile without instructions for installing them. Providing the right parts and tools for improving performance without the knowledge to use them correctly will not produce needed improvements.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Focus on improving school and classroom practices that are already well developed and implemented.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Focus on school and classroom practices that are implemented marginally.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Focus on practices that lack evidence for improving student achievement.</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Alignment -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Alignment means that your data, goal, strategy, and measures are aligned. Your data analysis informed and influenced your goal, your goal influenced your strategies, your strategies are research-based and connected to your goal, and you have a mechanism for measuring each strategy and its impact on your goal and data.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Reflect</a:t>
            </a:r>
            <a:r>
              <a:rPr lang="en">
                <a:solidFill>
                  <a:schemeClr val="dk1"/>
                </a:solidFill>
              </a:rPr>
              <a:t>: How will you measure and monitor your strategies and impact?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Reflect: </a:t>
            </a:r>
            <a:r>
              <a:rPr lang="en">
                <a:solidFill>
                  <a:schemeClr val="dk1"/>
                </a:solidFill>
              </a:rPr>
              <a:t>How will you ensure that your strategy is right for </a:t>
            </a:r>
            <a:r>
              <a:rPr i="1" lang="en">
                <a:solidFill>
                  <a:schemeClr val="dk1"/>
                </a:solidFill>
              </a:rPr>
              <a:t>your students</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Action Plan </a:t>
            </a:r>
            <a:r>
              <a:rPr lang="en">
                <a:solidFill>
                  <a:schemeClr val="dk1"/>
                </a:solidFill>
              </a:rPr>
              <a:t>- How are you ensuring QFIC for your current work? How will you ensure everyone is involved in this process?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
                <a:solidFill>
                  <a:schemeClr val="dk1"/>
                </a:solidFill>
              </a:rPr>
              <a:t>Quality </a:t>
            </a:r>
            <a:r>
              <a:rPr lang="en">
                <a:solidFill>
                  <a:schemeClr val="dk1"/>
                </a:solidFill>
              </a:rPr>
              <a:t>- with a high degree of skill, excellence, or effectiveness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
                <a:solidFill>
                  <a:schemeClr val="dk1"/>
                </a:solidFill>
              </a:rPr>
              <a:t>Fidelity </a:t>
            </a:r>
            <a:r>
              <a:rPr lang="en">
                <a:solidFill>
                  <a:schemeClr val="dk1"/>
                </a:solidFill>
              </a:rPr>
              <a:t>- in accordance with the core components; based on findings and/or guidance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
                <a:solidFill>
                  <a:schemeClr val="dk1"/>
                </a:solidFill>
              </a:rPr>
              <a:t>Intensity </a:t>
            </a:r>
            <a:r>
              <a:rPr lang="en">
                <a:solidFill>
                  <a:schemeClr val="dk1"/>
                </a:solidFill>
              </a:rPr>
              <a:t>- time; focus and commitment to providing recommended exposure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lang="en">
                <a:solidFill>
                  <a:schemeClr val="dk1"/>
                </a:solidFill>
              </a:rPr>
              <a:t>Consistency </a:t>
            </a:r>
            <a:r>
              <a:rPr lang="en">
                <a:solidFill>
                  <a:schemeClr val="dk1"/>
                </a:solidFill>
              </a:rPr>
              <a:t>- in the same way over time, maintain standards for quality, fidelity, and intensity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Page 37 - </a:t>
            </a:r>
            <a:r>
              <a:rPr lang="en" u="sng">
                <a:solidFill>
                  <a:schemeClr val="hlink"/>
                </a:solidFill>
                <a:hlinkClick r:id="rId2"/>
              </a:rPr>
              <a:t>https://files.eric.ed.gov/fulltext/ED544245.pdf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https://slideplayer.com/slide/</a:t>
            </a:r>
            <a:r>
              <a:rPr lang="en" u="sng">
                <a:solidFill>
                  <a:schemeClr val="hlink"/>
                </a:solidFill>
                <a:hlinkClick r:id="rId4"/>
              </a:rPr>
              <a:t>17559269</a:t>
            </a:r>
            <a:r>
              <a:rPr lang="en" u="sng">
                <a:solidFill>
                  <a:schemeClr val="hlink"/>
                </a:solidFill>
                <a:hlinkClick r:id="rId5"/>
              </a:rPr>
              <a:t>/</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632460ea2e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632460ea2e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Wise Ways - </a:t>
            </a:r>
            <a:r>
              <a:rPr lang="en" u="sng">
                <a:solidFill>
                  <a:schemeClr val="hlink"/>
                </a:solidFill>
                <a:hlinkClick r:id="rId2"/>
              </a:rPr>
              <a:t>https://ncstar.weebly.com/uploads/5/2/4/4/52444991/a2_-_01_new.pdf</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632460ea2e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632460ea2e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32460ea2e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632460ea2e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632460ea2e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632460ea2e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FOCUS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Example - Kansas Vision for education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WIG statement - From X (current) to Y (desired) by When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Ex. From 48% PS Effectiveness to 70% PS Effectiveness by 2030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WIG creates a breakthrough and leverages the Vision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Natural tendency is to think of how to accomplish as goals are established…...not conducive to setting stretch or breakthrough goals, set How aside until the WIG is set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 achieve a WIG, it generally requires a behavior change, which is why the focus must be narrow….most people have limited capacity available to change their behavior (</a:t>
            </a:r>
            <a:r>
              <a:rPr lang="en">
                <a:solidFill>
                  <a:srgbClr val="15284B"/>
                </a:solidFill>
              </a:rPr>
              <a:t>80% of your capacity to the Whirlwind, 20% of your capacity to the WIG)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WIG must be aligned with larger organizational goals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Must be measurable (lag measures as they will take place after the work is done, not influenceable by staff)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Co-create with staff so there is ownership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Student-centered performance WIGS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632460ea2e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632460ea2e_0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LEVERAGE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Called Lead measures because they are drivers that actually lead to achieving the WIG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High impact ideas that leverage the WIG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Lead measures are influenceable by the team...instead of biting our nails waiting for the lag measure to be posted, teams can take action through the lead measures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A lag measure shows you if you’ve achieved a goal…..a lead measure tells you if you are LIKELY to achieve the goal….it is predictable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Conceptually most difficult aspect of lead measures…...they must be measurable too!  Lead measures (strategies) must be consistently evaluated for their effectiveness, so there must be a “measured” side of each strategy.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 </a:t>
            </a:r>
            <a:r>
              <a:rPr lang="en">
                <a:solidFill>
                  <a:srgbClr val="15284B"/>
                </a:solidFill>
              </a:rPr>
              <a:t>Ex. Redesign is a lever towards our Vision…..it is THE lever</a:t>
            </a:r>
            <a:endParaRPr>
              <a:solidFill>
                <a:srgbClr val="15284B"/>
              </a:solidFill>
            </a:endParaRPr>
          </a:p>
          <a:p>
            <a:pPr indent="0" lvl="0" marL="0" rtl="0" algn="l">
              <a:spcBef>
                <a:spcPts val="0"/>
              </a:spcBef>
              <a:spcAft>
                <a:spcPts val="0"/>
              </a:spcAft>
              <a:buClr>
                <a:schemeClr val="dk1"/>
              </a:buClr>
              <a:buSzPts val="1100"/>
              <a:buFont typeface="Arial"/>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It’s a player’s game and it’s ongoing</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32460ea2e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632460ea2e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1300">
                <a:solidFill>
                  <a:schemeClr val="dk1"/>
                </a:solidFill>
                <a:latin typeface="Open Sans Light"/>
                <a:ea typeface="Open Sans Light"/>
                <a:cs typeface="Open Sans Light"/>
                <a:sym typeface="Open Sans Light"/>
              </a:rPr>
              <a:t>Ex. Rock - Astronauts can survive 7 days in space, including walking on the moon (LAG)</a:t>
            </a:r>
            <a:endParaRPr sz="1300">
              <a:solidFill>
                <a:schemeClr val="dk1"/>
              </a:solidFill>
              <a:latin typeface="Open Sans Light"/>
              <a:ea typeface="Open Sans Light"/>
              <a:cs typeface="Open Sans Light"/>
              <a:sym typeface="Open Sans Light"/>
            </a:endParaRPr>
          </a:p>
          <a:p>
            <a:pPr indent="0" lvl="0" marL="0" rtl="0" algn="l">
              <a:lnSpc>
                <a:spcPct val="90000"/>
              </a:lnSpc>
              <a:spcBef>
                <a:spcPts val="800"/>
              </a:spcBef>
              <a:spcAft>
                <a:spcPts val="0"/>
              </a:spcAft>
              <a:buNone/>
            </a:pPr>
            <a:r>
              <a:rPr lang="en" sz="1300">
                <a:solidFill>
                  <a:schemeClr val="dk1"/>
                </a:solidFill>
                <a:latin typeface="Open Sans Light"/>
                <a:ea typeface="Open Sans Light"/>
                <a:cs typeface="Open Sans Light"/>
                <a:sym typeface="Open Sans Light"/>
              </a:rPr>
              <a:t>Lever - Incrementally, increase length of time in simulated weightless environment (LEAD)</a:t>
            </a:r>
            <a:endParaRPr sz="1300">
              <a:solidFill>
                <a:schemeClr val="dk1"/>
              </a:solidFill>
              <a:latin typeface="Open Sans Light"/>
              <a:ea typeface="Open Sans Light"/>
              <a:cs typeface="Open Sans Light"/>
              <a:sym typeface="Open Sans Light"/>
            </a:endParaRPr>
          </a:p>
          <a:p>
            <a:pPr indent="0" lvl="0" marL="0" rtl="0" algn="l">
              <a:lnSpc>
                <a:spcPct val="90000"/>
              </a:lnSpc>
              <a:spcBef>
                <a:spcPts val="800"/>
              </a:spcBef>
              <a:spcAft>
                <a:spcPts val="0"/>
              </a:spcAft>
              <a:buNone/>
            </a:pPr>
            <a:r>
              <a:t/>
            </a:r>
            <a:endParaRPr sz="1300">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632460ea2e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632460ea2e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632460ea2e_0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632460ea2e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632460ea2e_0_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632460ea2e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ENGAGEMENT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Players will lose interest if they have to wait until the lag measure comes out to justify their 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a players scoreboard (staff engaged in the strategy)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High degree of visibility to leverage engagement and accountability (maybe a bit of competition)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Easy to understand - one look and anyone can know what it means and can see if they are winning or losing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Includes both the lead measure (strategy) and the lag measure (WIG)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rgbClr val="15284B"/>
              </a:buClr>
              <a:buSzPts val="1100"/>
              <a:buFont typeface="Arial"/>
              <a:buNone/>
            </a:pPr>
            <a:r>
              <a:rPr lang="en">
                <a:solidFill>
                  <a:srgbClr val="15284B"/>
                </a:solidFill>
              </a:rPr>
              <a:t>Ex. map of all redesign districts in Kansas or monthly touchpoints or satisfaction survey scores</a:t>
            </a:r>
            <a:endParaRPr>
              <a:solidFill>
                <a:srgbClr val="15284B"/>
              </a:solidFill>
            </a:endParaRPr>
          </a:p>
          <a:p>
            <a:pPr indent="0" lvl="0" marL="0" rtl="0" algn="l">
              <a:spcBef>
                <a:spcPts val="0"/>
              </a:spcBef>
              <a:spcAft>
                <a:spcPts val="0"/>
              </a:spcAft>
              <a:buClr>
                <a:srgbClr val="15284B"/>
              </a:buClr>
              <a:buSzPts val="1100"/>
              <a:buFont typeface="Arial"/>
              <a:buNone/>
            </a:pPr>
            <a:r>
              <a:t/>
            </a:r>
            <a:endParaRPr>
              <a:solidFill>
                <a:srgbClr val="15284B"/>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632460ea2e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632460ea2e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632460ea2e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632460ea2e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 Track the length of time astronauts can function in a simulated weightless environment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632460ea2e_0_8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632460ea2e_0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632460ea2e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632460ea2e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Moving from assurance --&gt; qfic --&gt; outcome (student learning)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32460ea2e_0_1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632460ea2e_0_1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632460ea2e_0_1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632460ea2e_0_1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632460ea2e_0_1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632460ea2e_0_1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32460ea2e_0_1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632460ea2e_0_1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632460ea2e_0_1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632460ea2e_0_1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632460ea2e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632460ea2e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ACCOUNTABILITY</a:t>
            </a:r>
            <a:endParaRPr>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This ensures that QFIC is determined and held onto throughout implementation.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Discipline 1, 2, and 3, set up the game but until you apply Discipline 4, your team isn’t </a:t>
            </a:r>
            <a:r>
              <a:rPr i="1" lang="en">
                <a:solidFill>
                  <a:schemeClr val="dk1"/>
                </a:solidFill>
              </a:rPr>
              <a:t>in </a:t>
            </a:r>
            <a:r>
              <a:rPr lang="en">
                <a:solidFill>
                  <a:schemeClr val="dk1"/>
                </a:solidFill>
              </a:rPr>
              <a:t>the game.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Analyzing the scoreboard and making a personal commitment to move the score forward for next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Rules to a WIG meeting:</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Same day, same time each week</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Whirlwind is never allowed into the meeting</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Keep WIG meetings to 20 to 30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Agenda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Ex.  Monday morning Project Team meetings - survey results from PLC’s, Account. Review. Plan.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632460ea2e_0_87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632460ea2e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632460ea2e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632460ea2e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632460ea2e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632460ea2e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632460ea2e_0_88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632460ea2e_0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Myron</a:t>
            </a:r>
            <a:endParaRPr/>
          </a:p>
          <a:p>
            <a:pPr indent="-298450" lvl="0" marL="457200" rtl="0" algn="l">
              <a:lnSpc>
                <a:spcPct val="115000"/>
              </a:lnSpc>
              <a:spcBef>
                <a:spcPts val="0"/>
              </a:spcBef>
              <a:spcAft>
                <a:spcPts val="0"/>
              </a:spcAft>
              <a:buClr>
                <a:srgbClr val="434343"/>
              </a:buClr>
              <a:buSzPts val="1100"/>
              <a:buFont typeface="Roboto Light"/>
              <a:buAutoNum type="arabicPeriod"/>
            </a:pPr>
            <a:r>
              <a:rPr lang="en" u="sng">
                <a:solidFill>
                  <a:srgbClr val="1155CC"/>
                </a:solidFill>
                <a:latin typeface="Roboto Light"/>
                <a:ea typeface="Roboto Light"/>
                <a:cs typeface="Roboto Light"/>
                <a:sym typeface="Roboto Light"/>
                <a:hlinkClick r:id="rId2">
                  <a:extLst>
                    <a:ext uri="{A12FA001-AC4F-418D-AE19-62706E023703}">
                      <ahyp:hlinkClr val="tx"/>
                    </a:ext>
                  </a:extLst>
                </a:hlinkClick>
              </a:rPr>
              <a:t>Holacracy Tactical Meeting</a:t>
            </a:r>
            <a:endParaRPr>
              <a:solidFill>
                <a:srgbClr val="434343"/>
              </a:solidFill>
              <a:latin typeface="Roboto Light"/>
              <a:ea typeface="Roboto Light"/>
              <a:cs typeface="Roboto Light"/>
              <a:sym typeface="Roboto Light"/>
            </a:endParaRPr>
          </a:p>
          <a:p>
            <a:pPr indent="-298450" lvl="1" marL="914400" rtl="0" algn="l">
              <a:lnSpc>
                <a:spcPct val="115000"/>
              </a:lnSpc>
              <a:spcBef>
                <a:spcPts val="0"/>
              </a:spcBef>
              <a:spcAft>
                <a:spcPts val="0"/>
              </a:spcAft>
              <a:buClr>
                <a:srgbClr val="434343"/>
              </a:buClr>
              <a:buSzPts val="1100"/>
              <a:buFont typeface="Roboto Light"/>
              <a:buAutoNum type="alphaLcPeriod"/>
            </a:pPr>
            <a:r>
              <a:rPr lang="en">
                <a:solidFill>
                  <a:srgbClr val="434343"/>
                </a:solidFill>
                <a:latin typeface="Roboto Light"/>
                <a:ea typeface="Roboto Light"/>
                <a:cs typeface="Roboto Light"/>
                <a:sym typeface="Roboto Light"/>
              </a:rPr>
              <a:t>Meeting card- </a:t>
            </a:r>
            <a:r>
              <a:rPr lang="en" u="sng">
                <a:solidFill>
                  <a:schemeClr val="hlink"/>
                </a:solidFill>
                <a:latin typeface="Roboto Light"/>
                <a:ea typeface="Roboto Light"/>
                <a:cs typeface="Roboto Light"/>
                <a:sym typeface="Roboto Light"/>
                <a:hlinkClick r:id="rId3"/>
              </a:rPr>
              <a:t>https://static1.squarespace.com/static/5d1239a79c02150001db74d4/t/5d262f366c03c80001ad40ec/1562783542971/Tactical-Card_02-25-19.pdf</a:t>
            </a:r>
            <a:r>
              <a:rPr lang="en">
                <a:solidFill>
                  <a:srgbClr val="434343"/>
                </a:solidFill>
                <a:latin typeface="Roboto Light"/>
                <a:ea typeface="Roboto Light"/>
                <a:cs typeface="Roboto Light"/>
                <a:sym typeface="Roboto Light"/>
              </a:rPr>
              <a:t>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AutoNum type="arabicPeriod"/>
            </a:pPr>
            <a:r>
              <a:rPr lang="en" u="sng">
                <a:solidFill>
                  <a:schemeClr val="hlink"/>
                </a:solidFill>
                <a:latin typeface="Roboto Light"/>
                <a:ea typeface="Roboto Light"/>
                <a:cs typeface="Roboto Light"/>
                <a:sym typeface="Roboto Light"/>
                <a:hlinkClick r:id="rId4"/>
              </a:rPr>
              <a:t>KSDE Accountability Talks </a:t>
            </a:r>
            <a:endParaRPr>
              <a:solidFill>
                <a:srgbClr val="434343"/>
              </a:solidFill>
              <a:latin typeface="Roboto Light"/>
              <a:ea typeface="Roboto Light"/>
              <a:cs typeface="Roboto Light"/>
              <a:sym typeface="Roboto Light"/>
            </a:endParaRPr>
          </a:p>
          <a:p>
            <a:pPr indent="-298450" lvl="0" marL="457200" rtl="0" algn="l">
              <a:lnSpc>
                <a:spcPct val="115000"/>
              </a:lnSpc>
              <a:spcBef>
                <a:spcPts val="0"/>
              </a:spcBef>
              <a:spcAft>
                <a:spcPts val="0"/>
              </a:spcAft>
              <a:buClr>
                <a:srgbClr val="434343"/>
              </a:buClr>
              <a:buSzPts val="1100"/>
              <a:buFont typeface="Roboto Light"/>
              <a:buAutoNum type="arabicPeriod"/>
            </a:pPr>
            <a:r>
              <a:rPr lang="en" u="sng">
                <a:solidFill>
                  <a:srgbClr val="1155CC"/>
                </a:solidFill>
                <a:latin typeface="Roboto Light"/>
                <a:ea typeface="Roboto Light"/>
                <a:cs typeface="Roboto Light"/>
                <a:sym typeface="Roboto Light"/>
                <a:hlinkClick r:id="rId5">
                  <a:extLst>
                    <a:ext uri="{A12FA001-AC4F-418D-AE19-62706E023703}">
                      <ahyp:hlinkClr val="tx"/>
                    </a:ext>
                  </a:extLst>
                </a:hlinkClick>
              </a:rPr>
              <a:t>New School Rules</a:t>
            </a:r>
            <a:r>
              <a:rPr lang="en"/>
              <a:t> (Rule 6- Learning Organizations)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632460ea2e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632460ea2e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632460ea2e_0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632460ea2e_0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accent3"/>
                </a:solidFill>
                <a:hlinkClick r:id="rId2">
                  <a:extLst>
                    <a:ext uri="{A12FA001-AC4F-418D-AE19-62706E023703}">
                      <ahyp:hlinkClr val="tx"/>
                    </a:ext>
                  </a:extLst>
                </a:hlinkClick>
              </a:rPr>
              <a:t>https://www.franklincovey.com.au/discipline-4-create-a-cadence-of-accountability/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accent3"/>
                </a:solidFill>
                <a:hlinkClick r:id="rId3">
                  <a:extLst>
                    <a:ext uri="{A12FA001-AC4F-418D-AE19-62706E023703}">
                      <ahyp:hlinkClr val="tx"/>
                    </a:ext>
                  </a:extLst>
                </a:hlinkClick>
              </a:rPr>
              <a:t>https://www.slideshare.net/BradMease/4-disciplines-of-execution-presentation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32460ea2e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632460ea2e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632460ea2e_0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632460ea2e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“Adaptive Schools” (Garmston &amp; Wellman)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CLEAR OBJECTIVES &amp; AGENDAS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632460ea2e_0_26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632460ea2e_0_2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1632460ea2e_0_261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632460ea2e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632460ea2e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632460ea2e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632460ea2e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KLC Guidebook, by Julia Fabris McBride, Kansas Leadership Center, 2020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Criticism: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way of unloading anger or disappointment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Focused on the needs of the giver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Angry, dismissive, emotional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Ignore positive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Tough on the person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Vague, generalized, evaluative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Attributes opinions to others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Looks backward; laments missed opportunities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One-way pronouncements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632460ea2e_0_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632460ea2e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KLC Guidebook, by Julia Fabris McBride, Kansas Leadership Center, 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Criticism:</a:t>
            </a:r>
            <a:endParaRPr/>
          </a:p>
          <a:p>
            <a:pPr indent="-298450" lvl="0" marL="457200" rtl="0" algn="l">
              <a:spcBef>
                <a:spcPts val="0"/>
              </a:spcBef>
              <a:spcAft>
                <a:spcPts val="0"/>
              </a:spcAft>
              <a:buSzPts val="1100"/>
              <a:buChar char="●"/>
            </a:pPr>
            <a:r>
              <a:rPr lang="en"/>
              <a:t>A way of unloading anger or disappointment</a:t>
            </a:r>
            <a:endParaRPr/>
          </a:p>
          <a:p>
            <a:pPr indent="-298450" lvl="0" marL="457200" rtl="0" algn="l">
              <a:spcBef>
                <a:spcPts val="0"/>
              </a:spcBef>
              <a:spcAft>
                <a:spcPts val="0"/>
              </a:spcAft>
              <a:buSzPts val="1100"/>
              <a:buChar char="●"/>
            </a:pPr>
            <a:r>
              <a:rPr lang="en"/>
              <a:t>Focused on the needs of the giver</a:t>
            </a:r>
            <a:endParaRPr/>
          </a:p>
          <a:p>
            <a:pPr indent="-298450" lvl="0" marL="457200" rtl="0" algn="l">
              <a:spcBef>
                <a:spcPts val="0"/>
              </a:spcBef>
              <a:spcAft>
                <a:spcPts val="0"/>
              </a:spcAft>
              <a:buSzPts val="1100"/>
              <a:buChar char="●"/>
            </a:pPr>
            <a:r>
              <a:rPr lang="en"/>
              <a:t>Angry, dismissive, emotional</a:t>
            </a:r>
            <a:endParaRPr/>
          </a:p>
          <a:p>
            <a:pPr indent="-298450" lvl="0" marL="457200" rtl="0" algn="l">
              <a:spcBef>
                <a:spcPts val="0"/>
              </a:spcBef>
              <a:spcAft>
                <a:spcPts val="0"/>
              </a:spcAft>
              <a:buSzPts val="1100"/>
              <a:buChar char="●"/>
            </a:pPr>
            <a:r>
              <a:rPr lang="en"/>
              <a:t>Ignore positive</a:t>
            </a:r>
            <a:endParaRPr/>
          </a:p>
          <a:p>
            <a:pPr indent="-298450" lvl="0" marL="457200" rtl="0" algn="l">
              <a:spcBef>
                <a:spcPts val="0"/>
              </a:spcBef>
              <a:spcAft>
                <a:spcPts val="0"/>
              </a:spcAft>
              <a:buSzPts val="1100"/>
              <a:buChar char="●"/>
            </a:pPr>
            <a:r>
              <a:rPr lang="en"/>
              <a:t>Tough on the person</a:t>
            </a:r>
            <a:endParaRPr/>
          </a:p>
          <a:p>
            <a:pPr indent="-298450" lvl="0" marL="457200" rtl="0" algn="l">
              <a:spcBef>
                <a:spcPts val="0"/>
              </a:spcBef>
              <a:spcAft>
                <a:spcPts val="0"/>
              </a:spcAft>
              <a:buSzPts val="1100"/>
              <a:buChar char="●"/>
            </a:pPr>
            <a:r>
              <a:rPr lang="en"/>
              <a:t>Vague, generalized, evaluative</a:t>
            </a:r>
            <a:endParaRPr/>
          </a:p>
          <a:p>
            <a:pPr indent="-298450" lvl="0" marL="457200" rtl="0" algn="l">
              <a:spcBef>
                <a:spcPts val="0"/>
              </a:spcBef>
              <a:spcAft>
                <a:spcPts val="0"/>
              </a:spcAft>
              <a:buSzPts val="1100"/>
              <a:buChar char="●"/>
            </a:pPr>
            <a:r>
              <a:rPr lang="en"/>
              <a:t>Attributes opinions to others</a:t>
            </a:r>
            <a:endParaRPr/>
          </a:p>
          <a:p>
            <a:pPr indent="-298450" lvl="0" marL="457200" rtl="0" algn="l">
              <a:spcBef>
                <a:spcPts val="0"/>
              </a:spcBef>
              <a:spcAft>
                <a:spcPts val="0"/>
              </a:spcAft>
              <a:buSzPts val="1100"/>
              <a:buChar char="●"/>
            </a:pPr>
            <a:r>
              <a:rPr lang="en"/>
              <a:t>Looks backward; laments missed opportunities</a:t>
            </a:r>
            <a:endParaRPr/>
          </a:p>
          <a:p>
            <a:pPr indent="-298450" lvl="0" marL="457200" rtl="0" algn="l">
              <a:spcBef>
                <a:spcPts val="0"/>
              </a:spcBef>
              <a:spcAft>
                <a:spcPts val="0"/>
              </a:spcAft>
              <a:buSzPts val="1100"/>
              <a:buChar char="●"/>
            </a:pPr>
            <a:r>
              <a:rPr lang="en"/>
              <a:t>One-way pronouncements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632460ea2e_0_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632460ea2e_0_7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How might they connect the work of the system to the work of classroom teachers? </a:t>
            </a:r>
            <a:endParaRPr b="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We believe that the Design principles are where the ‘rubber meets the road’ as it relates to the work of the system getting down to the classroom level. If we want to engage teachers in the work of continuous improvement, then we have to ensure that classrooms are meeting the needs of the whole child. The design principles work to ensure just that. If systems want to move their work into classrooms, then the work must be simple, clear, and easily understood by teachers. Having 4 grounding principles is how we believe this work can enter the classroom.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1- Where did the Design Principles come from? (</a:t>
            </a:r>
            <a:r>
              <a:rPr b="1" lang="en" u="sng">
                <a:solidFill>
                  <a:srgbClr val="1155CC"/>
                </a:solidFill>
                <a:hlinkClick r:id="rId2">
                  <a:extLst>
                    <a:ext uri="{A12FA001-AC4F-418D-AE19-62706E023703}">
                      <ahyp:hlinkClr val="tx"/>
                    </a:ext>
                  </a:extLst>
                </a:hlinkClick>
              </a:rPr>
              <a:t>Booklet</a:t>
            </a:r>
            <a:r>
              <a:rPr b="1" lang="en">
                <a:solidFill>
                  <a:schemeClr val="dk1"/>
                </a:solidFill>
              </a:rPr>
              <a:t>) </a:t>
            </a:r>
            <a:endParaRPr b="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Kansas State Department of Education (KSDE) leaders, along with Kansas State Board of Education members, conducted more than 20 community conversations with teachers, parents, business leaders, and community members across the state before setting a new vision for education. Kansans said academic skills are important, but so are nonacademic skills, such as critical thinking, teamwork, perseverance, and civic engagement. Kansans also said we need to move away from a “one-size-fits-all” system that relies exclusively on state assessments to measure student success. The new, student-focused system will provide support and resources for individualized success.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KSDE, State Board of Education members, teachers, parents, business leaders, stakeholders, and community leaders are committed to the success of each student. This new system will be based on personalization and project-based learning. More focus will be on social and emotional development and immersion with parents and the community. And students and teachers will become more engaged in and out of the classroom, with mentoring playing a pivotal role in the student's educational experience.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2- How did Redesign schools use them?</a:t>
            </a:r>
            <a:endParaRPr b="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As school teams worked to craft their ‘Redesign Plan’, they were asked to look at their plan holistically to ensure that each principle was evident and addressed through the scope of work. While schools did not need to employ a strategy under each principle, they learned that one high-impact strategy, when done well, could impact more than one Redesign Principle.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In order to ‘Launch’ their Redesign Plan, schools had to demonstrate that they were in fact addressing the 4 Redesign Principles.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3- How might they connect the work of the system to the work of classroom teachers? </a:t>
            </a:r>
            <a:endParaRPr b="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We believe that the Design principles are where the ‘rubber meets the road’ as it relates to the work of the system getting down to the classroom level. If we want to engage teachers in the work of continuous improvement, then we have to ensure that classrooms are meeting the needs of the whole child. The design principles work to ensure just that. If systems want to move their work into classrooms, then the work must be simple, clear, and easily understood by teachers. Having 4 grounding principles is how we believe this work can enter the classroom.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
        <p:nvSpPr>
          <p:cNvPr id="206" name="Google Shape;206;g1632460ea2e_0_71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632460ea2e_0_1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632460ea2e_0_1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632460ea2e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632460ea2e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632460ea2e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632460ea2e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632460ea2e_0_1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632460ea2e_0_1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12284C"/>
                </a:solidFill>
                <a:latin typeface="Open Sans Light"/>
                <a:ea typeface="Open Sans Light"/>
                <a:cs typeface="Open Sans Light"/>
                <a:sym typeface="Open Sans Light"/>
              </a:rPr>
              <a:t>Safe enough to try (Research Based) vs Evidenced </a:t>
            </a:r>
            <a:r>
              <a:rPr lang="en">
                <a:solidFill>
                  <a:srgbClr val="12284C"/>
                </a:solidFill>
                <a:latin typeface="Open Sans Light"/>
                <a:ea typeface="Open Sans Light"/>
                <a:cs typeface="Open Sans Light"/>
                <a:sym typeface="Open Sans Light"/>
              </a:rPr>
              <a:t>Based</a:t>
            </a:r>
            <a:endParaRPr>
              <a:solidFill>
                <a:srgbClr val="12284C"/>
              </a:solidFill>
              <a:latin typeface="Open Sans Light"/>
              <a:ea typeface="Open Sans Light"/>
              <a:cs typeface="Open Sans Light"/>
              <a:sym typeface="Open Sans Light"/>
            </a:endParaRPr>
          </a:p>
          <a:p>
            <a:pPr indent="-298450" lvl="0" marL="457200" rtl="0" algn="l">
              <a:spcBef>
                <a:spcPts val="600"/>
              </a:spcBef>
              <a:spcAft>
                <a:spcPts val="0"/>
              </a:spcAft>
              <a:buClr>
                <a:srgbClr val="12284C"/>
              </a:buClr>
              <a:buSzPts val="1100"/>
              <a:buFont typeface="Open Sans Light"/>
              <a:buChar char="●"/>
            </a:pPr>
            <a:r>
              <a:rPr lang="en">
                <a:solidFill>
                  <a:srgbClr val="12284C"/>
                </a:solidFill>
                <a:latin typeface="Open Sans Light"/>
                <a:ea typeface="Open Sans Light"/>
                <a:cs typeface="Open Sans Light"/>
                <a:sym typeface="Open Sans Light"/>
              </a:rPr>
              <a:t>In Redesign, we encourage you to test strategies that are ‘Safe enough to try’. That means you have done research, looked closely at your stakeholders, data, and resources, and determined that testing this strategy would be ‘safe’ and possibly highly impactful. </a:t>
            </a:r>
            <a:endParaRPr>
              <a:solidFill>
                <a:srgbClr val="12284C"/>
              </a:solidFill>
              <a:latin typeface="Open Sans Light"/>
              <a:ea typeface="Open Sans Light"/>
              <a:cs typeface="Open Sans Light"/>
              <a:sym typeface="Open Sans Light"/>
            </a:endParaRPr>
          </a:p>
          <a:p>
            <a:pPr indent="-290830" lvl="1" marL="914400" rtl="0" algn="l">
              <a:spcBef>
                <a:spcPts val="0"/>
              </a:spcBef>
              <a:spcAft>
                <a:spcPts val="0"/>
              </a:spcAft>
              <a:buClr>
                <a:srgbClr val="12284C"/>
              </a:buClr>
              <a:buSzPts val="980"/>
              <a:buFont typeface="Open Sans Light"/>
              <a:buChar char="○"/>
            </a:pPr>
            <a:r>
              <a:rPr lang="en">
                <a:solidFill>
                  <a:srgbClr val="12284C"/>
                </a:solidFill>
                <a:latin typeface="Open Sans Light"/>
                <a:ea typeface="Open Sans Light"/>
                <a:cs typeface="Open Sans Light"/>
                <a:sym typeface="Open Sans Light"/>
              </a:rPr>
              <a:t>That does not mean you can try </a:t>
            </a:r>
            <a:r>
              <a:rPr i="1" lang="en">
                <a:solidFill>
                  <a:srgbClr val="12284C"/>
                </a:solidFill>
                <a:latin typeface="Open Sans Light"/>
                <a:ea typeface="Open Sans Light"/>
                <a:cs typeface="Open Sans Light"/>
                <a:sym typeface="Open Sans Light"/>
              </a:rPr>
              <a:t>anything</a:t>
            </a:r>
            <a:r>
              <a:rPr lang="en">
                <a:solidFill>
                  <a:srgbClr val="12284C"/>
                </a:solidFill>
                <a:latin typeface="Open Sans Light"/>
                <a:ea typeface="Open Sans Light"/>
                <a:cs typeface="Open Sans Light"/>
                <a:sym typeface="Open Sans Light"/>
              </a:rPr>
              <a:t>. It means you try things that have been researched formally, or informally by your Goal Area Investigation Team, and demonstrate a potential for impact in your setting. </a:t>
            </a:r>
            <a:endParaRPr>
              <a:solidFill>
                <a:srgbClr val="12284C"/>
              </a:solidFill>
              <a:latin typeface="Open Sans Light"/>
              <a:ea typeface="Open Sans Light"/>
              <a:cs typeface="Open Sans Light"/>
              <a:sym typeface="Open Sans Light"/>
            </a:endParaRPr>
          </a:p>
          <a:p>
            <a:pPr indent="-298450" lvl="0" marL="457200" rtl="0" algn="l">
              <a:spcBef>
                <a:spcPts val="0"/>
              </a:spcBef>
              <a:spcAft>
                <a:spcPts val="0"/>
              </a:spcAft>
              <a:buClr>
                <a:srgbClr val="12284C"/>
              </a:buClr>
              <a:buSzPts val="1100"/>
              <a:buFont typeface="Open Sans Light"/>
              <a:buChar char="●"/>
            </a:pPr>
            <a:r>
              <a:rPr lang="en">
                <a:solidFill>
                  <a:srgbClr val="12284C"/>
                </a:solidFill>
                <a:latin typeface="Open Sans Light"/>
                <a:ea typeface="Open Sans Light"/>
                <a:cs typeface="Open Sans Light"/>
                <a:sym typeface="Open Sans Light"/>
              </a:rPr>
              <a:t>Evidence Based means that the strategy has been validated to be effective through numerous studies. You can learn more about evidence based practices by exploring ‘</a:t>
            </a:r>
            <a:r>
              <a:rPr lang="en" u="sng">
                <a:solidFill>
                  <a:srgbClr val="12284C"/>
                </a:solidFill>
                <a:latin typeface="Open Sans Light"/>
                <a:ea typeface="Open Sans Light"/>
                <a:cs typeface="Open Sans Light"/>
                <a:sym typeface="Open Sans Light"/>
                <a:hlinkClick r:id="rId2">
                  <a:extLst>
                    <a:ext uri="{A12FA001-AC4F-418D-AE19-62706E023703}">
                      <ahyp:hlinkClr val="tx"/>
                    </a:ext>
                  </a:extLst>
                </a:hlinkClick>
              </a:rPr>
              <a:t>Wise Ways</a:t>
            </a:r>
            <a:r>
              <a:rPr lang="en">
                <a:solidFill>
                  <a:srgbClr val="12284C"/>
                </a:solidFill>
                <a:latin typeface="Open Sans Light"/>
                <a:ea typeface="Open Sans Light"/>
                <a:cs typeface="Open Sans Light"/>
                <a:sym typeface="Open Sans Light"/>
              </a:rPr>
              <a:t>’, ‘</a:t>
            </a:r>
            <a:r>
              <a:rPr lang="en" u="sng">
                <a:solidFill>
                  <a:srgbClr val="12284C"/>
                </a:solidFill>
                <a:latin typeface="Open Sans Light"/>
                <a:ea typeface="Open Sans Light"/>
                <a:cs typeface="Open Sans Light"/>
                <a:sym typeface="Open Sans Light"/>
                <a:hlinkClick r:id="rId3">
                  <a:extLst>
                    <a:ext uri="{A12FA001-AC4F-418D-AE19-62706E023703}">
                      <ahyp:hlinkClr val="tx"/>
                    </a:ext>
                  </a:extLst>
                </a:hlinkClick>
              </a:rPr>
              <a:t>What Works Clearinghouse</a:t>
            </a:r>
            <a:r>
              <a:rPr lang="en">
                <a:solidFill>
                  <a:srgbClr val="12284C"/>
                </a:solidFill>
                <a:latin typeface="Open Sans Light"/>
                <a:ea typeface="Open Sans Light"/>
                <a:cs typeface="Open Sans Light"/>
                <a:sym typeface="Open Sans Light"/>
              </a:rPr>
              <a:t>’ or </a:t>
            </a:r>
            <a:r>
              <a:rPr lang="en" u="sng">
                <a:solidFill>
                  <a:srgbClr val="12284C"/>
                </a:solidFill>
                <a:latin typeface="Open Sans Light"/>
                <a:ea typeface="Open Sans Light"/>
                <a:cs typeface="Open Sans Light"/>
                <a:sym typeface="Open Sans Light"/>
                <a:hlinkClick r:id="rId4">
                  <a:extLst>
                    <a:ext uri="{A12FA001-AC4F-418D-AE19-62706E023703}">
                      <ahyp:hlinkClr val="tx"/>
                    </a:ext>
                  </a:extLst>
                </a:hlinkClick>
              </a:rPr>
              <a:t>other</a:t>
            </a:r>
            <a:r>
              <a:rPr lang="en">
                <a:solidFill>
                  <a:srgbClr val="12284C"/>
                </a:solidFill>
                <a:uFill>
                  <a:noFill/>
                </a:uFill>
                <a:latin typeface="Open Sans Light"/>
                <a:ea typeface="Open Sans Light"/>
                <a:cs typeface="Open Sans Light"/>
                <a:sym typeface="Open Sans Light"/>
                <a:hlinkClick r:id="rId5">
                  <a:extLst>
                    <a:ext uri="{A12FA001-AC4F-418D-AE19-62706E023703}">
                      <ahyp:hlinkClr val="tx"/>
                    </a:ext>
                  </a:extLst>
                </a:hlinkClick>
              </a:rPr>
              <a:t> </a:t>
            </a:r>
            <a:r>
              <a:rPr lang="en">
                <a:solidFill>
                  <a:srgbClr val="12284C"/>
                </a:solidFill>
                <a:latin typeface="Open Sans Light"/>
                <a:ea typeface="Open Sans Light"/>
                <a:cs typeface="Open Sans Light"/>
                <a:sym typeface="Open Sans Light"/>
              </a:rPr>
              <a:t> academic research bases. </a:t>
            </a:r>
            <a:endParaRPr>
              <a:solidFill>
                <a:srgbClr val="595959"/>
              </a:solidFill>
            </a:endParaRPr>
          </a:p>
          <a:p>
            <a:pPr indent="0" lvl="0" marL="0" rtl="0" algn="l">
              <a:spcBef>
                <a:spcPts val="600"/>
              </a:spcBef>
              <a:spcAft>
                <a:spcPts val="0"/>
              </a:spcAft>
              <a:buNone/>
            </a:pPr>
            <a:r>
              <a:rPr lang="en">
                <a:solidFill>
                  <a:srgbClr val="595959"/>
                </a:solidFill>
              </a:rPr>
              <a:t>When you can use a promising practice, and collect your own action research on it. </a:t>
            </a:r>
            <a:endParaRPr>
              <a:solidFill>
                <a:srgbClr val="595959"/>
              </a:solidFill>
            </a:endParaRPr>
          </a:p>
          <a:p>
            <a:pPr indent="-298450" lvl="0" marL="457200" rtl="0" algn="l">
              <a:spcBef>
                <a:spcPts val="1200"/>
              </a:spcBef>
              <a:spcAft>
                <a:spcPts val="0"/>
              </a:spcAft>
              <a:buClr>
                <a:srgbClr val="595959"/>
              </a:buClr>
              <a:buSzPts val="1100"/>
              <a:buChar char="●"/>
            </a:pPr>
            <a:r>
              <a:rPr lang="en">
                <a:solidFill>
                  <a:srgbClr val="595959"/>
                </a:solidFill>
              </a:rPr>
              <a:t>Clear purpose for the strategy.  What are the issues and who is being affected by the decision?</a:t>
            </a:r>
            <a:endParaRPr>
              <a:solidFill>
                <a:srgbClr val="595959"/>
              </a:solidFill>
            </a:endParaRPr>
          </a:p>
          <a:p>
            <a:pPr indent="-298450" lvl="0" marL="457200" rtl="0" algn="l">
              <a:spcBef>
                <a:spcPts val="0"/>
              </a:spcBef>
              <a:spcAft>
                <a:spcPts val="0"/>
              </a:spcAft>
              <a:buClr>
                <a:srgbClr val="595959"/>
              </a:buClr>
              <a:buSzPts val="1100"/>
              <a:buChar char="●"/>
            </a:pPr>
            <a:r>
              <a:rPr lang="en">
                <a:solidFill>
                  <a:srgbClr val="595959"/>
                </a:solidFill>
              </a:rPr>
              <a:t>Does current educational research support this?  If not, why not?  Has the investigation team had time to thoroughly investigate the possibilities, benefits, and downfalls?</a:t>
            </a:r>
            <a:endParaRPr>
              <a:solidFill>
                <a:srgbClr val="595959"/>
              </a:solidFill>
            </a:endParaRPr>
          </a:p>
          <a:p>
            <a:pPr indent="-298450" lvl="0" marL="457200" rtl="0" algn="l">
              <a:spcBef>
                <a:spcPts val="0"/>
              </a:spcBef>
              <a:spcAft>
                <a:spcPts val="0"/>
              </a:spcAft>
              <a:buClr>
                <a:srgbClr val="595959"/>
              </a:buClr>
              <a:buSzPts val="1100"/>
              <a:buChar char="●"/>
            </a:pPr>
            <a:r>
              <a:rPr lang="en">
                <a:solidFill>
                  <a:srgbClr val="595959"/>
                </a:solidFill>
              </a:rPr>
              <a:t>Clear prototype, or plan.  What is being tried?  How often?  How long?</a:t>
            </a:r>
            <a:endParaRPr>
              <a:solidFill>
                <a:srgbClr val="595959"/>
              </a:solidFill>
            </a:endParaRPr>
          </a:p>
          <a:p>
            <a:pPr indent="-298450" lvl="0" marL="457200" rtl="0" algn="l">
              <a:spcBef>
                <a:spcPts val="0"/>
              </a:spcBef>
              <a:spcAft>
                <a:spcPts val="0"/>
              </a:spcAft>
              <a:buClr>
                <a:srgbClr val="595959"/>
              </a:buClr>
              <a:buSzPts val="1100"/>
              <a:buChar char="●"/>
            </a:pPr>
            <a:r>
              <a:rPr lang="en">
                <a:solidFill>
                  <a:srgbClr val="595959"/>
                </a:solidFill>
              </a:rPr>
              <a:t>Exactly what data, expertise, resources or advice will be needed to make a decision?</a:t>
            </a:r>
            <a:endParaRPr>
              <a:solidFill>
                <a:srgbClr val="595959"/>
              </a:solidFill>
            </a:endParaRPr>
          </a:p>
          <a:p>
            <a:pPr indent="-298450" lvl="0" marL="457200" rtl="0" algn="l">
              <a:spcBef>
                <a:spcPts val="0"/>
              </a:spcBef>
              <a:spcAft>
                <a:spcPts val="0"/>
              </a:spcAft>
              <a:buClr>
                <a:srgbClr val="595959"/>
              </a:buClr>
              <a:buSzPts val="1100"/>
              <a:buChar char="●"/>
            </a:pPr>
            <a:r>
              <a:rPr lang="en">
                <a:solidFill>
                  <a:srgbClr val="595959"/>
                </a:solidFill>
              </a:rPr>
              <a:t>How will you know that the strategy has the possibility of positively impacting student outcomes?</a:t>
            </a:r>
            <a:endParaRPr sz="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32460ea2e_0_738:notes"/>
          <p:cNvSpPr/>
          <p:nvPr>
            <p:ph idx="2" type="sldImg"/>
          </p:nvPr>
        </p:nvSpPr>
        <p:spPr>
          <a:xfrm>
            <a:off x="372717" y="674557"/>
            <a:ext cx="5963400" cy="3372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632460ea2e_0_738:notes"/>
          <p:cNvSpPr txBox="1"/>
          <p:nvPr>
            <p:ph idx="1" type="body"/>
          </p:nvPr>
        </p:nvSpPr>
        <p:spPr>
          <a:xfrm>
            <a:off x="670891" y="4272197"/>
            <a:ext cx="5367000" cy="40473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100"/>
              <a:buNone/>
            </a:pPr>
            <a:r>
              <a:rPr lang="en"/>
              <a:t>The work of John Hattie and his research on influences that yield the highest degree of impact on student achievement focuses on the measurement that they have on student learning. As practitioners, we must identify what works best within instruction, in order to implement the most effective strategies with high levels of fidelity. Here is an illustration of Hattie’s effect sizes on the barometer of influence, moving from left to right, with explanation for each colored segment of the barometer: • Red: An effect size below zero represents strategies and actions that students may be exposed to that have reverse consequences on their learning. • Yellow: An effect size between zero and .15 indicates progress that a student can make without proper strategy instruction and guidance, where students are learning on their own through natural inquisitiveness and could achieve without schooling. • Orange: An effect size up to .40 represents a school year’s growth over the course of one school year. Schools that use effect sizes to measure student progress can maximize their impact on student outcomes. • Blue: An effect size of greater than .40 is the Zone of Desired Effects. Hattie’s research shows that there are many influences, when done with fidelity, will give students an opportunity to grow and have one, two and sometimes three years of progress. Schools that use effect sizes to measure student progress can maximize their impact on student outcomes.</a:t>
            </a:r>
            <a:endParaRPr/>
          </a:p>
          <a:p>
            <a:pPr indent="-298450" lvl="0" marL="457200" rtl="0" algn="l">
              <a:lnSpc>
                <a:spcPct val="100000"/>
              </a:lnSpc>
              <a:spcBef>
                <a:spcPts val="0"/>
              </a:spcBef>
              <a:spcAft>
                <a:spcPts val="0"/>
              </a:spcAft>
              <a:buSzPts val="1100"/>
              <a:buChar char="●"/>
            </a:pPr>
            <a:r>
              <a:rPr lang="en"/>
              <a:t>Describe the barometer, focusing on a description of what the hinge point of 0.4 means. (one year of input resulting in a typical year of growth)</a:t>
            </a:r>
            <a:endParaRPr/>
          </a:p>
          <a:p>
            <a:pPr indent="-298450" lvl="0" marL="457200" rtl="0" algn="l">
              <a:lnSpc>
                <a:spcPct val="100000"/>
              </a:lnSpc>
              <a:spcBef>
                <a:spcPts val="0"/>
              </a:spcBef>
              <a:spcAft>
                <a:spcPts val="0"/>
              </a:spcAft>
              <a:buSzPts val="1100"/>
              <a:buChar char="●"/>
            </a:pPr>
            <a:r>
              <a:rPr lang="en"/>
              <a:t>Provide examples of influences that fall in each of the sections of the barometer.</a:t>
            </a:r>
            <a:endParaRPr/>
          </a:p>
          <a:p>
            <a:pPr indent="-298450" lvl="1" marL="914400" rtl="0" algn="l">
              <a:lnSpc>
                <a:spcPct val="100000"/>
              </a:lnSpc>
              <a:spcBef>
                <a:spcPts val="0"/>
              </a:spcBef>
              <a:spcAft>
                <a:spcPts val="0"/>
              </a:spcAft>
              <a:buSzPts val="1100"/>
              <a:buChar char="○"/>
            </a:pPr>
            <a:r>
              <a:rPr lang="en"/>
              <a:t>Retention = -0.32</a:t>
            </a:r>
            <a:endParaRPr/>
          </a:p>
          <a:p>
            <a:pPr indent="-298450" lvl="1" marL="914400" rtl="0" algn="l">
              <a:lnSpc>
                <a:spcPct val="100000"/>
              </a:lnSpc>
              <a:spcBef>
                <a:spcPts val="0"/>
              </a:spcBef>
              <a:spcAft>
                <a:spcPts val="0"/>
              </a:spcAft>
              <a:buSzPts val="1100"/>
              <a:buChar char="○"/>
            </a:pPr>
            <a:r>
              <a:rPr lang="en"/>
              <a:t>Tracking/Streaming = 0.12</a:t>
            </a:r>
            <a:endParaRPr/>
          </a:p>
          <a:p>
            <a:pPr indent="-298450" lvl="1" marL="914400" rtl="0" algn="l">
              <a:lnSpc>
                <a:spcPct val="100000"/>
              </a:lnSpc>
              <a:spcBef>
                <a:spcPts val="0"/>
              </a:spcBef>
              <a:spcAft>
                <a:spcPts val="0"/>
              </a:spcAft>
              <a:buSzPts val="1100"/>
              <a:buChar char="○"/>
            </a:pPr>
            <a:r>
              <a:rPr lang="en"/>
              <a:t>Homework = 0.28</a:t>
            </a:r>
            <a:endParaRPr/>
          </a:p>
          <a:p>
            <a:pPr indent="-298450" lvl="1" marL="914400" rtl="0" algn="l">
              <a:lnSpc>
                <a:spcPct val="100000"/>
              </a:lnSpc>
              <a:spcBef>
                <a:spcPts val="0"/>
              </a:spcBef>
              <a:spcAft>
                <a:spcPts val="0"/>
              </a:spcAft>
              <a:buSzPts val="1100"/>
              <a:buChar char="○"/>
            </a:pPr>
            <a:r>
              <a:rPr lang="en"/>
              <a:t>Teacher Estimates of Achievement = 1.44</a:t>
            </a:r>
            <a:endParaRPr/>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632460ea2e_0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632460ea2e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632460ea2e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632460ea2e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14" name="Google Shape;14;p2"/>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 name="Google Shape;15;p2"/>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16" name="Google Shape;16;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 name="Google Shape;17;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 name="Google Shape;18;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1" name="Shape 71"/>
        <p:cNvGrpSpPr/>
        <p:nvPr/>
      </p:nvGrpSpPr>
      <p:grpSpPr>
        <a:xfrm>
          <a:off x="0" y="0"/>
          <a:ext cx="0" cy="0"/>
          <a:chOff x="0" y="0"/>
          <a:chExt cx="0" cy="0"/>
        </a:xfrm>
      </p:grpSpPr>
      <p:sp>
        <p:nvSpPr>
          <p:cNvPr id="72" name="Google Shape;72;p1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3" name="Google Shape;73;p1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4" name="Google Shape;74;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78" name="Shape 78"/>
        <p:cNvGrpSpPr/>
        <p:nvPr/>
      </p:nvGrpSpPr>
      <p:grpSpPr>
        <a:xfrm>
          <a:off x="0" y="0"/>
          <a:ext cx="0" cy="0"/>
          <a:chOff x="0" y="0"/>
          <a:chExt cx="0" cy="0"/>
        </a:xfrm>
      </p:grpSpPr>
      <p:pic>
        <p:nvPicPr>
          <p:cNvPr id="79" name="Google Shape;79;p1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80" name="Google Shape;80;p12"/>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2"/>
          <p:cNvSpPr txBox="1"/>
          <p:nvPr>
            <p:ph idx="1" type="body"/>
          </p:nvPr>
        </p:nvSpPr>
        <p:spPr>
          <a:xfrm>
            <a:off x="629841" y="1260872"/>
            <a:ext cx="38685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2" name="Google Shape;82;p12"/>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2"/>
          <p:cNvSpPr txBox="1"/>
          <p:nvPr>
            <p:ph idx="3" type="body"/>
          </p:nvPr>
        </p:nvSpPr>
        <p:spPr>
          <a:xfrm>
            <a:off x="4629150" y="1260872"/>
            <a:ext cx="38874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2"/>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889" y="499"/>
            <a:ext cx="9142225" cy="5142502"/>
          </a:xfrm>
          <a:prstGeom prst="rect">
            <a:avLst/>
          </a:prstGeom>
          <a:noFill/>
          <a:ln>
            <a:noFill/>
          </a:ln>
        </p:spPr>
      </p:pic>
      <p:sp>
        <p:nvSpPr>
          <p:cNvPr id="90" name="Google Shape;90;p13"/>
          <p:cNvSpPr txBox="1"/>
          <p:nvPr>
            <p:ph idx="1" type="subTitle"/>
          </p:nvPr>
        </p:nvSpPr>
        <p:spPr>
          <a:xfrm>
            <a:off x="1143000" y="3244850"/>
            <a:ext cx="5610300" cy="778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1" name="Google Shape;91;p13"/>
          <p:cNvSpPr txBox="1"/>
          <p:nvPr>
            <p:ph type="title"/>
          </p:nvPr>
        </p:nvSpPr>
        <p:spPr>
          <a:xfrm>
            <a:off x="1143000" y="1198418"/>
            <a:ext cx="5610300" cy="2046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3" name="Google Shape;9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97" name="Google Shape;9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4"/>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4"/>
          <p:cNvSpPr txBox="1"/>
          <p:nvPr>
            <p:ph idx="1" type="body"/>
          </p:nvPr>
        </p:nvSpPr>
        <p:spPr>
          <a:xfrm>
            <a:off x="2686050" y="3998454"/>
            <a:ext cx="6458100" cy="51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04" name="Google Shape;10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5"/>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16"/>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rm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1" name="Google Shape;111;p1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15" name="Shape 115"/>
        <p:cNvGrpSpPr/>
        <p:nvPr/>
      </p:nvGrpSpPr>
      <p:grpSpPr>
        <a:xfrm>
          <a:off x="0" y="0"/>
          <a:ext cx="0" cy="0"/>
          <a:chOff x="0" y="0"/>
          <a:chExt cx="0" cy="0"/>
        </a:xfrm>
      </p:grpSpPr>
      <p:pic>
        <p:nvPicPr>
          <p:cNvPr descr="Kansans Can contact page&#10;Kansas State Department of Education&#10;www.ksde.org&#10;#KansansCan&#10;Kansas leads the world in the success of each student." id="116" name="Google Shape;116;p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7" name="Google Shape;11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17"/>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17"/>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22" name="Google Shape;122;p17"/>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5" name="Google Shape;12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6" name="Shape 126"/>
        <p:cNvGrpSpPr/>
        <p:nvPr/>
      </p:nvGrpSpPr>
      <p:grpSpPr>
        <a:xfrm>
          <a:off x="0" y="0"/>
          <a:ext cx="0" cy="0"/>
          <a:chOff x="0" y="0"/>
          <a:chExt cx="0" cy="0"/>
        </a:xfrm>
      </p:grpSpPr>
      <p:sp>
        <p:nvSpPr>
          <p:cNvPr id="127" name="Google Shape;127;p19"/>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8" name="Google Shape;128;p19"/>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29" name="Google Shape;129;p1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30" name="Shape 130"/>
        <p:cNvGrpSpPr/>
        <p:nvPr/>
      </p:nvGrpSpPr>
      <p:grpSpPr>
        <a:xfrm>
          <a:off x="0" y="0"/>
          <a:ext cx="0" cy="0"/>
          <a:chOff x="0" y="0"/>
          <a:chExt cx="0" cy="0"/>
        </a:xfrm>
      </p:grpSpPr>
      <p:sp>
        <p:nvSpPr>
          <p:cNvPr id="131" name="Google Shape;131;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3" name="Google Shape;133;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 name="Google Shape;21;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 name="Google Shape;22;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 name="Google Shape;23;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136" name="Shape 136"/>
        <p:cNvGrpSpPr/>
        <p:nvPr/>
      </p:nvGrpSpPr>
      <p:grpSpPr>
        <a:xfrm>
          <a:off x="0" y="0"/>
          <a:ext cx="0" cy="0"/>
          <a:chOff x="0" y="0"/>
          <a:chExt cx="0" cy="0"/>
        </a:xfrm>
      </p:grpSpPr>
      <p:sp>
        <p:nvSpPr>
          <p:cNvPr id="137" name="Google Shape;137;p2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1"/>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39" name="Google Shape;139;p21"/>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0" name="Google Shape;140;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2" name="Google Shape;142;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22"/>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46" name="Google Shape;146;p22"/>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47" name="Shape 147"/>
        <p:cNvGrpSpPr/>
        <p:nvPr/>
      </p:nvGrpSpPr>
      <p:grpSpPr>
        <a:xfrm>
          <a:off x="0" y="0"/>
          <a:ext cx="0" cy="0"/>
          <a:chOff x="0" y="0"/>
          <a:chExt cx="0" cy="0"/>
        </a:xfrm>
      </p:grpSpPr>
      <p:sp>
        <p:nvSpPr>
          <p:cNvPr id="148" name="Google Shape;148;p23"/>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lnSpc>
                <a:spcPct val="90000"/>
              </a:lnSpc>
              <a:spcBef>
                <a:spcPts val="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2"/>
              </a:buClr>
              <a:buSzPts val="228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2"/>
              </a:buClr>
              <a:buSzPts val="216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2"/>
              </a:buClr>
              <a:buSzPts val="2040"/>
              <a:buFont typeface="Arial"/>
              <a:buChar char="•"/>
              <a:defRPr b="0" i="0" sz="24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2"/>
              </a:buClr>
              <a:buSzPts val="1920"/>
              <a:buFont typeface="Arial"/>
              <a:buChar char="•"/>
              <a:defRPr b="0" i="0" sz="2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9" name="Google Shape;149;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0" name="Google Shape;150;p2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2" name="Google Shape;152;p2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KANSAS STATE DEPARTMENT OF EDUCATION </a:t>
            </a:r>
            <a:r>
              <a:rPr b="0" i="1" lang="en" sz="700" u="none" cap="none" strike="noStrike">
                <a:solidFill>
                  <a:schemeClr val="dk2"/>
                </a:solidFill>
                <a:latin typeface="Arial"/>
                <a:ea typeface="Arial"/>
                <a:cs typeface="Arial"/>
                <a:sym typeface="Arial"/>
              </a:rPr>
              <a:t>| www.ksde.org | </a:t>
            </a:r>
            <a:r>
              <a:rPr b="0" i="0" lang="en" sz="800" u="none" cap="none" strike="noStrike">
                <a:solidFill>
                  <a:srgbClr val="15284B"/>
                </a:solidFill>
                <a:latin typeface="Arial"/>
                <a:ea typeface="Arial"/>
                <a:cs typeface="Arial"/>
                <a:sym typeface="Arial"/>
              </a:rPr>
              <a:t>Kansas leads the world in the success of each student</a:t>
            </a:r>
            <a:endParaRPr b="0" i="0" sz="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3" name="Shape 153"/>
        <p:cNvGrpSpPr/>
        <p:nvPr/>
      </p:nvGrpSpPr>
      <p:grpSpPr>
        <a:xfrm>
          <a:off x="0" y="0"/>
          <a:ext cx="0" cy="0"/>
          <a:chOff x="0" y="0"/>
          <a:chExt cx="0" cy="0"/>
        </a:xfrm>
      </p:grpSpPr>
      <p:sp>
        <p:nvSpPr>
          <p:cNvPr id="154" name="Google Shape;154;p24"/>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5" name="Google Shape;155;p24"/>
          <p:cNvSpPr txBox="1"/>
          <p:nvPr>
            <p:ph idx="1" type="body"/>
          </p:nvPr>
        </p:nvSpPr>
        <p:spPr>
          <a:xfrm>
            <a:off x="311700" y="3152225"/>
            <a:ext cx="8520600" cy="1300800"/>
          </a:xfrm>
          <a:prstGeom prst="rect">
            <a:avLst/>
          </a:prstGeom>
        </p:spPr>
        <p:txBody>
          <a:bodyPr anchorCtr="0" anchor="t" bIns="34275" lIns="68575" spcFirstLastPara="1" rIns="68575" wrap="square" tIns="34275">
            <a:norm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156" name="Google Shape;156;p2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157" name="Shape 157"/>
        <p:cNvGrpSpPr/>
        <p:nvPr/>
      </p:nvGrpSpPr>
      <p:grpSpPr>
        <a:xfrm>
          <a:off x="0" y="0"/>
          <a:ext cx="0" cy="0"/>
          <a:chOff x="0" y="0"/>
          <a:chExt cx="0" cy="0"/>
        </a:xfrm>
      </p:grpSpPr>
      <p:sp>
        <p:nvSpPr>
          <p:cNvPr id="158" name="Google Shape;158;p25"/>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rm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9" name="Google Shape;159;p2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0" name="Google Shape;160;p2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1" name="Google Shape;161;p2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2" name="Google Shape;162;p25"/>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rm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3" name="Google Shape;163;p25"/>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rm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64" name="Shape 164"/>
        <p:cNvGrpSpPr/>
        <p:nvPr/>
      </p:nvGrpSpPr>
      <p:grpSpPr>
        <a:xfrm>
          <a:off x="0" y="0"/>
          <a:ext cx="0" cy="0"/>
          <a:chOff x="0" y="0"/>
          <a:chExt cx="0" cy="0"/>
        </a:xfrm>
      </p:grpSpPr>
      <p:sp>
        <p:nvSpPr>
          <p:cNvPr id="165" name="Google Shape;165;p26"/>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rm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6" name="Google Shape;166;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8" name="Google Shape;168;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69" name="Google Shape;169;p26"/>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PICTURE_WITH_CAPTION_TEXT_2">
    <p:spTree>
      <p:nvGrpSpPr>
        <p:cNvPr id="170" name="Shape 170"/>
        <p:cNvGrpSpPr/>
        <p:nvPr/>
      </p:nvGrpSpPr>
      <p:grpSpPr>
        <a:xfrm>
          <a:off x="0" y="0"/>
          <a:ext cx="0" cy="0"/>
          <a:chOff x="0" y="0"/>
          <a:chExt cx="0" cy="0"/>
        </a:xfrm>
      </p:grpSpPr>
      <p:sp>
        <p:nvSpPr>
          <p:cNvPr id="171" name="Google Shape;171;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2" name="Google Shape;172;p27"/>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73" name="Google Shape;173;p2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74" name="Google Shape;174;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5" name="Google Shape;175;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3">
  <p:cSld name="PICTURE_WITH_CAPTION_TEXT_3">
    <p:spTree>
      <p:nvGrpSpPr>
        <p:cNvPr id="177" name="Shape 177"/>
        <p:cNvGrpSpPr/>
        <p:nvPr/>
      </p:nvGrpSpPr>
      <p:grpSpPr>
        <a:xfrm>
          <a:off x="0" y="0"/>
          <a:ext cx="0" cy="0"/>
          <a:chOff x="0" y="0"/>
          <a:chExt cx="0" cy="0"/>
        </a:xfrm>
      </p:grpSpPr>
      <p:sp>
        <p:nvSpPr>
          <p:cNvPr id="178" name="Google Shape;178;p2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9" name="Google Shape;179;p28"/>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80" name="Google Shape;180;p2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81" name="Google Shape;181;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2" name="Google Shape;182;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3" name="Google Shape;183;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25" name="Shape 25"/>
        <p:cNvGrpSpPr/>
        <p:nvPr/>
      </p:nvGrpSpPr>
      <p:grpSpPr>
        <a:xfrm>
          <a:off x="0" y="0"/>
          <a:ext cx="0" cy="0"/>
          <a:chOff x="0" y="0"/>
          <a:chExt cx="0" cy="0"/>
        </a:xfrm>
      </p:grpSpPr>
      <p:sp>
        <p:nvSpPr>
          <p:cNvPr id="26" name="Google Shape;26;p4"/>
          <p:cNvSpPr/>
          <p:nvPr>
            <p:ph idx="2" type="media"/>
          </p:nvPr>
        </p:nvSpPr>
        <p:spPr>
          <a:xfrm>
            <a:off x="851189"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7" name="Google Shape;27;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 name="Google Shape;28;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 name="Google Shape;29;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 name="Google Shape;32;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 name="Google Shape;33;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 name="Google Shape;34;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 name="Google Shape;35;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39" name="Google Shape;39;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 name="Google Shape;40;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 name="Google Shape;41;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6"/>
          <p:cNvSpPr/>
          <p:nvPr>
            <p:ph idx="2" type="pic"/>
          </p:nvPr>
        </p:nvSpPr>
        <p:spPr>
          <a:xfrm>
            <a:off x="0" y="0"/>
            <a:ext cx="9141900" cy="3837600"/>
          </a:xfrm>
          <a:prstGeom prst="rect">
            <a:avLst/>
          </a:prstGeom>
          <a:noFill/>
          <a:ln>
            <a:noFill/>
          </a:ln>
        </p:spPr>
      </p:sp>
      <p:sp>
        <p:nvSpPr>
          <p:cNvPr id="43" name="Google Shape;43;p6"/>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6" name="Google Shape;46;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 name="Google Shape;47;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8" name="Google Shape;48;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7"/>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8"/>
          <p:cNvSpPr/>
          <p:nvPr>
            <p:ph idx="2" type="pic"/>
          </p:nvPr>
        </p:nvSpPr>
        <p:spPr>
          <a:xfrm>
            <a:off x="3887391" y="342901"/>
            <a:ext cx="4629300" cy="4053000"/>
          </a:xfrm>
          <a:prstGeom prst="rect">
            <a:avLst/>
          </a:prstGeom>
          <a:noFill/>
          <a:ln>
            <a:noFill/>
          </a:ln>
        </p:spPr>
      </p:sp>
      <p:sp>
        <p:nvSpPr>
          <p:cNvPr id="53" name="Google Shape;53;p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54" name="Google Shape;54;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 name="Google Shape;55;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 name="Google Shape;56;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57" name="Shape 57"/>
        <p:cNvGrpSpPr/>
        <p:nvPr/>
      </p:nvGrpSpPr>
      <p:grpSpPr>
        <a:xfrm>
          <a:off x="0" y="0"/>
          <a:ext cx="0" cy="0"/>
          <a:chOff x="0" y="0"/>
          <a:chExt cx="0" cy="0"/>
        </a:xfrm>
      </p:grpSpPr>
      <p:pic>
        <p:nvPicPr>
          <p:cNvPr id="58" name="Google Shape;58;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59" name="Google Shape;59;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 name="Google Shape;60;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9"/>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 name="Google Shape;63;p9"/>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howMasterSp="0">
  <p:cSld name="1_Quote">
    <p:spTree>
      <p:nvGrpSpPr>
        <p:cNvPr id="64"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0"/>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1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0" name="Google Shape;70;p10"/>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21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www.ksde.org/Portals/0/Communications/KC_School_Redesign/Sample%20Scoreboards.pptx?ver=2022-06-20-100003-04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hyperlink" Target="https://www.franklincovey.com/the-4-disciplines/discipline-3-scoreboar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hyperlink" Target="https://www.newschoolrules.com/6-rules/" TargetMode="External"/><Relationship Id="rId5" Type="http://schemas.openxmlformats.org/officeDocument/2006/relationships/hyperlink" Target="https://www.holacracy.org/tactical-meetings" TargetMode="External"/><Relationship Id="rId6" Type="http://schemas.openxmlformats.org/officeDocument/2006/relationships/hyperlink" Target="https://www.ksde.org/Portals/0/Communications/KC_School_Redesign/The4DisciplinesofExecution.pdf?ver=2022-06-07-085532-560" TargetMode="External"/><Relationship Id="rId7" Type="http://schemas.openxmlformats.org/officeDocument/2006/relationships/image" Target="../media/image25.png"/><Relationship Id="rId8"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hyperlink" Target="https://www.ksde.org/LinkClick.aspx?fileticket=4QNU_VyCbWk%3d&amp;tabid=1509&amp;portalid=0&amp;mid=602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hyperlink" Target="https://www.ksde.org/LinkClick.aspx?fileticket=7EuD7o2KkXw%3d&amp;tabid=1509&amp;portalid=0&amp;mid=601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 Id="rId3" Type="http://schemas.openxmlformats.org/officeDocument/2006/relationships/hyperlink" Target="https://www.ksde.org/LinkClick.aspx?fileticket=S1lGdbU18NA%3d&amp;tabid=1509&amp;portalid=0&amp;mid=6020" TargetMode="Externa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hyperlink" Target="https://docs.google.com/document/d/1-sTkvHhyDgVC4XkGhEuM3Om2dTJLjWxnYpfroB5AKhg/edit"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www.smartteachingsystem.com/evidence-based-strategies/#:~:text=%20According%20to%20John%20Hattie%2C%20high-impact%2C%20evidence-based%20teaching,9%20Concept%20Mapping%2010%20Worked%20Examples%20More%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1420092" y="317501"/>
            <a:ext cx="6255300" cy="2034900"/>
          </a:xfrm>
          <a:prstGeom prst="rect">
            <a:avLst/>
          </a:prstGeom>
        </p:spPr>
        <p:txBody>
          <a:bodyPr anchorCtr="0" anchor="b" bIns="34275" lIns="68575" spcFirstLastPara="1" rIns="342900" wrap="square" tIns="34275">
            <a:normAutofit/>
          </a:bodyPr>
          <a:lstStyle/>
          <a:p>
            <a:pPr indent="0" lvl="0" marL="0" rtl="0" algn="l">
              <a:spcBef>
                <a:spcPts val="0"/>
              </a:spcBef>
              <a:spcAft>
                <a:spcPts val="0"/>
              </a:spcAft>
              <a:buNone/>
            </a:pPr>
            <a:r>
              <a:rPr lang="en"/>
              <a:t>Strategy Implementation &amp; Analysis</a:t>
            </a:r>
            <a:endParaRPr/>
          </a:p>
        </p:txBody>
      </p:sp>
      <p:sp>
        <p:nvSpPr>
          <p:cNvPr id="189" name="Google Shape;189;p29"/>
          <p:cNvSpPr txBox="1"/>
          <p:nvPr>
            <p:ph idx="1" type="body"/>
          </p:nvPr>
        </p:nvSpPr>
        <p:spPr>
          <a:xfrm>
            <a:off x="1420092" y="2434701"/>
            <a:ext cx="6255300" cy="1125300"/>
          </a:xfrm>
          <a:prstGeom prst="rect">
            <a:avLst/>
          </a:prstGeom>
        </p:spPr>
        <p:txBody>
          <a:bodyPr anchorCtr="0" anchor="t" bIns="137150" lIns="68575" spcFirstLastPara="1" rIns="342900" wrap="square" tIns="137150">
            <a:normAutofit/>
          </a:bodyPr>
          <a:lstStyle/>
          <a:p>
            <a:pPr indent="0" lvl="0" marL="0" rtl="0" algn="l">
              <a:spcBef>
                <a:spcPts val="800"/>
              </a:spcBef>
              <a:spcAft>
                <a:spcPts val="0"/>
              </a:spcAft>
              <a:buNone/>
            </a:pPr>
            <a:r>
              <a:rPr lang="en"/>
              <a:t>Engaging in the Continuous Improvement Process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Strategy Implementation- </a:t>
            </a:r>
            <a:endParaRPr/>
          </a:p>
        </p:txBody>
      </p:sp>
      <p:sp>
        <p:nvSpPr>
          <p:cNvPr id="258" name="Google Shape;258;p38"/>
          <p:cNvSpPr txBox="1"/>
          <p:nvPr>
            <p:ph idx="1" type="body"/>
          </p:nvPr>
        </p:nvSpPr>
        <p:spPr>
          <a:xfrm>
            <a:off x="629841" y="1413271"/>
            <a:ext cx="3868200" cy="685800"/>
          </a:xfrm>
          <a:prstGeom prst="rect">
            <a:avLst/>
          </a:prstGeom>
        </p:spPr>
        <p:txBody>
          <a:bodyPr anchorCtr="0" anchor="b" bIns="34275" lIns="68575" spcFirstLastPara="1" rIns="68575" wrap="square" tIns="34275">
            <a:normAutofit/>
          </a:bodyPr>
          <a:lstStyle/>
          <a:p>
            <a:pPr indent="0" lvl="0" marL="0" rtl="0" algn="l">
              <a:lnSpc>
                <a:spcPct val="115000"/>
              </a:lnSpc>
              <a:spcBef>
                <a:spcPts val="0"/>
              </a:spcBef>
              <a:spcAft>
                <a:spcPts val="0"/>
              </a:spcAft>
              <a:buClr>
                <a:srgbClr val="000000"/>
              </a:buClr>
              <a:buSzPts val="1800"/>
              <a:buFont typeface="Open Sans Medium"/>
              <a:buNone/>
            </a:pPr>
            <a:r>
              <a:rPr b="0" lang="en" sz="1800">
                <a:solidFill>
                  <a:srgbClr val="000000"/>
                </a:solidFill>
                <a:latin typeface="Open Sans Medium"/>
                <a:ea typeface="Open Sans Medium"/>
                <a:cs typeface="Open Sans Medium"/>
                <a:sym typeface="Open Sans Medium"/>
              </a:rPr>
              <a:t>Alignment - Data/Goal/Strategy/Impact</a:t>
            </a:r>
            <a:endParaRPr b="0" sz="1800">
              <a:latin typeface="Open Sans Medium"/>
              <a:ea typeface="Open Sans Medium"/>
              <a:cs typeface="Open Sans Medium"/>
              <a:sym typeface="Open Sans Medium"/>
            </a:endParaRPr>
          </a:p>
        </p:txBody>
      </p:sp>
      <p:pic>
        <p:nvPicPr>
          <p:cNvPr id="259" name="Google Shape;259;p38"/>
          <p:cNvPicPr preferRelativeResize="0"/>
          <p:nvPr/>
        </p:nvPicPr>
        <p:blipFill>
          <a:blip r:embed="rId3">
            <a:alphaModFix/>
          </a:blip>
          <a:stretch>
            <a:fillRect/>
          </a:stretch>
        </p:blipFill>
        <p:spPr>
          <a:xfrm>
            <a:off x="629850" y="2478963"/>
            <a:ext cx="2857500" cy="1724025"/>
          </a:xfrm>
          <a:prstGeom prst="rect">
            <a:avLst/>
          </a:prstGeom>
          <a:noFill/>
          <a:ln>
            <a:noFill/>
          </a:ln>
        </p:spPr>
      </p:pic>
      <p:sp>
        <p:nvSpPr>
          <p:cNvPr id="260" name="Google Shape;260;p38"/>
          <p:cNvSpPr txBox="1"/>
          <p:nvPr>
            <p:ph idx="3" type="body"/>
          </p:nvPr>
        </p:nvSpPr>
        <p:spPr>
          <a:xfrm>
            <a:off x="4629150" y="1277076"/>
            <a:ext cx="3887400" cy="958200"/>
          </a:xfrm>
          <a:prstGeom prst="rect">
            <a:avLst/>
          </a:prstGeom>
        </p:spPr>
        <p:txBody>
          <a:bodyPr anchorCtr="0" anchor="b" bIns="34275" lIns="68575" spcFirstLastPara="1" rIns="68575" wrap="square" tIns="34275">
            <a:normAutofit lnSpcReduction="10000"/>
          </a:bodyPr>
          <a:lstStyle/>
          <a:p>
            <a:pPr indent="0" lvl="0" marL="0" rtl="0" algn="l">
              <a:lnSpc>
                <a:spcPct val="115000"/>
              </a:lnSpc>
              <a:spcBef>
                <a:spcPts val="0"/>
              </a:spcBef>
              <a:spcAft>
                <a:spcPts val="0"/>
              </a:spcAft>
              <a:buNone/>
            </a:pPr>
            <a:r>
              <a:rPr b="0" lang="en" sz="1800">
                <a:solidFill>
                  <a:srgbClr val="000000"/>
                </a:solidFill>
                <a:latin typeface="Open Sans Medium"/>
                <a:ea typeface="Open Sans Medium"/>
                <a:cs typeface="Open Sans Medium"/>
                <a:sym typeface="Open Sans Medium"/>
              </a:rPr>
              <a:t>QFIC: Quality, Fidelity, Intensity, Consistency</a:t>
            </a:r>
            <a:endParaRPr b="0" sz="1800">
              <a:solidFill>
                <a:srgbClr val="000000"/>
              </a:solidFill>
              <a:latin typeface="Open Sans Medium"/>
              <a:ea typeface="Open Sans Medium"/>
              <a:cs typeface="Open Sans Medium"/>
              <a:sym typeface="Open Sans Medium"/>
            </a:endParaRPr>
          </a:p>
          <a:p>
            <a:pPr indent="-342900" lvl="0" marL="457200" rtl="0" algn="l">
              <a:lnSpc>
                <a:spcPct val="115000"/>
              </a:lnSpc>
              <a:spcBef>
                <a:spcPts val="0"/>
              </a:spcBef>
              <a:spcAft>
                <a:spcPts val="0"/>
              </a:spcAft>
              <a:buClr>
                <a:srgbClr val="000000"/>
              </a:buClr>
              <a:buSzPts val="1800"/>
              <a:buFont typeface="Open Sans Medium"/>
              <a:buChar char="-"/>
            </a:pPr>
            <a:r>
              <a:rPr b="0" lang="en" sz="1800">
                <a:solidFill>
                  <a:srgbClr val="000000"/>
                </a:solidFill>
                <a:latin typeface="Open Sans Medium"/>
                <a:ea typeface="Open Sans Medium"/>
                <a:cs typeface="Open Sans Medium"/>
                <a:sym typeface="Open Sans Medium"/>
              </a:rPr>
              <a:t>Marginal Implementation </a:t>
            </a:r>
            <a:endParaRPr b="0" sz="1800">
              <a:latin typeface="Open Sans Medium"/>
              <a:ea typeface="Open Sans Medium"/>
              <a:cs typeface="Open Sans Medium"/>
              <a:sym typeface="Open Sans Medium"/>
            </a:endParaRPr>
          </a:p>
        </p:txBody>
      </p:sp>
      <p:pic>
        <p:nvPicPr>
          <p:cNvPr id="261" name="Google Shape;261;p38"/>
          <p:cNvPicPr preferRelativeResize="0"/>
          <p:nvPr/>
        </p:nvPicPr>
        <p:blipFill>
          <a:blip r:embed="rId4">
            <a:alphaModFix/>
          </a:blip>
          <a:stretch>
            <a:fillRect/>
          </a:stretch>
        </p:blipFill>
        <p:spPr>
          <a:xfrm>
            <a:off x="4806352" y="2376600"/>
            <a:ext cx="3533000" cy="2172801"/>
          </a:xfrm>
          <a:prstGeom prst="rect">
            <a:avLst/>
          </a:prstGeom>
          <a:noFill/>
          <a:ln>
            <a:noFill/>
          </a:ln>
        </p:spPr>
      </p:pic>
      <p:pic>
        <p:nvPicPr>
          <p:cNvPr id="262" name="Google Shape;262;p38"/>
          <p:cNvPicPr preferRelativeResize="0"/>
          <p:nvPr/>
        </p:nvPicPr>
        <p:blipFill>
          <a:blip r:embed="rId5">
            <a:alphaModFix/>
          </a:blip>
          <a:stretch>
            <a:fillRect/>
          </a:stretch>
        </p:blipFill>
        <p:spPr>
          <a:xfrm>
            <a:off x="8138155" y="0"/>
            <a:ext cx="1005850" cy="61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Example - </a:t>
            </a:r>
            <a:endParaRPr/>
          </a:p>
        </p:txBody>
      </p:sp>
      <p:sp>
        <p:nvSpPr>
          <p:cNvPr id="268" name="Google Shape;268;p3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a:t>Strategy </a:t>
            </a:r>
            <a:r>
              <a:rPr lang="en"/>
              <a:t>=  Instructional teams meet regularly (twice month or more for 45 minutes each meeting) to review implementation of effective practice and student progress. </a:t>
            </a:r>
            <a:endParaRPr/>
          </a:p>
          <a:p>
            <a:pPr indent="0" lvl="0" marL="457200" rtl="0" algn="l">
              <a:spcBef>
                <a:spcPts val="800"/>
              </a:spcBef>
              <a:spcAft>
                <a:spcPts val="0"/>
              </a:spcAft>
              <a:buNone/>
            </a:pPr>
            <a:r>
              <a:rPr b="1" lang="en"/>
              <a:t>Quality </a:t>
            </a:r>
            <a:r>
              <a:rPr lang="en"/>
              <a:t>- meetings will be normed and structured; discussion protocols will be taught, modeled, practiced, and evaluated for feedback</a:t>
            </a:r>
            <a:endParaRPr/>
          </a:p>
          <a:p>
            <a:pPr indent="0" lvl="0" marL="457200" rtl="0" algn="l">
              <a:spcBef>
                <a:spcPts val="800"/>
              </a:spcBef>
              <a:spcAft>
                <a:spcPts val="0"/>
              </a:spcAft>
              <a:buNone/>
            </a:pPr>
            <a:r>
              <a:rPr b="1" lang="en"/>
              <a:t>Fidelity </a:t>
            </a:r>
            <a:r>
              <a:rPr lang="en"/>
              <a:t>- PLC training will be provided; coaches/leaders will monitor meetings to coach for fidelity and quality</a:t>
            </a:r>
            <a:endParaRPr/>
          </a:p>
          <a:p>
            <a:pPr indent="0" lvl="0" marL="457200" rtl="0" algn="l">
              <a:spcBef>
                <a:spcPts val="800"/>
              </a:spcBef>
              <a:spcAft>
                <a:spcPts val="0"/>
              </a:spcAft>
              <a:buNone/>
            </a:pPr>
            <a:r>
              <a:rPr b="1" lang="en"/>
              <a:t>Intensity </a:t>
            </a:r>
            <a:r>
              <a:rPr lang="en"/>
              <a:t>- we will build in PLC time and protocols </a:t>
            </a:r>
            <a:endParaRPr/>
          </a:p>
          <a:p>
            <a:pPr indent="0" lvl="0" marL="457200" rtl="0" algn="l">
              <a:spcBef>
                <a:spcPts val="800"/>
              </a:spcBef>
              <a:spcAft>
                <a:spcPts val="0"/>
              </a:spcAft>
              <a:buNone/>
            </a:pPr>
            <a:r>
              <a:rPr b="1" lang="en"/>
              <a:t>Consistency </a:t>
            </a:r>
            <a:r>
              <a:rPr lang="en"/>
              <a:t>- check in quarterly to ensure QFI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Strategy Analysis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nvSpPr>
        <p:spPr>
          <a:xfrm>
            <a:off x="474450" y="2199200"/>
            <a:ext cx="8400000" cy="23499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accent2"/>
              </a:buClr>
              <a:buSzPts val="3000"/>
              <a:buFont typeface="Open Sans Light"/>
              <a:buAutoNum type="arabicPeriod"/>
            </a:pPr>
            <a:r>
              <a:rPr lang="en" sz="3000">
                <a:solidFill>
                  <a:schemeClr val="accent2"/>
                </a:solidFill>
                <a:latin typeface="Open Sans Light"/>
                <a:ea typeface="Open Sans Light"/>
                <a:cs typeface="Open Sans Light"/>
                <a:sym typeface="Open Sans Light"/>
              </a:rPr>
              <a:t>Focus on the wildly important.</a:t>
            </a:r>
            <a:r>
              <a:rPr lang="en" sz="3000">
                <a:solidFill>
                  <a:srgbClr val="0B5394"/>
                </a:solidFill>
                <a:latin typeface="Open Sans Light"/>
                <a:ea typeface="Open Sans Light"/>
                <a:cs typeface="Open Sans Light"/>
                <a:sym typeface="Open Sans Light"/>
              </a:rPr>
              <a:t> </a:t>
            </a:r>
            <a:endParaRPr sz="3000">
              <a:solidFill>
                <a:srgbClr val="0B5394"/>
              </a:solidFill>
              <a:latin typeface="Open Sans Light"/>
              <a:ea typeface="Open Sans Light"/>
              <a:cs typeface="Open Sans Light"/>
              <a:sym typeface="Open Sans Light"/>
            </a:endParaRPr>
          </a:p>
          <a:p>
            <a:pPr indent="-419100" lvl="0" marL="457200" rtl="0" algn="l">
              <a:spcBef>
                <a:spcPts val="0"/>
              </a:spcBef>
              <a:spcAft>
                <a:spcPts val="0"/>
              </a:spcAft>
              <a:buClr>
                <a:srgbClr val="D50032"/>
              </a:buClr>
              <a:buSzPts val="3000"/>
              <a:buFont typeface="Open Sans Light"/>
              <a:buAutoNum type="arabicPeriod"/>
            </a:pPr>
            <a:r>
              <a:rPr lang="en" sz="3000">
                <a:solidFill>
                  <a:srgbClr val="D50032"/>
                </a:solidFill>
                <a:latin typeface="Open Sans Light"/>
                <a:ea typeface="Open Sans Light"/>
                <a:cs typeface="Open Sans Light"/>
                <a:sym typeface="Open Sans Light"/>
              </a:rPr>
              <a:t>Act on lead measures (strategies).</a:t>
            </a:r>
            <a:endParaRPr sz="3000">
              <a:solidFill>
                <a:srgbClr val="D50032"/>
              </a:solidFill>
              <a:latin typeface="Open Sans Light"/>
              <a:ea typeface="Open Sans Light"/>
              <a:cs typeface="Open Sans Light"/>
              <a:sym typeface="Open Sans Light"/>
            </a:endParaRPr>
          </a:p>
          <a:p>
            <a:pPr indent="-419100" lvl="0" marL="457200" rtl="0" algn="l">
              <a:spcBef>
                <a:spcPts val="0"/>
              </a:spcBef>
              <a:spcAft>
                <a:spcPts val="0"/>
              </a:spcAft>
              <a:buClr>
                <a:schemeClr val="accent3"/>
              </a:buClr>
              <a:buSzPts val="3000"/>
              <a:buFont typeface="Open Sans Light"/>
              <a:buAutoNum type="arabicPeriod"/>
            </a:pPr>
            <a:r>
              <a:rPr lang="en" sz="3000">
                <a:solidFill>
                  <a:schemeClr val="accent3"/>
                </a:solidFill>
                <a:latin typeface="Open Sans Light"/>
                <a:ea typeface="Open Sans Light"/>
                <a:cs typeface="Open Sans Light"/>
                <a:sym typeface="Open Sans Light"/>
              </a:rPr>
              <a:t>Keep a compelling scoreboard.</a:t>
            </a:r>
            <a:endParaRPr sz="3000">
              <a:solidFill>
                <a:schemeClr val="accent3"/>
              </a:solidFill>
              <a:latin typeface="Open Sans Light"/>
              <a:ea typeface="Open Sans Light"/>
              <a:cs typeface="Open Sans Light"/>
              <a:sym typeface="Open Sans Light"/>
            </a:endParaRPr>
          </a:p>
          <a:p>
            <a:pPr indent="-419100" lvl="0" marL="457200" rtl="0" algn="l">
              <a:spcBef>
                <a:spcPts val="0"/>
              </a:spcBef>
              <a:spcAft>
                <a:spcPts val="0"/>
              </a:spcAft>
              <a:buClr>
                <a:schemeClr val="accent1"/>
              </a:buClr>
              <a:buSzPts val="3000"/>
              <a:buFont typeface="Open Sans Light"/>
              <a:buAutoNum type="arabicPeriod"/>
            </a:pPr>
            <a:r>
              <a:rPr lang="en" sz="3000">
                <a:solidFill>
                  <a:schemeClr val="accent1"/>
                </a:solidFill>
                <a:latin typeface="Open Sans Light"/>
                <a:ea typeface="Open Sans Light"/>
                <a:cs typeface="Open Sans Light"/>
                <a:sym typeface="Open Sans Light"/>
              </a:rPr>
              <a:t>Create a cadence of accountability.</a:t>
            </a:r>
            <a:endParaRPr sz="3000">
              <a:solidFill>
                <a:schemeClr val="accent1"/>
              </a:solidFill>
              <a:latin typeface="Open Sans Light"/>
              <a:ea typeface="Open Sans Light"/>
              <a:cs typeface="Open Sans Light"/>
              <a:sym typeface="Open Sans Light"/>
            </a:endParaRPr>
          </a:p>
        </p:txBody>
      </p:sp>
      <p:grpSp>
        <p:nvGrpSpPr>
          <p:cNvPr id="279" name="Google Shape;279;p41"/>
          <p:cNvGrpSpPr/>
          <p:nvPr/>
        </p:nvGrpSpPr>
        <p:grpSpPr>
          <a:xfrm>
            <a:off x="1061725" y="118800"/>
            <a:ext cx="7020557" cy="1702475"/>
            <a:chOff x="1061725" y="118800"/>
            <a:chExt cx="7020557" cy="1702475"/>
          </a:xfrm>
        </p:grpSpPr>
        <p:sp>
          <p:nvSpPr>
            <p:cNvPr id="280" name="Google Shape;280;p41"/>
            <p:cNvSpPr/>
            <p:nvPr/>
          </p:nvSpPr>
          <p:spPr>
            <a:xfrm>
              <a:off x="1061725" y="134329"/>
              <a:ext cx="1617900" cy="5316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281" name="Google Shape;281;p41"/>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282" name="Google Shape;282;p41"/>
            <p:cNvSpPr/>
            <p:nvPr/>
          </p:nvSpPr>
          <p:spPr>
            <a:xfrm>
              <a:off x="4663497" y="118800"/>
              <a:ext cx="1617900" cy="531600"/>
            </a:xfrm>
            <a:prstGeom prst="ellipse">
              <a:avLst/>
            </a:prstGeom>
            <a:solidFill>
              <a:schemeClr val="accent3"/>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283" name="Google Shape;283;p41"/>
            <p:cNvSpPr/>
            <p:nvPr/>
          </p:nvSpPr>
          <p:spPr>
            <a:xfrm>
              <a:off x="6464382" y="118800"/>
              <a:ext cx="1617900" cy="531600"/>
            </a:xfrm>
            <a:prstGeom prst="ellipse">
              <a:avLst/>
            </a:prstGeom>
            <a:solidFill>
              <a:schemeClr val="accent1"/>
            </a:solidFill>
            <a:ln cap="flat" cmpd="sng" w="9525">
              <a:solidFill>
                <a:schemeClr val="accent1"/>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
          <p:nvSpPr>
            <p:cNvPr id="284" name="Google Shape;284;p41"/>
            <p:cNvSpPr txBox="1"/>
            <p:nvPr/>
          </p:nvSpPr>
          <p:spPr>
            <a:xfrm>
              <a:off x="1744225" y="1145375"/>
              <a:ext cx="5589600" cy="6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Gentium Book Basic"/>
                  <a:ea typeface="Gentium Book Basic"/>
                  <a:cs typeface="Gentium Book Basic"/>
                  <a:sym typeface="Gentium Book Basic"/>
                </a:rPr>
                <a:t>4 Disciplines of Execution</a:t>
              </a:r>
              <a:endParaRPr sz="3000">
                <a:solidFill>
                  <a:srgbClr val="000000"/>
                </a:solidFill>
                <a:latin typeface="Gentium Book Basic"/>
                <a:ea typeface="Gentium Book Basic"/>
                <a:cs typeface="Gentium Book Basic"/>
                <a:sym typeface="Gentium Book Basic"/>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pSp>
        <p:nvGrpSpPr>
          <p:cNvPr id="289" name="Google Shape;289;p42"/>
          <p:cNvGrpSpPr/>
          <p:nvPr/>
        </p:nvGrpSpPr>
        <p:grpSpPr>
          <a:xfrm>
            <a:off x="1061725" y="118800"/>
            <a:ext cx="7020557" cy="547129"/>
            <a:chOff x="1061725" y="118800"/>
            <a:chExt cx="7020557" cy="547129"/>
          </a:xfrm>
        </p:grpSpPr>
        <p:sp>
          <p:nvSpPr>
            <p:cNvPr id="290" name="Google Shape;290;p42"/>
            <p:cNvSpPr/>
            <p:nvPr/>
          </p:nvSpPr>
          <p:spPr>
            <a:xfrm>
              <a:off x="1061725" y="134329"/>
              <a:ext cx="1617900" cy="5316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291" name="Google Shape;291;p42"/>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292" name="Google Shape;292;p42"/>
            <p:cNvSpPr/>
            <p:nvPr/>
          </p:nvSpPr>
          <p:spPr>
            <a:xfrm>
              <a:off x="4663497" y="118800"/>
              <a:ext cx="1617900" cy="531600"/>
            </a:xfrm>
            <a:prstGeom prst="ellipse">
              <a:avLst/>
            </a:prstGeom>
            <a:solidFill>
              <a:schemeClr val="accent3"/>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293" name="Google Shape;293;p42"/>
            <p:cNvSpPr/>
            <p:nvPr/>
          </p:nvSpPr>
          <p:spPr>
            <a:xfrm>
              <a:off x="6464382" y="118800"/>
              <a:ext cx="1617900" cy="531600"/>
            </a:xfrm>
            <a:prstGeom prst="ellipse">
              <a:avLst/>
            </a:prstGeom>
            <a:solidFill>
              <a:schemeClr val="accent1"/>
            </a:solidFill>
            <a:ln cap="flat" cmpd="sng" w="9525">
              <a:solidFill>
                <a:schemeClr val="accent1"/>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grpSp>
      <p:sp>
        <p:nvSpPr>
          <p:cNvPr id="294" name="Google Shape;294;p42"/>
          <p:cNvSpPr/>
          <p:nvPr/>
        </p:nvSpPr>
        <p:spPr>
          <a:xfrm>
            <a:off x="218014" y="1146873"/>
            <a:ext cx="2037900" cy="13185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295" name="Google Shape;295;p42"/>
          <p:cNvSpPr txBox="1"/>
          <p:nvPr/>
        </p:nvSpPr>
        <p:spPr>
          <a:xfrm>
            <a:off x="2423300" y="1285175"/>
            <a:ext cx="6455700" cy="26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accent2"/>
                </a:solidFill>
                <a:latin typeface="Open Sans"/>
                <a:ea typeface="Open Sans"/>
                <a:cs typeface="Open Sans"/>
                <a:sym typeface="Open Sans"/>
              </a:rPr>
              <a:t>Focus on the Wildly Important</a:t>
            </a:r>
            <a:r>
              <a:rPr b="1" lang="en" sz="3000">
                <a:solidFill>
                  <a:srgbClr val="0B5394"/>
                </a:solidFill>
                <a:latin typeface="Open Sans"/>
                <a:ea typeface="Open Sans"/>
                <a:cs typeface="Open Sans"/>
                <a:sym typeface="Open Sans"/>
              </a:rPr>
              <a:t> </a:t>
            </a:r>
            <a:endParaRPr b="1" sz="3000">
              <a:solidFill>
                <a:srgbClr val="0B5394"/>
              </a:solidFill>
              <a:latin typeface="Open Sans"/>
              <a:ea typeface="Open Sans"/>
              <a:cs typeface="Open Sans"/>
              <a:sym typeface="Open Sans"/>
            </a:endParaRPr>
          </a:p>
          <a:p>
            <a:pPr indent="-342900" lvl="0" marL="457200" rtl="0" algn="l">
              <a:spcBef>
                <a:spcPts val="1000"/>
              </a:spcBef>
              <a:spcAft>
                <a:spcPts val="0"/>
              </a:spcAft>
              <a:buSzPts val="1800"/>
              <a:buFont typeface="Open Sans Light"/>
              <a:buChar char="●"/>
            </a:pPr>
            <a:r>
              <a:rPr lang="en" sz="1800">
                <a:latin typeface="Open Sans Light"/>
                <a:ea typeface="Open Sans Light"/>
                <a:cs typeface="Open Sans Light"/>
                <a:sym typeface="Open Sans Light"/>
              </a:rPr>
              <a:t>Identifies starting line, finish line, and deadline. </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Narrows the gap </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Think WHAT not HOW </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Creates behavior change</a:t>
            </a:r>
            <a:endParaRPr sz="1800">
              <a:latin typeface="Open Sans Light"/>
              <a:ea typeface="Open Sans Light"/>
              <a:cs typeface="Open Sans Light"/>
              <a:sym typeface="Open Sans Light"/>
            </a:endParaRPr>
          </a:p>
          <a:p>
            <a:pPr indent="0" lvl="0" marL="457200" rtl="0" algn="l">
              <a:spcBef>
                <a:spcPts val="0"/>
              </a:spcBef>
              <a:spcAft>
                <a:spcPts val="0"/>
              </a:spcAft>
              <a:buNone/>
            </a:pPr>
            <a:r>
              <a:t/>
            </a:r>
            <a:endParaRPr sz="1800">
              <a:latin typeface="Open Sans Light"/>
              <a:ea typeface="Open Sans Light"/>
              <a:cs typeface="Open Sans Light"/>
              <a:sym typeface="Open Sans Light"/>
            </a:endParaRPr>
          </a:p>
          <a:p>
            <a:pPr indent="0" lvl="0" marL="457200" rtl="0" algn="l">
              <a:spcBef>
                <a:spcPts val="0"/>
              </a:spcBef>
              <a:spcAft>
                <a:spcPts val="0"/>
              </a:spcAft>
              <a:buNone/>
            </a:pPr>
            <a:r>
              <a:rPr lang="en" sz="1800">
                <a:latin typeface="Open Sans Light"/>
                <a:ea typeface="Open Sans Light"/>
                <a:cs typeface="Open Sans Light"/>
                <a:sym typeface="Open Sans Light"/>
              </a:rPr>
              <a:t>Tests: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Aligned</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Measureable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Ownership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Performance based </a:t>
            </a:r>
            <a:endParaRPr sz="1800">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p:nvPr/>
        </p:nvSpPr>
        <p:spPr>
          <a:xfrm>
            <a:off x="222985" y="1146873"/>
            <a:ext cx="2037900" cy="13185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301" name="Google Shape;301;p43"/>
          <p:cNvSpPr txBox="1"/>
          <p:nvPr/>
        </p:nvSpPr>
        <p:spPr>
          <a:xfrm>
            <a:off x="2423300" y="1285175"/>
            <a:ext cx="6455700" cy="34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D50032"/>
                </a:solidFill>
                <a:latin typeface="Open Sans"/>
                <a:ea typeface="Open Sans"/>
                <a:cs typeface="Open Sans"/>
                <a:sym typeface="Open Sans"/>
              </a:rPr>
              <a:t>Act on the Lead Measures (Strategies) </a:t>
            </a:r>
            <a:r>
              <a:rPr b="1" lang="en" sz="2700">
                <a:solidFill>
                  <a:srgbClr val="990000"/>
                </a:solidFill>
                <a:latin typeface="Open Sans"/>
                <a:ea typeface="Open Sans"/>
                <a:cs typeface="Open Sans"/>
                <a:sym typeface="Open Sans"/>
              </a:rPr>
              <a:t> </a:t>
            </a:r>
            <a:endParaRPr b="1" sz="2700">
              <a:solidFill>
                <a:srgbClr val="990000"/>
              </a:solidFill>
              <a:latin typeface="Open Sans"/>
              <a:ea typeface="Open Sans"/>
              <a:cs typeface="Open Sans"/>
              <a:sym typeface="Open Sans"/>
            </a:endParaRPr>
          </a:p>
          <a:p>
            <a:pPr indent="-342900" lvl="0" marL="457200" rtl="0" algn="l">
              <a:spcBef>
                <a:spcPts val="1000"/>
              </a:spcBef>
              <a:spcAft>
                <a:spcPts val="0"/>
              </a:spcAft>
              <a:buSzPts val="1800"/>
              <a:buFont typeface="Open Sans Light"/>
              <a:buChar char="●"/>
            </a:pPr>
            <a:r>
              <a:rPr lang="en" sz="1800">
                <a:latin typeface="Open Sans Light"/>
                <a:ea typeface="Open Sans Light"/>
                <a:cs typeface="Open Sans Light"/>
                <a:sym typeface="Open Sans Light"/>
              </a:rPr>
              <a:t>Moves the needle toward the wildly important goal</a:t>
            </a:r>
            <a:r>
              <a:rPr lang="en" sz="1800">
                <a:solidFill>
                  <a:schemeClr val="dk1"/>
                </a:solidFill>
                <a:latin typeface="Open Sans Light"/>
                <a:ea typeface="Open Sans Light"/>
                <a:cs typeface="Open Sans Light"/>
                <a:sym typeface="Open Sans Light"/>
              </a:rPr>
              <a:t> </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High impact ideas</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Influenceable by the team </a:t>
            </a:r>
            <a:endParaRPr sz="1800">
              <a:latin typeface="Open Sans Light"/>
              <a:ea typeface="Open Sans Light"/>
              <a:cs typeface="Open Sans Light"/>
              <a:sym typeface="Open Sans Light"/>
            </a:endParaRPr>
          </a:p>
          <a:p>
            <a:pPr indent="0" lvl="0" marL="457200" rtl="0" algn="l">
              <a:spcBef>
                <a:spcPts val="0"/>
              </a:spcBef>
              <a:spcAft>
                <a:spcPts val="0"/>
              </a:spcAft>
              <a:buNone/>
            </a:pPr>
            <a:r>
              <a:t/>
            </a:r>
            <a:endParaRPr sz="1800">
              <a:latin typeface="Open Sans Light"/>
              <a:ea typeface="Open Sans Light"/>
              <a:cs typeface="Open Sans Light"/>
              <a:sym typeface="Open Sans Light"/>
            </a:endParaRPr>
          </a:p>
          <a:p>
            <a:pPr indent="0" lvl="0" marL="457200" rtl="0" algn="l">
              <a:spcBef>
                <a:spcPts val="0"/>
              </a:spcBef>
              <a:spcAft>
                <a:spcPts val="0"/>
              </a:spcAft>
              <a:buNone/>
            </a:pPr>
            <a:r>
              <a:rPr lang="en" sz="1800">
                <a:latin typeface="Open Sans Light"/>
                <a:ea typeface="Open Sans Light"/>
                <a:cs typeface="Open Sans Light"/>
                <a:sym typeface="Open Sans Light"/>
              </a:rPr>
              <a:t>Tests: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Predictive</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Measurable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Ownership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Ongoing </a:t>
            </a:r>
            <a:endParaRPr sz="1800">
              <a:latin typeface="Open Sans Light"/>
              <a:ea typeface="Open Sans Light"/>
              <a:cs typeface="Open Sans Light"/>
              <a:sym typeface="Open Sans Light"/>
            </a:endParaRPr>
          </a:p>
          <a:p>
            <a:pPr indent="-323850" lvl="0" marL="914400" rtl="0" algn="l">
              <a:spcBef>
                <a:spcPts val="0"/>
              </a:spcBef>
              <a:spcAft>
                <a:spcPts val="0"/>
              </a:spcAft>
              <a:buSzPts val="1500"/>
              <a:buFont typeface="Open Sans Light"/>
              <a:buChar char="●"/>
            </a:pPr>
            <a:r>
              <a:rPr lang="en" sz="1800">
                <a:latin typeface="Open Sans Light"/>
                <a:ea typeface="Open Sans Light"/>
                <a:cs typeface="Open Sans Light"/>
                <a:sym typeface="Open Sans Light"/>
              </a:rPr>
              <a:t>Team Game </a:t>
            </a:r>
            <a:r>
              <a:rPr lang="en" sz="1500">
                <a:latin typeface="Open Sans Light"/>
                <a:ea typeface="Open Sans Light"/>
                <a:cs typeface="Open Sans Light"/>
                <a:sym typeface="Open Sans Light"/>
              </a:rPr>
              <a:t> </a:t>
            </a:r>
            <a:endParaRPr sz="1500">
              <a:latin typeface="Open Sans Light"/>
              <a:ea typeface="Open Sans Light"/>
              <a:cs typeface="Open Sans Light"/>
              <a:sym typeface="Open Sans Light"/>
            </a:endParaRPr>
          </a:p>
        </p:txBody>
      </p:sp>
      <p:grpSp>
        <p:nvGrpSpPr>
          <p:cNvPr id="302" name="Google Shape;302;p43"/>
          <p:cNvGrpSpPr/>
          <p:nvPr/>
        </p:nvGrpSpPr>
        <p:grpSpPr>
          <a:xfrm>
            <a:off x="1061725" y="118800"/>
            <a:ext cx="7020557" cy="547129"/>
            <a:chOff x="1061725" y="118800"/>
            <a:chExt cx="7020557" cy="547129"/>
          </a:xfrm>
        </p:grpSpPr>
        <p:sp>
          <p:nvSpPr>
            <p:cNvPr id="303" name="Google Shape;303;p43"/>
            <p:cNvSpPr/>
            <p:nvPr/>
          </p:nvSpPr>
          <p:spPr>
            <a:xfrm>
              <a:off x="1061725" y="134329"/>
              <a:ext cx="1617900" cy="5316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304" name="Google Shape;304;p43"/>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305" name="Google Shape;305;p43"/>
            <p:cNvSpPr/>
            <p:nvPr/>
          </p:nvSpPr>
          <p:spPr>
            <a:xfrm>
              <a:off x="4663497" y="118800"/>
              <a:ext cx="1617900" cy="531600"/>
            </a:xfrm>
            <a:prstGeom prst="ellipse">
              <a:avLst/>
            </a:prstGeom>
            <a:solidFill>
              <a:schemeClr val="accent3"/>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306" name="Google Shape;306;p43"/>
            <p:cNvSpPr/>
            <p:nvPr/>
          </p:nvSpPr>
          <p:spPr>
            <a:xfrm>
              <a:off x="6464382" y="118800"/>
              <a:ext cx="1617900" cy="531600"/>
            </a:xfrm>
            <a:prstGeom prst="ellipse">
              <a:avLst/>
            </a:prstGeom>
            <a:solidFill>
              <a:schemeClr val="accent1"/>
            </a:solidFill>
            <a:ln cap="flat" cmpd="sng" w="9525">
              <a:solidFill>
                <a:schemeClr val="accent1"/>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4"/>
          <p:cNvSpPr txBox="1"/>
          <p:nvPr>
            <p:ph type="title"/>
          </p:nvPr>
        </p:nvSpPr>
        <p:spPr>
          <a:xfrm>
            <a:off x="628650" y="15019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The 2nd Discipline of Execution</a:t>
            </a:r>
            <a:endParaRPr/>
          </a:p>
        </p:txBody>
      </p:sp>
      <p:sp>
        <p:nvSpPr>
          <p:cNvPr id="312" name="Google Shape;312;p44"/>
          <p:cNvSpPr txBox="1"/>
          <p:nvPr>
            <p:ph idx="1" type="body"/>
          </p:nvPr>
        </p:nvSpPr>
        <p:spPr>
          <a:xfrm>
            <a:off x="628650" y="1027101"/>
            <a:ext cx="7886700" cy="35292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2600">
                <a:latin typeface="Open Sans"/>
                <a:ea typeface="Open Sans"/>
                <a:cs typeface="Open Sans"/>
                <a:sym typeface="Open Sans"/>
              </a:rPr>
              <a:t>Act on Lead Measures (Strategies) </a:t>
            </a:r>
            <a:endParaRPr b="1" sz="2600">
              <a:latin typeface="Open Sans"/>
              <a:ea typeface="Open Sans"/>
              <a:cs typeface="Open Sans"/>
              <a:sym typeface="Open Sans"/>
            </a:endParaRPr>
          </a:p>
          <a:p>
            <a:pPr indent="0" lvl="0" marL="0" rtl="0" algn="ctr">
              <a:spcBef>
                <a:spcPts val="800"/>
              </a:spcBef>
              <a:spcAft>
                <a:spcPts val="0"/>
              </a:spcAft>
              <a:buNone/>
            </a:pPr>
            <a:r>
              <a:t/>
            </a:r>
            <a:endParaRPr b="1" sz="2600">
              <a:solidFill>
                <a:srgbClr val="FF6700"/>
              </a:solidFill>
              <a:latin typeface="Open Sans"/>
              <a:ea typeface="Open Sans"/>
              <a:cs typeface="Open Sans"/>
              <a:sym typeface="Open Sans"/>
            </a:endParaRPr>
          </a:p>
          <a:p>
            <a:pPr indent="0" lvl="0" marL="0" rtl="0" algn="l">
              <a:spcBef>
                <a:spcPts val="800"/>
              </a:spcBef>
              <a:spcAft>
                <a:spcPts val="0"/>
              </a:spcAft>
              <a:buNone/>
            </a:pPr>
            <a:r>
              <a:t/>
            </a:r>
            <a:endParaRPr b="1" sz="2600">
              <a:latin typeface="Open Sans"/>
              <a:ea typeface="Open Sans"/>
              <a:cs typeface="Open Sans"/>
              <a:sym typeface="Open Sans"/>
            </a:endParaRPr>
          </a:p>
          <a:p>
            <a:pPr indent="0" lvl="0" marL="0" rtl="0" algn="l">
              <a:spcBef>
                <a:spcPts val="800"/>
              </a:spcBef>
              <a:spcAft>
                <a:spcPts val="0"/>
              </a:spcAft>
              <a:buNone/>
            </a:pPr>
            <a:r>
              <a:t/>
            </a:r>
            <a:endParaRPr sz="2600"/>
          </a:p>
          <a:p>
            <a:pPr indent="0" lvl="0" marL="0" rtl="0" algn="l">
              <a:spcBef>
                <a:spcPts val="800"/>
              </a:spcBef>
              <a:spcAft>
                <a:spcPts val="0"/>
              </a:spcAft>
              <a:buNone/>
            </a:pPr>
            <a:r>
              <a:t/>
            </a:r>
            <a:endParaRPr sz="2600"/>
          </a:p>
        </p:txBody>
      </p:sp>
      <p:pic>
        <p:nvPicPr>
          <p:cNvPr id="313" name="Google Shape;313;p44"/>
          <p:cNvPicPr preferRelativeResize="0"/>
          <p:nvPr/>
        </p:nvPicPr>
        <p:blipFill>
          <a:blip r:embed="rId3">
            <a:alphaModFix/>
          </a:blip>
          <a:stretch>
            <a:fillRect/>
          </a:stretch>
        </p:blipFill>
        <p:spPr>
          <a:xfrm>
            <a:off x="930750" y="2049800"/>
            <a:ext cx="7282499" cy="2297725"/>
          </a:xfrm>
          <a:prstGeom prst="rect">
            <a:avLst/>
          </a:prstGeom>
          <a:noFill/>
          <a:ln>
            <a:noFill/>
          </a:ln>
        </p:spPr>
      </p:pic>
      <p:sp>
        <p:nvSpPr>
          <p:cNvPr id="314" name="Google Shape;314;p44"/>
          <p:cNvSpPr txBox="1"/>
          <p:nvPr/>
        </p:nvSpPr>
        <p:spPr>
          <a:xfrm>
            <a:off x="361375" y="4251450"/>
            <a:ext cx="8028300" cy="4554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800"/>
              </a:spcBef>
              <a:spcAft>
                <a:spcPts val="0"/>
              </a:spcAft>
              <a:buNone/>
            </a:pPr>
            <a:r>
              <a:rPr lang="en">
                <a:solidFill>
                  <a:schemeClr val="dk1"/>
                </a:solidFill>
                <a:latin typeface="Open Sans Light"/>
                <a:ea typeface="Open Sans Light"/>
                <a:cs typeface="Open Sans Light"/>
                <a:sym typeface="Open Sans Light"/>
              </a:rPr>
              <a:t>From The 4 Disciplines of Execution, McChesney, Covey, Huling  2012</a:t>
            </a:r>
            <a:endParaRPr>
              <a:solidFill>
                <a:schemeClr val="dk1"/>
              </a:solidFill>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Definitions</a:t>
            </a:r>
            <a:endParaRPr/>
          </a:p>
        </p:txBody>
      </p:sp>
      <p:sp>
        <p:nvSpPr>
          <p:cNvPr id="320" name="Google Shape;320;p4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a:latin typeface="Open Sans"/>
                <a:ea typeface="Open Sans"/>
                <a:cs typeface="Open Sans"/>
                <a:sym typeface="Open Sans"/>
              </a:rPr>
              <a:t>Lead Strategy</a:t>
            </a:r>
            <a:r>
              <a:rPr lang="en"/>
              <a:t> = leads you to the result, outcome; leading measure/indicator of success; ‘formative’ </a:t>
            </a:r>
            <a:endParaRPr/>
          </a:p>
          <a:p>
            <a:pPr indent="-317500" lvl="0" marL="457200" rtl="0" algn="l">
              <a:spcBef>
                <a:spcPts val="800"/>
              </a:spcBef>
              <a:spcAft>
                <a:spcPts val="0"/>
              </a:spcAft>
              <a:buSzPts val="1400"/>
              <a:buChar char="●"/>
            </a:pPr>
            <a:r>
              <a:rPr lang="en"/>
              <a:t>Tied to </a:t>
            </a:r>
            <a:r>
              <a:rPr b="1" lang="en">
                <a:latin typeface="Open Sans"/>
                <a:ea typeface="Open Sans"/>
                <a:cs typeface="Open Sans"/>
                <a:sym typeface="Open Sans"/>
              </a:rPr>
              <a:t>implementation </a:t>
            </a:r>
            <a:r>
              <a:rPr lang="en"/>
              <a:t>data or </a:t>
            </a:r>
            <a:r>
              <a:rPr b="1" lang="en">
                <a:latin typeface="Open Sans"/>
                <a:ea typeface="Open Sans"/>
                <a:cs typeface="Open Sans"/>
                <a:sym typeface="Open Sans"/>
              </a:rPr>
              <a:t>impact </a:t>
            </a:r>
            <a:r>
              <a:rPr lang="en"/>
              <a:t>data </a:t>
            </a:r>
            <a:endParaRPr/>
          </a:p>
          <a:p>
            <a:pPr indent="0" lvl="0" marL="457200" rtl="0" algn="l">
              <a:spcBef>
                <a:spcPts val="800"/>
              </a:spcBef>
              <a:spcAft>
                <a:spcPts val="0"/>
              </a:spcAft>
              <a:buNone/>
            </a:pPr>
            <a:r>
              <a:t/>
            </a:r>
            <a:endParaRPr/>
          </a:p>
          <a:p>
            <a:pPr indent="0" lvl="0" marL="0" rtl="0" algn="l">
              <a:spcBef>
                <a:spcPts val="800"/>
              </a:spcBef>
              <a:spcAft>
                <a:spcPts val="0"/>
              </a:spcAft>
              <a:buNone/>
            </a:pPr>
            <a:r>
              <a:rPr b="1" lang="en">
                <a:latin typeface="Open Sans"/>
                <a:ea typeface="Open Sans"/>
                <a:cs typeface="Open Sans"/>
                <a:sym typeface="Open Sans"/>
              </a:rPr>
              <a:t>Lag Measure</a:t>
            </a:r>
            <a:r>
              <a:rPr lang="en"/>
              <a:t> = end result, outcome; they lag behind the work; ‘summative’</a:t>
            </a:r>
            <a:endParaRPr/>
          </a:p>
          <a:p>
            <a:pPr indent="-317500" lvl="0" marL="457200" rtl="0" algn="l">
              <a:spcBef>
                <a:spcPts val="800"/>
              </a:spcBef>
              <a:spcAft>
                <a:spcPts val="0"/>
              </a:spcAft>
              <a:buSzPts val="1400"/>
              <a:buChar char="●"/>
            </a:pPr>
            <a:r>
              <a:rPr lang="en"/>
              <a:t>Tied to outcome data (</a:t>
            </a:r>
            <a:r>
              <a:rPr b="1" lang="en">
                <a:latin typeface="Open Sans"/>
                <a:ea typeface="Open Sans"/>
                <a:cs typeface="Open Sans"/>
                <a:sym typeface="Open Sans"/>
              </a:rPr>
              <a:t>impact</a:t>
            </a:r>
            <a:r>
              <a:rPr lang="en"/>
              <a:t>) </a:t>
            </a:r>
            <a:endParaRPr/>
          </a:p>
          <a:p>
            <a:pPr indent="0" lvl="0" marL="0" rtl="0" algn="l">
              <a:spcBef>
                <a:spcPts val="800"/>
              </a:spcBef>
              <a:spcAft>
                <a:spcPts val="0"/>
              </a:spcAft>
              <a:buNone/>
            </a:pPr>
            <a:r>
              <a:t/>
            </a:r>
            <a:endParaRPr/>
          </a:p>
        </p:txBody>
      </p:sp>
      <p:sp>
        <p:nvSpPr>
          <p:cNvPr id="321" name="Google Shape;321;p45"/>
          <p:cNvSpPr txBox="1"/>
          <p:nvPr/>
        </p:nvSpPr>
        <p:spPr>
          <a:xfrm>
            <a:off x="7347425" y="1980300"/>
            <a:ext cx="1497600" cy="400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Open Sans Light"/>
                <a:ea typeface="Open Sans Light"/>
                <a:cs typeface="Open Sans Light"/>
                <a:sym typeface="Open Sans Light"/>
              </a:rPr>
              <a:t>IF</a:t>
            </a:r>
            <a:endParaRPr>
              <a:solidFill>
                <a:schemeClr val="accent5"/>
              </a:solidFill>
              <a:latin typeface="Open Sans Light"/>
              <a:ea typeface="Open Sans Light"/>
              <a:cs typeface="Open Sans Light"/>
              <a:sym typeface="Open Sans Light"/>
            </a:endParaRPr>
          </a:p>
        </p:txBody>
      </p:sp>
      <p:sp>
        <p:nvSpPr>
          <p:cNvPr id="322" name="Google Shape;322;p45"/>
          <p:cNvSpPr txBox="1"/>
          <p:nvPr/>
        </p:nvSpPr>
        <p:spPr>
          <a:xfrm>
            <a:off x="7347425" y="3564000"/>
            <a:ext cx="1497600" cy="400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Open Sans Light"/>
                <a:ea typeface="Open Sans Light"/>
                <a:cs typeface="Open Sans Light"/>
                <a:sym typeface="Open Sans Light"/>
              </a:rPr>
              <a:t>THEN</a:t>
            </a:r>
            <a:endParaRPr>
              <a:solidFill>
                <a:schemeClr val="accent5"/>
              </a:solidFill>
              <a:latin typeface="Open Sans Light"/>
              <a:ea typeface="Open Sans Light"/>
              <a:cs typeface="Open Sans Light"/>
              <a:sym typeface="Open Sa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Definitions</a:t>
            </a:r>
            <a:endParaRPr/>
          </a:p>
        </p:txBody>
      </p:sp>
      <p:sp>
        <p:nvSpPr>
          <p:cNvPr id="328" name="Google Shape;328;p46"/>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a:latin typeface="Open Sans"/>
                <a:ea typeface="Open Sans"/>
                <a:cs typeface="Open Sans"/>
                <a:sym typeface="Open Sans"/>
              </a:rPr>
              <a:t>Implementation </a:t>
            </a:r>
            <a:r>
              <a:rPr lang="en"/>
              <a:t>- </a:t>
            </a:r>
            <a:endParaRPr/>
          </a:p>
          <a:p>
            <a:pPr indent="-317500" lvl="0" marL="457200" rtl="0" algn="l">
              <a:spcBef>
                <a:spcPts val="800"/>
              </a:spcBef>
              <a:spcAft>
                <a:spcPts val="0"/>
              </a:spcAft>
              <a:buSzPts val="1400"/>
              <a:buChar char="●"/>
            </a:pPr>
            <a:r>
              <a:rPr lang="en"/>
              <a:t>Are you doing the thing you said you would do? </a:t>
            </a:r>
            <a:endParaRPr/>
          </a:p>
          <a:p>
            <a:pPr indent="0" lvl="0" marL="0" rtl="0" algn="l">
              <a:spcBef>
                <a:spcPts val="800"/>
              </a:spcBef>
              <a:spcAft>
                <a:spcPts val="0"/>
              </a:spcAft>
              <a:buNone/>
            </a:pPr>
            <a:r>
              <a:t/>
            </a:r>
            <a:endParaRPr/>
          </a:p>
          <a:p>
            <a:pPr indent="0" lvl="0" marL="0" rtl="0" algn="l">
              <a:spcBef>
                <a:spcPts val="800"/>
              </a:spcBef>
              <a:spcAft>
                <a:spcPts val="0"/>
              </a:spcAft>
              <a:buNone/>
            </a:pPr>
            <a:r>
              <a:rPr b="1" lang="en">
                <a:latin typeface="Open Sans"/>
                <a:ea typeface="Open Sans"/>
                <a:cs typeface="Open Sans"/>
                <a:sym typeface="Open Sans"/>
              </a:rPr>
              <a:t>Impact </a:t>
            </a:r>
            <a:r>
              <a:rPr lang="en"/>
              <a:t>- </a:t>
            </a:r>
            <a:endParaRPr/>
          </a:p>
          <a:p>
            <a:pPr indent="-317500" lvl="0" marL="457200" rtl="0" algn="l">
              <a:spcBef>
                <a:spcPts val="800"/>
              </a:spcBef>
              <a:spcAft>
                <a:spcPts val="0"/>
              </a:spcAft>
              <a:buSzPts val="1400"/>
              <a:buChar char="●"/>
            </a:pPr>
            <a:r>
              <a:rPr lang="en"/>
              <a:t>Is your data the same along the way? (i.e. reading scores) </a:t>
            </a:r>
            <a:endParaRPr/>
          </a:p>
          <a:p>
            <a:pPr indent="-317500" lvl="0" marL="457200" rtl="0" algn="l">
              <a:spcBef>
                <a:spcPts val="0"/>
              </a:spcBef>
              <a:spcAft>
                <a:spcPts val="0"/>
              </a:spcAft>
              <a:buSzPts val="1400"/>
              <a:buChar char="●"/>
            </a:pPr>
            <a:r>
              <a:rPr lang="en"/>
              <a:t>Is the data a measure of growth? Performance? Results?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7"/>
          <p:cNvSpPr/>
          <p:nvPr/>
        </p:nvSpPr>
        <p:spPr>
          <a:xfrm>
            <a:off x="222981" y="1146880"/>
            <a:ext cx="2037900" cy="1318500"/>
          </a:xfrm>
          <a:prstGeom prst="ellipse">
            <a:avLst/>
          </a:prstGeom>
          <a:solidFill>
            <a:schemeClr val="accent3"/>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grpSp>
        <p:nvGrpSpPr>
          <p:cNvPr id="334" name="Google Shape;334;p47"/>
          <p:cNvGrpSpPr/>
          <p:nvPr/>
        </p:nvGrpSpPr>
        <p:grpSpPr>
          <a:xfrm>
            <a:off x="1061725" y="118800"/>
            <a:ext cx="7020557" cy="547129"/>
            <a:chOff x="1061725" y="118800"/>
            <a:chExt cx="7020557" cy="547129"/>
          </a:xfrm>
        </p:grpSpPr>
        <p:sp>
          <p:nvSpPr>
            <p:cNvPr id="335" name="Google Shape;335;p47"/>
            <p:cNvSpPr/>
            <p:nvPr/>
          </p:nvSpPr>
          <p:spPr>
            <a:xfrm>
              <a:off x="1061725" y="134329"/>
              <a:ext cx="1617900" cy="5316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336" name="Google Shape;336;p47"/>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337" name="Google Shape;337;p47"/>
            <p:cNvSpPr/>
            <p:nvPr/>
          </p:nvSpPr>
          <p:spPr>
            <a:xfrm>
              <a:off x="4663497" y="118800"/>
              <a:ext cx="1617900" cy="531600"/>
            </a:xfrm>
            <a:prstGeom prst="ellipse">
              <a:avLst/>
            </a:prstGeom>
            <a:solidFill>
              <a:schemeClr val="accent3"/>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338" name="Google Shape;338;p47"/>
            <p:cNvSpPr/>
            <p:nvPr/>
          </p:nvSpPr>
          <p:spPr>
            <a:xfrm>
              <a:off x="6464382" y="118800"/>
              <a:ext cx="1617900" cy="531600"/>
            </a:xfrm>
            <a:prstGeom prst="ellipse">
              <a:avLst/>
            </a:prstGeom>
            <a:solidFill>
              <a:schemeClr val="accent1"/>
            </a:solidFill>
            <a:ln cap="flat" cmpd="sng" w="9525">
              <a:solidFill>
                <a:schemeClr val="accent1"/>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grpSp>
      <p:sp>
        <p:nvSpPr>
          <p:cNvPr id="339" name="Google Shape;339;p47"/>
          <p:cNvSpPr txBox="1"/>
          <p:nvPr/>
        </p:nvSpPr>
        <p:spPr>
          <a:xfrm>
            <a:off x="2423300" y="1361375"/>
            <a:ext cx="6455700" cy="26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accent3"/>
                </a:solidFill>
                <a:latin typeface="Open Sans"/>
                <a:ea typeface="Open Sans"/>
                <a:cs typeface="Open Sans"/>
                <a:sym typeface="Open Sans"/>
              </a:rPr>
              <a:t>Keep a Compelling Scoreboard</a:t>
            </a:r>
            <a:endParaRPr b="1" sz="3000">
              <a:solidFill>
                <a:schemeClr val="accent3"/>
              </a:solidFill>
              <a:latin typeface="Open Sans"/>
              <a:ea typeface="Open Sans"/>
              <a:cs typeface="Open Sans"/>
              <a:sym typeface="Open Sans"/>
            </a:endParaRPr>
          </a:p>
          <a:p>
            <a:pPr indent="-342900" lvl="0" marL="457200" rtl="0" algn="l">
              <a:spcBef>
                <a:spcPts val="1000"/>
              </a:spcBef>
              <a:spcAft>
                <a:spcPts val="0"/>
              </a:spcAft>
              <a:buSzPts val="1800"/>
              <a:buFont typeface="Open Sans Light"/>
              <a:buChar char="●"/>
            </a:pPr>
            <a:r>
              <a:rPr lang="en" sz="1800">
                <a:latin typeface="Open Sans Light"/>
                <a:ea typeface="Open Sans Light"/>
                <a:cs typeface="Open Sans Light"/>
                <a:sym typeface="Open Sans Light"/>
              </a:rPr>
              <a:t>Stakeholders remain emotionally engaged by knowing the score</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Designed by and for the players</a:t>
            </a:r>
            <a:endParaRPr sz="1800">
              <a:latin typeface="Open Sans Light"/>
              <a:ea typeface="Open Sans Light"/>
              <a:cs typeface="Open Sans Light"/>
              <a:sym typeface="Open Sans Light"/>
            </a:endParaRPr>
          </a:p>
          <a:p>
            <a:pPr indent="0" lvl="0" marL="457200" rtl="0" algn="l">
              <a:spcBef>
                <a:spcPts val="0"/>
              </a:spcBef>
              <a:spcAft>
                <a:spcPts val="0"/>
              </a:spcAft>
              <a:buNone/>
            </a:pPr>
            <a:r>
              <a:t/>
            </a:r>
            <a:endParaRPr sz="1800">
              <a:latin typeface="Open Sans Light"/>
              <a:ea typeface="Open Sans Light"/>
              <a:cs typeface="Open Sans Light"/>
              <a:sym typeface="Open Sans Light"/>
            </a:endParaRPr>
          </a:p>
          <a:p>
            <a:pPr indent="0" lvl="0" marL="457200" rtl="0" algn="l">
              <a:spcBef>
                <a:spcPts val="0"/>
              </a:spcBef>
              <a:spcAft>
                <a:spcPts val="0"/>
              </a:spcAft>
              <a:buNone/>
            </a:pPr>
            <a:r>
              <a:rPr lang="en" sz="1800">
                <a:latin typeface="Open Sans Light"/>
                <a:ea typeface="Open Sans Light"/>
                <a:cs typeface="Open Sans Light"/>
                <a:sym typeface="Open Sans Light"/>
              </a:rPr>
              <a:t>Tests: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Visible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Simple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Shows lead and lag measures</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Shows if we are winning or losing </a:t>
            </a:r>
            <a:endParaRPr sz="1800">
              <a:latin typeface="Open Sans Light"/>
              <a:ea typeface="Open Sans Light"/>
              <a:cs typeface="Open Sans Light"/>
              <a:sym typeface="Open Sans Light"/>
            </a:endParaRPr>
          </a:p>
        </p:txBody>
      </p:sp>
      <p:pic>
        <p:nvPicPr>
          <p:cNvPr id="340" name="Google Shape;340;p47"/>
          <p:cNvPicPr preferRelativeResize="0"/>
          <p:nvPr/>
        </p:nvPicPr>
        <p:blipFill>
          <a:blip r:embed="rId3">
            <a:alphaModFix/>
          </a:blip>
          <a:stretch>
            <a:fillRect/>
          </a:stretch>
        </p:blipFill>
        <p:spPr>
          <a:xfrm>
            <a:off x="8138155" y="0"/>
            <a:ext cx="1005850" cy="61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Strategy Selection</a:t>
            </a:r>
            <a:endParaRPr>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8"/>
          <p:cNvSpPr txBox="1"/>
          <p:nvPr>
            <p:ph type="title"/>
          </p:nvPr>
        </p:nvSpPr>
        <p:spPr>
          <a:xfrm>
            <a:off x="628650" y="9509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The 3rd Discipline of Execution</a:t>
            </a:r>
            <a:endParaRPr/>
          </a:p>
        </p:txBody>
      </p:sp>
      <p:sp>
        <p:nvSpPr>
          <p:cNvPr id="346" name="Google Shape;346;p48"/>
          <p:cNvSpPr txBox="1"/>
          <p:nvPr>
            <p:ph idx="1" type="body"/>
          </p:nvPr>
        </p:nvSpPr>
        <p:spPr>
          <a:xfrm>
            <a:off x="628650" y="1089300"/>
            <a:ext cx="7886700" cy="35139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2600">
                <a:latin typeface="Open Sans"/>
                <a:ea typeface="Open Sans"/>
                <a:cs typeface="Open Sans"/>
                <a:sym typeface="Open Sans"/>
              </a:rPr>
              <a:t>Keep a Compelling (and Public) Scoreboard </a:t>
            </a:r>
            <a:endParaRPr b="1" sz="2600">
              <a:latin typeface="Open Sans"/>
              <a:ea typeface="Open Sans"/>
              <a:cs typeface="Open Sans"/>
              <a:sym typeface="Open Sans"/>
            </a:endParaRPr>
          </a:p>
          <a:p>
            <a:pPr indent="0" lvl="0" marL="0" rtl="0" algn="ctr">
              <a:spcBef>
                <a:spcPts val="800"/>
              </a:spcBef>
              <a:spcAft>
                <a:spcPts val="0"/>
              </a:spcAft>
              <a:buNone/>
            </a:pPr>
            <a:r>
              <a:rPr b="1" lang="en" sz="2600">
                <a:solidFill>
                  <a:srgbClr val="A5D848"/>
                </a:solidFill>
                <a:latin typeface="Open Sans"/>
                <a:ea typeface="Open Sans"/>
                <a:cs typeface="Open Sans"/>
                <a:sym typeface="Open Sans"/>
              </a:rPr>
              <a:t>(TEST)</a:t>
            </a:r>
            <a:endParaRPr b="1" sz="2600">
              <a:latin typeface="Open Sans"/>
              <a:ea typeface="Open Sans"/>
              <a:cs typeface="Open Sans"/>
              <a:sym typeface="Open Sans"/>
            </a:endParaRPr>
          </a:p>
          <a:p>
            <a:pPr indent="0" lvl="0" marL="0" rtl="0" algn="l">
              <a:spcBef>
                <a:spcPts val="800"/>
              </a:spcBef>
              <a:spcAft>
                <a:spcPts val="0"/>
              </a:spcAft>
              <a:buNone/>
            </a:pPr>
            <a:r>
              <a:rPr lang="en" sz="2600"/>
              <a:t>-People play differently when keeping score</a:t>
            </a:r>
            <a:endParaRPr sz="2600"/>
          </a:p>
          <a:p>
            <a:pPr indent="0" lvl="0" marL="0" rtl="0" algn="l">
              <a:spcBef>
                <a:spcPts val="800"/>
              </a:spcBef>
              <a:spcAft>
                <a:spcPts val="0"/>
              </a:spcAft>
              <a:buNone/>
            </a:pPr>
            <a:r>
              <a:rPr lang="en" sz="2600"/>
              <a:t>-Create a Player’s scoreboard, not a Coach’s</a:t>
            </a:r>
            <a:endParaRPr sz="2600"/>
          </a:p>
          <a:p>
            <a:pPr indent="-393700" lvl="0" marL="457200" rtl="0" algn="l">
              <a:spcBef>
                <a:spcPts val="800"/>
              </a:spcBef>
              <a:spcAft>
                <a:spcPts val="0"/>
              </a:spcAft>
              <a:buSzPts val="2600"/>
              <a:buAutoNum type="arabicPeriod"/>
            </a:pPr>
            <a:r>
              <a:rPr lang="en" sz="2600"/>
              <a:t>Is it simple?</a:t>
            </a:r>
            <a:endParaRPr sz="2600"/>
          </a:p>
          <a:p>
            <a:pPr indent="-393700" lvl="0" marL="457200" rtl="0" algn="l">
              <a:spcBef>
                <a:spcPts val="0"/>
              </a:spcBef>
              <a:spcAft>
                <a:spcPts val="0"/>
              </a:spcAft>
              <a:buSzPts val="2600"/>
              <a:buAutoNum type="arabicPeriod"/>
            </a:pPr>
            <a:r>
              <a:rPr lang="en" sz="2600"/>
              <a:t>Can I see it easily?</a:t>
            </a:r>
            <a:endParaRPr sz="2600"/>
          </a:p>
          <a:p>
            <a:pPr indent="-393700" lvl="0" marL="457200" rtl="0" algn="l">
              <a:spcBef>
                <a:spcPts val="0"/>
              </a:spcBef>
              <a:spcAft>
                <a:spcPts val="0"/>
              </a:spcAft>
              <a:buSzPts val="2600"/>
              <a:buAutoNum type="arabicPeriod"/>
            </a:pPr>
            <a:r>
              <a:rPr lang="en" sz="2600"/>
              <a:t>Does it show both lead and lag measures?</a:t>
            </a:r>
            <a:endParaRPr sz="2600"/>
          </a:p>
          <a:p>
            <a:pPr indent="-393700" lvl="0" marL="457200" rtl="0" algn="l">
              <a:spcBef>
                <a:spcPts val="0"/>
              </a:spcBef>
              <a:spcAft>
                <a:spcPts val="0"/>
              </a:spcAft>
              <a:buSzPts val="2600"/>
              <a:buAutoNum type="arabicPeriod"/>
            </a:pPr>
            <a:r>
              <a:rPr lang="en" sz="2600"/>
              <a:t>Can I tell at a glance if I’m winning?</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9"/>
          <p:cNvSpPr txBox="1"/>
          <p:nvPr>
            <p:ph type="title"/>
          </p:nvPr>
        </p:nvSpPr>
        <p:spPr>
          <a:xfrm>
            <a:off x="477441" y="3500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latin typeface="Open Sans SemiBold"/>
                <a:ea typeface="Open Sans SemiBold"/>
                <a:cs typeface="Open Sans SemiBold"/>
                <a:sym typeface="Open Sans SemiBold"/>
              </a:rPr>
              <a:t>Tips for determining what to measure</a:t>
            </a:r>
            <a:endParaRPr>
              <a:latin typeface="Open Sans SemiBold"/>
              <a:ea typeface="Open Sans SemiBold"/>
              <a:cs typeface="Open Sans SemiBold"/>
              <a:sym typeface="Open Sans SemiBold"/>
            </a:endParaRPr>
          </a:p>
        </p:txBody>
      </p:sp>
      <p:sp>
        <p:nvSpPr>
          <p:cNvPr id="352" name="Google Shape;352;p49"/>
          <p:cNvSpPr txBox="1"/>
          <p:nvPr>
            <p:ph idx="1" type="body"/>
          </p:nvPr>
        </p:nvSpPr>
        <p:spPr>
          <a:xfrm>
            <a:off x="4135050" y="1260875"/>
            <a:ext cx="4696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For Lead, ask...</a:t>
            </a:r>
            <a:endParaRPr/>
          </a:p>
        </p:txBody>
      </p:sp>
      <p:sp>
        <p:nvSpPr>
          <p:cNvPr id="353" name="Google Shape;353;p49"/>
          <p:cNvSpPr txBox="1"/>
          <p:nvPr>
            <p:ph idx="2" type="body"/>
          </p:nvPr>
        </p:nvSpPr>
        <p:spPr>
          <a:xfrm>
            <a:off x="4135050" y="2003825"/>
            <a:ext cx="4696500" cy="22356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sz="1700">
                <a:latin typeface="Open Sans Light"/>
                <a:ea typeface="Open Sans Light"/>
                <a:cs typeface="Open Sans Light"/>
                <a:sym typeface="Open Sans Light"/>
              </a:rPr>
              <a:t>What high impact strategy will lead me to the impact I am seeking? </a:t>
            </a:r>
            <a:endParaRPr sz="1700">
              <a:latin typeface="Open Sans Light"/>
              <a:ea typeface="Open Sans Light"/>
              <a:cs typeface="Open Sans Light"/>
              <a:sym typeface="Open Sans Light"/>
            </a:endParaRPr>
          </a:p>
          <a:p>
            <a:pPr indent="-336550" lvl="0" marL="457200" rtl="0" algn="l">
              <a:spcBef>
                <a:spcPts val="800"/>
              </a:spcBef>
              <a:spcAft>
                <a:spcPts val="0"/>
              </a:spcAft>
              <a:buSzPts val="1700"/>
              <a:buFont typeface="Open Sans Light"/>
              <a:buChar char="●"/>
            </a:pPr>
            <a:r>
              <a:rPr lang="en" sz="1700">
                <a:latin typeface="Open Sans Light"/>
                <a:ea typeface="Open Sans Light"/>
                <a:cs typeface="Open Sans Light"/>
                <a:sym typeface="Open Sans Light"/>
              </a:rPr>
              <a:t>How do you know? </a:t>
            </a:r>
            <a:endParaRPr sz="1700">
              <a:latin typeface="Open Sans Light"/>
              <a:ea typeface="Open Sans Light"/>
              <a:cs typeface="Open Sans Light"/>
              <a:sym typeface="Open Sans Light"/>
            </a:endParaRPr>
          </a:p>
          <a:p>
            <a:pPr indent="0" lvl="0" marL="0" rtl="0" algn="l">
              <a:spcBef>
                <a:spcPts val="800"/>
              </a:spcBef>
              <a:spcAft>
                <a:spcPts val="0"/>
              </a:spcAft>
              <a:buNone/>
            </a:pPr>
            <a:r>
              <a:rPr lang="en" sz="1700">
                <a:latin typeface="Open Sans Light"/>
                <a:ea typeface="Open Sans Light"/>
                <a:cs typeface="Open Sans Light"/>
                <a:sym typeface="Open Sans Light"/>
              </a:rPr>
              <a:t>For measurement, start by asking: </a:t>
            </a:r>
            <a:endParaRPr sz="1700">
              <a:latin typeface="Open Sans Light"/>
              <a:ea typeface="Open Sans Light"/>
              <a:cs typeface="Open Sans Light"/>
              <a:sym typeface="Open Sans Light"/>
            </a:endParaRPr>
          </a:p>
          <a:p>
            <a:pPr indent="-336550" lvl="0" marL="457200" rtl="0" algn="l">
              <a:spcBef>
                <a:spcPts val="800"/>
              </a:spcBef>
              <a:spcAft>
                <a:spcPts val="0"/>
              </a:spcAft>
              <a:buSzPts val="1700"/>
              <a:buFont typeface="Open Sans Light"/>
              <a:buChar char="●"/>
            </a:pPr>
            <a:r>
              <a:rPr lang="en" sz="1700">
                <a:latin typeface="Open Sans Light"/>
                <a:ea typeface="Open Sans Light"/>
                <a:cs typeface="Open Sans Light"/>
                <a:sym typeface="Open Sans Light"/>
              </a:rPr>
              <a:t>What is the simplest piece of data I could collect? </a:t>
            </a:r>
            <a:endParaRPr sz="1700">
              <a:latin typeface="Open Sans Light"/>
              <a:ea typeface="Open Sans Light"/>
              <a:cs typeface="Open Sans Light"/>
              <a:sym typeface="Open Sans Light"/>
            </a:endParaRPr>
          </a:p>
          <a:p>
            <a:pPr indent="-336550" lvl="0" marL="457200" rtl="0" algn="l">
              <a:spcBef>
                <a:spcPts val="0"/>
              </a:spcBef>
              <a:spcAft>
                <a:spcPts val="0"/>
              </a:spcAft>
              <a:buSzPts val="1700"/>
              <a:buFont typeface="Open Sans Light"/>
              <a:buChar char="●"/>
            </a:pPr>
            <a:r>
              <a:rPr lang="en" sz="1700">
                <a:latin typeface="Open Sans Light"/>
                <a:ea typeface="Open Sans Light"/>
                <a:cs typeface="Open Sans Light"/>
                <a:sym typeface="Open Sans Light"/>
              </a:rPr>
              <a:t>If we used that in discussion, what other questions would I have? </a:t>
            </a:r>
            <a:endParaRPr sz="1700">
              <a:latin typeface="Open Sans Light"/>
              <a:ea typeface="Open Sans Light"/>
              <a:cs typeface="Open Sans Light"/>
              <a:sym typeface="Open Sans Light"/>
            </a:endParaRPr>
          </a:p>
          <a:p>
            <a:pPr indent="-317500" lvl="1" marL="914400" rtl="0" algn="l">
              <a:spcBef>
                <a:spcPts val="0"/>
              </a:spcBef>
              <a:spcAft>
                <a:spcPts val="0"/>
              </a:spcAft>
              <a:buSzPts val="1400"/>
              <a:buFont typeface="Open Sans Light"/>
              <a:buChar char="○"/>
            </a:pPr>
            <a:r>
              <a:rPr lang="en" sz="1400">
                <a:latin typeface="Open Sans Light"/>
                <a:ea typeface="Open Sans Light"/>
                <a:cs typeface="Open Sans Light"/>
                <a:sym typeface="Open Sans Light"/>
              </a:rPr>
              <a:t>What data steps could I take to answer the questions? </a:t>
            </a:r>
            <a:endParaRPr sz="1400">
              <a:latin typeface="Open Sans Light"/>
              <a:ea typeface="Open Sans Light"/>
              <a:cs typeface="Open Sans Light"/>
              <a:sym typeface="Open Sans Light"/>
            </a:endParaRPr>
          </a:p>
        </p:txBody>
      </p:sp>
      <p:sp>
        <p:nvSpPr>
          <p:cNvPr id="354" name="Google Shape;354;p49"/>
          <p:cNvSpPr txBox="1"/>
          <p:nvPr>
            <p:ph idx="3" type="body"/>
          </p:nvPr>
        </p:nvSpPr>
        <p:spPr>
          <a:xfrm>
            <a:off x="583400" y="1260875"/>
            <a:ext cx="32850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For Lag, ask...</a:t>
            </a:r>
            <a:endParaRPr/>
          </a:p>
        </p:txBody>
      </p:sp>
      <p:sp>
        <p:nvSpPr>
          <p:cNvPr id="355" name="Google Shape;355;p49"/>
          <p:cNvSpPr txBox="1"/>
          <p:nvPr>
            <p:ph idx="4" type="body"/>
          </p:nvPr>
        </p:nvSpPr>
        <p:spPr>
          <a:xfrm>
            <a:off x="583400" y="2003824"/>
            <a:ext cx="3285000" cy="2235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latin typeface="Open Sans Light"/>
                <a:ea typeface="Open Sans Light"/>
                <a:cs typeface="Open Sans Light"/>
                <a:sym typeface="Open Sans Light"/>
              </a:rPr>
              <a:t>What outcome data do I ultimately want to move? </a:t>
            </a:r>
            <a:endParaRPr>
              <a:latin typeface="Open Sans Light"/>
              <a:ea typeface="Open Sans Light"/>
              <a:cs typeface="Open Sans Light"/>
              <a:sym typeface="Open Sans Light"/>
            </a:endParaRPr>
          </a:p>
          <a:p>
            <a:pPr indent="0" lvl="0" marL="0" rtl="0" algn="l">
              <a:spcBef>
                <a:spcPts val="800"/>
              </a:spcBef>
              <a:spcAft>
                <a:spcPts val="0"/>
              </a:spcAft>
              <a:buNone/>
            </a:pPr>
            <a:r>
              <a:t/>
            </a:r>
            <a:endParaRPr>
              <a:latin typeface="Open Sans Light"/>
              <a:ea typeface="Open Sans Light"/>
              <a:cs typeface="Open Sans Light"/>
              <a:sym typeface="Open Sans Light"/>
            </a:endParaRPr>
          </a:p>
          <a:p>
            <a:pPr indent="0" lvl="0" marL="0" rtl="0" algn="l">
              <a:spcBef>
                <a:spcPts val="800"/>
              </a:spcBef>
              <a:spcAft>
                <a:spcPts val="0"/>
              </a:spcAft>
              <a:buNone/>
            </a:pPr>
            <a:r>
              <a:rPr lang="en">
                <a:latin typeface="Open Sans Light"/>
                <a:ea typeface="Open Sans Light"/>
                <a:cs typeface="Open Sans Light"/>
                <a:sym typeface="Open Sans Light"/>
              </a:rPr>
              <a:t>What is the greatest need my data is highlighting? </a:t>
            </a:r>
            <a:endParaRPr>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Example (</a:t>
            </a:r>
            <a:r>
              <a:rPr lang="en" u="sng">
                <a:solidFill>
                  <a:schemeClr val="accent1"/>
                </a:solidFill>
                <a:hlinkClick r:id="rId3">
                  <a:extLst>
                    <a:ext uri="{A12FA001-AC4F-418D-AE19-62706E023703}">
                      <ahyp:hlinkClr val="tx"/>
                    </a:ext>
                  </a:extLst>
                </a:hlinkClick>
              </a:rPr>
              <a:t>More Examples</a:t>
            </a:r>
            <a:r>
              <a:rPr lang="en"/>
              <a:t>) </a:t>
            </a:r>
            <a:endParaRPr/>
          </a:p>
        </p:txBody>
      </p:sp>
      <p:sp>
        <p:nvSpPr>
          <p:cNvPr id="361" name="Google Shape;361;p5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950">
                <a:solidFill>
                  <a:srgbClr val="000000"/>
                </a:solidFill>
                <a:highlight>
                  <a:srgbClr val="FFFFFF"/>
                </a:highlight>
              </a:rPr>
              <a:t>*Reading scores (lag) --&gt; Systematic Instruction (strategy) </a:t>
            </a:r>
            <a:endParaRPr sz="1950">
              <a:solidFill>
                <a:srgbClr val="000000"/>
              </a:solidFill>
              <a:highlight>
                <a:srgbClr val="FFFFFF"/>
              </a:highlight>
            </a:endParaRPr>
          </a:p>
          <a:p>
            <a:pPr indent="0" lvl="0" marL="457200" rtl="0" algn="l">
              <a:spcBef>
                <a:spcPts val="800"/>
              </a:spcBef>
              <a:spcAft>
                <a:spcPts val="0"/>
              </a:spcAft>
              <a:buNone/>
            </a:pPr>
            <a:r>
              <a:rPr lang="en" sz="1950">
                <a:solidFill>
                  <a:srgbClr val="000000"/>
                </a:solidFill>
                <a:highlight>
                  <a:srgbClr val="FFFFFF"/>
                </a:highlight>
              </a:rPr>
              <a:t>--&gt; Training (lead) </a:t>
            </a:r>
            <a:endParaRPr sz="1950">
              <a:solidFill>
                <a:srgbClr val="000000"/>
              </a:solidFill>
              <a:highlight>
                <a:srgbClr val="FFFFFF"/>
              </a:highlight>
            </a:endParaRPr>
          </a:p>
          <a:p>
            <a:pPr indent="0" lvl="0" marL="457200" rtl="0" algn="l">
              <a:spcBef>
                <a:spcPts val="800"/>
              </a:spcBef>
              <a:spcAft>
                <a:spcPts val="0"/>
              </a:spcAft>
              <a:buNone/>
            </a:pPr>
            <a:r>
              <a:rPr lang="en" sz="1950">
                <a:solidFill>
                  <a:srgbClr val="000000"/>
                </a:solidFill>
                <a:highlight>
                  <a:srgbClr val="FFFFFF"/>
                </a:highlight>
              </a:rPr>
              <a:t>	Implementation - Are staff receiving training? Tally</a:t>
            </a:r>
            <a:endParaRPr sz="1950">
              <a:solidFill>
                <a:srgbClr val="000000"/>
              </a:solidFill>
              <a:highlight>
                <a:srgbClr val="FFFFFF"/>
              </a:highlight>
            </a:endParaRPr>
          </a:p>
          <a:p>
            <a:pPr indent="0" lvl="0" marL="457200" rtl="0" algn="l">
              <a:spcBef>
                <a:spcPts val="800"/>
              </a:spcBef>
              <a:spcAft>
                <a:spcPts val="0"/>
              </a:spcAft>
              <a:buNone/>
            </a:pPr>
            <a:r>
              <a:rPr lang="en" sz="1950">
                <a:solidFill>
                  <a:srgbClr val="000000"/>
                </a:solidFill>
                <a:highlight>
                  <a:srgbClr val="FFFFFF"/>
                </a:highlight>
              </a:rPr>
              <a:t>--&gt; Classroom Practice (lead) </a:t>
            </a:r>
            <a:endParaRPr sz="1950">
              <a:solidFill>
                <a:srgbClr val="000000"/>
              </a:solidFill>
              <a:highlight>
                <a:srgbClr val="FFFFFF"/>
              </a:highlight>
            </a:endParaRPr>
          </a:p>
          <a:p>
            <a:pPr indent="0" lvl="0" marL="457200" rtl="0" algn="l">
              <a:spcBef>
                <a:spcPts val="800"/>
              </a:spcBef>
              <a:spcAft>
                <a:spcPts val="0"/>
              </a:spcAft>
              <a:buNone/>
            </a:pPr>
            <a:r>
              <a:rPr lang="en" sz="1950">
                <a:solidFill>
                  <a:srgbClr val="000000"/>
                </a:solidFill>
                <a:highlight>
                  <a:srgbClr val="FFFFFF"/>
                </a:highlight>
              </a:rPr>
              <a:t>	Implementation - Are teachers using the practice? Tally</a:t>
            </a:r>
            <a:endParaRPr sz="1950">
              <a:solidFill>
                <a:srgbClr val="000000"/>
              </a:solidFill>
              <a:highlight>
                <a:srgbClr val="FFFFFF"/>
              </a:highlight>
            </a:endParaRPr>
          </a:p>
          <a:p>
            <a:pPr indent="0" lvl="0" marL="914400" rtl="0" algn="l">
              <a:spcBef>
                <a:spcPts val="800"/>
              </a:spcBef>
              <a:spcAft>
                <a:spcPts val="0"/>
              </a:spcAft>
              <a:buNone/>
            </a:pPr>
            <a:r>
              <a:rPr lang="en" sz="1950">
                <a:solidFill>
                  <a:srgbClr val="000000"/>
                </a:solidFill>
                <a:highlight>
                  <a:srgbClr val="FFFFFF"/>
                </a:highlight>
              </a:rPr>
              <a:t>Impact - Are teachers using the practice effectively? Walk Through Feedback/ Rubric</a:t>
            </a:r>
            <a:endParaRPr sz="1950">
              <a:solidFill>
                <a:srgbClr val="000000"/>
              </a:solidFill>
              <a:highlight>
                <a:srgbClr val="FFFFFF"/>
              </a:highlight>
            </a:endParaRPr>
          </a:p>
          <a:p>
            <a:pPr indent="457200" lvl="0" marL="457200" rtl="0" algn="l">
              <a:spcBef>
                <a:spcPts val="800"/>
              </a:spcBef>
              <a:spcAft>
                <a:spcPts val="0"/>
              </a:spcAft>
              <a:buNone/>
            </a:pPr>
            <a:r>
              <a:rPr lang="en" sz="1950">
                <a:solidFill>
                  <a:srgbClr val="000000"/>
                </a:solidFill>
                <a:highlight>
                  <a:srgbClr val="FFFFFF"/>
                </a:highlight>
              </a:rPr>
              <a:t>Impact - Are students achieving? Data Chart</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 and Lag within a System</a:t>
            </a:r>
            <a:endParaRPr/>
          </a:p>
          <a:p>
            <a:pPr indent="0" lvl="0" marL="0" rtl="0" algn="l">
              <a:spcBef>
                <a:spcPts val="0"/>
              </a:spcBef>
              <a:spcAft>
                <a:spcPts val="0"/>
              </a:spcAft>
              <a:buNone/>
            </a:pPr>
            <a:r>
              <a:rPr lang="en"/>
              <a:t>Implementation &amp; Impact</a:t>
            </a:r>
            <a:endParaRPr/>
          </a:p>
        </p:txBody>
      </p:sp>
      <p:sp>
        <p:nvSpPr>
          <p:cNvPr id="367" name="Google Shape;367;p5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Lead- Teachers using the advisory time lessons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Lag- Student completion of IPS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Lead- Student completion of IPS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Lag- Star Recognition for IPS</a:t>
            </a:r>
            <a:endParaRPr/>
          </a:p>
          <a:p>
            <a:pPr indent="0" lvl="0" marL="0" rtl="0" algn="l">
              <a:spcBef>
                <a:spcPts val="800"/>
              </a:spcBef>
              <a:spcAft>
                <a:spcPts val="0"/>
              </a:spcAft>
              <a:buNone/>
            </a:pPr>
            <a:r>
              <a:rPr lang="en"/>
              <a:t>Lag- Post-Secondary Success Rate is 5% above predicted</a:t>
            </a:r>
            <a:endParaRPr/>
          </a:p>
        </p:txBody>
      </p:sp>
      <p:cxnSp>
        <p:nvCxnSpPr>
          <p:cNvPr id="368" name="Google Shape;368;p51"/>
          <p:cNvCxnSpPr/>
          <p:nvPr/>
        </p:nvCxnSpPr>
        <p:spPr>
          <a:xfrm>
            <a:off x="515025" y="2629350"/>
            <a:ext cx="8132100" cy="0"/>
          </a:xfrm>
          <a:prstGeom prst="straightConnector1">
            <a:avLst/>
          </a:prstGeom>
          <a:noFill/>
          <a:ln cap="flat" cmpd="sng" w="9525">
            <a:solidFill>
              <a:schemeClr val="dk2"/>
            </a:solidFill>
            <a:prstDash val="solid"/>
            <a:round/>
            <a:headEnd len="med" w="med" type="none"/>
            <a:tailEnd len="med" w="med" type="none"/>
          </a:ln>
        </p:spPr>
      </p:cxnSp>
      <p:sp>
        <p:nvSpPr>
          <p:cNvPr id="369" name="Google Shape;369;p51"/>
          <p:cNvSpPr txBox="1"/>
          <p:nvPr/>
        </p:nvSpPr>
        <p:spPr>
          <a:xfrm>
            <a:off x="6966425" y="1599300"/>
            <a:ext cx="1497600" cy="400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Open Sans Light"/>
                <a:ea typeface="Open Sans Light"/>
                <a:cs typeface="Open Sans Light"/>
                <a:sym typeface="Open Sans Light"/>
              </a:rPr>
              <a:t>SCHOOL</a:t>
            </a:r>
            <a:endParaRPr>
              <a:solidFill>
                <a:schemeClr val="accent5"/>
              </a:solidFill>
              <a:latin typeface="Open Sans Light"/>
              <a:ea typeface="Open Sans Light"/>
              <a:cs typeface="Open Sans Light"/>
              <a:sym typeface="Open Sans Light"/>
            </a:endParaRPr>
          </a:p>
        </p:txBody>
      </p:sp>
      <p:sp>
        <p:nvSpPr>
          <p:cNvPr id="370" name="Google Shape;370;p51"/>
          <p:cNvSpPr txBox="1"/>
          <p:nvPr/>
        </p:nvSpPr>
        <p:spPr>
          <a:xfrm>
            <a:off x="6966425" y="3183000"/>
            <a:ext cx="1497600" cy="400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Open Sans Light"/>
                <a:ea typeface="Open Sans Light"/>
                <a:cs typeface="Open Sans Light"/>
                <a:sym typeface="Open Sans Light"/>
              </a:rPr>
              <a:t>SYSTEM</a:t>
            </a:r>
            <a:endParaRPr>
              <a:solidFill>
                <a:schemeClr val="accent5"/>
              </a:solidFill>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ph type="title"/>
          </p:nvPr>
        </p:nvSpPr>
        <p:spPr>
          <a:xfrm>
            <a:off x="414100" y="186800"/>
            <a:ext cx="3164700" cy="8229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latin typeface="Open Sans SemiBold"/>
                <a:ea typeface="Open Sans SemiBold"/>
                <a:cs typeface="Open Sans SemiBold"/>
                <a:sym typeface="Open Sans SemiBold"/>
              </a:rPr>
              <a:t>High School Example</a:t>
            </a:r>
            <a:endParaRPr>
              <a:latin typeface="Open Sans SemiBold"/>
              <a:ea typeface="Open Sans SemiBold"/>
              <a:cs typeface="Open Sans SemiBold"/>
              <a:sym typeface="Open Sans SemiBold"/>
            </a:endParaRPr>
          </a:p>
        </p:txBody>
      </p:sp>
      <p:sp>
        <p:nvSpPr>
          <p:cNvPr id="376" name="Google Shape;376;p52"/>
          <p:cNvSpPr txBox="1"/>
          <p:nvPr>
            <p:ph idx="1" type="body"/>
          </p:nvPr>
        </p:nvSpPr>
        <p:spPr>
          <a:xfrm>
            <a:off x="337900" y="1238250"/>
            <a:ext cx="3343200" cy="28587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sz="1600">
                <a:latin typeface="Open Sans Light"/>
                <a:ea typeface="Open Sans Light"/>
                <a:cs typeface="Open Sans Light"/>
                <a:sym typeface="Open Sans Light"/>
              </a:rPr>
              <a:t>In this example, we have two lead/lag examples. </a:t>
            </a:r>
            <a:endParaRPr sz="1600">
              <a:latin typeface="Open Sans Light"/>
              <a:ea typeface="Open Sans Light"/>
              <a:cs typeface="Open Sans Light"/>
              <a:sym typeface="Open Sans Light"/>
            </a:endParaRPr>
          </a:p>
          <a:p>
            <a:pPr indent="0" lvl="0" marL="0" rtl="0" algn="l">
              <a:spcBef>
                <a:spcPts val="800"/>
              </a:spcBef>
              <a:spcAft>
                <a:spcPts val="0"/>
              </a:spcAft>
              <a:buNone/>
            </a:pPr>
            <a:r>
              <a:t/>
            </a:r>
            <a:endParaRPr sz="1600">
              <a:latin typeface="Open Sans Light"/>
              <a:ea typeface="Open Sans Light"/>
              <a:cs typeface="Open Sans Light"/>
              <a:sym typeface="Open Sans Light"/>
            </a:endParaRPr>
          </a:p>
          <a:p>
            <a:pPr indent="0" lvl="0" marL="0" rtl="0" algn="l">
              <a:spcBef>
                <a:spcPts val="800"/>
              </a:spcBef>
              <a:spcAft>
                <a:spcPts val="0"/>
              </a:spcAft>
              <a:buNone/>
            </a:pPr>
            <a:r>
              <a:rPr lang="en" sz="1600">
                <a:latin typeface="Open Sans Light"/>
                <a:ea typeface="Open Sans Light"/>
                <a:cs typeface="Open Sans Light"/>
                <a:sym typeface="Open Sans Light"/>
              </a:rPr>
              <a:t>In the first, they measure completion of weekly BRAGG Conferences. </a:t>
            </a:r>
            <a:endParaRPr sz="1600">
              <a:latin typeface="Open Sans Light"/>
              <a:ea typeface="Open Sans Light"/>
              <a:cs typeface="Open Sans Light"/>
              <a:sym typeface="Open Sans Light"/>
            </a:endParaRPr>
          </a:p>
          <a:p>
            <a:pPr indent="0" lvl="0" marL="457200" rtl="0" algn="l">
              <a:spcBef>
                <a:spcPts val="800"/>
              </a:spcBef>
              <a:spcAft>
                <a:spcPts val="0"/>
              </a:spcAft>
              <a:buNone/>
            </a:pPr>
            <a:r>
              <a:rPr lang="en" sz="1600">
                <a:latin typeface="Open Sans Light"/>
                <a:ea typeface="Open Sans Light"/>
                <a:cs typeface="Open Sans Light"/>
                <a:sym typeface="Open Sans Light"/>
              </a:rPr>
              <a:t>This leads to IPS Benchmark Completion (lag). </a:t>
            </a:r>
            <a:endParaRPr sz="1600">
              <a:latin typeface="Open Sans Light"/>
              <a:ea typeface="Open Sans Light"/>
              <a:cs typeface="Open Sans Light"/>
              <a:sym typeface="Open Sans Light"/>
            </a:endParaRPr>
          </a:p>
          <a:p>
            <a:pPr indent="0" lvl="0" marL="0" rtl="0" algn="l">
              <a:spcBef>
                <a:spcPts val="800"/>
              </a:spcBef>
              <a:spcAft>
                <a:spcPts val="0"/>
              </a:spcAft>
              <a:buNone/>
            </a:pPr>
            <a:r>
              <a:t/>
            </a:r>
            <a:endParaRPr sz="1600">
              <a:latin typeface="Open Sans Light"/>
              <a:ea typeface="Open Sans Light"/>
              <a:cs typeface="Open Sans Light"/>
              <a:sym typeface="Open Sans Light"/>
            </a:endParaRPr>
          </a:p>
          <a:p>
            <a:pPr indent="0" lvl="0" marL="0" rtl="0" algn="l">
              <a:spcBef>
                <a:spcPts val="800"/>
              </a:spcBef>
              <a:spcAft>
                <a:spcPts val="0"/>
              </a:spcAft>
              <a:buNone/>
            </a:pPr>
            <a:r>
              <a:rPr lang="en" sz="1600">
                <a:latin typeface="Open Sans Light"/>
                <a:ea typeface="Open Sans Light"/>
                <a:cs typeface="Open Sans Light"/>
                <a:sym typeface="Open Sans Light"/>
              </a:rPr>
              <a:t>In the next example, they measure scheduling conferences. </a:t>
            </a:r>
            <a:endParaRPr sz="1600">
              <a:latin typeface="Open Sans Light"/>
              <a:ea typeface="Open Sans Light"/>
              <a:cs typeface="Open Sans Light"/>
              <a:sym typeface="Open Sans Light"/>
            </a:endParaRPr>
          </a:p>
          <a:p>
            <a:pPr indent="0" lvl="0" marL="0" rtl="0" algn="l">
              <a:spcBef>
                <a:spcPts val="800"/>
              </a:spcBef>
              <a:spcAft>
                <a:spcPts val="0"/>
              </a:spcAft>
              <a:buNone/>
            </a:pPr>
            <a:r>
              <a:rPr lang="en" sz="1600">
                <a:latin typeface="Open Sans Light"/>
                <a:ea typeface="Open Sans Light"/>
                <a:cs typeface="Open Sans Light"/>
                <a:sym typeface="Open Sans Light"/>
              </a:rPr>
              <a:t>	This leads to attendance (lag). </a:t>
            </a:r>
            <a:endParaRPr sz="1600">
              <a:latin typeface="Open Sans Light"/>
              <a:ea typeface="Open Sans Light"/>
              <a:cs typeface="Open Sans Light"/>
              <a:sym typeface="Open Sans Light"/>
            </a:endParaRPr>
          </a:p>
        </p:txBody>
      </p:sp>
      <p:pic>
        <p:nvPicPr>
          <p:cNvPr id="377" name="Google Shape;377;p52"/>
          <p:cNvPicPr preferRelativeResize="0"/>
          <p:nvPr/>
        </p:nvPicPr>
        <p:blipFill rotWithShape="1">
          <a:blip r:embed="rId3">
            <a:alphaModFix/>
          </a:blip>
          <a:srcRect b="23024" l="24830" r="40092" t="49137"/>
          <a:stretch/>
        </p:blipFill>
        <p:spPr>
          <a:xfrm>
            <a:off x="3874200" y="1836975"/>
            <a:ext cx="4927176" cy="1918600"/>
          </a:xfrm>
          <a:prstGeom prst="rect">
            <a:avLst/>
          </a:prstGeom>
          <a:noFill/>
          <a:ln>
            <a:noFill/>
          </a:ln>
          <a:effectLst>
            <a:outerShdw blurRad="57150" rotWithShape="0" algn="bl" dir="7200000" dist="209550">
              <a:schemeClr val="accent2">
                <a:alpha val="50000"/>
              </a:scheme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 &amp; Lag within a System</a:t>
            </a:r>
            <a:endParaRPr/>
          </a:p>
          <a:p>
            <a:pPr indent="0" lvl="0" marL="0" rtl="0" algn="l">
              <a:spcBef>
                <a:spcPts val="0"/>
              </a:spcBef>
              <a:spcAft>
                <a:spcPts val="0"/>
              </a:spcAft>
              <a:buNone/>
            </a:pPr>
            <a:r>
              <a:rPr lang="en"/>
              <a:t>Impact Only</a:t>
            </a:r>
            <a:endParaRPr/>
          </a:p>
        </p:txBody>
      </p:sp>
      <p:sp>
        <p:nvSpPr>
          <p:cNvPr id="383" name="Google Shape;383;p53"/>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Lead = student scores on formative assessments (Lexia)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Lag = student performance on interim assessments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Lead = student performance on interim assessments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Lag = student performance on summative assessments (KAP) </a:t>
            </a:r>
            <a:endParaRPr/>
          </a:p>
        </p:txBody>
      </p:sp>
      <p:cxnSp>
        <p:nvCxnSpPr>
          <p:cNvPr id="384" name="Google Shape;384;p53"/>
          <p:cNvCxnSpPr/>
          <p:nvPr/>
        </p:nvCxnSpPr>
        <p:spPr>
          <a:xfrm>
            <a:off x="515025" y="2629350"/>
            <a:ext cx="8132100" cy="0"/>
          </a:xfrm>
          <a:prstGeom prst="straightConnector1">
            <a:avLst/>
          </a:prstGeom>
          <a:noFill/>
          <a:ln cap="flat" cmpd="sng" w="9525">
            <a:solidFill>
              <a:schemeClr val="dk2"/>
            </a:solidFill>
            <a:prstDash val="solid"/>
            <a:round/>
            <a:headEnd len="med" w="med" type="none"/>
            <a:tailEnd len="med" w="med" type="none"/>
          </a:ln>
        </p:spPr>
      </p:cxnSp>
      <p:sp>
        <p:nvSpPr>
          <p:cNvPr id="385" name="Google Shape;385;p53"/>
          <p:cNvSpPr txBox="1"/>
          <p:nvPr/>
        </p:nvSpPr>
        <p:spPr>
          <a:xfrm>
            <a:off x="7347425" y="1980300"/>
            <a:ext cx="1497600" cy="400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Open Sans Light"/>
                <a:ea typeface="Open Sans Light"/>
                <a:cs typeface="Open Sans Light"/>
                <a:sym typeface="Open Sans Light"/>
              </a:rPr>
              <a:t>SCHOOL</a:t>
            </a:r>
            <a:endParaRPr>
              <a:solidFill>
                <a:schemeClr val="accent5"/>
              </a:solidFill>
              <a:latin typeface="Open Sans Light"/>
              <a:ea typeface="Open Sans Light"/>
              <a:cs typeface="Open Sans Light"/>
              <a:sym typeface="Open Sans Light"/>
            </a:endParaRPr>
          </a:p>
        </p:txBody>
      </p:sp>
      <p:sp>
        <p:nvSpPr>
          <p:cNvPr id="386" name="Google Shape;386;p53"/>
          <p:cNvSpPr txBox="1"/>
          <p:nvPr/>
        </p:nvSpPr>
        <p:spPr>
          <a:xfrm>
            <a:off x="7347425" y="2878200"/>
            <a:ext cx="1497600" cy="400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5"/>
                </a:solidFill>
                <a:latin typeface="Open Sans Light"/>
                <a:ea typeface="Open Sans Light"/>
                <a:cs typeface="Open Sans Light"/>
                <a:sym typeface="Open Sans Light"/>
              </a:rPr>
              <a:t>SYSTEM</a:t>
            </a:r>
            <a:endParaRPr>
              <a:solidFill>
                <a:schemeClr val="accent5"/>
              </a:solidFill>
              <a:latin typeface="Open Sans Light"/>
              <a:ea typeface="Open Sans Light"/>
              <a:cs typeface="Open Sans Light"/>
              <a:sym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txBox="1"/>
          <p:nvPr>
            <p:ph type="title"/>
          </p:nvPr>
        </p:nvSpPr>
        <p:spPr>
          <a:xfrm>
            <a:off x="553650" y="367100"/>
            <a:ext cx="2949000" cy="642600"/>
          </a:xfrm>
          <a:prstGeom prst="rect">
            <a:avLst/>
          </a:prstGeom>
        </p:spPr>
        <p:txBody>
          <a:bodyPr anchorCtr="0" anchor="b" bIns="34275" lIns="68575" spcFirstLastPara="1" rIns="68575" wrap="square" tIns="34275">
            <a:normAutofit fontScale="90000"/>
          </a:bodyPr>
          <a:lstStyle/>
          <a:p>
            <a:pPr indent="0" lvl="0" marL="0" rtl="0" algn="l">
              <a:spcBef>
                <a:spcPts val="0"/>
              </a:spcBef>
              <a:spcAft>
                <a:spcPts val="0"/>
              </a:spcAft>
              <a:buNone/>
            </a:pPr>
            <a:r>
              <a:rPr lang="en">
                <a:latin typeface="Open Sans SemiBold"/>
                <a:ea typeface="Open Sans SemiBold"/>
                <a:cs typeface="Open Sans SemiBold"/>
                <a:sym typeface="Open Sans SemiBold"/>
              </a:rPr>
              <a:t>Elementary Example</a:t>
            </a:r>
            <a:endParaRPr>
              <a:latin typeface="Open Sans SemiBold"/>
              <a:ea typeface="Open Sans SemiBold"/>
              <a:cs typeface="Open Sans SemiBold"/>
              <a:sym typeface="Open Sans SemiBold"/>
            </a:endParaRPr>
          </a:p>
        </p:txBody>
      </p:sp>
      <p:sp>
        <p:nvSpPr>
          <p:cNvPr id="392" name="Google Shape;392;p54"/>
          <p:cNvSpPr txBox="1"/>
          <p:nvPr>
            <p:ph idx="1" type="body"/>
          </p:nvPr>
        </p:nvSpPr>
        <p:spPr>
          <a:xfrm>
            <a:off x="553650" y="1162050"/>
            <a:ext cx="4476000" cy="28587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sz="1600">
                <a:latin typeface="Open Sans Light"/>
                <a:ea typeface="Open Sans Light"/>
                <a:cs typeface="Open Sans Light"/>
                <a:sym typeface="Open Sans Light"/>
              </a:rPr>
              <a:t>In this school, they are tracking three things: </a:t>
            </a:r>
            <a:endParaRPr sz="1600">
              <a:latin typeface="Open Sans Light"/>
              <a:ea typeface="Open Sans Light"/>
              <a:cs typeface="Open Sans Light"/>
              <a:sym typeface="Open Sans Light"/>
            </a:endParaRPr>
          </a:p>
          <a:p>
            <a:pPr indent="-330200" lvl="0" marL="457200" rtl="0" algn="l">
              <a:spcBef>
                <a:spcPts val="800"/>
              </a:spcBef>
              <a:spcAft>
                <a:spcPts val="0"/>
              </a:spcAft>
              <a:buSzPts val="1600"/>
              <a:buFont typeface="Open Sans Light"/>
              <a:buAutoNum type="arabicPeriod"/>
            </a:pPr>
            <a:r>
              <a:rPr b="1" lang="en" sz="1600">
                <a:latin typeface="Open Sans"/>
                <a:ea typeface="Open Sans"/>
                <a:cs typeface="Open Sans"/>
                <a:sym typeface="Open Sans"/>
              </a:rPr>
              <a:t>Social Emotional Learning</a:t>
            </a:r>
            <a:r>
              <a:rPr lang="en" sz="1600">
                <a:latin typeface="Open Sans Light"/>
                <a:ea typeface="Open Sans Light"/>
                <a:cs typeface="Open Sans Light"/>
                <a:sym typeface="Open Sans Light"/>
              </a:rPr>
              <a:t>-</a:t>
            </a:r>
            <a:endParaRPr sz="1600">
              <a:latin typeface="Open Sans Light"/>
              <a:ea typeface="Open Sans Light"/>
              <a:cs typeface="Open Sans Light"/>
              <a:sym typeface="Open Sans Light"/>
            </a:endParaRPr>
          </a:p>
          <a:p>
            <a:pPr indent="-323850" lvl="1" marL="914400" rtl="0" algn="l">
              <a:spcBef>
                <a:spcPts val="0"/>
              </a:spcBef>
              <a:spcAft>
                <a:spcPts val="0"/>
              </a:spcAft>
              <a:buSzPts val="1500"/>
              <a:buFont typeface="Open Sans Light"/>
              <a:buAutoNum type="alphaLcPeriod"/>
            </a:pPr>
            <a:r>
              <a:rPr lang="en" sz="1500">
                <a:latin typeface="Open Sans Light"/>
                <a:ea typeface="Open Sans Light"/>
                <a:cs typeface="Open Sans Light"/>
                <a:sym typeface="Open Sans Light"/>
              </a:rPr>
              <a:t>Did teachers complete the lessons? (lead)</a:t>
            </a:r>
            <a:endParaRPr sz="1500">
              <a:latin typeface="Open Sans Light"/>
              <a:ea typeface="Open Sans Light"/>
              <a:cs typeface="Open Sans Light"/>
              <a:sym typeface="Open Sans Light"/>
            </a:endParaRPr>
          </a:p>
          <a:p>
            <a:pPr indent="-323850" lvl="1" marL="914400" rtl="0" algn="l">
              <a:spcBef>
                <a:spcPts val="0"/>
              </a:spcBef>
              <a:spcAft>
                <a:spcPts val="0"/>
              </a:spcAft>
              <a:buSzPts val="1500"/>
              <a:buFont typeface="Open Sans Light"/>
              <a:buAutoNum type="alphaLcPeriod"/>
            </a:pPr>
            <a:r>
              <a:rPr lang="en" sz="1500">
                <a:latin typeface="Open Sans Light"/>
                <a:ea typeface="Open Sans Light"/>
                <a:cs typeface="Open Sans Light"/>
                <a:sym typeface="Open Sans Light"/>
              </a:rPr>
              <a:t>Are students staying ‘green’ throughout the day? (lag)</a:t>
            </a:r>
            <a:endParaRPr sz="1500">
              <a:latin typeface="Open Sans Light"/>
              <a:ea typeface="Open Sans Light"/>
              <a:cs typeface="Open Sans Light"/>
              <a:sym typeface="Open Sans Light"/>
            </a:endParaRPr>
          </a:p>
          <a:p>
            <a:pPr indent="-330200" lvl="0" marL="457200" rtl="0" algn="l">
              <a:spcBef>
                <a:spcPts val="0"/>
              </a:spcBef>
              <a:spcAft>
                <a:spcPts val="0"/>
              </a:spcAft>
              <a:buSzPts val="1600"/>
              <a:buFont typeface="Open Sans Light"/>
              <a:buAutoNum type="arabicPeriod"/>
            </a:pPr>
            <a:r>
              <a:rPr b="1" lang="en" sz="1600">
                <a:latin typeface="Open Sans"/>
                <a:ea typeface="Open Sans"/>
                <a:cs typeface="Open Sans"/>
                <a:sym typeface="Open Sans"/>
              </a:rPr>
              <a:t>Reading</a:t>
            </a:r>
            <a:r>
              <a:rPr lang="en" sz="1600">
                <a:latin typeface="Open Sans Light"/>
                <a:ea typeface="Open Sans Light"/>
                <a:cs typeface="Open Sans Light"/>
                <a:sym typeface="Open Sans Light"/>
              </a:rPr>
              <a:t>- </a:t>
            </a:r>
            <a:endParaRPr sz="1600">
              <a:latin typeface="Open Sans Light"/>
              <a:ea typeface="Open Sans Light"/>
              <a:cs typeface="Open Sans Light"/>
              <a:sym typeface="Open Sans Light"/>
            </a:endParaRPr>
          </a:p>
          <a:p>
            <a:pPr indent="-323850" lvl="1" marL="914400" rtl="0" algn="l">
              <a:spcBef>
                <a:spcPts val="0"/>
              </a:spcBef>
              <a:spcAft>
                <a:spcPts val="0"/>
              </a:spcAft>
              <a:buSzPts val="1500"/>
              <a:buFont typeface="Open Sans Light"/>
              <a:buAutoNum type="alphaLcPeriod"/>
            </a:pPr>
            <a:r>
              <a:rPr lang="en" sz="1500">
                <a:latin typeface="Open Sans Light"/>
                <a:ea typeface="Open Sans Light"/>
                <a:cs typeface="Open Sans Light"/>
                <a:sym typeface="Open Sans Light"/>
              </a:rPr>
              <a:t>Are students advancing along: Mobymax &amp; AR? (lead) </a:t>
            </a:r>
            <a:endParaRPr sz="1500">
              <a:latin typeface="Open Sans Light"/>
              <a:ea typeface="Open Sans Light"/>
              <a:cs typeface="Open Sans Light"/>
              <a:sym typeface="Open Sans Light"/>
            </a:endParaRPr>
          </a:p>
          <a:p>
            <a:pPr indent="-323850" lvl="1" marL="914400" rtl="0" algn="l">
              <a:spcBef>
                <a:spcPts val="0"/>
              </a:spcBef>
              <a:spcAft>
                <a:spcPts val="0"/>
              </a:spcAft>
              <a:buSzPts val="1500"/>
              <a:buFont typeface="Open Sans Light"/>
              <a:buAutoNum type="alphaLcPeriod"/>
            </a:pPr>
            <a:r>
              <a:rPr lang="en" sz="1500">
                <a:latin typeface="Open Sans Light"/>
                <a:ea typeface="Open Sans Light"/>
                <a:cs typeface="Open Sans Light"/>
                <a:sym typeface="Open Sans Light"/>
              </a:rPr>
              <a:t>Are kids meeting benchmarks? (lag)</a:t>
            </a:r>
            <a:endParaRPr sz="1500">
              <a:latin typeface="Open Sans Light"/>
              <a:ea typeface="Open Sans Light"/>
              <a:cs typeface="Open Sans Light"/>
              <a:sym typeface="Open Sans Light"/>
            </a:endParaRPr>
          </a:p>
          <a:p>
            <a:pPr indent="-330200" lvl="0" marL="457200" rtl="0" algn="l">
              <a:spcBef>
                <a:spcPts val="0"/>
              </a:spcBef>
              <a:spcAft>
                <a:spcPts val="0"/>
              </a:spcAft>
              <a:buSzPts val="1600"/>
              <a:buFont typeface="Open Sans Light"/>
              <a:buAutoNum type="arabicPeriod"/>
            </a:pPr>
            <a:r>
              <a:rPr b="1" lang="en" sz="1600">
                <a:latin typeface="Open Sans"/>
                <a:ea typeface="Open Sans"/>
                <a:cs typeface="Open Sans"/>
                <a:sym typeface="Open Sans"/>
              </a:rPr>
              <a:t>Math</a:t>
            </a:r>
            <a:r>
              <a:rPr lang="en" sz="1600">
                <a:latin typeface="Open Sans Light"/>
                <a:ea typeface="Open Sans Light"/>
                <a:cs typeface="Open Sans Light"/>
                <a:sym typeface="Open Sans Light"/>
              </a:rPr>
              <a:t>- </a:t>
            </a:r>
            <a:endParaRPr sz="1600">
              <a:latin typeface="Open Sans Light"/>
              <a:ea typeface="Open Sans Light"/>
              <a:cs typeface="Open Sans Light"/>
              <a:sym typeface="Open Sans Light"/>
            </a:endParaRPr>
          </a:p>
          <a:p>
            <a:pPr indent="-323850" lvl="1" marL="914400" rtl="0" algn="l">
              <a:spcBef>
                <a:spcPts val="0"/>
              </a:spcBef>
              <a:spcAft>
                <a:spcPts val="0"/>
              </a:spcAft>
              <a:buSzPts val="1500"/>
              <a:buFont typeface="Open Sans Light"/>
              <a:buAutoNum type="alphaLcPeriod"/>
            </a:pPr>
            <a:r>
              <a:rPr lang="en" sz="1500">
                <a:latin typeface="Open Sans Light"/>
                <a:ea typeface="Open Sans Light"/>
                <a:cs typeface="Open Sans Light"/>
                <a:sym typeface="Open Sans Light"/>
              </a:rPr>
              <a:t>For each grade, how well are students scoring on the introductory &amp; end of chapter exams? (pre/post) </a:t>
            </a:r>
            <a:endParaRPr sz="1500">
              <a:latin typeface="Open Sans Light"/>
              <a:ea typeface="Open Sans Light"/>
              <a:cs typeface="Open Sans Light"/>
              <a:sym typeface="Open Sans Light"/>
            </a:endParaRPr>
          </a:p>
        </p:txBody>
      </p:sp>
      <p:pic>
        <p:nvPicPr>
          <p:cNvPr id="393" name="Google Shape;393;p54"/>
          <p:cNvPicPr preferRelativeResize="0"/>
          <p:nvPr/>
        </p:nvPicPr>
        <p:blipFill rotWithShape="1">
          <a:blip r:embed="rId3">
            <a:alphaModFix/>
          </a:blip>
          <a:srcRect b="41610" l="22963" r="23333" t="5805"/>
          <a:stretch/>
        </p:blipFill>
        <p:spPr>
          <a:xfrm rot="5400000">
            <a:off x="4295425" y="1302024"/>
            <a:ext cx="4386499" cy="2107551"/>
          </a:xfrm>
          <a:prstGeom prst="rect">
            <a:avLst/>
          </a:prstGeom>
          <a:noFill/>
          <a:ln>
            <a:noFill/>
          </a:ln>
          <a:effectLst>
            <a:outerShdw blurRad="57150" rotWithShape="0" algn="bl" dir="9600000" dist="304800">
              <a:schemeClr val="accent2">
                <a:alpha val="50000"/>
              </a:scheme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5"/>
          <p:cNvSpPr txBox="1"/>
          <p:nvPr>
            <p:ph type="title"/>
          </p:nvPr>
        </p:nvSpPr>
        <p:spPr>
          <a:xfrm>
            <a:off x="666749" y="285750"/>
            <a:ext cx="7589400" cy="584700"/>
          </a:xfrm>
          <a:prstGeom prst="rect">
            <a:avLst/>
          </a:prstGeom>
        </p:spPr>
        <p:txBody>
          <a:bodyPr anchorCtr="0" anchor="b" bIns="0" lIns="365750" spcFirstLastPara="1" rIns="91425" wrap="square" tIns="91425">
            <a:normAutofit/>
          </a:bodyPr>
          <a:lstStyle/>
          <a:p>
            <a:pPr indent="0" lvl="0" marL="0" rtl="0" algn="ctr">
              <a:spcBef>
                <a:spcPts val="0"/>
              </a:spcBef>
              <a:spcAft>
                <a:spcPts val="0"/>
              </a:spcAft>
              <a:buNone/>
            </a:pPr>
            <a:r>
              <a:rPr lang="en"/>
              <a:t>Why start this habit?</a:t>
            </a:r>
            <a:endParaRPr/>
          </a:p>
        </p:txBody>
      </p:sp>
      <p:sp>
        <p:nvSpPr>
          <p:cNvPr id="399" name="Google Shape;399;p55"/>
          <p:cNvSpPr txBox="1"/>
          <p:nvPr/>
        </p:nvSpPr>
        <p:spPr>
          <a:xfrm>
            <a:off x="672150" y="4169425"/>
            <a:ext cx="629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accent1"/>
                </a:solidFill>
                <a:latin typeface="Open Sans Light"/>
                <a:ea typeface="Open Sans Light"/>
                <a:cs typeface="Open Sans Light"/>
                <a:sym typeface="Open Sans Light"/>
                <a:hlinkClick r:id="rId3">
                  <a:extLst>
                    <a:ext uri="{A12FA001-AC4F-418D-AE19-62706E023703}">
                      <ahyp:hlinkClr val="tx"/>
                    </a:ext>
                  </a:extLst>
                </a:hlinkClick>
              </a:rPr>
              <a:t>https://www.franklincovey.com/the-4-disciplines/discipline-3-scoreboard/</a:t>
            </a:r>
            <a:endParaRPr>
              <a:solidFill>
                <a:schemeClr val="accent1"/>
              </a:solidFill>
              <a:latin typeface="Open Sans Light"/>
              <a:ea typeface="Open Sans Light"/>
              <a:cs typeface="Open Sans Light"/>
              <a:sym typeface="Open Sans Light"/>
            </a:endParaRPr>
          </a:p>
        </p:txBody>
      </p:sp>
      <p:sp>
        <p:nvSpPr>
          <p:cNvPr id="400" name="Google Shape;400;p55"/>
          <p:cNvSpPr/>
          <p:nvPr>
            <p:ph idx="2" type="dgm"/>
          </p:nvPr>
        </p:nvSpPr>
        <p:spPr>
          <a:xfrm>
            <a:off x="777150" y="986450"/>
            <a:ext cx="7589700" cy="3302100"/>
          </a:xfrm>
          <a:prstGeom prst="rect">
            <a:avLst/>
          </a:prstGeom>
        </p:spPr>
        <p:txBody>
          <a:bodyPr anchorCtr="0" anchor="ctr" bIns="91425" lIns="365750" spcFirstLastPara="1" rIns="365750" wrap="square" tIns="91425">
            <a:noAutofit/>
          </a:bodyPr>
          <a:lstStyle/>
          <a:p>
            <a:pPr indent="0" lvl="0" marL="0" rtl="0" algn="ctr">
              <a:lnSpc>
                <a:spcPct val="90000"/>
              </a:lnSpc>
              <a:spcBef>
                <a:spcPts val="800"/>
              </a:spcBef>
              <a:spcAft>
                <a:spcPts val="0"/>
              </a:spcAft>
              <a:buNone/>
            </a:pPr>
            <a:r>
              <a:rPr lang="en" sz="2100">
                <a:solidFill>
                  <a:srgbClr val="12284C"/>
                </a:solidFill>
                <a:latin typeface="Open Sans Light"/>
                <a:ea typeface="Open Sans Light"/>
                <a:cs typeface="Open Sans Light"/>
                <a:sym typeface="Open Sans Light"/>
              </a:rPr>
              <a:t>“Execution doesn’t like complexity.  The two best friends of execution are simplicity and transparency.”  ~ Chris McChesney</a:t>
            </a:r>
            <a:endParaRPr sz="2100">
              <a:solidFill>
                <a:srgbClr val="12284C"/>
              </a:solidFill>
              <a:latin typeface="Open Sans Light"/>
              <a:ea typeface="Open Sans Light"/>
              <a:cs typeface="Open Sans Light"/>
              <a:sym typeface="Open Sans Light"/>
            </a:endParaRPr>
          </a:p>
          <a:p>
            <a:pPr indent="0" lvl="0" marL="0" rtl="0" algn="l">
              <a:lnSpc>
                <a:spcPct val="90000"/>
              </a:lnSpc>
              <a:spcBef>
                <a:spcPts val="800"/>
              </a:spcBef>
              <a:spcAft>
                <a:spcPts val="0"/>
              </a:spcAft>
              <a:buNone/>
            </a:pPr>
            <a:r>
              <a:rPr lang="en" sz="1500">
                <a:solidFill>
                  <a:srgbClr val="12284C"/>
                </a:solidFill>
                <a:highlight>
                  <a:schemeClr val="lt1"/>
                </a:highlight>
                <a:latin typeface="Open Sans Light"/>
                <a:ea typeface="Open Sans Light"/>
                <a:cs typeface="Open Sans Light"/>
                <a:sym typeface="Open Sans Light"/>
              </a:rPr>
              <a:t>The lag and lead measures won’t have much meaning to the team unless they can see the progress in real time. </a:t>
            </a:r>
            <a:endParaRPr sz="1500">
              <a:solidFill>
                <a:srgbClr val="12284C"/>
              </a:solidFill>
              <a:highlight>
                <a:schemeClr val="lt1"/>
              </a:highlight>
              <a:latin typeface="Open Sans Light"/>
              <a:ea typeface="Open Sans Light"/>
              <a:cs typeface="Open Sans Light"/>
              <a:sym typeface="Open Sans Light"/>
            </a:endParaRPr>
          </a:p>
          <a:p>
            <a:pPr indent="-323850" lvl="0" marL="457200" rtl="0" algn="l">
              <a:lnSpc>
                <a:spcPct val="90000"/>
              </a:lnSpc>
              <a:spcBef>
                <a:spcPts val="800"/>
              </a:spcBef>
              <a:spcAft>
                <a:spcPts val="0"/>
              </a:spcAft>
              <a:buClr>
                <a:srgbClr val="12284C"/>
              </a:buClr>
              <a:buSzPts val="1500"/>
              <a:buFont typeface="Open Sans Light"/>
              <a:buChar char="•"/>
            </a:pPr>
            <a:r>
              <a:rPr lang="en" sz="1500">
                <a:solidFill>
                  <a:srgbClr val="12284C"/>
                </a:solidFill>
                <a:highlight>
                  <a:schemeClr val="lt1"/>
                </a:highlight>
                <a:latin typeface="Open Sans Light"/>
                <a:ea typeface="Open Sans Light"/>
                <a:cs typeface="Open Sans Light"/>
                <a:sym typeface="Open Sans Light"/>
              </a:rPr>
              <a:t>Bowling through a curtain is not that much fun. </a:t>
            </a:r>
            <a:endParaRPr sz="1500">
              <a:solidFill>
                <a:srgbClr val="12284C"/>
              </a:solidFill>
              <a:highlight>
                <a:schemeClr val="lt1"/>
              </a:highlight>
              <a:latin typeface="Open Sans Light"/>
              <a:ea typeface="Open Sans Light"/>
              <a:cs typeface="Open Sans Light"/>
              <a:sym typeface="Open Sans Light"/>
            </a:endParaRPr>
          </a:p>
          <a:p>
            <a:pPr indent="0" lvl="0" marL="0" rtl="0" algn="l">
              <a:lnSpc>
                <a:spcPct val="90000"/>
              </a:lnSpc>
              <a:spcBef>
                <a:spcPts val="800"/>
              </a:spcBef>
              <a:spcAft>
                <a:spcPts val="0"/>
              </a:spcAft>
              <a:buNone/>
            </a:pPr>
            <a:r>
              <a:rPr lang="en" sz="1500">
                <a:solidFill>
                  <a:srgbClr val="12284C"/>
                </a:solidFill>
                <a:highlight>
                  <a:schemeClr val="lt1"/>
                </a:highlight>
                <a:latin typeface="Open Sans Light"/>
                <a:ea typeface="Open Sans Light"/>
                <a:cs typeface="Open Sans Light"/>
                <a:sym typeface="Open Sans Light"/>
              </a:rPr>
              <a:t>Discipline 3 is the discipline of engagement. </a:t>
            </a:r>
            <a:endParaRPr sz="1500">
              <a:solidFill>
                <a:srgbClr val="12284C"/>
              </a:solidFill>
              <a:highlight>
                <a:schemeClr val="lt1"/>
              </a:highlight>
              <a:latin typeface="Open Sans Light"/>
              <a:ea typeface="Open Sans Light"/>
              <a:cs typeface="Open Sans Light"/>
              <a:sym typeface="Open Sans Light"/>
            </a:endParaRPr>
          </a:p>
          <a:p>
            <a:pPr indent="-323850" lvl="0" marL="457200" rtl="0" algn="l">
              <a:lnSpc>
                <a:spcPct val="90000"/>
              </a:lnSpc>
              <a:spcBef>
                <a:spcPts val="800"/>
              </a:spcBef>
              <a:spcAft>
                <a:spcPts val="0"/>
              </a:spcAft>
              <a:buClr>
                <a:srgbClr val="12284C"/>
              </a:buClr>
              <a:buSzPts val="1500"/>
              <a:buFont typeface="Open Sans Light"/>
              <a:buChar char="•"/>
            </a:pPr>
            <a:r>
              <a:rPr lang="en" sz="1500">
                <a:solidFill>
                  <a:srgbClr val="12284C"/>
                </a:solidFill>
                <a:highlight>
                  <a:schemeClr val="lt1"/>
                </a:highlight>
                <a:latin typeface="Open Sans Light"/>
                <a:ea typeface="Open Sans Light"/>
                <a:cs typeface="Open Sans Light"/>
                <a:sym typeface="Open Sans Light"/>
              </a:rPr>
              <a:t>People perform best when they are emotionally engaged, and the highest level of engagement comes when people know the score: whether they are winning or losing the game. It’s that simple.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p:nvPr/>
        </p:nvSpPr>
        <p:spPr>
          <a:xfrm>
            <a:off x="222976" y="1146880"/>
            <a:ext cx="2037900" cy="1318500"/>
          </a:xfrm>
          <a:prstGeom prst="ellipse">
            <a:avLst/>
          </a:prstGeom>
          <a:solidFill>
            <a:schemeClr val="accent1"/>
          </a:solidFill>
          <a:ln cap="flat" cmpd="sng" w="9525">
            <a:solidFill>
              <a:schemeClr val="accent1"/>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grpSp>
        <p:nvGrpSpPr>
          <p:cNvPr id="406" name="Google Shape;406;p56"/>
          <p:cNvGrpSpPr/>
          <p:nvPr/>
        </p:nvGrpSpPr>
        <p:grpSpPr>
          <a:xfrm>
            <a:off x="1061725" y="118800"/>
            <a:ext cx="7020557" cy="547129"/>
            <a:chOff x="1061725" y="118800"/>
            <a:chExt cx="7020557" cy="547129"/>
          </a:xfrm>
        </p:grpSpPr>
        <p:sp>
          <p:nvSpPr>
            <p:cNvPr id="407" name="Google Shape;407;p56"/>
            <p:cNvSpPr/>
            <p:nvPr/>
          </p:nvSpPr>
          <p:spPr>
            <a:xfrm>
              <a:off x="1061725" y="134329"/>
              <a:ext cx="1617900" cy="531600"/>
            </a:xfrm>
            <a:prstGeom prst="ellipse">
              <a:avLst/>
            </a:prstGeom>
            <a:solidFill>
              <a:schemeClr val="accent2"/>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408" name="Google Shape;408;p56"/>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409" name="Google Shape;409;p56"/>
            <p:cNvSpPr/>
            <p:nvPr/>
          </p:nvSpPr>
          <p:spPr>
            <a:xfrm>
              <a:off x="4663497" y="118800"/>
              <a:ext cx="1617900" cy="531600"/>
            </a:xfrm>
            <a:prstGeom prst="ellipse">
              <a:avLst/>
            </a:prstGeom>
            <a:solidFill>
              <a:schemeClr val="accent3"/>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410" name="Google Shape;410;p56"/>
            <p:cNvSpPr/>
            <p:nvPr/>
          </p:nvSpPr>
          <p:spPr>
            <a:xfrm>
              <a:off x="6464382" y="118800"/>
              <a:ext cx="1617900" cy="531600"/>
            </a:xfrm>
            <a:prstGeom prst="ellipse">
              <a:avLst/>
            </a:prstGeom>
            <a:solidFill>
              <a:schemeClr val="accent1"/>
            </a:solidFill>
            <a:ln cap="flat" cmpd="sng" w="9525">
              <a:solidFill>
                <a:schemeClr val="accent1"/>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grpSp>
      <p:sp>
        <p:nvSpPr>
          <p:cNvPr id="411" name="Google Shape;411;p56"/>
          <p:cNvSpPr txBox="1"/>
          <p:nvPr/>
        </p:nvSpPr>
        <p:spPr>
          <a:xfrm>
            <a:off x="2423300" y="1361375"/>
            <a:ext cx="6455700" cy="26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accent1"/>
                </a:solidFill>
                <a:latin typeface="Open Sans"/>
                <a:ea typeface="Open Sans"/>
                <a:cs typeface="Open Sans"/>
                <a:sym typeface="Open Sans"/>
              </a:rPr>
              <a:t>Create a Cadence of Accountability</a:t>
            </a:r>
            <a:endParaRPr b="1" sz="2800">
              <a:solidFill>
                <a:schemeClr val="accent1"/>
              </a:solidFill>
              <a:latin typeface="Open Sans"/>
              <a:ea typeface="Open Sans"/>
              <a:cs typeface="Open Sans"/>
              <a:sym typeface="Open Sans"/>
            </a:endParaRPr>
          </a:p>
          <a:p>
            <a:pPr indent="-342900" lvl="0" marL="457200" rtl="0" algn="l">
              <a:spcBef>
                <a:spcPts val="1000"/>
              </a:spcBef>
              <a:spcAft>
                <a:spcPts val="0"/>
              </a:spcAft>
              <a:buSzPts val="1800"/>
              <a:buFont typeface="Open Sans Light"/>
              <a:buChar char="●"/>
            </a:pPr>
            <a:r>
              <a:rPr lang="en" sz="1800">
                <a:latin typeface="Open Sans Light"/>
                <a:ea typeface="Open Sans Light"/>
                <a:cs typeface="Open Sans Light"/>
                <a:sym typeface="Open Sans Light"/>
              </a:rPr>
              <a:t>Weekly commitments made by team</a:t>
            </a:r>
            <a:endParaRPr sz="1800">
              <a:latin typeface="Open Sans Light"/>
              <a:ea typeface="Open Sans Light"/>
              <a:cs typeface="Open Sans Light"/>
              <a:sym typeface="Open Sans Light"/>
            </a:endParaRPr>
          </a:p>
          <a:p>
            <a:pPr indent="-342900" lvl="0" marL="4572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WIG meetings held weekly to report and commit </a:t>
            </a:r>
            <a:endParaRPr sz="1800">
              <a:latin typeface="Open Sans Light"/>
              <a:ea typeface="Open Sans Light"/>
              <a:cs typeface="Open Sans Light"/>
              <a:sym typeface="Open Sans Light"/>
            </a:endParaRPr>
          </a:p>
          <a:p>
            <a:pPr indent="0" lvl="0" marL="457200" rtl="0" algn="l">
              <a:spcBef>
                <a:spcPts val="0"/>
              </a:spcBef>
              <a:spcAft>
                <a:spcPts val="0"/>
              </a:spcAft>
              <a:buNone/>
            </a:pPr>
            <a:r>
              <a:t/>
            </a:r>
            <a:endParaRPr sz="1800">
              <a:latin typeface="Open Sans Light"/>
              <a:ea typeface="Open Sans Light"/>
              <a:cs typeface="Open Sans Light"/>
              <a:sym typeface="Open Sans Light"/>
            </a:endParaRPr>
          </a:p>
          <a:p>
            <a:pPr indent="0" lvl="0" marL="457200" rtl="0" algn="l">
              <a:spcBef>
                <a:spcPts val="0"/>
              </a:spcBef>
              <a:spcAft>
                <a:spcPts val="0"/>
              </a:spcAft>
              <a:buNone/>
            </a:pPr>
            <a:r>
              <a:rPr lang="en" sz="1800">
                <a:latin typeface="Open Sans Light"/>
                <a:ea typeface="Open Sans Light"/>
                <a:cs typeface="Open Sans Light"/>
                <a:sym typeface="Open Sans Light"/>
              </a:rPr>
              <a:t>3 part agenda for a WIG session</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Account.  Report on last week’s commitments</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Review scoreboard.  </a:t>
            </a:r>
            <a:endParaRPr sz="1800">
              <a:latin typeface="Open Sans Light"/>
              <a:ea typeface="Open Sans Light"/>
              <a:cs typeface="Open Sans Light"/>
              <a:sym typeface="Open Sans Light"/>
            </a:endParaRPr>
          </a:p>
          <a:p>
            <a:pPr indent="-342900" lvl="0" marL="914400" rtl="0" algn="l">
              <a:spcBef>
                <a:spcPts val="0"/>
              </a:spcBef>
              <a:spcAft>
                <a:spcPts val="0"/>
              </a:spcAft>
              <a:buSzPts val="1800"/>
              <a:buFont typeface="Open Sans Light"/>
              <a:buChar char="●"/>
            </a:pPr>
            <a:r>
              <a:rPr lang="en" sz="1800">
                <a:latin typeface="Open Sans Light"/>
                <a:ea typeface="Open Sans Light"/>
                <a:cs typeface="Open Sans Light"/>
                <a:sym typeface="Open Sans Light"/>
              </a:rPr>
              <a:t>Plan.  Make new commitments</a:t>
            </a:r>
            <a:endParaRPr sz="1800">
              <a:latin typeface="Open Sans Light"/>
              <a:ea typeface="Open Sans Light"/>
              <a:cs typeface="Open Sans Light"/>
              <a:sym typeface="Open Sans Light"/>
            </a:endParaRPr>
          </a:p>
        </p:txBody>
      </p:sp>
      <p:pic>
        <p:nvPicPr>
          <p:cNvPr id="412" name="Google Shape;412;p56"/>
          <p:cNvPicPr preferRelativeResize="0"/>
          <p:nvPr/>
        </p:nvPicPr>
        <p:blipFill>
          <a:blip r:embed="rId3">
            <a:alphaModFix/>
          </a:blip>
          <a:stretch>
            <a:fillRect/>
          </a:stretch>
        </p:blipFill>
        <p:spPr>
          <a:xfrm>
            <a:off x="8138155" y="0"/>
            <a:ext cx="1005850" cy="616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7"/>
          <p:cNvSpPr txBox="1"/>
          <p:nvPr>
            <p:ph type="title"/>
          </p:nvPr>
        </p:nvSpPr>
        <p:spPr>
          <a:xfrm>
            <a:off x="649224" y="571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Creating a Cadence of Accountability</a:t>
            </a:r>
            <a:endParaRPr/>
          </a:p>
        </p:txBody>
      </p:sp>
      <p:sp>
        <p:nvSpPr>
          <p:cNvPr id="418" name="Google Shape;418;p57"/>
          <p:cNvSpPr txBox="1"/>
          <p:nvPr/>
        </p:nvSpPr>
        <p:spPr>
          <a:xfrm>
            <a:off x="304800" y="895350"/>
            <a:ext cx="8686800" cy="3623100"/>
          </a:xfrm>
          <a:prstGeom prst="rect">
            <a:avLst/>
          </a:prstGeom>
          <a:noFill/>
          <a:ln>
            <a:noFill/>
          </a:ln>
        </p:spPr>
        <p:txBody>
          <a:bodyPr anchorCtr="0" anchor="t" bIns="34275" lIns="68575" spcFirstLastPara="1" rIns="68575" wrap="square" tIns="34275">
            <a:noAutofit/>
          </a:bodyPr>
          <a:lstStyle/>
          <a:p>
            <a:pPr indent="0" lvl="0" marL="0" rtl="0" algn="l">
              <a:spcBef>
                <a:spcPts val="500"/>
              </a:spcBef>
              <a:spcAft>
                <a:spcPts val="0"/>
              </a:spcAft>
              <a:buNone/>
            </a:pPr>
            <a:r>
              <a:rPr lang="en" sz="2300" u="sng">
                <a:solidFill>
                  <a:schemeClr val="accent2"/>
                </a:solidFill>
                <a:latin typeface="Open Sans Light"/>
                <a:ea typeface="Open Sans Light"/>
                <a:cs typeface="Open Sans Light"/>
                <a:sym typeface="Open Sans Light"/>
              </a:rPr>
              <a:t>Purpose </a:t>
            </a:r>
            <a:r>
              <a:rPr lang="en" sz="2300">
                <a:solidFill>
                  <a:schemeClr val="accent2"/>
                </a:solidFill>
                <a:latin typeface="Open Sans Light"/>
                <a:ea typeface="Open Sans Light"/>
                <a:cs typeface="Open Sans Light"/>
                <a:sym typeface="Open Sans Light"/>
              </a:rPr>
              <a:t>- Keeping your team focused on what’s important despite the daily whirlwind</a:t>
            </a:r>
            <a:endParaRPr sz="2300">
              <a:solidFill>
                <a:schemeClr val="accent2"/>
              </a:solidFill>
              <a:latin typeface="Open Sans Light"/>
              <a:ea typeface="Open Sans Light"/>
              <a:cs typeface="Open Sans Light"/>
              <a:sym typeface="Open Sans Light"/>
            </a:endParaRPr>
          </a:p>
          <a:p>
            <a:pPr indent="0" lvl="0" marL="0" rtl="0" algn="l">
              <a:spcBef>
                <a:spcPts val="1000"/>
              </a:spcBef>
              <a:spcAft>
                <a:spcPts val="0"/>
              </a:spcAft>
              <a:buNone/>
            </a:pPr>
            <a:r>
              <a:rPr lang="en" sz="2300">
                <a:solidFill>
                  <a:schemeClr val="accent2"/>
                </a:solidFill>
                <a:latin typeface="Open Sans Light"/>
                <a:ea typeface="Open Sans Light"/>
                <a:cs typeface="Open Sans Light"/>
                <a:sym typeface="Open Sans Light"/>
              </a:rPr>
              <a:t>Through these consistent touchpoints, team members can:</a:t>
            </a:r>
            <a:endParaRPr sz="2300">
              <a:solidFill>
                <a:schemeClr val="accent2"/>
              </a:solidFill>
              <a:latin typeface="Open Sans Light"/>
              <a:ea typeface="Open Sans Light"/>
              <a:cs typeface="Open Sans Light"/>
              <a:sym typeface="Open Sans Light"/>
            </a:endParaRPr>
          </a:p>
          <a:p>
            <a:pPr indent="-412750" lvl="0" marL="457200" rtl="0" algn="l">
              <a:spcBef>
                <a:spcPts val="500"/>
              </a:spcBef>
              <a:spcAft>
                <a:spcPts val="0"/>
              </a:spcAft>
              <a:buClr>
                <a:schemeClr val="accent1"/>
              </a:buClr>
              <a:buSzPts val="2900"/>
              <a:buFont typeface="Open Sans Light"/>
              <a:buAutoNum type="arabicPeriod"/>
            </a:pPr>
            <a:r>
              <a:rPr lang="en" sz="2300">
                <a:solidFill>
                  <a:schemeClr val="accent2"/>
                </a:solidFill>
                <a:latin typeface="Open Sans Light"/>
                <a:ea typeface="Open Sans Light"/>
                <a:cs typeface="Open Sans Light"/>
                <a:sym typeface="Open Sans Light"/>
              </a:rPr>
              <a:t>Learn from each other about how to improve the strategy being tested</a:t>
            </a:r>
            <a:endParaRPr sz="2300">
              <a:solidFill>
                <a:schemeClr val="accent2"/>
              </a:solidFill>
              <a:latin typeface="Open Sans Light"/>
              <a:ea typeface="Open Sans Light"/>
              <a:cs typeface="Open Sans Light"/>
              <a:sym typeface="Open Sans Light"/>
            </a:endParaRPr>
          </a:p>
          <a:p>
            <a:pPr indent="-412750" lvl="0" marL="457200" rtl="0" algn="l">
              <a:spcBef>
                <a:spcPts val="0"/>
              </a:spcBef>
              <a:spcAft>
                <a:spcPts val="0"/>
              </a:spcAft>
              <a:buClr>
                <a:schemeClr val="accent1"/>
              </a:buClr>
              <a:buSzPts val="2900"/>
              <a:buFont typeface="Open Sans Light"/>
              <a:buAutoNum type="arabicPeriod"/>
            </a:pPr>
            <a:r>
              <a:rPr lang="en" sz="2300">
                <a:solidFill>
                  <a:schemeClr val="accent2"/>
                </a:solidFill>
                <a:latin typeface="Open Sans Light"/>
                <a:ea typeface="Open Sans Light"/>
                <a:cs typeface="Open Sans Light"/>
                <a:sym typeface="Open Sans Light"/>
              </a:rPr>
              <a:t>Give each other the support needed to keep commitments</a:t>
            </a:r>
            <a:endParaRPr sz="2300">
              <a:solidFill>
                <a:schemeClr val="accent2"/>
              </a:solidFill>
              <a:latin typeface="Open Sans Light"/>
              <a:ea typeface="Open Sans Light"/>
              <a:cs typeface="Open Sans Light"/>
              <a:sym typeface="Open Sans Light"/>
            </a:endParaRPr>
          </a:p>
          <a:p>
            <a:pPr indent="-412750" lvl="0" marL="457200" rtl="0" algn="l">
              <a:spcBef>
                <a:spcPts val="0"/>
              </a:spcBef>
              <a:spcAft>
                <a:spcPts val="0"/>
              </a:spcAft>
              <a:buClr>
                <a:schemeClr val="accent1"/>
              </a:buClr>
              <a:buSzPts val="2900"/>
              <a:buFont typeface="Open Sans Light"/>
              <a:buAutoNum type="arabicPeriod"/>
            </a:pPr>
            <a:r>
              <a:rPr lang="en" sz="2300">
                <a:solidFill>
                  <a:schemeClr val="accent2"/>
                </a:solidFill>
                <a:latin typeface="Open Sans Light"/>
                <a:ea typeface="Open Sans Light"/>
                <a:cs typeface="Open Sans Light"/>
                <a:sym typeface="Open Sans Light"/>
              </a:rPr>
              <a:t>Adapt on the fly</a:t>
            </a:r>
            <a:endParaRPr sz="2300">
              <a:solidFill>
                <a:schemeClr val="accent2"/>
              </a:solidFill>
              <a:latin typeface="Open Sans Light"/>
              <a:ea typeface="Open Sans Light"/>
              <a:cs typeface="Open Sans Light"/>
              <a:sym typeface="Open Sans Light"/>
            </a:endParaRPr>
          </a:p>
          <a:p>
            <a:pPr indent="-412750" lvl="0" marL="457200" rtl="0" algn="l">
              <a:spcBef>
                <a:spcPts val="0"/>
              </a:spcBef>
              <a:spcAft>
                <a:spcPts val="0"/>
              </a:spcAft>
              <a:buClr>
                <a:schemeClr val="accent1"/>
              </a:buClr>
              <a:buSzPts val="2900"/>
              <a:buFont typeface="Open Sans Light"/>
              <a:buAutoNum type="arabicPeriod"/>
            </a:pPr>
            <a:r>
              <a:rPr lang="en" sz="2300">
                <a:solidFill>
                  <a:schemeClr val="accent2"/>
                </a:solidFill>
                <a:latin typeface="Open Sans Light"/>
                <a:ea typeface="Open Sans Light"/>
                <a:cs typeface="Open Sans Light"/>
                <a:sym typeface="Open Sans Light"/>
              </a:rPr>
              <a:t>Celebrate progress and get re-engaged</a:t>
            </a:r>
            <a:endParaRPr sz="2300">
              <a:solidFill>
                <a:schemeClr val="accent2"/>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Strategy Selection - </a:t>
            </a:r>
            <a:br>
              <a:rPr lang="en"/>
            </a:br>
            <a:r>
              <a:rPr lang="en"/>
              <a:t>Where have we been? Where are we now? </a:t>
            </a:r>
            <a:endParaRPr/>
          </a:p>
        </p:txBody>
      </p:sp>
      <p:sp>
        <p:nvSpPr>
          <p:cNvPr id="200" name="Google Shape;200;p31"/>
          <p:cNvSpPr txBox="1"/>
          <p:nvPr>
            <p:ph idx="1" type="body"/>
          </p:nvPr>
        </p:nvSpPr>
        <p:spPr>
          <a:xfrm>
            <a:off x="311700" y="1526975"/>
            <a:ext cx="6563400" cy="30420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Strategy Sort - Ease vs Impact</a:t>
            </a:r>
            <a:endParaRPr/>
          </a:p>
          <a:p>
            <a:pPr indent="0" lvl="0" marL="457200" rtl="0" algn="l">
              <a:spcBef>
                <a:spcPts val="800"/>
              </a:spcBef>
              <a:spcAft>
                <a:spcPts val="0"/>
              </a:spcAft>
              <a:buNone/>
            </a:pPr>
            <a:r>
              <a:t/>
            </a:r>
            <a:endParaRPr/>
          </a:p>
          <a:p>
            <a:pPr indent="-361950" lvl="0" marL="457200" rtl="0" algn="l">
              <a:spcBef>
                <a:spcPts val="800"/>
              </a:spcBef>
              <a:spcAft>
                <a:spcPts val="0"/>
              </a:spcAft>
              <a:buSzPts val="2100"/>
              <a:buChar char="●"/>
            </a:pPr>
            <a:r>
              <a:rPr lang="en"/>
              <a:t>Defined High Impact Strategies via Effect Size Analysis</a:t>
            </a:r>
            <a:endParaRPr/>
          </a:p>
          <a:p>
            <a:pPr indent="0" lvl="0" marL="457200" rtl="0" algn="l">
              <a:spcBef>
                <a:spcPts val="800"/>
              </a:spcBef>
              <a:spcAft>
                <a:spcPts val="0"/>
              </a:spcAft>
              <a:buNone/>
            </a:pPr>
            <a:r>
              <a:t/>
            </a:r>
            <a:endParaRPr/>
          </a:p>
          <a:p>
            <a:pPr indent="-361950" lvl="0" marL="457200" rtl="0" algn="l">
              <a:spcBef>
                <a:spcPts val="800"/>
              </a:spcBef>
              <a:spcAft>
                <a:spcPts val="0"/>
              </a:spcAft>
              <a:buSzPts val="2100"/>
              <a:buChar char="●"/>
            </a:pPr>
            <a:r>
              <a:rPr lang="en"/>
              <a:t>Strategy Evaluation Processes - Discussion prompts for systems to evaluate the degree to which impact and implementation can be monitored. </a:t>
            </a:r>
            <a:endParaRPr/>
          </a:p>
        </p:txBody>
      </p:sp>
      <p:sp>
        <p:nvSpPr>
          <p:cNvPr id="201" name="Google Shape;201;p31"/>
          <p:cNvSpPr txBox="1"/>
          <p:nvPr/>
        </p:nvSpPr>
        <p:spPr>
          <a:xfrm>
            <a:off x="6823900" y="1285875"/>
            <a:ext cx="2089500" cy="2678100"/>
          </a:xfrm>
          <a:prstGeom prst="rect">
            <a:avLst/>
          </a:prstGeom>
          <a:solidFill>
            <a:srgbClr val="ABBADE"/>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1800"/>
          </a:p>
          <a:p>
            <a:pPr indent="0" lvl="0" marL="0" rtl="0" algn="ctr">
              <a:spcBef>
                <a:spcPts val="0"/>
              </a:spcBef>
              <a:spcAft>
                <a:spcPts val="0"/>
              </a:spcAft>
              <a:buNone/>
            </a:pPr>
            <a:r>
              <a:rPr b="1" i="1" lang="en" sz="1800"/>
              <a:t>What have you done/plan to do to ensure that your current strategies are having the intended effect? </a:t>
            </a:r>
            <a:endParaRPr b="1" i="1" sz="1800"/>
          </a:p>
          <a:p>
            <a:pPr indent="0" lvl="0" marL="0" rtl="0" algn="l">
              <a:spcBef>
                <a:spcPts val="0"/>
              </a:spcBef>
              <a:spcAft>
                <a:spcPts val="0"/>
              </a:spcAft>
              <a:buNone/>
            </a:pPr>
            <a:r>
              <a:t/>
            </a:r>
            <a:endParaRPr b="1" i="1" sz="1800"/>
          </a:p>
        </p:txBody>
      </p:sp>
      <p:pic>
        <p:nvPicPr>
          <p:cNvPr id="202" name="Google Shape;202;p31"/>
          <p:cNvPicPr preferRelativeResize="0"/>
          <p:nvPr/>
        </p:nvPicPr>
        <p:blipFill>
          <a:blip r:embed="rId3">
            <a:alphaModFix/>
          </a:blip>
          <a:stretch>
            <a:fillRect/>
          </a:stretch>
        </p:blipFill>
        <p:spPr>
          <a:xfrm>
            <a:off x="8138155" y="0"/>
            <a:ext cx="1005850" cy="616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Discipline 4- Staying Accountable </a:t>
            </a:r>
            <a:endParaRPr/>
          </a:p>
        </p:txBody>
      </p:sp>
      <p:sp>
        <p:nvSpPr>
          <p:cNvPr id="424" name="Google Shape;424;p58"/>
          <p:cNvSpPr txBox="1"/>
          <p:nvPr>
            <p:ph idx="1" type="body"/>
          </p:nvPr>
        </p:nvSpPr>
        <p:spPr>
          <a:xfrm>
            <a:off x="628650" y="1216819"/>
            <a:ext cx="7886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800"/>
              <a:t>Keep these separate from teacher collaboration time!</a:t>
            </a:r>
            <a:endParaRPr sz="1800"/>
          </a:p>
          <a:p>
            <a:pPr indent="-342900" lvl="0" marL="914400" rtl="0" algn="l">
              <a:lnSpc>
                <a:spcPct val="100000"/>
              </a:lnSpc>
              <a:spcBef>
                <a:spcPts val="800"/>
              </a:spcBef>
              <a:spcAft>
                <a:spcPts val="0"/>
              </a:spcAft>
              <a:buSzPts val="1800"/>
              <a:buChar char="●"/>
            </a:pPr>
            <a:r>
              <a:rPr lang="en" sz="1800"/>
              <a:t>Short, ~20 minutes, 3 questions: what did you do (</a:t>
            </a:r>
            <a:r>
              <a:rPr b="1" lang="en" sz="1800">
                <a:latin typeface="Open Sans"/>
                <a:ea typeface="Open Sans"/>
                <a:cs typeface="Open Sans"/>
                <a:sym typeface="Open Sans"/>
              </a:rPr>
              <a:t>Account</a:t>
            </a:r>
            <a:r>
              <a:rPr lang="en" sz="1800"/>
              <a:t>), what was the result (</a:t>
            </a:r>
            <a:r>
              <a:rPr b="1" lang="en" sz="1800">
                <a:latin typeface="Open Sans"/>
                <a:ea typeface="Open Sans"/>
                <a:cs typeface="Open Sans"/>
                <a:sym typeface="Open Sans"/>
              </a:rPr>
              <a:t>Review</a:t>
            </a:r>
            <a:r>
              <a:rPr lang="en" sz="1800"/>
              <a:t>), what will you do by next time (</a:t>
            </a:r>
            <a:r>
              <a:rPr b="1" lang="en" sz="1800">
                <a:latin typeface="Open Sans"/>
                <a:ea typeface="Open Sans"/>
                <a:cs typeface="Open Sans"/>
                <a:sym typeface="Open Sans"/>
              </a:rPr>
              <a:t>Plan</a:t>
            </a:r>
            <a:r>
              <a:rPr lang="en" sz="1800"/>
              <a:t>)?</a:t>
            </a:r>
            <a:endParaRPr sz="1800"/>
          </a:p>
          <a:p>
            <a:pPr indent="0" lvl="0" marL="0" rtl="0" algn="l">
              <a:lnSpc>
                <a:spcPct val="100000"/>
              </a:lnSpc>
              <a:spcBef>
                <a:spcPts val="800"/>
              </a:spcBef>
              <a:spcAft>
                <a:spcPts val="0"/>
              </a:spcAft>
              <a:buNone/>
            </a:pPr>
            <a:r>
              <a:rPr lang="en" sz="1800"/>
              <a:t>If issues are identified, </a:t>
            </a:r>
            <a:r>
              <a:rPr b="1" lang="en" sz="1800">
                <a:latin typeface="Open Sans"/>
                <a:ea typeface="Open Sans"/>
                <a:cs typeface="Open Sans"/>
                <a:sym typeface="Open Sans"/>
              </a:rPr>
              <a:t>then</a:t>
            </a:r>
            <a:r>
              <a:rPr lang="en" sz="1800"/>
              <a:t> you flag that issue for discussion in a sit-down </a:t>
            </a:r>
            <a:r>
              <a:rPr lang="en" sz="1800"/>
              <a:t>meeting</a:t>
            </a:r>
            <a:r>
              <a:rPr lang="en" sz="1800"/>
              <a:t>.</a:t>
            </a:r>
            <a:endParaRPr sz="1800"/>
          </a:p>
          <a:p>
            <a:pPr indent="0" lvl="0" marL="0" rtl="0" algn="l">
              <a:lnSpc>
                <a:spcPct val="100000"/>
              </a:lnSpc>
              <a:spcBef>
                <a:spcPts val="800"/>
              </a:spcBef>
              <a:spcAft>
                <a:spcPts val="0"/>
              </a:spcAft>
              <a:buNone/>
            </a:pPr>
            <a:r>
              <a:rPr lang="en" sz="1800" u="sng"/>
              <a:t>Consider</a:t>
            </a:r>
            <a:r>
              <a:rPr lang="en" sz="1800"/>
              <a:t>: </a:t>
            </a:r>
            <a:endParaRPr sz="1800"/>
          </a:p>
          <a:p>
            <a:pPr indent="-342900" lvl="0" marL="457200" rtl="0" algn="l">
              <a:lnSpc>
                <a:spcPct val="100000"/>
              </a:lnSpc>
              <a:spcBef>
                <a:spcPts val="0"/>
              </a:spcBef>
              <a:spcAft>
                <a:spcPts val="0"/>
              </a:spcAft>
              <a:buSzPts val="1800"/>
              <a:buFont typeface="Open Sans Light"/>
              <a:buChar char="•"/>
            </a:pPr>
            <a:r>
              <a:rPr lang="en" sz="1800"/>
              <a:t>When and where will each team meet? </a:t>
            </a:r>
            <a:endParaRPr sz="1800"/>
          </a:p>
          <a:p>
            <a:pPr indent="-342900" lvl="1" marL="914400" rtl="0" algn="l">
              <a:lnSpc>
                <a:spcPct val="100000"/>
              </a:lnSpc>
              <a:spcBef>
                <a:spcPts val="0"/>
              </a:spcBef>
              <a:spcAft>
                <a:spcPts val="0"/>
              </a:spcAft>
              <a:buSzPts val="1800"/>
              <a:buFont typeface="Open Sans Light"/>
              <a:buChar char="•"/>
            </a:pPr>
            <a:r>
              <a:rPr lang="en"/>
              <a:t>What roadblocks need to be removed to ensure these meetings happen? </a:t>
            </a:r>
            <a:endParaRPr/>
          </a:p>
          <a:p>
            <a:pPr indent="-342900" lvl="0" marL="457200" rtl="0" algn="l">
              <a:lnSpc>
                <a:spcPct val="100000"/>
              </a:lnSpc>
              <a:spcBef>
                <a:spcPts val="0"/>
              </a:spcBef>
              <a:spcAft>
                <a:spcPts val="0"/>
              </a:spcAft>
              <a:buSzPts val="1800"/>
              <a:buFont typeface="Open Sans Light"/>
              <a:buChar char="•"/>
            </a:pPr>
            <a:r>
              <a:rPr lang="en" sz="1800"/>
              <a:t>Where will teams report their commitments?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9"/>
          <p:cNvSpPr txBox="1"/>
          <p:nvPr>
            <p:ph type="title"/>
          </p:nvPr>
        </p:nvSpPr>
        <p:spPr>
          <a:xfrm>
            <a:off x="649224" y="1333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Resources for Exploration</a:t>
            </a:r>
            <a:endParaRPr/>
          </a:p>
        </p:txBody>
      </p:sp>
      <p:pic>
        <p:nvPicPr>
          <p:cNvPr id="430" name="Google Shape;430;p59"/>
          <p:cNvPicPr preferRelativeResize="0"/>
          <p:nvPr/>
        </p:nvPicPr>
        <p:blipFill>
          <a:blip r:embed="rId3">
            <a:alphaModFix/>
          </a:blip>
          <a:stretch>
            <a:fillRect/>
          </a:stretch>
        </p:blipFill>
        <p:spPr>
          <a:xfrm>
            <a:off x="304804" y="1187450"/>
            <a:ext cx="1917326" cy="2379376"/>
          </a:xfrm>
          <a:prstGeom prst="rect">
            <a:avLst/>
          </a:prstGeom>
          <a:noFill/>
          <a:ln cap="flat" cmpd="sng" w="28575">
            <a:solidFill>
              <a:srgbClr val="D9D9D9"/>
            </a:solidFill>
            <a:prstDash val="solid"/>
            <a:round/>
            <a:headEnd len="sm" w="sm" type="none"/>
            <a:tailEnd len="sm" w="sm" type="none"/>
          </a:ln>
        </p:spPr>
      </p:pic>
      <p:pic>
        <p:nvPicPr>
          <p:cNvPr id="431" name="Google Shape;431;p59"/>
          <p:cNvPicPr preferRelativeResize="0"/>
          <p:nvPr/>
        </p:nvPicPr>
        <p:blipFill>
          <a:blip r:embed="rId4">
            <a:alphaModFix/>
          </a:blip>
          <a:stretch>
            <a:fillRect/>
          </a:stretch>
        </p:blipFill>
        <p:spPr>
          <a:xfrm>
            <a:off x="1088677" y="1729996"/>
            <a:ext cx="1917326" cy="2316004"/>
          </a:xfrm>
          <a:prstGeom prst="rect">
            <a:avLst/>
          </a:prstGeom>
          <a:noFill/>
          <a:ln>
            <a:noFill/>
          </a:ln>
        </p:spPr>
      </p:pic>
      <p:sp>
        <p:nvSpPr>
          <p:cNvPr id="432" name="Google Shape;432;p59"/>
          <p:cNvSpPr txBox="1"/>
          <p:nvPr/>
        </p:nvSpPr>
        <p:spPr>
          <a:xfrm>
            <a:off x="304800" y="4046000"/>
            <a:ext cx="2701200" cy="4353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hlink"/>
                </a:solidFill>
                <a:latin typeface="Roboto Light"/>
                <a:ea typeface="Roboto Light"/>
                <a:cs typeface="Roboto Light"/>
                <a:sym typeface="Roboto Light"/>
                <a:hlinkClick r:id="rId5"/>
              </a:rPr>
              <a:t>Holacracy</a:t>
            </a:r>
            <a:endParaRPr sz="1800">
              <a:solidFill>
                <a:srgbClr val="666666"/>
              </a:solidFill>
              <a:latin typeface="Roboto Light"/>
              <a:ea typeface="Roboto Light"/>
              <a:cs typeface="Roboto Light"/>
              <a:sym typeface="Roboto Light"/>
            </a:endParaRPr>
          </a:p>
        </p:txBody>
      </p:sp>
      <p:sp>
        <p:nvSpPr>
          <p:cNvPr id="433" name="Google Shape;433;p59"/>
          <p:cNvSpPr txBox="1"/>
          <p:nvPr/>
        </p:nvSpPr>
        <p:spPr>
          <a:xfrm>
            <a:off x="3236175" y="4046000"/>
            <a:ext cx="2701200" cy="4353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u="sng">
                <a:solidFill>
                  <a:schemeClr val="hlink"/>
                </a:solidFill>
                <a:latin typeface="Roboto Light"/>
                <a:ea typeface="Roboto Light"/>
                <a:cs typeface="Roboto Light"/>
                <a:sym typeface="Roboto Light"/>
                <a:hlinkClick r:id="rId6"/>
              </a:rPr>
              <a:t>4 Disciplines of Execution</a:t>
            </a:r>
            <a:endParaRPr sz="1700">
              <a:solidFill>
                <a:srgbClr val="666666"/>
              </a:solidFill>
              <a:latin typeface="Roboto Light"/>
              <a:ea typeface="Roboto Light"/>
              <a:cs typeface="Roboto Light"/>
              <a:sym typeface="Roboto Light"/>
            </a:endParaRPr>
          </a:p>
        </p:txBody>
      </p:sp>
      <p:pic>
        <p:nvPicPr>
          <p:cNvPr id="434" name="Google Shape;434;p59"/>
          <p:cNvPicPr preferRelativeResize="0"/>
          <p:nvPr/>
        </p:nvPicPr>
        <p:blipFill>
          <a:blip r:embed="rId7">
            <a:alphaModFix/>
          </a:blip>
          <a:stretch>
            <a:fillRect/>
          </a:stretch>
        </p:blipFill>
        <p:spPr>
          <a:xfrm>
            <a:off x="3236175" y="1508074"/>
            <a:ext cx="2701198" cy="2298391"/>
          </a:xfrm>
          <a:prstGeom prst="rect">
            <a:avLst/>
          </a:prstGeom>
          <a:noFill/>
          <a:ln>
            <a:noFill/>
          </a:ln>
        </p:spPr>
      </p:pic>
      <p:pic>
        <p:nvPicPr>
          <p:cNvPr id="435" name="Google Shape;435;p59"/>
          <p:cNvPicPr preferRelativeResize="0"/>
          <p:nvPr/>
        </p:nvPicPr>
        <p:blipFill>
          <a:blip r:embed="rId8">
            <a:alphaModFix/>
          </a:blip>
          <a:stretch>
            <a:fillRect/>
          </a:stretch>
        </p:blipFill>
        <p:spPr>
          <a:xfrm>
            <a:off x="6503738" y="2347625"/>
            <a:ext cx="2028825" cy="1219200"/>
          </a:xfrm>
          <a:prstGeom prst="rect">
            <a:avLst/>
          </a:prstGeom>
          <a:noFill/>
          <a:ln>
            <a:noFill/>
          </a:ln>
        </p:spPr>
      </p:pic>
      <p:sp>
        <p:nvSpPr>
          <p:cNvPr id="436" name="Google Shape;436;p59"/>
          <p:cNvSpPr txBox="1"/>
          <p:nvPr/>
        </p:nvSpPr>
        <p:spPr>
          <a:xfrm>
            <a:off x="6167550" y="4046000"/>
            <a:ext cx="2701200" cy="435300"/>
          </a:xfrm>
          <a:prstGeom prst="rect">
            <a:avLst/>
          </a:prstGeom>
          <a:solidFill>
            <a:srgbClr val="F3F3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u="sng">
                <a:solidFill>
                  <a:schemeClr val="hlink"/>
                </a:solidFill>
                <a:latin typeface="Roboto Light"/>
                <a:ea typeface="Roboto Light"/>
                <a:cs typeface="Roboto Light"/>
                <a:sym typeface="Roboto Light"/>
                <a:hlinkClick r:id="rId9"/>
              </a:rPr>
              <a:t>The New School Rules</a:t>
            </a:r>
            <a:endParaRPr sz="1700">
              <a:solidFill>
                <a:srgbClr val="666666"/>
              </a:solidFill>
              <a:latin typeface="Roboto Light"/>
              <a:ea typeface="Roboto Light"/>
              <a:cs typeface="Roboto Light"/>
              <a:sym typeface="Robot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Meeting Option 1: Create a </a:t>
            </a:r>
            <a:r>
              <a:rPr lang="en" u="sng">
                <a:solidFill>
                  <a:schemeClr val="accent1"/>
                </a:solidFill>
                <a:hlinkClick r:id="rId3">
                  <a:extLst>
                    <a:ext uri="{A12FA001-AC4F-418D-AE19-62706E023703}">
                      <ahyp:hlinkClr val="tx"/>
                    </a:ext>
                  </a:extLst>
                </a:hlinkClick>
              </a:rPr>
              <a:t>Strategy Progress Document</a:t>
            </a:r>
            <a:endParaRPr>
              <a:solidFill>
                <a:schemeClr val="accent1"/>
              </a:solidFill>
            </a:endParaRPr>
          </a:p>
        </p:txBody>
      </p:sp>
      <p:sp>
        <p:nvSpPr>
          <p:cNvPr id="442" name="Google Shape;442;p60"/>
          <p:cNvSpPr txBox="1"/>
          <p:nvPr/>
        </p:nvSpPr>
        <p:spPr>
          <a:xfrm>
            <a:off x="382500" y="1537075"/>
            <a:ext cx="8274000" cy="28083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Look back at your Strategy Action Plan.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List which project milestones were met.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List which project milestones were not met.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Identify what challenges existed during implementation and testing. </a:t>
            </a:r>
            <a:endParaRPr sz="2800">
              <a:solidFill>
                <a:srgbClr val="002060"/>
              </a:solidFill>
              <a:latin typeface="Arial Narrow"/>
              <a:ea typeface="Arial Narrow"/>
              <a:cs typeface="Arial Narrow"/>
              <a:sym typeface="Arial Narrow"/>
            </a:endParaRPr>
          </a:p>
          <a:p>
            <a:pPr indent="-406400" lvl="0" marL="457200" rtl="0" algn="l">
              <a:spcBef>
                <a:spcPts val="0"/>
              </a:spcBef>
              <a:spcAft>
                <a:spcPts val="0"/>
              </a:spcAft>
              <a:buClr>
                <a:srgbClr val="FF9900"/>
              </a:buClr>
              <a:buSzPts val="2800"/>
              <a:buFont typeface="Arial Narrow"/>
              <a:buAutoNum type="arabicPeriod"/>
            </a:pPr>
            <a:r>
              <a:rPr lang="en" sz="2800">
                <a:solidFill>
                  <a:srgbClr val="002060"/>
                </a:solidFill>
                <a:latin typeface="Arial Narrow"/>
                <a:ea typeface="Arial Narrow"/>
                <a:cs typeface="Arial Narrow"/>
                <a:sym typeface="Arial Narrow"/>
              </a:rPr>
              <a:t>List out next steps for each strategy. </a:t>
            </a:r>
            <a:endParaRPr sz="2800">
              <a:solidFill>
                <a:srgbClr val="002060"/>
              </a:solidFill>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1"/>
          <p:cNvSpPr txBox="1"/>
          <p:nvPr>
            <p:ph type="title"/>
          </p:nvPr>
        </p:nvSpPr>
        <p:spPr>
          <a:xfrm>
            <a:off x="666749" y="285750"/>
            <a:ext cx="7589400" cy="584700"/>
          </a:xfrm>
          <a:prstGeom prst="rect">
            <a:avLst/>
          </a:prstGeom>
        </p:spPr>
        <p:txBody>
          <a:bodyPr anchorCtr="0" anchor="b" bIns="0" lIns="365750" spcFirstLastPara="1" rIns="91425" wrap="square" tIns="91425">
            <a:normAutofit/>
          </a:bodyPr>
          <a:lstStyle/>
          <a:p>
            <a:pPr indent="0" lvl="0" marL="0" rtl="0" algn="ctr">
              <a:spcBef>
                <a:spcPts val="0"/>
              </a:spcBef>
              <a:spcAft>
                <a:spcPts val="0"/>
              </a:spcAft>
              <a:buNone/>
            </a:pPr>
            <a:r>
              <a:rPr lang="en"/>
              <a:t>Meeting Option 2: 4DX Model</a:t>
            </a:r>
            <a:endParaRPr/>
          </a:p>
        </p:txBody>
      </p:sp>
      <p:sp>
        <p:nvSpPr>
          <p:cNvPr id="448" name="Google Shape;448;p61"/>
          <p:cNvSpPr/>
          <p:nvPr>
            <p:ph idx="2" type="dgm"/>
          </p:nvPr>
        </p:nvSpPr>
        <p:spPr>
          <a:xfrm>
            <a:off x="438150" y="946150"/>
            <a:ext cx="5325900" cy="34989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Meetings should last 20-30 minutes</a:t>
            </a:r>
            <a:endParaRPr/>
          </a:p>
          <a:p>
            <a:pPr indent="-381000" lvl="0" marL="457200" rtl="0" algn="l">
              <a:spcBef>
                <a:spcPts val="0"/>
              </a:spcBef>
              <a:spcAft>
                <a:spcPts val="0"/>
              </a:spcAft>
              <a:buClr>
                <a:schemeClr val="accent3"/>
              </a:buClr>
              <a:buSzPts val="2400"/>
              <a:buChar char="●"/>
            </a:pPr>
            <a:r>
              <a:rPr lang="en"/>
              <a:t>Step 1 &amp; 3- Commitments: </a:t>
            </a:r>
            <a:endParaRPr/>
          </a:p>
          <a:p>
            <a:pPr indent="-374650" lvl="1" marL="914400" rtl="0" algn="l">
              <a:spcBef>
                <a:spcPts val="0"/>
              </a:spcBef>
              <a:spcAft>
                <a:spcPts val="0"/>
              </a:spcAft>
              <a:buClr>
                <a:srgbClr val="FF9900"/>
              </a:buClr>
              <a:buSzPts val="2300"/>
              <a:buChar char="○"/>
            </a:pPr>
            <a:r>
              <a:rPr lang="en"/>
              <a:t>What did you bring? What will you do? </a:t>
            </a:r>
            <a:endParaRPr/>
          </a:p>
          <a:p>
            <a:pPr indent="-368300" lvl="2" marL="1371600" rtl="0" algn="l">
              <a:spcBef>
                <a:spcPts val="0"/>
              </a:spcBef>
              <a:spcAft>
                <a:spcPts val="0"/>
              </a:spcAft>
              <a:buClr>
                <a:schemeClr val="accent3"/>
              </a:buClr>
              <a:buSzPts val="2200"/>
              <a:buChar char="■"/>
            </a:pPr>
            <a:r>
              <a:rPr lang="en"/>
              <a:t>Tied to a deliverable</a:t>
            </a:r>
            <a:endParaRPr/>
          </a:p>
          <a:p>
            <a:pPr indent="-368300" lvl="2" marL="1371600" rtl="0" algn="l">
              <a:spcBef>
                <a:spcPts val="0"/>
              </a:spcBef>
              <a:spcAft>
                <a:spcPts val="0"/>
              </a:spcAft>
              <a:buClr>
                <a:schemeClr val="accent3"/>
              </a:buClr>
              <a:buSzPts val="2200"/>
              <a:buChar char="■"/>
            </a:pPr>
            <a:r>
              <a:rPr lang="en"/>
              <a:t>Act on lead measure</a:t>
            </a:r>
            <a:endParaRPr/>
          </a:p>
          <a:p>
            <a:pPr indent="-368300" lvl="2" marL="1371600" rtl="0" algn="l">
              <a:spcBef>
                <a:spcPts val="0"/>
              </a:spcBef>
              <a:spcAft>
                <a:spcPts val="0"/>
              </a:spcAft>
              <a:buClr>
                <a:schemeClr val="accent3"/>
              </a:buClr>
              <a:buSzPts val="2200"/>
              <a:buChar char="■"/>
            </a:pPr>
            <a:r>
              <a:rPr lang="en"/>
              <a:t>Timely</a:t>
            </a:r>
            <a:endParaRPr/>
          </a:p>
        </p:txBody>
      </p:sp>
      <p:pic>
        <p:nvPicPr>
          <p:cNvPr id="449" name="Google Shape;449;p61"/>
          <p:cNvPicPr preferRelativeResize="0"/>
          <p:nvPr/>
        </p:nvPicPr>
        <p:blipFill rotWithShape="1">
          <a:blip r:embed="rId3">
            <a:alphaModFix/>
          </a:blip>
          <a:srcRect b="0" l="8003" r="0" t="0"/>
          <a:stretch/>
        </p:blipFill>
        <p:spPr>
          <a:xfrm>
            <a:off x="5257475" y="1125875"/>
            <a:ext cx="3814400" cy="3242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2"/>
          <p:cNvSpPr/>
          <p:nvPr>
            <p:ph idx="2" type="dgm"/>
          </p:nvPr>
        </p:nvSpPr>
        <p:spPr>
          <a:xfrm>
            <a:off x="666750" y="946150"/>
            <a:ext cx="3954300" cy="39306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Easy to use 5 step process that can be adapted for any data set. </a:t>
            </a:r>
            <a:endParaRPr/>
          </a:p>
          <a:p>
            <a:pPr indent="-381000" lvl="0" marL="457200" rtl="0" algn="l">
              <a:spcBef>
                <a:spcPts val="0"/>
              </a:spcBef>
              <a:spcAft>
                <a:spcPts val="0"/>
              </a:spcAft>
              <a:buClr>
                <a:schemeClr val="accent3"/>
              </a:buClr>
              <a:buSzPts val="2400"/>
              <a:buChar char="●"/>
            </a:pPr>
            <a:r>
              <a:rPr lang="en"/>
              <a:t>Allows for conversation about what has been done, how it’s going, and what needs to occur moving forward. </a:t>
            </a:r>
            <a:endParaRPr/>
          </a:p>
        </p:txBody>
      </p:sp>
      <p:pic>
        <p:nvPicPr>
          <p:cNvPr id="455" name="Google Shape;455;p62"/>
          <p:cNvPicPr preferRelativeResize="0"/>
          <p:nvPr/>
        </p:nvPicPr>
        <p:blipFill rotWithShape="1">
          <a:blip r:embed="rId3">
            <a:alphaModFix/>
          </a:blip>
          <a:srcRect b="8387" l="32267" r="35970" t="14237"/>
          <a:stretch/>
        </p:blipFill>
        <p:spPr>
          <a:xfrm rot="710262">
            <a:off x="5872721" y="760166"/>
            <a:ext cx="2904357" cy="3567345"/>
          </a:xfrm>
          <a:prstGeom prst="rect">
            <a:avLst/>
          </a:prstGeom>
          <a:noFill/>
          <a:ln>
            <a:noFill/>
          </a:ln>
        </p:spPr>
      </p:pic>
      <p:sp>
        <p:nvSpPr>
          <p:cNvPr id="456" name="Google Shape;456;p62"/>
          <p:cNvSpPr txBox="1"/>
          <p:nvPr>
            <p:ph type="title"/>
          </p:nvPr>
        </p:nvSpPr>
        <p:spPr>
          <a:xfrm>
            <a:off x="332775" y="57150"/>
            <a:ext cx="8463600" cy="584700"/>
          </a:xfrm>
          <a:prstGeom prst="rect">
            <a:avLst/>
          </a:prstGeom>
        </p:spPr>
        <p:txBody>
          <a:bodyPr anchorCtr="0" anchor="b" bIns="0" lIns="365750" spcFirstLastPara="1" rIns="91425" wrap="square" tIns="91425">
            <a:normAutofit/>
          </a:bodyPr>
          <a:lstStyle/>
          <a:p>
            <a:pPr indent="0" lvl="0" marL="0" rtl="0" algn="ctr">
              <a:spcBef>
                <a:spcPts val="0"/>
              </a:spcBef>
              <a:spcAft>
                <a:spcPts val="0"/>
              </a:spcAft>
              <a:buNone/>
            </a:pPr>
            <a:r>
              <a:rPr lang="en" sz="3000"/>
              <a:t>Meeting Option 3: </a:t>
            </a:r>
            <a:r>
              <a:rPr lang="en" sz="3000" u="sng">
                <a:solidFill>
                  <a:schemeClr val="accent1"/>
                </a:solidFill>
                <a:hlinkClick r:id="rId4">
                  <a:extLst>
                    <a:ext uri="{A12FA001-AC4F-418D-AE19-62706E023703}">
                      <ahyp:hlinkClr val="tx"/>
                    </a:ext>
                  </a:extLst>
                </a:hlinkClick>
              </a:rPr>
              <a:t>15 Minute Data-Dive</a:t>
            </a:r>
            <a:r>
              <a:rPr lang="en" sz="3000"/>
              <a:t> </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3"/>
          <p:cNvSpPr txBox="1"/>
          <p:nvPr>
            <p:ph type="title"/>
          </p:nvPr>
        </p:nvSpPr>
        <p:spPr>
          <a:xfrm>
            <a:off x="629841" y="273844"/>
            <a:ext cx="7886700" cy="86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Accountability Meetings- Recommendations</a:t>
            </a:r>
            <a:endParaRPr/>
          </a:p>
        </p:txBody>
      </p:sp>
      <p:sp>
        <p:nvSpPr>
          <p:cNvPr id="462" name="Google Shape;462;p63"/>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Standards for Meeting Structures</a:t>
            </a:r>
            <a:endParaRPr/>
          </a:p>
        </p:txBody>
      </p:sp>
      <p:sp>
        <p:nvSpPr>
          <p:cNvPr id="463" name="Google Shape;463;p63"/>
          <p:cNvSpPr txBox="1"/>
          <p:nvPr>
            <p:ph idx="1" type="body"/>
          </p:nvPr>
        </p:nvSpPr>
        <p:spPr>
          <a:xfrm>
            <a:off x="4876800" y="1408150"/>
            <a:ext cx="2995500" cy="554100"/>
          </a:xfrm>
          <a:prstGeom prst="rect">
            <a:avLst/>
          </a:prstGeom>
        </p:spPr>
        <p:txBody>
          <a:bodyPr anchorCtr="0" anchor="b" bIns="34275" lIns="68575" spcFirstLastPara="1" rIns="68575" wrap="square" tIns="34275">
            <a:normAutofit lnSpcReduction="20000"/>
          </a:bodyPr>
          <a:lstStyle/>
          <a:p>
            <a:pPr indent="0" lvl="0" marL="0" rtl="0" algn="l">
              <a:spcBef>
                <a:spcPts val="800"/>
              </a:spcBef>
              <a:spcAft>
                <a:spcPts val="0"/>
              </a:spcAft>
              <a:buNone/>
            </a:pPr>
            <a:r>
              <a:rPr lang="en"/>
              <a:t>Principles of (Meeting) Design</a:t>
            </a:r>
            <a:endParaRPr/>
          </a:p>
        </p:txBody>
      </p:sp>
      <p:sp>
        <p:nvSpPr>
          <p:cNvPr id="464" name="Google Shape;464;p63"/>
          <p:cNvSpPr txBox="1"/>
          <p:nvPr/>
        </p:nvSpPr>
        <p:spPr>
          <a:xfrm>
            <a:off x="594425" y="2077925"/>
            <a:ext cx="3868500" cy="2538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Groups should address only one topic at a time.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Groups should only use one process at a time.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Meetings should be interactive and engage in balanced participation.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Decision-making meetings should encourage cognitive conflict.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lang="en" sz="1700">
                <a:solidFill>
                  <a:schemeClr val="accent2"/>
                </a:solidFill>
                <a:latin typeface="Arial Narrow"/>
                <a:ea typeface="Arial Narrow"/>
                <a:cs typeface="Arial Narrow"/>
                <a:sym typeface="Arial Narrow"/>
              </a:rPr>
              <a:t>All parties should understand and agree on meeting roles. </a:t>
            </a:r>
            <a:endParaRPr sz="1700">
              <a:solidFill>
                <a:schemeClr val="accent2"/>
              </a:solidFill>
              <a:latin typeface="Arial Narrow"/>
              <a:ea typeface="Arial Narrow"/>
              <a:cs typeface="Arial Narrow"/>
              <a:sym typeface="Arial Narrow"/>
            </a:endParaRPr>
          </a:p>
        </p:txBody>
      </p:sp>
      <p:sp>
        <p:nvSpPr>
          <p:cNvPr id="465" name="Google Shape;465;p63"/>
          <p:cNvSpPr txBox="1"/>
          <p:nvPr/>
        </p:nvSpPr>
        <p:spPr>
          <a:xfrm>
            <a:off x="4880250" y="2077925"/>
            <a:ext cx="3868500" cy="2538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Allocentrism- </a:t>
            </a:r>
            <a:r>
              <a:rPr lang="en" sz="1700">
                <a:solidFill>
                  <a:schemeClr val="accent2"/>
                </a:solidFill>
                <a:latin typeface="Arial Narrow"/>
                <a:ea typeface="Arial Narrow"/>
                <a:cs typeface="Arial Narrow"/>
                <a:sym typeface="Arial Narrow"/>
              </a:rPr>
              <a:t>plan with the group in mind</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Relevance- </a:t>
            </a:r>
            <a:r>
              <a:rPr lang="en" sz="1700">
                <a:solidFill>
                  <a:schemeClr val="accent2"/>
                </a:solidFill>
                <a:latin typeface="Arial Narrow"/>
                <a:ea typeface="Arial Narrow"/>
                <a:cs typeface="Arial Narrow"/>
                <a:sym typeface="Arial Narrow"/>
              </a:rPr>
              <a:t>connect to the members and unit goals</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Information- </a:t>
            </a:r>
            <a:r>
              <a:rPr lang="en" sz="1700">
                <a:solidFill>
                  <a:schemeClr val="accent2"/>
                </a:solidFill>
                <a:latin typeface="Arial Narrow"/>
                <a:ea typeface="Arial Narrow"/>
                <a:cs typeface="Arial Narrow"/>
                <a:sym typeface="Arial Narrow"/>
              </a:rPr>
              <a:t>ensure that groups have the information they need to do their task </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Interaction- </a:t>
            </a:r>
            <a:r>
              <a:rPr lang="en" sz="1700">
                <a:solidFill>
                  <a:schemeClr val="accent2"/>
                </a:solidFill>
                <a:latin typeface="Arial Narrow"/>
                <a:ea typeface="Arial Narrow"/>
                <a:cs typeface="Arial Narrow"/>
                <a:sym typeface="Arial Narrow"/>
              </a:rPr>
              <a:t>keep minds and voices active</a:t>
            </a:r>
            <a:endParaRPr sz="1700">
              <a:solidFill>
                <a:schemeClr val="accent2"/>
              </a:solidFill>
              <a:latin typeface="Arial Narrow"/>
              <a:ea typeface="Arial Narrow"/>
              <a:cs typeface="Arial Narrow"/>
              <a:sym typeface="Arial Narrow"/>
            </a:endParaRPr>
          </a:p>
          <a:p>
            <a:pPr indent="-336550" lvl="0" marL="457200" rtl="0" algn="l">
              <a:spcBef>
                <a:spcPts val="0"/>
              </a:spcBef>
              <a:spcAft>
                <a:spcPts val="0"/>
              </a:spcAft>
              <a:buClr>
                <a:schemeClr val="accent2"/>
              </a:buClr>
              <a:buSzPts val="1700"/>
              <a:buFont typeface="Arial Narrow"/>
              <a:buAutoNum type="arabicPeriod"/>
            </a:pPr>
            <a:r>
              <a:rPr b="1" lang="en" sz="1700">
                <a:solidFill>
                  <a:schemeClr val="accent2"/>
                </a:solidFill>
                <a:latin typeface="Arial Narrow"/>
                <a:ea typeface="Arial Narrow"/>
                <a:cs typeface="Arial Narrow"/>
                <a:sym typeface="Arial Narrow"/>
              </a:rPr>
              <a:t>Congruence </a:t>
            </a:r>
            <a:r>
              <a:rPr lang="en" sz="1700">
                <a:solidFill>
                  <a:schemeClr val="accent2"/>
                </a:solidFill>
                <a:latin typeface="Arial Narrow"/>
                <a:ea typeface="Arial Narrow"/>
                <a:cs typeface="Arial Narrow"/>
                <a:sym typeface="Arial Narrow"/>
              </a:rPr>
              <a:t>with organizational values and beliefs</a:t>
            </a:r>
            <a:endParaRPr sz="1700">
              <a:solidFill>
                <a:schemeClr val="accent2"/>
              </a:solidFill>
              <a:latin typeface="Arial Narrow"/>
              <a:ea typeface="Arial Narrow"/>
              <a:cs typeface="Arial Narrow"/>
              <a:sym typeface="Arial Narrow"/>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4"/>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sz="3200" u="sng">
                <a:solidFill>
                  <a:schemeClr val="accent1"/>
                </a:solidFill>
                <a:hlinkClick r:id="rId3">
                  <a:extLst>
                    <a:ext uri="{A12FA001-AC4F-418D-AE19-62706E023703}">
                      <ahyp:hlinkClr val="tx"/>
                    </a:ext>
                  </a:extLst>
                </a:hlinkClick>
              </a:rPr>
              <a:t>Strategy Report</a:t>
            </a:r>
            <a:endParaRPr sz="3200">
              <a:solidFill>
                <a:schemeClr val="accent1"/>
              </a:solidFill>
            </a:endParaRPr>
          </a:p>
        </p:txBody>
      </p:sp>
      <p:sp>
        <p:nvSpPr>
          <p:cNvPr id="472" name="Google Shape;472;p64"/>
          <p:cNvSpPr txBox="1"/>
          <p:nvPr>
            <p:ph idx="1" type="body"/>
          </p:nvPr>
        </p:nvSpPr>
        <p:spPr>
          <a:xfrm>
            <a:off x="629841" y="16954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t>Optional tool for evaluating tested strategies for scaling across your launch and ascent years. </a:t>
            </a:r>
            <a:endParaRPr sz="2000"/>
          </a:p>
        </p:txBody>
      </p:sp>
      <p:pic>
        <p:nvPicPr>
          <p:cNvPr id="473" name="Google Shape;473;p64"/>
          <p:cNvPicPr preferRelativeResize="0"/>
          <p:nvPr/>
        </p:nvPicPr>
        <p:blipFill rotWithShape="1">
          <a:blip r:embed="rId4">
            <a:alphaModFix/>
          </a:blip>
          <a:srcRect b="4461" l="39884" r="28144" t="7370"/>
          <a:stretch/>
        </p:blipFill>
        <p:spPr>
          <a:xfrm>
            <a:off x="5274125" y="342900"/>
            <a:ext cx="2949000" cy="3993999"/>
          </a:xfrm>
          <a:prstGeom prst="rect">
            <a:avLst/>
          </a:prstGeom>
          <a:noFill/>
          <a:ln cap="flat" cmpd="sng" w="9525">
            <a:solidFill>
              <a:schemeClr val="accent2"/>
            </a:solidFill>
            <a:prstDash val="solid"/>
            <a:round/>
            <a:headEnd len="sm" w="sm" type="none"/>
            <a:tailEnd len="sm" w="sm" type="none"/>
          </a:ln>
          <a:effectLst>
            <a:outerShdw blurRad="57150" rotWithShape="0" algn="bl" dir="9000000" dist="209550">
              <a:srgbClr val="000000">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5"/>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Leadership Considerations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6"/>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Leadership Focus- Administrators</a:t>
            </a:r>
            <a:endParaRPr/>
          </a:p>
        </p:txBody>
      </p:sp>
      <p:sp>
        <p:nvSpPr>
          <p:cNvPr id="484" name="Google Shape;484;p66"/>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sz="2000">
                <a:latin typeface="Open Sans"/>
                <a:ea typeface="Open Sans"/>
                <a:cs typeface="Open Sans"/>
                <a:sym typeface="Open Sans"/>
              </a:rPr>
              <a:t>Coach those you lead: Give Constructive Feedback</a:t>
            </a:r>
            <a:endParaRPr/>
          </a:p>
        </p:txBody>
      </p:sp>
      <p:sp>
        <p:nvSpPr>
          <p:cNvPr id="485" name="Google Shape;485;p66"/>
          <p:cNvSpPr txBox="1"/>
          <p:nvPr>
            <p:ph idx="2" type="body"/>
          </p:nvPr>
        </p:nvSpPr>
        <p:spPr>
          <a:xfrm>
            <a:off x="629841" y="2003821"/>
            <a:ext cx="3868500" cy="22356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1700"/>
              <a:t>Focus on the needs of the receiver </a:t>
            </a:r>
            <a:endParaRPr sz="1700"/>
          </a:p>
          <a:p>
            <a:pPr indent="-336550" lvl="0" marL="457200" rtl="0" algn="l">
              <a:spcBef>
                <a:spcPts val="0"/>
              </a:spcBef>
              <a:spcAft>
                <a:spcPts val="0"/>
              </a:spcAft>
              <a:buSzPts val="1700"/>
              <a:buChar char="●"/>
            </a:pPr>
            <a:r>
              <a:rPr lang="en" sz="1700"/>
              <a:t>Be specific with descriptive facts</a:t>
            </a:r>
            <a:endParaRPr sz="1700"/>
          </a:p>
          <a:p>
            <a:pPr indent="-336550" lvl="0" marL="457200" rtl="0" algn="l">
              <a:spcBef>
                <a:spcPts val="0"/>
              </a:spcBef>
              <a:spcAft>
                <a:spcPts val="0"/>
              </a:spcAft>
              <a:buSzPts val="1700"/>
              <a:buChar char="●"/>
            </a:pPr>
            <a:r>
              <a:rPr lang="en" sz="1700"/>
              <a:t>Tough on the performance (data)</a:t>
            </a:r>
            <a:endParaRPr sz="1700"/>
          </a:p>
          <a:p>
            <a:pPr indent="-336550" lvl="0" marL="457200" rtl="0" algn="l">
              <a:spcBef>
                <a:spcPts val="0"/>
              </a:spcBef>
              <a:spcAft>
                <a:spcPts val="0"/>
              </a:spcAft>
              <a:buSzPts val="1700"/>
              <a:buChar char="●"/>
            </a:pPr>
            <a:r>
              <a:rPr lang="en" sz="1700"/>
              <a:t>Focus on the future and suggest positive alternatives</a:t>
            </a:r>
            <a:endParaRPr sz="1700"/>
          </a:p>
          <a:p>
            <a:pPr indent="0" lvl="0" marL="457200" rtl="0" algn="l">
              <a:spcBef>
                <a:spcPts val="800"/>
              </a:spcBef>
              <a:spcAft>
                <a:spcPts val="0"/>
              </a:spcAft>
              <a:buNone/>
            </a:pPr>
            <a:r>
              <a:t/>
            </a:r>
            <a:endParaRPr sz="1700"/>
          </a:p>
          <a:p>
            <a:pPr indent="0" lvl="0" marL="457200" rtl="0" algn="r">
              <a:spcBef>
                <a:spcPts val="800"/>
              </a:spcBef>
              <a:spcAft>
                <a:spcPts val="0"/>
              </a:spcAft>
              <a:buNone/>
            </a:pPr>
            <a:r>
              <a:rPr lang="en" sz="1400"/>
              <a:t>(McBride, 2019)</a:t>
            </a:r>
            <a:endParaRPr/>
          </a:p>
        </p:txBody>
      </p:sp>
      <p:sp>
        <p:nvSpPr>
          <p:cNvPr id="486" name="Google Shape;486;p66"/>
          <p:cNvSpPr txBox="1"/>
          <p:nvPr>
            <p:ph idx="3" type="body"/>
          </p:nvPr>
        </p:nvSpPr>
        <p:spPr>
          <a:xfrm>
            <a:off x="4629150" y="1260872"/>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Maintain Accountability Meetings</a:t>
            </a:r>
            <a:endParaRPr/>
          </a:p>
        </p:txBody>
      </p:sp>
      <p:sp>
        <p:nvSpPr>
          <p:cNvPr id="487" name="Google Shape;487;p66"/>
          <p:cNvSpPr txBox="1"/>
          <p:nvPr>
            <p:ph idx="4" type="body"/>
          </p:nvPr>
        </p:nvSpPr>
        <p:spPr>
          <a:xfrm>
            <a:off x="4629150" y="2003821"/>
            <a:ext cx="38874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Ensure staff have time to hold weekly accountability meetings within their Goal Area Investigation Teams.</a:t>
            </a:r>
            <a:endParaRPr/>
          </a:p>
          <a:p>
            <a:pPr indent="-342900" lvl="0" marL="457200" rtl="0" algn="l">
              <a:spcBef>
                <a:spcPts val="0"/>
              </a:spcBef>
              <a:spcAft>
                <a:spcPts val="0"/>
              </a:spcAft>
              <a:buSzPts val="1800"/>
              <a:buChar char="●"/>
            </a:pPr>
            <a:r>
              <a:rPr lang="en"/>
              <a:t>Provide technical support to teams when called upon. </a:t>
            </a:r>
            <a:endParaRPr/>
          </a:p>
          <a:p>
            <a:pPr indent="-342900" lvl="0" marL="457200" rtl="0" algn="l">
              <a:spcBef>
                <a:spcPts val="0"/>
              </a:spcBef>
              <a:spcAft>
                <a:spcPts val="0"/>
              </a:spcAft>
              <a:buSzPts val="1800"/>
              <a:buChar char="●"/>
            </a:pPr>
            <a:r>
              <a:rPr lang="en"/>
              <a:t>Assist in facilitating tough conversations.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7"/>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Leadership Focus- Teachers</a:t>
            </a:r>
            <a:endParaRPr/>
          </a:p>
        </p:txBody>
      </p:sp>
      <p:sp>
        <p:nvSpPr>
          <p:cNvPr id="493" name="Google Shape;493;p67"/>
          <p:cNvSpPr txBox="1"/>
          <p:nvPr>
            <p:ph idx="1" type="body"/>
          </p:nvPr>
        </p:nvSpPr>
        <p:spPr>
          <a:xfrm>
            <a:off x="629841" y="1489471"/>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Giving and Receiving Constructive Feedback </a:t>
            </a:r>
            <a:endParaRPr/>
          </a:p>
        </p:txBody>
      </p:sp>
      <p:sp>
        <p:nvSpPr>
          <p:cNvPr id="494" name="Google Shape;494;p67"/>
          <p:cNvSpPr txBox="1"/>
          <p:nvPr>
            <p:ph idx="2" type="body"/>
          </p:nvPr>
        </p:nvSpPr>
        <p:spPr>
          <a:xfrm>
            <a:off x="629841" y="2232421"/>
            <a:ext cx="3868500" cy="22356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1700"/>
              <a:t>Focus on the needs of the receiver </a:t>
            </a:r>
            <a:endParaRPr sz="1700"/>
          </a:p>
          <a:p>
            <a:pPr indent="-336550" lvl="0" marL="457200" rtl="0" algn="l">
              <a:spcBef>
                <a:spcPts val="0"/>
              </a:spcBef>
              <a:spcAft>
                <a:spcPts val="0"/>
              </a:spcAft>
              <a:buSzPts val="1700"/>
              <a:buChar char="●"/>
            </a:pPr>
            <a:r>
              <a:rPr lang="en" sz="1700"/>
              <a:t>Be specific with descriptive facts</a:t>
            </a:r>
            <a:endParaRPr sz="1700"/>
          </a:p>
          <a:p>
            <a:pPr indent="-336550" lvl="0" marL="457200" rtl="0" algn="l">
              <a:spcBef>
                <a:spcPts val="0"/>
              </a:spcBef>
              <a:spcAft>
                <a:spcPts val="0"/>
              </a:spcAft>
              <a:buSzPts val="1700"/>
              <a:buChar char="●"/>
            </a:pPr>
            <a:r>
              <a:rPr lang="en" sz="1700"/>
              <a:t>Tough on the performance (data)</a:t>
            </a:r>
            <a:endParaRPr sz="1700"/>
          </a:p>
          <a:p>
            <a:pPr indent="-336550" lvl="0" marL="457200" rtl="0" algn="l">
              <a:spcBef>
                <a:spcPts val="0"/>
              </a:spcBef>
              <a:spcAft>
                <a:spcPts val="0"/>
              </a:spcAft>
              <a:buSzPts val="1700"/>
              <a:buChar char="●"/>
            </a:pPr>
            <a:r>
              <a:rPr lang="en" sz="1700"/>
              <a:t>Focus on the future and suggest positive alternatives</a:t>
            </a:r>
            <a:endParaRPr sz="1700"/>
          </a:p>
          <a:p>
            <a:pPr indent="0" lvl="0" marL="457200" rtl="0" algn="l">
              <a:spcBef>
                <a:spcPts val="800"/>
              </a:spcBef>
              <a:spcAft>
                <a:spcPts val="0"/>
              </a:spcAft>
              <a:buNone/>
            </a:pPr>
            <a:r>
              <a:t/>
            </a:r>
            <a:endParaRPr sz="1700"/>
          </a:p>
          <a:p>
            <a:pPr indent="0" lvl="0" marL="457200" rtl="0" algn="r">
              <a:spcBef>
                <a:spcPts val="800"/>
              </a:spcBef>
              <a:spcAft>
                <a:spcPts val="0"/>
              </a:spcAft>
              <a:buNone/>
            </a:pPr>
            <a:r>
              <a:rPr lang="en" sz="1400"/>
              <a:t>(McBride, 2019)</a:t>
            </a:r>
            <a:endParaRPr sz="1400"/>
          </a:p>
        </p:txBody>
      </p:sp>
      <p:sp>
        <p:nvSpPr>
          <p:cNvPr id="495" name="Google Shape;495;p67"/>
          <p:cNvSpPr txBox="1"/>
          <p:nvPr>
            <p:ph idx="3" type="body"/>
          </p:nvPr>
        </p:nvSpPr>
        <p:spPr>
          <a:xfrm>
            <a:off x="4629150" y="1489471"/>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Analyzing Data in Objective Conversations</a:t>
            </a:r>
            <a:endParaRPr/>
          </a:p>
        </p:txBody>
      </p:sp>
      <p:sp>
        <p:nvSpPr>
          <p:cNvPr id="496" name="Google Shape;496;p67"/>
          <p:cNvSpPr txBox="1"/>
          <p:nvPr>
            <p:ph idx="4" type="body"/>
          </p:nvPr>
        </p:nvSpPr>
        <p:spPr>
          <a:xfrm>
            <a:off x="4629150" y="2232421"/>
            <a:ext cx="38874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Focus on the facts and not the feelings</a:t>
            </a:r>
            <a:endParaRPr/>
          </a:p>
          <a:p>
            <a:pPr indent="-342900" lvl="0" marL="457200" rtl="0" algn="l">
              <a:spcBef>
                <a:spcPts val="0"/>
              </a:spcBef>
              <a:spcAft>
                <a:spcPts val="0"/>
              </a:spcAft>
              <a:buSzPts val="1800"/>
              <a:buChar char="●"/>
            </a:pPr>
            <a:r>
              <a:rPr lang="en"/>
              <a:t>Establish and stick to conversation outcomes</a:t>
            </a:r>
            <a:endParaRPr/>
          </a:p>
          <a:p>
            <a:pPr indent="-323850" lvl="1" marL="914400" rtl="0" algn="l">
              <a:spcBef>
                <a:spcPts val="0"/>
              </a:spcBef>
              <a:spcAft>
                <a:spcPts val="0"/>
              </a:spcAft>
              <a:buSzPts val="1500"/>
              <a:buChar char="○"/>
            </a:pPr>
            <a:r>
              <a:rPr lang="en"/>
              <a:t>Ex- Strategies are evaluated to determine if they should be continued, revised, or stopped.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591234" y="0"/>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Kansans Can Design Principles</a:t>
            </a:r>
            <a:endParaRPr/>
          </a:p>
        </p:txBody>
      </p:sp>
      <p:pic>
        <p:nvPicPr>
          <p:cNvPr id="209" name="Google Shape;209;p32"/>
          <p:cNvPicPr preferRelativeResize="0"/>
          <p:nvPr/>
        </p:nvPicPr>
        <p:blipFill>
          <a:blip r:embed="rId3">
            <a:alphaModFix/>
          </a:blip>
          <a:stretch>
            <a:fillRect/>
          </a:stretch>
        </p:blipFill>
        <p:spPr>
          <a:xfrm>
            <a:off x="237619" y="1039520"/>
            <a:ext cx="8593931" cy="3029362"/>
          </a:xfrm>
          <a:prstGeom prst="rect">
            <a:avLst/>
          </a:prstGeom>
          <a:noFill/>
          <a:ln>
            <a:noFill/>
          </a:ln>
        </p:spPr>
      </p:pic>
      <p:sp>
        <p:nvSpPr>
          <p:cNvPr id="210" name="Google Shape;210;p32"/>
          <p:cNvSpPr txBox="1"/>
          <p:nvPr/>
        </p:nvSpPr>
        <p:spPr>
          <a:xfrm>
            <a:off x="2049725" y="4006750"/>
            <a:ext cx="4897800" cy="6156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4"/>
                </a:solidFill>
                <a:latin typeface="Open Sans"/>
                <a:ea typeface="Open Sans"/>
                <a:cs typeface="Open Sans"/>
                <a:sym typeface="Open Sans"/>
              </a:rPr>
              <a:t>How do the strategies being implemented align with the Design Principles?</a:t>
            </a:r>
            <a:endParaRPr b="1">
              <a:solidFill>
                <a:schemeClr val="accent4"/>
              </a:solidFill>
              <a:latin typeface="Open Sans"/>
              <a:ea typeface="Open Sans"/>
              <a:cs typeface="Open Sans"/>
              <a:sym typeface="Open Sans"/>
            </a:endParaRPr>
          </a:p>
        </p:txBody>
      </p:sp>
      <p:pic>
        <p:nvPicPr>
          <p:cNvPr id="211" name="Google Shape;211;p32"/>
          <p:cNvPicPr preferRelativeResize="0"/>
          <p:nvPr/>
        </p:nvPicPr>
        <p:blipFill>
          <a:blip r:embed="rId4">
            <a:alphaModFix/>
          </a:blip>
          <a:stretch>
            <a:fillRect/>
          </a:stretch>
        </p:blipFill>
        <p:spPr>
          <a:xfrm>
            <a:off x="8138155" y="0"/>
            <a:ext cx="1005850" cy="616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8"/>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FAQ</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9"/>
          <p:cNvSpPr txBox="1"/>
          <p:nvPr>
            <p:ph type="title"/>
          </p:nvPr>
        </p:nvSpPr>
        <p:spPr>
          <a:xfrm>
            <a:off x="311700" y="749825"/>
            <a:ext cx="42603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Supporting the Work -</a:t>
            </a:r>
            <a:endParaRPr/>
          </a:p>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FAQ</a:t>
            </a:r>
            <a:endParaRPr>
              <a:solidFill>
                <a:schemeClr val="accent1"/>
              </a:solidFill>
            </a:endParaRPr>
          </a:p>
        </p:txBody>
      </p:sp>
      <p:sp>
        <p:nvSpPr>
          <p:cNvPr id="507" name="Google Shape;507;p69"/>
          <p:cNvSpPr txBox="1"/>
          <p:nvPr>
            <p:ph idx="1" type="body"/>
          </p:nvPr>
        </p:nvSpPr>
        <p:spPr>
          <a:xfrm>
            <a:off x="311700" y="1897275"/>
            <a:ext cx="4260300" cy="26715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t/>
            </a:r>
            <a:endParaRPr sz="1100">
              <a:solidFill>
                <a:srgbClr val="000000"/>
              </a:solidFill>
            </a:endParaRPr>
          </a:p>
          <a:p>
            <a:pPr indent="0" lvl="0" marL="0" rtl="0" algn="l">
              <a:spcBef>
                <a:spcPts val="800"/>
              </a:spcBef>
              <a:spcAft>
                <a:spcPts val="0"/>
              </a:spcAft>
              <a:buNone/>
            </a:pPr>
            <a:r>
              <a:t/>
            </a:r>
            <a:endParaRPr sz="2000"/>
          </a:p>
        </p:txBody>
      </p:sp>
      <p:pic>
        <p:nvPicPr>
          <p:cNvPr id="508" name="Google Shape;508;p69"/>
          <p:cNvPicPr preferRelativeResize="0"/>
          <p:nvPr/>
        </p:nvPicPr>
        <p:blipFill>
          <a:blip r:embed="rId4">
            <a:alphaModFix/>
          </a:blip>
          <a:stretch>
            <a:fillRect/>
          </a:stretch>
        </p:blipFill>
        <p:spPr>
          <a:xfrm>
            <a:off x="5079650" y="324575"/>
            <a:ext cx="3149500" cy="4072625"/>
          </a:xfrm>
          <a:prstGeom prst="rect">
            <a:avLst/>
          </a:prstGeom>
          <a:noFill/>
          <a:ln cap="flat" cmpd="sng" w="9525">
            <a:solidFill>
              <a:schemeClr val="accent2"/>
            </a:solidFill>
            <a:prstDash val="solid"/>
            <a:round/>
            <a:headEnd len="sm" w="sm" type="none"/>
            <a:tailEnd len="sm" w="sm" type="none"/>
          </a:ln>
          <a:effectLst>
            <a:outerShdw blurRad="142875" rotWithShape="0" algn="bl" dir="7200000" dist="2095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Selecting the Right Lead Strategy</a:t>
            </a:r>
            <a:endParaRPr/>
          </a:p>
        </p:txBody>
      </p:sp>
      <p:sp>
        <p:nvSpPr>
          <p:cNvPr id="217" name="Google Shape;217;p33"/>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‘Good to do’</a:t>
            </a:r>
            <a:endParaRPr/>
          </a:p>
        </p:txBody>
      </p:sp>
      <p:sp>
        <p:nvSpPr>
          <p:cNvPr id="218" name="Google Shape;218;p33"/>
          <p:cNvSpPr txBox="1"/>
          <p:nvPr>
            <p:ph idx="2" type="body"/>
          </p:nvPr>
        </p:nvSpPr>
        <p:spPr>
          <a:xfrm>
            <a:off x="629850" y="2003826"/>
            <a:ext cx="3868500" cy="2672100"/>
          </a:xfrm>
          <a:prstGeom prst="rect">
            <a:avLst/>
          </a:prstGeom>
        </p:spPr>
        <p:txBody>
          <a:bodyPr anchorCtr="0" anchor="t" bIns="34275" lIns="68575" spcFirstLastPara="1" rIns="68575" wrap="square" tIns="34275">
            <a:normAutofit/>
          </a:bodyPr>
          <a:lstStyle/>
          <a:p>
            <a:pPr indent="-355600" lvl="0" marL="457200" rtl="0" algn="l">
              <a:spcBef>
                <a:spcPts val="800"/>
              </a:spcBef>
              <a:spcAft>
                <a:spcPts val="0"/>
              </a:spcAft>
              <a:buSzPts val="2000"/>
              <a:buChar char="●"/>
            </a:pPr>
            <a:r>
              <a:rPr lang="en" sz="2000"/>
              <a:t>Strategies that indirectly lead to growth in your goal area.</a:t>
            </a:r>
            <a:endParaRPr sz="2000"/>
          </a:p>
          <a:p>
            <a:pPr indent="-355600" lvl="0" marL="457200" rtl="0" algn="l">
              <a:spcBef>
                <a:spcPts val="0"/>
              </a:spcBef>
              <a:spcAft>
                <a:spcPts val="0"/>
              </a:spcAft>
              <a:buSzPts val="2000"/>
              <a:buChar char="●"/>
            </a:pPr>
            <a:r>
              <a:rPr lang="en" sz="2000"/>
              <a:t>Positive in nature; will not cause harm. </a:t>
            </a:r>
            <a:endParaRPr sz="2000"/>
          </a:p>
          <a:p>
            <a:pPr indent="-355600" lvl="0" marL="457200" rtl="0" algn="l">
              <a:spcBef>
                <a:spcPts val="0"/>
              </a:spcBef>
              <a:spcAft>
                <a:spcPts val="0"/>
              </a:spcAft>
              <a:buSzPts val="2000"/>
              <a:buChar char="●"/>
            </a:pPr>
            <a:r>
              <a:rPr lang="en" sz="2000"/>
              <a:t>Could be done at any time...not necessarily a result of your data analysis.</a:t>
            </a:r>
            <a:endParaRPr sz="2000"/>
          </a:p>
        </p:txBody>
      </p:sp>
      <p:sp>
        <p:nvSpPr>
          <p:cNvPr id="219" name="Google Shape;219;p33"/>
          <p:cNvSpPr txBox="1"/>
          <p:nvPr>
            <p:ph idx="3" type="body"/>
          </p:nvPr>
        </p:nvSpPr>
        <p:spPr>
          <a:xfrm>
            <a:off x="4629150" y="1260872"/>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u="sng">
                <a:solidFill>
                  <a:schemeClr val="accent1"/>
                </a:solidFill>
                <a:hlinkClick r:id="rId3">
                  <a:extLst>
                    <a:ext uri="{A12FA001-AC4F-418D-AE19-62706E023703}">
                      <ahyp:hlinkClr val="tx"/>
                    </a:ext>
                  </a:extLst>
                </a:hlinkClick>
              </a:rPr>
              <a:t>High Impact Strategy</a:t>
            </a:r>
            <a:endParaRPr>
              <a:solidFill>
                <a:schemeClr val="accent1"/>
              </a:solidFill>
            </a:endParaRPr>
          </a:p>
        </p:txBody>
      </p:sp>
      <p:sp>
        <p:nvSpPr>
          <p:cNvPr id="220" name="Google Shape;220;p33"/>
          <p:cNvSpPr txBox="1"/>
          <p:nvPr>
            <p:ph idx="4" type="body"/>
          </p:nvPr>
        </p:nvSpPr>
        <p:spPr>
          <a:xfrm>
            <a:off x="4629150" y="2003821"/>
            <a:ext cx="3887400" cy="2235600"/>
          </a:xfrm>
          <a:prstGeom prst="rect">
            <a:avLst/>
          </a:prstGeom>
        </p:spPr>
        <p:txBody>
          <a:bodyPr anchorCtr="0" anchor="t" bIns="34275" lIns="68575" spcFirstLastPara="1" rIns="68575" wrap="square" tIns="34275">
            <a:normAutofit/>
          </a:bodyPr>
          <a:lstStyle/>
          <a:p>
            <a:pPr indent="-355600" lvl="0" marL="457200" rtl="0" algn="l">
              <a:spcBef>
                <a:spcPts val="800"/>
              </a:spcBef>
              <a:spcAft>
                <a:spcPts val="0"/>
              </a:spcAft>
              <a:buSzPts val="2000"/>
              <a:buChar char="●"/>
            </a:pPr>
            <a:r>
              <a:rPr lang="en" sz="2000"/>
              <a:t>Strategies that can be directly connected to your goal area and its respective data. </a:t>
            </a:r>
            <a:endParaRPr sz="2000"/>
          </a:p>
          <a:p>
            <a:pPr indent="-336550" lvl="1" marL="914400" rtl="0" algn="l">
              <a:spcBef>
                <a:spcPts val="0"/>
              </a:spcBef>
              <a:spcAft>
                <a:spcPts val="0"/>
              </a:spcAft>
              <a:buSzPts val="1700"/>
              <a:buChar char="○"/>
            </a:pPr>
            <a:r>
              <a:rPr lang="en" sz="1700"/>
              <a:t>Measurable connection</a:t>
            </a:r>
            <a:endParaRPr sz="1700"/>
          </a:p>
          <a:p>
            <a:pPr indent="-355600" lvl="0" marL="457200" rtl="0" algn="l">
              <a:spcBef>
                <a:spcPts val="0"/>
              </a:spcBef>
              <a:spcAft>
                <a:spcPts val="0"/>
              </a:spcAft>
              <a:buSzPts val="2000"/>
              <a:buChar char="●"/>
            </a:pPr>
            <a:r>
              <a:rPr lang="en" sz="2000"/>
              <a:t>Require planning, prototyping, testing, and evaluation.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What’s meant by ‘safe enough to try’?</a:t>
            </a:r>
            <a:endParaRPr/>
          </a:p>
        </p:txBody>
      </p:sp>
      <p:sp>
        <p:nvSpPr>
          <p:cNvPr id="226" name="Google Shape;226;p34"/>
          <p:cNvSpPr txBox="1"/>
          <p:nvPr>
            <p:ph idx="1" type="body"/>
          </p:nvPr>
        </p:nvSpPr>
        <p:spPr>
          <a:xfrm>
            <a:off x="628650" y="1140619"/>
            <a:ext cx="7886700" cy="3263400"/>
          </a:xfrm>
          <a:prstGeom prst="rect">
            <a:avLst/>
          </a:prstGeom>
        </p:spPr>
        <p:txBody>
          <a:bodyPr anchorCtr="0" anchor="t" bIns="34275" lIns="68575" spcFirstLastPara="1" rIns="68575" wrap="square" tIns="34275">
            <a:noAutofit/>
          </a:bodyPr>
          <a:lstStyle/>
          <a:p>
            <a:pPr indent="-368300" lvl="0" marL="457200" rtl="0" algn="l">
              <a:lnSpc>
                <a:spcPct val="100000"/>
              </a:lnSpc>
              <a:spcBef>
                <a:spcPts val="0"/>
              </a:spcBef>
              <a:spcAft>
                <a:spcPts val="0"/>
              </a:spcAft>
              <a:buClr>
                <a:schemeClr val="accent2"/>
              </a:buClr>
              <a:buSzPts val="2200"/>
              <a:buFont typeface="Open Sans Light"/>
              <a:buChar char="●"/>
            </a:pPr>
            <a:r>
              <a:rPr lang="en" sz="2200">
                <a:solidFill>
                  <a:schemeClr val="accent2"/>
                </a:solidFill>
              </a:rPr>
              <a:t>Clear purpose for the strategy </a:t>
            </a:r>
            <a:endParaRPr sz="2200">
              <a:solidFill>
                <a:schemeClr val="accent2"/>
              </a:solidFill>
            </a:endParaRPr>
          </a:p>
          <a:p>
            <a:pPr indent="-368300" lvl="1" marL="914400" rtl="0" algn="l">
              <a:lnSpc>
                <a:spcPct val="100000"/>
              </a:lnSpc>
              <a:spcBef>
                <a:spcPts val="0"/>
              </a:spcBef>
              <a:spcAft>
                <a:spcPts val="0"/>
              </a:spcAft>
              <a:buClr>
                <a:schemeClr val="accent2"/>
              </a:buClr>
              <a:buSzPts val="2200"/>
              <a:buFont typeface="Open Sans Light"/>
              <a:buChar char="○"/>
            </a:pPr>
            <a:r>
              <a:rPr lang="en" sz="2200">
                <a:solidFill>
                  <a:schemeClr val="accent2"/>
                </a:solidFill>
              </a:rPr>
              <a:t>Direct connect to a ‘problem’ made evident through data analysis.</a:t>
            </a:r>
            <a:endParaRPr sz="2200">
              <a:solidFill>
                <a:schemeClr val="accent2"/>
              </a:solidFill>
            </a:endParaRPr>
          </a:p>
          <a:p>
            <a:pPr indent="-368300" lvl="0" marL="457200" rtl="0" algn="l">
              <a:lnSpc>
                <a:spcPct val="100000"/>
              </a:lnSpc>
              <a:spcBef>
                <a:spcPts val="0"/>
              </a:spcBef>
              <a:spcAft>
                <a:spcPts val="0"/>
              </a:spcAft>
              <a:buClr>
                <a:schemeClr val="accent2"/>
              </a:buClr>
              <a:buSzPts val="2200"/>
              <a:buFont typeface="Open Sans Light"/>
              <a:buChar char="●"/>
            </a:pPr>
            <a:r>
              <a:rPr lang="en" sz="2200">
                <a:solidFill>
                  <a:schemeClr val="accent2"/>
                </a:solidFill>
              </a:rPr>
              <a:t>Supported by educational research </a:t>
            </a:r>
            <a:endParaRPr sz="2200">
              <a:solidFill>
                <a:schemeClr val="accent2"/>
              </a:solidFill>
            </a:endParaRPr>
          </a:p>
          <a:p>
            <a:pPr indent="-368300" lvl="1" marL="914400" rtl="0" algn="l">
              <a:lnSpc>
                <a:spcPct val="100000"/>
              </a:lnSpc>
              <a:spcBef>
                <a:spcPts val="0"/>
              </a:spcBef>
              <a:spcAft>
                <a:spcPts val="0"/>
              </a:spcAft>
              <a:buClr>
                <a:schemeClr val="accent2"/>
              </a:buClr>
              <a:buSzPts val="2200"/>
              <a:buFont typeface="Open Sans Light"/>
              <a:buChar char="○"/>
            </a:pPr>
            <a:r>
              <a:rPr lang="en" sz="2200">
                <a:solidFill>
                  <a:schemeClr val="accent2"/>
                </a:solidFill>
              </a:rPr>
              <a:t>Benefits, possibilities, and downfalls have been identified</a:t>
            </a:r>
            <a:endParaRPr sz="2200">
              <a:solidFill>
                <a:schemeClr val="accent2"/>
              </a:solidFill>
            </a:endParaRPr>
          </a:p>
          <a:p>
            <a:pPr indent="-368300" lvl="0" marL="457200" rtl="0" algn="l">
              <a:lnSpc>
                <a:spcPct val="100000"/>
              </a:lnSpc>
              <a:spcBef>
                <a:spcPts val="0"/>
              </a:spcBef>
              <a:spcAft>
                <a:spcPts val="0"/>
              </a:spcAft>
              <a:buClr>
                <a:schemeClr val="accent2"/>
              </a:buClr>
              <a:buSzPts val="2200"/>
              <a:buFont typeface="Open Sans Light"/>
              <a:buChar char="●"/>
            </a:pPr>
            <a:r>
              <a:rPr lang="en" sz="2200">
                <a:solidFill>
                  <a:schemeClr val="accent2"/>
                </a:solidFill>
              </a:rPr>
              <a:t>Clear prototype, or plan exists for the strategy</a:t>
            </a:r>
            <a:endParaRPr sz="2200">
              <a:solidFill>
                <a:schemeClr val="accent2"/>
              </a:solidFill>
            </a:endParaRPr>
          </a:p>
          <a:p>
            <a:pPr indent="-368300" lvl="0" marL="457200" rtl="0" algn="l">
              <a:lnSpc>
                <a:spcPct val="100000"/>
              </a:lnSpc>
              <a:spcBef>
                <a:spcPts val="0"/>
              </a:spcBef>
              <a:spcAft>
                <a:spcPts val="0"/>
              </a:spcAft>
              <a:buClr>
                <a:schemeClr val="accent2"/>
              </a:buClr>
              <a:buSzPts val="2200"/>
              <a:buFont typeface="Open Sans Light"/>
              <a:buChar char="●"/>
            </a:pPr>
            <a:r>
              <a:rPr lang="en" sz="2200">
                <a:solidFill>
                  <a:schemeClr val="accent2"/>
                </a:solidFill>
              </a:rPr>
              <a:t>Data, expertise, resources or advice will be available to support the decision making process</a:t>
            </a:r>
            <a:endParaRPr sz="2200">
              <a:solidFill>
                <a:schemeClr val="accent2"/>
              </a:solidFill>
            </a:endParaRPr>
          </a:p>
          <a:p>
            <a:pPr indent="-368300" lvl="0" marL="457200" rtl="0" algn="l">
              <a:lnSpc>
                <a:spcPct val="100000"/>
              </a:lnSpc>
              <a:spcBef>
                <a:spcPts val="0"/>
              </a:spcBef>
              <a:spcAft>
                <a:spcPts val="0"/>
              </a:spcAft>
              <a:buClr>
                <a:schemeClr val="accent2"/>
              </a:buClr>
              <a:buSzPts val="2200"/>
              <a:buFont typeface="Open Sans Light"/>
              <a:buChar char="●"/>
            </a:pPr>
            <a:r>
              <a:rPr lang="en" sz="2200">
                <a:solidFill>
                  <a:schemeClr val="accent2"/>
                </a:solidFill>
              </a:rPr>
              <a:t>It is measurable!</a:t>
            </a:r>
            <a:endParaRPr sz="220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5"/>
          <p:cNvPicPr preferRelativeResize="0"/>
          <p:nvPr/>
        </p:nvPicPr>
        <p:blipFill rotWithShape="1">
          <a:blip r:embed="rId3">
            <a:alphaModFix/>
          </a:blip>
          <a:srcRect b="0" l="0" r="0" t="0"/>
          <a:stretch/>
        </p:blipFill>
        <p:spPr>
          <a:xfrm>
            <a:off x="880288" y="228125"/>
            <a:ext cx="7383424" cy="4687249"/>
          </a:xfrm>
          <a:prstGeom prst="rect">
            <a:avLst/>
          </a:prstGeom>
          <a:noFill/>
          <a:ln>
            <a:noFill/>
          </a:ln>
        </p:spPr>
      </p:pic>
      <p:grpSp>
        <p:nvGrpSpPr>
          <p:cNvPr id="232" name="Google Shape;232;p35"/>
          <p:cNvGrpSpPr/>
          <p:nvPr/>
        </p:nvGrpSpPr>
        <p:grpSpPr>
          <a:xfrm>
            <a:off x="2057675" y="2862425"/>
            <a:ext cx="3205675" cy="685800"/>
            <a:chOff x="8538475" y="841225"/>
            <a:chExt cx="3205675" cy="685800"/>
          </a:xfrm>
        </p:grpSpPr>
        <p:sp>
          <p:nvSpPr>
            <p:cNvPr id="233" name="Google Shape;233;p35"/>
            <p:cNvSpPr/>
            <p:nvPr/>
          </p:nvSpPr>
          <p:spPr>
            <a:xfrm>
              <a:off x="8538475" y="841225"/>
              <a:ext cx="2983200" cy="6858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5"/>
            <p:cNvSpPr txBox="1"/>
            <p:nvPr/>
          </p:nvSpPr>
          <p:spPr>
            <a:xfrm>
              <a:off x="8658050" y="914725"/>
              <a:ext cx="30861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Calibri"/>
                  <a:ea typeface="Calibri"/>
                  <a:cs typeface="Calibri"/>
                  <a:sym typeface="Calibri"/>
                </a:rPr>
                <a:t>LEARNING BY CHANCE</a:t>
              </a:r>
              <a:endParaRPr b="1" i="0" sz="2300" u="none" cap="none" strike="noStrike">
                <a:solidFill>
                  <a:srgbClr val="000000"/>
                </a:solidFill>
                <a:latin typeface="Calibri"/>
                <a:ea typeface="Calibri"/>
                <a:cs typeface="Calibri"/>
                <a:sym typeface="Calibri"/>
              </a:endParaRPr>
            </a:p>
          </p:txBody>
        </p:sp>
      </p:grpSp>
      <p:grpSp>
        <p:nvGrpSpPr>
          <p:cNvPr id="235" name="Google Shape;235;p35"/>
          <p:cNvGrpSpPr/>
          <p:nvPr/>
        </p:nvGrpSpPr>
        <p:grpSpPr>
          <a:xfrm>
            <a:off x="5827625" y="2862425"/>
            <a:ext cx="3205675" cy="685800"/>
            <a:chOff x="8296525" y="2862425"/>
            <a:chExt cx="3205675" cy="685800"/>
          </a:xfrm>
        </p:grpSpPr>
        <p:sp>
          <p:nvSpPr>
            <p:cNvPr id="236" name="Google Shape;236;p35"/>
            <p:cNvSpPr/>
            <p:nvPr/>
          </p:nvSpPr>
          <p:spPr>
            <a:xfrm>
              <a:off x="8296525" y="2862425"/>
              <a:ext cx="2983200" cy="6858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5"/>
            <p:cNvSpPr txBox="1"/>
            <p:nvPr/>
          </p:nvSpPr>
          <p:spPr>
            <a:xfrm>
              <a:off x="8416100" y="2935925"/>
              <a:ext cx="30861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Calibri"/>
                  <a:ea typeface="Calibri"/>
                  <a:cs typeface="Calibri"/>
                  <a:sym typeface="Calibri"/>
                </a:rPr>
                <a:t>LEARNING BY DESIGN</a:t>
              </a:r>
              <a:endParaRPr b="1" i="0" sz="2300" u="none" cap="none" strike="noStrik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492025" y="234500"/>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Strategy Quadrant Sort</a:t>
            </a:r>
            <a:endParaRPr/>
          </a:p>
        </p:txBody>
      </p:sp>
      <p:graphicFrame>
        <p:nvGraphicFramePr>
          <p:cNvPr id="243" name="Google Shape;243;p36"/>
          <p:cNvGraphicFramePr/>
          <p:nvPr/>
        </p:nvGraphicFramePr>
        <p:xfrm>
          <a:off x="1132825" y="1194975"/>
          <a:ext cx="3000000" cy="3000000"/>
        </p:xfrm>
        <a:graphic>
          <a:graphicData uri="http://schemas.openxmlformats.org/drawingml/2006/table">
            <a:tbl>
              <a:tblPr>
                <a:noFill/>
                <a:tableStyleId>{CAD7D970-21FD-4C4D-B9BD-3F9C84C3595D}</a:tableStyleId>
              </a:tblPr>
              <a:tblGrid>
                <a:gridCol w="3619500"/>
                <a:gridCol w="3619500"/>
              </a:tblGrid>
              <a:tr h="1540775">
                <a:tc>
                  <a:txBody>
                    <a:bodyPr/>
                    <a:lstStyle/>
                    <a:p>
                      <a:pPr indent="0" lvl="0" marL="0" rtl="0" algn="ctr">
                        <a:spcBef>
                          <a:spcPts val="0"/>
                        </a:spcBef>
                        <a:spcAft>
                          <a:spcPts val="0"/>
                        </a:spcAft>
                        <a:buNone/>
                      </a:pPr>
                      <a:r>
                        <a:rPr lang="en"/>
                        <a:t>Rethink/Repurpose</a:t>
                      </a:r>
                      <a:endParaRPr/>
                    </a:p>
                  </a:txBody>
                  <a:tcPr marT="91425" marB="91425" marR="91425" marL="91425">
                    <a:lnL cap="flat" cmpd="sng" w="38100">
                      <a:solidFill>
                        <a:srgbClr val="000000">
                          <a:alpha val="0"/>
                        </a:srgbClr>
                      </a:solidFill>
                      <a:prstDash val="solid"/>
                      <a:round/>
                      <a:headEnd len="sm" w="sm" type="none"/>
                      <a:tailEnd len="sm" w="sm" type="none"/>
                    </a:lnL>
                    <a:lnR cap="flat" cmpd="sng" w="38100">
                      <a:solidFill>
                        <a:srgbClr val="333333"/>
                      </a:solidFill>
                      <a:prstDash val="solid"/>
                      <a:round/>
                      <a:headEnd len="sm" w="sm" type="none"/>
                      <a:tailEnd len="sm" w="sm" type="none"/>
                    </a:lnR>
                    <a:lnT cap="flat" cmpd="sng" w="38100">
                      <a:solidFill>
                        <a:srgbClr val="000000">
                          <a:alpha val="0"/>
                        </a:srgbClr>
                      </a:solidFill>
                      <a:prstDash val="solid"/>
                      <a:round/>
                      <a:headEnd len="sm" w="sm" type="none"/>
                      <a:tailEnd len="sm" w="sm" type="none"/>
                    </a:lnT>
                    <a:lnB cap="flat" cmpd="sng" w="38100">
                      <a:solidFill>
                        <a:srgbClr val="333333"/>
                      </a:solidFill>
                      <a:prstDash val="solid"/>
                      <a:round/>
                      <a:headEnd len="sm" w="sm" type="none"/>
                      <a:tailEnd len="sm" w="sm" type="none"/>
                    </a:lnB>
                  </a:tcPr>
                </a:tc>
                <a:tc>
                  <a:txBody>
                    <a:bodyPr/>
                    <a:lstStyle/>
                    <a:p>
                      <a:pPr indent="0" lvl="0" marL="0" rtl="0" algn="ctr">
                        <a:spcBef>
                          <a:spcPts val="0"/>
                        </a:spcBef>
                        <a:spcAft>
                          <a:spcPts val="0"/>
                        </a:spcAft>
                        <a:buNone/>
                      </a:pPr>
                      <a:r>
                        <a:rPr lang="en"/>
                        <a:t>Major Projects</a:t>
                      </a:r>
                      <a:endParaRPr/>
                    </a:p>
                  </a:txBody>
                  <a:tcPr marT="91425" marB="91425" marR="91425" marL="91425">
                    <a:lnL cap="flat" cmpd="sng" w="38100">
                      <a:solidFill>
                        <a:srgbClr val="333333"/>
                      </a:solidFill>
                      <a:prstDash val="solid"/>
                      <a:round/>
                      <a:headEnd len="sm" w="sm" type="none"/>
                      <a:tailEnd len="sm" w="sm" type="none"/>
                    </a:lnL>
                    <a:lnR cap="flat" cmpd="sng" w="38100">
                      <a:solidFill>
                        <a:srgbClr val="000000">
                          <a:alpha val="0"/>
                        </a:srgbClr>
                      </a:solidFill>
                      <a:prstDash val="solid"/>
                      <a:round/>
                      <a:headEnd len="sm" w="sm" type="none"/>
                      <a:tailEnd len="sm" w="sm" type="none"/>
                    </a:lnR>
                    <a:lnT cap="flat" cmpd="sng" w="38100">
                      <a:solidFill>
                        <a:srgbClr val="000000">
                          <a:alpha val="0"/>
                        </a:srgbClr>
                      </a:solidFill>
                      <a:prstDash val="solid"/>
                      <a:round/>
                      <a:headEnd len="sm" w="sm" type="none"/>
                      <a:tailEnd len="sm" w="sm" type="none"/>
                    </a:lnT>
                    <a:lnB cap="flat" cmpd="sng" w="38100">
                      <a:solidFill>
                        <a:srgbClr val="333333"/>
                      </a:solidFill>
                      <a:prstDash val="solid"/>
                      <a:round/>
                      <a:headEnd len="sm" w="sm" type="none"/>
                      <a:tailEnd len="sm" w="sm" type="none"/>
                    </a:lnB>
                  </a:tcPr>
                </a:tc>
              </a:tr>
              <a:tr h="1540775">
                <a:tc>
                  <a:txBody>
                    <a:bodyPr/>
                    <a:lstStyle/>
                    <a:p>
                      <a:pPr indent="0" lvl="0" marL="0" rtl="0" algn="ctr">
                        <a:spcBef>
                          <a:spcPts val="0"/>
                        </a:spcBef>
                        <a:spcAft>
                          <a:spcPts val="0"/>
                        </a:spcAft>
                        <a:buNone/>
                      </a:pPr>
                      <a:r>
                        <a:rPr lang="en"/>
                        <a:t>Fill In Jobs</a:t>
                      </a:r>
                      <a:endParaRPr/>
                    </a:p>
                  </a:txBody>
                  <a:tcPr marT="91425" marB="91425" marR="91425" marL="91425">
                    <a:lnL cap="flat" cmpd="sng" w="38100">
                      <a:solidFill>
                        <a:srgbClr val="000000">
                          <a:alpha val="0"/>
                        </a:srgbClr>
                      </a:solidFill>
                      <a:prstDash val="solid"/>
                      <a:round/>
                      <a:headEnd len="sm" w="sm" type="none"/>
                      <a:tailEnd len="sm" w="sm" type="none"/>
                    </a:lnL>
                    <a:lnR cap="flat" cmpd="sng" w="38100">
                      <a:solidFill>
                        <a:srgbClr val="333333"/>
                      </a:solidFill>
                      <a:prstDash val="solid"/>
                      <a:round/>
                      <a:headEnd len="sm" w="sm" type="none"/>
                      <a:tailEnd len="sm" w="sm" type="none"/>
                    </a:lnR>
                    <a:lnT cap="flat" cmpd="sng" w="38100">
                      <a:solidFill>
                        <a:srgbClr val="333333"/>
                      </a:solidFill>
                      <a:prstDash val="solid"/>
                      <a:round/>
                      <a:headEnd len="sm" w="sm" type="none"/>
                      <a:tailEnd len="sm" w="sm" type="none"/>
                    </a:lnT>
                    <a:lnB cap="flat" cmpd="sng" w="3810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Quick Wins</a:t>
                      </a:r>
                      <a:endParaRPr/>
                    </a:p>
                  </a:txBody>
                  <a:tcPr marT="91425" marB="91425" marR="91425" marL="91425">
                    <a:lnL cap="flat" cmpd="sng" w="38100">
                      <a:solidFill>
                        <a:srgbClr val="333333"/>
                      </a:solidFill>
                      <a:prstDash val="solid"/>
                      <a:round/>
                      <a:headEnd len="sm" w="sm" type="none"/>
                      <a:tailEnd len="sm" w="sm" type="none"/>
                    </a:lnL>
                    <a:lnR cap="flat" cmpd="sng" w="38100">
                      <a:solidFill>
                        <a:srgbClr val="000000">
                          <a:alpha val="0"/>
                        </a:srgbClr>
                      </a:solidFill>
                      <a:prstDash val="solid"/>
                      <a:round/>
                      <a:headEnd len="sm" w="sm" type="none"/>
                      <a:tailEnd len="sm" w="sm" type="none"/>
                    </a:lnR>
                    <a:lnT cap="flat" cmpd="sng" w="38100">
                      <a:solidFill>
                        <a:srgbClr val="333333"/>
                      </a:solidFill>
                      <a:prstDash val="solid"/>
                      <a:round/>
                      <a:headEnd len="sm" w="sm" type="none"/>
                      <a:tailEnd len="sm" w="sm" type="none"/>
                    </a:lnT>
                    <a:lnB cap="flat" cmpd="sng" w="38100">
                      <a:solidFill>
                        <a:srgbClr val="000000">
                          <a:alpha val="0"/>
                        </a:srgbClr>
                      </a:solidFill>
                      <a:prstDash val="solid"/>
                      <a:round/>
                      <a:headEnd len="sm" w="sm" type="none"/>
                      <a:tailEnd len="sm" w="sm" type="none"/>
                    </a:lnB>
                  </a:tcPr>
                </a:tc>
              </a:tr>
            </a:tbl>
          </a:graphicData>
        </a:graphic>
      </p:graphicFrame>
      <p:sp>
        <p:nvSpPr>
          <p:cNvPr id="244" name="Google Shape;244;p36"/>
          <p:cNvSpPr txBox="1"/>
          <p:nvPr/>
        </p:nvSpPr>
        <p:spPr>
          <a:xfrm>
            <a:off x="4194800" y="862475"/>
            <a:ext cx="112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High Effort</a:t>
            </a:r>
            <a:endParaRPr b="1"/>
          </a:p>
        </p:txBody>
      </p:sp>
      <p:sp>
        <p:nvSpPr>
          <p:cNvPr id="245" name="Google Shape;245;p36"/>
          <p:cNvSpPr txBox="1"/>
          <p:nvPr/>
        </p:nvSpPr>
        <p:spPr>
          <a:xfrm>
            <a:off x="4191775" y="4200325"/>
            <a:ext cx="112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Low Effort</a:t>
            </a:r>
            <a:endParaRPr b="1"/>
          </a:p>
        </p:txBody>
      </p:sp>
      <p:sp>
        <p:nvSpPr>
          <p:cNvPr id="246" name="Google Shape;246;p36"/>
          <p:cNvSpPr txBox="1"/>
          <p:nvPr/>
        </p:nvSpPr>
        <p:spPr>
          <a:xfrm>
            <a:off x="311700" y="2411750"/>
            <a:ext cx="117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Low Impact</a:t>
            </a:r>
            <a:endParaRPr b="1"/>
          </a:p>
        </p:txBody>
      </p:sp>
      <p:sp>
        <p:nvSpPr>
          <p:cNvPr id="247" name="Google Shape;247;p36"/>
          <p:cNvSpPr txBox="1"/>
          <p:nvPr/>
        </p:nvSpPr>
        <p:spPr>
          <a:xfrm>
            <a:off x="7895575" y="2375950"/>
            <a:ext cx="120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High Impact</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7"/>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Strategy Implementation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