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5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6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7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0" r:id="rId2"/>
    <p:sldMasterId id="2147483772" r:id="rId3"/>
    <p:sldMasterId id="2147483823" r:id="rId4"/>
    <p:sldMasterId id="2147483862" r:id="rId5"/>
    <p:sldMasterId id="2147483886" r:id="rId6"/>
    <p:sldMasterId id="2147483945" r:id="rId7"/>
    <p:sldMasterId id="2147483965" r:id="rId8"/>
  </p:sldMasterIdLst>
  <p:notesMasterIdLst>
    <p:notesMasterId r:id="rId25"/>
  </p:notesMasterIdLst>
  <p:handoutMasterIdLst>
    <p:handoutMasterId r:id="rId26"/>
  </p:handoutMasterIdLst>
  <p:sldIdLst>
    <p:sldId id="256" r:id="rId9"/>
    <p:sldId id="998" r:id="rId10"/>
    <p:sldId id="648" r:id="rId11"/>
    <p:sldId id="989" r:id="rId12"/>
    <p:sldId id="1042" r:id="rId13"/>
    <p:sldId id="956" r:id="rId14"/>
    <p:sldId id="969" r:id="rId15"/>
    <p:sldId id="971" r:id="rId16"/>
    <p:sldId id="972" r:id="rId17"/>
    <p:sldId id="973" r:id="rId18"/>
    <p:sldId id="480" r:id="rId19"/>
    <p:sldId id="662" r:id="rId20"/>
    <p:sldId id="826" r:id="rId21"/>
    <p:sldId id="976" r:id="rId22"/>
    <p:sldId id="953" r:id="rId23"/>
    <p:sldId id="605" r:id="rId24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nise L. Kahler" initials="DL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651"/>
    <a:srgbClr val="C2DF87"/>
    <a:srgbClr val="40B4E5"/>
    <a:srgbClr val="D25627"/>
    <a:srgbClr val="E57D3C"/>
    <a:srgbClr val="8E88A3"/>
    <a:srgbClr val="8B1C40"/>
    <a:srgbClr val="F6323E"/>
    <a:srgbClr val="C126B8"/>
    <a:srgbClr val="430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013" autoAdjust="0"/>
    <p:restoredTop sz="90590" autoAdjust="0"/>
  </p:normalViewPr>
  <p:slideViewPr>
    <p:cSldViewPr>
      <p:cViewPr varScale="1">
        <p:scale>
          <a:sx n="112" d="100"/>
          <a:sy n="112" d="100"/>
        </p:scale>
        <p:origin x="984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92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2C9BA0-F89E-7B45-99F8-52E6FD4188C9}" type="doc">
      <dgm:prSet loTypeId="urn:microsoft.com/office/officeart/2008/layout/VerticalCurvedList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B1DE18-6A1C-AD4B-A580-EFB10306A31C}">
      <dgm:prSet phldrT="[Text]" custT="1"/>
      <dgm:spPr/>
      <dgm:t>
        <a:bodyPr/>
        <a:lstStyle/>
        <a:p>
          <a:r>
            <a:rPr lang="en-US" sz="3600" dirty="0">
              <a:solidFill>
                <a:schemeClr val="tx2"/>
              </a:solidFill>
            </a:rPr>
            <a:t>Social Emotional Growth</a:t>
          </a:r>
        </a:p>
      </dgm:t>
    </dgm:pt>
    <dgm:pt modelId="{13E9FF27-2C9A-A64F-A273-CA7F6631F7E2}" type="parTrans" cxnId="{9F16D85B-4AE5-F149-967F-1F3CFFD4E509}">
      <dgm:prSet/>
      <dgm:spPr/>
      <dgm:t>
        <a:bodyPr/>
        <a:lstStyle/>
        <a:p>
          <a:endParaRPr lang="en-US"/>
        </a:p>
      </dgm:t>
    </dgm:pt>
    <dgm:pt modelId="{FDBFCE31-5707-1949-9F5A-BF004052C599}" type="sibTrans" cxnId="{9F16D85B-4AE5-F149-967F-1F3CFFD4E509}">
      <dgm:prSet/>
      <dgm:spPr>
        <a:ln w="63500"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99B1A442-20F6-9947-9CF1-82B1CE2D9FA8}">
      <dgm:prSet phldrT="[Text]" custT="1"/>
      <dgm:spPr/>
      <dgm:t>
        <a:bodyPr/>
        <a:lstStyle/>
        <a:p>
          <a:r>
            <a:rPr lang="en-US" sz="3600" dirty="0"/>
            <a:t>Kindergarten Readiness</a:t>
          </a:r>
        </a:p>
      </dgm:t>
    </dgm:pt>
    <dgm:pt modelId="{C6381D3D-E105-E24A-8E7C-8ADC1E98C99F}" type="parTrans" cxnId="{800F7B7A-31E6-AA4E-BF8B-1DEE4070078C}">
      <dgm:prSet/>
      <dgm:spPr/>
      <dgm:t>
        <a:bodyPr/>
        <a:lstStyle/>
        <a:p>
          <a:endParaRPr lang="en-US"/>
        </a:p>
      </dgm:t>
    </dgm:pt>
    <dgm:pt modelId="{58047661-2D73-0442-9A34-8356F2CDA7C7}" type="sibTrans" cxnId="{800F7B7A-31E6-AA4E-BF8B-1DEE4070078C}">
      <dgm:prSet/>
      <dgm:spPr/>
      <dgm:t>
        <a:bodyPr/>
        <a:lstStyle/>
        <a:p>
          <a:endParaRPr lang="en-US"/>
        </a:p>
      </dgm:t>
    </dgm:pt>
    <dgm:pt modelId="{036BCADC-AE57-E04A-B05A-E6530078CE91}">
      <dgm:prSet phldrT="[Text]" custT="1"/>
      <dgm:spPr>
        <a:gradFill rotWithShape="0">
          <a:gsLst>
            <a:gs pos="0">
              <a:schemeClr val="tx2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3600" dirty="0"/>
            <a:t>Individual Plan of Study</a:t>
          </a:r>
        </a:p>
      </dgm:t>
    </dgm:pt>
    <dgm:pt modelId="{6C4085EE-AD47-6D4B-B303-652227D848A1}" type="parTrans" cxnId="{2B8A386B-DD3B-F049-BFD4-B54E2F8F7BBA}">
      <dgm:prSet/>
      <dgm:spPr/>
      <dgm:t>
        <a:bodyPr/>
        <a:lstStyle/>
        <a:p>
          <a:endParaRPr lang="en-US"/>
        </a:p>
      </dgm:t>
    </dgm:pt>
    <dgm:pt modelId="{AB3F628A-0C30-3740-8323-4D934A9B747A}" type="sibTrans" cxnId="{2B8A386B-DD3B-F049-BFD4-B54E2F8F7BBA}">
      <dgm:prSet/>
      <dgm:spPr/>
      <dgm:t>
        <a:bodyPr/>
        <a:lstStyle/>
        <a:p>
          <a:endParaRPr lang="en-US"/>
        </a:p>
      </dgm:t>
    </dgm:pt>
    <dgm:pt modelId="{5B7B2099-41D8-004B-8D65-B38C39E321CD}">
      <dgm:prSet phldrT="[Text]" custT="1"/>
      <dgm:sp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sz="3600" dirty="0"/>
            <a:t>High School Graduation Rates</a:t>
          </a:r>
        </a:p>
      </dgm:t>
    </dgm:pt>
    <dgm:pt modelId="{29E06F37-7257-6B4A-9B80-2E6417372E2D}" type="parTrans" cxnId="{55F0964B-75B7-B441-88D6-6463C7D39A85}">
      <dgm:prSet/>
      <dgm:spPr/>
      <dgm:t>
        <a:bodyPr/>
        <a:lstStyle/>
        <a:p>
          <a:endParaRPr lang="en-US"/>
        </a:p>
      </dgm:t>
    </dgm:pt>
    <dgm:pt modelId="{9B7EDC5B-41DC-4642-BBB6-4572F64C15CA}" type="sibTrans" cxnId="{55F0964B-75B7-B441-88D6-6463C7D39A85}">
      <dgm:prSet/>
      <dgm:spPr/>
      <dgm:t>
        <a:bodyPr/>
        <a:lstStyle/>
        <a:p>
          <a:endParaRPr lang="en-US"/>
        </a:p>
      </dgm:t>
    </dgm:pt>
    <dgm:pt modelId="{4CD40E5E-F263-3C45-AEBF-86D8DD33391C}">
      <dgm:prSet phldrT="[Text]" custT="1"/>
      <dgm:sp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>
          <a:glow>
            <a:schemeClr val="bg2"/>
          </a:glow>
        </a:effectLst>
      </dgm:spPr>
      <dgm:t>
        <a:bodyPr/>
        <a:lstStyle/>
        <a:p>
          <a:r>
            <a:rPr lang="en-US" sz="3600" dirty="0"/>
            <a:t>Post Secondary Completion</a:t>
          </a:r>
        </a:p>
      </dgm:t>
    </dgm:pt>
    <dgm:pt modelId="{571C5902-1825-A943-BD93-B236903D4DD2}" type="parTrans" cxnId="{A98D70D0-FDE7-DB41-8A7B-0C01FEFFC19D}">
      <dgm:prSet/>
      <dgm:spPr/>
      <dgm:t>
        <a:bodyPr/>
        <a:lstStyle/>
        <a:p>
          <a:endParaRPr lang="en-US"/>
        </a:p>
      </dgm:t>
    </dgm:pt>
    <dgm:pt modelId="{B8C9C7EC-D845-2F4C-ADCC-45B89C6F3098}" type="sibTrans" cxnId="{A98D70D0-FDE7-DB41-8A7B-0C01FEFFC19D}">
      <dgm:prSet/>
      <dgm:spPr/>
      <dgm:t>
        <a:bodyPr/>
        <a:lstStyle/>
        <a:p>
          <a:endParaRPr lang="en-US"/>
        </a:p>
      </dgm:t>
    </dgm:pt>
    <dgm:pt modelId="{8920BE36-2629-4647-82BB-E5679876C639}" type="pres">
      <dgm:prSet presAssocID="{082C9BA0-F89E-7B45-99F8-52E6FD4188C9}" presName="Name0" presStyleCnt="0">
        <dgm:presLayoutVars>
          <dgm:chMax val="7"/>
          <dgm:chPref val="7"/>
          <dgm:dir/>
        </dgm:presLayoutVars>
      </dgm:prSet>
      <dgm:spPr/>
    </dgm:pt>
    <dgm:pt modelId="{7B1087D9-B106-2B40-903A-2B80FD210404}" type="pres">
      <dgm:prSet presAssocID="{082C9BA0-F89E-7B45-99F8-52E6FD4188C9}" presName="Name1" presStyleCnt="0"/>
      <dgm:spPr/>
    </dgm:pt>
    <dgm:pt modelId="{E7F6D431-189D-D74F-8DD8-0D83DF54FA90}" type="pres">
      <dgm:prSet presAssocID="{082C9BA0-F89E-7B45-99F8-52E6FD4188C9}" presName="cycle" presStyleCnt="0"/>
      <dgm:spPr/>
    </dgm:pt>
    <dgm:pt modelId="{1D44CD56-337C-6F47-A065-23F9BB34CE58}" type="pres">
      <dgm:prSet presAssocID="{082C9BA0-F89E-7B45-99F8-52E6FD4188C9}" presName="srcNode" presStyleLbl="node1" presStyleIdx="0" presStyleCnt="5"/>
      <dgm:spPr/>
    </dgm:pt>
    <dgm:pt modelId="{F74A63C8-E466-1848-8610-D8932C7E91B0}" type="pres">
      <dgm:prSet presAssocID="{082C9BA0-F89E-7B45-99F8-52E6FD4188C9}" presName="conn" presStyleLbl="parChTrans1D2" presStyleIdx="0" presStyleCnt="1" custScaleX="99933"/>
      <dgm:spPr/>
    </dgm:pt>
    <dgm:pt modelId="{63D374A2-C544-1A40-B71B-CD7E926EB63B}" type="pres">
      <dgm:prSet presAssocID="{082C9BA0-F89E-7B45-99F8-52E6FD4188C9}" presName="extraNode" presStyleLbl="node1" presStyleIdx="0" presStyleCnt="5"/>
      <dgm:spPr/>
    </dgm:pt>
    <dgm:pt modelId="{F6B1C594-E5B8-3145-9EE6-EE995A413001}" type="pres">
      <dgm:prSet presAssocID="{082C9BA0-F89E-7B45-99F8-52E6FD4188C9}" presName="dstNode" presStyleLbl="node1" presStyleIdx="0" presStyleCnt="5"/>
      <dgm:spPr/>
    </dgm:pt>
    <dgm:pt modelId="{2BE05F37-9A4A-2141-9302-759141DC58F7}" type="pres">
      <dgm:prSet presAssocID="{52B1DE18-6A1C-AD4B-A580-EFB10306A31C}" presName="text_1" presStyleLbl="node1" presStyleIdx="0" presStyleCnt="5">
        <dgm:presLayoutVars>
          <dgm:bulletEnabled val="1"/>
        </dgm:presLayoutVars>
      </dgm:prSet>
      <dgm:spPr/>
    </dgm:pt>
    <dgm:pt modelId="{9453C38E-C9FE-034C-9977-DE6957BCE791}" type="pres">
      <dgm:prSet presAssocID="{52B1DE18-6A1C-AD4B-A580-EFB10306A31C}" presName="accent_1" presStyleCnt="0"/>
      <dgm:spPr/>
    </dgm:pt>
    <dgm:pt modelId="{676A47F5-D9A2-4F40-BEAA-4080D9BB4C27}" type="pres">
      <dgm:prSet presAssocID="{52B1DE18-6A1C-AD4B-A580-EFB10306A31C}" presName="accentRepeatNode" presStyleLbl="solidFgAcc1" presStyleIdx="0" presStyleCnt="5"/>
      <dgm:spPr>
        <a:solidFill>
          <a:schemeClr val="accent2"/>
        </a:solidFill>
        <a:ln w="25400">
          <a:noFill/>
        </a:ln>
        <a:effectLst>
          <a:glow rad="127000">
            <a:schemeClr val="accent2">
              <a:alpha val="30000"/>
            </a:schemeClr>
          </a:glow>
        </a:effectLst>
      </dgm:spPr>
    </dgm:pt>
    <dgm:pt modelId="{0790621F-E159-F845-BDA3-95A52492E165}" type="pres">
      <dgm:prSet presAssocID="{99B1A442-20F6-9947-9CF1-82B1CE2D9FA8}" presName="text_2" presStyleLbl="node1" presStyleIdx="1" presStyleCnt="5">
        <dgm:presLayoutVars>
          <dgm:bulletEnabled val="1"/>
        </dgm:presLayoutVars>
      </dgm:prSet>
      <dgm:spPr/>
    </dgm:pt>
    <dgm:pt modelId="{5644EB7E-7515-284F-B260-524F5A9BB8FA}" type="pres">
      <dgm:prSet presAssocID="{99B1A442-20F6-9947-9CF1-82B1CE2D9FA8}" presName="accent_2" presStyleCnt="0"/>
      <dgm:spPr/>
    </dgm:pt>
    <dgm:pt modelId="{10B4999E-721F-EE47-8AA6-BB33D4EBAE51}" type="pres">
      <dgm:prSet presAssocID="{99B1A442-20F6-9947-9CF1-82B1CE2D9FA8}" presName="accentRepeatNode" presStyleLbl="solidFgAcc1" presStyleIdx="1" presStyleCnt="5"/>
      <dgm:spPr>
        <a:solidFill>
          <a:schemeClr val="accent3"/>
        </a:solidFill>
        <a:effectLst>
          <a:glow rad="127000">
            <a:schemeClr val="accent3">
              <a:alpha val="30000"/>
            </a:schemeClr>
          </a:glow>
        </a:effectLst>
      </dgm:spPr>
    </dgm:pt>
    <dgm:pt modelId="{628BF3DB-8C74-1E49-A51A-11216C57049F}" type="pres">
      <dgm:prSet presAssocID="{036BCADC-AE57-E04A-B05A-E6530078CE91}" presName="text_3" presStyleLbl="node1" presStyleIdx="2" presStyleCnt="5">
        <dgm:presLayoutVars>
          <dgm:bulletEnabled val="1"/>
        </dgm:presLayoutVars>
      </dgm:prSet>
      <dgm:spPr/>
    </dgm:pt>
    <dgm:pt modelId="{C76781E5-C5D9-0F4D-9768-AA41A07EED68}" type="pres">
      <dgm:prSet presAssocID="{036BCADC-AE57-E04A-B05A-E6530078CE91}" presName="accent_3" presStyleCnt="0"/>
      <dgm:spPr/>
    </dgm:pt>
    <dgm:pt modelId="{EA8FAC7C-1433-314D-A6DF-38B6083DA1D5}" type="pres">
      <dgm:prSet presAssocID="{036BCADC-AE57-E04A-B05A-E6530078CE91}" presName="accentRepeatNode" presStyleLbl="solidFgAcc1" presStyleIdx="2" presStyleCnt="5"/>
      <dgm:spPr>
        <a:solidFill>
          <a:schemeClr val="tx2"/>
        </a:solidFill>
        <a:ln>
          <a:noFill/>
        </a:ln>
        <a:effectLst>
          <a:glow rad="127000">
            <a:schemeClr val="tx2">
              <a:alpha val="30000"/>
            </a:schemeClr>
          </a:glow>
        </a:effectLst>
      </dgm:spPr>
    </dgm:pt>
    <dgm:pt modelId="{D00DCD45-E5DB-9E44-BAB2-137C8E0A3DFB}" type="pres">
      <dgm:prSet presAssocID="{5B7B2099-41D8-004B-8D65-B38C39E321CD}" presName="text_4" presStyleLbl="node1" presStyleIdx="3" presStyleCnt="5" custLinFactNeighborX="-587" custLinFactNeighborY="-602">
        <dgm:presLayoutVars>
          <dgm:bulletEnabled val="1"/>
        </dgm:presLayoutVars>
      </dgm:prSet>
      <dgm:spPr/>
    </dgm:pt>
    <dgm:pt modelId="{1268FF1B-B3A2-E24C-90DB-9B339840373A}" type="pres">
      <dgm:prSet presAssocID="{5B7B2099-41D8-004B-8D65-B38C39E321CD}" presName="accent_4" presStyleCnt="0"/>
      <dgm:spPr/>
    </dgm:pt>
    <dgm:pt modelId="{BA677D07-8372-2944-89BD-C80AFD2B35A8}" type="pres">
      <dgm:prSet presAssocID="{5B7B2099-41D8-004B-8D65-B38C39E321CD}" presName="accentRepeatNode" presStyleLbl="solidFgAcc1" presStyleIdx="3" presStyleCnt="5"/>
      <dgm:spPr>
        <a:solidFill>
          <a:schemeClr val="accent1"/>
        </a:solidFill>
        <a:ln>
          <a:noFill/>
        </a:ln>
        <a:effectLst>
          <a:glow rad="127000">
            <a:schemeClr val="accent1">
              <a:alpha val="30000"/>
            </a:schemeClr>
          </a:glow>
        </a:effectLst>
      </dgm:spPr>
    </dgm:pt>
    <dgm:pt modelId="{937BE5E8-7FBB-D646-831F-44001EF04F5A}" type="pres">
      <dgm:prSet presAssocID="{4CD40E5E-F263-3C45-AEBF-86D8DD33391C}" presName="text_5" presStyleLbl="node1" presStyleIdx="4" presStyleCnt="5">
        <dgm:presLayoutVars>
          <dgm:bulletEnabled val="1"/>
        </dgm:presLayoutVars>
      </dgm:prSet>
      <dgm:spPr/>
    </dgm:pt>
    <dgm:pt modelId="{43C94A50-B091-C144-B0AF-6669D8D11E72}" type="pres">
      <dgm:prSet presAssocID="{4CD40E5E-F263-3C45-AEBF-86D8DD33391C}" presName="accent_5" presStyleCnt="0"/>
      <dgm:spPr/>
    </dgm:pt>
    <dgm:pt modelId="{F2350631-4FB8-D847-AE4E-D61583B1F5CA}" type="pres">
      <dgm:prSet presAssocID="{4CD40E5E-F263-3C45-AEBF-86D8DD33391C}" presName="accentRepeatNode" presStyleLbl="solidFgAcc1" presStyleIdx="4" presStyleCnt="5"/>
      <dgm:spPr>
        <a:solidFill>
          <a:schemeClr val="bg2"/>
        </a:solidFill>
        <a:effectLst>
          <a:glow rad="127000">
            <a:schemeClr val="bg2">
              <a:alpha val="30000"/>
            </a:schemeClr>
          </a:glow>
        </a:effectLst>
      </dgm:spPr>
    </dgm:pt>
  </dgm:ptLst>
  <dgm:cxnLst>
    <dgm:cxn modelId="{F347561F-8726-DF4F-B43E-364FF45D6437}" type="presOf" srcId="{5B7B2099-41D8-004B-8D65-B38C39E321CD}" destId="{D00DCD45-E5DB-9E44-BAB2-137C8E0A3DFB}" srcOrd="0" destOrd="0" presId="urn:microsoft.com/office/officeart/2008/layout/VerticalCurvedList"/>
    <dgm:cxn modelId="{434F0B22-E7B5-3243-ADA5-090A756BADFD}" type="presOf" srcId="{FDBFCE31-5707-1949-9F5A-BF004052C599}" destId="{F74A63C8-E466-1848-8610-D8932C7E91B0}" srcOrd="0" destOrd="0" presId="urn:microsoft.com/office/officeart/2008/layout/VerticalCurvedList"/>
    <dgm:cxn modelId="{F1E5E53D-034A-AC42-837B-E2F0F8A9751A}" type="presOf" srcId="{082C9BA0-F89E-7B45-99F8-52E6FD4188C9}" destId="{8920BE36-2629-4647-82BB-E5679876C639}" srcOrd="0" destOrd="0" presId="urn:microsoft.com/office/officeart/2008/layout/VerticalCurvedList"/>
    <dgm:cxn modelId="{74CA8D49-A521-9D4E-BFA1-4C0401FC2407}" type="presOf" srcId="{99B1A442-20F6-9947-9CF1-82B1CE2D9FA8}" destId="{0790621F-E159-F845-BDA3-95A52492E165}" srcOrd="0" destOrd="0" presId="urn:microsoft.com/office/officeart/2008/layout/VerticalCurvedList"/>
    <dgm:cxn modelId="{55F0964B-75B7-B441-88D6-6463C7D39A85}" srcId="{082C9BA0-F89E-7B45-99F8-52E6FD4188C9}" destId="{5B7B2099-41D8-004B-8D65-B38C39E321CD}" srcOrd="3" destOrd="0" parTransId="{29E06F37-7257-6B4A-9B80-2E6417372E2D}" sibTransId="{9B7EDC5B-41DC-4642-BBB6-4572F64C15CA}"/>
    <dgm:cxn modelId="{9F16D85B-4AE5-F149-967F-1F3CFFD4E509}" srcId="{082C9BA0-F89E-7B45-99F8-52E6FD4188C9}" destId="{52B1DE18-6A1C-AD4B-A580-EFB10306A31C}" srcOrd="0" destOrd="0" parTransId="{13E9FF27-2C9A-A64F-A273-CA7F6631F7E2}" sibTransId="{FDBFCE31-5707-1949-9F5A-BF004052C599}"/>
    <dgm:cxn modelId="{2B8A386B-DD3B-F049-BFD4-B54E2F8F7BBA}" srcId="{082C9BA0-F89E-7B45-99F8-52E6FD4188C9}" destId="{036BCADC-AE57-E04A-B05A-E6530078CE91}" srcOrd="2" destOrd="0" parTransId="{6C4085EE-AD47-6D4B-B303-652227D848A1}" sibTransId="{AB3F628A-0C30-3740-8323-4D934A9B747A}"/>
    <dgm:cxn modelId="{800F7B7A-31E6-AA4E-BF8B-1DEE4070078C}" srcId="{082C9BA0-F89E-7B45-99F8-52E6FD4188C9}" destId="{99B1A442-20F6-9947-9CF1-82B1CE2D9FA8}" srcOrd="1" destOrd="0" parTransId="{C6381D3D-E105-E24A-8E7C-8ADC1E98C99F}" sibTransId="{58047661-2D73-0442-9A34-8356F2CDA7C7}"/>
    <dgm:cxn modelId="{C2CAA487-EF60-CD43-AAC2-215C934326A8}" type="presOf" srcId="{036BCADC-AE57-E04A-B05A-E6530078CE91}" destId="{628BF3DB-8C74-1E49-A51A-11216C57049F}" srcOrd="0" destOrd="0" presId="urn:microsoft.com/office/officeart/2008/layout/VerticalCurvedList"/>
    <dgm:cxn modelId="{04BC41A1-4D91-5A47-B87C-DF0B56795541}" type="presOf" srcId="{52B1DE18-6A1C-AD4B-A580-EFB10306A31C}" destId="{2BE05F37-9A4A-2141-9302-759141DC58F7}" srcOrd="0" destOrd="0" presId="urn:microsoft.com/office/officeart/2008/layout/VerticalCurvedList"/>
    <dgm:cxn modelId="{CEBFAFC6-2ADC-F349-A6D9-1D4908F829B1}" type="presOf" srcId="{4CD40E5E-F263-3C45-AEBF-86D8DD33391C}" destId="{937BE5E8-7FBB-D646-831F-44001EF04F5A}" srcOrd="0" destOrd="0" presId="urn:microsoft.com/office/officeart/2008/layout/VerticalCurvedList"/>
    <dgm:cxn modelId="{A98D70D0-FDE7-DB41-8A7B-0C01FEFFC19D}" srcId="{082C9BA0-F89E-7B45-99F8-52E6FD4188C9}" destId="{4CD40E5E-F263-3C45-AEBF-86D8DD33391C}" srcOrd="4" destOrd="0" parTransId="{571C5902-1825-A943-BD93-B236903D4DD2}" sibTransId="{B8C9C7EC-D845-2F4C-ADCC-45B89C6F3098}"/>
    <dgm:cxn modelId="{87532326-2A27-844B-82CB-606060C96CAC}" type="presParOf" srcId="{8920BE36-2629-4647-82BB-E5679876C639}" destId="{7B1087D9-B106-2B40-903A-2B80FD210404}" srcOrd="0" destOrd="0" presId="urn:microsoft.com/office/officeart/2008/layout/VerticalCurvedList"/>
    <dgm:cxn modelId="{57712285-E105-F244-B3AF-C69657C9FBC7}" type="presParOf" srcId="{7B1087D9-B106-2B40-903A-2B80FD210404}" destId="{E7F6D431-189D-D74F-8DD8-0D83DF54FA90}" srcOrd="0" destOrd="0" presId="urn:microsoft.com/office/officeart/2008/layout/VerticalCurvedList"/>
    <dgm:cxn modelId="{291711C2-2363-8048-8859-23C4184D2238}" type="presParOf" srcId="{E7F6D431-189D-D74F-8DD8-0D83DF54FA90}" destId="{1D44CD56-337C-6F47-A065-23F9BB34CE58}" srcOrd="0" destOrd="0" presId="urn:microsoft.com/office/officeart/2008/layout/VerticalCurvedList"/>
    <dgm:cxn modelId="{09780FED-BD1D-5549-9230-FC9D5299FB0C}" type="presParOf" srcId="{E7F6D431-189D-D74F-8DD8-0D83DF54FA90}" destId="{F74A63C8-E466-1848-8610-D8932C7E91B0}" srcOrd="1" destOrd="0" presId="urn:microsoft.com/office/officeart/2008/layout/VerticalCurvedList"/>
    <dgm:cxn modelId="{3F7449ED-8F63-C140-9B69-BA65C0D55AED}" type="presParOf" srcId="{E7F6D431-189D-D74F-8DD8-0D83DF54FA90}" destId="{63D374A2-C544-1A40-B71B-CD7E926EB63B}" srcOrd="2" destOrd="0" presId="urn:microsoft.com/office/officeart/2008/layout/VerticalCurvedList"/>
    <dgm:cxn modelId="{A31EB875-4AFB-B34B-B17F-9EBFF5E9AEAD}" type="presParOf" srcId="{E7F6D431-189D-D74F-8DD8-0D83DF54FA90}" destId="{F6B1C594-E5B8-3145-9EE6-EE995A413001}" srcOrd="3" destOrd="0" presId="urn:microsoft.com/office/officeart/2008/layout/VerticalCurvedList"/>
    <dgm:cxn modelId="{5AF43E57-29FE-3C4C-AC1C-928DB9F41D4A}" type="presParOf" srcId="{7B1087D9-B106-2B40-903A-2B80FD210404}" destId="{2BE05F37-9A4A-2141-9302-759141DC58F7}" srcOrd="1" destOrd="0" presId="urn:microsoft.com/office/officeart/2008/layout/VerticalCurvedList"/>
    <dgm:cxn modelId="{0AAB409D-D5DC-EF40-9AF0-06D7A4376F19}" type="presParOf" srcId="{7B1087D9-B106-2B40-903A-2B80FD210404}" destId="{9453C38E-C9FE-034C-9977-DE6957BCE791}" srcOrd="2" destOrd="0" presId="urn:microsoft.com/office/officeart/2008/layout/VerticalCurvedList"/>
    <dgm:cxn modelId="{7882105B-C370-9243-AF36-4FCD74F56A21}" type="presParOf" srcId="{9453C38E-C9FE-034C-9977-DE6957BCE791}" destId="{676A47F5-D9A2-4F40-BEAA-4080D9BB4C27}" srcOrd="0" destOrd="0" presId="urn:microsoft.com/office/officeart/2008/layout/VerticalCurvedList"/>
    <dgm:cxn modelId="{63DFEFA0-6060-B948-9B77-736F1A0EFC93}" type="presParOf" srcId="{7B1087D9-B106-2B40-903A-2B80FD210404}" destId="{0790621F-E159-F845-BDA3-95A52492E165}" srcOrd="3" destOrd="0" presId="urn:microsoft.com/office/officeart/2008/layout/VerticalCurvedList"/>
    <dgm:cxn modelId="{D57B96DD-9E54-264E-B1E8-F7918A9CF103}" type="presParOf" srcId="{7B1087D9-B106-2B40-903A-2B80FD210404}" destId="{5644EB7E-7515-284F-B260-524F5A9BB8FA}" srcOrd="4" destOrd="0" presId="urn:microsoft.com/office/officeart/2008/layout/VerticalCurvedList"/>
    <dgm:cxn modelId="{6A39816A-B1B2-1E47-A209-59FC6936EAEB}" type="presParOf" srcId="{5644EB7E-7515-284F-B260-524F5A9BB8FA}" destId="{10B4999E-721F-EE47-8AA6-BB33D4EBAE51}" srcOrd="0" destOrd="0" presId="urn:microsoft.com/office/officeart/2008/layout/VerticalCurvedList"/>
    <dgm:cxn modelId="{AD9EE30A-4F9B-5C4E-8CA7-AC0F64965EE2}" type="presParOf" srcId="{7B1087D9-B106-2B40-903A-2B80FD210404}" destId="{628BF3DB-8C74-1E49-A51A-11216C57049F}" srcOrd="5" destOrd="0" presId="urn:microsoft.com/office/officeart/2008/layout/VerticalCurvedList"/>
    <dgm:cxn modelId="{2EDF4B9D-4F2A-3843-80CE-A9DE023EB8FC}" type="presParOf" srcId="{7B1087D9-B106-2B40-903A-2B80FD210404}" destId="{C76781E5-C5D9-0F4D-9768-AA41A07EED68}" srcOrd="6" destOrd="0" presId="urn:microsoft.com/office/officeart/2008/layout/VerticalCurvedList"/>
    <dgm:cxn modelId="{66DF4751-4CF5-644A-915A-4B3331A54265}" type="presParOf" srcId="{C76781E5-C5D9-0F4D-9768-AA41A07EED68}" destId="{EA8FAC7C-1433-314D-A6DF-38B6083DA1D5}" srcOrd="0" destOrd="0" presId="urn:microsoft.com/office/officeart/2008/layout/VerticalCurvedList"/>
    <dgm:cxn modelId="{9D47C263-0B7D-2F47-B639-11C63F17A952}" type="presParOf" srcId="{7B1087D9-B106-2B40-903A-2B80FD210404}" destId="{D00DCD45-E5DB-9E44-BAB2-137C8E0A3DFB}" srcOrd="7" destOrd="0" presId="urn:microsoft.com/office/officeart/2008/layout/VerticalCurvedList"/>
    <dgm:cxn modelId="{A6D74EA9-4CA6-CB4E-BACE-46CBA5B4BC28}" type="presParOf" srcId="{7B1087D9-B106-2B40-903A-2B80FD210404}" destId="{1268FF1B-B3A2-E24C-90DB-9B339840373A}" srcOrd="8" destOrd="0" presId="urn:microsoft.com/office/officeart/2008/layout/VerticalCurvedList"/>
    <dgm:cxn modelId="{0D78DAE2-3692-914C-BBED-2DBF10612B49}" type="presParOf" srcId="{1268FF1B-B3A2-E24C-90DB-9B339840373A}" destId="{BA677D07-8372-2944-89BD-C80AFD2B35A8}" srcOrd="0" destOrd="0" presId="urn:microsoft.com/office/officeart/2008/layout/VerticalCurvedList"/>
    <dgm:cxn modelId="{6B5533D0-234A-BA41-8A3B-6F07C8C40829}" type="presParOf" srcId="{7B1087D9-B106-2B40-903A-2B80FD210404}" destId="{937BE5E8-7FBB-D646-831F-44001EF04F5A}" srcOrd="9" destOrd="0" presId="urn:microsoft.com/office/officeart/2008/layout/VerticalCurvedList"/>
    <dgm:cxn modelId="{211E3232-F716-5B44-9B95-0715354F474F}" type="presParOf" srcId="{7B1087D9-B106-2B40-903A-2B80FD210404}" destId="{43C94A50-B091-C144-B0AF-6669D8D11E72}" srcOrd="10" destOrd="0" presId="urn:microsoft.com/office/officeart/2008/layout/VerticalCurvedList"/>
    <dgm:cxn modelId="{BC1F0CB0-5D49-364D-AB7D-82D591CEBF51}" type="presParOf" srcId="{43C94A50-B091-C144-B0AF-6669D8D11E72}" destId="{F2350631-4FB8-D847-AE4E-D61583B1F5C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A63C8-E466-1848-8610-D8932C7E91B0}">
      <dsp:nvSpPr>
        <dsp:cNvPr id="0" name=""/>
        <dsp:cNvSpPr/>
      </dsp:nvSpPr>
      <dsp:spPr>
        <a:xfrm>
          <a:off x="-5741529" y="-879160"/>
          <a:ext cx="6833739" cy="6838321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63500" cap="flat" cmpd="sng" algn="ctr">
          <a:solidFill>
            <a:schemeClr val="accent5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05F37-9A4A-2141-9302-759141DC58F7}">
      <dsp:nvSpPr>
        <dsp:cNvPr id="0" name=""/>
        <dsp:cNvSpPr/>
      </dsp:nvSpPr>
      <dsp:spPr>
        <a:xfrm>
          <a:off x="478422" y="317398"/>
          <a:ext cx="8137143" cy="6352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193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2"/>
              </a:solidFill>
            </a:rPr>
            <a:t>Social Emotional Growth</a:t>
          </a:r>
        </a:p>
      </dsp:txBody>
      <dsp:txXfrm>
        <a:off x="478422" y="317398"/>
        <a:ext cx="8137143" cy="635203"/>
      </dsp:txXfrm>
    </dsp:sp>
    <dsp:sp modelId="{676A47F5-D9A2-4F40-BEAA-4080D9BB4C27}">
      <dsp:nvSpPr>
        <dsp:cNvPr id="0" name=""/>
        <dsp:cNvSpPr/>
      </dsp:nvSpPr>
      <dsp:spPr>
        <a:xfrm>
          <a:off x="81420" y="237998"/>
          <a:ext cx="794004" cy="794004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>
          <a:glow rad="127000">
            <a:schemeClr val="accent2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0621F-E159-F845-BDA3-95A52492E165}">
      <dsp:nvSpPr>
        <dsp:cNvPr id="0" name=""/>
        <dsp:cNvSpPr/>
      </dsp:nvSpPr>
      <dsp:spPr>
        <a:xfrm>
          <a:off x="933590" y="1269898"/>
          <a:ext cx="7681975" cy="6352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193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Kindergarten Readiness</a:t>
          </a:r>
        </a:p>
      </dsp:txBody>
      <dsp:txXfrm>
        <a:off x="933590" y="1269898"/>
        <a:ext cx="7681975" cy="635203"/>
      </dsp:txXfrm>
    </dsp:sp>
    <dsp:sp modelId="{10B4999E-721F-EE47-8AA6-BB33D4EBAE51}">
      <dsp:nvSpPr>
        <dsp:cNvPr id="0" name=""/>
        <dsp:cNvSpPr/>
      </dsp:nvSpPr>
      <dsp:spPr>
        <a:xfrm>
          <a:off x="536588" y="1190498"/>
          <a:ext cx="794004" cy="794004"/>
        </a:xfrm>
        <a:prstGeom prst="ellipse">
          <a:avLst/>
        </a:prstGeom>
        <a:solidFill>
          <a:schemeClr val="accent3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chemeClr val="accent3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BF3DB-8C74-1E49-A51A-11216C57049F}">
      <dsp:nvSpPr>
        <dsp:cNvPr id="0" name=""/>
        <dsp:cNvSpPr/>
      </dsp:nvSpPr>
      <dsp:spPr>
        <a:xfrm>
          <a:off x="1073290" y="2222398"/>
          <a:ext cx="7542275" cy="635203"/>
        </a:xfrm>
        <a:prstGeom prst="rect">
          <a:avLst/>
        </a:prstGeom>
        <a:gradFill rotWithShape="0">
          <a:gsLst>
            <a:gs pos="0">
              <a:schemeClr val="tx2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193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Individual Plan of Study</a:t>
          </a:r>
        </a:p>
      </dsp:txBody>
      <dsp:txXfrm>
        <a:off x="1073290" y="2222398"/>
        <a:ext cx="7542275" cy="635203"/>
      </dsp:txXfrm>
    </dsp:sp>
    <dsp:sp modelId="{EA8FAC7C-1433-314D-A6DF-38B6083DA1D5}">
      <dsp:nvSpPr>
        <dsp:cNvPr id="0" name=""/>
        <dsp:cNvSpPr/>
      </dsp:nvSpPr>
      <dsp:spPr>
        <a:xfrm>
          <a:off x="676288" y="2142998"/>
          <a:ext cx="794004" cy="794004"/>
        </a:xfrm>
        <a:prstGeom prst="ellipse">
          <a:avLst/>
        </a:prstGeom>
        <a:solidFill>
          <a:schemeClr val="tx2"/>
        </a:solidFill>
        <a:ln w="9525" cap="flat" cmpd="sng" algn="ctr">
          <a:noFill/>
          <a:prstDash val="solid"/>
        </a:ln>
        <a:effectLst>
          <a:glow rad="127000">
            <a:schemeClr val="tx2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DCD45-E5DB-9E44-BAB2-137C8E0A3DFB}">
      <dsp:nvSpPr>
        <dsp:cNvPr id="0" name=""/>
        <dsp:cNvSpPr/>
      </dsp:nvSpPr>
      <dsp:spPr>
        <a:xfrm>
          <a:off x="888497" y="3171075"/>
          <a:ext cx="7681975" cy="635203"/>
        </a:xfrm>
        <a:prstGeom prst="rect">
          <a:avLst/>
        </a:prstGeom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193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High School Graduation Rates</a:t>
          </a:r>
        </a:p>
      </dsp:txBody>
      <dsp:txXfrm>
        <a:off x="888497" y="3171075"/>
        <a:ext cx="7681975" cy="635203"/>
      </dsp:txXfrm>
    </dsp:sp>
    <dsp:sp modelId="{BA677D07-8372-2944-89BD-C80AFD2B35A8}">
      <dsp:nvSpPr>
        <dsp:cNvPr id="0" name=""/>
        <dsp:cNvSpPr/>
      </dsp:nvSpPr>
      <dsp:spPr>
        <a:xfrm>
          <a:off x="536588" y="3095498"/>
          <a:ext cx="794004" cy="794004"/>
        </a:xfrm>
        <a:prstGeom prst="ellipse">
          <a:avLst/>
        </a:prstGeom>
        <a:solidFill>
          <a:schemeClr val="accent1"/>
        </a:solidFill>
        <a:ln w="9525" cap="flat" cmpd="sng" algn="ctr">
          <a:noFill/>
          <a:prstDash val="solid"/>
        </a:ln>
        <a:effectLst>
          <a:glow rad="127000">
            <a:schemeClr val="accent1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BE5E8-7FBB-D646-831F-44001EF04F5A}">
      <dsp:nvSpPr>
        <dsp:cNvPr id="0" name=""/>
        <dsp:cNvSpPr/>
      </dsp:nvSpPr>
      <dsp:spPr>
        <a:xfrm>
          <a:off x="478422" y="4127399"/>
          <a:ext cx="8137143" cy="635203"/>
        </a:xfrm>
        <a:prstGeom prst="rect">
          <a:avLst/>
        </a:prstGeom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glow>
            <a:schemeClr val="bg2"/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193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Post Secondary Completion</a:t>
          </a:r>
        </a:p>
      </dsp:txBody>
      <dsp:txXfrm>
        <a:off x="478422" y="4127399"/>
        <a:ext cx="8137143" cy="635203"/>
      </dsp:txXfrm>
    </dsp:sp>
    <dsp:sp modelId="{F2350631-4FB8-D847-AE4E-D61583B1F5CA}">
      <dsp:nvSpPr>
        <dsp:cNvPr id="0" name=""/>
        <dsp:cNvSpPr/>
      </dsp:nvSpPr>
      <dsp:spPr>
        <a:xfrm>
          <a:off x="81420" y="4047998"/>
          <a:ext cx="794004" cy="794004"/>
        </a:xfrm>
        <a:prstGeom prst="ellipse">
          <a:avLst/>
        </a:prstGeom>
        <a:solidFill>
          <a:schemeClr val="bg2"/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chemeClr val="bg2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FAFBE-49B9-475A-8DB2-C181CF1E5328}" type="datetimeFigureOut">
              <a:rPr lang="en-US" smtClean="0"/>
              <a:t>2/11/19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50882-0C4F-47F7-BEBE-6C7FE948EB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825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583B0-7748-405D-BCDF-4A261B3F049B}" type="datetimeFigureOut">
              <a:rPr lang="en-US" smtClean="0"/>
              <a:t>2/11/19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C64E8-45BE-4474-B3AA-B6DEBEC91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2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8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Among the outcomes being considered</a:t>
            </a:r>
            <a:r>
              <a:rPr lang="en-US" baseline="0" dirty="0"/>
              <a:t> by the state board are:</a:t>
            </a:r>
          </a:p>
          <a:p>
            <a:endParaRPr lang="en-US" baseline="0" dirty="0"/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>
                <a:latin typeface="Arial"/>
                <a:cs typeface="Arial"/>
              </a:rPr>
              <a:t>High School Graduation Rates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>
                <a:latin typeface="Arial"/>
                <a:cs typeface="Arial"/>
              </a:rPr>
              <a:t>Post Secondary Completion/Attendance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>
                <a:latin typeface="Arial"/>
                <a:cs typeface="Arial"/>
              </a:rPr>
              <a:t>Remedial Rate of Students Attending Post-Secondary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>
                <a:latin typeface="Arial"/>
                <a:cs typeface="Arial"/>
              </a:rPr>
              <a:t>Kindergarten Readiness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/>
              <a:t>Individual Plan of Study Focused on Career Interest 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>
                <a:latin typeface="Arial"/>
                <a:cs typeface="Arial"/>
              </a:rPr>
              <a:t>Social/Emotional Growth Measured Locally</a:t>
            </a:r>
          </a:p>
          <a:p>
            <a:endParaRPr lang="en-US" dirty="0"/>
          </a:p>
          <a:p>
            <a:r>
              <a:rPr lang="en-US" dirty="0"/>
              <a:t>Education Commissioner Randy Watson and members</a:t>
            </a:r>
            <a:r>
              <a:rPr lang="en-US" baseline="0" dirty="0"/>
              <a:t> of the State Board of Education </a:t>
            </a:r>
            <a:r>
              <a:rPr lang="en-US" dirty="0"/>
              <a:t>will meet</a:t>
            </a:r>
            <a:r>
              <a:rPr lang="en-US" baseline="0" dirty="0"/>
              <a:t> </a:t>
            </a:r>
            <a:r>
              <a:rPr lang="en-US" dirty="0"/>
              <a:t>with business, education and state leaders to build agreement on how we will work together to achieve this vision for Kansas education.</a:t>
            </a:r>
          </a:p>
          <a:p>
            <a:endParaRPr lang="en-US" dirty="0"/>
          </a:p>
          <a:p>
            <a:r>
              <a:rPr lang="en-US" dirty="0"/>
              <a:t>Kansas schools are already doing tremendous</a:t>
            </a:r>
            <a:r>
              <a:rPr lang="en-US" baseline="0" dirty="0"/>
              <a:t> work to address the needs of individual students, but in order to achieve this new vision we cannot expect schools to go it alone. This requires a unified effort with businesses, communities, parents, higher education, and elected officials working with educators to help provide the supports and experiences Kansas students need for their future success.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7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520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Today’s students are the future workforce and future leaders of Kansas. Kansans Can achieve anything and, together, Kansans Can lead the world in the success of each student.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2499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Jay - This is the vision for education in Kansas</a:t>
            </a:r>
            <a:r>
              <a:rPr lang="en-US" baseline="0" dirty="0">
                <a:latin typeface="+mn-lt"/>
              </a:rPr>
              <a:t> and the redesign initiative is all about aligning school systems to this vision.</a:t>
            </a:r>
          </a:p>
          <a:p>
            <a:endParaRPr lang="en-US" baseline="0" dirty="0">
              <a:latin typeface="+mn-lt"/>
            </a:endParaRPr>
          </a:p>
          <a:p>
            <a:r>
              <a:rPr lang="en-US" baseline="0" dirty="0">
                <a:latin typeface="+mn-lt"/>
              </a:rPr>
              <a:t>“Each” – personalizing learning for each student.</a:t>
            </a:r>
          </a:p>
          <a:p>
            <a:r>
              <a:rPr lang="en-US" baseline="0" dirty="0">
                <a:latin typeface="+mn-lt"/>
              </a:rPr>
              <a:t>What do you want success to mean for your students?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31BC64E8-45BE-4474-B3AA-B6DEBEC91A50}" type="slidenum">
              <a:rPr lang="en-US" smtClean="0">
                <a:solidFill>
                  <a:prstClr val="black"/>
                </a:solidFill>
              </a:rPr>
              <a:pPr defTabSz="914400"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42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0151" y="8803808"/>
            <a:ext cx="3170249" cy="48157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738C3-809A-44D0-8DB9-37511DB1A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349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0151" y="8803808"/>
            <a:ext cx="3170249" cy="48157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738C3-809A-44D0-8DB9-37511DB1A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603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C64E8-45BE-4474-B3AA-B6DEBEC91A5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37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159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500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317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51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10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10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microsoft.com/office/2007/relationships/hdphoto" Target="../media/hdphoto2.wdp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1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1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microsoft.com/office/2007/relationships/hdphoto" Target="../media/hdphoto2.wdp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8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8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microsoft.com/office/2007/relationships/hdphoto" Target="../media/hdphoto2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3400"/>
            <a:ext cx="121920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2/11/19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28261" y="6454268"/>
            <a:ext cx="93968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baseline="0" dirty="0">
                <a:solidFill>
                  <a:schemeClr val="tx1"/>
                </a:solidFill>
              </a:rPr>
              <a:t>www.ksde.org</a:t>
            </a:r>
            <a:endParaRPr lang="en-US" sz="933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1" y="1905000"/>
            <a:ext cx="8635999" cy="2336800"/>
          </a:xfrm>
        </p:spPr>
        <p:txBody>
          <a:bodyPr wrap="square" lIns="45720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"/>
            <a:ext cx="3836264" cy="621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45" y="1315720"/>
            <a:ext cx="3173671" cy="48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01" y="5702815"/>
            <a:ext cx="14094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4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2/11/19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7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904" y="279400"/>
            <a:ext cx="11690201" cy="599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273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5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72" indent="-380972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00086"/>
            <a:ext cx="12192000" cy="307778"/>
            <a:chOff x="0" y="4574984"/>
            <a:chExt cx="9144000" cy="23083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3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098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5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72" indent="-380972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3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986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82" y="4800601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8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5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100086"/>
            <a:ext cx="12192000" cy="307778"/>
            <a:chOff x="0" y="4574984"/>
            <a:chExt cx="9144000" cy="23083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113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82" y="4800601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8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5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55924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9889"/>
            <a:ext cx="11582400" cy="656591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400" y="1397007"/>
            <a:ext cx="10871200" cy="406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609555" indent="0" algn="r">
              <a:buNone/>
              <a:defRPr i="1">
                <a:solidFill>
                  <a:schemeClr val="bg1"/>
                </a:solidFill>
              </a:defRPr>
            </a:lvl2pPr>
            <a:lvl3pPr marL="1219110" indent="0" algn="ctr">
              <a:buNone/>
              <a:defRPr i="1">
                <a:solidFill>
                  <a:schemeClr val="bg1"/>
                </a:solidFill>
              </a:defRPr>
            </a:lvl3pPr>
            <a:lvl4pPr marL="1828664" indent="0" algn="ctr">
              <a:buNone/>
              <a:defRPr i="1">
                <a:solidFill>
                  <a:schemeClr val="bg1"/>
                </a:solidFill>
              </a:defRPr>
            </a:lvl4pPr>
            <a:lvl5pPr marL="2438218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256581" y="64466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173048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50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16000" y="1193800"/>
            <a:ext cx="5994400" cy="4267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609555" indent="0" algn="r">
              <a:buNone/>
              <a:defRPr i="1">
                <a:solidFill>
                  <a:schemeClr val="bg1"/>
                </a:solidFill>
              </a:defRPr>
            </a:lvl2pPr>
            <a:lvl3pPr marL="1219110" indent="0" algn="ctr">
              <a:buNone/>
              <a:defRPr i="1">
                <a:solidFill>
                  <a:schemeClr val="bg1"/>
                </a:solidFill>
              </a:defRPr>
            </a:lvl3pPr>
            <a:lvl4pPr marL="1828664" indent="0" algn="ctr">
              <a:buNone/>
              <a:defRPr i="1">
                <a:solidFill>
                  <a:schemeClr val="bg1"/>
                </a:solidFill>
              </a:defRPr>
            </a:lvl4pPr>
            <a:lvl5pPr marL="2438218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1: 1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400800"/>
            <a:ext cx="12192000" cy="457200"/>
            <a:chOff x="0" y="6400800"/>
            <a:chExt cx="91440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8408"/>
            <a:ext cx="11582400" cy="4791456"/>
          </a:xfrm>
          <a:prstGeom prst="rect">
            <a:avLst/>
          </a:prstGeom>
        </p:spPr>
        <p:txBody>
          <a:bodyPr/>
          <a:lstStyle>
            <a:lvl1pPr>
              <a:buClrTx/>
              <a:defRPr sz="2667"/>
            </a:lvl1pPr>
            <a:lvl2pPr>
              <a:buClrTx/>
              <a:defRPr sz="2400"/>
            </a:lvl2pPr>
            <a:lvl3pPr>
              <a:buClrTx/>
              <a:defRPr sz="2133"/>
            </a:lvl3pPr>
            <a:lvl4pPr>
              <a:buClrTx/>
              <a:defRPr sz="1867"/>
            </a:lvl4pPr>
            <a:lvl5pPr>
              <a:buClrTx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3"/>
            <a:ext cx="115824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Insert 1-Line Title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21679"/>
            <a:ext cx="609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5861304"/>
            <a:ext cx="115824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4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6933"/>
            </a:lvl1pPr>
            <a:lvl2pPr lvl="1" algn="ctr" rtl="0">
              <a:spcBef>
                <a:spcPts val="0"/>
              </a:spcBef>
              <a:buSzPct val="100000"/>
              <a:defRPr sz="6933"/>
            </a:lvl2pPr>
            <a:lvl3pPr lvl="2" algn="ctr" rtl="0">
              <a:spcBef>
                <a:spcPts val="0"/>
              </a:spcBef>
              <a:buSzPct val="100000"/>
              <a:defRPr sz="6933"/>
            </a:lvl3pPr>
            <a:lvl4pPr lvl="3" algn="ctr" rtl="0">
              <a:spcBef>
                <a:spcPts val="0"/>
              </a:spcBef>
              <a:buSzPct val="100000"/>
              <a:defRPr sz="6933"/>
            </a:lvl4pPr>
            <a:lvl5pPr lvl="4" algn="ctr" rtl="0">
              <a:spcBef>
                <a:spcPts val="0"/>
              </a:spcBef>
              <a:buSzPct val="100000"/>
              <a:defRPr sz="6933"/>
            </a:lvl5pPr>
            <a:lvl6pPr lvl="5" algn="ctr" rtl="0">
              <a:spcBef>
                <a:spcPts val="0"/>
              </a:spcBef>
              <a:buSzPct val="100000"/>
              <a:defRPr sz="6933"/>
            </a:lvl6pPr>
            <a:lvl7pPr lvl="6" algn="ctr" rtl="0">
              <a:spcBef>
                <a:spcPts val="0"/>
              </a:spcBef>
              <a:buSzPct val="100000"/>
              <a:defRPr sz="6933"/>
            </a:lvl7pPr>
            <a:lvl8pPr lvl="7" algn="ctr" rtl="0">
              <a:spcBef>
                <a:spcPts val="0"/>
              </a:spcBef>
              <a:buSzPct val="100000"/>
              <a:defRPr sz="6933"/>
            </a:lvl8pPr>
            <a:lvl9pPr lvl="8" algn="ctr" rtl="0">
              <a:spcBef>
                <a:spcPts val="0"/>
              </a:spcBef>
              <a:buSzPct val="100000"/>
              <a:defRPr sz="6933"/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6985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2/11/19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172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har char="●"/>
              <a:defRPr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867" kern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/>
              <a:t>‹#›</a:t>
            </a:fld>
            <a:endParaRPr lang="en"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296673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3400"/>
            <a:ext cx="121920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8262" y="6454269"/>
            <a:ext cx="93968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dirty="0">
                <a:solidFill>
                  <a:prstClr val="black"/>
                </a:solidFill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2" y="1905000"/>
            <a:ext cx="8635999" cy="2336800"/>
          </a:xfrm>
        </p:spPr>
        <p:txBody>
          <a:bodyPr wrap="square" lIns="45720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"/>
            <a:ext cx="3836264" cy="621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46" y="1315720"/>
            <a:ext cx="3173671" cy="48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01" y="5702815"/>
            <a:ext cx="14094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9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93801"/>
            <a:ext cx="11582400" cy="4830763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676317" indent="-457178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"/>
            <a:ext cx="11582400" cy="1198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3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1223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820400" y="596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85014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41223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680" y="5969000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294954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00200"/>
            <a:ext cx="12192000" cy="274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33601" y="1600201"/>
            <a:ext cx="10058411" cy="2743203"/>
          </a:xfrm>
          <a:noFill/>
        </p:spPr>
        <p:txBody>
          <a:bodyPr wrap="square" lIns="365760" rIns="274320" anchor="ctr" anchorCtr="0"/>
          <a:lstStyle>
            <a:lvl1pPr algn="l">
              <a:defRPr sz="5333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2" y="4343400"/>
            <a:ext cx="8534401" cy="9144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667" spc="400">
                <a:solidFill>
                  <a:schemeClr val="bg1"/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6593" y="6446602"/>
            <a:ext cx="2106609" cy="2358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5" y="1193800"/>
            <a:ext cx="3066492" cy="4632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1" y="5461000"/>
            <a:ext cx="1431235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8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2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7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2"/>
            <a:ext cx="112776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2"/>
            <a:ext cx="55880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2"/>
            <a:ext cx="54864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7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48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2" y="1193800"/>
            <a:ext cx="5534436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2" y="2209800"/>
            <a:ext cx="553655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569" y="1193800"/>
            <a:ext cx="5389033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69" y="2209800"/>
            <a:ext cx="538903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10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6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6109068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0400" y="60368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93994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901" y="279400"/>
            <a:ext cx="11690201" cy="599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8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6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380037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6100080"/>
            <a:ext cx="12192000" cy="307778"/>
            <a:chOff x="0" y="4574984"/>
            <a:chExt cx="9144000" cy="23083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942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902" y="279400"/>
            <a:ext cx="11690201" cy="599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922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3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81" indent="-380981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00080"/>
            <a:ext cx="12192000" cy="307778"/>
            <a:chOff x="0" y="4574984"/>
            <a:chExt cx="9144000" cy="23083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2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133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3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81" indent="-380981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2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261074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81" y="4800601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7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4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100080"/>
            <a:ext cx="12192000" cy="307778"/>
            <a:chOff x="0" y="4574984"/>
            <a:chExt cx="9144000" cy="23083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52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81" y="4800601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7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4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9CFF1A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42959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9887"/>
            <a:ext cx="11582400" cy="656591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4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16000" y="1193800"/>
            <a:ext cx="5994400" cy="4267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609570" indent="0" algn="r">
              <a:buNone/>
              <a:defRPr i="1">
                <a:solidFill>
                  <a:schemeClr val="bg1"/>
                </a:solidFill>
              </a:defRPr>
            </a:lvl2pPr>
            <a:lvl3pPr marL="1219140" indent="0" algn="ctr">
              <a:buNone/>
              <a:defRPr i="1">
                <a:solidFill>
                  <a:schemeClr val="bg1"/>
                </a:solidFill>
              </a:defRPr>
            </a:lvl3pPr>
            <a:lvl4pPr marL="1828709" indent="0" algn="ctr">
              <a:buNone/>
              <a:defRPr i="1">
                <a:solidFill>
                  <a:schemeClr val="bg1"/>
                </a:solidFill>
              </a:defRPr>
            </a:lvl4pPr>
            <a:lvl5pPr marL="2438278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9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0" y="5664202"/>
            <a:ext cx="8412480" cy="510081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2133" spc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2/11/19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487" y="6545902"/>
            <a:ext cx="3092513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en-US" sz="933" dirty="0">
                <a:solidFill>
                  <a:srgbClr val="15284B"/>
                </a:solidFill>
                <a:latin typeface="Arial Narrow"/>
              </a:rPr>
              <a:t>KANSAS STATE DEPARTMENT OF EDUCATION </a:t>
            </a:r>
            <a:r>
              <a:rPr lang="en-US" sz="933" i="1" dirty="0">
                <a:solidFill>
                  <a:srgbClr val="15284B"/>
                </a:solidFill>
                <a:latin typeface="Arial Narrow"/>
              </a:rPr>
              <a:t>| www.ksde.org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90" y="5502277"/>
            <a:ext cx="2060924" cy="12192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2"/>
            <a:ext cx="12192000" cy="454658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121914" indent="0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016000" y="4800710"/>
            <a:ext cx="10160000" cy="677108"/>
          </a:xfrm>
          <a:noFill/>
        </p:spPr>
        <p:txBody>
          <a:bodyPr lIns="91440" tIns="91440" rIns="91440" bIns="91440" anchor="ctr" anchorCtr="0"/>
          <a:lstStyle>
            <a:lvl2pPr marL="60957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114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2/11/19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50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0712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1127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3538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50290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9182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798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0373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198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8863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45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2/11/19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6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52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2/11/19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248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2/11/19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78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9886"/>
            <a:ext cx="11582400" cy="656591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2/11/19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5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3400"/>
            <a:ext cx="121920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8261" y="6454268"/>
            <a:ext cx="93968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1" y="1905000"/>
            <a:ext cx="8635999" cy="2336800"/>
          </a:xfrm>
        </p:spPr>
        <p:txBody>
          <a:bodyPr wrap="square" lIns="45720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"/>
            <a:ext cx="3836264" cy="621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45" y="1315720"/>
            <a:ext cx="3173671" cy="48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01" y="5702815"/>
            <a:ext cx="14094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4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93800"/>
            <a:ext cx="11582400" cy="4830763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676358" indent="-457189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582400" cy="1198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44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93800"/>
            <a:ext cx="11582400" cy="4830763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676358" indent="-457189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582400" cy="1198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2/11/19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1222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820400" y="596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34525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41222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680" y="5969000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39065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00200"/>
            <a:ext cx="12192000" cy="274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33601" y="1600200"/>
            <a:ext cx="10058411" cy="2743203"/>
          </a:xfrm>
          <a:noFill/>
        </p:spPr>
        <p:txBody>
          <a:bodyPr wrap="square" lIns="365760" rIns="274320" anchor="ctr" anchorCtr="0"/>
          <a:lstStyle>
            <a:lvl1pPr algn="l">
              <a:defRPr sz="5333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1" y="4343400"/>
            <a:ext cx="8534401" cy="9144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667" spc="40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6592" y="6446602"/>
            <a:ext cx="2106609" cy="2358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4" y="1193800"/>
            <a:ext cx="3066492" cy="4632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5461000"/>
            <a:ext cx="1431235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2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1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676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1"/>
            <a:ext cx="112776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1"/>
            <a:ext cx="55880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1"/>
            <a:ext cx="54864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95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48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1" y="1193800"/>
            <a:ext cx="5534436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2209800"/>
            <a:ext cx="553655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568" y="1193800"/>
            <a:ext cx="5389033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68" y="2209800"/>
            <a:ext cx="538903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35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6109067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0400" y="60368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9270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130397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172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901" y="279400"/>
            <a:ext cx="11690201" cy="599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8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2/11/19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1222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820400" y="596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34525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50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418466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248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17478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9886"/>
            <a:ext cx="11582400" cy="656591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5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16000" y="1193800"/>
            <a:ext cx="5994400" cy="4267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609585" indent="0" algn="r">
              <a:buNone/>
              <a:defRPr i="1">
                <a:solidFill>
                  <a:schemeClr val="bg1"/>
                </a:solidFill>
              </a:defRPr>
            </a:lvl2pPr>
            <a:lvl3pPr marL="1219170" indent="0" algn="ctr">
              <a:buNone/>
              <a:defRPr i="1">
                <a:solidFill>
                  <a:schemeClr val="bg1"/>
                </a:solidFill>
              </a:defRPr>
            </a:lvl3pPr>
            <a:lvl4pPr marL="1828754" indent="0" algn="ctr">
              <a:buNone/>
              <a:defRPr i="1">
                <a:solidFill>
                  <a:schemeClr val="bg1"/>
                </a:solidFill>
              </a:defRPr>
            </a:lvl4pPr>
            <a:lvl5pPr marL="243833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3400"/>
            <a:ext cx="121920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8261" y="6454268"/>
            <a:ext cx="93968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dirty="0">
                <a:solidFill>
                  <a:prstClr val="black"/>
                </a:solidFill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1" y="1905000"/>
            <a:ext cx="8635999" cy="2336800"/>
          </a:xfrm>
        </p:spPr>
        <p:txBody>
          <a:bodyPr wrap="square" lIns="45720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"/>
            <a:ext cx="3836264" cy="621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45" y="1315720"/>
            <a:ext cx="3173671" cy="48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01" y="5702815"/>
            <a:ext cx="1409432" cy="1097280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93800"/>
            <a:ext cx="11582400" cy="4830763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676358" indent="-457189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582400" cy="1198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1222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820400" y="596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41222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680" y="5969000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2/11/19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41222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680" y="5969000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65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00200"/>
            <a:ext cx="12192000" cy="274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33601" y="1600200"/>
            <a:ext cx="10058411" cy="2743203"/>
          </a:xfrm>
          <a:noFill/>
        </p:spPr>
        <p:txBody>
          <a:bodyPr wrap="square" lIns="365760" rIns="274320" anchor="ctr" anchorCtr="0"/>
          <a:lstStyle>
            <a:lvl1pPr algn="l">
              <a:defRPr sz="5333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1" y="4343400"/>
            <a:ext cx="8534401" cy="9144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667" spc="40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6592" y="6446602"/>
            <a:ext cx="2106609" cy="2358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4" y="1193800"/>
            <a:ext cx="3066492" cy="4632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5461000"/>
            <a:ext cx="1431235" cy="1097280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1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1"/>
            <a:ext cx="112776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1"/>
            <a:ext cx="55880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1"/>
            <a:ext cx="54864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48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1" y="1193800"/>
            <a:ext cx="5534436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2209800"/>
            <a:ext cx="553655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568" y="1193800"/>
            <a:ext cx="5389033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68" y="2209800"/>
            <a:ext cx="538903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6109067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0400" y="60368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901" y="279400"/>
            <a:ext cx="11690201" cy="599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#kansanscan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356352"/>
            <a:ext cx="4267200" cy="365125"/>
          </a:xfrm>
        </p:spPr>
        <p:txBody>
          <a:bodyPr/>
          <a:lstStyle/>
          <a:p>
            <a:r>
              <a:rPr lang="en-US" dirty="0"/>
              <a:t>Lead the World in the Success of Each Child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56592" y="6385046"/>
            <a:ext cx="2106609" cy="2974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333" i="1" baseline="0" dirty="0">
                <a:solidFill>
                  <a:schemeClr val="bg1">
                    <a:lumMod val="65000"/>
                  </a:schemeClr>
                </a:solidFill>
              </a:rPr>
              <a:t>www.ksde.org</a:t>
            </a:r>
            <a:endParaRPr lang="en-US" sz="13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4" y="1193800"/>
            <a:ext cx="3066492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2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9CFF1A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9886"/>
            <a:ext cx="11582400" cy="656591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16000" y="1193800"/>
            <a:ext cx="5994400" cy="4267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609585" indent="0" algn="r">
              <a:buNone/>
              <a:defRPr i="1">
                <a:solidFill>
                  <a:schemeClr val="bg1"/>
                </a:solidFill>
              </a:defRPr>
            </a:lvl2pPr>
            <a:lvl3pPr marL="1219170" indent="0" algn="ctr">
              <a:buNone/>
              <a:defRPr i="1">
                <a:solidFill>
                  <a:schemeClr val="bg1"/>
                </a:solidFill>
              </a:defRPr>
            </a:lvl3pPr>
            <a:lvl4pPr marL="1828754" indent="0" algn="ctr">
              <a:buNone/>
              <a:defRPr i="1">
                <a:solidFill>
                  <a:schemeClr val="bg1"/>
                </a:solidFill>
              </a:defRPr>
            </a:lvl4pPr>
            <a:lvl5pPr marL="243833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0" y="5664201"/>
            <a:ext cx="8412480" cy="510081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2133" spc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2/11/19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486" y="6545902"/>
            <a:ext cx="3092513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en-US" sz="933" dirty="0">
                <a:solidFill>
                  <a:srgbClr val="15284B"/>
                </a:solidFill>
                <a:latin typeface="Arial Narrow"/>
              </a:rPr>
              <a:t>KANSAS STATE DEPARTMENT OF EDUCATION </a:t>
            </a:r>
            <a:r>
              <a:rPr lang="en-US" sz="933" i="1" dirty="0">
                <a:solidFill>
                  <a:srgbClr val="15284B"/>
                </a:solidFill>
                <a:latin typeface="Arial Narrow"/>
              </a:rPr>
              <a:t>| www.ksde.org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89" y="5502277"/>
            <a:ext cx="2060924" cy="12192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1"/>
            <a:ext cx="12192000" cy="454658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121917" indent="0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016000" y="4800709"/>
            <a:ext cx="10160000" cy="677108"/>
          </a:xfrm>
          <a:noFill/>
        </p:spPr>
        <p:txBody>
          <a:bodyPr lIns="91440" tIns="91440" rIns="91440" bIns="91440" anchor="ctr" anchorCtr="0"/>
          <a:lstStyle>
            <a:lvl2pPr marL="609585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/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D21F553-F3F8-4ED6-A7B2-185AD03704D1}" type="datetimeFigureOut">
              <a:rPr lang="en-US" sz="1800" smtClean="0">
                <a:solidFill>
                  <a:prstClr val="black"/>
                </a:solidFill>
              </a:rPr>
              <a:pPr defTabSz="914400"/>
              <a:t>2/11/19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50709C2-9530-404F-9306-39C41BBE996B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D21F553-F3F8-4ED6-A7B2-185AD03704D1}" type="datetimeFigureOut">
              <a:rPr lang="en-US" sz="1800" smtClean="0">
                <a:solidFill>
                  <a:prstClr val="black"/>
                </a:solidFill>
              </a:rPr>
              <a:pPr defTabSz="914400"/>
              <a:t>2/11/19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50709C2-9530-404F-9306-39C41BBE996B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D21F553-F3F8-4ED6-A7B2-185AD03704D1}" type="datetimeFigureOut">
              <a:rPr lang="en-US" sz="1800" smtClean="0">
                <a:solidFill>
                  <a:prstClr val="black"/>
                </a:solidFill>
              </a:rPr>
              <a:pPr defTabSz="914400"/>
              <a:t>2/11/19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50709C2-9530-404F-9306-39C41BBE996B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D21F553-F3F8-4ED6-A7B2-185AD03704D1}" type="datetimeFigureOut">
              <a:rPr lang="en-US" sz="1800" smtClean="0">
                <a:solidFill>
                  <a:prstClr val="black"/>
                </a:solidFill>
              </a:rPr>
              <a:pPr defTabSz="914400"/>
              <a:t>2/11/19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50709C2-9530-404F-9306-39C41BBE996B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D21F553-F3F8-4ED6-A7B2-185AD03704D1}" type="datetimeFigureOut">
              <a:rPr lang="en-US" sz="1800" smtClean="0">
                <a:solidFill>
                  <a:prstClr val="black"/>
                </a:solidFill>
              </a:rPr>
              <a:pPr defTabSz="914400"/>
              <a:t>2/11/19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50709C2-9530-404F-9306-39C41BBE996B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1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2/11/19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6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D21F553-F3F8-4ED6-A7B2-185AD03704D1}" type="datetimeFigureOut">
              <a:rPr lang="en-US" sz="1800" smtClean="0">
                <a:solidFill>
                  <a:prstClr val="black"/>
                </a:solidFill>
              </a:rPr>
              <a:pPr defTabSz="914400"/>
              <a:t>2/11/19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50709C2-9530-404F-9306-39C41BBE996B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D21F553-F3F8-4ED6-A7B2-185AD03704D1}" type="datetimeFigureOut">
              <a:rPr lang="en-US" sz="1800" smtClean="0">
                <a:solidFill>
                  <a:prstClr val="black"/>
                </a:solidFill>
              </a:rPr>
              <a:pPr defTabSz="914400"/>
              <a:t>2/11/19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50709C2-9530-404F-9306-39C41BBE996B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D21F553-F3F8-4ED6-A7B2-185AD03704D1}" type="datetimeFigureOut">
              <a:rPr lang="en-US" sz="1800" smtClean="0">
                <a:solidFill>
                  <a:prstClr val="black"/>
                </a:solidFill>
              </a:rPr>
              <a:pPr defTabSz="914400"/>
              <a:t>2/11/19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50709C2-9530-404F-9306-39C41BBE996B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D21F553-F3F8-4ED6-A7B2-185AD03704D1}" type="datetimeFigureOut">
              <a:rPr lang="en-US" sz="1800" smtClean="0">
                <a:solidFill>
                  <a:prstClr val="black"/>
                </a:solidFill>
              </a:rPr>
              <a:pPr defTabSz="914400"/>
              <a:t>2/11/19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50709C2-9530-404F-9306-39C41BBE996B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D21F553-F3F8-4ED6-A7B2-185AD03704D1}" type="datetimeFigureOut">
              <a:rPr lang="en-US" sz="1800" smtClean="0">
                <a:solidFill>
                  <a:prstClr val="black"/>
                </a:solidFill>
              </a:rPr>
              <a:pPr defTabSz="914400"/>
              <a:t>2/11/19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50709C2-9530-404F-9306-39C41BBE996B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D21F553-F3F8-4ED6-A7B2-185AD03704D1}" type="datetimeFigureOut">
              <a:rPr lang="en-US" sz="1800" smtClean="0">
                <a:solidFill>
                  <a:prstClr val="black"/>
                </a:solidFill>
              </a:rPr>
              <a:pPr defTabSz="914400"/>
              <a:t>2/11/19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50709C2-9530-404F-9306-39C41BBE996B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3400"/>
            <a:ext cx="121920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8262" y="6454269"/>
            <a:ext cx="93968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2" y="1905000"/>
            <a:ext cx="8635999" cy="2336800"/>
          </a:xfrm>
        </p:spPr>
        <p:txBody>
          <a:bodyPr wrap="square" lIns="45720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"/>
            <a:ext cx="3836264" cy="621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46" y="1315720"/>
            <a:ext cx="3173671" cy="48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01" y="5702815"/>
            <a:ext cx="14094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2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93801"/>
            <a:ext cx="11582400" cy="4830763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676317" indent="-457178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"/>
            <a:ext cx="11582400" cy="1198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281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1223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820400" y="596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1179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41223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680" y="5969000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41524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1"/>
            <a:ext cx="112776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1"/>
            <a:ext cx="55880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1"/>
            <a:ext cx="54864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2/11/19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95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00200"/>
            <a:ext cx="12192000" cy="274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33601" y="1600201"/>
            <a:ext cx="10058411" cy="2743203"/>
          </a:xfrm>
          <a:noFill/>
        </p:spPr>
        <p:txBody>
          <a:bodyPr wrap="square" lIns="365760" rIns="274320" anchor="ctr" anchorCtr="0"/>
          <a:lstStyle>
            <a:lvl1pPr algn="l">
              <a:defRPr sz="5333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2" y="4343400"/>
            <a:ext cx="8534401" cy="9144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667" spc="400">
                <a:solidFill>
                  <a:schemeClr val="bg1"/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6593" y="6446602"/>
            <a:ext cx="2106609" cy="2358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5" y="1193800"/>
            <a:ext cx="3066492" cy="4632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1" y="5461000"/>
            <a:ext cx="1431235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1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2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603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2"/>
            <a:ext cx="112776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2"/>
            <a:ext cx="55880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2"/>
            <a:ext cx="54864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251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48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2" y="1193800"/>
            <a:ext cx="5534436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2" y="2209800"/>
            <a:ext cx="553655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569" y="1193800"/>
            <a:ext cx="5389033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69" y="2209800"/>
            <a:ext cx="538903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308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6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6109068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0400" y="60368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77312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6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313082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6100080"/>
            <a:ext cx="12192000" cy="307778"/>
            <a:chOff x="0" y="4574984"/>
            <a:chExt cx="9144000" cy="23083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23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902" y="279400"/>
            <a:ext cx="11690201" cy="599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870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3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81" indent="-380981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00080"/>
            <a:ext cx="12192000" cy="307778"/>
            <a:chOff x="0" y="4574984"/>
            <a:chExt cx="9144000" cy="23083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2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22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3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81" indent="-380981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2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72951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48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1" y="1193800"/>
            <a:ext cx="5534436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2209800"/>
            <a:ext cx="553655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568" y="1193800"/>
            <a:ext cx="5389033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68" y="2209800"/>
            <a:ext cx="538903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2/11/19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81" y="4800601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7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4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100080"/>
            <a:ext cx="12192000" cy="307778"/>
            <a:chOff x="0" y="4574984"/>
            <a:chExt cx="9144000" cy="23083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572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81" y="4800601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7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4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257449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9887"/>
            <a:ext cx="11582400" cy="656591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3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400" y="1397007"/>
            <a:ext cx="10871200" cy="406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609570" indent="0" algn="r">
              <a:buNone/>
              <a:defRPr i="1">
                <a:solidFill>
                  <a:schemeClr val="bg1"/>
                </a:solidFill>
              </a:defRPr>
            </a:lvl2pPr>
            <a:lvl3pPr marL="1219140" indent="0" algn="ctr">
              <a:buNone/>
              <a:defRPr i="1">
                <a:solidFill>
                  <a:schemeClr val="bg1"/>
                </a:solidFill>
              </a:defRPr>
            </a:lvl3pPr>
            <a:lvl4pPr marL="1828709" indent="0" algn="ctr">
              <a:buNone/>
              <a:defRPr i="1">
                <a:solidFill>
                  <a:schemeClr val="bg1"/>
                </a:solidFill>
              </a:defRPr>
            </a:lvl4pPr>
            <a:lvl5pPr marL="2438278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256581" y="64466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173046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9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16000" y="1193800"/>
            <a:ext cx="5994400" cy="4267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609570" indent="0" algn="r">
              <a:buNone/>
              <a:defRPr i="1">
                <a:solidFill>
                  <a:schemeClr val="bg1"/>
                </a:solidFill>
              </a:defRPr>
            </a:lvl2pPr>
            <a:lvl3pPr marL="1219140" indent="0" algn="ctr">
              <a:buNone/>
              <a:defRPr i="1">
                <a:solidFill>
                  <a:schemeClr val="bg1"/>
                </a:solidFill>
              </a:defRPr>
            </a:lvl3pPr>
            <a:lvl4pPr marL="1828709" indent="0" algn="ctr">
              <a:buNone/>
              <a:defRPr i="1">
                <a:solidFill>
                  <a:schemeClr val="bg1"/>
                </a:solidFill>
              </a:defRPr>
            </a:lvl4pPr>
            <a:lvl5pPr marL="2438278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5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1: 1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400800"/>
            <a:ext cx="12192000" cy="457200"/>
            <a:chOff x="0" y="6400800"/>
            <a:chExt cx="91440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8408"/>
            <a:ext cx="11582400" cy="4791456"/>
          </a:xfrm>
          <a:prstGeom prst="rect">
            <a:avLst/>
          </a:prstGeom>
        </p:spPr>
        <p:txBody>
          <a:bodyPr/>
          <a:lstStyle>
            <a:lvl1pPr>
              <a:buClrTx/>
              <a:defRPr sz="2667"/>
            </a:lvl1pPr>
            <a:lvl2pPr>
              <a:buClrTx/>
              <a:defRPr sz="2400"/>
            </a:lvl2pPr>
            <a:lvl3pPr>
              <a:buClrTx/>
              <a:defRPr sz="2133"/>
            </a:lvl3pPr>
            <a:lvl4pPr>
              <a:buClrTx/>
              <a:defRPr sz="1867"/>
            </a:lvl4pPr>
            <a:lvl5pPr>
              <a:buClrTx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2"/>
            <a:ext cx="115824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Insert 1-Line Title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21679"/>
            <a:ext cx="609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5861304"/>
            <a:ext cx="115824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0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6933"/>
            </a:lvl1pPr>
            <a:lvl2pPr lvl="1" algn="ctr" rtl="0">
              <a:spcBef>
                <a:spcPts val="0"/>
              </a:spcBef>
              <a:buSzPct val="100000"/>
              <a:defRPr sz="6933"/>
            </a:lvl2pPr>
            <a:lvl3pPr lvl="2" algn="ctr" rtl="0">
              <a:spcBef>
                <a:spcPts val="0"/>
              </a:spcBef>
              <a:buSzPct val="100000"/>
              <a:defRPr sz="6933"/>
            </a:lvl3pPr>
            <a:lvl4pPr lvl="3" algn="ctr" rtl="0">
              <a:spcBef>
                <a:spcPts val="0"/>
              </a:spcBef>
              <a:buSzPct val="100000"/>
              <a:defRPr sz="6933"/>
            </a:lvl4pPr>
            <a:lvl5pPr lvl="4" algn="ctr" rtl="0">
              <a:spcBef>
                <a:spcPts val="0"/>
              </a:spcBef>
              <a:buSzPct val="100000"/>
              <a:defRPr sz="6933"/>
            </a:lvl5pPr>
            <a:lvl6pPr lvl="5" algn="ctr" rtl="0">
              <a:spcBef>
                <a:spcPts val="0"/>
              </a:spcBef>
              <a:buSzPct val="100000"/>
              <a:defRPr sz="6933"/>
            </a:lvl6pPr>
            <a:lvl7pPr lvl="6" algn="ctr" rtl="0">
              <a:spcBef>
                <a:spcPts val="0"/>
              </a:spcBef>
              <a:buSzPct val="100000"/>
              <a:defRPr sz="6933"/>
            </a:lvl7pPr>
            <a:lvl8pPr lvl="7" algn="ctr" rtl="0">
              <a:spcBef>
                <a:spcPts val="0"/>
              </a:spcBef>
              <a:buSzPct val="100000"/>
              <a:defRPr sz="6933"/>
            </a:lvl8pPr>
            <a:lvl9pPr lvl="8" algn="ctr" rtl="0">
              <a:spcBef>
                <a:spcPts val="0"/>
              </a:spcBef>
              <a:buSzPct val="100000"/>
              <a:defRPr sz="6933"/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363038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har char="●"/>
              <a:defRPr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867" kern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/>
              <a:t>‹#›</a:t>
            </a:fld>
            <a:endParaRPr lang="en"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07955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36320" y="2055770"/>
            <a:ext cx="10119360" cy="2228302"/>
          </a:xfrm>
          <a:prstGeom prst="rect">
            <a:avLst/>
          </a:prstGeom>
          <a:noFill/>
        </p:spPr>
        <p:txBody>
          <a:bodyPr wrap="square" tIns="274320" rIns="0" bIns="274320" anchor="ctr" anchorCtr="0">
            <a:spAutoFit/>
          </a:bodyPr>
          <a:lstStyle>
            <a:lvl1pPr marL="0" indent="0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3200">
                <a:solidFill>
                  <a:schemeClr val="tx2"/>
                </a:solidFill>
                <a:latin typeface="+mj-lt"/>
              </a:defRPr>
            </a:lvl1pPr>
            <a:lvl2pPr marL="609570" indent="-609570">
              <a:buClr>
                <a:schemeClr val="accent2"/>
              </a:buClr>
              <a:buSzPct val="95000"/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+mj-lt"/>
              </a:defRPr>
            </a:lvl2pPr>
            <a:lvl3pPr marL="975312" indent="-365742">
              <a:buClr>
                <a:schemeClr val="accent2"/>
              </a:buClr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+mj-lt"/>
              </a:defRPr>
            </a:lvl3pPr>
            <a:lvl4pPr marL="1462966">
              <a:buClr>
                <a:schemeClr val="accent2"/>
              </a:buClr>
              <a:buSzPct val="80000"/>
              <a:defRPr sz="3200">
                <a:solidFill>
                  <a:schemeClr val="tx2"/>
                </a:solidFill>
                <a:latin typeface="+mj-lt"/>
              </a:defRPr>
            </a:lvl4pPr>
            <a:lvl5pPr>
              <a:buClr>
                <a:schemeClr val="accent2"/>
              </a:buClr>
              <a:defRPr sz="32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/>
              <a:t>2/11/19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8617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3400"/>
            <a:ext cx="121920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8263" y="6454269"/>
            <a:ext cx="93968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3" y="1905000"/>
            <a:ext cx="8635999" cy="2336800"/>
          </a:xfrm>
        </p:spPr>
        <p:txBody>
          <a:bodyPr wrap="square" lIns="45720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"/>
            <a:ext cx="3836264" cy="621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47" y="1315720"/>
            <a:ext cx="3173671" cy="48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01" y="5702815"/>
            <a:ext cx="14094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2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2/11/19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6109067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0400" y="60368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9270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93801"/>
            <a:ext cx="11582400" cy="4830763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676275" indent="-457167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"/>
            <a:ext cx="11582400" cy="1198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507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1224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820400" y="596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33571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41224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680" y="5969000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29357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00200"/>
            <a:ext cx="12192000" cy="274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33601" y="1600201"/>
            <a:ext cx="10058411" cy="2743203"/>
          </a:xfrm>
          <a:noFill/>
        </p:spPr>
        <p:txBody>
          <a:bodyPr wrap="square" lIns="365760" rIns="274320" anchor="ctr" anchorCtr="0"/>
          <a:lstStyle>
            <a:lvl1pPr algn="l">
              <a:defRPr sz="5333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4" y="4343400"/>
            <a:ext cx="8534401" cy="9144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667" spc="400">
                <a:solidFill>
                  <a:schemeClr val="bg1"/>
                </a:solidFill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6594" y="6446602"/>
            <a:ext cx="2106609" cy="2358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5" y="1193800"/>
            <a:ext cx="3066492" cy="4632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1" y="5461000"/>
            <a:ext cx="1431235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4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4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353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4"/>
            <a:ext cx="112776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3"/>
            <a:ext cx="55880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3"/>
            <a:ext cx="54864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580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48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3" y="1193800"/>
            <a:ext cx="5534436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4" y="2209800"/>
            <a:ext cx="553655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570" y="1193800"/>
            <a:ext cx="5389033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70" y="2209800"/>
            <a:ext cx="538903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600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8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6109068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0400" y="60368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715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8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313838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6100086"/>
            <a:ext cx="12192000" cy="307778"/>
            <a:chOff x="0" y="4574984"/>
            <a:chExt cx="9144000" cy="23083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00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98.xml"/><Relationship Id="rId19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Relationship Id="rId22" Type="http://schemas.openxmlformats.org/officeDocument/2006/relationships/slideLayout" Target="../slideLayouts/slideLayout11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19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Relationship Id="rId22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9" y="933040"/>
            <a:ext cx="3054201" cy="49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203200" y="1193800"/>
            <a:ext cx="11988800" cy="4775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370170" y="1193800"/>
            <a:ext cx="11618641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87680" rIns="0" bIns="0" rtlCol="0" anchor="ctr">
            <a:normAutofit/>
          </a:bodyPr>
          <a:lstStyle/>
          <a:p>
            <a:pPr algn="ctr"/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2/11/19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1"/>
            <a:ext cx="11684000" cy="119856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5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7" r:id="rId3"/>
    <p:sldLayoutId id="2147483738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39" r:id="rId10"/>
    <p:sldLayoutId id="2147483728" r:id="rId11"/>
    <p:sldLayoutId id="2147483729" r:id="rId12"/>
    <p:sldLayoutId id="2147483730" r:id="rId13"/>
    <p:sldLayoutId id="2147483736" r:id="rId14"/>
    <p:sldLayoutId id="2147483731" r:id="rId15"/>
    <p:sldLayoutId id="2147483735" r:id="rId16"/>
    <p:sldLayoutId id="2147483732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1219170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34" indent="-243834" algn="l" defTabSz="1219170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00160" indent="-380990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9" y="933040"/>
            <a:ext cx="3054201" cy="49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203200" y="1193800"/>
            <a:ext cx="11988800" cy="4775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370170" y="1193800"/>
            <a:ext cx="11618641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87680" rIns="0" bIns="0" rtlCol="0" anchor="ctr">
            <a:normAutofit/>
          </a:bodyPr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1"/>
            <a:ext cx="11684000" cy="119856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5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9" r:id="rId18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1219170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34" indent="-243834" algn="l" defTabSz="1219170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00160" indent="-380990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9" y="933040"/>
            <a:ext cx="3054201" cy="49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203200" y="1193800"/>
            <a:ext cx="11988800" cy="4775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370170" y="1193800"/>
            <a:ext cx="11618641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87680" rIns="0" bIns="0" rtlCol="0" anchor="ctr">
            <a:normAutofit/>
          </a:bodyPr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1"/>
            <a:ext cx="11684000" cy="119856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7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1219170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34" indent="-243834" algn="l" defTabSz="1219170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00160" indent="-380990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74" y="117565"/>
            <a:ext cx="11483447" cy="810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5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1" y="933041"/>
            <a:ext cx="3054201" cy="49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203200" y="1193800"/>
            <a:ext cx="11988800" cy="4775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370172" y="1193800"/>
            <a:ext cx="11618641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87680" rIns="0" bIns="0" rtlCol="0" anchor="ctr">
            <a:normAutofit/>
          </a:bodyPr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"/>
            <a:ext cx="11684000" cy="119856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  <p:sldLayoutId id="2147483880" r:id="rId18"/>
    <p:sldLayoutId id="2147483881" r:id="rId19"/>
    <p:sldLayoutId id="2147483882" r:id="rId20"/>
    <p:sldLayoutId id="2147483883" r:id="rId21"/>
    <p:sldLayoutId id="2147483884" r:id="rId22"/>
    <p:sldLayoutId id="2147483885" r:id="rId23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1219140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29" indent="-243829" algn="l" defTabSz="1219140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00120" indent="-380981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2" y="933042"/>
            <a:ext cx="3054201" cy="49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203200" y="1193800"/>
            <a:ext cx="11988800" cy="4775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370173" y="1193800"/>
            <a:ext cx="11618641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87680" rIns="0" bIns="0" rtlCol="0" anchor="ctr">
            <a:normAutofit/>
          </a:bodyPr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4"/>
            <a:ext cx="11684000" cy="119856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8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  <p:sldLayoutId id="2147483903" r:id="rId17"/>
    <p:sldLayoutId id="2147483904" r:id="rId18"/>
    <p:sldLayoutId id="2147483905" r:id="rId19"/>
    <p:sldLayoutId id="2147483906" r:id="rId20"/>
    <p:sldLayoutId id="2147483907" r:id="rId21"/>
    <p:sldLayoutId id="2147483908" r:id="rId2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1219110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23" indent="-243823" algn="l" defTabSz="1219110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26" indent="-380972" algn="l" defTabSz="121911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00080" indent="-380972" algn="l" defTabSz="12191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defTabSz="121911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defTabSz="121911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1" y="933041"/>
            <a:ext cx="3054201" cy="49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203200" y="1193800"/>
            <a:ext cx="11988800" cy="4775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370172" y="1193800"/>
            <a:ext cx="11618641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87680" rIns="0" bIns="0" rtlCol="0" anchor="ctr">
            <a:normAutofit/>
          </a:bodyPr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"/>
            <a:ext cx="11684000" cy="119856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5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  <p:sldLayoutId id="2147483962" r:id="rId17"/>
    <p:sldLayoutId id="2147483963" r:id="rId18"/>
    <p:sldLayoutId id="2147483964" r:id="rId1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1219140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29" indent="-243829" algn="l" defTabSz="1219140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00120" indent="-380981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2/11/19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72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6.png"/><Relationship Id="rId4" Type="http://schemas.openxmlformats.org/officeDocument/2006/relationships/hyperlink" Target="http://www.menti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1" y="1905000"/>
            <a:ext cx="8331199" cy="2336800"/>
          </a:xfrm>
        </p:spPr>
        <p:txBody>
          <a:bodyPr anchor="ctr"/>
          <a:lstStyle/>
          <a:p>
            <a:r>
              <a:rPr lang="en-US" sz="4267" dirty="0"/>
              <a:t>Kansas Leads the World in the Success of Each Student.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1320800"/>
          </a:xfrm>
        </p:spPr>
        <p:txBody>
          <a:bodyPr>
            <a:normAutofit/>
          </a:bodyPr>
          <a:lstStyle/>
          <a:p>
            <a:pPr algn="r"/>
            <a:r>
              <a:rPr lang="en-US" sz="2667" dirty="0"/>
              <a:t>Dr. Randy Watson, Kansas Commissioner of Education</a:t>
            </a:r>
          </a:p>
        </p:txBody>
      </p:sp>
    </p:spTree>
    <p:extLst>
      <p:ext uri="{BB962C8B-B14F-4D97-AF65-F5344CB8AC3E}">
        <p14:creationId xmlns:p14="http://schemas.microsoft.com/office/powerpoint/2010/main" val="237283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990603"/>
            <a:ext cx="3022805" cy="4899444"/>
          </a:xfrm>
          <a:prstGeom prst="rect">
            <a:avLst/>
          </a:prstGeom>
        </p:spPr>
      </p:pic>
      <p:sp>
        <p:nvSpPr>
          <p:cNvPr id="5" name="Shape 213">
            <a:extLst>
              <a:ext uri="{FF2B5EF4-FFF2-40B4-BE49-F238E27FC236}">
                <a16:creationId xmlns:a16="http://schemas.microsoft.com/office/drawing/2014/main" id="{BD8B2A53-FC3A-A449-87FA-7D89815C3696}"/>
              </a:ext>
            </a:extLst>
          </p:cNvPr>
          <p:cNvSpPr txBox="1"/>
          <p:nvPr/>
        </p:nvSpPr>
        <p:spPr>
          <a:xfrm>
            <a:off x="98273" y="145196"/>
            <a:ext cx="12093728" cy="1162493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defTabSz="1219140" hangingPunct="0">
              <a:lnSpc>
                <a:spcPct val="93750"/>
              </a:lnSpc>
              <a:buSzPct val="25000"/>
              <a:defRPr/>
            </a:pPr>
            <a:r>
              <a:rPr lang="en-US" sz="4000" kern="0" dirty="0">
                <a:solidFill>
                  <a:srgbClr val="FFFFFF"/>
                </a:solidFill>
                <a:latin typeface="Arial"/>
                <a:ea typeface="Franklin Gothic"/>
                <a:cs typeface="Franklin Gothic"/>
                <a:sym typeface="Franklin Gothic"/>
              </a:rPr>
              <a:t>FOUR YEAR COLLEGE GRADUATES LACKING…</a:t>
            </a:r>
          </a:p>
        </p:txBody>
      </p:sp>
      <p:sp>
        <p:nvSpPr>
          <p:cNvPr id="6" name="Shape 214">
            <a:extLst>
              <a:ext uri="{FF2B5EF4-FFF2-40B4-BE49-F238E27FC236}">
                <a16:creationId xmlns:a16="http://schemas.microsoft.com/office/drawing/2014/main" id="{886B9177-FD0F-7245-B707-7D067BE3C974}"/>
              </a:ext>
            </a:extLst>
          </p:cNvPr>
          <p:cNvSpPr txBox="1"/>
          <p:nvPr/>
        </p:nvSpPr>
        <p:spPr>
          <a:xfrm>
            <a:off x="3733800" y="1343860"/>
            <a:ext cx="10042800" cy="4730853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457178" indent="-457178" defTabSz="1219140" hangingPunct="0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6250205" algn="l"/>
              </a:tabLst>
              <a:defRPr/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Verbal Communication. . . . . . . . . . . . .	95.4%</a:t>
            </a:r>
          </a:p>
          <a:p>
            <a:pPr marL="457178" indent="-457178" defTabSz="1219140" hangingPunct="0">
              <a:spcBef>
                <a:spcPts val="64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6250205" algn="l"/>
              </a:tabLst>
              <a:defRPr/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Teamwork/Collaboration. . . . . . . . . . . .	94.4%</a:t>
            </a:r>
          </a:p>
          <a:p>
            <a:pPr marL="457178" indent="-457178" defTabSz="1219140" hangingPunct="0">
              <a:spcBef>
                <a:spcPts val="64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6250205" algn="l"/>
              </a:tabLst>
              <a:defRPr/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Professionalism/Work Ethic. . . . . . . . . . .	93.8%</a:t>
            </a:r>
          </a:p>
          <a:p>
            <a:pPr marL="457178" indent="-457178" defTabSz="1219140" hangingPunct="0">
              <a:spcBef>
                <a:spcPts val="64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6250205" algn="l"/>
              </a:tabLst>
              <a:defRPr/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Written Communication. . . . . . . . . . . . .	93.1%</a:t>
            </a:r>
          </a:p>
          <a:p>
            <a:pPr marL="457178" indent="-457178" defTabSz="1219140" hangingPunct="0">
              <a:spcBef>
                <a:spcPts val="64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6250205" algn="l"/>
              </a:tabLst>
              <a:defRPr/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Critical Thinking/Problem Solving. . . . . 	92.1%</a:t>
            </a:r>
          </a:p>
          <a:p>
            <a:pPr marL="457178" indent="-457178" defTabSz="1219140" hangingPunct="0">
              <a:spcBef>
                <a:spcPts val="64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6250205" algn="l"/>
              </a:tabLst>
              <a:defRPr/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Ethics/Social Responsibility. . . . . . . . . . 	85.6%</a:t>
            </a:r>
          </a:p>
          <a:p>
            <a:pPr marL="457178" indent="-457178" defTabSz="1219140" hangingPunct="0">
              <a:spcBef>
                <a:spcPts val="64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6250205" algn="l"/>
              </a:tabLst>
              <a:defRPr/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Leadership . . . . . . . . . . . . . . . . . . . . . . . 	81.8%</a:t>
            </a:r>
          </a:p>
          <a:p>
            <a:pPr marL="457178" indent="-457178" defTabSz="1219140" hangingPunct="0">
              <a:spcBef>
                <a:spcPts val="64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6250205" algn="l"/>
              </a:tabLst>
              <a:defRPr/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Information Technology Applications. 	81.0%</a:t>
            </a:r>
          </a:p>
          <a:p>
            <a:pPr marL="457178" indent="-457178" defTabSz="1219140" hangingPunct="0">
              <a:spcBef>
                <a:spcPts val="64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6250205" algn="l"/>
              </a:tabLst>
              <a:defRPr/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Creativity/Innovation. . . . . . . . . . . . . . .	81.0%</a:t>
            </a:r>
          </a:p>
          <a:p>
            <a:pPr marL="457178" indent="-457178" defTabSz="1219140" hangingPunct="0">
              <a:spcBef>
                <a:spcPts val="64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6250205" algn="l"/>
              </a:tabLst>
              <a:defRPr/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Lifelong Learning/Self-Direction. . . . . . 	78.3%</a:t>
            </a:r>
          </a:p>
          <a:p>
            <a:pPr marL="457178" indent="-457178" defTabSz="1219140" hangingPunct="0">
              <a:spcBef>
                <a:spcPts val="640"/>
              </a:spcBef>
              <a:buClr>
                <a:srgbClr val="0C0C0C"/>
              </a:buClr>
              <a:buSzPct val="100000"/>
              <a:buFont typeface="Franklin Gothic"/>
              <a:buChar char="▪"/>
              <a:tabLst>
                <a:tab pos="6250205" algn="l"/>
              </a:tabLst>
              <a:defRPr/>
            </a:pPr>
            <a:endParaRPr lang="en-US" kern="0" dirty="0">
              <a:solidFill>
                <a:srgbClr val="0C0C0C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762CFC-9FC1-D64C-90A8-C79717B29443}"/>
              </a:ext>
            </a:extLst>
          </p:cNvPr>
          <p:cNvSpPr/>
          <p:nvPr/>
        </p:nvSpPr>
        <p:spPr>
          <a:xfrm>
            <a:off x="5900506" y="5890046"/>
            <a:ext cx="6705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664" lvl="4" indent="-16886" defTabSz="1219140" hangingPunct="0">
              <a:buClr>
                <a:srgbClr val="000000"/>
              </a:buClr>
              <a:buSzPct val="25000"/>
              <a:defRPr/>
            </a:pPr>
            <a:r>
              <a:rPr lang="en-US" sz="1800" i="1" kern="0" dirty="0">
                <a:solidFill>
                  <a:srgbClr val="000000"/>
                </a:solidFill>
                <a:latin typeface="Arial"/>
                <a:ea typeface="Franklin Gothic"/>
                <a:cs typeface="Franklin Gothic"/>
                <a:sym typeface="Franklin Gothic"/>
              </a:rPr>
              <a:t>Consolidated Survey of Corporate America</a:t>
            </a:r>
          </a:p>
        </p:txBody>
      </p:sp>
    </p:spTree>
    <p:extLst>
      <p:ext uri="{BB962C8B-B14F-4D97-AF65-F5344CB8AC3E}">
        <p14:creationId xmlns:p14="http://schemas.microsoft.com/office/powerpoint/2010/main" val="156796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ote-Thomas-Jefferson-if-you-want-something-youve-never-had-1061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6096"/>
            <a:ext cx="122936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8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82883"/>
            <a:ext cx="12192000" cy="1111664"/>
          </a:xfrm>
        </p:spPr>
        <p:txBody>
          <a:bodyPr>
            <a:normAutofit/>
          </a:bodyPr>
          <a:lstStyle/>
          <a:p>
            <a:r>
              <a:rPr lang="en-US" dirty="0"/>
              <a:t>Creating a Vision for Kansas – State Outcomes</a:t>
            </a:r>
          </a:p>
        </p:txBody>
      </p:sp>
      <p:pic>
        <p:nvPicPr>
          <p:cNvPr id="6" name="Picture 5" descr="Kansas-Can-blue_white-gold-st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3" y="1193800"/>
            <a:ext cx="3531539" cy="508000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/>
          </p:nvPr>
        </p:nvGraphicFramePr>
        <p:xfrm>
          <a:off x="3429000" y="1193799"/>
          <a:ext cx="8686800" cy="508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6797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3800"/>
            <a:ext cx="3352801" cy="508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600" y="29823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3600" dirty="0">
                <a:solidFill>
                  <a:srgbClr val="FFFFFF"/>
                </a:solidFill>
                <a:latin typeface="Arial"/>
              </a:rPr>
              <a:t>How Does an IPS flow into Post Secondary Success?</a:t>
            </a:r>
          </a:p>
        </p:txBody>
      </p:sp>
      <p:sp>
        <p:nvSpPr>
          <p:cNvPr id="3" name="AutoShape 2" descr="areer_Pathways_Arch_Chart_FINAL-REV_11282017.png"/>
          <p:cNvSpPr>
            <a:spLocks noChangeAspect="1" noChangeArrowheads="1"/>
          </p:cNvSpPr>
          <p:nvPr/>
        </p:nvSpPr>
        <p:spPr bwMode="auto">
          <a:xfrm>
            <a:off x="0" y="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43000"/>
            <a:ext cx="11125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0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2800" y="1193801"/>
            <a:ext cx="8636000" cy="1778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“99% of jobs created since the Great Recession have gone to workers with some type of post secondary education or training.”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face of employment</a:t>
            </a:r>
          </a:p>
        </p:txBody>
      </p:sp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3800"/>
            <a:ext cx="3352801" cy="508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889440-0C3C-574E-AA9D-AE50FFB35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2971800"/>
            <a:ext cx="5867400" cy="3092565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37903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E07DAF-2B1A-C243-A1F2-9B96F10E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2616" y="-302193"/>
            <a:ext cx="12963119" cy="81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28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2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5BA67E-B11A-164E-BA6C-DD373CE82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6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 b="6919"/>
          <a:stretch/>
        </p:blipFill>
        <p:spPr>
          <a:xfrm>
            <a:off x="1" y="-25400"/>
            <a:ext cx="12191999" cy="42164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600200" y="4343400"/>
            <a:ext cx="8991600" cy="1544012"/>
          </a:xfrm>
        </p:spPr>
        <p:txBody>
          <a:bodyPr>
            <a:normAutofit/>
          </a:bodyPr>
          <a:lstStyle/>
          <a:p>
            <a:pPr marL="0" indent="0">
              <a:lnSpc>
                <a:spcPts val="5333"/>
              </a:lnSpc>
              <a:buNone/>
            </a:pPr>
            <a:r>
              <a:rPr lang="en-US" sz="5333" dirty="0">
                <a:solidFill>
                  <a:schemeClr val="tx2"/>
                </a:solidFill>
              </a:rPr>
              <a:t>Kansas leads the </a:t>
            </a:r>
            <a:r>
              <a:rPr lang="en-US" sz="5333" dirty="0">
                <a:solidFill>
                  <a:schemeClr val="bg2"/>
                </a:solidFill>
                <a:latin typeface="Arial Black" panose="020B0A04020102020204" pitchFamily="34" charset="0"/>
              </a:rPr>
              <a:t>world</a:t>
            </a:r>
            <a:r>
              <a:rPr lang="en-US" sz="5333" dirty="0">
                <a:solidFill>
                  <a:schemeClr val="tx2"/>
                </a:solidFill>
              </a:rPr>
              <a:t> in the success of each student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09600" y="0"/>
            <a:ext cx="11785600" cy="510116"/>
          </a:xfrm>
          <a:prstGeom prst="rect">
            <a:avLst/>
          </a:prstGeom>
          <a:noFill/>
        </p:spPr>
        <p:txBody>
          <a:bodyPr vert="horz" wrap="square" lIns="0" tIns="0" rIns="0" bIns="1219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600" b="1" dirty="0">
                <a:solidFill>
                  <a:prstClr val="white"/>
                </a:solidFill>
                <a:latin typeface="Arial Narrow"/>
              </a:rPr>
              <a:t>A NEW Vision for Kansas 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486" y="6545902"/>
            <a:ext cx="3092513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en-US" sz="933" dirty="0">
                <a:solidFill>
                  <a:srgbClr val="15284B"/>
                </a:solidFill>
                <a:latin typeface="Arial Narrow"/>
              </a:rPr>
              <a:t>KANSAS STATE DEPARTMENT OF EDUCATION </a:t>
            </a:r>
            <a:r>
              <a:rPr lang="en-US" sz="933" i="1" dirty="0">
                <a:solidFill>
                  <a:srgbClr val="15284B"/>
                </a:solidFill>
                <a:latin typeface="Arial Narrow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139538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0169"/>
          </a:xfrm>
        </p:spPr>
        <p:txBody>
          <a:bodyPr>
            <a:noAutofit/>
          </a:bodyPr>
          <a:lstStyle/>
          <a:p>
            <a:r>
              <a:rPr lang="en-US" sz="4000" dirty="0"/>
              <a:t>Kansans Can Competencies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B63CC0-E995-EC4C-A60E-5EB7DA8687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98" y="979278"/>
            <a:ext cx="3022805" cy="48994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91BA62-08ED-1C4A-92D3-3242BC41991A}"/>
              </a:ext>
            </a:extLst>
          </p:cNvPr>
          <p:cNvSpPr txBox="1"/>
          <p:nvPr/>
        </p:nvSpPr>
        <p:spPr>
          <a:xfrm>
            <a:off x="2844595" y="3733800"/>
            <a:ext cx="274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Go to </a:t>
            </a:r>
            <a:r>
              <a:rPr lang="en-US" sz="2800" dirty="0">
                <a:hlinkClick r:id="rId4"/>
              </a:rPr>
              <a:t>www.menti.com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Type 11 67 93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90FD09-AF64-1343-83CF-257B37A712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" t="8889" r="3987" b="18889"/>
          <a:stretch/>
        </p:blipFill>
        <p:spPr>
          <a:xfrm>
            <a:off x="5176988" y="0"/>
            <a:ext cx="7015012" cy="693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1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264160" y="-30478"/>
            <a:ext cx="8229600" cy="1140169"/>
          </a:xfrm>
        </p:spPr>
        <p:txBody>
          <a:bodyPr>
            <a:noAutofit/>
          </a:bodyPr>
          <a:lstStyle/>
          <a:p>
            <a:r>
              <a:rPr lang="en-US" sz="4500" dirty="0"/>
              <a:t>Kansans said…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DEC945-88CF-7B4A-86D8-7515785FC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12192000" cy="499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1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990602"/>
            <a:ext cx="3022805" cy="48994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E6E271-6097-654A-88B6-ED25EECB757A}"/>
              </a:ext>
            </a:extLst>
          </p:cNvPr>
          <p:cNvSpPr txBox="1"/>
          <p:nvPr/>
        </p:nvSpPr>
        <p:spPr>
          <a:xfrm>
            <a:off x="3675742" y="1250303"/>
            <a:ext cx="851625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609585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Arial"/>
              </a:rPr>
              <a:t>When KU freshman are asked to give the ONE word to describe their senior year in high school, it is…..</a:t>
            </a:r>
          </a:p>
          <a:p>
            <a:pPr marL="990575" lvl="1" indent="-380990" defTabSz="609585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chemeClr val="bg2"/>
                </a:solidFill>
                <a:latin typeface="Arial"/>
              </a:rPr>
              <a:t>BORING</a:t>
            </a:r>
          </a:p>
          <a:p>
            <a:pPr defTabSz="609585">
              <a:buClr>
                <a:srgbClr val="FFA300"/>
              </a:buClr>
              <a:buSzPct val="125000"/>
              <a:defRPr/>
            </a:pPr>
            <a:endParaRPr lang="en-US" sz="2800" dirty="0">
              <a:solidFill>
                <a:schemeClr val="tx2"/>
              </a:solidFill>
              <a:latin typeface="Arial"/>
            </a:endParaRPr>
          </a:p>
          <a:p>
            <a:pPr marL="380990" indent="-380990" defTabSz="609585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Arial"/>
              </a:rPr>
              <a:t>When asked what in high school prepared them most for success in life, KU students said…</a:t>
            </a:r>
          </a:p>
          <a:p>
            <a:pPr marL="990575" lvl="1" indent="-380990" defTabSz="609585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chemeClr val="bg2"/>
                </a:solidFill>
                <a:latin typeface="Arial"/>
              </a:rPr>
              <a:t>Extra-Curricular Activities</a:t>
            </a:r>
          </a:p>
          <a:p>
            <a:pPr marL="380990" indent="-380990" defTabSz="609585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tx2"/>
              </a:solidFill>
              <a:latin typeface="Arial"/>
            </a:endParaRPr>
          </a:p>
          <a:p>
            <a:pPr marL="380990" indent="-380990" defTabSz="609585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Arial"/>
              </a:rPr>
              <a:t>When future teachers from KU are asked if they learned more about teaching from student teaching or from 4 years of college, they say…</a:t>
            </a:r>
          </a:p>
          <a:p>
            <a:pPr marL="990575" lvl="1" indent="-380990" defTabSz="609585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bg2"/>
                </a:solidFill>
                <a:latin typeface="Arial"/>
              </a:rPr>
              <a:t>Of course they said STUDENT TEACHING!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2A551BD-FAED-6D43-A626-ED1AEA153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23" y="0"/>
            <a:ext cx="11582400" cy="1198561"/>
          </a:xfrm>
        </p:spPr>
        <p:txBody>
          <a:bodyPr/>
          <a:lstStyle/>
          <a:p>
            <a:r>
              <a:rPr lang="en-US" dirty="0"/>
              <a:t>Future Teachers from the University of Kansas…</a:t>
            </a:r>
          </a:p>
        </p:txBody>
      </p:sp>
    </p:spTree>
    <p:extLst>
      <p:ext uri="{BB962C8B-B14F-4D97-AF65-F5344CB8AC3E}">
        <p14:creationId xmlns:p14="http://schemas.microsoft.com/office/powerpoint/2010/main" val="186259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990603"/>
            <a:ext cx="3022805" cy="48994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A2AF66-4869-3448-B27D-467EE40C94EB}"/>
              </a:ext>
            </a:extLst>
          </p:cNvPr>
          <p:cNvSpPr txBox="1"/>
          <p:nvPr/>
        </p:nvSpPr>
        <p:spPr>
          <a:xfrm>
            <a:off x="49655" y="98635"/>
            <a:ext cx="120396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10">
              <a:defRPr/>
            </a:pPr>
            <a:r>
              <a:rPr lang="en-US" sz="5333" dirty="0">
                <a:solidFill>
                  <a:srgbClr val="FFFFFF"/>
                </a:solidFill>
                <a:latin typeface="Arial"/>
              </a:rPr>
              <a:t>Time to Redesign Schools!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3528FA-6BB3-8C49-998A-D1706C3FB1C1}"/>
              </a:ext>
            </a:extLst>
          </p:cNvPr>
          <p:cNvSpPr/>
          <p:nvPr/>
        </p:nvSpPr>
        <p:spPr>
          <a:xfrm>
            <a:off x="3530806" y="1752601"/>
            <a:ext cx="8736455" cy="3919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40" hangingPunct="0">
              <a:lnSpc>
                <a:spcPct val="115000"/>
              </a:lnSpc>
              <a:spcAft>
                <a:spcPts val="1333"/>
              </a:spcAft>
              <a:defRPr/>
            </a:pPr>
            <a:r>
              <a:rPr lang="en-US" sz="4400" kern="0" dirty="0">
                <a:solidFill>
                  <a:srgbClr val="15254B"/>
                </a:solidFill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WHAT </a:t>
            </a:r>
            <a:r>
              <a:rPr lang="en-US" sz="4400" b="1" kern="0" dirty="0">
                <a:solidFill>
                  <a:srgbClr val="FFA300"/>
                </a:solidFill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SKILLS</a:t>
            </a:r>
            <a:r>
              <a:rPr lang="en-US" sz="4400" kern="0" dirty="0">
                <a:solidFill>
                  <a:srgbClr val="15254B"/>
                </a:solidFill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 DO </a:t>
            </a:r>
            <a:r>
              <a:rPr lang="en-US" sz="4400" b="1" kern="0" dirty="0">
                <a:solidFill>
                  <a:srgbClr val="FFA300"/>
                </a:solidFill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BUSINESS</a:t>
            </a:r>
            <a:r>
              <a:rPr lang="en-US" sz="4400" kern="0" dirty="0">
                <a:solidFill>
                  <a:srgbClr val="15254B"/>
                </a:solidFill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 &amp; </a:t>
            </a:r>
            <a:r>
              <a:rPr lang="en-US" sz="4400" b="1" kern="0" dirty="0">
                <a:solidFill>
                  <a:srgbClr val="FFA300"/>
                </a:solidFill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INDUSTRY SAY </a:t>
            </a:r>
            <a:r>
              <a:rPr lang="en-US" sz="4400" kern="0" dirty="0">
                <a:solidFill>
                  <a:srgbClr val="15254B"/>
                </a:solidFill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ARE </a:t>
            </a:r>
            <a:r>
              <a:rPr lang="en-US" sz="4400" b="1" kern="0" dirty="0">
                <a:solidFill>
                  <a:srgbClr val="FFA300"/>
                </a:solidFill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LACKING</a:t>
            </a:r>
            <a:r>
              <a:rPr lang="en-US" sz="4400" kern="0" dirty="0">
                <a:solidFill>
                  <a:srgbClr val="15254B"/>
                </a:solidFill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 IN HIGH SCHOOL, TWO-YEAR and FOUR-YEAR COLLEGE PROGRAM </a:t>
            </a:r>
            <a:r>
              <a:rPr lang="en-US" sz="4400" b="1" kern="0" dirty="0">
                <a:solidFill>
                  <a:srgbClr val="FFA300"/>
                </a:solidFill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GRADUATES</a:t>
            </a:r>
            <a:r>
              <a:rPr lang="en-US" sz="4400" kern="0" dirty="0">
                <a:solidFill>
                  <a:srgbClr val="15254B"/>
                </a:solidFill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?</a:t>
            </a:r>
            <a:endParaRPr lang="en-US" sz="4400" kern="0" dirty="0">
              <a:solidFill>
                <a:srgbClr val="15254B"/>
              </a:solidFill>
              <a:latin typeface="Arial"/>
              <a:ea typeface="MS Mincho" panose="02020609040205080304" pitchFamily="49" charset="-128"/>
              <a:cs typeface="Times New Roman" panose="02020603050405020304" pitchFamily="18" charset="0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5510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13">
            <a:extLst>
              <a:ext uri="{FF2B5EF4-FFF2-40B4-BE49-F238E27FC236}">
                <a16:creationId xmlns:a16="http://schemas.microsoft.com/office/drawing/2014/main" id="{234D9A87-1903-E143-86FE-96E4BCEC9B96}"/>
              </a:ext>
            </a:extLst>
          </p:cNvPr>
          <p:cNvSpPr txBox="1"/>
          <p:nvPr/>
        </p:nvSpPr>
        <p:spPr>
          <a:xfrm>
            <a:off x="304800" y="152400"/>
            <a:ext cx="10835061" cy="1162493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defTabSz="1219140" hangingPunct="0">
              <a:lnSpc>
                <a:spcPct val="93750"/>
              </a:lnSpc>
              <a:buSzPct val="25000"/>
              <a:defRPr/>
            </a:pPr>
            <a:r>
              <a:rPr lang="en-US" sz="4000" kern="0" dirty="0">
                <a:solidFill>
                  <a:srgbClr val="FFFFFF"/>
                </a:solidFill>
                <a:latin typeface="Arial"/>
                <a:ea typeface="Franklin Gothic"/>
                <a:cs typeface="Franklin Gothic"/>
                <a:sym typeface="Franklin Gothic"/>
              </a:rPr>
              <a:t>HIGH SCHOOL GRADUATES LACKING…</a:t>
            </a:r>
          </a:p>
        </p:txBody>
      </p:sp>
      <p:sp>
        <p:nvSpPr>
          <p:cNvPr id="6" name="Shape 214">
            <a:extLst>
              <a:ext uri="{FF2B5EF4-FFF2-40B4-BE49-F238E27FC236}">
                <a16:creationId xmlns:a16="http://schemas.microsoft.com/office/drawing/2014/main" id="{D4DCC81C-C78B-AD41-9E03-7FEAE1A9FAEA}"/>
              </a:ext>
            </a:extLst>
          </p:cNvPr>
          <p:cNvSpPr txBox="1"/>
          <p:nvPr/>
        </p:nvSpPr>
        <p:spPr>
          <a:xfrm>
            <a:off x="4038600" y="1323272"/>
            <a:ext cx="7696200" cy="4730853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457178" indent="-457178" defTabSz="1219140" hangingPunct="0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6095696" algn="l"/>
              </a:tabLst>
              <a:defRPr/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Professionalism/Work Ethic . . . . . . . . .  80.3%</a:t>
            </a:r>
          </a:p>
          <a:p>
            <a:pPr marL="457178" indent="-457178" defTabSz="1219140" hangingPunct="0">
              <a:spcBef>
                <a:spcPts val="64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6095696" algn="l"/>
              </a:tabLst>
              <a:defRPr/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Teamwork/Collaboration . . . . . . . . . . .   75.7%</a:t>
            </a:r>
          </a:p>
          <a:p>
            <a:pPr marL="457178" indent="-457178" defTabSz="1219140" hangingPunct="0">
              <a:spcBef>
                <a:spcPts val="64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6095696" algn="l"/>
              </a:tabLst>
              <a:defRPr/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Verbal Communication. . . . . . . . . . . . .   70.8%</a:t>
            </a:r>
          </a:p>
          <a:p>
            <a:pPr marL="457178" indent="-457178" defTabSz="1219140" hangingPunct="0">
              <a:spcBef>
                <a:spcPts val="64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6095696" algn="l"/>
              </a:tabLst>
              <a:defRPr/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Ethics/Social Responsibility. . . . . . . . . . 63.4%</a:t>
            </a:r>
          </a:p>
          <a:p>
            <a:pPr marL="457178" indent="-457178" defTabSz="1219140" hangingPunct="0">
              <a:spcBef>
                <a:spcPts val="64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6095696" algn="l"/>
              </a:tabLst>
              <a:defRPr/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Critical Thinking/Problem Solving. . . . .  57.5%</a:t>
            </a:r>
          </a:p>
          <a:p>
            <a:pPr marL="457178" indent="-457178" defTabSz="1219140" hangingPunct="0">
              <a:spcBef>
                <a:spcPts val="64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6095696" algn="l"/>
              </a:tabLst>
              <a:defRPr/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Information Technology Applications.     53.0%</a:t>
            </a:r>
          </a:p>
          <a:p>
            <a:pPr marL="457178" indent="-457178" defTabSz="1219140" hangingPunct="0">
              <a:spcBef>
                <a:spcPts val="64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6095696" algn="l"/>
              </a:tabLst>
              <a:defRPr/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Written Communication. . . . . . . . . . . .    52.7%</a:t>
            </a:r>
          </a:p>
          <a:p>
            <a:pPr marL="457178" indent="-457178" defTabSz="1219140" hangingPunct="0">
              <a:spcBef>
                <a:spcPts val="64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6095696" algn="l"/>
              </a:tabLst>
              <a:defRPr/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Diversity. . . . . . . . . . . . . . . . . . . . . . . .    52.1%</a:t>
            </a:r>
          </a:p>
          <a:p>
            <a:pPr marL="457178" indent="-457178" defTabSz="1219140" hangingPunct="0">
              <a:spcBef>
                <a:spcPts val="64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6095696" algn="l"/>
              </a:tabLst>
              <a:defRPr/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Lifelong Learning/Self-Direction. . . . …  42.5%</a:t>
            </a:r>
          </a:p>
          <a:p>
            <a:pPr marL="457178" indent="-457178" defTabSz="1219140" hangingPunct="0">
              <a:spcBef>
                <a:spcPts val="64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6095696" algn="l"/>
              </a:tabLst>
              <a:defRPr/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Creativity/Innovation. . . . . . . . . . . . . . .   36.3%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555E1D-7097-EE4A-940A-C8C7DBF416F3}"/>
              </a:ext>
            </a:extLst>
          </p:cNvPr>
          <p:cNvSpPr/>
          <p:nvPr/>
        </p:nvSpPr>
        <p:spPr>
          <a:xfrm>
            <a:off x="5908125" y="5869459"/>
            <a:ext cx="6541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664" lvl="4" indent="-16886" defTabSz="1219140" hangingPunct="0">
              <a:buClr>
                <a:srgbClr val="000000"/>
              </a:buClr>
              <a:buSzPct val="25000"/>
              <a:defRPr/>
            </a:pPr>
            <a:r>
              <a:rPr lang="en-US" sz="1800" i="1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Consolidated Survey of Corporate America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AF04AB-7344-1344-80B4-59C3D9E95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990603"/>
            <a:ext cx="3022805" cy="489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3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990603"/>
            <a:ext cx="3022805" cy="4899444"/>
          </a:xfrm>
          <a:prstGeom prst="rect">
            <a:avLst/>
          </a:prstGeom>
        </p:spPr>
      </p:pic>
      <p:sp>
        <p:nvSpPr>
          <p:cNvPr id="5" name="Shape 213">
            <a:extLst>
              <a:ext uri="{FF2B5EF4-FFF2-40B4-BE49-F238E27FC236}">
                <a16:creationId xmlns:a16="http://schemas.microsoft.com/office/drawing/2014/main" id="{F7EB3582-4AF5-5A45-A6C5-FEB490406D83}"/>
              </a:ext>
            </a:extLst>
          </p:cNvPr>
          <p:cNvSpPr txBox="1"/>
          <p:nvPr/>
        </p:nvSpPr>
        <p:spPr>
          <a:xfrm>
            <a:off x="98272" y="88683"/>
            <a:ext cx="12093728" cy="1162493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defTabSz="1219140" hangingPunct="0">
              <a:lnSpc>
                <a:spcPct val="93750"/>
              </a:lnSpc>
              <a:buSzPct val="25000"/>
              <a:defRPr/>
            </a:pPr>
            <a:r>
              <a:rPr lang="en-US" sz="4000" kern="0" dirty="0">
                <a:solidFill>
                  <a:srgbClr val="FFFFFF"/>
                </a:solidFill>
                <a:latin typeface="Arial"/>
                <a:ea typeface="Franklin Gothic"/>
                <a:cs typeface="Franklin Gothic"/>
                <a:sym typeface="Franklin Gothic"/>
              </a:rPr>
              <a:t>TWO YEAR COLLEGE GRADUATES LACKING…</a:t>
            </a:r>
          </a:p>
        </p:txBody>
      </p:sp>
      <p:sp>
        <p:nvSpPr>
          <p:cNvPr id="6" name="Shape 214">
            <a:extLst>
              <a:ext uri="{FF2B5EF4-FFF2-40B4-BE49-F238E27FC236}">
                <a16:creationId xmlns:a16="http://schemas.microsoft.com/office/drawing/2014/main" id="{0BB1C046-B6E4-5445-8687-3C154EBB7FF2}"/>
              </a:ext>
            </a:extLst>
          </p:cNvPr>
          <p:cNvSpPr txBox="1"/>
          <p:nvPr/>
        </p:nvSpPr>
        <p:spPr>
          <a:xfrm>
            <a:off x="3810000" y="1447800"/>
            <a:ext cx="10042800" cy="4730853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457178" indent="-457178" defTabSz="1219140" hangingPunct="0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6250205" algn="l"/>
              </a:tabLst>
              <a:defRPr/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Professionalism/Work Ethic. . . . . . . . . . .	83.4%</a:t>
            </a:r>
          </a:p>
          <a:p>
            <a:pPr marL="457178" indent="-457178" defTabSz="1219140" hangingPunct="0">
              <a:spcBef>
                <a:spcPts val="64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6250205" algn="l"/>
              </a:tabLst>
              <a:defRPr/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Teamwork/Collaboration. . . . . . . . . . . .	82.7%</a:t>
            </a:r>
          </a:p>
          <a:p>
            <a:pPr marL="457178" indent="-457178" defTabSz="1219140" hangingPunct="0">
              <a:spcBef>
                <a:spcPts val="64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6250205" algn="l"/>
              </a:tabLst>
              <a:defRPr/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Verbal Communication. . . . . . . . . . . . . 	82.0%</a:t>
            </a:r>
          </a:p>
          <a:p>
            <a:pPr marL="457178" indent="-457178" defTabSz="1219140" hangingPunct="0">
              <a:spcBef>
                <a:spcPts val="64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6250205" algn="l"/>
              </a:tabLst>
              <a:defRPr/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Critical Thinking/Problem Solving. . . . . .	72.2%</a:t>
            </a:r>
          </a:p>
          <a:p>
            <a:pPr marL="457178" indent="-457178" defTabSz="1219140" hangingPunct="0">
              <a:spcBef>
                <a:spcPts val="64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6250205" algn="l"/>
              </a:tabLst>
              <a:defRPr/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Written Communication. . . . . . . . . . . . .	71.5%</a:t>
            </a:r>
          </a:p>
          <a:p>
            <a:pPr marL="457178" indent="-457178" defTabSz="1219140" hangingPunct="0">
              <a:spcBef>
                <a:spcPts val="64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6250205" algn="l"/>
              </a:tabLst>
              <a:defRPr/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Ethics/Social Responsibility. . . . . . . . . . .	70.6%</a:t>
            </a:r>
          </a:p>
          <a:p>
            <a:pPr marL="457178" indent="-457178" defTabSz="1219140" hangingPunct="0">
              <a:spcBef>
                <a:spcPts val="64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6250205" algn="l"/>
              </a:tabLst>
              <a:defRPr/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Information Technology Applications. .	68.6%</a:t>
            </a:r>
          </a:p>
          <a:p>
            <a:pPr marL="457178" indent="-457178" defTabSz="1219140" hangingPunct="0">
              <a:spcBef>
                <a:spcPts val="64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6250205" algn="l"/>
              </a:tabLst>
              <a:defRPr/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Lifelong Learning/Self-Direction. . . . . . .	58.3%</a:t>
            </a:r>
          </a:p>
          <a:p>
            <a:pPr marL="457178" indent="-457178" defTabSz="1219140" hangingPunct="0">
              <a:spcBef>
                <a:spcPts val="64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6250205" algn="l"/>
              </a:tabLst>
              <a:defRPr/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Diversity. . . . . . . . . . . . . . . . . . . . . . . . . 	56.9%</a:t>
            </a:r>
          </a:p>
          <a:p>
            <a:pPr marL="457178" indent="-457178" defTabSz="1219140" hangingPunct="0">
              <a:spcBef>
                <a:spcPts val="64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6250205" algn="l"/>
              </a:tabLst>
              <a:defRPr/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Creativity/Innovation. . . . . . . . . . . . . . . 	45.5%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03938D-C0C1-3F4F-9A93-7628CA094904}"/>
              </a:ext>
            </a:extLst>
          </p:cNvPr>
          <p:cNvSpPr/>
          <p:nvPr/>
        </p:nvSpPr>
        <p:spPr>
          <a:xfrm>
            <a:off x="5791200" y="5939362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664" lvl="4" indent="-16886" defTabSz="1219140" hangingPunct="0">
              <a:buClr>
                <a:srgbClr val="000000"/>
              </a:buClr>
              <a:buSzPct val="25000"/>
              <a:defRPr/>
            </a:pPr>
            <a:r>
              <a:rPr lang="en-US" sz="1800" i="1" kern="0" dirty="0">
                <a:solidFill>
                  <a:srgbClr val="000000"/>
                </a:solidFill>
                <a:latin typeface="Arial"/>
                <a:ea typeface="Franklin Gothic"/>
                <a:cs typeface="Franklin Gothic"/>
                <a:sym typeface="Franklin Gothic"/>
              </a:rPr>
              <a:t>Consolidated Survey of Corporate America</a:t>
            </a:r>
          </a:p>
        </p:txBody>
      </p:sp>
    </p:spTree>
    <p:extLst>
      <p:ext uri="{BB962C8B-B14F-4D97-AF65-F5344CB8AC3E}">
        <p14:creationId xmlns:p14="http://schemas.microsoft.com/office/powerpoint/2010/main" val="168406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46216</TotalTime>
  <Words>690</Words>
  <Application>Microsoft Macintosh PowerPoint</Application>
  <PresentationFormat>Widescreen</PresentationFormat>
  <Paragraphs>103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Arial</vt:lpstr>
      <vt:lpstr>Arial Black</vt:lpstr>
      <vt:lpstr>Arial Narrow</vt:lpstr>
      <vt:lpstr>Calibri</vt:lpstr>
      <vt:lpstr>Calibri Light</vt:lpstr>
      <vt:lpstr>Century Gothic</vt:lpstr>
      <vt:lpstr>Franklin Gothic</vt:lpstr>
      <vt:lpstr>Wingdings</vt:lpstr>
      <vt:lpstr>KansansCAN-Blank-Template</vt:lpstr>
      <vt:lpstr>1_KansansCAN-Blank-Template</vt:lpstr>
      <vt:lpstr>2_KansansCAN-Blank-Template</vt:lpstr>
      <vt:lpstr>Custom Design</vt:lpstr>
      <vt:lpstr>3_KansansCAN-Blank-Template</vt:lpstr>
      <vt:lpstr>4_KansansCAN-Blank-Template</vt:lpstr>
      <vt:lpstr>6_KansansCAN-Blank-Template</vt:lpstr>
      <vt:lpstr>1_Office Theme</vt:lpstr>
      <vt:lpstr>Kansas Leads the World in the Success of Each Student.</vt:lpstr>
      <vt:lpstr>PowerPoint Presentation</vt:lpstr>
      <vt:lpstr>PowerPoint Presentation</vt:lpstr>
      <vt:lpstr>Kansans Can Competencies</vt:lpstr>
      <vt:lpstr>Kansans said…</vt:lpstr>
      <vt:lpstr>Future Teachers from the University of Kansas…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Creating a Vision for Kansas – State Outcomes</vt:lpstr>
      <vt:lpstr>PowerPoint Presentation</vt:lpstr>
      <vt:lpstr>Changing face of employment</vt:lpstr>
      <vt:lpstr>PowerPoint Presentation</vt:lpstr>
      <vt:lpstr>PowerPoint Presentation</vt:lpstr>
    </vt:vector>
  </TitlesOfParts>
  <Company>KSDE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Franklin</dc:creator>
  <cp:lastModifiedBy>Randy Watson</cp:lastModifiedBy>
  <cp:revision>999</cp:revision>
  <cp:lastPrinted>2017-03-04T16:12:47Z</cp:lastPrinted>
  <dcterms:created xsi:type="dcterms:W3CDTF">2015-08-04T16:12:34Z</dcterms:created>
  <dcterms:modified xsi:type="dcterms:W3CDTF">2019-02-11T17:02:00Z</dcterms:modified>
</cp:coreProperties>
</file>