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4" r:id="rId6"/>
    <p:sldId id="268" r:id="rId7"/>
    <p:sldId id="272" r:id="rId8"/>
    <p:sldId id="262" r:id="rId9"/>
    <p:sldId id="263" r:id="rId10"/>
    <p:sldId id="260" r:id="rId11"/>
    <p:sldId id="267" r:id="rId12"/>
    <p:sldId id="266" r:id="rId13"/>
    <p:sldId id="259" r:id="rId14"/>
    <p:sldId id="265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FE5486-EE59-47CF-8D17-AFC6EBB2ED26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FD4EC9-8F1F-4D26-B6CB-01C06F1851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ksde.org/Agency/DivisionofLearningServices/CareerStandardsandAssessmentServices/CSASHome/CareerTechnicalEducation(CTE)/PerkinsFederalAccountability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mailto:mkollman@ksd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ksde.org/Agency/DivisionofLearningServices/CareerStandardsandAssessmentServices/CSASHome/CareerTechnicalEducation(CTE)/PerkinsFederalAccountability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kollman@ksde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de.org/Portals/0/CSAS/CSAS%20Home/CTE%20Home/Perkins/Perkins_Resources/Equipment%20Tag%20Request%20Form-Perkins%20IV.pdf" TargetMode="External"/><Relationship Id="rId2" Type="http://schemas.openxmlformats.org/officeDocument/2006/relationships/hyperlink" Target="http://www.ksde.org/LinkClick.aspx?fileticket=5K7kUXQN0q4%3d&amp;tabid=654&amp;portalid=0&amp;mid=177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352800"/>
            <a:ext cx="4419600" cy="1260629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Martin Kollman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639" y="1066800"/>
            <a:ext cx="8735961" cy="2133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FY14 February Perkins Update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733800"/>
            <a:ext cx="3429000" cy="266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36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Perkins/CTE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March 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- Progress Report</a:t>
            </a:r>
          </a:p>
          <a:p>
            <a:r>
              <a:rPr lang="en-US" b="1" dirty="0" smtClean="0"/>
              <a:t>March 15</a:t>
            </a:r>
            <a:r>
              <a:rPr lang="en-US" b="1" baseline="30000" dirty="0" smtClean="0"/>
              <a:t>th </a:t>
            </a:r>
            <a:r>
              <a:rPr lang="en-US" dirty="0" smtClean="0"/>
              <a:t>– Pathways Applications /Maintenance </a:t>
            </a:r>
            <a:r>
              <a:rPr lang="en-US" dirty="0" smtClean="0"/>
              <a:t>Close</a:t>
            </a:r>
          </a:p>
          <a:p>
            <a:r>
              <a:rPr lang="en-US" b="1" dirty="0" smtClean="0"/>
              <a:t>May 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– Last day to make FY14 Budget changes</a:t>
            </a:r>
            <a:endParaRPr lang="en-US" dirty="0" smtClean="0"/>
          </a:p>
          <a:p>
            <a:r>
              <a:rPr lang="en-US" b="1" dirty="0" smtClean="0"/>
              <a:t>June 1</a:t>
            </a:r>
            <a:r>
              <a:rPr lang="en-US" b="1" baseline="30000" dirty="0" smtClean="0"/>
              <a:t>st </a:t>
            </a:r>
            <a:r>
              <a:rPr lang="en-US" dirty="0" smtClean="0"/>
              <a:t>- deadline for FY15 Perkins Applications</a:t>
            </a:r>
          </a:p>
          <a:p>
            <a:r>
              <a:rPr lang="en-US" b="1" dirty="0" smtClean="0"/>
              <a:t>June 12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– review FY15 Perkins Applications</a:t>
            </a:r>
          </a:p>
          <a:p>
            <a:r>
              <a:rPr lang="en-US" b="1" dirty="0" smtClean="0"/>
              <a:t>June 30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  <a:r>
              <a:rPr lang="en-US" dirty="0" smtClean="0"/>
              <a:t>– end of FY14 Perkins grant and all funds must be spent or encumbered.</a:t>
            </a:r>
          </a:p>
          <a:p>
            <a:r>
              <a:rPr lang="en-US" b="1" dirty="0" smtClean="0"/>
              <a:t>July 1</a:t>
            </a:r>
            <a:r>
              <a:rPr lang="en-US" b="1" baseline="30000" dirty="0" smtClean="0"/>
              <a:t>st</a:t>
            </a:r>
            <a:r>
              <a:rPr lang="en-US" b="1" dirty="0" smtClean="0"/>
              <a:t> </a:t>
            </a:r>
            <a:r>
              <a:rPr lang="en-US" dirty="0" smtClean="0"/>
              <a:t>– new FY15 Perkins grant begins.</a:t>
            </a:r>
          </a:p>
        </p:txBody>
      </p:sp>
    </p:spTree>
    <p:extLst>
      <p:ext uri="{BB962C8B-B14F-4D97-AF65-F5344CB8AC3E}">
        <p14:creationId xmlns:p14="http://schemas.microsoft.com/office/powerpoint/2010/main" val="670437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4356" y="152400"/>
            <a:ext cx="7024744" cy="1143000"/>
          </a:xfrm>
        </p:spPr>
        <p:txBody>
          <a:bodyPr/>
          <a:lstStyle/>
          <a:p>
            <a:r>
              <a:rPr lang="en-US" dirty="0" smtClean="0"/>
              <a:t>Perkins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295400"/>
            <a:ext cx="6777317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Desk Audit with option of Site Visit</a:t>
            </a:r>
          </a:p>
          <a:p>
            <a:r>
              <a:rPr lang="en-US" u="sng" dirty="0" smtClean="0"/>
              <a:t>Monitoring Sites:</a:t>
            </a:r>
            <a:r>
              <a:rPr lang="en-US" dirty="0" smtClean="0"/>
              <a:t> Review 2014 Funds</a:t>
            </a:r>
          </a:p>
          <a:p>
            <a:pPr lvl="1"/>
            <a:r>
              <a:rPr lang="en-US" dirty="0" smtClean="0"/>
              <a:t>262 Valley Center	</a:t>
            </a:r>
            <a:r>
              <a:rPr lang="en-US" dirty="0"/>
              <a:t>428 Great </a:t>
            </a:r>
            <a:r>
              <a:rPr lang="en-US" dirty="0" smtClean="0"/>
              <a:t>Bend</a:t>
            </a:r>
          </a:p>
          <a:p>
            <a:pPr lvl="1"/>
            <a:r>
              <a:rPr lang="en-US" dirty="0" smtClean="0"/>
              <a:t>233 Olathe	</a:t>
            </a:r>
            <a:r>
              <a:rPr lang="en-US" dirty="0"/>
              <a:t>	</a:t>
            </a:r>
            <a:r>
              <a:rPr lang="en-US" dirty="0" smtClean="0"/>
              <a:t>465 </a:t>
            </a:r>
            <a:r>
              <a:rPr lang="en-US" dirty="0"/>
              <a:t>Winfield</a:t>
            </a:r>
            <a:endParaRPr lang="en-US" dirty="0" smtClean="0"/>
          </a:p>
          <a:p>
            <a:pPr lvl="1"/>
            <a:r>
              <a:rPr lang="en-US" dirty="0" smtClean="0"/>
              <a:t>415 Wolf River	493 </a:t>
            </a:r>
            <a:r>
              <a:rPr lang="en-US" dirty="0"/>
              <a:t>Columbus</a:t>
            </a:r>
            <a:endParaRPr lang="en-US" dirty="0" smtClean="0"/>
          </a:p>
          <a:p>
            <a:pPr lvl="1"/>
            <a:r>
              <a:rPr lang="en-US" dirty="0" smtClean="0"/>
              <a:t>260 Derby		503 </a:t>
            </a:r>
            <a:r>
              <a:rPr lang="en-US" dirty="0"/>
              <a:t>Parsons </a:t>
            </a:r>
            <a:endParaRPr lang="en-US" dirty="0" smtClean="0"/>
          </a:p>
          <a:p>
            <a:pPr lvl="1"/>
            <a:r>
              <a:rPr lang="en-US" dirty="0" smtClean="0"/>
              <a:t>250 Pittsburg	622 </a:t>
            </a:r>
            <a:r>
              <a:rPr lang="en-US" dirty="0"/>
              <a:t>ESSDACK</a:t>
            </a:r>
            <a:endParaRPr lang="en-US" dirty="0" smtClean="0"/>
          </a:p>
          <a:p>
            <a:pPr lvl="1"/>
            <a:r>
              <a:rPr lang="en-US" dirty="0"/>
              <a:t>402 Augusta </a:t>
            </a:r>
            <a:endParaRPr lang="en-US" dirty="0" smtClean="0"/>
          </a:p>
          <a:p>
            <a:r>
              <a:rPr lang="en-US" dirty="0" smtClean="0"/>
              <a:t>Monitoring </a:t>
            </a:r>
            <a:r>
              <a:rPr lang="en-US" dirty="0"/>
              <a:t>Process - </a:t>
            </a:r>
            <a:r>
              <a:rPr lang="en-US" dirty="0">
                <a:hlinkClick r:id="rId2"/>
              </a:rPr>
              <a:t>http://www.ksde.org/Agency/DivisionofLearningServices/CareerStandardsandAssessmentServices/CSASHome/CareerTechnicalEducation(CTE)/</a:t>
            </a:r>
            <a:r>
              <a:rPr lang="en-US" dirty="0" smtClean="0">
                <a:hlinkClick r:id="rId2"/>
              </a:rPr>
              <a:t>PerkinsFederalAccountability.aspx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5" name="Picture 1" descr="C:\Users\mkollman\AppData\Local\Microsoft\Windows\Temporary Internet Files\Content.IE5\Z51B2EI9\MC90044151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062" y="40005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526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Related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General Reminders:</a:t>
            </a:r>
          </a:p>
          <a:p>
            <a:r>
              <a:rPr lang="en-US" dirty="0" smtClean="0"/>
              <a:t>Advisory </a:t>
            </a:r>
            <a:r>
              <a:rPr lang="en-US" dirty="0"/>
              <a:t>committee </a:t>
            </a:r>
            <a:r>
              <a:rPr lang="en-US" dirty="0" smtClean="0"/>
              <a:t>meetings (2 per year)</a:t>
            </a:r>
            <a:endParaRPr lang="en-US" dirty="0"/>
          </a:p>
          <a:p>
            <a:r>
              <a:rPr lang="en-US" dirty="0"/>
              <a:t>Business &amp; Industry involvement</a:t>
            </a:r>
          </a:p>
          <a:p>
            <a:r>
              <a:rPr lang="en-US" dirty="0" smtClean="0"/>
              <a:t>Submit </a:t>
            </a:r>
            <a:r>
              <a:rPr lang="en-US" dirty="0"/>
              <a:t>for </a:t>
            </a:r>
            <a:r>
              <a:rPr lang="en-US" dirty="0" smtClean="0"/>
              <a:t>FY14 &amp; FY15 </a:t>
            </a:r>
            <a:r>
              <a:rPr lang="en-US" dirty="0"/>
              <a:t>budget changes via </a:t>
            </a:r>
            <a:r>
              <a:rPr lang="en-US" dirty="0" smtClean="0"/>
              <a:t>email</a:t>
            </a:r>
          </a:p>
          <a:p>
            <a:r>
              <a:rPr lang="en-US" dirty="0" smtClean="0"/>
              <a:t>June 30</a:t>
            </a:r>
            <a:r>
              <a:rPr lang="en-US" baseline="30000" dirty="0" smtClean="0"/>
              <a:t>th</a:t>
            </a:r>
            <a:r>
              <a:rPr lang="en-US" dirty="0" smtClean="0"/>
              <a:t>, 2014 is last day to spend FY14 Perkins funds (</a:t>
            </a:r>
            <a:r>
              <a:rPr lang="en-US" u="sng" dirty="0" smtClean="0"/>
              <a:t>Use it or Lose it</a:t>
            </a:r>
            <a:r>
              <a:rPr lang="en-US" dirty="0" smtClean="0"/>
              <a:t>)</a:t>
            </a:r>
          </a:p>
          <a:p>
            <a:r>
              <a:rPr lang="en-US" dirty="0"/>
              <a:t>Wish list for unspent funds – short list to spend $200, $500, $1,000…. Etc. </a:t>
            </a:r>
          </a:p>
        </p:txBody>
      </p:sp>
    </p:spTree>
    <p:extLst>
      <p:ext uri="{BB962C8B-B14F-4D97-AF65-F5344CB8AC3E}">
        <p14:creationId xmlns:p14="http://schemas.microsoft.com/office/powerpoint/2010/main" val="27295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5 News?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Progressing, but no hard answers yet.</a:t>
            </a:r>
          </a:p>
          <a:p>
            <a:r>
              <a:rPr lang="en-US" dirty="0" smtClean="0"/>
              <a:t>Funding for Perkins has good support and legislation is backed from all sides.</a:t>
            </a:r>
          </a:p>
          <a:p>
            <a:r>
              <a:rPr lang="en-US" dirty="0" smtClean="0"/>
              <a:t>Perkins IV of 2006 is a 5 year plan that is continuing under same model for the 7</a:t>
            </a:r>
            <a:r>
              <a:rPr lang="en-US" baseline="30000" dirty="0" smtClean="0"/>
              <a:t>th</a:t>
            </a:r>
            <a:r>
              <a:rPr lang="en-US" dirty="0" smtClean="0"/>
              <a:t> year</a:t>
            </a:r>
          </a:p>
          <a:p>
            <a:r>
              <a:rPr lang="en-US" dirty="0" smtClean="0"/>
              <a:t>Possible changes in non-traditional for Perkins 5, but still use state levels of 6S1 25% &amp; 6S2 35% at this time.</a:t>
            </a:r>
          </a:p>
          <a:p>
            <a:r>
              <a:rPr lang="en-US" dirty="0" smtClean="0"/>
              <a:t>Emphasis on partnerships with B&amp;I, PS, non-CTE teachers, &amp; community</a:t>
            </a:r>
          </a:p>
          <a:p>
            <a:r>
              <a:rPr lang="en-US" dirty="0" smtClean="0"/>
              <a:t>Emphasis on stackable classes, certifications, and industry skill sets</a:t>
            </a:r>
          </a:p>
        </p:txBody>
      </p:sp>
      <p:pic>
        <p:nvPicPr>
          <p:cNvPr id="9218" name="Picture 2" descr="C:\Users\mkollman\AppData\Local\Microsoft\Windows\Temporary Internet Files\Content.IE5\K829ILYX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"/>
            <a:ext cx="18732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5145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Event/Conferences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76400"/>
            <a:ext cx="6777317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National Association of Career &amp; Technical Education Information – May 6-8 @ Louisville, KY</a:t>
            </a:r>
          </a:p>
          <a:p>
            <a:r>
              <a:rPr lang="nn-NO" dirty="0" smtClean="0"/>
              <a:t>Brustein &amp; Manasevit, PLLC Spring Forum - </a:t>
            </a:r>
            <a:r>
              <a:rPr lang="en-US" dirty="0"/>
              <a:t>May 7-9, </a:t>
            </a:r>
            <a:r>
              <a:rPr lang="en-US" dirty="0" smtClean="0"/>
              <a:t>2014 </a:t>
            </a:r>
            <a:r>
              <a:rPr lang="en-US" dirty="0"/>
              <a:t>Washington </a:t>
            </a:r>
            <a:r>
              <a:rPr lang="en-US" dirty="0" smtClean="0"/>
              <a:t>Hilton – Washington, D.C.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/>
              <a:t>This new “Omni-Circular” requires the U.S. Education Department to draft a new EDGAR by June 26, 2014</a:t>
            </a:r>
            <a:r>
              <a:rPr lang="en-US" i="1" dirty="0" smtClean="0"/>
              <a:t>.)</a:t>
            </a:r>
          </a:p>
          <a:p>
            <a:r>
              <a:rPr lang="en-US" dirty="0" smtClean="0"/>
              <a:t>Model Schools Conference – June 30 – July 3 @ Washington, D.C.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4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Martin Kollman – </a:t>
            </a:r>
            <a:r>
              <a:rPr lang="en-US" dirty="0" smtClean="0">
                <a:hlinkClick r:id="rId2"/>
              </a:rPr>
              <a:t>mkollman@ksde.org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785-296-2307</a:t>
            </a:r>
          </a:p>
          <a:p>
            <a:r>
              <a:rPr lang="en-US" dirty="0" smtClean="0"/>
              <a:t>900 Jackson St, Suite #653</a:t>
            </a:r>
            <a:br>
              <a:rPr lang="en-US" dirty="0" smtClean="0"/>
            </a:br>
            <a:r>
              <a:rPr lang="en-US" dirty="0" smtClean="0"/>
              <a:t>Topeka, KS 66612</a:t>
            </a:r>
            <a:endParaRPr lang="en-US" dirty="0"/>
          </a:p>
        </p:txBody>
      </p:sp>
      <p:pic>
        <p:nvPicPr>
          <p:cNvPr id="8195" name="Picture 3" descr="C:\Users\mkollman\AppData\Local\Microsoft\Windows\Temporary Internet Files\Content.IE5\9MDQ1NRT\MC90044149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956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11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Past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752600"/>
            <a:ext cx="6957508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$3,918,868.56 in Perkins funds for secondary</a:t>
            </a:r>
          </a:p>
          <a:p>
            <a:r>
              <a:rPr lang="en-US" dirty="0"/>
              <a:t>Year 6 of Perkins IV </a:t>
            </a:r>
            <a:r>
              <a:rPr lang="en-US" dirty="0" smtClean="0"/>
              <a:t>grant</a:t>
            </a:r>
          </a:p>
          <a:p>
            <a:r>
              <a:rPr lang="en-US" dirty="0" smtClean="0"/>
              <a:t>256 districts applied for Perkins funds</a:t>
            </a:r>
          </a:p>
          <a:p>
            <a:r>
              <a:rPr lang="en-US" dirty="0" smtClean="0"/>
              <a:t>7 districts declined Perkins funds that were eligible</a:t>
            </a:r>
          </a:p>
          <a:p>
            <a:r>
              <a:rPr lang="en-US" dirty="0" smtClean="0"/>
              <a:t>10 consortiums participating</a:t>
            </a:r>
          </a:p>
          <a:p>
            <a:r>
              <a:rPr lang="en-US" dirty="0" smtClean="0"/>
              <a:t>Application &amp; Review process altered</a:t>
            </a:r>
          </a:p>
          <a:p>
            <a:r>
              <a:rPr lang="en-US" dirty="0" smtClean="0"/>
              <a:t>All information is on the KSDE Carl D. Perkins </a:t>
            </a:r>
            <a:r>
              <a:rPr lang="en-US" dirty="0"/>
              <a:t>web site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http://www.ksde.org/Agency/DivisionofLearningServices/CareerStandardsandAssessmentServices/CSASHome/CareerTechnicalEducation(CTE)/</a:t>
            </a:r>
            <a:r>
              <a:rPr lang="en-US" dirty="0" smtClean="0">
                <a:hlinkClick r:id="rId2"/>
              </a:rPr>
              <a:t>PerkinsFederalAccountability.aspx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C:\Users\mkollman\AppData\Local\Microsoft\Windows\Temporary Internet Files\Content.IE5\9MDQ1NRT\MP90040170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0"/>
            <a:ext cx="1855470" cy="14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76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 Application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600200"/>
            <a:ext cx="703370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Reduced material submitted</a:t>
            </a:r>
          </a:p>
          <a:p>
            <a:r>
              <a:rPr lang="en-US" dirty="0" smtClean="0"/>
              <a:t>Only current year equipment &amp; supplies</a:t>
            </a:r>
          </a:p>
          <a:p>
            <a:r>
              <a:rPr lang="en-US" dirty="0" smtClean="0"/>
              <a:t>Full narrative</a:t>
            </a:r>
          </a:p>
          <a:p>
            <a:r>
              <a:rPr lang="en-US" dirty="0" smtClean="0"/>
              <a:t>Digital signatures accepted</a:t>
            </a:r>
          </a:p>
          <a:p>
            <a:r>
              <a:rPr lang="en-US" dirty="0" smtClean="0"/>
              <a:t>Signatures can be kept locally if signed</a:t>
            </a:r>
          </a:p>
          <a:p>
            <a:r>
              <a:rPr lang="en-US" u="sng" dirty="0" smtClean="0"/>
              <a:t>Electronic</a:t>
            </a:r>
            <a:r>
              <a:rPr lang="en-US" dirty="0" smtClean="0"/>
              <a:t> only forms/applications due June 1</a:t>
            </a:r>
            <a:r>
              <a:rPr lang="en-US" baseline="30000" dirty="0" smtClean="0"/>
              <a:t>st</a:t>
            </a:r>
            <a:r>
              <a:rPr lang="en-US" dirty="0" smtClean="0"/>
              <a:t> or sooner. 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mkollman@ksde.org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Review of FY 15 Applications will be JUNE 12</a:t>
            </a:r>
            <a:r>
              <a:rPr lang="en-US" b="1" baseline="30000" dirty="0" smtClean="0"/>
              <a:t>th</a:t>
            </a:r>
            <a:r>
              <a:rPr lang="en-US" b="1" dirty="0" smtClean="0"/>
              <a:t> @ Smoky Hill Service Center – Salina, KS</a:t>
            </a:r>
          </a:p>
          <a:p>
            <a:r>
              <a:rPr lang="en-US" dirty="0"/>
              <a:t>Distribute to reviewer teams prior to </a:t>
            </a:r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Perkins Application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55133" y="1752600"/>
            <a:ext cx="7772400" cy="4572000"/>
          </a:xfrm>
        </p:spPr>
        <p:txBody>
          <a:bodyPr/>
          <a:lstStyle/>
          <a:p>
            <a:r>
              <a:rPr lang="en-US" dirty="0" smtClean="0"/>
              <a:t>Make sure $ amounts match across the application</a:t>
            </a:r>
          </a:p>
          <a:p>
            <a:r>
              <a:rPr lang="en-US" dirty="0"/>
              <a:t>Electronics under $500 are considered supplies rather than equipment</a:t>
            </a:r>
          </a:p>
          <a:p>
            <a:r>
              <a:rPr lang="en-US" dirty="0" smtClean="0"/>
              <a:t>Budget items support “WHAT”</a:t>
            </a:r>
          </a:p>
          <a:p>
            <a:r>
              <a:rPr lang="en-US" dirty="0" smtClean="0"/>
              <a:t>Data Worksheet is completed and matches Action Plan for Improvement</a:t>
            </a:r>
          </a:p>
          <a:p>
            <a:r>
              <a:rPr lang="en-US" dirty="0" smtClean="0"/>
              <a:t>Narrative is quality rather than quantity</a:t>
            </a:r>
          </a:p>
          <a:p>
            <a:endParaRPr lang="en-US" dirty="0"/>
          </a:p>
        </p:txBody>
      </p:sp>
      <p:pic>
        <p:nvPicPr>
          <p:cNvPr id="5" name="Picture 3" descr="C:\Users\mkollman\AppData\Local\Microsoft\Windows\Temporary Internet Files\Content.IE5\PQ5MFILL\MC9004413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267" y="609600"/>
            <a:ext cx="1439333" cy="143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65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 &amp;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&amp; low cost items are often better suited for .5 </a:t>
            </a:r>
            <a:r>
              <a:rPr lang="en-US" dirty="0" smtClean="0"/>
              <a:t>or general funds</a:t>
            </a:r>
            <a:endParaRPr lang="en-US" dirty="0" smtClean="0"/>
          </a:p>
          <a:p>
            <a:r>
              <a:rPr lang="en-US" dirty="0" smtClean="0"/>
              <a:t>No consumables or less than 1 year lifespan</a:t>
            </a:r>
          </a:p>
          <a:p>
            <a:r>
              <a:rPr lang="en-US" dirty="0" smtClean="0"/>
              <a:t>Software Annual License – 3 year sliding scale (Y1=100%, Y2=66%, Y3=33%)</a:t>
            </a:r>
          </a:p>
          <a:p>
            <a:r>
              <a:rPr lang="en-US" dirty="0" smtClean="0"/>
              <a:t>Software - 1 time upgrade or new versions </a:t>
            </a:r>
          </a:p>
          <a:p>
            <a:r>
              <a:rPr lang="en-US" dirty="0"/>
              <a:t>Perkins supports new, enhanced, industry standards, current practice, and professional </a:t>
            </a:r>
            <a:r>
              <a:rPr lang="en-US" dirty="0" smtClean="0"/>
              <a:t>development to operate</a:t>
            </a:r>
          </a:p>
          <a:p>
            <a:r>
              <a:rPr lang="en-US" dirty="0" smtClean="0"/>
              <a:t>Professional Development – technical skills, teacher certifications, pedagogical</a:t>
            </a:r>
            <a:endParaRPr lang="en-US" dirty="0"/>
          </a:p>
        </p:txBody>
      </p:sp>
      <p:pic>
        <p:nvPicPr>
          <p:cNvPr id="614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"/>
            <a:ext cx="1824228" cy="112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837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186" y="293979"/>
            <a:ext cx="7024744" cy="1143000"/>
          </a:xfrm>
        </p:spPr>
        <p:txBody>
          <a:bodyPr/>
          <a:lstStyle/>
          <a:p>
            <a:r>
              <a:rPr lang="en-US" dirty="0" smtClean="0"/>
              <a:t>Disposing of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524000"/>
            <a:ext cx="6777317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Contact KSDE &amp; Send </a:t>
            </a:r>
            <a:r>
              <a:rPr lang="en-US" dirty="0">
                <a:solidFill>
                  <a:schemeClr val="tx1"/>
                </a:solidFill>
              </a:rPr>
              <a:t>Disposition Form </a:t>
            </a:r>
            <a:r>
              <a:rPr lang="en-US" dirty="0"/>
              <a:t>-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www.ksde.org/LinkClick.aspx?fileticket=5K7kUXQN0q4%3d&amp;tabid=654&amp;portalid=0&amp;mid=1779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b="1" dirty="0" smtClean="0">
                <a:solidFill>
                  <a:srgbClr val="FF3300"/>
                </a:solidFill>
              </a:rPr>
              <a:t>Equipment </a:t>
            </a:r>
            <a:r>
              <a:rPr lang="en-US" b="1" dirty="0">
                <a:solidFill>
                  <a:srgbClr val="FF3300"/>
                </a:solidFill>
              </a:rPr>
              <a:t>with a </a:t>
            </a:r>
            <a:r>
              <a:rPr lang="en-US" b="1" u="sng" dirty="0">
                <a:solidFill>
                  <a:srgbClr val="FF3300"/>
                </a:solidFill>
              </a:rPr>
              <a:t>unit</a:t>
            </a:r>
            <a:r>
              <a:rPr lang="en-US" b="1" dirty="0">
                <a:solidFill>
                  <a:srgbClr val="FF3300"/>
                </a:solidFill>
              </a:rPr>
              <a:t> acquisition cost of less than $5,000 and equipment with no further use value: </a:t>
            </a:r>
            <a:r>
              <a:rPr lang="en-US" dirty="0"/>
              <a:t>The equipment may be retained, sold or otherwise disposed of, with no further obligation to the federal government. </a:t>
            </a:r>
          </a:p>
          <a:p>
            <a:r>
              <a:rPr lang="en-US" dirty="0">
                <a:solidFill>
                  <a:schemeClr val="tx1"/>
                </a:solidFill>
              </a:rPr>
              <a:t>(b) </a:t>
            </a:r>
            <a:r>
              <a:rPr lang="en-US" b="1" dirty="0">
                <a:solidFill>
                  <a:srgbClr val="FF3300"/>
                </a:solidFill>
              </a:rPr>
              <a:t>All other equipment, $5,000 or over: </a:t>
            </a:r>
            <a:r>
              <a:rPr lang="en-US" dirty="0"/>
              <a:t>The equipment may be retained or sold, and funds returned to the federal government. If the equipment is sold, $100 or 10% of the total sales proceeds, whichever is greater, may be deducted and retained from the amount otherwise due for selling and handling </a:t>
            </a:r>
            <a:r>
              <a:rPr lang="en-US" dirty="0" smtClean="0"/>
              <a:t>expenses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Equipment </a:t>
            </a:r>
            <a:r>
              <a:rPr lang="en-US" dirty="0"/>
              <a:t>Tag Form -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www.ksde.org/Portals/0/CSAS/CSAS%20Home/CTE%20Home/Perkins/Perkins_Resources/Equipment%20Tag%20Request%20Form-Perkins%20IV.pdf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70" name="Picture 2" descr="C:\Program Files\Microsoft Office\MEDIA\CAGCAT10\j0196400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4929"/>
            <a:ext cx="1481461" cy="158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448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mkollman\AppData\Local\Microsoft\Windows\Temporary Internet Files\Content.IE5\9MDQ1NRT\MP90044238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286592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Supplanting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Perkins funds where General funds had been or could be used</a:t>
            </a:r>
          </a:p>
          <a:p>
            <a:r>
              <a:rPr lang="en-US" dirty="0" smtClean="0"/>
              <a:t>Flip-flopping between General, .5, or Perkins funds</a:t>
            </a:r>
          </a:p>
          <a:p>
            <a:r>
              <a:rPr lang="en-US" dirty="0" smtClean="0"/>
              <a:t>Prove you would loose the service, resource, person, or item if Perkins funds were not used</a:t>
            </a:r>
          </a:p>
          <a:p>
            <a:r>
              <a:rPr lang="en-US" dirty="0" smtClean="0"/>
              <a:t>Ask KSDE when in doubt!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Application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676400"/>
            <a:ext cx="6777317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u="sng" dirty="0" smtClean="0"/>
              <a:t>Required Use of Funds:</a:t>
            </a:r>
          </a:p>
          <a:p>
            <a:r>
              <a:rPr lang="en-US" b="1" dirty="0" smtClean="0"/>
              <a:t>Performance</a:t>
            </a:r>
            <a:r>
              <a:rPr lang="en-US" dirty="0" smtClean="0"/>
              <a:t> – End Result</a:t>
            </a:r>
          </a:p>
          <a:p>
            <a:r>
              <a:rPr lang="en-US" b="1" dirty="0" smtClean="0"/>
              <a:t>Programmatic</a:t>
            </a:r>
            <a:r>
              <a:rPr lang="en-US" dirty="0" smtClean="0"/>
              <a:t> – How it will be done</a:t>
            </a:r>
          </a:p>
          <a:p>
            <a:r>
              <a:rPr lang="en-US" b="1" dirty="0" smtClean="0"/>
              <a:t>Data/Deliverables</a:t>
            </a:r>
            <a:r>
              <a:rPr lang="en-US" dirty="0" smtClean="0"/>
              <a:t> – How to measure results of programmatic</a:t>
            </a:r>
          </a:p>
          <a:p>
            <a:r>
              <a:rPr lang="en-US" b="1" dirty="0" smtClean="0"/>
              <a:t>Goal/Indicator</a:t>
            </a:r>
            <a:r>
              <a:rPr lang="en-US" dirty="0" smtClean="0"/>
              <a:t> – Item or action to show the result has been met</a:t>
            </a:r>
          </a:p>
          <a:p>
            <a:r>
              <a:rPr lang="en-US" b="1" dirty="0" smtClean="0"/>
              <a:t>Core Indicators</a:t>
            </a:r>
            <a:r>
              <a:rPr lang="en-US" dirty="0" smtClean="0"/>
              <a:t> – 1 or more are met</a:t>
            </a:r>
          </a:p>
          <a:p>
            <a:r>
              <a:rPr lang="en-US" dirty="0" smtClean="0"/>
              <a:t>List </a:t>
            </a:r>
            <a:r>
              <a:rPr lang="en-US" u="sng" dirty="0" smtClean="0"/>
              <a:t>all</a:t>
            </a:r>
            <a:r>
              <a:rPr lang="en-US" dirty="0" smtClean="0"/>
              <a:t> funds and resources for support</a:t>
            </a:r>
            <a:endParaRPr lang="en-US" dirty="0"/>
          </a:p>
        </p:txBody>
      </p:sp>
      <p:pic>
        <p:nvPicPr>
          <p:cNvPr id="4" name="Picture 2" descr="C:\Users\mkollman\AppData\Local\Microsoft\Windows\Temporary Internet Files\Content.IE5\K829ILYX\MC90044132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36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Application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524000"/>
            <a:ext cx="6777317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Identify meetings, minutes, and groups</a:t>
            </a:r>
          </a:p>
          <a:p>
            <a:r>
              <a:rPr lang="en-US" dirty="0" smtClean="0"/>
              <a:t>Signatures can be digital or typed if a signed copy is kept locally</a:t>
            </a:r>
          </a:p>
          <a:p>
            <a:r>
              <a:rPr lang="en-US" dirty="0" smtClean="0"/>
              <a:t>Send application in a MSWord document or PDF</a:t>
            </a:r>
            <a:endParaRPr lang="en-US" dirty="0"/>
          </a:p>
        </p:txBody>
      </p:sp>
      <p:pic>
        <p:nvPicPr>
          <p:cNvPr id="4" name="Picture 2" descr="C:\Users\mkollman\AppData\Local\Microsoft\Windows\Temporary Internet Files\Content.IE5\9MDQ1NRT\MP9003096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133" y="4343400"/>
            <a:ext cx="2286000" cy="163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275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1389</TotalTime>
  <Words>682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FY14 February Perkins Update</vt:lpstr>
      <vt:lpstr>Overview of Past Year</vt:lpstr>
      <vt:lpstr>FY15 Application Reminders</vt:lpstr>
      <vt:lpstr>Perkins Application Tips</vt:lpstr>
      <vt:lpstr>Equipment &amp; Supplies</vt:lpstr>
      <vt:lpstr>Disposing of Equipment</vt:lpstr>
      <vt:lpstr>Supplanting</vt:lpstr>
      <vt:lpstr>Perkins Application Tips</vt:lpstr>
      <vt:lpstr>Perkins Application Tips</vt:lpstr>
      <vt:lpstr>Upcoming Perkins/CTE Dates</vt:lpstr>
      <vt:lpstr>Perkins Monitoring</vt:lpstr>
      <vt:lpstr>Perkins Related Activities</vt:lpstr>
      <vt:lpstr>Perkins 5 News?</vt:lpstr>
      <vt:lpstr>Upcoming Event/Conferences</vt:lpstr>
      <vt:lpstr>Questions</vt:lpstr>
    </vt:vector>
  </TitlesOfParts>
  <Company>Ks Dept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FY14 October Perkins Update</dc:title>
  <dc:creator>Martin L. Kollman</dc:creator>
  <cp:lastModifiedBy>Martin L. Kollman</cp:lastModifiedBy>
  <cp:revision>27</cp:revision>
  <dcterms:created xsi:type="dcterms:W3CDTF">2013-10-21T14:24:25Z</dcterms:created>
  <dcterms:modified xsi:type="dcterms:W3CDTF">2014-02-26T21:04:50Z</dcterms:modified>
</cp:coreProperties>
</file>