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(null)" ContentType="image/x-emf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0" r:id="rId2"/>
    <p:sldMasterId id="2147483826" r:id="rId3"/>
    <p:sldMasterId id="2147483840" r:id="rId4"/>
  </p:sldMasterIdLst>
  <p:notesMasterIdLst>
    <p:notesMasterId r:id="rId24"/>
  </p:notesMasterIdLst>
  <p:handoutMasterIdLst>
    <p:handoutMasterId r:id="rId25"/>
  </p:handoutMasterIdLst>
  <p:sldIdLst>
    <p:sldId id="256" r:id="rId5"/>
    <p:sldId id="442" r:id="rId6"/>
    <p:sldId id="799" r:id="rId7"/>
    <p:sldId id="753" r:id="rId8"/>
    <p:sldId id="758" r:id="rId9"/>
    <p:sldId id="794" r:id="rId10"/>
    <p:sldId id="800" r:id="rId11"/>
    <p:sldId id="829" r:id="rId12"/>
    <p:sldId id="561" r:id="rId13"/>
    <p:sldId id="562" r:id="rId14"/>
    <p:sldId id="655" r:id="rId15"/>
    <p:sldId id="826" r:id="rId16"/>
    <p:sldId id="795" r:id="rId17"/>
    <p:sldId id="820" r:id="rId18"/>
    <p:sldId id="796" r:id="rId19"/>
    <p:sldId id="790" r:id="rId20"/>
    <p:sldId id="827" r:id="rId21"/>
    <p:sldId id="821" r:id="rId22"/>
    <p:sldId id="456" r:id="rId23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e L. Kahler" initials="DL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23E"/>
    <a:srgbClr val="C2DF87"/>
    <a:srgbClr val="40B4E5"/>
    <a:srgbClr val="D25627"/>
    <a:srgbClr val="E57D3C"/>
    <a:srgbClr val="8E88A3"/>
    <a:srgbClr val="8B1C40"/>
    <a:srgbClr val="C126B8"/>
    <a:srgbClr val="430098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401" autoAdjust="0"/>
    <p:restoredTop sz="87335" autoAdjust="0"/>
  </p:normalViewPr>
  <p:slideViewPr>
    <p:cSldViewPr>
      <p:cViewPr varScale="1">
        <p:scale>
          <a:sx n="139" d="100"/>
          <a:sy n="139" d="100"/>
        </p:scale>
        <p:origin x="8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1243D-D955-4082-B6F4-3A881E42F67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A2C285-C07E-4674-9A06-3F1191C920A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Changes need to be made to address school culture</a:t>
          </a:r>
        </a:p>
      </dgm:t>
    </dgm:pt>
    <dgm:pt modelId="{488F1ADB-F10C-492F-BFF6-A8E88FBBEC72}" type="parTrans" cxnId="{77AF5D2E-3FE7-47AE-A1BD-6483DEB814B3}">
      <dgm:prSet/>
      <dgm:spPr/>
      <dgm:t>
        <a:bodyPr/>
        <a:lstStyle/>
        <a:p>
          <a:endParaRPr lang="en-US"/>
        </a:p>
      </dgm:t>
    </dgm:pt>
    <dgm:pt modelId="{06F69486-1C85-4F24-A8F8-19499889CD2A}" type="sibTrans" cxnId="{77AF5D2E-3FE7-47AE-A1BD-6483DEB814B3}">
      <dgm:prSet/>
      <dgm:spPr/>
      <dgm:t>
        <a:bodyPr/>
        <a:lstStyle/>
        <a:p>
          <a:endParaRPr lang="en-US"/>
        </a:p>
      </dgm:t>
    </dgm:pt>
    <dgm:pt modelId="{7A07B3D6-58B5-4741-9A2B-5352AC254CF6}">
      <dgm:prSet phldrT="[Text]"/>
      <dgm:spPr/>
      <dgm:t>
        <a:bodyPr/>
        <a:lstStyle/>
        <a:p>
          <a:r>
            <a:rPr lang="en-US" dirty="0"/>
            <a:t>New dynamic roles for counselor and social workers</a:t>
          </a:r>
        </a:p>
      </dgm:t>
    </dgm:pt>
    <dgm:pt modelId="{60C23749-BB92-4141-A9CF-323A28047F2B}" type="parTrans" cxnId="{B93FA1B7-80A5-430B-96BE-2C4F555E1B2E}">
      <dgm:prSet/>
      <dgm:spPr/>
      <dgm:t>
        <a:bodyPr/>
        <a:lstStyle/>
        <a:p>
          <a:endParaRPr lang="en-US"/>
        </a:p>
      </dgm:t>
    </dgm:pt>
    <dgm:pt modelId="{5BD7231F-F049-48D4-AD99-6ECF4447C2CD}" type="sibTrans" cxnId="{B93FA1B7-80A5-430B-96BE-2C4F555E1B2E}">
      <dgm:prSet/>
      <dgm:spPr/>
      <dgm:t>
        <a:bodyPr/>
        <a:lstStyle/>
        <a:p>
          <a:endParaRPr lang="en-US"/>
        </a:p>
      </dgm:t>
    </dgm:pt>
    <dgm:pt modelId="{4A872082-5389-498F-80E8-6E9362AF4DD5}">
      <dgm:prSet phldrT="[Text]"/>
      <dgm:spPr/>
      <dgm:t>
        <a:bodyPr/>
        <a:lstStyle/>
        <a:p>
          <a:r>
            <a:rPr lang="en-US" dirty="0"/>
            <a:t>Collaboration between schools and businesses</a:t>
          </a:r>
        </a:p>
      </dgm:t>
    </dgm:pt>
    <dgm:pt modelId="{D7DB1654-6B0F-4099-8EF8-B6014575D5CD}" type="parTrans" cxnId="{7DDAD455-E4D3-48C8-B95C-0C9B316BE014}">
      <dgm:prSet/>
      <dgm:spPr/>
      <dgm:t>
        <a:bodyPr/>
        <a:lstStyle/>
        <a:p>
          <a:endParaRPr lang="en-US"/>
        </a:p>
      </dgm:t>
    </dgm:pt>
    <dgm:pt modelId="{78B87535-9A8F-45D3-BD20-5C3CE9FB0392}" type="sibTrans" cxnId="{7DDAD455-E4D3-48C8-B95C-0C9B316BE014}">
      <dgm:prSet/>
      <dgm:spPr/>
      <dgm:t>
        <a:bodyPr/>
        <a:lstStyle/>
        <a:p>
          <a:endParaRPr lang="en-US"/>
        </a:p>
      </dgm:t>
    </dgm:pt>
    <dgm:pt modelId="{6F5B86D3-EE6F-48D9-9A4B-C1D87A6A7172}">
      <dgm:prSet phldrT="[Text]"/>
      <dgm:spPr/>
      <dgm:t>
        <a:bodyPr/>
        <a:lstStyle/>
        <a:p>
          <a:r>
            <a:rPr lang="en-US" dirty="0"/>
            <a:t>Reorganize schools around students, not the system</a:t>
          </a:r>
        </a:p>
      </dgm:t>
    </dgm:pt>
    <dgm:pt modelId="{EF70DEE3-6AD6-45D3-9DE7-238D46C59796}" type="parTrans" cxnId="{2191BA85-C392-4C35-8F27-0956484C2E3C}">
      <dgm:prSet/>
      <dgm:spPr/>
      <dgm:t>
        <a:bodyPr/>
        <a:lstStyle/>
        <a:p>
          <a:endParaRPr lang="en-US"/>
        </a:p>
      </dgm:t>
    </dgm:pt>
    <dgm:pt modelId="{55B5B453-9DA9-418E-9C8B-9FC5E206E815}" type="sibTrans" cxnId="{2191BA85-C392-4C35-8F27-0956484C2E3C}">
      <dgm:prSet/>
      <dgm:spPr/>
      <dgm:t>
        <a:bodyPr/>
        <a:lstStyle/>
        <a:p>
          <a:endParaRPr lang="en-US"/>
        </a:p>
      </dgm:t>
    </dgm:pt>
    <dgm:pt modelId="{2E2E5510-8BA6-4D2A-AF4F-F1370323721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Community service needs to play a bigger role</a:t>
          </a:r>
        </a:p>
      </dgm:t>
    </dgm:pt>
    <dgm:pt modelId="{76138BC0-3350-4097-997D-3253C1F341D1}" type="parTrans" cxnId="{50302B9D-067B-48B9-B70F-F1D8D4EEB5B3}">
      <dgm:prSet/>
      <dgm:spPr/>
      <dgm:t>
        <a:bodyPr/>
        <a:lstStyle/>
        <a:p>
          <a:endParaRPr lang="en-US"/>
        </a:p>
      </dgm:t>
    </dgm:pt>
    <dgm:pt modelId="{9A3C0A94-7CBB-447A-B8B7-D4F2BBBFFDB2}" type="sibTrans" cxnId="{50302B9D-067B-48B9-B70F-F1D8D4EEB5B3}">
      <dgm:prSet/>
      <dgm:spPr/>
      <dgm:t>
        <a:bodyPr/>
        <a:lstStyle/>
        <a:p>
          <a:endParaRPr lang="en-US"/>
        </a:p>
      </dgm:t>
    </dgm:pt>
    <dgm:pt modelId="{1ED2221E-74CC-47DD-855F-DC1ADA01FD1C}">
      <dgm:prSet phldrT="[Text]"/>
      <dgm:spPr/>
      <dgm:t>
        <a:bodyPr/>
        <a:lstStyle/>
        <a:p>
          <a:endParaRPr lang="en-US" dirty="0"/>
        </a:p>
      </dgm:t>
    </dgm:pt>
    <dgm:pt modelId="{2E79E40B-72F7-420B-B16C-DCCCDC13087C}" type="parTrans" cxnId="{F9EA7C03-FD00-47DB-9E40-69EE960976F4}">
      <dgm:prSet/>
      <dgm:spPr/>
      <dgm:t>
        <a:bodyPr/>
        <a:lstStyle/>
        <a:p>
          <a:endParaRPr lang="en-US"/>
        </a:p>
      </dgm:t>
    </dgm:pt>
    <dgm:pt modelId="{2A4D506B-C92B-4859-8AC2-F8EA65CB472D}" type="sibTrans" cxnId="{F9EA7C03-FD00-47DB-9E40-69EE960976F4}">
      <dgm:prSet/>
      <dgm:spPr/>
      <dgm:t>
        <a:bodyPr/>
        <a:lstStyle/>
        <a:p>
          <a:endParaRPr lang="en-US"/>
        </a:p>
      </dgm:t>
    </dgm:pt>
    <dgm:pt modelId="{1F4D805E-2B5A-493F-9F91-F1150061BDC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Kansas children need quality preschool including all day kindergarten</a:t>
          </a:r>
        </a:p>
      </dgm:t>
    </dgm:pt>
    <dgm:pt modelId="{6B4F4780-365F-493B-BA1E-51857B97D505}" type="parTrans" cxnId="{BB99F0F5-D4C8-427D-BAEA-2F412F776EA8}">
      <dgm:prSet/>
      <dgm:spPr/>
      <dgm:t>
        <a:bodyPr/>
        <a:lstStyle/>
        <a:p>
          <a:endParaRPr lang="en-US"/>
        </a:p>
      </dgm:t>
    </dgm:pt>
    <dgm:pt modelId="{EBDAEF17-992C-4C79-9D6F-2D8CBEAD3A84}" type="sibTrans" cxnId="{BB99F0F5-D4C8-427D-BAEA-2F412F776EA8}">
      <dgm:prSet/>
      <dgm:spPr/>
      <dgm:t>
        <a:bodyPr/>
        <a:lstStyle/>
        <a:p>
          <a:endParaRPr lang="en-US"/>
        </a:p>
      </dgm:t>
    </dgm:pt>
    <dgm:pt modelId="{0C27117F-4342-45CB-8915-31319AB9DB8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75E4C1B-098C-4070-B62A-01A32F1173B5}" type="sibTrans" cxnId="{47FAB27B-857B-4DFA-8CE4-B06CCF21225C}">
      <dgm:prSet/>
      <dgm:spPr/>
      <dgm:t>
        <a:bodyPr/>
        <a:lstStyle/>
        <a:p>
          <a:endParaRPr lang="en-US"/>
        </a:p>
      </dgm:t>
    </dgm:pt>
    <dgm:pt modelId="{3B5D788D-1E00-4050-B399-B0CFDDD35774}" type="parTrans" cxnId="{47FAB27B-857B-4DFA-8CE4-B06CCF21225C}">
      <dgm:prSet/>
      <dgm:spPr/>
      <dgm:t>
        <a:bodyPr/>
        <a:lstStyle/>
        <a:p>
          <a:endParaRPr lang="en-US"/>
        </a:p>
      </dgm:t>
    </dgm:pt>
    <dgm:pt modelId="{03213F94-E605-4C1F-9768-CEE6B85753D7}" type="pres">
      <dgm:prSet presAssocID="{E791243D-D955-4082-B6F4-3A881E42F6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A88A32-FD8E-41BA-8C8C-AFAA4FA040D9}" type="pres">
      <dgm:prSet presAssocID="{0C27117F-4342-45CB-8915-31319AB9DB86}" presName="centerShape" presStyleLbl="node0" presStyleIdx="0" presStyleCnt="1" custScaleX="213955" custScaleY="124171"/>
      <dgm:spPr/>
      <dgm:t>
        <a:bodyPr/>
        <a:lstStyle/>
        <a:p>
          <a:endParaRPr lang="en-US"/>
        </a:p>
      </dgm:t>
    </dgm:pt>
    <dgm:pt modelId="{DC404C7F-EC96-4974-8903-4E37DED611CA}" type="pres">
      <dgm:prSet presAssocID="{6B4F4780-365F-493B-BA1E-51857B97D505}" presName="parTrans" presStyleLbl="bgSibTrans2D1" presStyleIdx="0" presStyleCnt="6" custScaleX="130171"/>
      <dgm:spPr/>
      <dgm:t>
        <a:bodyPr/>
        <a:lstStyle/>
        <a:p>
          <a:endParaRPr lang="en-US"/>
        </a:p>
      </dgm:t>
    </dgm:pt>
    <dgm:pt modelId="{7BCD9494-F49B-42B0-AB8C-DBB9E1E94909}" type="pres">
      <dgm:prSet presAssocID="{1F4D805E-2B5A-493F-9F91-F1150061BDC4}" presName="node" presStyleLbl="node1" presStyleIdx="0" presStyleCnt="6" custScaleX="131332" custScaleY="125446" custRadScaleRad="116764" custRadScaleInc="17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816ED-5D3A-4AE5-8366-59BA0A5ECABC}" type="pres">
      <dgm:prSet presAssocID="{488F1ADB-F10C-492F-BFF6-A8E88FBBEC72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3E2B2A81-2658-49E4-A537-21C3794C8390}" type="pres">
      <dgm:prSet presAssocID="{DFA2C285-C07E-4674-9A06-3F1191C920AD}" presName="node" presStyleLbl="node1" presStyleIdx="1" presStyleCnt="6" custScaleX="131332" custScaleY="125446" custRadScaleRad="113841" custRadScaleInc="-15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D45D6-EF4C-4BF1-92E2-4A7F2C41B66F}" type="pres">
      <dgm:prSet presAssocID="{60C23749-BB92-4141-A9CF-323A28047F2B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78043977-7588-42D6-B044-F1C7CC450760}" type="pres">
      <dgm:prSet presAssocID="{7A07B3D6-58B5-4741-9A2B-5352AC254CF6}" presName="node" presStyleLbl="node1" presStyleIdx="2" presStyleCnt="6" custScaleX="131332" custScaleY="125446" custRadScaleRad="93459" custRadScaleInc="-12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78109-5906-492F-86D0-AADAA054DFEF}" type="pres">
      <dgm:prSet presAssocID="{D7DB1654-6B0F-4099-8EF8-B6014575D5CD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C9AF8C07-EB4A-4EF9-9C8E-553185B9CE70}" type="pres">
      <dgm:prSet presAssocID="{4A872082-5389-498F-80E8-6E9362AF4DD5}" presName="node" presStyleLbl="node1" presStyleIdx="3" presStyleCnt="6" custScaleX="131332" custScaleY="125446" custRadScaleRad="92481" custRadScaleInc="7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198E5-EE7E-4158-9742-323F90BEA087}" type="pres">
      <dgm:prSet presAssocID="{EF70DEE3-6AD6-45D3-9DE7-238D46C59796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11D0F3A9-5F44-4F7E-BA37-8AE3B98CD7CA}" type="pres">
      <dgm:prSet presAssocID="{6F5B86D3-EE6F-48D9-9A4B-C1D87A6A7172}" presName="node" presStyleLbl="node1" presStyleIdx="4" presStyleCnt="6" custScaleX="131332" custScaleY="125446" custRadScaleRad="112883" custRadScaleInc="9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78CBC-D046-41F4-9107-7CBFE56B210A}" type="pres">
      <dgm:prSet presAssocID="{76138BC0-3350-4097-997D-3253C1F341D1}" presName="parTrans" presStyleLbl="bgSibTrans2D1" presStyleIdx="5" presStyleCnt="6" custScaleX="133574" custLinFactNeighborX="8429" custLinFactNeighborY="-9165"/>
      <dgm:spPr/>
      <dgm:t>
        <a:bodyPr/>
        <a:lstStyle/>
        <a:p>
          <a:endParaRPr lang="en-US"/>
        </a:p>
      </dgm:t>
    </dgm:pt>
    <dgm:pt modelId="{7D18DEB3-6B81-4D49-B608-88ECAEF01B01}" type="pres">
      <dgm:prSet presAssocID="{2E2E5510-8BA6-4D2A-AF4F-F13703237210}" presName="node" presStyleLbl="node1" presStyleIdx="5" presStyleCnt="6" custScaleX="131332" custScaleY="125446" custRadScaleRad="116764" custRadScaleInc="-17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68333C-023D-5C4D-B0F4-8B57C86119C1}" type="presOf" srcId="{6B4F4780-365F-493B-BA1E-51857B97D505}" destId="{DC404C7F-EC96-4974-8903-4E37DED611CA}" srcOrd="0" destOrd="0" presId="urn:microsoft.com/office/officeart/2005/8/layout/radial4"/>
    <dgm:cxn modelId="{2310ED0D-E83D-C340-80DF-1BFB56942FF1}" type="presOf" srcId="{4A872082-5389-498F-80E8-6E9362AF4DD5}" destId="{C9AF8C07-EB4A-4EF9-9C8E-553185B9CE70}" srcOrd="0" destOrd="0" presId="urn:microsoft.com/office/officeart/2005/8/layout/radial4"/>
    <dgm:cxn modelId="{935645E4-CAE6-BE43-83D8-FB8F857BD732}" type="presOf" srcId="{7A07B3D6-58B5-4741-9A2B-5352AC254CF6}" destId="{78043977-7588-42D6-B044-F1C7CC450760}" srcOrd="0" destOrd="0" presId="urn:microsoft.com/office/officeart/2005/8/layout/radial4"/>
    <dgm:cxn modelId="{6EF0F817-6092-B54C-9814-3D3FBB4B4576}" type="presOf" srcId="{EF70DEE3-6AD6-45D3-9DE7-238D46C59796}" destId="{585198E5-EE7E-4158-9742-323F90BEA087}" srcOrd="0" destOrd="0" presId="urn:microsoft.com/office/officeart/2005/8/layout/radial4"/>
    <dgm:cxn modelId="{F277016E-E5EA-B34D-BC04-E656CFD1FC94}" type="presOf" srcId="{D7DB1654-6B0F-4099-8EF8-B6014575D5CD}" destId="{C7A78109-5906-492F-86D0-AADAA054DFEF}" srcOrd="0" destOrd="0" presId="urn:microsoft.com/office/officeart/2005/8/layout/radial4"/>
    <dgm:cxn modelId="{934BD4BB-ADDA-0647-9927-E54FF0600054}" type="presOf" srcId="{0C27117F-4342-45CB-8915-31319AB9DB86}" destId="{53A88A32-FD8E-41BA-8C8C-AFAA4FA040D9}" srcOrd="0" destOrd="0" presId="urn:microsoft.com/office/officeart/2005/8/layout/radial4"/>
    <dgm:cxn modelId="{01B57EFE-436B-3B4F-9462-B7D5D66CA06C}" type="presOf" srcId="{488F1ADB-F10C-492F-BFF6-A8E88FBBEC72}" destId="{B6F816ED-5D3A-4AE5-8366-59BA0A5ECABC}" srcOrd="0" destOrd="0" presId="urn:microsoft.com/office/officeart/2005/8/layout/radial4"/>
    <dgm:cxn modelId="{69A23357-496F-0D43-9294-559BC3ACBA5B}" type="presOf" srcId="{6F5B86D3-EE6F-48D9-9A4B-C1D87A6A7172}" destId="{11D0F3A9-5F44-4F7E-BA37-8AE3B98CD7CA}" srcOrd="0" destOrd="0" presId="urn:microsoft.com/office/officeart/2005/8/layout/radial4"/>
    <dgm:cxn modelId="{AFB4DC5E-94BF-164F-9542-D571C7F59AEB}" type="presOf" srcId="{1F4D805E-2B5A-493F-9F91-F1150061BDC4}" destId="{7BCD9494-F49B-42B0-AB8C-DBB9E1E94909}" srcOrd="0" destOrd="0" presId="urn:microsoft.com/office/officeart/2005/8/layout/radial4"/>
    <dgm:cxn modelId="{7DDAD455-E4D3-48C8-B95C-0C9B316BE014}" srcId="{0C27117F-4342-45CB-8915-31319AB9DB86}" destId="{4A872082-5389-498F-80E8-6E9362AF4DD5}" srcOrd="3" destOrd="0" parTransId="{D7DB1654-6B0F-4099-8EF8-B6014575D5CD}" sibTransId="{78B87535-9A8F-45D3-BD20-5C3CE9FB0392}"/>
    <dgm:cxn modelId="{BB99F0F5-D4C8-427D-BAEA-2F412F776EA8}" srcId="{0C27117F-4342-45CB-8915-31319AB9DB86}" destId="{1F4D805E-2B5A-493F-9F91-F1150061BDC4}" srcOrd="0" destOrd="0" parTransId="{6B4F4780-365F-493B-BA1E-51857B97D505}" sibTransId="{EBDAEF17-992C-4C79-9D6F-2D8CBEAD3A84}"/>
    <dgm:cxn modelId="{47FAB27B-857B-4DFA-8CE4-B06CCF21225C}" srcId="{E791243D-D955-4082-B6F4-3A881E42F674}" destId="{0C27117F-4342-45CB-8915-31319AB9DB86}" srcOrd="0" destOrd="0" parTransId="{3B5D788D-1E00-4050-B399-B0CFDDD35774}" sibTransId="{975E4C1B-098C-4070-B62A-01A32F1173B5}"/>
    <dgm:cxn modelId="{C9621FFD-6D83-7D4E-860C-6B49FC8C0796}" type="presOf" srcId="{76138BC0-3350-4097-997D-3253C1F341D1}" destId="{5B678CBC-D046-41F4-9107-7CBFE56B210A}" srcOrd="0" destOrd="0" presId="urn:microsoft.com/office/officeart/2005/8/layout/radial4"/>
    <dgm:cxn modelId="{2191BA85-C392-4C35-8F27-0956484C2E3C}" srcId="{0C27117F-4342-45CB-8915-31319AB9DB86}" destId="{6F5B86D3-EE6F-48D9-9A4B-C1D87A6A7172}" srcOrd="4" destOrd="0" parTransId="{EF70DEE3-6AD6-45D3-9DE7-238D46C59796}" sibTransId="{55B5B453-9DA9-418E-9C8B-9FC5E206E815}"/>
    <dgm:cxn modelId="{50302B9D-067B-48B9-B70F-F1D8D4EEB5B3}" srcId="{0C27117F-4342-45CB-8915-31319AB9DB86}" destId="{2E2E5510-8BA6-4D2A-AF4F-F13703237210}" srcOrd="5" destOrd="0" parTransId="{76138BC0-3350-4097-997D-3253C1F341D1}" sibTransId="{9A3C0A94-7CBB-447A-B8B7-D4F2BBBFFDB2}"/>
    <dgm:cxn modelId="{F9EA7C03-FD00-47DB-9E40-69EE960976F4}" srcId="{E791243D-D955-4082-B6F4-3A881E42F674}" destId="{1ED2221E-74CC-47DD-855F-DC1ADA01FD1C}" srcOrd="1" destOrd="0" parTransId="{2E79E40B-72F7-420B-B16C-DCCCDC13087C}" sibTransId="{2A4D506B-C92B-4859-8AC2-F8EA65CB472D}"/>
    <dgm:cxn modelId="{72BF38E6-3657-6B4D-BD0E-FAE323720D4A}" type="presOf" srcId="{2E2E5510-8BA6-4D2A-AF4F-F13703237210}" destId="{7D18DEB3-6B81-4D49-B608-88ECAEF01B01}" srcOrd="0" destOrd="0" presId="urn:microsoft.com/office/officeart/2005/8/layout/radial4"/>
    <dgm:cxn modelId="{BADF8174-7CCC-E549-8DCA-1D87CFE9B148}" type="presOf" srcId="{E791243D-D955-4082-B6F4-3A881E42F674}" destId="{03213F94-E605-4C1F-9768-CEE6B85753D7}" srcOrd="0" destOrd="0" presId="urn:microsoft.com/office/officeart/2005/8/layout/radial4"/>
    <dgm:cxn modelId="{77AF5D2E-3FE7-47AE-A1BD-6483DEB814B3}" srcId="{0C27117F-4342-45CB-8915-31319AB9DB86}" destId="{DFA2C285-C07E-4674-9A06-3F1191C920AD}" srcOrd="1" destOrd="0" parTransId="{488F1ADB-F10C-492F-BFF6-A8E88FBBEC72}" sibTransId="{06F69486-1C85-4F24-A8F8-19499889CD2A}"/>
    <dgm:cxn modelId="{C1EC0377-ED2A-034C-A4A7-F07ACE0DFF38}" type="presOf" srcId="{DFA2C285-C07E-4674-9A06-3F1191C920AD}" destId="{3E2B2A81-2658-49E4-A537-21C3794C8390}" srcOrd="0" destOrd="0" presId="urn:microsoft.com/office/officeart/2005/8/layout/radial4"/>
    <dgm:cxn modelId="{B93FA1B7-80A5-430B-96BE-2C4F555E1B2E}" srcId="{0C27117F-4342-45CB-8915-31319AB9DB86}" destId="{7A07B3D6-58B5-4741-9A2B-5352AC254CF6}" srcOrd="2" destOrd="0" parTransId="{60C23749-BB92-4141-A9CF-323A28047F2B}" sibTransId="{5BD7231F-F049-48D4-AD99-6ECF4447C2CD}"/>
    <dgm:cxn modelId="{ECA0CCA4-ADEC-D041-A026-5337BBEA97DF}" type="presOf" srcId="{60C23749-BB92-4141-A9CF-323A28047F2B}" destId="{9CFD45D6-EF4C-4BF1-92E2-4A7F2C41B66F}" srcOrd="0" destOrd="0" presId="urn:microsoft.com/office/officeart/2005/8/layout/radial4"/>
    <dgm:cxn modelId="{EF74E02A-347B-294D-BDD4-AD609687E875}" type="presParOf" srcId="{03213F94-E605-4C1F-9768-CEE6B85753D7}" destId="{53A88A32-FD8E-41BA-8C8C-AFAA4FA040D9}" srcOrd="0" destOrd="0" presId="urn:microsoft.com/office/officeart/2005/8/layout/radial4"/>
    <dgm:cxn modelId="{F2F7CCA4-1929-134A-AFBE-4044C0A51C0B}" type="presParOf" srcId="{03213F94-E605-4C1F-9768-CEE6B85753D7}" destId="{DC404C7F-EC96-4974-8903-4E37DED611CA}" srcOrd="1" destOrd="0" presId="urn:microsoft.com/office/officeart/2005/8/layout/radial4"/>
    <dgm:cxn modelId="{7CB61863-A06C-3648-8C3F-5E607C2FED38}" type="presParOf" srcId="{03213F94-E605-4C1F-9768-CEE6B85753D7}" destId="{7BCD9494-F49B-42B0-AB8C-DBB9E1E94909}" srcOrd="2" destOrd="0" presId="urn:microsoft.com/office/officeart/2005/8/layout/radial4"/>
    <dgm:cxn modelId="{D9FECDF3-C56F-5744-BDEA-7F2E86743EF1}" type="presParOf" srcId="{03213F94-E605-4C1F-9768-CEE6B85753D7}" destId="{B6F816ED-5D3A-4AE5-8366-59BA0A5ECABC}" srcOrd="3" destOrd="0" presId="urn:microsoft.com/office/officeart/2005/8/layout/radial4"/>
    <dgm:cxn modelId="{0901FC7B-BFA5-554B-AA37-6AF152CC0FCE}" type="presParOf" srcId="{03213F94-E605-4C1F-9768-CEE6B85753D7}" destId="{3E2B2A81-2658-49E4-A537-21C3794C8390}" srcOrd="4" destOrd="0" presId="urn:microsoft.com/office/officeart/2005/8/layout/radial4"/>
    <dgm:cxn modelId="{D927CCF5-DBAF-1849-9CCF-8BC231D40732}" type="presParOf" srcId="{03213F94-E605-4C1F-9768-CEE6B85753D7}" destId="{9CFD45D6-EF4C-4BF1-92E2-4A7F2C41B66F}" srcOrd="5" destOrd="0" presId="urn:microsoft.com/office/officeart/2005/8/layout/radial4"/>
    <dgm:cxn modelId="{65011669-C66E-FA41-83C4-CFAD98CBB4AA}" type="presParOf" srcId="{03213F94-E605-4C1F-9768-CEE6B85753D7}" destId="{78043977-7588-42D6-B044-F1C7CC450760}" srcOrd="6" destOrd="0" presId="urn:microsoft.com/office/officeart/2005/8/layout/radial4"/>
    <dgm:cxn modelId="{823D5D00-0A97-C942-8BD8-258CDDF598F0}" type="presParOf" srcId="{03213F94-E605-4C1F-9768-CEE6B85753D7}" destId="{C7A78109-5906-492F-86D0-AADAA054DFEF}" srcOrd="7" destOrd="0" presId="urn:microsoft.com/office/officeart/2005/8/layout/radial4"/>
    <dgm:cxn modelId="{E6AB3283-D0C3-7C47-8849-F6DD0FB06C87}" type="presParOf" srcId="{03213F94-E605-4C1F-9768-CEE6B85753D7}" destId="{C9AF8C07-EB4A-4EF9-9C8E-553185B9CE70}" srcOrd="8" destOrd="0" presId="urn:microsoft.com/office/officeart/2005/8/layout/radial4"/>
    <dgm:cxn modelId="{C59FB2A3-09C9-504B-8EEA-D27D008AA9C7}" type="presParOf" srcId="{03213F94-E605-4C1F-9768-CEE6B85753D7}" destId="{585198E5-EE7E-4158-9742-323F90BEA087}" srcOrd="9" destOrd="0" presId="urn:microsoft.com/office/officeart/2005/8/layout/radial4"/>
    <dgm:cxn modelId="{31626874-1F4F-9249-A544-24374E1B52FE}" type="presParOf" srcId="{03213F94-E605-4C1F-9768-CEE6B85753D7}" destId="{11D0F3A9-5F44-4F7E-BA37-8AE3B98CD7CA}" srcOrd="10" destOrd="0" presId="urn:microsoft.com/office/officeart/2005/8/layout/radial4"/>
    <dgm:cxn modelId="{A8A5606C-1EDE-604C-B78A-5A4BAD423C2E}" type="presParOf" srcId="{03213F94-E605-4C1F-9768-CEE6B85753D7}" destId="{5B678CBC-D046-41F4-9107-7CBFE56B210A}" srcOrd="11" destOrd="0" presId="urn:microsoft.com/office/officeart/2005/8/layout/radial4"/>
    <dgm:cxn modelId="{3C69A240-3D27-344C-8DE5-E9A7DE9ECA91}" type="presParOf" srcId="{03213F94-E605-4C1F-9768-CEE6B85753D7}" destId="{7D18DEB3-6B81-4D49-B608-88ECAEF01B01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2C9BA0-F89E-7B45-99F8-52E6FD4188C9}" type="doc">
      <dgm:prSet loTypeId="urn:microsoft.com/office/officeart/2008/layout/VerticalCurvedList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B1DE18-6A1C-AD4B-A580-EFB10306A31C}">
      <dgm:prSet phldrT="[Text]" custT="1"/>
      <dgm:spPr/>
      <dgm:t>
        <a:bodyPr/>
        <a:lstStyle/>
        <a:p>
          <a:r>
            <a:rPr lang="en-US" sz="3600">
              <a:solidFill>
                <a:schemeClr val="tx2"/>
              </a:solidFill>
            </a:rPr>
            <a:t>Social Emotional Growth</a:t>
          </a:r>
        </a:p>
      </dgm:t>
    </dgm:pt>
    <dgm:pt modelId="{13E9FF27-2C9A-A64F-A273-CA7F6631F7E2}" type="parTrans" cxnId="{9F16D85B-4AE5-F149-967F-1F3CFFD4E509}">
      <dgm:prSet/>
      <dgm:spPr/>
      <dgm:t>
        <a:bodyPr/>
        <a:lstStyle/>
        <a:p>
          <a:endParaRPr lang="en-US"/>
        </a:p>
      </dgm:t>
    </dgm:pt>
    <dgm:pt modelId="{FDBFCE31-5707-1949-9F5A-BF004052C599}" type="sibTrans" cxnId="{9F16D85B-4AE5-F149-967F-1F3CFFD4E509}">
      <dgm:prSet/>
      <dgm:spPr>
        <a:ln w="63500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99B1A442-20F6-9947-9CF1-82B1CE2D9FA8}">
      <dgm:prSet phldrT="[Text]" custT="1"/>
      <dgm:spPr/>
      <dgm:t>
        <a:bodyPr/>
        <a:lstStyle/>
        <a:p>
          <a:r>
            <a:rPr lang="en-US" sz="3600"/>
            <a:t>Kindergarten Readiness</a:t>
          </a:r>
        </a:p>
      </dgm:t>
    </dgm:pt>
    <dgm:pt modelId="{C6381D3D-E105-E24A-8E7C-8ADC1E98C99F}" type="parTrans" cxnId="{800F7B7A-31E6-AA4E-BF8B-1DEE4070078C}">
      <dgm:prSet/>
      <dgm:spPr/>
      <dgm:t>
        <a:bodyPr/>
        <a:lstStyle/>
        <a:p>
          <a:endParaRPr lang="en-US"/>
        </a:p>
      </dgm:t>
    </dgm:pt>
    <dgm:pt modelId="{58047661-2D73-0442-9A34-8356F2CDA7C7}" type="sibTrans" cxnId="{800F7B7A-31E6-AA4E-BF8B-1DEE4070078C}">
      <dgm:prSet/>
      <dgm:spPr/>
      <dgm:t>
        <a:bodyPr/>
        <a:lstStyle/>
        <a:p>
          <a:endParaRPr lang="en-US"/>
        </a:p>
      </dgm:t>
    </dgm:pt>
    <dgm:pt modelId="{036BCADC-AE57-E04A-B05A-E6530078CE91}">
      <dgm:prSet phldrT="[Text]" custT="1"/>
      <dgm:spPr>
        <a:gradFill rotWithShape="0">
          <a:gsLst>
            <a:gs pos="0">
              <a:schemeClr val="tx2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3600"/>
            <a:t>Individual Plan of Study</a:t>
          </a:r>
        </a:p>
      </dgm:t>
    </dgm:pt>
    <dgm:pt modelId="{6C4085EE-AD47-6D4B-B303-652227D848A1}" type="parTrans" cxnId="{2B8A386B-DD3B-F049-BFD4-B54E2F8F7BBA}">
      <dgm:prSet/>
      <dgm:spPr/>
      <dgm:t>
        <a:bodyPr/>
        <a:lstStyle/>
        <a:p>
          <a:endParaRPr lang="en-US"/>
        </a:p>
      </dgm:t>
    </dgm:pt>
    <dgm:pt modelId="{AB3F628A-0C30-3740-8323-4D934A9B747A}" type="sibTrans" cxnId="{2B8A386B-DD3B-F049-BFD4-B54E2F8F7BBA}">
      <dgm:prSet/>
      <dgm:spPr/>
      <dgm:t>
        <a:bodyPr/>
        <a:lstStyle/>
        <a:p>
          <a:endParaRPr lang="en-US"/>
        </a:p>
      </dgm:t>
    </dgm:pt>
    <dgm:pt modelId="{5B7B2099-41D8-004B-8D65-B38C39E321CD}">
      <dgm:prSet phldrT="[Text]" custT="1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3600"/>
            <a:t>High School Graduation Rates</a:t>
          </a:r>
        </a:p>
      </dgm:t>
    </dgm:pt>
    <dgm:pt modelId="{29E06F37-7257-6B4A-9B80-2E6417372E2D}" type="parTrans" cxnId="{55F0964B-75B7-B441-88D6-6463C7D39A85}">
      <dgm:prSet/>
      <dgm:spPr/>
      <dgm:t>
        <a:bodyPr/>
        <a:lstStyle/>
        <a:p>
          <a:endParaRPr lang="en-US"/>
        </a:p>
      </dgm:t>
    </dgm:pt>
    <dgm:pt modelId="{9B7EDC5B-41DC-4642-BBB6-4572F64C15CA}" type="sibTrans" cxnId="{55F0964B-75B7-B441-88D6-6463C7D39A85}">
      <dgm:prSet/>
      <dgm:spPr/>
      <dgm:t>
        <a:bodyPr/>
        <a:lstStyle/>
        <a:p>
          <a:endParaRPr lang="en-US"/>
        </a:p>
      </dgm:t>
    </dgm:pt>
    <dgm:pt modelId="{4CD40E5E-F263-3C45-AEBF-86D8DD33391C}">
      <dgm:prSet phldrT="[Text]"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glow>
            <a:schemeClr val="bg2"/>
          </a:glow>
        </a:effectLst>
      </dgm:spPr>
      <dgm:t>
        <a:bodyPr/>
        <a:lstStyle/>
        <a:p>
          <a:r>
            <a:rPr lang="en-US" sz="3600"/>
            <a:t>Post Secondary Completion</a:t>
          </a:r>
        </a:p>
      </dgm:t>
    </dgm:pt>
    <dgm:pt modelId="{571C5902-1825-A943-BD93-B236903D4DD2}" type="parTrans" cxnId="{A98D70D0-FDE7-DB41-8A7B-0C01FEFFC19D}">
      <dgm:prSet/>
      <dgm:spPr/>
      <dgm:t>
        <a:bodyPr/>
        <a:lstStyle/>
        <a:p>
          <a:endParaRPr lang="en-US"/>
        </a:p>
      </dgm:t>
    </dgm:pt>
    <dgm:pt modelId="{B8C9C7EC-D845-2F4C-ADCC-45B89C6F3098}" type="sibTrans" cxnId="{A98D70D0-FDE7-DB41-8A7B-0C01FEFFC19D}">
      <dgm:prSet/>
      <dgm:spPr/>
      <dgm:t>
        <a:bodyPr/>
        <a:lstStyle/>
        <a:p>
          <a:endParaRPr lang="en-US"/>
        </a:p>
      </dgm:t>
    </dgm:pt>
    <dgm:pt modelId="{8920BE36-2629-4647-82BB-E5679876C639}" type="pres">
      <dgm:prSet presAssocID="{082C9BA0-F89E-7B45-99F8-52E6FD4188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1087D9-B106-2B40-903A-2B80FD210404}" type="pres">
      <dgm:prSet presAssocID="{082C9BA0-F89E-7B45-99F8-52E6FD4188C9}" presName="Name1" presStyleCnt="0"/>
      <dgm:spPr/>
    </dgm:pt>
    <dgm:pt modelId="{E7F6D431-189D-D74F-8DD8-0D83DF54FA90}" type="pres">
      <dgm:prSet presAssocID="{082C9BA0-F89E-7B45-99F8-52E6FD4188C9}" presName="cycle" presStyleCnt="0"/>
      <dgm:spPr/>
    </dgm:pt>
    <dgm:pt modelId="{1D44CD56-337C-6F47-A065-23F9BB34CE58}" type="pres">
      <dgm:prSet presAssocID="{082C9BA0-F89E-7B45-99F8-52E6FD4188C9}" presName="srcNode" presStyleLbl="node1" presStyleIdx="0" presStyleCnt="5"/>
      <dgm:spPr/>
    </dgm:pt>
    <dgm:pt modelId="{F74A63C8-E466-1848-8610-D8932C7E91B0}" type="pres">
      <dgm:prSet presAssocID="{082C9BA0-F89E-7B45-99F8-52E6FD4188C9}" presName="conn" presStyleLbl="parChTrans1D2" presStyleIdx="0" presStyleCnt="1" custScaleX="99933"/>
      <dgm:spPr/>
      <dgm:t>
        <a:bodyPr/>
        <a:lstStyle/>
        <a:p>
          <a:endParaRPr lang="en-US"/>
        </a:p>
      </dgm:t>
    </dgm:pt>
    <dgm:pt modelId="{63D374A2-C544-1A40-B71B-CD7E926EB63B}" type="pres">
      <dgm:prSet presAssocID="{082C9BA0-F89E-7B45-99F8-52E6FD4188C9}" presName="extraNode" presStyleLbl="node1" presStyleIdx="0" presStyleCnt="5"/>
      <dgm:spPr/>
    </dgm:pt>
    <dgm:pt modelId="{F6B1C594-E5B8-3145-9EE6-EE995A413001}" type="pres">
      <dgm:prSet presAssocID="{082C9BA0-F89E-7B45-99F8-52E6FD4188C9}" presName="dstNode" presStyleLbl="node1" presStyleIdx="0" presStyleCnt="5"/>
      <dgm:spPr/>
    </dgm:pt>
    <dgm:pt modelId="{2BE05F37-9A4A-2141-9302-759141DC58F7}" type="pres">
      <dgm:prSet presAssocID="{52B1DE18-6A1C-AD4B-A580-EFB10306A31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3C38E-C9FE-034C-9977-DE6957BCE791}" type="pres">
      <dgm:prSet presAssocID="{52B1DE18-6A1C-AD4B-A580-EFB10306A31C}" presName="accent_1" presStyleCnt="0"/>
      <dgm:spPr/>
    </dgm:pt>
    <dgm:pt modelId="{676A47F5-D9A2-4F40-BEAA-4080D9BB4C27}" type="pres">
      <dgm:prSet presAssocID="{52B1DE18-6A1C-AD4B-A580-EFB10306A31C}" presName="accentRepeatNode" presStyleLbl="solidFgAcc1" presStyleIdx="0" presStyleCnt="5"/>
      <dgm:spPr>
        <a:solidFill>
          <a:schemeClr val="accent2"/>
        </a:solidFill>
        <a:ln w="25400">
          <a:noFill/>
        </a:ln>
        <a:effectLst>
          <a:glow rad="127000">
            <a:schemeClr val="accent2">
              <a:alpha val="30000"/>
            </a:schemeClr>
          </a:glow>
        </a:effectLst>
      </dgm:spPr>
    </dgm:pt>
    <dgm:pt modelId="{0790621F-E159-F845-BDA3-95A52492E165}" type="pres">
      <dgm:prSet presAssocID="{99B1A442-20F6-9947-9CF1-82B1CE2D9FA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4EB7E-7515-284F-B260-524F5A9BB8FA}" type="pres">
      <dgm:prSet presAssocID="{99B1A442-20F6-9947-9CF1-82B1CE2D9FA8}" presName="accent_2" presStyleCnt="0"/>
      <dgm:spPr/>
    </dgm:pt>
    <dgm:pt modelId="{10B4999E-721F-EE47-8AA6-BB33D4EBAE51}" type="pres">
      <dgm:prSet presAssocID="{99B1A442-20F6-9947-9CF1-82B1CE2D9FA8}" presName="accentRepeatNode" presStyleLbl="solidFgAcc1" presStyleIdx="1" presStyleCnt="5"/>
      <dgm:spPr>
        <a:solidFill>
          <a:schemeClr val="accent3"/>
        </a:solidFill>
        <a:effectLst>
          <a:glow rad="127000">
            <a:schemeClr val="accent3">
              <a:alpha val="30000"/>
            </a:schemeClr>
          </a:glow>
        </a:effectLst>
      </dgm:spPr>
    </dgm:pt>
    <dgm:pt modelId="{628BF3DB-8C74-1E49-A51A-11216C57049F}" type="pres">
      <dgm:prSet presAssocID="{036BCADC-AE57-E04A-B05A-E6530078CE9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781E5-C5D9-0F4D-9768-AA41A07EED68}" type="pres">
      <dgm:prSet presAssocID="{036BCADC-AE57-E04A-B05A-E6530078CE91}" presName="accent_3" presStyleCnt="0"/>
      <dgm:spPr/>
    </dgm:pt>
    <dgm:pt modelId="{EA8FAC7C-1433-314D-A6DF-38B6083DA1D5}" type="pres">
      <dgm:prSet presAssocID="{036BCADC-AE57-E04A-B05A-E6530078CE91}" presName="accentRepeatNode" presStyleLbl="solidFgAcc1" presStyleIdx="2" presStyleCnt="5"/>
      <dgm:spPr>
        <a:solidFill>
          <a:schemeClr val="tx2"/>
        </a:solidFill>
        <a:ln>
          <a:noFill/>
        </a:ln>
        <a:effectLst>
          <a:glow rad="127000">
            <a:schemeClr val="tx2">
              <a:alpha val="30000"/>
            </a:schemeClr>
          </a:glow>
        </a:effectLst>
      </dgm:spPr>
    </dgm:pt>
    <dgm:pt modelId="{D00DCD45-E5DB-9E44-BAB2-137C8E0A3DFB}" type="pres">
      <dgm:prSet presAssocID="{5B7B2099-41D8-004B-8D65-B38C39E321CD}" presName="text_4" presStyleLbl="node1" presStyleIdx="3" presStyleCnt="5" custLinFactNeighborX="-587" custLinFactNeighborY="-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8FF1B-B3A2-E24C-90DB-9B339840373A}" type="pres">
      <dgm:prSet presAssocID="{5B7B2099-41D8-004B-8D65-B38C39E321CD}" presName="accent_4" presStyleCnt="0"/>
      <dgm:spPr/>
    </dgm:pt>
    <dgm:pt modelId="{BA677D07-8372-2944-89BD-C80AFD2B35A8}" type="pres">
      <dgm:prSet presAssocID="{5B7B2099-41D8-004B-8D65-B38C39E321CD}" presName="accentRepeatNode" presStyleLbl="solidFgAcc1" presStyleIdx="3" presStyleCnt="5"/>
      <dgm:spPr>
        <a:solidFill>
          <a:schemeClr val="accent1"/>
        </a:solidFill>
        <a:ln>
          <a:noFill/>
        </a:ln>
        <a:effectLst>
          <a:glow rad="127000">
            <a:schemeClr val="accent1">
              <a:alpha val="30000"/>
            </a:schemeClr>
          </a:glow>
        </a:effectLst>
      </dgm:spPr>
    </dgm:pt>
    <dgm:pt modelId="{937BE5E8-7FBB-D646-831F-44001EF04F5A}" type="pres">
      <dgm:prSet presAssocID="{4CD40E5E-F263-3C45-AEBF-86D8DD33391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94A50-B091-C144-B0AF-6669D8D11E72}" type="pres">
      <dgm:prSet presAssocID="{4CD40E5E-F263-3C45-AEBF-86D8DD33391C}" presName="accent_5" presStyleCnt="0"/>
      <dgm:spPr/>
    </dgm:pt>
    <dgm:pt modelId="{F2350631-4FB8-D847-AE4E-D61583B1F5CA}" type="pres">
      <dgm:prSet presAssocID="{4CD40E5E-F263-3C45-AEBF-86D8DD33391C}" presName="accentRepeatNode" presStyleLbl="solidFgAcc1" presStyleIdx="4" presStyleCnt="5"/>
      <dgm:spPr>
        <a:solidFill>
          <a:schemeClr val="bg2"/>
        </a:solidFill>
        <a:effectLst>
          <a:glow rad="127000">
            <a:schemeClr val="bg2">
              <a:alpha val="30000"/>
            </a:schemeClr>
          </a:glow>
        </a:effectLst>
      </dgm:spPr>
    </dgm:pt>
  </dgm:ptLst>
  <dgm:cxnLst>
    <dgm:cxn modelId="{118E8CCB-59B1-064F-94E7-D1B965BCDEDB}" type="presOf" srcId="{036BCADC-AE57-E04A-B05A-E6530078CE91}" destId="{628BF3DB-8C74-1E49-A51A-11216C57049F}" srcOrd="0" destOrd="0" presId="urn:microsoft.com/office/officeart/2008/layout/VerticalCurvedList"/>
    <dgm:cxn modelId="{55F0964B-75B7-B441-88D6-6463C7D39A85}" srcId="{082C9BA0-F89E-7B45-99F8-52E6FD4188C9}" destId="{5B7B2099-41D8-004B-8D65-B38C39E321CD}" srcOrd="3" destOrd="0" parTransId="{29E06F37-7257-6B4A-9B80-2E6417372E2D}" sibTransId="{9B7EDC5B-41DC-4642-BBB6-4572F64C15CA}"/>
    <dgm:cxn modelId="{A98D70D0-FDE7-DB41-8A7B-0C01FEFFC19D}" srcId="{082C9BA0-F89E-7B45-99F8-52E6FD4188C9}" destId="{4CD40E5E-F263-3C45-AEBF-86D8DD33391C}" srcOrd="4" destOrd="0" parTransId="{571C5902-1825-A943-BD93-B236903D4DD2}" sibTransId="{B8C9C7EC-D845-2F4C-ADCC-45B89C6F3098}"/>
    <dgm:cxn modelId="{9F16D85B-4AE5-F149-967F-1F3CFFD4E509}" srcId="{082C9BA0-F89E-7B45-99F8-52E6FD4188C9}" destId="{52B1DE18-6A1C-AD4B-A580-EFB10306A31C}" srcOrd="0" destOrd="0" parTransId="{13E9FF27-2C9A-A64F-A273-CA7F6631F7E2}" sibTransId="{FDBFCE31-5707-1949-9F5A-BF004052C599}"/>
    <dgm:cxn modelId="{8CBF1B5A-1CF7-9E4C-8288-894E1A217A51}" type="presOf" srcId="{52B1DE18-6A1C-AD4B-A580-EFB10306A31C}" destId="{2BE05F37-9A4A-2141-9302-759141DC58F7}" srcOrd="0" destOrd="0" presId="urn:microsoft.com/office/officeart/2008/layout/VerticalCurvedList"/>
    <dgm:cxn modelId="{5076C9FC-E432-E144-A05D-C70D5DE57936}" type="presOf" srcId="{082C9BA0-F89E-7B45-99F8-52E6FD4188C9}" destId="{8920BE36-2629-4647-82BB-E5679876C639}" srcOrd="0" destOrd="0" presId="urn:microsoft.com/office/officeart/2008/layout/VerticalCurvedList"/>
    <dgm:cxn modelId="{48E91612-3ABE-2A40-8F0A-24F9DA041AAC}" type="presOf" srcId="{99B1A442-20F6-9947-9CF1-82B1CE2D9FA8}" destId="{0790621F-E159-F845-BDA3-95A52492E165}" srcOrd="0" destOrd="0" presId="urn:microsoft.com/office/officeart/2008/layout/VerticalCurvedList"/>
    <dgm:cxn modelId="{800F7B7A-31E6-AA4E-BF8B-1DEE4070078C}" srcId="{082C9BA0-F89E-7B45-99F8-52E6FD4188C9}" destId="{99B1A442-20F6-9947-9CF1-82B1CE2D9FA8}" srcOrd="1" destOrd="0" parTransId="{C6381D3D-E105-E24A-8E7C-8ADC1E98C99F}" sibTransId="{58047661-2D73-0442-9A34-8356F2CDA7C7}"/>
    <dgm:cxn modelId="{2B8A386B-DD3B-F049-BFD4-B54E2F8F7BBA}" srcId="{082C9BA0-F89E-7B45-99F8-52E6FD4188C9}" destId="{036BCADC-AE57-E04A-B05A-E6530078CE91}" srcOrd="2" destOrd="0" parTransId="{6C4085EE-AD47-6D4B-B303-652227D848A1}" sibTransId="{AB3F628A-0C30-3740-8323-4D934A9B747A}"/>
    <dgm:cxn modelId="{6A98217B-642D-1445-B74A-3FB357045F4E}" type="presOf" srcId="{4CD40E5E-F263-3C45-AEBF-86D8DD33391C}" destId="{937BE5E8-7FBB-D646-831F-44001EF04F5A}" srcOrd="0" destOrd="0" presId="urn:microsoft.com/office/officeart/2008/layout/VerticalCurvedList"/>
    <dgm:cxn modelId="{196BF755-5957-8A47-A725-93C38A8486E6}" type="presOf" srcId="{FDBFCE31-5707-1949-9F5A-BF004052C599}" destId="{F74A63C8-E466-1848-8610-D8932C7E91B0}" srcOrd="0" destOrd="0" presId="urn:microsoft.com/office/officeart/2008/layout/VerticalCurvedList"/>
    <dgm:cxn modelId="{12611D1C-DB76-324F-A05C-C016839CD71D}" type="presOf" srcId="{5B7B2099-41D8-004B-8D65-B38C39E321CD}" destId="{D00DCD45-E5DB-9E44-BAB2-137C8E0A3DFB}" srcOrd="0" destOrd="0" presId="urn:microsoft.com/office/officeart/2008/layout/VerticalCurvedList"/>
    <dgm:cxn modelId="{6E7747E7-CF78-FF4A-ADDE-F225FA3F1AF0}" type="presParOf" srcId="{8920BE36-2629-4647-82BB-E5679876C639}" destId="{7B1087D9-B106-2B40-903A-2B80FD210404}" srcOrd="0" destOrd="0" presId="urn:microsoft.com/office/officeart/2008/layout/VerticalCurvedList"/>
    <dgm:cxn modelId="{235640CF-DF4C-8544-B629-85F4DAB97935}" type="presParOf" srcId="{7B1087D9-B106-2B40-903A-2B80FD210404}" destId="{E7F6D431-189D-D74F-8DD8-0D83DF54FA90}" srcOrd="0" destOrd="0" presId="urn:microsoft.com/office/officeart/2008/layout/VerticalCurvedList"/>
    <dgm:cxn modelId="{777B886F-FFB4-6541-9A4E-E093F884AE17}" type="presParOf" srcId="{E7F6D431-189D-D74F-8DD8-0D83DF54FA90}" destId="{1D44CD56-337C-6F47-A065-23F9BB34CE58}" srcOrd="0" destOrd="0" presId="urn:microsoft.com/office/officeart/2008/layout/VerticalCurvedList"/>
    <dgm:cxn modelId="{450615FA-A788-9847-AC0E-9276945C5B1A}" type="presParOf" srcId="{E7F6D431-189D-D74F-8DD8-0D83DF54FA90}" destId="{F74A63C8-E466-1848-8610-D8932C7E91B0}" srcOrd="1" destOrd="0" presId="urn:microsoft.com/office/officeart/2008/layout/VerticalCurvedList"/>
    <dgm:cxn modelId="{F9F7E9C3-AD1A-C841-B102-2FB5057216D1}" type="presParOf" srcId="{E7F6D431-189D-D74F-8DD8-0D83DF54FA90}" destId="{63D374A2-C544-1A40-B71B-CD7E926EB63B}" srcOrd="2" destOrd="0" presId="urn:microsoft.com/office/officeart/2008/layout/VerticalCurvedList"/>
    <dgm:cxn modelId="{E25CACBF-18B0-4D4A-BEDF-8B7A00624F3D}" type="presParOf" srcId="{E7F6D431-189D-D74F-8DD8-0D83DF54FA90}" destId="{F6B1C594-E5B8-3145-9EE6-EE995A413001}" srcOrd="3" destOrd="0" presId="urn:microsoft.com/office/officeart/2008/layout/VerticalCurvedList"/>
    <dgm:cxn modelId="{E95864EC-681B-624B-8FA7-050D2A68C11D}" type="presParOf" srcId="{7B1087D9-B106-2B40-903A-2B80FD210404}" destId="{2BE05F37-9A4A-2141-9302-759141DC58F7}" srcOrd="1" destOrd="0" presId="urn:microsoft.com/office/officeart/2008/layout/VerticalCurvedList"/>
    <dgm:cxn modelId="{8C6BD8D9-247D-0649-BBFF-FC9C34A73680}" type="presParOf" srcId="{7B1087D9-B106-2B40-903A-2B80FD210404}" destId="{9453C38E-C9FE-034C-9977-DE6957BCE791}" srcOrd="2" destOrd="0" presId="urn:microsoft.com/office/officeart/2008/layout/VerticalCurvedList"/>
    <dgm:cxn modelId="{746AF0EC-7F7E-3545-A7B0-EDD28A121903}" type="presParOf" srcId="{9453C38E-C9FE-034C-9977-DE6957BCE791}" destId="{676A47F5-D9A2-4F40-BEAA-4080D9BB4C27}" srcOrd="0" destOrd="0" presId="urn:microsoft.com/office/officeart/2008/layout/VerticalCurvedList"/>
    <dgm:cxn modelId="{D745F87C-3194-624A-8FE3-3402637A0667}" type="presParOf" srcId="{7B1087D9-B106-2B40-903A-2B80FD210404}" destId="{0790621F-E159-F845-BDA3-95A52492E165}" srcOrd="3" destOrd="0" presId="urn:microsoft.com/office/officeart/2008/layout/VerticalCurvedList"/>
    <dgm:cxn modelId="{1B3F4243-0BDB-C141-9394-3BDF5F85977E}" type="presParOf" srcId="{7B1087D9-B106-2B40-903A-2B80FD210404}" destId="{5644EB7E-7515-284F-B260-524F5A9BB8FA}" srcOrd="4" destOrd="0" presId="urn:microsoft.com/office/officeart/2008/layout/VerticalCurvedList"/>
    <dgm:cxn modelId="{3EC22A20-3BBB-DB44-AE2C-83C0F2EC59B3}" type="presParOf" srcId="{5644EB7E-7515-284F-B260-524F5A9BB8FA}" destId="{10B4999E-721F-EE47-8AA6-BB33D4EBAE51}" srcOrd="0" destOrd="0" presId="urn:microsoft.com/office/officeart/2008/layout/VerticalCurvedList"/>
    <dgm:cxn modelId="{7333E064-82B4-2941-AE24-38F103600500}" type="presParOf" srcId="{7B1087D9-B106-2B40-903A-2B80FD210404}" destId="{628BF3DB-8C74-1E49-A51A-11216C57049F}" srcOrd="5" destOrd="0" presId="urn:microsoft.com/office/officeart/2008/layout/VerticalCurvedList"/>
    <dgm:cxn modelId="{8BEFEA3C-FFA7-B540-BE6B-9C61870431BA}" type="presParOf" srcId="{7B1087D9-B106-2B40-903A-2B80FD210404}" destId="{C76781E5-C5D9-0F4D-9768-AA41A07EED68}" srcOrd="6" destOrd="0" presId="urn:microsoft.com/office/officeart/2008/layout/VerticalCurvedList"/>
    <dgm:cxn modelId="{DB4D5372-A547-4E4C-86F2-D9C712A2917D}" type="presParOf" srcId="{C76781E5-C5D9-0F4D-9768-AA41A07EED68}" destId="{EA8FAC7C-1433-314D-A6DF-38B6083DA1D5}" srcOrd="0" destOrd="0" presId="urn:microsoft.com/office/officeart/2008/layout/VerticalCurvedList"/>
    <dgm:cxn modelId="{E66AC67E-3260-D243-BCE6-994915933F48}" type="presParOf" srcId="{7B1087D9-B106-2B40-903A-2B80FD210404}" destId="{D00DCD45-E5DB-9E44-BAB2-137C8E0A3DFB}" srcOrd="7" destOrd="0" presId="urn:microsoft.com/office/officeart/2008/layout/VerticalCurvedList"/>
    <dgm:cxn modelId="{950F2D79-D321-0F41-995F-449426EFAE8B}" type="presParOf" srcId="{7B1087D9-B106-2B40-903A-2B80FD210404}" destId="{1268FF1B-B3A2-E24C-90DB-9B339840373A}" srcOrd="8" destOrd="0" presId="urn:microsoft.com/office/officeart/2008/layout/VerticalCurvedList"/>
    <dgm:cxn modelId="{64F7C2F7-3761-0C48-B9B0-B561475D4C9B}" type="presParOf" srcId="{1268FF1B-B3A2-E24C-90DB-9B339840373A}" destId="{BA677D07-8372-2944-89BD-C80AFD2B35A8}" srcOrd="0" destOrd="0" presId="urn:microsoft.com/office/officeart/2008/layout/VerticalCurvedList"/>
    <dgm:cxn modelId="{E75E7DBB-BF40-D842-942D-232B0800F6D9}" type="presParOf" srcId="{7B1087D9-B106-2B40-903A-2B80FD210404}" destId="{937BE5E8-7FBB-D646-831F-44001EF04F5A}" srcOrd="9" destOrd="0" presId="urn:microsoft.com/office/officeart/2008/layout/VerticalCurvedList"/>
    <dgm:cxn modelId="{C1356266-01DF-6540-BA7D-3460D4FB39BC}" type="presParOf" srcId="{7B1087D9-B106-2B40-903A-2B80FD210404}" destId="{43C94A50-B091-C144-B0AF-6669D8D11E72}" srcOrd="10" destOrd="0" presId="urn:microsoft.com/office/officeart/2008/layout/VerticalCurvedList"/>
    <dgm:cxn modelId="{44C44296-222A-354E-8FF5-F8D40BE647C8}" type="presParOf" srcId="{43C94A50-B091-C144-B0AF-6669D8D11E72}" destId="{F2350631-4FB8-D847-AE4E-D61583B1F5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88A32-FD8E-41BA-8C8C-AFAA4FA040D9}">
      <dsp:nvSpPr>
        <dsp:cNvPr id="0" name=""/>
        <dsp:cNvSpPr/>
      </dsp:nvSpPr>
      <dsp:spPr>
        <a:xfrm>
          <a:off x="3454853" y="2657123"/>
          <a:ext cx="5282292" cy="30656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228427" y="3106074"/>
        <a:ext cx="3735144" cy="2167730"/>
      </dsp:txXfrm>
    </dsp:sp>
    <dsp:sp modelId="{DC404C7F-EC96-4974-8903-4E37DED611CA}">
      <dsp:nvSpPr>
        <dsp:cNvPr id="0" name=""/>
        <dsp:cNvSpPr/>
      </dsp:nvSpPr>
      <dsp:spPr>
        <a:xfrm rot="11109438">
          <a:off x="1491358" y="3519633"/>
          <a:ext cx="215176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D9494-F49B-42B0-AB8C-DBB9E1E94909}">
      <dsp:nvSpPr>
        <dsp:cNvPr id="0" name=""/>
        <dsp:cNvSpPr/>
      </dsp:nvSpPr>
      <dsp:spPr>
        <a:xfrm>
          <a:off x="609221" y="2929962"/>
          <a:ext cx="2269700" cy="17343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1"/>
              </a:solidFill>
            </a:rPr>
            <a:t>Kansas children need quality preschool including all day kindergarten</a:t>
          </a:r>
        </a:p>
      </dsp:txBody>
      <dsp:txXfrm>
        <a:off x="660019" y="2980760"/>
        <a:ext cx="2168104" cy="1632786"/>
      </dsp:txXfrm>
    </dsp:sp>
    <dsp:sp modelId="{B6F816ED-5D3A-4AE5-8366-59BA0A5ECABC}">
      <dsp:nvSpPr>
        <dsp:cNvPr id="0" name=""/>
        <dsp:cNvSpPr/>
      </dsp:nvSpPr>
      <dsp:spPr>
        <a:xfrm rot="12677256">
          <a:off x="2309259" y="2147261"/>
          <a:ext cx="2008805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B2A81-2658-49E4-A537-21C3794C8390}">
      <dsp:nvSpPr>
        <dsp:cNvPr id="0" name=""/>
        <dsp:cNvSpPr/>
      </dsp:nvSpPr>
      <dsp:spPr>
        <a:xfrm>
          <a:off x="1320478" y="1110264"/>
          <a:ext cx="2269700" cy="1734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1"/>
              </a:solidFill>
            </a:rPr>
            <a:t>Changes need to be made to address school culture</a:t>
          </a:r>
        </a:p>
      </dsp:txBody>
      <dsp:txXfrm>
        <a:off x="1371276" y="1161062"/>
        <a:ext cx="2168104" cy="1632786"/>
      </dsp:txXfrm>
    </dsp:sp>
    <dsp:sp modelId="{9CFD45D6-EF4C-4BF1-92E2-4A7F2C41B66F}">
      <dsp:nvSpPr>
        <dsp:cNvPr id="0" name=""/>
        <dsp:cNvSpPr/>
      </dsp:nvSpPr>
      <dsp:spPr>
        <a:xfrm rot="14887044">
          <a:off x="4232640" y="1420783"/>
          <a:ext cx="1784894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43977-7588-42D6-B044-F1C7CC450760}">
      <dsp:nvSpPr>
        <dsp:cNvPr id="0" name=""/>
        <dsp:cNvSpPr/>
      </dsp:nvSpPr>
      <dsp:spPr>
        <a:xfrm>
          <a:off x="3657616" y="77261"/>
          <a:ext cx="2269700" cy="17343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New dynamic roles for counselor and social workers</a:t>
          </a:r>
        </a:p>
      </dsp:txBody>
      <dsp:txXfrm>
        <a:off x="3708414" y="128059"/>
        <a:ext cx="2168104" cy="1632786"/>
      </dsp:txXfrm>
    </dsp:sp>
    <dsp:sp modelId="{C7A78109-5906-492F-86D0-AADAA054DFEF}">
      <dsp:nvSpPr>
        <dsp:cNvPr id="0" name=""/>
        <dsp:cNvSpPr/>
      </dsp:nvSpPr>
      <dsp:spPr>
        <a:xfrm rot="17419284">
          <a:off x="6112055" y="1418050"/>
          <a:ext cx="1760369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F8C07-EB4A-4EF9-9C8E-553185B9CE70}">
      <dsp:nvSpPr>
        <dsp:cNvPr id="0" name=""/>
        <dsp:cNvSpPr/>
      </dsp:nvSpPr>
      <dsp:spPr>
        <a:xfrm>
          <a:off x="6163065" y="77272"/>
          <a:ext cx="2269700" cy="17343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Collaboration between schools and businesses</a:t>
          </a:r>
        </a:p>
      </dsp:txBody>
      <dsp:txXfrm>
        <a:off x="6213863" y="128070"/>
        <a:ext cx="2168104" cy="1632786"/>
      </dsp:txXfrm>
    </dsp:sp>
    <dsp:sp modelId="{585198E5-EE7E-4158-9742-323F90BEA087}">
      <dsp:nvSpPr>
        <dsp:cNvPr id="0" name=""/>
        <dsp:cNvSpPr/>
      </dsp:nvSpPr>
      <dsp:spPr>
        <a:xfrm rot="19614312">
          <a:off x="7787334" y="2080485"/>
          <a:ext cx="2010827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0F3A9-5F44-4F7E-BA37-8AE3B98CD7CA}">
      <dsp:nvSpPr>
        <dsp:cNvPr id="0" name=""/>
        <dsp:cNvSpPr/>
      </dsp:nvSpPr>
      <dsp:spPr>
        <a:xfrm>
          <a:off x="8500201" y="1016127"/>
          <a:ext cx="2269700" cy="173438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Reorganize schools around students, not the system</a:t>
          </a:r>
        </a:p>
      </dsp:txBody>
      <dsp:txXfrm>
        <a:off x="8550999" y="1066925"/>
        <a:ext cx="2168104" cy="1632786"/>
      </dsp:txXfrm>
    </dsp:sp>
    <dsp:sp modelId="{5B678CBC-D046-41F4-9107-7CBFE56B210A}">
      <dsp:nvSpPr>
        <dsp:cNvPr id="0" name=""/>
        <dsp:cNvSpPr/>
      </dsp:nvSpPr>
      <dsp:spPr>
        <a:xfrm rot="21290562">
          <a:off x="8660087" y="3455145"/>
          <a:ext cx="2208013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8DEB3-6B81-4D49-B608-88ECAEF01B01}">
      <dsp:nvSpPr>
        <dsp:cNvPr id="0" name=""/>
        <dsp:cNvSpPr/>
      </dsp:nvSpPr>
      <dsp:spPr>
        <a:xfrm>
          <a:off x="9313077" y="2929962"/>
          <a:ext cx="2269700" cy="17343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1"/>
              </a:solidFill>
            </a:rPr>
            <a:t>Community service needs to play a bigger role</a:t>
          </a:r>
        </a:p>
      </dsp:txBody>
      <dsp:txXfrm>
        <a:off x="9363875" y="2980760"/>
        <a:ext cx="2168104" cy="16327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A63C8-E466-1848-8610-D8932C7E91B0}">
      <dsp:nvSpPr>
        <dsp:cNvPr id="0" name=""/>
        <dsp:cNvSpPr/>
      </dsp:nvSpPr>
      <dsp:spPr>
        <a:xfrm>
          <a:off x="-5741529" y="-879160"/>
          <a:ext cx="6833739" cy="6838321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635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05F37-9A4A-2141-9302-759141DC58F7}">
      <dsp:nvSpPr>
        <dsp:cNvPr id="0" name=""/>
        <dsp:cNvSpPr/>
      </dsp:nvSpPr>
      <dsp:spPr>
        <a:xfrm>
          <a:off x="478422" y="317398"/>
          <a:ext cx="8137143" cy="6352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solidFill>
                <a:schemeClr val="tx2"/>
              </a:solidFill>
            </a:rPr>
            <a:t>Social Emotional Growth</a:t>
          </a:r>
        </a:p>
      </dsp:txBody>
      <dsp:txXfrm>
        <a:off x="478422" y="317398"/>
        <a:ext cx="8137143" cy="635203"/>
      </dsp:txXfrm>
    </dsp:sp>
    <dsp:sp modelId="{676A47F5-D9A2-4F40-BEAA-4080D9BB4C27}">
      <dsp:nvSpPr>
        <dsp:cNvPr id="0" name=""/>
        <dsp:cNvSpPr/>
      </dsp:nvSpPr>
      <dsp:spPr>
        <a:xfrm>
          <a:off x="81420" y="237998"/>
          <a:ext cx="794004" cy="794004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glow rad="127000">
            <a:schemeClr val="accent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0621F-E159-F845-BDA3-95A52492E165}">
      <dsp:nvSpPr>
        <dsp:cNvPr id="0" name=""/>
        <dsp:cNvSpPr/>
      </dsp:nvSpPr>
      <dsp:spPr>
        <a:xfrm>
          <a:off x="933590" y="1269898"/>
          <a:ext cx="7681975" cy="6352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Kindergarten Readiness</a:t>
          </a:r>
        </a:p>
      </dsp:txBody>
      <dsp:txXfrm>
        <a:off x="933590" y="1269898"/>
        <a:ext cx="7681975" cy="635203"/>
      </dsp:txXfrm>
    </dsp:sp>
    <dsp:sp modelId="{10B4999E-721F-EE47-8AA6-BB33D4EBAE51}">
      <dsp:nvSpPr>
        <dsp:cNvPr id="0" name=""/>
        <dsp:cNvSpPr/>
      </dsp:nvSpPr>
      <dsp:spPr>
        <a:xfrm>
          <a:off x="536588" y="1190498"/>
          <a:ext cx="794004" cy="794004"/>
        </a:xfrm>
        <a:prstGeom prst="ellipse">
          <a:avLst/>
        </a:prstGeom>
        <a:solidFill>
          <a:schemeClr val="accent3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3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BF3DB-8C74-1E49-A51A-11216C57049F}">
      <dsp:nvSpPr>
        <dsp:cNvPr id="0" name=""/>
        <dsp:cNvSpPr/>
      </dsp:nvSpPr>
      <dsp:spPr>
        <a:xfrm>
          <a:off x="1073290" y="2222398"/>
          <a:ext cx="7542275" cy="635203"/>
        </a:xfrm>
        <a:prstGeom prst="rect">
          <a:avLst/>
        </a:prstGeom>
        <a:gradFill rotWithShape="0">
          <a:gsLst>
            <a:gs pos="0">
              <a:schemeClr val="tx2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Individual Plan of Study</a:t>
          </a:r>
        </a:p>
      </dsp:txBody>
      <dsp:txXfrm>
        <a:off x="1073290" y="2222398"/>
        <a:ext cx="7542275" cy="635203"/>
      </dsp:txXfrm>
    </dsp:sp>
    <dsp:sp modelId="{EA8FAC7C-1433-314D-A6DF-38B6083DA1D5}">
      <dsp:nvSpPr>
        <dsp:cNvPr id="0" name=""/>
        <dsp:cNvSpPr/>
      </dsp:nvSpPr>
      <dsp:spPr>
        <a:xfrm>
          <a:off x="676288" y="2142998"/>
          <a:ext cx="794004" cy="794004"/>
        </a:xfrm>
        <a:prstGeom prst="ellipse">
          <a:avLst/>
        </a:prstGeom>
        <a:solidFill>
          <a:schemeClr val="tx2"/>
        </a:solidFill>
        <a:ln w="9525" cap="flat" cmpd="sng" algn="ctr">
          <a:noFill/>
          <a:prstDash val="solid"/>
        </a:ln>
        <a:effectLst>
          <a:glow rad="127000">
            <a:schemeClr val="tx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DCD45-E5DB-9E44-BAB2-137C8E0A3DFB}">
      <dsp:nvSpPr>
        <dsp:cNvPr id="0" name=""/>
        <dsp:cNvSpPr/>
      </dsp:nvSpPr>
      <dsp:spPr>
        <a:xfrm>
          <a:off x="888497" y="3171075"/>
          <a:ext cx="7681975" cy="635203"/>
        </a:xfrm>
        <a:prstGeom prst="rect">
          <a:avLst/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High School Graduation Rates</a:t>
          </a:r>
        </a:p>
      </dsp:txBody>
      <dsp:txXfrm>
        <a:off x="888497" y="3171075"/>
        <a:ext cx="7681975" cy="635203"/>
      </dsp:txXfrm>
    </dsp:sp>
    <dsp:sp modelId="{BA677D07-8372-2944-89BD-C80AFD2B35A8}">
      <dsp:nvSpPr>
        <dsp:cNvPr id="0" name=""/>
        <dsp:cNvSpPr/>
      </dsp:nvSpPr>
      <dsp:spPr>
        <a:xfrm>
          <a:off x="536588" y="3095498"/>
          <a:ext cx="794004" cy="794004"/>
        </a:xfrm>
        <a:prstGeom prst="ellipse">
          <a:avLst/>
        </a:prstGeom>
        <a:solidFill>
          <a:schemeClr val="accent1"/>
        </a:solidFill>
        <a:ln w="9525" cap="flat" cmpd="sng" algn="ctr">
          <a:noFill/>
          <a:prstDash val="solid"/>
        </a:ln>
        <a:effectLst>
          <a:glow rad="127000">
            <a:schemeClr val="accent1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BE5E8-7FBB-D646-831F-44001EF04F5A}">
      <dsp:nvSpPr>
        <dsp:cNvPr id="0" name=""/>
        <dsp:cNvSpPr/>
      </dsp:nvSpPr>
      <dsp:spPr>
        <a:xfrm>
          <a:off x="478422" y="4127399"/>
          <a:ext cx="8137143" cy="635203"/>
        </a:xfrm>
        <a:prstGeom prst="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glow>
            <a:schemeClr val="bg2"/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Post Secondary Completion</a:t>
          </a:r>
        </a:p>
      </dsp:txBody>
      <dsp:txXfrm>
        <a:off x="478422" y="4127399"/>
        <a:ext cx="8137143" cy="635203"/>
      </dsp:txXfrm>
    </dsp:sp>
    <dsp:sp modelId="{F2350631-4FB8-D847-AE4E-D61583B1F5CA}">
      <dsp:nvSpPr>
        <dsp:cNvPr id="0" name=""/>
        <dsp:cNvSpPr/>
      </dsp:nvSpPr>
      <dsp:spPr>
        <a:xfrm>
          <a:off x="81420" y="4047998"/>
          <a:ext cx="794004" cy="794004"/>
        </a:xfrm>
        <a:prstGeom prst="ellipse">
          <a:avLst/>
        </a:prstGeom>
        <a:solidFill>
          <a:schemeClr val="bg2"/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bg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FAFBE-49B9-475A-8DB2-C181CF1E5328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50882-0C4F-47F7-BEBE-6C7FE948E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25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583B0-7748-405D-BCDF-4A261B3F049B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C64E8-45BE-4474-B3AA-B6DEBEC91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2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8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31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38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Jay - This is the vision for education in Kansas</a:t>
            </a:r>
            <a:r>
              <a:rPr lang="en-US" baseline="0" dirty="0">
                <a:latin typeface="+mn-lt"/>
              </a:rPr>
              <a:t> and the redesign initiative is all about aligning school systems to this vision.</a:t>
            </a:r>
          </a:p>
          <a:p>
            <a:endParaRPr lang="en-US" baseline="0" dirty="0">
              <a:latin typeface="+mn-lt"/>
            </a:endParaRPr>
          </a:p>
          <a:p>
            <a:r>
              <a:rPr lang="en-US" baseline="0" dirty="0">
                <a:latin typeface="+mn-lt"/>
              </a:rPr>
              <a:t>“Each” – personalizing learning for each student.</a:t>
            </a:r>
          </a:p>
          <a:p>
            <a:r>
              <a:rPr lang="en-US" baseline="0" dirty="0">
                <a:latin typeface="+mn-lt"/>
              </a:rPr>
              <a:t>What do you want success to mean for your students?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18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result is a little surprising since a</a:t>
            </a:r>
            <a:r>
              <a:rPr lang="en-US" dirty="0"/>
              <a:t>bout 66% of the respondents were educators, education administrators, or former educators—people who mostly</a:t>
            </a:r>
            <a:r>
              <a:rPr lang="en-US" baseline="0" dirty="0"/>
              <a:t> teach, or used to teach, academic skills</a:t>
            </a:r>
            <a:r>
              <a:rPr lang="en-US" dirty="0"/>
              <a:t>.  Nevertheless, the soft skills—social-emotional, personality skills, or 21st century skills—they have lots of names—were cited 70% of the time.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5398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that the community groups cited non-academic skills 70% of the time and academic skills 23% of the time.  These frequencies are remarkably similar to those expressed by the community groups.  If</a:t>
            </a:r>
            <a:r>
              <a:rPr lang="en-US" baseline="0" dirty="0"/>
              <a:t> volume can be equated with importance, t</a:t>
            </a:r>
            <a:r>
              <a:rPr lang="en-US" dirty="0"/>
              <a:t>he business and industry groups are saying that the non-academic characteristics</a:t>
            </a:r>
            <a:r>
              <a:rPr lang="en-US" baseline="0" dirty="0"/>
              <a:t> are more important than academic skills, including applied skills, and that non-academic skills are at least as important to them as to the community groups, maybe more so.  </a:t>
            </a:r>
            <a:endParaRPr lang="en-US" dirty="0"/>
          </a:p>
          <a:p>
            <a:endParaRPr lang="en-US" dirty="0"/>
          </a:p>
          <a:p>
            <a:r>
              <a:rPr lang="en-US" baseline="0" dirty="0"/>
              <a:t>One cited experience as a characteristic of the ideally prepared 24 year old (the tiny yellow line).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66E88-C02A-4852-81EF-50219D7D68B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4297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We</a:t>
            </a:r>
            <a:r>
              <a:rPr lang="en-US" sz="1600" baseline="0" dirty="0"/>
              <a:t> also learned that Kansans believe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Every</a:t>
            </a:r>
            <a:r>
              <a:rPr lang="en-US" sz="1600" baseline="0" dirty="0"/>
              <a:t> child needs access to quality preschool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aseline="0" dirty="0"/>
              <a:t>School culture needs to be addressed – we must value the student going to a two-year or certification program as much as a student attending a four-year institution.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aseline="0" dirty="0"/>
              <a:t>Counselors need to be able to help students identify and explore career interests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aseline="0" dirty="0"/>
              <a:t>Must be collaboration between schools and businesses to prepare students for postsecondary pursuits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aseline="0" dirty="0"/>
              <a:t>Schools must be reorganized around the student, not the system to meet unique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aseline="0" dirty="0"/>
              <a:t>Community service is an important part of preparing students for life after high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21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Among the outcomes being considered</a:t>
            </a:r>
            <a:r>
              <a:rPr lang="en-US" baseline="0"/>
              <a:t> by the state board are:</a:t>
            </a:r>
          </a:p>
          <a:p>
            <a:endParaRPr lang="en-US" baseline="0"/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>
                <a:latin typeface="Arial"/>
                <a:cs typeface="Arial"/>
              </a:rPr>
              <a:t>High School Graduation Rates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>
                <a:latin typeface="Arial"/>
                <a:cs typeface="Arial"/>
              </a:rPr>
              <a:t>Post Secondary Completion/Attendance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>
                <a:latin typeface="Arial"/>
                <a:cs typeface="Arial"/>
              </a:rPr>
              <a:t>Remedial Rate of Students Attending Post-Secondary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>
                <a:latin typeface="Arial"/>
                <a:cs typeface="Arial"/>
              </a:rPr>
              <a:t>Kindergarten Readiness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/>
              <a:t>Individual Plan of Study Focused on Career Interest 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>
                <a:latin typeface="Arial"/>
                <a:cs typeface="Arial"/>
              </a:rPr>
              <a:t>Social/Emotional Growth Measured Locally</a:t>
            </a:r>
          </a:p>
          <a:p>
            <a:endParaRPr lang="en-US"/>
          </a:p>
          <a:p>
            <a:r>
              <a:rPr lang="en-US"/>
              <a:t>Education Commissioner Randy Watson and members</a:t>
            </a:r>
            <a:r>
              <a:rPr lang="en-US" baseline="0"/>
              <a:t> of the State Board of Education </a:t>
            </a:r>
            <a:r>
              <a:rPr lang="en-US"/>
              <a:t>will meet</a:t>
            </a:r>
            <a:r>
              <a:rPr lang="en-US" baseline="0"/>
              <a:t> </a:t>
            </a:r>
            <a:r>
              <a:rPr lang="en-US"/>
              <a:t>with business, education and state leaders to build agreement on how we will work together to achieve this vision for Kansas education.</a:t>
            </a:r>
          </a:p>
          <a:p>
            <a:endParaRPr lang="en-US"/>
          </a:p>
          <a:p>
            <a:r>
              <a:rPr lang="en-US"/>
              <a:t>Kansas schools are already doing tremendous</a:t>
            </a:r>
            <a:r>
              <a:rPr lang="en-US" baseline="0"/>
              <a:t> work to address the needs of individual students, but in order to achieve this new vision we cannot expect schools to go it alone. This requires a unified effort with businesses, communities, parents, higher education, and elected officials working with educators to help provide the supports and experiences Kansas students need for their future success.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3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54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0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4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8261" y="6454268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baseline="0" dirty="0">
                <a:solidFill>
                  <a:schemeClr val="tx1"/>
                </a:solidFill>
              </a:rPr>
              <a:t>www.ksde.org</a:t>
            </a:r>
            <a:endParaRPr lang="en-US" sz="933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5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7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1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0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4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6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1" y="6454268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5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58" indent="-457189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4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58" indent="-457189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2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3452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2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3906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0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1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2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461000"/>
            <a:ext cx="143123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1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1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7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70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3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7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1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2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3452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0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4184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4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1747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6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85" indent="0" algn="r">
              <a:buNone/>
              <a:defRPr i="1">
                <a:solidFill>
                  <a:schemeClr val="bg1"/>
                </a:solidFill>
              </a:defRPr>
            </a:lvl2pPr>
            <a:lvl3pPr marL="1219170" indent="0" algn="ctr">
              <a:buNone/>
              <a:defRPr i="1">
                <a:solidFill>
                  <a:schemeClr val="bg1"/>
                </a:solidFill>
              </a:defRPr>
            </a:lvl3pPr>
            <a:lvl4pPr marL="1828754" indent="0" algn="ctr">
              <a:buNone/>
              <a:defRPr i="1">
                <a:solidFill>
                  <a:schemeClr val="bg1"/>
                </a:solidFill>
              </a:defRPr>
            </a:lvl4pPr>
            <a:lvl5pPr marL="243833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5664201"/>
            <a:ext cx="8412480" cy="51008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2133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1219170">
                <a:defRPr/>
              </a:pPr>
              <a:t>1/30/2019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KANSAS STATE DEPARTMENT OF EDUCATION </a:t>
            </a: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89" y="5502277"/>
            <a:ext cx="2060924" cy="12192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12192000" cy="45465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21917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16000" y="4800709"/>
            <a:ext cx="10160000" cy="677108"/>
          </a:xfrm>
          <a:noFill/>
        </p:spPr>
        <p:txBody>
          <a:bodyPr lIns="91440" tIns="91440" rIns="91440" bIns="91440" anchor="ctr" anchorCtr="0"/>
          <a:lstStyle>
            <a:lvl2pPr marL="609585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054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2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5664201"/>
            <a:ext cx="8412480" cy="51008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2133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1/30/2019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933" dirty="0">
                <a:solidFill>
                  <a:srgbClr val="15284B"/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15284B"/>
                </a:solidFill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89" y="5502277"/>
            <a:ext cx="2060924" cy="12192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12192000" cy="45465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21917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16000" y="4800709"/>
            <a:ext cx="10160000" cy="677108"/>
          </a:xfrm>
          <a:noFill/>
        </p:spPr>
        <p:txBody>
          <a:bodyPr lIns="91440" tIns="91440" rIns="91440" bIns="91440" anchor="ctr" anchorCtr="0"/>
          <a:lstStyle>
            <a:lvl2pPr marL="609585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1/30/2019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933" dirty="0">
                <a:solidFill>
                  <a:srgbClr val="15254B"/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15254B"/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77" y="5461000"/>
            <a:ext cx="2060924" cy="12192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794000" y="1489365"/>
            <a:ext cx="6604000" cy="1374672"/>
          </a:xfrm>
        </p:spPr>
        <p:txBody>
          <a:bodyPr tIns="274320" bIns="274320" anchor="ctr" anchorCtr="0"/>
          <a:lstStyle>
            <a:lvl1pPr>
              <a:defRPr sz="5333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794000" y="4448314"/>
            <a:ext cx="6604000" cy="553998"/>
          </a:xfrm>
          <a:noFill/>
        </p:spPr>
        <p:txBody>
          <a:bodyPr/>
          <a:lstStyle>
            <a:lvl1pPr algn="r">
              <a:defRPr sz="240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356352"/>
            <a:ext cx="4267200" cy="365125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56592" y="6385046"/>
            <a:ext cx="2106609" cy="2974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333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3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" y="1193800"/>
            <a:ext cx="3066492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36320" y="2002421"/>
            <a:ext cx="10119360" cy="2334998"/>
          </a:xfrm>
          <a:prstGeom prst="rect">
            <a:avLst/>
          </a:prstGeom>
          <a:noFill/>
        </p:spPr>
        <p:txBody>
          <a:bodyPr wrap="square" tIns="274320" rIns="0" bIns="274320" anchor="ctr" anchorCtr="0">
            <a:spAutoFit/>
          </a:bodyPr>
          <a:lstStyle>
            <a:lvl1pPr marL="0" indent="0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609585" indent="-609585">
              <a:buClr>
                <a:schemeClr val="accent2"/>
              </a:buClr>
              <a:buSzPct val="95000"/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+mj-lt"/>
              </a:defRPr>
            </a:lvl2pPr>
            <a:lvl3pPr marL="975336" indent="-365751"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+mj-lt"/>
              </a:defRPr>
            </a:lvl3pPr>
            <a:lvl4pPr marL="1463003">
              <a:buClr>
                <a:schemeClr val="accent2"/>
              </a:buClr>
              <a:buSzPct val="80000"/>
              <a:defRPr sz="32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2"/>
              </a:buClr>
              <a:defRPr sz="3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/>
              <a:t>1/30/2019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1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1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7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70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9" y="933040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0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7" r:id="rId3"/>
    <p:sldLayoutId id="2147483738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39" r:id="rId10"/>
    <p:sldLayoutId id="2147483728" r:id="rId11"/>
    <p:sldLayoutId id="2147483729" r:id="rId12"/>
    <p:sldLayoutId id="2147483730" r:id="rId13"/>
    <p:sldLayoutId id="2147483736" r:id="rId14"/>
    <p:sldLayoutId id="2147483731" r:id="rId15"/>
    <p:sldLayoutId id="2147483735" r:id="rId16"/>
    <p:sldLayoutId id="2147483732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9" y="933040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0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9" r:id="rId18"/>
    <p:sldLayoutId id="2147483839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7680" rIns="0" bIns="0" rtlCol="0" anchor="ctr">
            <a:normAutofit/>
          </a:bodyPr>
          <a:lstStyle/>
          <a:p>
            <a:pPr algn="ctr" defTabSz="914400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914400"/>
              <a:t>1/30/2019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5815515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400"/>
            <a:r>
              <a:rPr lang="en-US" sz="933" dirty="0">
                <a:solidFill>
                  <a:srgbClr val="15254B"/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15254B"/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8999" y="818113"/>
            <a:ext cx="10119360" cy="748988"/>
          </a:xfrm>
          <a:prstGeom prst="rect">
            <a:avLst/>
          </a:prstGeom>
        </p:spPr>
        <p:txBody>
          <a:bodyPr vert="horz" wrap="square" lIns="365760" tIns="91440" rIns="9144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277" y="5461000"/>
            <a:ext cx="2060924" cy="1219200"/>
          </a:xfrm>
          <a:prstGeom prst="rect">
            <a:avLst/>
          </a:prstGeom>
        </p:spPr>
      </p:pic>
      <p:sp>
        <p:nvSpPr>
          <p:cNvPr id="13" name="Text Placeholder 20"/>
          <p:cNvSpPr>
            <a:spLocks noGrp="1"/>
          </p:cNvSpPr>
          <p:nvPr>
            <p:ph type="body" idx="1"/>
          </p:nvPr>
        </p:nvSpPr>
        <p:spPr>
          <a:xfrm>
            <a:off x="888999" y="1906667"/>
            <a:ext cx="10119360" cy="192873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vert="horz" wrap="square" lIns="365760" tIns="91440" rIns="365760" bIns="91440" rtlCol="0" anchor="ctr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329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</p:sldLayoutIdLst>
  <p:txStyles>
    <p:titleStyle>
      <a:lvl1pPr algn="l" defTabSz="1219170" rtl="0" eaLnBrk="1" latinLnBrk="0" hangingPunct="1">
        <a:spcBef>
          <a:spcPct val="0"/>
        </a:spcBef>
        <a:buNone/>
        <a:defRPr sz="4267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21917" indent="0" algn="l" defTabSz="121917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100000"/>
        <a:buFont typeface="Arial" panose="020B0604020202020204" pitchFamily="34" charset="0"/>
        <a:buNone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975336" indent="-365751" algn="l" defTabSz="121917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95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9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spcAft>
          <a:spcPts val="800"/>
        </a:spcAft>
        <a:buClr>
          <a:schemeClr val="tx2"/>
        </a:buClr>
        <a:buSzPct val="85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spcAft>
          <a:spcPts val="800"/>
        </a:spcAft>
        <a:buClr>
          <a:schemeClr val="tx2"/>
        </a:buClr>
        <a:buSzPct val="8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(null)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(null)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1" y="1905000"/>
            <a:ext cx="8331199" cy="2336800"/>
          </a:xfrm>
        </p:spPr>
        <p:txBody>
          <a:bodyPr anchor="ctr"/>
          <a:lstStyle/>
          <a:p>
            <a:r>
              <a:rPr lang="en-US" sz="4267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1320800"/>
          </a:xfrm>
        </p:spPr>
        <p:txBody>
          <a:bodyPr>
            <a:normAutofit/>
          </a:bodyPr>
          <a:lstStyle/>
          <a:p>
            <a:pPr algn="r"/>
            <a:r>
              <a:rPr lang="en-US" sz="2667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23728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99" y="359885"/>
            <a:ext cx="11785599" cy="1458443"/>
          </a:xfrm>
        </p:spPr>
        <p:txBody>
          <a:bodyPr>
            <a:noAutofit/>
          </a:bodyPr>
          <a:lstStyle/>
          <a:p>
            <a:r>
              <a:rPr lang="en-US" sz="3200" dirty="0"/>
              <a:t>The business and industry focal groups cited </a:t>
            </a:r>
            <a:r>
              <a:rPr lang="en-US" sz="3200" b="1" dirty="0">
                <a:solidFill>
                  <a:schemeClr val="bg2"/>
                </a:solidFill>
              </a:rPr>
              <a:t>non-academic skills</a:t>
            </a:r>
            <a:r>
              <a:rPr lang="en-US" sz="3200" dirty="0"/>
              <a:t> with greater frequency than the community groups: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818329"/>
            <a:ext cx="12191997" cy="32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887200" cy="865733"/>
          </a:xfrm>
        </p:spPr>
        <p:txBody>
          <a:bodyPr>
            <a:normAutofit fontScale="90000"/>
          </a:bodyPr>
          <a:lstStyle/>
          <a:p>
            <a:r>
              <a:rPr lang="en-US" sz="4800"/>
              <a:t>What Kansans </a:t>
            </a:r>
            <a:r>
              <a:rPr lang="en-US" sz="4800" dirty="0"/>
              <a:t>want from their schools</a:t>
            </a:r>
            <a:r>
              <a:rPr lang="en-US" sz="3733" dirty="0"/>
              <a:t/>
            </a:r>
            <a:br>
              <a:rPr lang="en-US" sz="3733" dirty="0"/>
            </a:br>
            <a:endParaRPr lang="en-US" sz="3733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60605360"/>
              </p:ext>
            </p:extLst>
          </p:nvPr>
        </p:nvGraphicFramePr>
        <p:xfrm>
          <a:off x="0" y="889000"/>
          <a:ext cx="12192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260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Success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994399" y="1193800"/>
            <a:ext cx="6164791" cy="5104568"/>
          </a:xfrm>
          <a:solidFill>
            <a:srgbClr val="FFFFFF">
              <a:alpha val="60000"/>
            </a:srgb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667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Successful Kansas High School Graduate has the</a:t>
            </a:r>
          </a:p>
          <a:p>
            <a:pPr marL="457189" indent="-457189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en-US" sz="2667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en-US" sz="2667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en-US" sz="2667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skills,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Employability</a:t>
            </a:r>
            <a:r>
              <a:rPr lang="en-US" sz="2667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skills </a:t>
            </a:r>
            <a:r>
              <a:rPr lang="en-US" sz="2667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Civic engagement </a:t>
            </a:r>
            <a:endParaRPr lang="en-US" sz="2667" dirty="0">
              <a:solidFill>
                <a:srgbClr val="000000"/>
              </a:solidFill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en-US" sz="2667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successful in postsecondary education, in the attainment of an industry recognized certification or in the workforce, without the need for remediation.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800"/>
            <a:ext cx="12192000" cy="5080000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6172200" y="1193800"/>
            <a:ext cx="6095999" cy="5080000"/>
          </a:xfrm>
          <a:prstGeom prst="rect">
            <a:avLst/>
          </a:prstGeom>
          <a:solidFill>
            <a:srgbClr val="FFFFFF">
              <a:alpha val="54000"/>
            </a:srgbClr>
          </a:solidFill>
          <a:effectLst>
            <a:softEdge rad="63500"/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76358" indent="-457189" algn="l" defTabSz="121917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3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Successful Kansas High School Graduate has the</a:t>
            </a:r>
          </a:p>
          <a:p>
            <a:pPr marL="457189" indent="-457189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en-US" sz="3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en-US" sz="3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en-US" sz="3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skills,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Employability</a:t>
            </a:r>
            <a:r>
              <a:rPr lang="en-US" sz="3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skills and</a:t>
            </a:r>
          </a:p>
          <a:p>
            <a:pPr marL="457189" indent="-45718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Civic engagement </a:t>
            </a:r>
            <a:endParaRPr lang="en-US" sz="36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en-US" sz="3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be successful in postsecondary education, in the attainment of an industry recognized certification or in the workforce, without the need for remediation.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216" y="1828800"/>
            <a:ext cx="959470" cy="155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0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82883"/>
            <a:ext cx="12192000" cy="1111664"/>
          </a:xfrm>
        </p:spPr>
        <p:txBody>
          <a:bodyPr>
            <a:normAutofit/>
          </a:bodyPr>
          <a:lstStyle/>
          <a:p>
            <a:r>
              <a:rPr lang="en-US"/>
              <a:t>Creating a Vision for Kansas – State Outcomes</a:t>
            </a:r>
          </a:p>
        </p:txBody>
      </p:sp>
      <p:pic>
        <p:nvPicPr>
          <p:cNvPr id="6" name="Picture 5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" y="1193800"/>
            <a:ext cx="3531539" cy="50800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/>
          </p:nvPr>
        </p:nvGraphicFramePr>
        <p:xfrm>
          <a:off x="3429000" y="1193799"/>
          <a:ext cx="8686800" cy="508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5-Point Star 14"/>
          <p:cNvSpPr/>
          <p:nvPr/>
        </p:nvSpPr>
        <p:spPr>
          <a:xfrm>
            <a:off x="3534231" y="5267011"/>
            <a:ext cx="767076" cy="671193"/>
          </a:xfrm>
          <a:prstGeom prst="star5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3962400" y="4267200"/>
            <a:ext cx="765379" cy="732879"/>
          </a:xfrm>
          <a:prstGeom prst="star5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800"/>
            <a:ext cx="3352801" cy="50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00" y="29823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How Does an IPS flow into Post Secondary Success?</a:t>
            </a:r>
          </a:p>
        </p:txBody>
      </p:sp>
      <p:sp>
        <p:nvSpPr>
          <p:cNvPr id="3" name="AutoShape 2" descr="areer_Pathways_Arch_Chart_FINAL-REV_11282017.png"/>
          <p:cNvSpPr>
            <a:spLocks noChangeAspect="1" noChangeArrowheads="1"/>
          </p:cNvSpPr>
          <p:nvPr/>
        </p:nvSpPr>
        <p:spPr bwMode="auto">
          <a:xfrm>
            <a:off x="0" y="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11125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15268" y="1193801"/>
            <a:ext cx="8534400" cy="4830763"/>
          </a:xfrm>
        </p:spPr>
        <p:txBody>
          <a:bodyPr>
            <a:normAutofit/>
          </a:bodyPr>
          <a:lstStyle/>
          <a:p>
            <a:r>
              <a:rPr lang="en-US" sz="3600" b="1" i="1" u="sng" dirty="0">
                <a:solidFill>
                  <a:schemeClr val="tx2"/>
                </a:solidFill>
                <a:effectLst>
                  <a:outerShdw dist="38100" sx="1000" sy="1000" algn="ctr" rotWithShape="0">
                    <a:schemeClr val="tx2"/>
                  </a:outerShdw>
                </a:effectLst>
              </a:rPr>
              <a:t>Risk Factors than influence success</a:t>
            </a:r>
          </a:p>
          <a:p>
            <a:pPr marL="1447728" lvl="1" indent="-457178"/>
            <a:r>
              <a:rPr lang="en-US" sz="4400" dirty="0">
                <a:solidFill>
                  <a:schemeClr val="tx2"/>
                </a:solidFill>
              </a:rPr>
              <a:t>Cumulative Poverty</a:t>
            </a:r>
          </a:p>
          <a:p>
            <a:pPr marL="1447728" lvl="1" indent="-457178"/>
            <a:r>
              <a:rPr lang="en-US" sz="4400" dirty="0">
                <a:solidFill>
                  <a:schemeClr val="tx2"/>
                </a:solidFill>
              </a:rPr>
              <a:t>Chronic Absenteeism</a:t>
            </a:r>
          </a:p>
          <a:p>
            <a:pPr marL="1447728" lvl="1" indent="-457178"/>
            <a:r>
              <a:rPr lang="en-US" sz="4400" dirty="0">
                <a:solidFill>
                  <a:schemeClr val="tx2"/>
                </a:solidFill>
              </a:rPr>
              <a:t>Mobility</a:t>
            </a:r>
          </a:p>
          <a:p>
            <a:pPr marL="1447728" lvl="1" indent="-457178"/>
            <a:r>
              <a:rPr lang="en-US" sz="4400" dirty="0">
                <a:solidFill>
                  <a:schemeClr val="tx2"/>
                </a:solidFill>
              </a:rPr>
              <a:t>Suspension and Expulsion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867" dirty="0"/>
              <a:t>Risk Factors</a:t>
            </a:r>
          </a:p>
        </p:txBody>
      </p:sp>
      <p:pic>
        <p:nvPicPr>
          <p:cNvPr id="5" name="Picture 4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4" y="1193800"/>
            <a:ext cx="3352801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5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523764-87D0-A148-AA47-9E6C187F4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38546"/>
            <a:ext cx="12801600" cy="77585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72600" y="1600200"/>
            <a:ext cx="2743200" cy="320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2600" y="1600200"/>
            <a:ext cx="2743200" cy="213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72600" y="1600200"/>
            <a:ext cx="27432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839200" y="1981200"/>
            <a:ext cx="990600" cy="304800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839200" y="2533650"/>
            <a:ext cx="1143000" cy="95250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45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867" dirty="0"/>
              <a:t>Leading the way…</a:t>
            </a:r>
          </a:p>
        </p:txBody>
      </p:sp>
      <p:pic>
        <p:nvPicPr>
          <p:cNvPr id="5" name="Picture 4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4" y="1193800"/>
            <a:ext cx="3352801" cy="50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2E29F2-2E34-2E45-81CD-E7F48B620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1193800"/>
            <a:ext cx="8432799" cy="506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0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634761" y="1014211"/>
            <a:ext cx="4210435" cy="4060907"/>
          </a:xfrm>
          <a:custGeom>
            <a:avLst/>
            <a:gdLst>
              <a:gd name="connsiteX0" fmla="*/ 0 w 3709926"/>
              <a:gd name="connsiteY0" fmla="*/ 1854797 h 3709594"/>
              <a:gd name="connsiteX1" fmla="*/ 1854963 w 3709926"/>
              <a:gd name="connsiteY1" fmla="*/ 0 h 3709594"/>
              <a:gd name="connsiteX2" fmla="*/ 3709926 w 3709926"/>
              <a:gd name="connsiteY2" fmla="*/ 1854797 h 3709594"/>
              <a:gd name="connsiteX3" fmla="*/ 1854963 w 3709926"/>
              <a:gd name="connsiteY3" fmla="*/ 3709594 h 3709594"/>
              <a:gd name="connsiteX4" fmla="*/ 0 w 3709926"/>
              <a:gd name="connsiteY4" fmla="*/ 1854797 h 370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9926" h="3709594">
                <a:moveTo>
                  <a:pt x="0" y="1854797"/>
                </a:moveTo>
                <a:cubicBezTo>
                  <a:pt x="0" y="830421"/>
                  <a:pt x="830495" y="0"/>
                  <a:pt x="1854963" y="0"/>
                </a:cubicBezTo>
                <a:cubicBezTo>
                  <a:pt x="2879431" y="0"/>
                  <a:pt x="3709926" y="830421"/>
                  <a:pt x="3709926" y="1854797"/>
                </a:cubicBezTo>
                <a:cubicBezTo>
                  <a:pt x="3709926" y="2879173"/>
                  <a:pt x="2879431" y="3709594"/>
                  <a:pt x="1854963" y="3709594"/>
                </a:cubicBezTo>
                <a:cubicBezTo>
                  <a:pt x="830495" y="3709594"/>
                  <a:pt x="0" y="2879173"/>
                  <a:pt x="0" y="1854797"/>
                </a:cubicBezTo>
                <a:close/>
              </a:path>
            </a:pathLst>
          </a:custGeom>
          <a:solidFill>
            <a:schemeClr val="accent3"/>
          </a:solidFill>
          <a:effectLst>
            <a:glow>
              <a:schemeClr val="accent3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3141055">
              <a:lnSpc>
                <a:spcPts val="72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b="1" dirty="0">
                <a:solidFill>
                  <a:prstClr val="white"/>
                </a:solidFill>
              </a:rPr>
              <a:t>Redesign?</a:t>
            </a:r>
          </a:p>
        </p:txBody>
      </p:sp>
      <p:sp>
        <p:nvSpPr>
          <p:cNvPr id="14" name="Block Arc 13"/>
          <p:cNvSpPr/>
          <p:nvPr/>
        </p:nvSpPr>
        <p:spPr>
          <a:xfrm>
            <a:off x="711201" y="449155"/>
            <a:ext cx="4891274" cy="5098670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6172200" y="698590"/>
            <a:ext cx="3853388" cy="411355"/>
          </a:xfrm>
          <a:custGeom>
            <a:avLst/>
            <a:gdLst>
              <a:gd name="connsiteX0" fmla="*/ 0 w 3180985"/>
              <a:gd name="connsiteY0" fmla="*/ 0 h 339575"/>
              <a:gd name="connsiteX1" fmla="*/ 3180985 w 3180985"/>
              <a:gd name="connsiteY1" fmla="*/ 0 h 339575"/>
              <a:gd name="connsiteX2" fmla="*/ 3180985 w 3180985"/>
              <a:gd name="connsiteY2" fmla="*/ 339575 h 339575"/>
              <a:gd name="connsiteX3" fmla="*/ 0 w 3180985"/>
              <a:gd name="connsiteY3" fmla="*/ 339575 h 339575"/>
              <a:gd name="connsiteX4" fmla="*/ 0 w 3180985"/>
              <a:gd name="connsiteY4" fmla="*/ 0 h 33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0985" h="339575">
                <a:moveTo>
                  <a:pt x="0" y="0"/>
                </a:moveTo>
                <a:lnTo>
                  <a:pt x="3180985" y="0"/>
                </a:lnTo>
                <a:lnTo>
                  <a:pt x="3180985" y="339575"/>
                </a:lnTo>
                <a:lnTo>
                  <a:pt x="0" y="339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4000" dirty="0">
                <a:solidFill>
                  <a:srgbClr val="15254B"/>
                </a:solidFill>
              </a:rPr>
              <a:t>Personalized</a:t>
            </a:r>
          </a:p>
        </p:txBody>
      </p:sp>
      <p:sp>
        <p:nvSpPr>
          <p:cNvPr id="17" name="Oval 16"/>
          <p:cNvSpPr/>
          <p:nvPr/>
        </p:nvSpPr>
        <p:spPr>
          <a:xfrm>
            <a:off x="5417121" y="1985046"/>
            <a:ext cx="1173070" cy="1172827"/>
          </a:xfrm>
          <a:prstGeom prst="ellipse">
            <a:avLst/>
          </a:prstGeom>
          <a:solidFill>
            <a:schemeClr val="tx2"/>
          </a:solidFill>
          <a:effectLst>
            <a:glow rad="508000">
              <a:schemeClr val="tx2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838019" y="2346959"/>
            <a:ext cx="3654468" cy="538725"/>
          </a:xfrm>
          <a:custGeom>
            <a:avLst/>
            <a:gdLst>
              <a:gd name="connsiteX0" fmla="*/ 0 w 3016776"/>
              <a:gd name="connsiteY0" fmla="*/ 0 h 444719"/>
              <a:gd name="connsiteX1" fmla="*/ 3016776 w 3016776"/>
              <a:gd name="connsiteY1" fmla="*/ 0 h 444719"/>
              <a:gd name="connsiteX2" fmla="*/ 3016776 w 3016776"/>
              <a:gd name="connsiteY2" fmla="*/ 444719 h 444719"/>
              <a:gd name="connsiteX3" fmla="*/ 0 w 3016776"/>
              <a:gd name="connsiteY3" fmla="*/ 444719 h 444719"/>
              <a:gd name="connsiteX4" fmla="*/ 0 w 3016776"/>
              <a:gd name="connsiteY4" fmla="*/ 0 h 44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6776" h="444719">
                <a:moveTo>
                  <a:pt x="0" y="0"/>
                </a:moveTo>
                <a:lnTo>
                  <a:pt x="3016776" y="0"/>
                </a:lnTo>
                <a:lnTo>
                  <a:pt x="3016776" y="444719"/>
                </a:lnTo>
                <a:lnTo>
                  <a:pt x="0" y="4447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4000" dirty="0">
                <a:solidFill>
                  <a:srgbClr val="15254B"/>
                </a:solidFill>
              </a:rPr>
              <a:t>Project Based</a:t>
            </a:r>
          </a:p>
        </p:txBody>
      </p:sp>
      <p:sp>
        <p:nvSpPr>
          <p:cNvPr id="19" name="Oval 18"/>
          <p:cNvSpPr/>
          <p:nvPr/>
        </p:nvSpPr>
        <p:spPr>
          <a:xfrm>
            <a:off x="5085466" y="3751384"/>
            <a:ext cx="1173070" cy="1172827"/>
          </a:xfrm>
          <a:prstGeom prst="ellipse">
            <a:avLst/>
          </a:prstGeom>
          <a:solidFill>
            <a:schemeClr val="accent4"/>
          </a:solidFill>
          <a:effectLst>
            <a:glow rad="508000">
              <a:schemeClr val="accent4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6590191" y="3897763"/>
            <a:ext cx="4839809" cy="1135315"/>
          </a:xfrm>
          <a:custGeom>
            <a:avLst/>
            <a:gdLst>
              <a:gd name="connsiteX0" fmla="*/ 0 w 3536394"/>
              <a:gd name="connsiteY0" fmla="*/ 0 h 1079285"/>
              <a:gd name="connsiteX1" fmla="*/ 3536394 w 3536394"/>
              <a:gd name="connsiteY1" fmla="*/ 0 h 1079285"/>
              <a:gd name="connsiteX2" fmla="*/ 3536394 w 3536394"/>
              <a:gd name="connsiteY2" fmla="*/ 1079285 h 1079285"/>
              <a:gd name="connsiteX3" fmla="*/ 0 w 3536394"/>
              <a:gd name="connsiteY3" fmla="*/ 1079285 h 1079285"/>
              <a:gd name="connsiteX4" fmla="*/ 0 w 3536394"/>
              <a:gd name="connsiteY4" fmla="*/ 0 h 107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394" h="1079285">
                <a:moveTo>
                  <a:pt x="0" y="0"/>
                </a:moveTo>
                <a:lnTo>
                  <a:pt x="3536394" y="0"/>
                </a:lnTo>
                <a:lnTo>
                  <a:pt x="3536394" y="1079285"/>
                </a:lnTo>
                <a:lnTo>
                  <a:pt x="0" y="10792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4000" dirty="0">
                <a:solidFill>
                  <a:srgbClr val="15254B"/>
                </a:solidFill>
              </a:rPr>
              <a:t>Longer time with teachers (hours and years)</a:t>
            </a:r>
          </a:p>
        </p:txBody>
      </p:sp>
      <p:sp>
        <p:nvSpPr>
          <p:cNvPr id="21" name="Oval 20"/>
          <p:cNvSpPr/>
          <p:nvPr/>
        </p:nvSpPr>
        <p:spPr>
          <a:xfrm>
            <a:off x="3961277" y="4968509"/>
            <a:ext cx="1173070" cy="1172827"/>
          </a:xfrm>
          <a:prstGeom prst="ellipse">
            <a:avLst/>
          </a:prstGeom>
          <a:solidFill>
            <a:schemeClr val="accent6"/>
          </a:solidFill>
          <a:effectLst>
            <a:glow rad="508000">
              <a:schemeClr val="accent6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5417121" y="5434787"/>
            <a:ext cx="4412679" cy="905458"/>
          </a:xfrm>
          <a:custGeom>
            <a:avLst/>
            <a:gdLst>
              <a:gd name="connsiteX0" fmla="*/ 0 w 2983561"/>
              <a:gd name="connsiteY0" fmla="*/ 0 h 860773"/>
              <a:gd name="connsiteX1" fmla="*/ 2983561 w 2983561"/>
              <a:gd name="connsiteY1" fmla="*/ 0 h 860773"/>
              <a:gd name="connsiteX2" fmla="*/ 2983561 w 2983561"/>
              <a:gd name="connsiteY2" fmla="*/ 860773 h 860773"/>
              <a:gd name="connsiteX3" fmla="*/ 0 w 2983561"/>
              <a:gd name="connsiteY3" fmla="*/ 860773 h 860773"/>
              <a:gd name="connsiteX4" fmla="*/ 0 w 2983561"/>
              <a:gd name="connsiteY4" fmla="*/ 0 h 86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561" h="860773">
                <a:moveTo>
                  <a:pt x="0" y="0"/>
                </a:moveTo>
                <a:lnTo>
                  <a:pt x="2983561" y="0"/>
                </a:lnTo>
                <a:lnTo>
                  <a:pt x="2983561" y="860773"/>
                </a:lnTo>
                <a:lnTo>
                  <a:pt x="0" y="8607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4000" dirty="0">
                <a:solidFill>
                  <a:srgbClr val="15254B"/>
                </a:solidFill>
              </a:rPr>
              <a:t>Immersion with parents and the community</a:t>
            </a:r>
          </a:p>
        </p:txBody>
      </p:sp>
      <p:sp>
        <p:nvSpPr>
          <p:cNvPr id="24" name="Oval 23"/>
          <p:cNvSpPr/>
          <p:nvPr/>
        </p:nvSpPr>
        <p:spPr>
          <a:xfrm>
            <a:off x="4639501" y="404209"/>
            <a:ext cx="1173070" cy="1172827"/>
          </a:xfrm>
          <a:prstGeom prst="ellipse">
            <a:avLst/>
          </a:prstGeom>
          <a:solidFill>
            <a:schemeClr val="accent5"/>
          </a:solidFill>
          <a:effectLst>
            <a:glow rad="508000">
              <a:schemeClr val="accent5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8114" y="947057"/>
            <a:ext cx="461729" cy="461665"/>
          </a:xfrm>
          <a:prstGeom prst="rect">
            <a:avLst/>
          </a:prstGeom>
          <a:noFill/>
        </p:spPr>
        <p:txBody>
          <a:bodyPr wrap="none" lIns="365760" rtlCol="0">
            <a:spAutoFit/>
          </a:bodyPr>
          <a:lstStyle/>
          <a:p>
            <a:endParaRPr lang="en-US" dirty="0">
              <a:solidFill>
                <a:srgbClr val="1528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6" grpId="0"/>
      <p:bldP spid="18" grpId="0"/>
      <p:bldP spid="20" grpId="0"/>
      <p:bldP spid="2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5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25400"/>
            <a:ext cx="12191999" cy="42164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66800" y="4343400"/>
            <a:ext cx="10604500" cy="1544012"/>
          </a:xfrm>
        </p:spPr>
        <p:txBody>
          <a:bodyPr>
            <a:noAutofit/>
          </a:bodyPr>
          <a:lstStyle/>
          <a:p>
            <a:pPr marL="0" indent="0">
              <a:lnSpc>
                <a:spcPts val="5333"/>
              </a:lnSpc>
              <a:buNone/>
            </a:pPr>
            <a:r>
              <a:rPr lang="en-US" sz="6000" dirty="0">
                <a:solidFill>
                  <a:schemeClr val="tx2"/>
                </a:solidFill>
              </a:rPr>
              <a:t>Kansas leads the world in the </a:t>
            </a:r>
            <a:r>
              <a:rPr lang="en-US" sz="6000" b="1" dirty="0">
                <a:solidFill>
                  <a:schemeClr val="bg2"/>
                </a:solidFill>
              </a:rPr>
              <a:t>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09600" y="-25400"/>
            <a:ext cx="11785600" cy="510116"/>
          </a:xfrm>
          <a:prstGeom prst="rect">
            <a:avLst/>
          </a:prstGeom>
          <a:noFill/>
        </p:spPr>
        <p:txBody>
          <a:bodyPr vert="horz" wrap="square" lIns="0" tIns="0" rIns="0" bIns="1219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>
                <a:solidFill>
                  <a:prstClr val="white"/>
                </a:solidFill>
                <a:latin typeface="Arial Narrow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1219170">
              <a:defRPr/>
            </a:pPr>
            <a:r>
              <a:rPr lang="en-US" sz="933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933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47663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90601"/>
            <a:ext cx="3022805" cy="4899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41605"/>
            <a:ext cx="8534400" cy="5106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944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Education in Kansas in early 1900s</a:t>
            </a:r>
          </a:p>
        </p:txBody>
      </p:sp>
    </p:spTree>
    <p:extLst>
      <p:ext uri="{BB962C8B-B14F-4D97-AF65-F5344CB8AC3E}">
        <p14:creationId xmlns:p14="http://schemas.microsoft.com/office/powerpoint/2010/main" val="19214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90601"/>
            <a:ext cx="3022805" cy="4899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9200"/>
            <a:ext cx="8686800" cy="503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000" y="228600"/>
            <a:ext cx="1137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Elementary Schools </a:t>
            </a:r>
            <a:r>
              <a:rPr lang="en-US" sz="4400" dirty="0">
                <a:solidFill>
                  <a:schemeClr val="bg1"/>
                </a:solidFill>
              </a:rPr>
              <a:t>in Kansas in the 1940s</a:t>
            </a:r>
          </a:p>
        </p:txBody>
      </p:sp>
    </p:spTree>
    <p:extLst>
      <p:ext uri="{BB962C8B-B14F-4D97-AF65-F5344CB8AC3E}">
        <p14:creationId xmlns:p14="http://schemas.microsoft.com/office/powerpoint/2010/main" val="188171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800" y="1193800"/>
            <a:ext cx="8636000" cy="4978400"/>
          </a:xfrm>
        </p:spPr>
        <p:txBody>
          <a:bodyPr>
            <a:normAutofit/>
          </a:bodyPr>
          <a:lstStyle/>
          <a:p>
            <a:r>
              <a:rPr lang="en-US" sz="4000" dirty="0"/>
              <a:t>In the Economic Report of the President (White House, 2016b), </a:t>
            </a:r>
            <a:r>
              <a:rPr lang="en-US" sz="4000" b="1" dirty="0"/>
              <a:t>White House economists forecasted an 83 percent chance that workers earning less than $20 per hour will eventually lose their current jobs to automation</a:t>
            </a:r>
            <a:r>
              <a:rPr lang="en-US" sz="4000" dirty="0"/>
              <a:t>. </a:t>
            </a:r>
            <a:r>
              <a:rPr lang="en-US" dirty="0"/>
              <a:t>- </a:t>
            </a:r>
            <a:r>
              <a:rPr lang="en-US" sz="1400" dirty="0" err="1"/>
              <a:t>Sheninger</a:t>
            </a:r>
            <a:r>
              <a:rPr lang="en-US" sz="1400" dirty="0"/>
              <a:t>, Eric C.; Murray, Thomas C.. Learning Transformed: 8 Keys to Designing </a:t>
            </a:r>
            <a:r>
              <a:rPr lang="en-US" sz="1400" dirty="0" err="1"/>
              <a:t>Tomorrows</a:t>
            </a:r>
            <a:r>
              <a:rPr lang="en-US" sz="1400" dirty="0"/>
              <a:t> Schools, Today (Kindle Locations 468-472). ASCD. Kindle Edition.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our students?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800"/>
            <a:ext cx="3352801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3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6600" y="1193800"/>
            <a:ext cx="8915400" cy="50800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>
                <a:solidFill>
                  <a:schemeClr val="tx2"/>
                </a:solidFill>
              </a:rPr>
              <a:t>According to research at Gartner, </a:t>
            </a:r>
            <a:r>
              <a:rPr lang="en-US" sz="12800" b="1" dirty="0">
                <a:solidFill>
                  <a:schemeClr val="bg2"/>
                </a:solidFill>
              </a:rPr>
              <a:t>some 65 percent of children in grade school today are predicted to work in jobs that have yet to be invented</a:t>
            </a:r>
            <a:r>
              <a:rPr lang="en-US" sz="12800" b="1" dirty="0">
                <a:solidFill>
                  <a:schemeClr val="tx2"/>
                </a:solidFill>
              </a:rPr>
              <a:t>.</a:t>
            </a:r>
            <a:r>
              <a:rPr lang="en-US" sz="12800" dirty="0">
                <a:solidFill>
                  <a:schemeClr val="tx2"/>
                </a:solidFill>
              </a:rPr>
              <a:t> </a:t>
            </a:r>
          </a:p>
          <a:p>
            <a:r>
              <a:rPr lang="en-US" sz="12800" dirty="0">
                <a:solidFill>
                  <a:schemeClr val="tx2"/>
                </a:solidFill>
              </a:rPr>
              <a:t>Given this technological revolution, how should educators respond to accelerating change? Educators and education leaders would do well to focus </a:t>
            </a:r>
            <a:r>
              <a:rPr lang="en-US" sz="12800" b="1" dirty="0">
                <a:solidFill>
                  <a:schemeClr val="bg2"/>
                </a:solidFill>
              </a:rPr>
              <a:t>less on translating knowledge—notably transferring existing knowledge to students— and more on the processes of entrepreneurial learning and creativity</a:t>
            </a:r>
            <a:r>
              <a:rPr lang="en-US" sz="12800" dirty="0">
                <a:solidFill>
                  <a:schemeClr val="bg2"/>
                </a:solidFill>
              </a:rPr>
              <a:t>. </a:t>
            </a:r>
            <a:r>
              <a:rPr lang="en-US" sz="3400" dirty="0"/>
              <a:t>Source: https://</a:t>
            </a:r>
            <a:r>
              <a:rPr lang="en-US" sz="3400" dirty="0" err="1"/>
              <a:t>www.brookings.edu</a:t>
            </a:r>
            <a:r>
              <a:rPr lang="en-US" sz="3400" dirty="0"/>
              <a:t>/blog/brown-center-chalkboard/2016/09/14/education-and-accelerated-change-the-imperative-for-design-learning/amp/</a:t>
            </a:r>
            <a:endParaRPr lang="en-US" sz="34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Success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800"/>
            <a:ext cx="3352801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90601"/>
            <a:ext cx="3022805" cy="4899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1295400"/>
            <a:ext cx="8382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One insight that emerged early on in this research process </a:t>
            </a:r>
            <a:r>
              <a:rPr lang="en-US" sz="3200" b="1" dirty="0"/>
              <a:t>was the realization that the skills taught in the traditional academic subjects areas are simply not enough </a:t>
            </a:r>
            <a:r>
              <a:rPr lang="en-US" sz="3200" dirty="0"/>
              <a:t>(Pellegrino &amp; Hilton, 2012). </a:t>
            </a:r>
          </a:p>
          <a:p>
            <a:endParaRPr lang="en-US" sz="3200" dirty="0"/>
          </a:p>
          <a:p>
            <a:r>
              <a:rPr lang="en-US" sz="3200" dirty="0"/>
              <a:t>Despite their foundational importance, skills like reading and mathematics are not the primary concern of today’s employers (Casner-Lotto &amp; Barrington, 2006).</a:t>
            </a:r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228600"/>
            <a:ext cx="924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Research complied by ACT</a:t>
            </a:r>
          </a:p>
        </p:txBody>
      </p:sp>
    </p:spTree>
    <p:extLst>
      <p:ext uri="{BB962C8B-B14F-4D97-AF65-F5344CB8AC3E}">
        <p14:creationId xmlns:p14="http://schemas.microsoft.com/office/powerpoint/2010/main" val="24355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wrap="square">
            <a:normAutofit fontScale="90000"/>
          </a:bodyPr>
          <a:lstStyle/>
          <a:p>
            <a:r>
              <a:rPr lang="en-US" sz="3733" dirty="0"/>
              <a:t>From the first set of focus group responses, what characteristics of success were most frequently cited?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36576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41262</TotalTime>
  <Words>1032</Words>
  <Application>Microsoft Office PowerPoint</Application>
  <PresentationFormat>Widescreen</PresentationFormat>
  <Paragraphs>99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Century Gothic</vt:lpstr>
      <vt:lpstr>Franklin Gothic Demi Cond</vt:lpstr>
      <vt:lpstr>Times New Roman</vt:lpstr>
      <vt:lpstr>Wingdings</vt:lpstr>
      <vt:lpstr>KansansCAN-Blank-Template</vt:lpstr>
      <vt:lpstr>1_KansansCAN-Blank-Template</vt:lpstr>
      <vt:lpstr>1_Office Theme</vt:lpstr>
      <vt:lpstr>2_Office Theme</vt:lpstr>
      <vt:lpstr>Kansas Leads the World in the Success of Each Student.</vt:lpstr>
      <vt:lpstr>PowerPoint Presentation</vt:lpstr>
      <vt:lpstr>PowerPoint Presentation</vt:lpstr>
      <vt:lpstr>PowerPoint Presentation</vt:lpstr>
      <vt:lpstr>PowerPoint Presentation</vt:lpstr>
      <vt:lpstr>What does this mean for our students?</vt:lpstr>
      <vt:lpstr>Student Success</vt:lpstr>
      <vt:lpstr>PowerPoint Presentation</vt:lpstr>
      <vt:lpstr>From the first set of focus group responses, what characteristics of success were most frequently cited?</vt:lpstr>
      <vt:lpstr>The business and industry focal groups cited non-academic skills with greater frequency than the community groups:</vt:lpstr>
      <vt:lpstr>What Kansans want from their schools </vt:lpstr>
      <vt:lpstr>Defining Success</vt:lpstr>
      <vt:lpstr>Creating a Vision for Kansas – State Outcomes</vt:lpstr>
      <vt:lpstr>PowerPoint Presentation</vt:lpstr>
      <vt:lpstr>Risk Factors</vt:lpstr>
      <vt:lpstr>PowerPoint Presentation</vt:lpstr>
      <vt:lpstr>Leading the way…</vt:lpstr>
      <vt:lpstr>PowerPoint Presentation</vt:lpstr>
      <vt:lpstr>PowerPoint Presentation</vt:lpstr>
    </vt:vector>
  </TitlesOfParts>
  <Company>KSDE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Franklin</dc:creator>
  <cp:lastModifiedBy>Penny Rice</cp:lastModifiedBy>
  <cp:revision>914</cp:revision>
  <cp:lastPrinted>2017-03-27T17:24:31Z</cp:lastPrinted>
  <dcterms:created xsi:type="dcterms:W3CDTF">2015-08-04T16:12:34Z</dcterms:created>
  <dcterms:modified xsi:type="dcterms:W3CDTF">2019-01-30T16:45:22Z</dcterms:modified>
</cp:coreProperties>
</file>