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Lst>
  <p:notesMasterIdLst>
    <p:notesMasterId r:id="rId37"/>
  </p:notesMasterIdLst>
  <p:sldIdLst>
    <p:sldId id="261" r:id="rId3"/>
    <p:sldId id="442" r:id="rId4"/>
    <p:sldId id="1241" r:id="rId5"/>
    <p:sldId id="1250" r:id="rId6"/>
    <p:sldId id="1332" r:id="rId7"/>
    <p:sldId id="1016" r:id="rId8"/>
    <p:sldId id="1067" r:id="rId9"/>
    <p:sldId id="1282" r:id="rId10"/>
    <p:sldId id="1240" r:id="rId11"/>
    <p:sldId id="1331" r:id="rId12"/>
    <p:sldId id="1253" r:id="rId13"/>
    <p:sldId id="1318" r:id="rId14"/>
    <p:sldId id="1307" r:id="rId15"/>
    <p:sldId id="1255" r:id="rId16"/>
    <p:sldId id="1286" r:id="rId17"/>
    <p:sldId id="1333" r:id="rId18"/>
    <p:sldId id="1263" r:id="rId19"/>
    <p:sldId id="1278" r:id="rId20"/>
    <p:sldId id="1279" r:id="rId21"/>
    <p:sldId id="1287" r:id="rId22"/>
    <p:sldId id="1252" r:id="rId23"/>
    <p:sldId id="1018" r:id="rId24"/>
    <p:sldId id="1289" r:id="rId25"/>
    <p:sldId id="1334" r:id="rId26"/>
    <p:sldId id="1036" r:id="rId27"/>
    <p:sldId id="1301" r:id="rId28"/>
    <p:sldId id="745" r:id="rId29"/>
    <p:sldId id="1322" r:id="rId30"/>
    <p:sldId id="1335" r:id="rId31"/>
    <p:sldId id="1317" r:id="rId32"/>
    <p:sldId id="1273" r:id="rId33"/>
    <p:sldId id="1321" r:id="rId34"/>
    <p:sldId id="1288" r:id="rId35"/>
    <p:sldId id="60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01"/>
    <p:restoredTop sz="96405"/>
  </p:normalViewPr>
  <p:slideViewPr>
    <p:cSldViewPr snapToGrid="0" snapToObjects="1">
      <p:cViewPr varScale="1">
        <p:scale>
          <a:sx n="189" d="100"/>
          <a:sy n="189" d="100"/>
        </p:scale>
        <p:origin x="192" y="9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23D71-441D-FE45-A36B-49FBADE4E597}"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2BF05-5FB8-E948-9034-5A95AB3701AB}" type="slidenum">
              <a:rPr lang="en-US" smtClean="0"/>
              <a:t>‹#›</a:t>
            </a:fld>
            <a:endParaRPr lang="en-US"/>
          </a:p>
        </p:txBody>
      </p:sp>
    </p:spTree>
    <p:extLst>
      <p:ext uri="{BB962C8B-B14F-4D97-AF65-F5344CB8AC3E}">
        <p14:creationId xmlns:p14="http://schemas.microsoft.com/office/powerpoint/2010/main" val="189556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292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53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112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639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496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728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155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194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071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246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7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469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525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545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4331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421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4783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3600" b="0" i="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Data Sharing - All districts should have written agreements with Head Start and, to the extent possible, other early childhood providers, per ESSA)</a:t>
            </a:r>
          </a:p>
          <a:p>
            <a:endParaRPr lang="en-US" sz="3600" b="0" i="0" dirty="0">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3600" b="0" i="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Professional Development - This might require thinking differently – if you’re bringing in someone great to do a district PD day, maybe get them to stick around to do an evening event or weekend session so that child care providers can attend, and make sure those hours are approved by KDHE so they count toward yearly clock hours)</a:t>
            </a:r>
          </a:p>
          <a:p>
            <a:endParaRPr lang="en-US" sz="3600" b="0" i="0" dirty="0">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3600" b="0" i="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Family Engagement (beyond a one-time activity like sending home a brochure, prior to the start of school, ASQ is a good tool to jumpstart this)</a:t>
            </a:r>
          </a:p>
          <a:p>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solidFill>
                  <a:schemeClr val="tx2"/>
                </a:solidFill>
                <a:latin typeface="+mn-lt"/>
              </a:rPr>
              <a:t>Prioritize students who do not attend Pre-K - might include summer jump start activities, opportunities for playgroups in the school building the year before, home visiting)</a:t>
            </a:r>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0978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6077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875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384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220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101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641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36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3179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34</a:t>
            </a:fld>
            <a:endParaRPr lang="en-US" dirty="0">
              <a:solidFill>
                <a:prstClr val="black"/>
              </a:solidFill>
              <a:latin typeface="Calibri"/>
            </a:endParaRPr>
          </a:p>
        </p:txBody>
      </p:sp>
    </p:spTree>
    <p:extLst>
      <p:ext uri="{BB962C8B-B14F-4D97-AF65-F5344CB8AC3E}">
        <p14:creationId xmlns:p14="http://schemas.microsoft.com/office/powerpoint/2010/main" val="209449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31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981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1211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473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71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951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29733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02371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58171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334453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963346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248764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37506970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 name="Date Placeholder 3"/>
          <p:cNvSpPr>
            <a:spLocks noGrp="1"/>
          </p:cNvSpPr>
          <p:nvPr>
            <p:ph type="dt" sz="half" idx="10"/>
          </p:nvPr>
        </p:nvSpPr>
        <p:spPr/>
        <p:txBody>
          <a:bodyPr/>
          <a:lstStyle/>
          <a:p>
            <a:fld id="{96F4B587-9FDF-46DF-B460-9026AE4DF246}"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t>‹#›</a:t>
            </a:fld>
            <a:endParaRPr lang="en-US" dirty="0"/>
          </a:p>
        </p:txBody>
      </p:sp>
      <p:sp>
        <p:nvSpPr>
          <p:cNvPr id="9" name="TextBox 8"/>
          <p:cNvSpPr txBox="1"/>
          <p:nvPr/>
        </p:nvSpPr>
        <p:spPr>
          <a:xfrm>
            <a:off x="9428263" y="6454269"/>
            <a:ext cx="939680" cy="235898"/>
          </a:xfrm>
          <a:prstGeom prst="rect">
            <a:avLst/>
          </a:prstGeom>
          <a:noFill/>
        </p:spPr>
        <p:txBody>
          <a:bodyPr wrap="none" rtlCol="0">
            <a:spAutoFit/>
          </a:bodyPr>
          <a:lstStyle/>
          <a:p>
            <a:pPr algn="r"/>
            <a:r>
              <a:rPr lang="en-US" sz="933" i="1" baseline="0" dirty="0">
                <a:solidFill>
                  <a:schemeClr val="tx1"/>
                </a:solidFill>
              </a:rPr>
              <a:t>www.ksde.org</a:t>
            </a:r>
            <a:endParaRPr lang="en-US" sz="933" i="1" dirty="0">
              <a:solidFill>
                <a:schemeClr val="tx1"/>
              </a:solidFill>
            </a:endParaRPr>
          </a:p>
        </p:txBody>
      </p:sp>
      <p:sp>
        <p:nvSpPr>
          <p:cNvPr id="2" name="Title 1"/>
          <p:cNvSpPr>
            <a:spLocks noGrp="1"/>
          </p:cNvSpPr>
          <p:nvPr>
            <p:ph type="ctrTitle"/>
          </p:nvPr>
        </p:nvSpPr>
        <p:spPr>
          <a:xfrm>
            <a:off x="3352803" y="1905000"/>
            <a:ext cx="8635999" cy="2336800"/>
          </a:xfrm>
        </p:spPr>
        <p:txBody>
          <a:bodyPr wrap="square" lIns="457200" anchor="b">
            <a:no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7"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11503622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1"/>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275" indent="-457167">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4"/>
            <a:ext cx="11582400" cy="119856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40166807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4"/>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chemeClr val="accent3"/>
                </a:solidFill>
                <a:latin typeface="Century Gothic" panose="020B0502020202020204" pitchFamily="34" charset="0"/>
              </a:rPr>
              <a:t>COMMUNITY</a:t>
            </a:r>
          </a:p>
        </p:txBody>
      </p:sp>
    </p:spTree>
    <p:extLst>
      <p:ext uri="{BB962C8B-B14F-4D97-AF65-F5344CB8AC3E}">
        <p14:creationId xmlns:p14="http://schemas.microsoft.com/office/powerpoint/2010/main" val="21206875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041224"/>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a:solidFill>
                  <a:schemeClr val="accent1"/>
                </a:solidFill>
                <a:latin typeface="Century Gothic" panose="020B0502020202020204" pitchFamily="34" charset="0"/>
              </a:rPr>
              <a:t>BUSINESS</a:t>
            </a:r>
            <a:r>
              <a:rPr lang="en-US" sz="1400" b="1" baseline="0" dirty="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9569024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6577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#kansanscan</a:t>
            </a:r>
          </a:p>
        </p:txBody>
      </p:sp>
      <p:sp>
        <p:nvSpPr>
          <p:cNvPr id="5" name="Footer Placeholder 4"/>
          <p:cNvSpPr>
            <a:spLocks noGrp="1"/>
          </p:cNvSpPr>
          <p:nvPr>
            <p:ph type="ftr" sz="quarter" idx="11"/>
          </p:nvPr>
        </p:nvSpPr>
        <p:spPr>
          <a:xfrm>
            <a:off x="3962400" y="6356352"/>
            <a:ext cx="4267200" cy="365125"/>
          </a:xfrm>
        </p:spPr>
        <p:txBody>
          <a:bodyPr/>
          <a:lstStyle/>
          <a:p>
            <a:r>
              <a:rPr lang="en-US" dirty="0"/>
              <a:t>Lead the World in the Success of Each Child</a:t>
            </a:r>
          </a:p>
        </p:txBody>
      </p:sp>
      <p:sp>
        <p:nvSpPr>
          <p:cNvPr id="6" name="Slide Number Placeholder 5"/>
          <p:cNvSpPr>
            <a:spLocks noGrp="1"/>
          </p:cNvSpPr>
          <p:nvPr>
            <p:ph type="sldNum" sz="quarter" idx="12"/>
          </p:nvPr>
        </p:nvSpPr>
        <p:spPr/>
        <p:txBody>
          <a:bodyPr/>
          <a:lstStyle/>
          <a:p>
            <a:endParaRPr lang="en-US" dirty="0"/>
          </a:p>
        </p:txBody>
      </p:sp>
      <p:sp>
        <p:nvSpPr>
          <p:cNvPr id="17" name="TextBox 16"/>
          <p:cNvSpPr txBox="1"/>
          <p:nvPr/>
        </p:nvSpPr>
        <p:spPr>
          <a:xfrm>
            <a:off x="8256594" y="6385047"/>
            <a:ext cx="2106609" cy="297454"/>
          </a:xfrm>
          <a:prstGeom prst="rect">
            <a:avLst/>
          </a:prstGeom>
          <a:noFill/>
        </p:spPr>
        <p:txBody>
          <a:bodyPr wrap="square" rtlCol="0" anchor="b">
            <a:spAutoFit/>
          </a:bodyPr>
          <a:lstStyle/>
          <a:p>
            <a:pPr algn="r"/>
            <a:r>
              <a:rPr lang="en-US" sz="1333" i="1" baseline="0" dirty="0">
                <a:solidFill>
                  <a:schemeClr val="bg1">
                    <a:lumMod val="65000"/>
                  </a:schemeClr>
                </a:solidFill>
              </a:rPr>
              <a:t>www.ksde.org</a:t>
            </a:r>
            <a:endParaRPr lang="en-US" sz="1333" i="1" dirty="0">
              <a:solidFill>
                <a:schemeClr val="bg1">
                  <a:lumMod val="6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5" y="1193800"/>
            <a:ext cx="3066492" cy="4632960"/>
          </a:xfrm>
          <a:prstGeom prst="rect">
            <a:avLst/>
          </a:prstGeom>
        </p:spPr>
      </p:pic>
    </p:spTree>
    <p:extLst>
      <p:ext uri="{BB962C8B-B14F-4D97-AF65-F5344CB8AC3E}">
        <p14:creationId xmlns:p14="http://schemas.microsoft.com/office/powerpoint/2010/main" val="32364153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4"/>
            <a:ext cx="109728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29019318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4"/>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3"/>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93803"/>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36078066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4803"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4"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96570"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96570"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dirty="0"/>
          </a:p>
        </p:txBody>
      </p:sp>
    </p:spTree>
    <p:extLst>
      <p:ext uri="{BB962C8B-B14F-4D97-AF65-F5344CB8AC3E}">
        <p14:creationId xmlns:p14="http://schemas.microsoft.com/office/powerpoint/2010/main" val="42396264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8"/>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2" y="929640"/>
            <a:ext cx="3054201" cy="4998720"/>
          </a:xfrm>
          <a:prstGeom prst="rect">
            <a:avLst/>
          </a:prstGeom>
          <a:noFill/>
          <a:ln>
            <a:noFill/>
          </a:ln>
        </p:spPr>
      </p:pic>
      <p:sp>
        <p:nvSpPr>
          <p:cNvPr id="9" name="Rectangle 8"/>
          <p:cNvSpPr/>
          <p:nvPr userDrawn="1"/>
        </p:nvSpPr>
        <p:spPr>
          <a:xfrm>
            <a:off x="0" y="6109068"/>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a:solidFill>
                  <a:schemeClr val="accent3"/>
                </a:solidFill>
                <a:latin typeface="Century Gothic" panose="020B0502020202020204" pitchFamily="34" charset="0"/>
              </a:rPr>
              <a:t>COMMUNITY</a:t>
            </a:r>
          </a:p>
        </p:txBody>
      </p:sp>
    </p:spTree>
    <p:extLst>
      <p:ext uri="{BB962C8B-B14F-4D97-AF65-F5344CB8AC3E}">
        <p14:creationId xmlns:p14="http://schemas.microsoft.com/office/powerpoint/2010/main" val="32374266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8"/>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spTree>
    <p:extLst>
      <p:ext uri="{BB962C8B-B14F-4D97-AF65-F5344CB8AC3E}">
        <p14:creationId xmlns:p14="http://schemas.microsoft.com/office/powerpoint/2010/main" val="31796638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t>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2" y="929640"/>
            <a:ext cx="3054201" cy="4998720"/>
          </a:xfrm>
          <a:prstGeom prst="rect">
            <a:avLst/>
          </a:prstGeom>
          <a:noFill/>
          <a:ln>
            <a:noFill/>
          </a:ln>
        </p:spPr>
      </p:pic>
      <p:grpSp>
        <p:nvGrpSpPr>
          <p:cNvPr id="15" name="Group 14"/>
          <p:cNvGrpSpPr/>
          <p:nvPr userDrawn="1"/>
        </p:nvGrpSpPr>
        <p:grpSpPr>
          <a:xfrm>
            <a:off x="0" y="6100086"/>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chemeClr val="accent3"/>
                  </a:solidFill>
                  <a:latin typeface="Century Gothic" panose="020B0502020202020204" pitchFamily="34" charset="0"/>
                </a:rPr>
                <a:t>COMMUNITY</a:t>
              </a:r>
            </a:p>
          </p:txBody>
        </p:sp>
      </p:grpSp>
    </p:spTree>
    <p:extLst>
      <p:ext uri="{BB962C8B-B14F-4D97-AF65-F5344CB8AC3E}">
        <p14:creationId xmlns:p14="http://schemas.microsoft.com/office/powerpoint/2010/main" val="10936872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2" y="929640"/>
            <a:ext cx="3054201" cy="4998720"/>
          </a:xfrm>
          <a:prstGeom prst="rect">
            <a:avLst/>
          </a:prstGeom>
          <a:noFill/>
          <a:ln>
            <a:noFill/>
          </a:ln>
        </p:spPr>
      </p:pic>
      <p:sp>
        <p:nvSpPr>
          <p:cNvPr id="7" name="Content Placeholder 6"/>
          <p:cNvSpPr>
            <a:spLocks noGrp="1"/>
          </p:cNvSpPr>
          <p:nvPr>
            <p:ph sz="quarter" idx="11"/>
          </p:nvPr>
        </p:nvSpPr>
        <p:spPr>
          <a:xfrm>
            <a:off x="250904" y="279400"/>
            <a:ext cx="11690201" cy="599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88870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1"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5" y="888132"/>
            <a:ext cx="3454399" cy="5238032"/>
          </a:xfrm>
          <a:prstGeom prst="rect">
            <a:avLst/>
          </a:prstGeom>
          <a:noFill/>
        </p:spPr>
        <p:txBody>
          <a:bodyPr/>
          <a:lstStyle>
            <a:lvl1pPr marL="380972" indent="-380972">
              <a:buFont typeface="Arial" panose="020B0604020202020204" pitchFamily="34" charset="0"/>
              <a:buChar char="•"/>
              <a:defRPr sz="2667">
                <a:solidFill>
                  <a:schemeClr val="bg1"/>
                </a:solidFill>
              </a:defRPr>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grpSp>
        <p:nvGrpSpPr>
          <p:cNvPr id="21" name="Group 20"/>
          <p:cNvGrpSpPr/>
          <p:nvPr userDrawn="1"/>
        </p:nvGrpSpPr>
        <p:grpSpPr>
          <a:xfrm>
            <a:off x="0" y="6100086"/>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chemeClr val="accent3"/>
                  </a:solidFill>
                  <a:latin typeface="Century Gothic" panose="020B0502020202020204" pitchFamily="34" charset="0"/>
                </a:rPr>
                <a:t>COMMUNITY</a:t>
              </a:r>
            </a:p>
          </p:txBody>
        </p:sp>
      </p:grpSp>
      <p:sp>
        <p:nvSpPr>
          <p:cNvPr id="25" name="Title 1"/>
          <p:cNvSpPr>
            <a:spLocks noGrp="1"/>
          </p:cNvSpPr>
          <p:nvPr>
            <p:ph type="title"/>
          </p:nvPr>
        </p:nvSpPr>
        <p:spPr>
          <a:xfrm>
            <a:off x="406400" y="3"/>
            <a:ext cx="11480800" cy="787399"/>
          </a:xfrm>
        </p:spPr>
        <p:txBody>
          <a:bodyPr/>
          <a:lstStyle/>
          <a:p>
            <a:r>
              <a:rPr lang="en-US" dirty="0"/>
              <a:t>Click to edit Master title style</a:t>
            </a:r>
          </a:p>
        </p:txBody>
      </p:sp>
    </p:spTree>
    <p:extLst>
      <p:ext uri="{BB962C8B-B14F-4D97-AF65-F5344CB8AC3E}">
        <p14:creationId xmlns:p14="http://schemas.microsoft.com/office/powerpoint/2010/main" val="17752641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1"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5" y="888132"/>
            <a:ext cx="3454399" cy="5238032"/>
          </a:xfrm>
          <a:prstGeom prst="rect">
            <a:avLst/>
          </a:prstGeom>
          <a:noFill/>
        </p:spPr>
        <p:txBody>
          <a:bodyPr/>
          <a:lstStyle>
            <a:lvl1pPr marL="380972" indent="-380972">
              <a:buFont typeface="Arial" panose="020B0604020202020204" pitchFamily="34" charset="0"/>
              <a:buChar char="•"/>
              <a:defRPr sz="2667">
                <a:solidFill>
                  <a:schemeClr val="bg1"/>
                </a:solidFill>
              </a:defRPr>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sp>
        <p:nvSpPr>
          <p:cNvPr id="25" name="Title 1"/>
          <p:cNvSpPr>
            <a:spLocks noGrp="1"/>
          </p:cNvSpPr>
          <p:nvPr>
            <p:ph type="title"/>
          </p:nvPr>
        </p:nvSpPr>
        <p:spPr>
          <a:xfrm>
            <a:off x="406400" y="3"/>
            <a:ext cx="11480800" cy="787399"/>
          </a:xfrm>
        </p:spPr>
        <p:txBody>
          <a:bodyPr/>
          <a:lstStyle/>
          <a:p>
            <a:r>
              <a:rPr lang="en-US" dirty="0"/>
              <a:t>Click to edit Master title style</a:t>
            </a:r>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chemeClr val="accent1"/>
                </a:solidFill>
                <a:latin typeface="Century Gothic" panose="020B0502020202020204" pitchFamily="34" charset="0"/>
              </a:rPr>
              <a:t>BUSINESS</a:t>
            </a:r>
            <a:r>
              <a:rPr lang="en-US" sz="1400" b="1" baseline="0" dirty="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848759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50381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2" y="929640"/>
            <a:ext cx="3054201" cy="4998720"/>
          </a:xfrm>
          <a:prstGeom prst="rect">
            <a:avLst/>
          </a:prstGeom>
          <a:noFill/>
          <a:ln>
            <a:noFill/>
          </a:ln>
        </p:spPr>
      </p:pic>
      <p:sp>
        <p:nvSpPr>
          <p:cNvPr id="2" name="Title 1"/>
          <p:cNvSpPr>
            <a:spLocks noGrp="1"/>
          </p:cNvSpPr>
          <p:nvPr>
            <p:ph type="title"/>
          </p:nvPr>
        </p:nvSpPr>
        <p:spPr>
          <a:xfrm>
            <a:off x="513282" y="4800601"/>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8"/>
            <a:ext cx="11988800" cy="4549775"/>
          </a:xfrm>
          <a:prstGeom prst="rect">
            <a:avLst/>
          </a:prstGeom>
          <a:noFill/>
        </p:spPr>
        <p:txBody>
          <a:bodyPr/>
          <a:lstStyle>
            <a:lvl1pPr marL="0" indent="0">
              <a:buNone/>
              <a:defRPr sz="4267"/>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5"/>
            <a:ext cx="10363213" cy="804863"/>
          </a:xfrm>
          <a:prstGeom prst="rect">
            <a:avLst/>
          </a:prstGeom>
          <a:noFill/>
        </p:spPr>
        <p:txBody>
          <a:bodyPr/>
          <a:lstStyle>
            <a:lvl1pPr marL="0" indent="0">
              <a:buNone/>
              <a:defRPr sz="1867">
                <a:solidFill>
                  <a:schemeClr val="bg1"/>
                </a:solidFill>
              </a:defRPr>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grpSp>
        <p:nvGrpSpPr>
          <p:cNvPr id="18" name="Group 17"/>
          <p:cNvGrpSpPr/>
          <p:nvPr userDrawn="1"/>
        </p:nvGrpSpPr>
        <p:grpSpPr>
          <a:xfrm>
            <a:off x="0" y="6100086"/>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chemeClr val="accent3"/>
                  </a:solidFill>
                  <a:latin typeface="Century Gothic" panose="020B0502020202020204" pitchFamily="34" charset="0"/>
                </a:rPr>
                <a:t>COMMUNITY</a:t>
              </a:r>
            </a:p>
          </p:txBody>
        </p:sp>
      </p:grpSp>
    </p:spTree>
    <p:extLst>
      <p:ext uri="{BB962C8B-B14F-4D97-AF65-F5344CB8AC3E}">
        <p14:creationId xmlns:p14="http://schemas.microsoft.com/office/powerpoint/2010/main" val="4835876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2" y="929640"/>
            <a:ext cx="3054201" cy="4998720"/>
          </a:xfrm>
          <a:prstGeom prst="rect">
            <a:avLst/>
          </a:prstGeom>
          <a:noFill/>
          <a:ln>
            <a:noFill/>
          </a:ln>
        </p:spPr>
      </p:pic>
      <p:sp>
        <p:nvSpPr>
          <p:cNvPr id="2" name="Title 1"/>
          <p:cNvSpPr>
            <a:spLocks noGrp="1"/>
          </p:cNvSpPr>
          <p:nvPr>
            <p:ph type="title"/>
          </p:nvPr>
        </p:nvSpPr>
        <p:spPr>
          <a:xfrm>
            <a:off x="513282" y="4800601"/>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8"/>
            <a:ext cx="11988800" cy="4549775"/>
          </a:xfrm>
          <a:prstGeom prst="rect">
            <a:avLst/>
          </a:prstGeom>
          <a:noFill/>
        </p:spPr>
        <p:txBody>
          <a:bodyPr/>
          <a:lstStyle>
            <a:lvl1pPr marL="0" indent="0">
              <a:buNone/>
              <a:defRPr sz="4267"/>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5"/>
            <a:ext cx="10363213" cy="804863"/>
          </a:xfrm>
          <a:prstGeom prst="rect">
            <a:avLst/>
          </a:prstGeom>
          <a:noFill/>
        </p:spPr>
        <p:txBody>
          <a:bodyPr/>
          <a:lstStyle>
            <a:lvl1pPr marL="0" indent="0">
              <a:buNone/>
              <a:defRPr sz="1867">
                <a:solidFill>
                  <a:schemeClr val="bg1"/>
                </a:solidFill>
              </a:defRPr>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chemeClr val="accent1"/>
                </a:solidFill>
                <a:latin typeface="Century Gothic" panose="020B0502020202020204" pitchFamily="34" charset="0"/>
              </a:rPr>
              <a:t>BUSINESS</a:t>
            </a:r>
            <a:r>
              <a:rPr lang="en-US" sz="1400" b="1" baseline="0" dirty="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42190694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9"/>
            <a:ext cx="11582400" cy="656591"/>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dirty="0"/>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2"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chemeClr val="accent1"/>
                </a:solidFill>
                <a:latin typeface="Century Gothic" panose="020B0502020202020204" pitchFamily="34" charset="0"/>
              </a:rPr>
              <a:t>BUSINESS</a:t>
            </a:r>
            <a:r>
              <a:rPr lang="en-US" sz="1400" b="1" baseline="0" dirty="0">
                <a:solidFill>
                  <a:schemeClr val="accent1"/>
                </a:solidFill>
                <a:latin typeface="Century Gothic" panose="020B0502020202020204" pitchFamily="34" charset="0"/>
              </a:rPr>
              <a:t> AND INDUSTRY</a:t>
            </a:r>
            <a:endParaRPr lang="en-US" sz="1400" b="1" dirty="0">
              <a:solidFill>
                <a:schemeClr val="accent1"/>
              </a:solidFill>
              <a:latin typeface="Century Gothic" panose="020B0502020202020204" pitchFamily="34" charset="0"/>
            </a:endParaRP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93556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12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484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03272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207437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62443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61520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2.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1/29/2020</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0472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95" r:id="rId15"/>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1802" y="933042"/>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Text Placeholder 20"/>
          <p:cNvSpPr>
            <a:spLocks noGrp="1"/>
          </p:cNvSpPr>
          <p:nvPr>
            <p:ph type="body" idx="1"/>
          </p:nvPr>
        </p:nvSpPr>
        <p:spPr>
          <a:xfrm>
            <a:off x="370173" y="1193800"/>
            <a:ext cx="11618641" cy="508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t>1/29/2020</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t>‹#›</a:t>
            </a:fld>
            <a:endParaRPr lang="en-US" dirty="0"/>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a:solidFill>
                  <a:schemeClr val="bg1">
                    <a:lumMod val="65000"/>
                  </a:schemeClr>
                </a:solidFill>
              </a:rPr>
              <a:t>KANSAS</a:t>
            </a:r>
            <a:r>
              <a:rPr lang="en-US" sz="933" baseline="0" dirty="0">
                <a:solidFill>
                  <a:schemeClr val="bg1">
                    <a:lumMod val="65000"/>
                  </a:schemeClr>
                </a:solidFill>
              </a:rPr>
              <a:t> STATE DEPARTMENT OF EDUCATION </a:t>
            </a:r>
            <a:r>
              <a:rPr lang="en-US" sz="933" i="1" baseline="0" dirty="0">
                <a:solidFill>
                  <a:schemeClr val="bg1">
                    <a:lumMod val="65000"/>
                  </a:schemeClr>
                </a:solidFill>
              </a:rPr>
              <a:t>| www.ksde.org</a:t>
            </a:r>
            <a:endParaRPr lang="en-US" sz="933" i="1" dirty="0">
              <a:solidFill>
                <a:schemeClr val="bg1">
                  <a:lumMod val="65000"/>
                </a:schemeClr>
              </a:solidFill>
            </a:endParaRPr>
          </a:p>
        </p:txBody>
      </p:sp>
      <p:sp>
        <p:nvSpPr>
          <p:cNvPr id="2" name="Title Placeholder 1"/>
          <p:cNvSpPr>
            <a:spLocks noGrp="1"/>
          </p:cNvSpPr>
          <p:nvPr>
            <p:ph type="title"/>
          </p:nvPr>
        </p:nvSpPr>
        <p:spPr>
          <a:xfrm>
            <a:off x="304801" y="4"/>
            <a:ext cx="11684000" cy="119856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68711103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1219110" rtl="0" eaLnBrk="1" latinLnBrk="0" hangingPunct="1">
        <a:spcBef>
          <a:spcPct val="0"/>
        </a:spcBef>
        <a:buNone/>
        <a:defRPr sz="4267" kern="1200">
          <a:solidFill>
            <a:schemeClr val="bg1"/>
          </a:solidFill>
          <a:latin typeface="+mj-lt"/>
          <a:ea typeface="+mj-ea"/>
          <a:cs typeface="+mj-cs"/>
        </a:defRPr>
      </a:lvl1pPr>
    </p:titleStyle>
    <p:bodyStyle>
      <a:lvl1pPr marL="243823" indent="-243823" algn="l" defTabSz="121911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26" indent="-380972" algn="l" defTabSz="121911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080" indent="-380972" algn="l" defTabSz="121911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440" indent="-304776" algn="l" defTabSz="121911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2994" indent="-304776" algn="l" defTabSz="121911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3484" y="4366782"/>
            <a:ext cx="12039600" cy="891019"/>
          </a:xfrm>
        </p:spPr>
        <p:txBody>
          <a:bodyPr>
            <a:noAutofit/>
          </a:bodyPr>
          <a:lstStyle/>
          <a:p>
            <a:r>
              <a:rPr lang="en-US" sz="3200" dirty="0">
                <a:solidFill>
                  <a:schemeClr val="tx2"/>
                </a:solidFill>
              </a:rPr>
              <a:t>Developmental Stages to Lead the World in the Success of Each Student</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257801"/>
            <a:ext cx="8610600" cy="688099"/>
          </a:xfrm>
        </p:spPr>
        <p:txBody>
          <a:bodyPr>
            <a:noAutofit/>
          </a:bodyPr>
          <a:lstStyle/>
          <a:p>
            <a:r>
              <a:rPr lang="en-US" dirty="0"/>
              <a:t>Dr. Randy Watson, Kansas Commissioner of Education</a:t>
            </a:r>
          </a:p>
        </p:txBody>
      </p:sp>
    </p:spTree>
    <p:extLst>
      <p:ext uri="{BB962C8B-B14F-4D97-AF65-F5344CB8AC3E}">
        <p14:creationId xmlns:p14="http://schemas.microsoft.com/office/powerpoint/2010/main" val="271228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1D4CDB-9586-0D40-BF3B-BFD865F8E2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09" b="52002"/>
          <a:stretch/>
        </p:blipFill>
        <p:spPr>
          <a:xfrm>
            <a:off x="-1" y="46534"/>
            <a:ext cx="12192001" cy="5840063"/>
          </a:xfrm>
          <a:prstGeom prst="rect">
            <a:avLst/>
          </a:prstGeom>
        </p:spPr>
      </p:pic>
      <p:pic>
        <p:nvPicPr>
          <p:cNvPr id="3" name="Picture 2">
            <a:extLst>
              <a:ext uri="{FF2B5EF4-FFF2-40B4-BE49-F238E27FC236}">
                <a16:creationId xmlns:a16="http://schemas.microsoft.com/office/drawing/2014/main" id="{84788A8B-E8B1-364F-AF09-DE57836CCF82}"/>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158092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20826C-59E1-0945-A408-4901251D3C69}"/>
              </a:ext>
            </a:extLst>
          </p:cNvPr>
          <p:cNvSpPr/>
          <p:nvPr/>
        </p:nvSpPr>
        <p:spPr>
          <a:xfrm>
            <a:off x="432995" y="503951"/>
            <a:ext cx="2642851" cy="122887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9CFF1A"/>
                </a:solidFill>
                <a:effectLst/>
                <a:uLnTx/>
                <a:uFillTx/>
                <a:latin typeface="Open Sans Light"/>
                <a:ea typeface="+mn-ea"/>
                <a:cs typeface="+mn-cs"/>
              </a:rPr>
              <a:t>Birth – Age 4</a:t>
            </a:r>
          </a:p>
        </p:txBody>
      </p:sp>
      <p:sp>
        <p:nvSpPr>
          <p:cNvPr id="3" name="Rectangle 2">
            <a:extLst>
              <a:ext uri="{FF2B5EF4-FFF2-40B4-BE49-F238E27FC236}">
                <a16:creationId xmlns:a16="http://schemas.microsoft.com/office/drawing/2014/main" id="{5153FBEE-AF3F-F842-A7E2-A2BB36C6DF64}"/>
              </a:ext>
            </a:extLst>
          </p:cNvPr>
          <p:cNvSpPr/>
          <p:nvPr/>
        </p:nvSpPr>
        <p:spPr>
          <a:xfrm>
            <a:off x="3377200" y="503951"/>
            <a:ext cx="2642851" cy="122887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EF600"/>
                </a:solidFill>
                <a:effectLst/>
                <a:uLnTx/>
                <a:uFillTx/>
                <a:latin typeface="Open Sans Light"/>
                <a:ea typeface="+mn-ea"/>
                <a:cs typeface="+mn-cs"/>
              </a:rPr>
              <a:t>Ages 5 - 9</a:t>
            </a:r>
          </a:p>
        </p:txBody>
      </p:sp>
      <p:sp>
        <p:nvSpPr>
          <p:cNvPr id="4" name="Rectangle 3">
            <a:extLst>
              <a:ext uri="{FF2B5EF4-FFF2-40B4-BE49-F238E27FC236}">
                <a16:creationId xmlns:a16="http://schemas.microsoft.com/office/drawing/2014/main" id="{39463B5F-F16B-5741-91FF-CF8E1FD4F5B2}"/>
              </a:ext>
            </a:extLst>
          </p:cNvPr>
          <p:cNvSpPr/>
          <p:nvPr/>
        </p:nvSpPr>
        <p:spPr>
          <a:xfrm>
            <a:off x="6321405" y="503951"/>
            <a:ext cx="2642851" cy="122887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A300"/>
                </a:solidFill>
                <a:effectLst/>
                <a:uLnTx/>
                <a:uFillTx/>
                <a:latin typeface="Open Sans Light"/>
                <a:ea typeface="+mn-ea"/>
                <a:cs typeface="+mn-cs"/>
              </a:rPr>
              <a:t>Ages 10-16</a:t>
            </a:r>
          </a:p>
        </p:txBody>
      </p:sp>
      <p:sp>
        <p:nvSpPr>
          <p:cNvPr id="5" name="Rectangle 4">
            <a:extLst>
              <a:ext uri="{FF2B5EF4-FFF2-40B4-BE49-F238E27FC236}">
                <a16:creationId xmlns:a16="http://schemas.microsoft.com/office/drawing/2014/main" id="{0E4C57B7-E19B-E84D-8B6E-56CEEE31E0FA}"/>
              </a:ext>
            </a:extLst>
          </p:cNvPr>
          <p:cNvSpPr/>
          <p:nvPr/>
        </p:nvSpPr>
        <p:spPr>
          <a:xfrm>
            <a:off x="9302463" y="503951"/>
            <a:ext cx="2642851" cy="122887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2D9E5"/>
                </a:solidFill>
                <a:effectLst/>
                <a:uLnTx/>
                <a:uFillTx/>
                <a:latin typeface="Open Sans Light"/>
                <a:ea typeface="+mn-ea"/>
                <a:cs typeface="+mn-cs"/>
              </a:rPr>
              <a:t>Ages 17-20</a:t>
            </a:r>
          </a:p>
        </p:txBody>
      </p:sp>
      <p:sp>
        <p:nvSpPr>
          <p:cNvPr id="6" name="Triangle 5">
            <a:extLst>
              <a:ext uri="{FF2B5EF4-FFF2-40B4-BE49-F238E27FC236}">
                <a16:creationId xmlns:a16="http://schemas.microsoft.com/office/drawing/2014/main" id="{4D680424-560B-8948-9BA8-CEC74E7CFB12}"/>
              </a:ext>
            </a:extLst>
          </p:cNvPr>
          <p:cNvSpPr/>
          <p:nvPr/>
        </p:nvSpPr>
        <p:spPr>
          <a:xfrm rot="10800000">
            <a:off x="456908" y="1732828"/>
            <a:ext cx="2582085" cy="2204667"/>
          </a:xfrm>
          <a:prstGeom prst="triangle">
            <a:avLst>
              <a:gd name="adj" fmla="val 4963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riangle 6">
            <a:extLst>
              <a:ext uri="{FF2B5EF4-FFF2-40B4-BE49-F238E27FC236}">
                <a16:creationId xmlns:a16="http://schemas.microsoft.com/office/drawing/2014/main" id="{D1C9D931-A93A-A040-9A15-40F8D632847D}"/>
              </a:ext>
            </a:extLst>
          </p:cNvPr>
          <p:cNvSpPr/>
          <p:nvPr/>
        </p:nvSpPr>
        <p:spPr>
          <a:xfrm rot="10800000">
            <a:off x="3414051" y="1732828"/>
            <a:ext cx="2605999" cy="2204667"/>
          </a:xfrm>
          <a:prstGeom prst="triangle">
            <a:avLst>
              <a:gd name="adj" fmla="val 496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riangle 7">
            <a:extLst>
              <a:ext uri="{FF2B5EF4-FFF2-40B4-BE49-F238E27FC236}">
                <a16:creationId xmlns:a16="http://schemas.microsoft.com/office/drawing/2014/main" id="{7085DF7F-503E-2C48-B7ED-FD3E6DADE992}"/>
              </a:ext>
            </a:extLst>
          </p:cNvPr>
          <p:cNvSpPr/>
          <p:nvPr/>
        </p:nvSpPr>
        <p:spPr>
          <a:xfrm rot="10800000">
            <a:off x="6339831" y="1732828"/>
            <a:ext cx="2605999" cy="2204667"/>
          </a:xfrm>
          <a:prstGeom prst="triangle">
            <a:avLst>
              <a:gd name="adj" fmla="val 4963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riangle 8">
            <a:extLst>
              <a:ext uri="{FF2B5EF4-FFF2-40B4-BE49-F238E27FC236}">
                <a16:creationId xmlns:a16="http://schemas.microsoft.com/office/drawing/2014/main" id="{8E79C7F5-8EB4-E94B-985E-BBFC4FC62BF2}"/>
              </a:ext>
            </a:extLst>
          </p:cNvPr>
          <p:cNvSpPr/>
          <p:nvPr/>
        </p:nvSpPr>
        <p:spPr>
          <a:xfrm rot="10800000">
            <a:off x="9318837" y="1732828"/>
            <a:ext cx="2605999" cy="2204667"/>
          </a:xfrm>
          <a:prstGeom prst="triangle">
            <a:avLst>
              <a:gd name="adj" fmla="val 49636"/>
            </a:avLst>
          </a:prstGeom>
          <a:solidFill>
            <a:srgbClr val="40B4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274F2D1-3214-0F4B-8A50-47CC849BE458}"/>
              </a:ext>
            </a:extLst>
          </p:cNvPr>
          <p:cNvSpPr txBox="1"/>
          <p:nvPr/>
        </p:nvSpPr>
        <p:spPr>
          <a:xfrm>
            <a:off x="9537915" y="3937495"/>
            <a:ext cx="2175454" cy="175432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Open Sans Light"/>
                <a:ea typeface="+mn-ea"/>
                <a:cs typeface="+mn-cs"/>
              </a:rPr>
              <a:t>Oversight and</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Open Sans Light"/>
                <a:ea typeface="+mn-ea"/>
                <a:cs typeface="+mn-cs"/>
              </a:rPr>
              <a:t>Influence</a:t>
            </a:r>
          </a:p>
        </p:txBody>
      </p:sp>
      <p:sp>
        <p:nvSpPr>
          <p:cNvPr id="12" name="TextBox 11">
            <a:extLst>
              <a:ext uri="{FF2B5EF4-FFF2-40B4-BE49-F238E27FC236}">
                <a16:creationId xmlns:a16="http://schemas.microsoft.com/office/drawing/2014/main" id="{62128CA3-F38B-984A-AF64-270A113622A4}"/>
              </a:ext>
            </a:extLst>
          </p:cNvPr>
          <p:cNvSpPr txBox="1"/>
          <p:nvPr/>
        </p:nvSpPr>
        <p:spPr>
          <a:xfrm>
            <a:off x="3610898" y="3937494"/>
            <a:ext cx="2175454" cy="646331"/>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Open Sans Light"/>
                <a:ea typeface="+mn-ea"/>
                <a:cs typeface="+mn-cs"/>
              </a:rPr>
              <a:t>Oversight</a:t>
            </a:r>
          </a:p>
        </p:txBody>
      </p:sp>
      <p:sp>
        <p:nvSpPr>
          <p:cNvPr id="14" name="TextBox 13">
            <a:extLst>
              <a:ext uri="{FF2B5EF4-FFF2-40B4-BE49-F238E27FC236}">
                <a16:creationId xmlns:a16="http://schemas.microsoft.com/office/drawing/2014/main" id="{B3CDA357-3493-574E-AC63-D473401F1AD1}"/>
              </a:ext>
            </a:extLst>
          </p:cNvPr>
          <p:cNvSpPr txBox="1"/>
          <p:nvPr/>
        </p:nvSpPr>
        <p:spPr>
          <a:xfrm>
            <a:off x="664843" y="3937495"/>
            <a:ext cx="2175454" cy="175432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Open Sans Light"/>
                <a:ea typeface="+mn-ea"/>
                <a:cs typeface="+mn-cs"/>
              </a:rPr>
              <a:t>Oversight and</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Open Sans Light"/>
                <a:ea typeface="+mn-ea"/>
                <a:cs typeface="+mn-cs"/>
              </a:rPr>
              <a:t>Influence</a:t>
            </a:r>
          </a:p>
        </p:txBody>
      </p:sp>
      <p:sp>
        <p:nvSpPr>
          <p:cNvPr id="15" name="TextBox 14">
            <a:extLst>
              <a:ext uri="{FF2B5EF4-FFF2-40B4-BE49-F238E27FC236}">
                <a16:creationId xmlns:a16="http://schemas.microsoft.com/office/drawing/2014/main" id="{A1FD03BA-ADB2-BA42-8C09-5754BD949193}"/>
              </a:ext>
            </a:extLst>
          </p:cNvPr>
          <p:cNvSpPr txBox="1"/>
          <p:nvPr/>
        </p:nvSpPr>
        <p:spPr>
          <a:xfrm>
            <a:off x="6556953" y="3886200"/>
            <a:ext cx="2175454" cy="646331"/>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Open Sans Light"/>
                <a:ea typeface="+mn-ea"/>
                <a:cs typeface="+mn-cs"/>
              </a:rPr>
              <a:t>Oversight</a:t>
            </a:r>
          </a:p>
        </p:txBody>
      </p:sp>
    </p:spTree>
    <p:extLst>
      <p:ext uri="{BB962C8B-B14F-4D97-AF65-F5344CB8AC3E}">
        <p14:creationId xmlns:p14="http://schemas.microsoft.com/office/powerpoint/2010/main" val="336229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2000"/>
                                        <p:tgtEl>
                                          <p:spTgt spid="14"/>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2000"/>
                                        <p:tgtEl>
                                          <p:spTgt spid="12"/>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mph" presetSubtype="0" fill="remove" grpId="0" nodeType="clickEffect">
                                  <p:stCondLst>
                                    <p:cond delay="0"/>
                                  </p:stCondLst>
                                  <p:childTnLst>
                                    <p:animClr clrSpc="rgb" dir="cw">
                                      <p:cBhvr override="childStyle">
                                        <p:cTn id="19" dur="250" autoRev="1" fill="remove"/>
                                        <p:tgtEl>
                                          <p:spTgt spid="2"/>
                                        </p:tgtEl>
                                        <p:attrNameLst>
                                          <p:attrName>style.color</p:attrName>
                                        </p:attrNameLst>
                                      </p:cBhvr>
                                      <p:to>
                                        <a:schemeClr val="bg1"/>
                                      </p:to>
                                    </p:animClr>
                                    <p:animClr clrSpc="rgb" dir="cw">
                                      <p:cBhvr>
                                        <p:cTn id="20" dur="250" autoRev="1" fill="remove"/>
                                        <p:tgtEl>
                                          <p:spTgt spid="2"/>
                                        </p:tgtEl>
                                        <p:attrNameLst>
                                          <p:attrName>fillcolor</p:attrName>
                                        </p:attrNameLst>
                                      </p:cBhvr>
                                      <p:to>
                                        <a:schemeClr val="bg1"/>
                                      </p:to>
                                    </p:animClr>
                                    <p:set>
                                      <p:cBhvr>
                                        <p:cTn id="21" dur="250" autoRev="1" fill="remove"/>
                                        <p:tgtEl>
                                          <p:spTgt spid="2"/>
                                        </p:tgtEl>
                                        <p:attrNameLst>
                                          <p:attrName>fill.type</p:attrName>
                                        </p:attrNameLst>
                                      </p:cBhvr>
                                      <p:to>
                                        <p:strVal val="solid"/>
                                      </p:to>
                                    </p:set>
                                    <p:set>
                                      <p:cBhvr>
                                        <p:cTn id="22" dur="250" autoRev="1" fill="remove"/>
                                        <p:tgtEl>
                                          <p:spTgt spid="2"/>
                                        </p:tgtEl>
                                        <p:attrNameLst>
                                          <p:attrName>fill.on</p:attrName>
                                        </p:attrNameLst>
                                      </p:cBhvr>
                                      <p:to>
                                        <p:strVal val="true"/>
                                      </p:to>
                                    </p:se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31B779-3C9D-3940-A8EF-C827F210D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906273"/>
          </a:xfrm>
          <a:prstGeom prst="rect">
            <a:avLst/>
          </a:prstGeom>
        </p:spPr>
      </p:pic>
    </p:spTree>
    <p:extLst>
      <p:ext uri="{BB962C8B-B14F-4D97-AF65-F5344CB8AC3E}">
        <p14:creationId xmlns:p14="http://schemas.microsoft.com/office/powerpoint/2010/main" val="1525418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24846A-CC95-CE46-BF2C-51F61C5D0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12192000" cy="5814646"/>
          </a:xfrm>
          <a:prstGeom prst="rect">
            <a:avLst/>
          </a:prstGeom>
        </p:spPr>
      </p:pic>
    </p:spTree>
    <p:extLst>
      <p:ext uri="{BB962C8B-B14F-4D97-AF65-F5344CB8AC3E}">
        <p14:creationId xmlns:p14="http://schemas.microsoft.com/office/powerpoint/2010/main" val="3295619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21262-3945-984C-8B9C-88A2FFF00165}"/>
              </a:ext>
            </a:extLst>
          </p:cNvPr>
          <p:cNvSpPr/>
          <p:nvPr/>
        </p:nvSpPr>
        <p:spPr>
          <a:xfrm>
            <a:off x="5098750" y="152400"/>
            <a:ext cx="6086412" cy="171161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9CFF1A"/>
                </a:solidFill>
                <a:effectLst/>
                <a:uLnTx/>
                <a:uFillTx/>
                <a:latin typeface="Open Sans Light"/>
                <a:ea typeface="+mn-ea"/>
                <a:cs typeface="+mn-cs"/>
              </a:rPr>
              <a:t>Birth – Age 4</a:t>
            </a:r>
          </a:p>
        </p:txBody>
      </p:sp>
      <p:sp>
        <p:nvSpPr>
          <p:cNvPr id="3" name="Triangle 2">
            <a:extLst>
              <a:ext uri="{FF2B5EF4-FFF2-40B4-BE49-F238E27FC236}">
                <a16:creationId xmlns:a16="http://schemas.microsoft.com/office/drawing/2014/main" id="{E00EFA73-FBB4-5541-B2E2-9E3A2B6018D1}"/>
              </a:ext>
            </a:extLst>
          </p:cNvPr>
          <p:cNvSpPr/>
          <p:nvPr/>
        </p:nvSpPr>
        <p:spPr>
          <a:xfrm rot="10800000">
            <a:off x="5100307" y="1864019"/>
            <a:ext cx="6086410" cy="3070730"/>
          </a:xfrm>
          <a:prstGeom prst="triangle">
            <a:avLst>
              <a:gd name="adj" fmla="val 4963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BF37B3C-498F-D045-9B6A-2C7B71593A5C}"/>
              </a:ext>
            </a:extLst>
          </p:cNvPr>
          <p:cNvSpPr txBox="1"/>
          <p:nvPr/>
        </p:nvSpPr>
        <p:spPr>
          <a:xfrm>
            <a:off x="5687908" y="4648200"/>
            <a:ext cx="4908095" cy="1754326"/>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Open Sans Light"/>
                <a:ea typeface="+mn-ea"/>
                <a:cs typeface="+mn-cs"/>
              </a:rPr>
              <a:t>Oversight and</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Open Sans Light"/>
                <a:ea typeface="+mn-ea"/>
                <a:cs typeface="+mn-cs"/>
              </a:rPr>
              <a:t>Influence</a:t>
            </a:r>
          </a:p>
        </p:txBody>
      </p:sp>
      <p:pic>
        <p:nvPicPr>
          <p:cNvPr id="5" name="Picture 4">
            <a:extLst>
              <a:ext uri="{FF2B5EF4-FFF2-40B4-BE49-F238E27FC236}">
                <a16:creationId xmlns:a16="http://schemas.microsoft.com/office/drawing/2014/main" id="{D4479C87-706C-AE4B-8795-1657F04C1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Tree>
    <p:extLst>
      <p:ext uri="{BB962C8B-B14F-4D97-AF65-F5344CB8AC3E}">
        <p14:creationId xmlns:p14="http://schemas.microsoft.com/office/powerpoint/2010/main" val="2324691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21262-3945-984C-8B9C-88A2FFF00165}"/>
              </a:ext>
            </a:extLst>
          </p:cNvPr>
          <p:cNvSpPr/>
          <p:nvPr/>
        </p:nvSpPr>
        <p:spPr>
          <a:xfrm>
            <a:off x="5098750" y="152400"/>
            <a:ext cx="6086412" cy="171161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9CFF1A"/>
                </a:solidFill>
                <a:effectLst/>
                <a:uLnTx/>
                <a:uFillTx/>
                <a:latin typeface="Open Sans Light"/>
                <a:ea typeface="+mn-ea"/>
                <a:cs typeface="+mn-cs"/>
              </a:rPr>
              <a:t>Birth – Age 4</a:t>
            </a:r>
          </a:p>
        </p:txBody>
      </p:sp>
      <p:pic>
        <p:nvPicPr>
          <p:cNvPr id="5" name="Picture 4">
            <a:extLst>
              <a:ext uri="{FF2B5EF4-FFF2-40B4-BE49-F238E27FC236}">
                <a16:creationId xmlns:a16="http://schemas.microsoft.com/office/drawing/2014/main" id="{D4479C87-706C-AE4B-8795-1657F04C1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7" name="TextBox 6">
            <a:extLst>
              <a:ext uri="{FF2B5EF4-FFF2-40B4-BE49-F238E27FC236}">
                <a16:creationId xmlns:a16="http://schemas.microsoft.com/office/drawing/2014/main" id="{FE68D594-FCF8-7949-9331-5AAB91A62B79}"/>
              </a:ext>
            </a:extLst>
          </p:cNvPr>
          <p:cNvSpPr txBox="1"/>
          <p:nvPr/>
        </p:nvSpPr>
        <p:spPr>
          <a:xfrm>
            <a:off x="5098750" y="1981200"/>
            <a:ext cx="6483650" cy="3970318"/>
          </a:xfrm>
          <a:prstGeom prst="rect">
            <a:avLst/>
          </a:prstGeom>
          <a:noFill/>
        </p:spPr>
        <p:txBody>
          <a:bodyPr wrap="square" rtlCol="0">
            <a:spAutoFit/>
          </a:bodyPr>
          <a:lstStyle/>
          <a:p>
            <a:pPr marL="342900" marR="0" lvl="0" indent="-3429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What does the research tell us?</a:t>
            </a:r>
          </a:p>
          <a:p>
            <a:pPr marL="342900" marR="0" lvl="0" indent="-3429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What data do I need to execute this well?</a:t>
            </a:r>
          </a:p>
          <a:p>
            <a:pPr marL="342900" marR="0" lvl="0" indent="-3429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What partnerships do I need to have to be successful?</a:t>
            </a:r>
          </a:p>
          <a:p>
            <a:pPr marL="342900" marR="0" lvl="0" indent="-3429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What programs should I consider to execute this plan?</a:t>
            </a:r>
          </a:p>
          <a:p>
            <a:pPr marL="342900" marR="0" lvl="0" indent="-3429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How should I structure time, content and age(s) to ensure success?</a:t>
            </a:r>
          </a:p>
        </p:txBody>
      </p:sp>
    </p:spTree>
    <p:extLst>
      <p:ext uri="{BB962C8B-B14F-4D97-AF65-F5344CB8AC3E}">
        <p14:creationId xmlns:p14="http://schemas.microsoft.com/office/powerpoint/2010/main" val="1346322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21262-3945-984C-8B9C-88A2FFF00165}"/>
              </a:ext>
            </a:extLst>
          </p:cNvPr>
          <p:cNvSpPr/>
          <p:nvPr/>
        </p:nvSpPr>
        <p:spPr>
          <a:xfrm>
            <a:off x="5098750" y="152400"/>
            <a:ext cx="6086412" cy="171161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9CFF1A"/>
                </a:solidFill>
                <a:effectLst/>
                <a:uLnTx/>
                <a:uFillTx/>
                <a:latin typeface="Open Sans Light"/>
                <a:ea typeface="+mn-ea"/>
                <a:cs typeface="+mn-cs"/>
              </a:rPr>
              <a:t>Birth – Age 4</a:t>
            </a:r>
          </a:p>
        </p:txBody>
      </p:sp>
      <p:pic>
        <p:nvPicPr>
          <p:cNvPr id="5" name="Picture 4">
            <a:extLst>
              <a:ext uri="{FF2B5EF4-FFF2-40B4-BE49-F238E27FC236}">
                <a16:creationId xmlns:a16="http://schemas.microsoft.com/office/drawing/2014/main" id="{D4479C87-706C-AE4B-8795-1657F04C1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7" name="TextBox 6">
            <a:extLst>
              <a:ext uri="{FF2B5EF4-FFF2-40B4-BE49-F238E27FC236}">
                <a16:creationId xmlns:a16="http://schemas.microsoft.com/office/drawing/2014/main" id="{FE68D594-FCF8-7949-9331-5AAB91A62B79}"/>
              </a:ext>
            </a:extLst>
          </p:cNvPr>
          <p:cNvSpPr txBox="1"/>
          <p:nvPr/>
        </p:nvSpPr>
        <p:spPr>
          <a:xfrm>
            <a:off x="5098750" y="1981200"/>
            <a:ext cx="6483650" cy="3416320"/>
          </a:xfrm>
          <a:prstGeom prst="rect">
            <a:avLst/>
          </a:prstGeom>
          <a:noFill/>
        </p:spPr>
        <p:txBody>
          <a:bodyPr wrap="square" rtlCol="0">
            <a:spAutoFit/>
          </a:bodyPr>
          <a:lstStyle/>
          <a:p>
            <a:pPr marL="342900" marR="0" lvl="0" indent="-3429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7200" b="0" i="0" u="none" strike="noStrike" kern="1200" cap="none" spc="0" normalizeH="0" baseline="0" noProof="0" dirty="0">
                <a:ln>
                  <a:noFill/>
                </a:ln>
                <a:solidFill>
                  <a:srgbClr val="12284C"/>
                </a:solidFill>
                <a:effectLst/>
                <a:uLnTx/>
                <a:uFillTx/>
                <a:latin typeface="Open Sans Light"/>
                <a:ea typeface="+mn-ea"/>
                <a:cs typeface="+mn-cs"/>
              </a:rPr>
              <a:t>What does the research tell us?</a:t>
            </a:r>
          </a:p>
        </p:txBody>
      </p:sp>
    </p:spTree>
    <p:extLst>
      <p:ext uri="{BB962C8B-B14F-4D97-AF65-F5344CB8AC3E}">
        <p14:creationId xmlns:p14="http://schemas.microsoft.com/office/powerpoint/2010/main" val="3830988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74089E-3433-4945-BFAF-57E27353D07C}"/>
              </a:ext>
            </a:extLst>
          </p:cNvPr>
          <p:cNvPicPr>
            <a:picLocks noChangeAspect="1"/>
          </p:cNvPicPr>
          <p:nvPr/>
        </p:nvPicPr>
        <p:blipFill>
          <a:blip r:embed="rId3"/>
          <a:stretch>
            <a:fillRect/>
          </a:stretch>
        </p:blipFill>
        <p:spPr>
          <a:xfrm>
            <a:off x="952500" y="228600"/>
            <a:ext cx="10287000" cy="5685693"/>
          </a:xfrm>
          <a:prstGeom prst="rect">
            <a:avLst/>
          </a:prstGeom>
        </p:spPr>
      </p:pic>
    </p:spTree>
    <p:extLst>
      <p:ext uri="{BB962C8B-B14F-4D97-AF65-F5344CB8AC3E}">
        <p14:creationId xmlns:p14="http://schemas.microsoft.com/office/powerpoint/2010/main" val="1163687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468B3-7218-C547-A1B4-400AC2806FB8}"/>
              </a:ext>
            </a:extLst>
          </p:cNvPr>
          <p:cNvPicPr>
            <a:picLocks noChangeAspect="1"/>
          </p:cNvPicPr>
          <p:nvPr/>
        </p:nvPicPr>
        <p:blipFill>
          <a:blip r:embed="rId3"/>
          <a:stretch>
            <a:fillRect/>
          </a:stretch>
        </p:blipFill>
        <p:spPr>
          <a:xfrm>
            <a:off x="873672" y="152400"/>
            <a:ext cx="10444656" cy="5715000"/>
          </a:xfrm>
          <a:prstGeom prst="rect">
            <a:avLst/>
          </a:prstGeom>
        </p:spPr>
      </p:pic>
    </p:spTree>
    <p:extLst>
      <p:ext uri="{BB962C8B-B14F-4D97-AF65-F5344CB8AC3E}">
        <p14:creationId xmlns:p14="http://schemas.microsoft.com/office/powerpoint/2010/main" val="2415125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920DF0-3B88-9F46-9BBC-F6B26F484452}"/>
              </a:ext>
            </a:extLst>
          </p:cNvPr>
          <p:cNvPicPr>
            <a:picLocks noChangeAspect="1"/>
          </p:cNvPicPr>
          <p:nvPr/>
        </p:nvPicPr>
        <p:blipFill>
          <a:blip r:embed="rId3"/>
          <a:stretch>
            <a:fillRect/>
          </a:stretch>
        </p:blipFill>
        <p:spPr>
          <a:xfrm>
            <a:off x="996146" y="304800"/>
            <a:ext cx="10199707" cy="5562600"/>
          </a:xfrm>
          <a:prstGeom prst="rect">
            <a:avLst/>
          </a:prstGeom>
        </p:spPr>
      </p:pic>
    </p:spTree>
    <p:extLst>
      <p:ext uri="{BB962C8B-B14F-4D97-AF65-F5344CB8AC3E}">
        <p14:creationId xmlns:p14="http://schemas.microsoft.com/office/powerpoint/2010/main" val="2418938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BA67E-B11A-164E-BA6C-DD373CE82E7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0874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21262-3945-984C-8B9C-88A2FFF00165}"/>
              </a:ext>
            </a:extLst>
          </p:cNvPr>
          <p:cNvSpPr/>
          <p:nvPr/>
        </p:nvSpPr>
        <p:spPr>
          <a:xfrm>
            <a:off x="5098750" y="152400"/>
            <a:ext cx="6086412" cy="171161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9CFF1A"/>
                </a:solidFill>
                <a:effectLst/>
                <a:uLnTx/>
                <a:uFillTx/>
                <a:latin typeface="Open Sans Light"/>
                <a:ea typeface="+mn-ea"/>
                <a:cs typeface="+mn-cs"/>
              </a:rPr>
              <a:t>Birth – Age 4</a:t>
            </a:r>
          </a:p>
        </p:txBody>
      </p:sp>
      <p:pic>
        <p:nvPicPr>
          <p:cNvPr id="5" name="Picture 4">
            <a:extLst>
              <a:ext uri="{FF2B5EF4-FFF2-40B4-BE49-F238E27FC236}">
                <a16:creationId xmlns:a16="http://schemas.microsoft.com/office/drawing/2014/main" id="{D4479C87-706C-AE4B-8795-1657F04C1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7" name="TextBox 6">
            <a:extLst>
              <a:ext uri="{FF2B5EF4-FFF2-40B4-BE49-F238E27FC236}">
                <a16:creationId xmlns:a16="http://schemas.microsoft.com/office/drawing/2014/main" id="{93A067E9-0908-8F48-B370-DFE4679F2758}"/>
              </a:ext>
            </a:extLst>
          </p:cNvPr>
          <p:cNvSpPr txBox="1"/>
          <p:nvPr/>
        </p:nvSpPr>
        <p:spPr>
          <a:xfrm>
            <a:off x="5098750" y="1981200"/>
            <a:ext cx="6636050" cy="2862322"/>
          </a:xfrm>
          <a:prstGeom prst="rect">
            <a:avLst/>
          </a:prstGeom>
          <a:noFill/>
        </p:spPr>
        <p:txBody>
          <a:bodyPr wrap="square" rtlCol="0">
            <a:spAutoFit/>
          </a:bodyPr>
          <a:lstStyle/>
          <a:p>
            <a:pPr marL="342900" marR="0" lvl="0" indent="-3429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6000" b="0" i="0" u="none" strike="noStrike" kern="1200" cap="none" spc="0" normalizeH="0" baseline="0" noProof="0" dirty="0">
                <a:ln>
                  <a:noFill/>
                </a:ln>
                <a:solidFill>
                  <a:srgbClr val="12284C"/>
                </a:solidFill>
                <a:effectLst/>
                <a:uLnTx/>
                <a:uFillTx/>
                <a:latin typeface="Open Sans Light"/>
                <a:ea typeface="+mn-ea"/>
                <a:cs typeface="+mn-cs"/>
              </a:rPr>
              <a:t>What data do I need to execute this well?</a:t>
            </a:r>
          </a:p>
        </p:txBody>
      </p:sp>
    </p:spTree>
    <p:extLst>
      <p:ext uri="{BB962C8B-B14F-4D97-AF65-F5344CB8AC3E}">
        <p14:creationId xmlns:p14="http://schemas.microsoft.com/office/powerpoint/2010/main" val="1494865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83B059-5D1F-0241-A67E-38525432AE16}"/>
              </a:ext>
            </a:extLst>
          </p:cNvPr>
          <p:cNvPicPr>
            <a:picLocks noChangeAspect="1"/>
          </p:cNvPicPr>
          <p:nvPr/>
        </p:nvPicPr>
        <p:blipFill>
          <a:blip r:embed="rId3"/>
          <a:stretch>
            <a:fillRect/>
          </a:stretch>
        </p:blipFill>
        <p:spPr>
          <a:xfrm>
            <a:off x="52184" y="1"/>
            <a:ext cx="12139816" cy="5867400"/>
          </a:xfrm>
          <a:prstGeom prst="rect">
            <a:avLst/>
          </a:prstGeom>
        </p:spPr>
      </p:pic>
    </p:spTree>
    <p:extLst>
      <p:ext uri="{BB962C8B-B14F-4D97-AF65-F5344CB8AC3E}">
        <p14:creationId xmlns:p14="http://schemas.microsoft.com/office/powerpoint/2010/main" val="2136175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200" y="1190502"/>
            <a:ext cx="8229600" cy="4830763"/>
          </a:xfrm>
        </p:spPr>
        <p:txBody>
          <a:bodyPr>
            <a:noAutofit/>
          </a:bodyPr>
          <a:lstStyle/>
          <a:p>
            <a:pPr marL="457189" indent="-457189">
              <a:buClr>
                <a:schemeClr val="accent1"/>
              </a:buClr>
              <a:buSzPct val="125000"/>
            </a:pPr>
            <a:r>
              <a:rPr lang="en-US" sz="2400" dirty="0"/>
              <a:t>Birth rates for your county</a:t>
            </a:r>
          </a:p>
          <a:p>
            <a:pPr marL="457189" indent="-457189">
              <a:buClr>
                <a:schemeClr val="accent1"/>
              </a:buClr>
              <a:buSzPct val="125000"/>
            </a:pPr>
            <a:r>
              <a:rPr lang="en-US" sz="2400" dirty="0"/>
              <a:t>Rates of children with disabilities (infants and toddlers, pre-K)</a:t>
            </a:r>
          </a:p>
          <a:p>
            <a:pPr marL="457189" indent="-457189">
              <a:buClr>
                <a:schemeClr val="accent1"/>
              </a:buClr>
              <a:buSzPct val="125000"/>
            </a:pPr>
            <a:r>
              <a:rPr lang="en-US" sz="2400" dirty="0"/>
              <a:t>Family income/Poverty rate</a:t>
            </a:r>
          </a:p>
          <a:p>
            <a:pPr marL="457189" indent="-457189">
              <a:buClr>
                <a:schemeClr val="accent1"/>
              </a:buClr>
              <a:buSzPct val="125000"/>
            </a:pPr>
            <a:r>
              <a:rPr lang="en-US" sz="2400" dirty="0"/>
              <a:t>Home language</a:t>
            </a:r>
          </a:p>
          <a:p>
            <a:pPr marL="457189" indent="-457189">
              <a:buClr>
                <a:schemeClr val="accent1"/>
              </a:buClr>
              <a:buSzPct val="125000"/>
            </a:pPr>
            <a:r>
              <a:rPr lang="en-US" sz="2400" dirty="0"/>
              <a:t>Early childhood providers serving the school/district community</a:t>
            </a:r>
          </a:p>
          <a:p>
            <a:pPr marL="457189" indent="-457189">
              <a:buClr>
                <a:schemeClr val="accent1"/>
              </a:buClr>
              <a:buSzPct val="125000"/>
            </a:pPr>
            <a:r>
              <a:rPr lang="en-US" sz="2400" dirty="0"/>
              <a:t>Type of curriculum other providers use</a:t>
            </a:r>
          </a:p>
          <a:p>
            <a:pPr marL="457189" indent="-457189">
              <a:buClr>
                <a:schemeClr val="accent1"/>
              </a:buClr>
              <a:buSzPct val="125000"/>
            </a:pPr>
            <a:r>
              <a:rPr lang="en-US" sz="2400" dirty="0"/>
              <a:t>Access to nutrition services</a:t>
            </a:r>
          </a:p>
          <a:p>
            <a:pPr marL="457189" indent="-457189">
              <a:buClr>
                <a:schemeClr val="accent1"/>
              </a:buClr>
              <a:buSzPct val="125000"/>
            </a:pPr>
            <a:r>
              <a:rPr lang="en-US" sz="2400" dirty="0"/>
              <a:t>Access to transportation</a:t>
            </a:r>
          </a:p>
          <a:p>
            <a:pPr marL="457189" indent="-457189">
              <a:buClr>
                <a:schemeClr val="accent1"/>
              </a:buClr>
              <a:buSzPct val="125000"/>
            </a:pPr>
            <a:r>
              <a:rPr lang="en-US" sz="2400" dirty="0"/>
              <a:t>Access to medical/dental care</a:t>
            </a:r>
            <a:endParaRPr lang="en-US" sz="2400" dirty="0">
              <a:solidFill>
                <a:schemeClr val="tx2"/>
              </a:solidFill>
            </a:endParaRPr>
          </a:p>
        </p:txBody>
      </p:sp>
      <p:sp>
        <p:nvSpPr>
          <p:cNvPr id="3" name="Title 2"/>
          <p:cNvSpPr>
            <a:spLocks noGrp="1"/>
          </p:cNvSpPr>
          <p:nvPr>
            <p:ph type="title"/>
          </p:nvPr>
        </p:nvSpPr>
        <p:spPr>
          <a:xfrm>
            <a:off x="3783473" y="-24882"/>
            <a:ext cx="10515600" cy="1325563"/>
          </a:xfrm>
        </p:spPr>
        <p:txBody>
          <a:bodyPr/>
          <a:lstStyle/>
          <a:p>
            <a:r>
              <a:rPr lang="en-US" b="1" dirty="0">
                <a:latin typeface="+mn-lt"/>
              </a:rPr>
              <a:t>Data that you need to have</a:t>
            </a:r>
          </a:p>
        </p:txBody>
      </p:sp>
      <p:pic>
        <p:nvPicPr>
          <p:cNvPr id="5" name="Picture 4">
            <a:extLst>
              <a:ext uri="{FF2B5EF4-FFF2-40B4-BE49-F238E27FC236}">
                <a16:creationId xmlns:a16="http://schemas.microsoft.com/office/drawing/2014/main" id="{FD61CE6D-AE69-1044-8828-2EC370EAAD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Tree>
    <p:extLst>
      <p:ext uri="{BB962C8B-B14F-4D97-AF65-F5344CB8AC3E}">
        <p14:creationId xmlns:p14="http://schemas.microsoft.com/office/powerpoint/2010/main" val="3145222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200" y="1190502"/>
            <a:ext cx="8229600" cy="4830763"/>
          </a:xfrm>
        </p:spPr>
        <p:txBody>
          <a:bodyPr>
            <a:noAutofit/>
          </a:bodyPr>
          <a:lstStyle/>
          <a:p>
            <a:pPr marL="457189" indent="-457189">
              <a:buClr>
                <a:schemeClr val="accent1"/>
              </a:buClr>
              <a:buSzPct val="125000"/>
            </a:pPr>
            <a:r>
              <a:rPr lang="en-US" sz="4000" dirty="0"/>
              <a:t>Vision/hearing screenings</a:t>
            </a:r>
          </a:p>
          <a:p>
            <a:pPr marL="457189" indent="-457189">
              <a:buClr>
                <a:schemeClr val="accent1"/>
              </a:buClr>
              <a:buSzPct val="125000"/>
            </a:pPr>
            <a:r>
              <a:rPr lang="en-US" sz="4000" dirty="0"/>
              <a:t>Child assessment data</a:t>
            </a:r>
          </a:p>
          <a:p>
            <a:pPr marL="457189" indent="-457189">
              <a:buClr>
                <a:schemeClr val="accent1"/>
              </a:buClr>
              <a:buSzPct val="125000"/>
            </a:pPr>
            <a:r>
              <a:rPr lang="en-US" sz="4000" dirty="0"/>
              <a:t>Number of early childhood slots by quality </a:t>
            </a:r>
          </a:p>
          <a:p>
            <a:pPr marL="457189" indent="-457189">
              <a:buClr>
                <a:schemeClr val="accent1"/>
              </a:buClr>
              <a:buSzPct val="125000"/>
            </a:pPr>
            <a:r>
              <a:rPr lang="en-US" sz="4000" dirty="0"/>
              <a:t>Incidents of suspension/expulsion (birth-5)</a:t>
            </a:r>
          </a:p>
          <a:p>
            <a:pPr marL="457189" indent="-457189">
              <a:buClr>
                <a:schemeClr val="accent1"/>
              </a:buClr>
              <a:buSzPct val="125000"/>
            </a:pPr>
            <a:r>
              <a:rPr lang="en-US" sz="4000" dirty="0">
                <a:solidFill>
                  <a:schemeClr val="tx2"/>
                </a:solidFill>
              </a:rPr>
              <a:t>ASQ Kindergarten Readiness Snapshot</a:t>
            </a:r>
          </a:p>
        </p:txBody>
      </p:sp>
      <p:sp>
        <p:nvSpPr>
          <p:cNvPr id="3" name="Title 2"/>
          <p:cNvSpPr>
            <a:spLocks noGrp="1"/>
          </p:cNvSpPr>
          <p:nvPr>
            <p:ph type="title"/>
          </p:nvPr>
        </p:nvSpPr>
        <p:spPr>
          <a:xfrm>
            <a:off x="3783473" y="-24882"/>
            <a:ext cx="10515600" cy="1325563"/>
          </a:xfrm>
        </p:spPr>
        <p:txBody>
          <a:bodyPr/>
          <a:lstStyle/>
          <a:p>
            <a:r>
              <a:rPr lang="en-US" b="1" dirty="0">
                <a:latin typeface="+mn-lt"/>
              </a:rPr>
              <a:t>Data that you need to have</a:t>
            </a:r>
          </a:p>
        </p:txBody>
      </p:sp>
      <p:pic>
        <p:nvPicPr>
          <p:cNvPr id="5" name="Picture 4">
            <a:extLst>
              <a:ext uri="{FF2B5EF4-FFF2-40B4-BE49-F238E27FC236}">
                <a16:creationId xmlns:a16="http://schemas.microsoft.com/office/drawing/2014/main" id="{FD61CE6D-AE69-1044-8828-2EC370EAAD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Tree>
    <p:extLst>
      <p:ext uri="{BB962C8B-B14F-4D97-AF65-F5344CB8AC3E}">
        <p14:creationId xmlns:p14="http://schemas.microsoft.com/office/powerpoint/2010/main" val="228822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21262-3945-984C-8B9C-88A2FFF00165}"/>
              </a:ext>
            </a:extLst>
          </p:cNvPr>
          <p:cNvSpPr/>
          <p:nvPr/>
        </p:nvSpPr>
        <p:spPr>
          <a:xfrm>
            <a:off x="5098750" y="152400"/>
            <a:ext cx="6086412" cy="171161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9CFF1A"/>
                </a:solidFill>
                <a:effectLst/>
                <a:uLnTx/>
                <a:uFillTx/>
                <a:latin typeface="Open Sans Light"/>
                <a:ea typeface="+mn-ea"/>
                <a:cs typeface="+mn-cs"/>
              </a:rPr>
              <a:t>Birth – Age 4</a:t>
            </a:r>
          </a:p>
        </p:txBody>
      </p:sp>
      <p:pic>
        <p:nvPicPr>
          <p:cNvPr id="5" name="Picture 4">
            <a:extLst>
              <a:ext uri="{FF2B5EF4-FFF2-40B4-BE49-F238E27FC236}">
                <a16:creationId xmlns:a16="http://schemas.microsoft.com/office/drawing/2014/main" id="{D4479C87-706C-AE4B-8795-1657F04C1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7" name="TextBox 6">
            <a:extLst>
              <a:ext uri="{FF2B5EF4-FFF2-40B4-BE49-F238E27FC236}">
                <a16:creationId xmlns:a16="http://schemas.microsoft.com/office/drawing/2014/main" id="{FE68D594-FCF8-7949-9331-5AAB91A62B79}"/>
              </a:ext>
            </a:extLst>
          </p:cNvPr>
          <p:cNvSpPr txBox="1"/>
          <p:nvPr/>
        </p:nvSpPr>
        <p:spPr>
          <a:xfrm>
            <a:off x="5098750" y="1981200"/>
            <a:ext cx="6483650" cy="3785652"/>
          </a:xfrm>
          <a:prstGeom prst="rect">
            <a:avLst/>
          </a:prstGeom>
          <a:noFill/>
        </p:spPr>
        <p:txBody>
          <a:bodyPr wrap="square" rtlCol="0">
            <a:spAutoFit/>
          </a:bodyPr>
          <a:lstStyle/>
          <a:p>
            <a:pPr marL="342900" marR="0" lvl="0" indent="-3429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6000" b="0" i="0" u="none" strike="noStrike" kern="1200" cap="none" spc="0" normalizeH="0" baseline="0" noProof="0" dirty="0">
                <a:ln>
                  <a:noFill/>
                </a:ln>
                <a:solidFill>
                  <a:srgbClr val="12284C"/>
                </a:solidFill>
                <a:effectLst/>
                <a:uLnTx/>
                <a:uFillTx/>
                <a:latin typeface="Open Sans Light"/>
                <a:ea typeface="+mn-ea"/>
                <a:cs typeface="+mn-cs"/>
              </a:rPr>
              <a:t>What programs should I consider to execute this plan?</a:t>
            </a:r>
          </a:p>
        </p:txBody>
      </p:sp>
    </p:spTree>
    <p:extLst>
      <p:ext uri="{BB962C8B-B14F-4D97-AF65-F5344CB8AC3E}">
        <p14:creationId xmlns:p14="http://schemas.microsoft.com/office/powerpoint/2010/main" val="240909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8465" y="1061198"/>
            <a:ext cx="8301136" cy="4978399"/>
          </a:xfrm>
        </p:spPr>
        <p:txBody>
          <a:bodyPr>
            <a:normAutofit lnSpcReduction="10000"/>
          </a:bodyPr>
          <a:lstStyle/>
          <a:p>
            <a:pPr>
              <a:buClr>
                <a:schemeClr val="accent1"/>
              </a:buClr>
              <a:buSzPct val="125000"/>
            </a:pPr>
            <a:r>
              <a:rPr lang="en-US" sz="3200" dirty="0">
                <a:solidFill>
                  <a:schemeClr val="tx2"/>
                </a:solidFill>
              </a:rPr>
              <a:t>Ensure </a:t>
            </a:r>
            <a:r>
              <a:rPr lang="en-US" sz="3200" b="1" dirty="0">
                <a:solidFill>
                  <a:schemeClr val="accent1"/>
                </a:solidFill>
              </a:rPr>
              <a:t>every family </a:t>
            </a:r>
            <a:r>
              <a:rPr lang="en-US" sz="3200" dirty="0">
                <a:solidFill>
                  <a:schemeClr val="tx2"/>
                </a:solidFill>
              </a:rPr>
              <a:t>in your district has access to home visiting services (Parents as Teachers or other community-based models)</a:t>
            </a:r>
          </a:p>
          <a:p>
            <a:pPr>
              <a:buClr>
                <a:schemeClr val="accent1"/>
              </a:buClr>
              <a:buSzPct val="125000"/>
            </a:pPr>
            <a:r>
              <a:rPr lang="en-US" sz="3200" dirty="0">
                <a:solidFill>
                  <a:schemeClr val="tx2"/>
                </a:solidFill>
              </a:rPr>
              <a:t>Ensure </a:t>
            </a:r>
            <a:r>
              <a:rPr lang="en-US" sz="3200" b="1" dirty="0">
                <a:solidFill>
                  <a:schemeClr val="accent1"/>
                </a:solidFill>
              </a:rPr>
              <a:t>every 3- and 4-year-old </a:t>
            </a:r>
            <a:r>
              <a:rPr lang="en-US" sz="3200" dirty="0">
                <a:solidFill>
                  <a:schemeClr val="tx2"/>
                </a:solidFill>
              </a:rPr>
              <a:t>in your district has access to a high-quality Pre-K Program</a:t>
            </a:r>
          </a:p>
          <a:p>
            <a:pPr lvl="1">
              <a:buSzPct val="125000"/>
            </a:pPr>
            <a:r>
              <a:rPr lang="en-US" sz="3200" dirty="0">
                <a:solidFill>
                  <a:schemeClr val="tx2"/>
                </a:solidFill>
              </a:rPr>
              <a:t>Inclusive of all students</a:t>
            </a:r>
          </a:p>
          <a:p>
            <a:pPr lvl="1">
              <a:buSzPct val="125000"/>
            </a:pPr>
            <a:r>
              <a:rPr lang="en-US" sz="3200" dirty="0">
                <a:solidFill>
                  <a:schemeClr val="tx2"/>
                </a:solidFill>
              </a:rPr>
              <a:t>Multiple Funding Sources</a:t>
            </a:r>
          </a:p>
          <a:p>
            <a:pPr lvl="1">
              <a:buSzPct val="125000"/>
            </a:pPr>
            <a:r>
              <a:rPr lang="en-US" sz="3200" dirty="0">
                <a:solidFill>
                  <a:schemeClr val="tx2"/>
                </a:solidFill>
              </a:rPr>
              <a:t>Consider Full-Day, Full-Year Models</a:t>
            </a:r>
          </a:p>
          <a:p>
            <a:pPr lvl="1">
              <a:buSzPct val="125000"/>
            </a:pPr>
            <a:r>
              <a:rPr lang="en-US" sz="3200" dirty="0">
                <a:solidFill>
                  <a:schemeClr val="tx2"/>
                </a:solidFill>
              </a:rPr>
              <a:t>Child care wraparound</a:t>
            </a:r>
          </a:p>
          <a:p>
            <a:pPr marL="1447738" lvl="1" indent="-457189"/>
            <a:endParaRPr lang="en-US" dirty="0">
              <a:solidFill>
                <a:schemeClr val="tx2"/>
              </a:solidFill>
            </a:endParaRPr>
          </a:p>
        </p:txBody>
      </p:sp>
      <p:sp>
        <p:nvSpPr>
          <p:cNvPr id="3" name="Title 2"/>
          <p:cNvSpPr>
            <a:spLocks noGrp="1"/>
          </p:cNvSpPr>
          <p:nvPr>
            <p:ph type="title"/>
          </p:nvPr>
        </p:nvSpPr>
        <p:spPr>
          <a:xfrm>
            <a:off x="3738465" y="-152400"/>
            <a:ext cx="8453535" cy="1198561"/>
          </a:xfrm>
        </p:spPr>
        <p:txBody>
          <a:bodyPr>
            <a:normAutofit/>
          </a:bodyPr>
          <a:lstStyle/>
          <a:p>
            <a:r>
              <a:rPr lang="en-US" sz="3200" b="1" dirty="0">
                <a:solidFill>
                  <a:schemeClr val="tx2"/>
                </a:solidFill>
                <a:latin typeface="+mn-lt"/>
              </a:rPr>
              <a:t>Birth – Age 4 Early Childhood Education…</a:t>
            </a:r>
          </a:p>
        </p:txBody>
      </p:sp>
      <p:pic>
        <p:nvPicPr>
          <p:cNvPr id="5" name="Picture 4">
            <a:extLst>
              <a:ext uri="{FF2B5EF4-FFF2-40B4-BE49-F238E27FC236}">
                <a16:creationId xmlns:a16="http://schemas.microsoft.com/office/drawing/2014/main" id="{0C2F2EA1-0982-AB49-821B-93C53EC7E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40661"/>
            <a:ext cx="3526881" cy="5716465"/>
          </a:xfrm>
          <a:prstGeom prst="rect">
            <a:avLst/>
          </a:prstGeom>
        </p:spPr>
      </p:pic>
    </p:spTree>
    <p:extLst>
      <p:ext uri="{BB962C8B-B14F-4D97-AF65-F5344CB8AC3E}">
        <p14:creationId xmlns:p14="http://schemas.microsoft.com/office/powerpoint/2010/main" val="802563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8465" y="1219200"/>
            <a:ext cx="8453535" cy="4978399"/>
          </a:xfrm>
        </p:spPr>
        <p:txBody>
          <a:bodyPr>
            <a:noAutofit/>
          </a:bodyPr>
          <a:lstStyle/>
          <a:p>
            <a:pPr>
              <a:buClr>
                <a:schemeClr val="accent1"/>
              </a:buClr>
              <a:buSzPct val="125000"/>
            </a:pPr>
            <a:r>
              <a:rPr lang="en-US" b="1" dirty="0">
                <a:solidFill>
                  <a:schemeClr val="tx2"/>
                </a:solidFill>
                <a:latin typeface="+mn-lt"/>
              </a:rPr>
              <a:t>Data Sharing </a:t>
            </a:r>
            <a:r>
              <a:rPr lang="en-US" dirty="0">
                <a:solidFill>
                  <a:schemeClr val="tx2"/>
                </a:solidFill>
                <a:latin typeface="+mn-lt"/>
              </a:rPr>
              <a:t>- about incoming students, between early childhood and Kindergarten teachers, district- and community-based, prior to start of school. </a:t>
            </a:r>
          </a:p>
          <a:p>
            <a:pPr>
              <a:buClr>
                <a:schemeClr val="accent1"/>
              </a:buClr>
              <a:buSzPct val="125000"/>
            </a:pPr>
            <a:r>
              <a:rPr lang="en-US" b="1" dirty="0">
                <a:solidFill>
                  <a:schemeClr val="tx2"/>
                </a:solidFill>
                <a:latin typeface="+mn-lt"/>
              </a:rPr>
              <a:t>Professional Development - </a:t>
            </a:r>
            <a:r>
              <a:rPr lang="en-US" dirty="0">
                <a:solidFill>
                  <a:schemeClr val="tx2"/>
                </a:solidFill>
                <a:latin typeface="+mn-lt"/>
              </a:rPr>
              <a:t>vertical alignment for teachers birth to eight for shared expectations and horizontal alignment for district and non-district personnel. </a:t>
            </a:r>
          </a:p>
          <a:p>
            <a:pPr>
              <a:buClr>
                <a:schemeClr val="accent1"/>
              </a:buClr>
              <a:buSzPct val="125000"/>
            </a:pPr>
            <a:r>
              <a:rPr lang="en-US" b="1" dirty="0">
                <a:solidFill>
                  <a:schemeClr val="tx2"/>
                </a:solidFill>
                <a:latin typeface="+mn-lt"/>
              </a:rPr>
              <a:t>Family Engagement </a:t>
            </a:r>
          </a:p>
          <a:p>
            <a:pPr>
              <a:buClr>
                <a:schemeClr val="accent1"/>
              </a:buClr>
              <a:buSzPct val="125000"/>
            </a:pPr>
            <a:r>
              <a:rPr lang="en-US" b="1" dirty="0">
                <a:solidFill>
                  <a:schemeClr val="tx2"/>
                </a:solidFill>
                <a:latin typeface="+mn-lt"/>
              </a:rPr>
              <a:t>Prioritizing students who did not attend Pre-K</a:t>
            </a:r>
            <a:r>
              <a:rPr lang="en-US" dirty="0">
                <a:solidFill>
                  <a:schemeClr val="tx2"/>
                </a:solidFill>
                <a:latin typeface="+mn-lt"/>
              </a:rPr>
              <a:t> </a:t>
            </a:r>
            <a:endParaRPr lang="en-US" dirty="0">
              <a:solidFill>
                <a:schemeClr val="tx2"/>
              </a:solidFill>
            </a:endParaRPr>
          </a:p>
        </p:txBody>
      </p:sp>
      <p:sp>
        <p:nvSpPr>
          <p:cNvPr id="3" name="Title 2"/>
          <p:cNvSpPr>
            <a:spLocks noGrp="1"/>
          </p:cNvSpPr>
          <p:nvPr>
            <p:ph type="title"/>
          </p:nvPr>
        </p:nvSpPr>
        <p:spPr>
          <a:xfrm>
            <a:off x="3738465" y="20639"/>
            <a:ext cx="8453535" cy="1198561"/>
          </a:xfrm>
        </p:spPr>
        <p:txBody>
          <a:bodyPr>
            <a:normAutofit/>
          </a:bodyPr>
          <a:lstStyle/>
          <a:p>
            <a:r>
              <a:rPr lang="en-US" sz="3600" b="1" dirty="0">
                <a:solidFill>
                  <a:schemeClr val="tx2"/>
                </a:solidFill>
                <a:latin typeface="+mn-lt"/>
              </a:rPr>
              <a:t>Build Strong Pre-K to Kindergarten Transitions</a:t>
            </a:r>
          </a:p>
        </p:txBody>
      </p:sp>
      <p:pic>
        <p:nvPicPr>
          <p:cNvPr id="5" name="Picture 4">
            <a:extLst>
              <a:ext uri="{FF2B5EF4-FFF2-40B4-BE49-F238E27FC236}">
                <a16:creationId xmlns:a16="http://schemas.microsoft.com/office/drawing/2014/main" id="{0C2F2EA1-0982-AB49-821B-93C53EC7E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40661"/>
            <a:ext cx="3526881" cy="5716465"/>
          </a:xfrm>
          <a:prstGeom prst="rect">
            <a:avLst/>
          </a:prstGeom>
        </p:spPr>
      </p:pic>
    </p:spTree>
    <p:extLst>
      <p:ext uri="{BB962C8B-B14F-4D97-AF65-F5344CB8AC3E}">
        <p14:creationId xmlns:p14="http://schemas.microsoft.com/office/powerpoint/2010/main" val="3509586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990602"/>
            <a:ext cx="3022805" cy="4899444"/>
          </a:xfrm>
          <a:prstGeom prst="rect">
            <a:avLst/>
          </a:prstGeom>
        </p:spPr>
      </p:pic>
      <p:sp>
        <p:nvSpPr>
          <p:cNvPr id="3" name="TextBox 2">
            <a:extLst>
              <a:ext uri="{FF2B5EF4-FFF2-40B4-BE49-F238E27FC236}">
                <a16:creationId xmlns:a16="http://schemas.microsoft.com/office/drawing/2014/main" id="{728CC43A-DA19-4746-8AD4-E4A5BC1929F0}"/>
              </a:ext>
            </a:extLst>
          </p:cNvPr>
          <p:cNvSpPr txBox="1"/>
          <p:nvPr/>
        </p:nvSpPr>
        <p:spPr>
          <a:xfrm>
            <a:off x="228600" y="76200"/>
            <a:ext cx="10905067" cy="76944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2284C"/>
                </a:solidFill>
                <a:effectLst/>
                <a:uLnTx/>
                <a:uFillTx/>
                <a:latin typeface="Open Sans Light"/>
                <a:ea typeface="+mn-ea"/>
                <a:cs typeface="+mn-cs"/>
              </a:rPr>
              <a:t>Build a Legacy – Kindergarten Readiness</a:t>
            </a:r>
          </a:p>
        </p:txBody>
      </p:sp>
      <p:sp>
        <p:nvSpPr>
          <p:cNvPr id="4" name="TextBox 3">
            <a:extLst>
              <a:ext uri="{FF2B5EF4-FFF2-40B4-BE49-F238E27FC236}">
                <a16:creationId xmlns:a16="http://schemas.microsoft.com/office/drawing/2014/main" id="{D3C1C9D5-445C-F04E-83BD-B86A8855D98C}"/>
              </a:ext>
            </a:extLst>
          </p:cNvPr>
          <p:cNvSpPr txBox="1"/>
          <p:nvPr/>
        </p:nvSpPr>
        <p:spPr>
          <a:xfrm>
            <a:off x="3657600" y="1066800"/>
            <a:ext cx="8331200" cy="4893647"/>
          </a:xfrm>
          <a:prstGeom prst="rect">
            <a:avLst/>
          </a:prstGeom>
          <a:noFill/>
        </p:spPr>
        <p:txBody>
          <a:bodyPr wrap="square" rtlCol="0">
            <a:spAutoFit/>
          </a:bodyPr>
          <a:lstStyle/>
          <a:p>
            <a:pPr marL="380990" marR="0" lvl="0" indent="-38099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Conduct a thorough needs assessment of early childhood needs/programs in your community.</a:t>
            </a:r>
          </a:p>
          <a:p>
            <a:pPr marL="380990" marR="0" lvl="0" indent="-38099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380990" marR="0" lvl="0" indent="-38099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Start a Parents as Teachers Program (PAT) for EVERY family in your district.</a:t>
            </a:r>
          </a:p>
          <a:p>
            <a:pPr marL="380990" marR="0" lvl="0" indent="-38099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380990" marR="0" lvl="0" indent="-38099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Ensure that every child has access to a quality early childhood experience starting no later than age 4.</a:t>
            </a:r>
          </a:p>
          <a:p>
            <a:pPr marL="380990" marR="0" lvl="0" indent="-38099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380990" marR="0" lvl="0" indent="-38099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Consider ensuring that every child in your district has access to a quality early childhood experience at age 3.</a:t>
            </a:r>
          </a:p>
          <a:p>
            <a:pPr marL="380990" marR="0" lvl="0" indent="-38099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a:p>
            <a:pPr marL="380990" marR="0" lvl="0" indent="-38099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a:ea typeface="+mn-ea"/>
                <a:cs typeface="+mn-cs"/>
              </a:rPr>
              <a:t>Contact Amanda Petersen at </a:t>
            </a:r>
            <a:r>
              <a:rPr kumimoji="0" lang="en-US" sz="2400" b="0" i="0" u="none" strike="noStrike" kern="1200" cap="none" spc="0" normalizeH="0" baseline="0" noProof="0" dirty="0" err="1">
                <a:ln>
                  <a:noFill/>
                </a:ln>
                <a:solidFill>
                  <a:srgbClr val="12284C"/>
                </a:solidFill>
                <a:effectLst/>
                <a:uLnTx/>
                <a:uFillTx/>
                <a:latin typeface="Open Sans Light"/>
                <a:ea typeface="+mn-ea"/>
                <a:cs typeface="+mn-cs"/>
              </a:rPr>
              <a:t>apetersen@ksde.org</a:t>
            </a: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p:txBody>
      </p:sp>
    </p:spTree>
    <p:extLst>
      <p:ext uri="{BB962C8B-B14F-4D97-AF65-F5344CB8AC3E}">
        <p14:creationId xmlns:p14="http://schemas.microsoft.com/office/powerpoint/2010/main" val="1131739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1AFE13-AC0F-844F-96BE-8AD179E05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3" name="Rectangle 2">
            <a:extLst>
              <a:ext uri="{FF2B5EF4-FFF2-40B4-BE49-F238E27FC236}">
                <a16:creationId xmlns:a16="http://schemas.microsoft.com/office/drawing/2014/main" id="{57380B88-AB10-534A-B9C7-0CE3AA5AA066}"/>
              </a:ext>
            </a:extLst>
          </p:cNvPr>
          <p:cNvSpPr/>
          <p:nvPr/>
        </p:nvSpPr>
        <p:spPr>
          <a:xfrm>
            <a:off x="4038600" y="982176"/>
            <a:ext cx="7924800" cy="489364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2284C"/>
                </a:solidFill>
                <a:effectLst/>
                <a:uLnTx/>
                <a:uFillTx/>
                <a:latin typeface="Open Sans Light"/>
                <a:ea typeface="+mn-ea"/>
                <a:cs typeface="+mn-cs"/>
              </a:rPr>
              <a:t>“Fostering essential reading and math skills is up to </a:t>
            </a:r>
            <a:r>
              <a:rPr kumimoji="0" lang="en-US" sz="4800" b="1" i="0" u="none" strike="noStrike" kern="1200" cap="none" spc="0" normalizeH="0" baseline="0" noProof="0" dirty="0">
                <a:ln>
                  <a:noFill/>
                </a:ln>
                <a:solidFill>
                  <a:srgbClr val="12284C"/>
                </a:solidFill>
                <a:effectLst/>
                <a:uLnTx/>
                <a:uFillTx/>
                <a:latin typeface="Open Sans Light"/>
                <a:ea typeface="+mn-ea"/>
                <a:cs typeface="+mn-cs"/>
              </a:rPr>
              <a:t>10 times less expensive</a:t>
            </a:r>
            <a:r>
              <a:rPr kumimoji="0" lang="en-US" sz="4800" b="0" i="0" u="none" strike="noStrike" kern="1200" cap="none" spc="0" normalizeH="0" baseline="0" noProof="0" dirty="0">
                <a:ln>
                  <a:noFill/>
                </a:ln>
                <a:solidFill>
                  <a:srgbClr val="12284C"/>
                </a:solidFill>
                <a:effectLst/>
                <a:uLnTx/>
                <a:uFillTx/>
                <a:latin typeface="Open Sans Light"/>
                <a:ea typeface="+mn-ea"/>
                <a:cs typeface="+mn-cs"/>
              </a:rPr>
              <a:t> from birth to age 5, than from kindergarten to fifth grade.”</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A400"/>
              </a:solidFill>
              <a:effectLst/>
              <a:uLnTx/>
              <a:uFillTx/>
              <a:latin typeface="Open Sans Ligh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A400"/>
                </a:solidFill>
                <a:effectLst/>
                <a:uLnTx/>
                <a:uFillTx/>
                <a:latin typeface="Open Sans Light"/>
                <a:ea typeface="+mn-ea"/>
                <a:cs typeface="+mn-cs"/>
              </a:rPr>
              <a:t>The Children's Reading Foundation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12284C"/>
              </a:solidFill>
              <a:effectLst/>
              <a:uLnTx/>
              <a:uFillTx/>
              <a:latin typeface="Open Sans Light"/>
              <a:ea typeface="+mn-ea"/>
              <a:cs typeface="+mn-cs"/>
            </a:endParaRPr>
          </a:p>
        </p:txBody>
      </p:sp>
    </p:spTree>
    <p:extLst>
      <p:ext uri="{BB962C8B-B14F-4D97-AF65-F5344CB8AC3E}">
        <p14:creationId xmlns:p14="http://schemas.microsoft.com/office/powerpoint/2010/main" val="96387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21262-3945-984C-8B9C-88A2FFF00165}"/>
              </a:ext>
            </a:extLst>
          </p:cNvPr>
          <p:cNvSpPr/>
          <p:nvPr/>
        </p:nvSpPr>
        <p:spPr>
          <a:xfrm>
            <a:off x="5098750" y="152400"/>
            <a:ext cx="6086412" cy="171161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9CFF1A"/>
                </a:solidFill>
                <a:effectLst/>
                <a:uLnTx/>
                <a:uFillTx/>
                <a:latin typeface="Open Sans Light"/>
                <a:ea typeface="+mn-ea"/>
                <a:cs typeface="+mn-cs"/>
              </a:rPr>
              <a:t>Birth – Age 4</a:t>
            </a:r>
          </a:p>
        </p:txBody>
      </p:sp>
      <p:pic>
        <p:nvPicPr>
          <p:cNvPr id="5" name="Picture 4">
            <a:extLst>
              <a:ext uri="{FF2B5EF4-FFF2-40B4-BE49-F238E27FC236}">
                <a16:creationId xmlns:a16="http://schemas.microsoft.com/office/drawing/2014/main" id="{D4479C87-706C-AE4B-8795-1657F04C1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7" name="TextBox 6">
            <a:extLst>
              <a:ext uri="{FF2B5EF4-FFF2-40B4-BE49-F238E27FC236}">
                <a16:creationId xmlns:a16="http://schemas.microsoft.com/office/drawing/2014/main" id="{FE68D594-FCF8-7949-9331-5AAB91A62B79}"/>
              </a:ext>
            </a:extLst>
          </p:cNvPr>
          <p:cNvSpPr txBox="1"/>
          <p:nvPr/>
        </p:nvSpPr>
        <p:spPr>
          <a:xfrm>
            <a:off x="5098750" y="1981200"/>
            <a:ext cx="6483650" cy="3416320"/>
          </a:xfrm>
          <a:prstGeom prst="rect">
            <a:avLst/>
          </a:prstGeom>
          <a:noFill/>
        </p:spPr>
        <p:txBody>
          <a:bodyPr wrap="square" rtlCol="0">
            <a:spAutoFit/>
          </a:bodyPr>
          <a:lstStyle/>
          <a:p>
            <a:pPr marL="342900" marR="0" lvl="0" indent="-3429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5400" b="0" i="0" u="none" strike="noStrike" kern="1200" cap="none" spc="0" normalizeH="0" baseline="0" noProof="0" dirty="0">
                <a:ln>
                  <a:noFill/>
                </a:ln>
                <a:solidFill>
                  <a:srgbClr val="12284C"/>
                </a:solidFill>
                <a:effectLst/>
                <a:uLnTx/>
                <a:uFillTx/>
                <a:latin typeface="Open Sans Light"/>
                <a:ea typeface="+mn-ea"/>
                <a:cs typeface="+mn-cs"/>
              </a:rPr>
              <a:t>How should I structure time, content and age(s) to ensure success?</a:t>
            </a:r>
          </a:p>
        </p:txBody>
      </p:sp>
    </p:spTree>
    <p:extLst>
      <p:ext uri="{BB962C8B-B14F-4D97-AF65-F5344CB8AC3E}">
        <p14:creationId xmlns:p14="http://schemas.microsoft.com/office/powerpoint/2010/main" val="1191005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71383" y="4525529"/>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ts val="5333"/>
              </a:lnSpc>
              <a:spcBef>
                <a:spcPts val="1000"/>
              </a:spcBef>
              <a:spcAft>
                <a:spcPts val="0"/>
              </a:spcAft>
              <a:buClr>
                <a:srgbClr val="12284C"/>
              </a:buClr>
              <a:buSzTx/>
              <a:buFont typeface="Arial" panose="020B0604020202020204" pitchFamily="34" charset="0"/>
              <a:buNone/>
              <a:tabLst/>
              <a:defRPr/>
            </a:pPr>
            <a:r>
              <a:rPr kumimoji="0" lang="en-US" sz="6700" b="0" i="0" u="none" strike="noStrike" kern="1200" cap="none" spc="0" normalizeH="0" baseline="0" noProof="0" dirty="0">
                <a:ln>
                  <a:noFill/>
                </a:ln>
                <a:solidFill>
                  <a:srgbClr val="12284C"/>
                </a:solidFill>
                <a:effectLst/>
                <a:uLnTx/>
                <a:uFillTx/>
                <a:latin typeface="Open Sans"/>
                <a:ea typeface="Open Sans Light" panose="020B0306030504020204" pitchFamily="34" charset="0"/>
                <a:cs typeface="Open Sans Light" panose="020B0306030504020204" pitchFamily="34" charset="0"/>
              </a:rPr>
              <a:t>Kansas leads the </a:t>
            </a:r>
            <a:r>
              <a:rPr kumimoji="0" lang="en-US" sz="6700" b="1" i="0" u="none" strike="noStrike" kern="1200" cap="none" spc="0" normalizeH="0" baseline="0" noProof="0" dirty="0">
                <a:ln>
                  <a:noFill/>
                </a:ln>
                <a:solidFill>
                  <a:srgbClr val="FFA400"/>
                </a:solidFill>
                <a:effectLst/>
                <a:uLnTx/>
                <a:uFillTx/>
                <a:latin typeface="Open Sans"/>
                <a:ea typeface="Open Sans Light" panose="020B0306030504020204" pitchFamily="34" charset="0"/>
                <a:cs typeface="Open Sans Light" panose="020B0306030504020204" pitchFamily="34" charset="0"/>
              </a:rPr>
              <a:t>world</a:t>
            </a:r>
            <a:r>
              <a:rPr kumimoji="0" lang="en-US" sz="6700" b="0" i="0" u="none" strike="noStrike" kern="1200" cap="none" spc="0" normalizeH="0" baseline="0" noProof="0" dirty="0">
                <a:ln>
                  <a:noFill/>
                </a:ln>
                <a:solidFill>
                  <a:srgbClr val="12284C"/>
                </a:solidFill>
                <a:effectLst/>
                <a:uLnTx/>
                <a:uFillTx/>
                <a:latin typeface="Open Sans"/>
                <a:ea typeface="Open Sans Light" panose="020B0306030504020204" pitchFamily="34" charset="0"/>
                <a:cs typeface="Open Sans Light" panose="020B0306030504020204" pitchFamily="34" charset="0"/>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marL="0" marR="0" lvl="0" indent="0" algn="l" defTabSz="121911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12284C"/>
                </a:solidFill>
                <a:effectLst/>
                <a:uLnTx/>
                <a:uFillTx/>
                <a:latin typeface="Open Sans Light"/>
                <a:ea typeface="+mj-ea"/>
                <a:cs typeface="+mj-cs"/>
              </a:rPr>
              <a:t>Our Vision for Kansas ...</a:t>
            </a:r>
          </a:p>
        </p:txBody>
      </p:sp>
    </p:spTree>
    <p:extLst>
      <p:ext uri="{BB962C8B-B14F-4D97-AF65-F5344CB8AC3E}">
        <p14:creationId xmlns:p14="http://schemas.microsoft.com/office/powerpoint/2010/main" val="344491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8649CF-07F7-284A-B927-79177ECA6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162300" y="-1638300"/>
            <a:ext cx="5867400" cy="9601200"/>
          </a:xfrm>
          <a:prstGeom prst="rect">
            <a:avLst/>
          </a:prstGeom>
        </p:spPr>
      </p:pic>
      <p:sp>
        <p:nvSpPr>
          <p:cNvPr id="4" name="Oval 3">
            <a:extLst>
              <a:ext uri="{FF2B5EF4-FFF2-40B4-BE49-F238E27FC236}">
                <a16:creationId xmlns:a16="http://schemas.microsoft.com/office/drawing/2014/main" id="{9E896996-172C-584F-8B90-F3CAB132D18C}"/>
              </a:ext>
            </a:extLst>
          </p:cNvPr>
          <p:cNvSpPr/>
          <p:nvPr/>
        </p:nvSpPr>
        <p:spPr>
          <a:xfrm>
            <a:off x="1600200" y="4876800"/>
            <a:ext cx="1066800" cy="304800"/>
          </a:xfrm>
          <a:prstGeom prst="ellipse">
            <a:avLst/>
          </a:prstGeom>
          <a:solidFill>
            <a:schemeClr val="accent1">
              <a:alpha val="56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9" name="Oval 8">
            <a:extLst>
              <a:ext uri="{FF2B5EF4-FFF2-40B4-BE49-F238E27FC236}">
                <a16:creationId xmlns:a16="http://schemas.microsoft.com/office/drawing/2014/main" id="{477DB05E-0F79-C441-92E6-84414AF29087}"/>
              </a:ext>
            </a:extLst>
          </p:cNvPr>
          <p:cNvSpPr/>
          <p:nvPr/>
        </p:nvSpPr>
        <p:spPr>
          <a:xfrm rot="5400000">
            <a:off x="2627224" y="3138018"/>
            <a:ext cx="609599" cy="277165"/>
          </a:xfrm>
          <a:prstGeom prst="ellipse">
            <a:avLst/>
          </a:prstGeom>
          <a:solidFill>
            <a:schemeClr val="accent1">
              <a:alpha val="56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 name="Oval 9">
            <a:extLst>
              <a:ext uri="{FF2B5EF4-FFF2-40B4-BE49-F238E27FC236}">
                <a16:creationId xmlns:a16="http://schemas.microsoft.com/office/drawing/2014/main" id="{E4835324-91D0-D44B-B18A-F0FACB38C008}"/>
              </a:ext>
            </a:extLst>
          </p:cNvPr>
          <p:cNvSpPr/>
          <p:nvPr/>
        </p:nvSpPr>
        <p:spPr>
          <a:xfrm rot="5400000">
            <a:off x="1510183" y="3328516"/>
            <a:ext cx="609599" cy="277165"/>
          </a:xfrm>
          <a:prstGeom prst="ellipse">
            <a:avLst/>
          </a:prstGeom>
          <a:solidFill>
            <a:schemeClr val="accent1">
              <a:alpha val="56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642407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1AFE13-AC0F-844F-96BE-8AD179E05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3" name="Rectangle 2">
            <a:extLst>
              <a:ext uri="{FF2B5EF4-FFF2-40B4-BE49-F238E27FC236}">
                <a16:creationId xmlns:a16="http://schemas.microsoft.com/office/drawing/2014/main" id="{252945D4-EEF5-3A43-9FDC-D8D2FADCD069}"/>
              </a:ext>
            </a:extLst>
          </p:cNvPr>
          <p:cNvSpPr/>
          <p:nvPr/>
        </p:nvSpPr>
        <p:spPr>
          <a:xfrm>
            <a:off x="4038600" y="152400"/>
            <a:ext cx="7696200" cy="5693866"/>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FFA400"/>
              </a:buClr>
              <a:buSzPct val="125000"/>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Ensure </a:t>
            </a:r>
            <a:r>
              <a:rPr kumimoji="0" lang="en-US" sz="2800" b="1" i="0" u="none" strike="noStrike" kern="1200" cap="none" spc="0" normalizeH="0" baseline="0" noProof="0" dirty="0">
                <a:ln>
                  <a:noFill/>
                </a:ln>
                <a:solidFill>
                  <a:srgbClr val="FFA400"/>
                </a:solidFill>
                <a:effectLst/>
                <a:uLnTx/>
                <a:uFillTx/>
                <a:latin typeface="Open Sans Light"/>
                <a:ea typeface="+mn-ea"/>
                <a:cs typeface="+mn-cs"/>
              </a:rPr>
              <a:t>every family </a:t>
            </a:r>
            <a:r>
              <a:rPr kumimoji="0" lang="en-US" sz="2800" b="0" i="0" u="none" strike="noStrike" kern="1200" cap="none" spc="0" normalizeH="0" baseline="0" noProof="0" dirty="0">
                <a:ln>
                  <a:noFill/>
                </a:ln>
                <a:solidFill>
                  <a:srgbClr val="12284C"/>
                </a:solidFill>
                <a:effectLst/>
                <a:uLnTx/>
                <a:uFillTx/>
                <a:latin typeface="Open Sans Light"/>
                <a:ea typeface="+mn-ea"/>
                <a:cs typeface="+mn-cs"/>
              </a:rPr>
              <a:t>in your district has access to home visiting services (Parents as Teachers or other community-based models)</a:t>
            </a:r>
          </a:p>
          <a:p>
            <a:pPr marL="0" marR="0" lvl="0" indent="0" algn="l" defTabSz="1219170" rtl="0" eaLnBrk="1" fontAlgn="auto" latinLnBrk="0" hangingPunct="1">
              <a:lnSpc>
                <a:spcPct val="100000"/>
              </a:lnSpc>
              <a:spcBef>
                <a:spcPts val="0"/>
              </a:spcBef>
              <a:spcAft>
                <a:spcPts val="0"/>
              </a:spcAft>
              <a:buClr>
                <a:srgbClr val="FFA400"/>
              </a:buClr>
              <a:buSzPct val="125000"/>
              <a:buFontTx/>
              <a:buNone/>
              <a:tabLst/>
              <a:defRPr/>
            </a:pPr>
            <a:endParaRPr kumimoji="0" lang="en-US" sz="2800" b="0" i="0" u="none" strike="noStrike" kern="1200" cap="none" spc="0" normalizeH="0" baseline="0" noProof="0" dirty="0">
              <a:ln>
                <a:noFill/>
              </a:ln>
              <a:solidFill>
                <a:srgbClr val="12284C"/>
              </a:solidFill>
              <a:effectLst/>
              <a:uLnTx/>
              <a:uFillTx/>
              <a:latin typeface="Open Sans Light"/>
              <a:ea typeface="+mn-ea"/>
              <a:cs typeface="+mn-cs"/>
            </a:endParaRPr>
          </a:p>
          <a:p>
            <a:pPr marL="0" marR="0" lvl="0" indent="0" algn="l" defTabSz="1219170" rtl="0" eaLnBrk="1" fontAlgn="auto" latinLnBrk="0" hangingPunct="1">
              <a:lnSpc>
                <a:spcPct val="100000"/>
              </a:lnSpc>
              <a:spcBef>
                <a:spcPts val="0"/>
              </a:spcBef>
              <a:spcAft>
                <a:spcPts val="0"/>
              </a:spcAft>
              <a:buClr>
                <a:srgbClr val="FFA400"/>
              </a:buClr>
              <a:buSzPct val="125000"/>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Ensure </a:t>
            </a:r>
            <a:r>
              <a:rPr kumimoji="0" lang="en-US" sz="2800" b="1" i="0" u="none" strike="noStrike" kern="1200" cap="none" spc="0" normalizeH="0" baseline="0" noProof="0" dirty="0">
                <a:ln>
                  <a:noFill/>
                </a:ln>
                <a:solidFill>
                  <a:srgbClr val="FFA400"/>
                </a:solidFill>
                <a:effectLst/>
                <a:uLnTx/>
                <a:uFillTx/>
                <a:latin typeface="Open Sans Light"/>
                <a:ea typeface="+mn-ea"/>
                <a:cs typeface="+mn-cs"/>
              </a:rPr>
              <a:t>every 3 and 4-year-old </a:t>
            </a:r>
            <a:r>
              <a:rPr kumimoji="0" lang="en-US" sz="2800" b="0" i="0" u="none" strike="noStrike" kern="1200" cap="none" spc="0" normalizeH="0" baseline="0" noProof="0" dirty="0">
                <a:ln>
                  <a:noFill/>
                </a:ln>
                <a:solidFill>
                  <a:srgbClr val="12284C"/>
                </a:solidFill>
                <a:effectLst/>
                <a:uLnTx/>
                <a:uFillTx/>
                <a:latin typeface="Open Sans Light"/>
                <a:ea typeface="+mn-ea"/>
                <a:cs typeface="+mn-cs"/>
              </a:rPr>
              <a:t>in your district has access to a high-quality Pre-K FULL DAY Program</a:t>
            </a:r>
          </a:p>
          <a:p>
            <a:pPr marL="1066785" marR="0" lvl="1" indent="-4572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Inclusive of all students</a:t>
            </a:r>
          </a:p>
          <a:p>
            <a:pPr marL="1066785" marR="0" lvl="1" indent="-4572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Multiple Funding Sources</a:t>
            </a:r>
          </a:p>
          <a:p>
            <a:pPr marL="1066785" marR="0" lvl="1" indent="-4572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Consider Full-Day, Full-Year Models</a:t>
            </a:r>
          </a:p>
          <a:p>
            <a:pPr marL="1066785" marR="0" lvl="1" indent="-4572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Child care wraparound</a:t>
            </a:r>
          </a:p>
          <a:p>
            <a:pPr marL="1066785" marR="0" lvl="1" indent="-4572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On-site or access to health and dental care through school</a:t>
            </a:r>
          </a:p>
        </p:txBody>
      </p:sp>
    </p:spTree>
    <p:extLst>
      <p:ext uri="{BB962C8B-B14F-4D97-AF65-F5344CB8AC3E}">
        <p14:creationId xmlns:p14="http://schemas.microsoft.com/office/powerpoint/2010/main" val="1468946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1AFE13-AC0F-844F-96BE-8AD179E05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3" name="Rectangle 2">
            <a:extLst>
              <a:ext uri="{FF2B5EF4-FFF2-40B4-BE49-F238E27FC236}">
                <a16:creationId xmlns:a16="http://schemas.microsoft.com/office/drawing/2014/main" id="{3FA9800E-C4F2-CF4C-A7A4-92986A862A1E}"/>
              </a:ext>
            </a:extLst>
          </p:cNvPr>
          <p:cNvSpPr/>
          <p:nvPr/>
        </p:nvSpPr>
        <p:spPr>
          <a:xfrm>
            <a:off x="4495800" y="381000"/>
            <a:ext cx="7010400" cy="5078313"/>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Days of Instruction</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r>
            <a:b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endPar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365 days a year</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110 weekends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11 Federal Holidays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Two extra days off for Federal Holiday - 22</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r>
            <a:b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endPar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Available days for instruction: 222</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Highest district in Kansas: 184</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Lowest district in Kansas: 141</a:t>
            </a:r>
          </a:p>
        </p:txBody>
      </p:sp>
    </p:spTree>
    <p:extLst>
      <p:ext uri="{BB962C8B-B14F-4D97-AF65-F5344CB8AC3E}">
        <p14:creationId xmlns:p14="http://schemas.microsoft.com/office/powerpoint/2010/main" val="1115934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200" y="1190502"/>
            <a:ext cx="8229600" cy="4830763"/>
          </a:xfrm>
        </p:spPr>
        <p:txBody>
          <a:bodyPr>
            <a:noAutofit/>
          </a:bodyPr>
          <a:lstStyle/>
          <a:p>
            <a:pPr marL="457189" indent="-457189">
              <a:buClr>
                <a:schemeClr val="accent1"/>
              </a:buClr>
              <a:buSzPct val="125000"/>
            </a:pPr>
            <a:r>
              <a:rPr lang="en-US" sz="3200" dirty="0">
                <a:solidFill>
                  <a:schemeClr val="tx2"/>
                </a:solidFill>
              </a:rPr>
              <a:t>Must love learning and students above all else.</a:t>
            </a:r>
          </a:p>
          <a:p>
            <a:pPr marL="457189" indent="-457189">
              <a:buClr>
                <a:schemeClr val="accent1"/>
              </a:buClr>
              <a:buSzPct val="125000"/>
            </a:pPr>
            <a:r>
              <a:rPr lang="en-US" sz="3200" dirty="0">
                <a:solidFill>
                  <a:schemeClr val="tx2"/>
                </a:solidFill>
              </a:rPr>
              <a:t>Must know how to teach students in a developmentally appropriate manner (play based).</a:t>
            </a:r>
          </a:p>
          <a:p>
            <a:pPr marL="457189" indent="-457189">
              <a:buClr>
                <a:schemeClr val="accent1"/>
              </a:buClr>
              <a:buSzPct val="125000"/>
            </a:pPr>
            <a:r>
              <a:rPr lang="en-US" sz="3200" dirty="0"/>
              <a:t>Must know how to engage families in their children’s learning</a:t>
            </a:r>
            <a:endParaRPr lang="en-US" sz="3200" dirty="0">
              <a:solidFill>
                <a:schemeClr val="tx2"/>
              </a:solidFill>
            </a:endParaRPr>
          </a:p>
          <a:p>
            <a:pPr marL="457189" indent="-457189">
              <a:buClr>
                <a:schemeClr val="accent1"/>
              </a:buClr>
              <a:buSzPct val="125000"/>
            </a:pPr>
            <a:r>
              <a:rPr lang="en-US" sz="3200" dirty="0">
                <a:solidFill>
                  <a:schemeClr val="tx2"/>
                </a:solidFill>
              </a:rPr>
              <a:t>Must know how to teach reading.</a:t>
            </a:r>
          </a:p>
          <a:p>
            <a:pPr marL="457189" indent="-457189">
              <a:buClr>
                <a:schemeClr val="accent1"/>
              </a:buClr>
              <a:buSzPct val="125000"/>
            </a:pPr>
            <a:r>
              <a:rPr lang="en-US" sz="3200" dirty="0">
                <a:solidFill>
                  <a:schemeClr val="tx2"/>
                </a:solidFill>
              </a:rPr>
              <a:t>Must know how to teach math conceptually.</a:t>
            </a:r>
          </a:p>
        </p:txBody>
      </p:sp>
      <p:sp>
        <p:nvSpPr>
          <p:cNvPr id="3" name="Title 2"/>
          <p:cNvSpPr>
            <a:spLocks noGrp="1"/>
          </p:cNvSpPr>
          <p:nvPr>
            <p:ph type="title"/>
          </p:nvPr>
        </p:nvSpPr>
        <p:spPr>
          <a:xfrm>
            <a:off x="3783473" y="-24882"/>
            <a:ext cx="10515600" cy="1325563"/>
          </a:xfrm>
        </p:spPr>
        <p:txBody>
          <a:bodyPr/>
          <a:lstStyle/>
          <a:p>
            <a:r>
              <a:rPr lang="en-US" b="1" dirty="0">
                <a:latin typeface="+mn-lt"/>
              </a:rPr>
              <a:t>Early Childhood Teachers…</a:t>
            </a:r>
          </a:p>
        </p:txBody>
      </p:sp>
      <p:pic>
        <p:nvPicPr>
          <p:cNvPr id="5" name="Picture 4">
            <a:extLst>
              <a:ext uri="{FF2B5EF4-FFF2-40B4-BE49-F238E27FC236}">
                <a16:creationId xmlns:a16="http://schemas.microsoft.com/office/drawing/2014/main" id="{FD61CE6D-AE69-1044-8828-2EC370EAAD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Tree>
    <p:extLst>
      <p:ext uri="{BB962C8B-B14F-4D97-AF65-F5344CB8AC3E}">
        <p14:creationId xmlns:p14="http://schemas.microsoft.com/office/powerpoint/2010/main" val="320692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1941340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7AEFD3-D959-F341-8A1C-0F9736FF3D73}"/>
              </a:ext>
            </a:extLst>
          </p:cNvPr>
          <p:cNvSpPr txBox="1"/>
          <p:nvPr/>
        </p:nvSpPr>
        <p:spPr>
          <a:xfrm>
            <a:off x="5867398" y="4631"/>
            <a:ext cx="6324601" cy="641284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002060"/>
                </a:solidFill>
                <a:effectLst/>
                <a:uLnTx/>
                <a:uFillTx/>
                <a:latin typeface="Open Sans Light"/>
                <a:ea typeface="Open Sans" panose="020B0606030504020204" pitchFamily="34" charset="0"/>
                <a:cs typeface="Open Sans" panose="020B0606030504020204" pitchFamily="34" charset="0"/>
              </a:rPr>
              <a:t>One of the biggest reasons most of us don't set out to achieve a huge goal is that we think we first need to develop a comprehensively detailed grand plan, one where every step is charted, every milestone identified—where success is pre-ordained.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dirty="0">
              <a:ln>
                <a:noFill/>
              </a:ln>
              <a:solidFill>
                <a:srgbClr val="002060"/>
              </a:solidFill>
              <a:effectLst/>
              <a:uLnTx/>
              <a:uFillTx/>
              <a:latin typeface="Open Sans Light"/>
              <a:ea typeface="Open Sans" panose="020B0606030504020204" pitchFamily="34" charset="0"/>
              <a:cs typeface="Open Sans" panose="020B060603050402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002060"/>
                </a:solidFill>
                <a:effectLst/>
                <a:uLnTx/>
                <a:uFillTx/>
                <a:latin typeface="Open Sans Light"/>
                <a:ea typeface="Open Sans" panose="020B0606030504020204" pitchFamily="34" charset="0"/>
                <a:cs typeface="Open Sans" panose="020B0606030504020204" pitchFamily="34" charset="0"/>
              </a:rPr>
              <a:t>But because we don't have that kind of plan—because creating that kind of plan is basically impossible—we hesitate. We need to see an end before we see a beginning.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667" b="1" i="0" u="none" strike="noStrike" kern="1200" cap="none" spc="0" normalizeH="0" baseline="0" noProof="0" dirty="0">
              <a:ln>
                <a:noFill/>
              </a:ln>
              <a:solidFill>
                <a:srgbClr val="002060"/>
              </a:solidFill>
              <a:effectLst/>
              <a:uLnTx/>
              <a:uFillTx/>
              <a:latin typeface="Open Sans Light"/>
              <a:ea typeface="Open Sans" panose="020B0606030504020204" pitchFamily="34" charset="0"/>
              <a:cs typeface="Open Sans" panose="020B060603050402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srgbClr val="FFC000"/>
                </a:solidFill>
                <a:effectLst/>
                <a:uLnTx/>
                <a:uFillTx/>
                <a:latin typeface="Open Sans Light"/>
                <a:ea typeface="Open Sans" panose="020B0606030504020204" pitchFamily="34" charset="0"/>
                <a:cs typeface="Open Sans" panose="020B0606030504020204" pitchFamily="34" charset="0"/>
              </a:rPr>
              <a:t>And so we never start. </a:t>
            </a:r>
          </a:p>
        </p:txBody>
      </p:sp>
      <p:pic>
        <p:nvPicPr>
          <p:cNvPr id="3" name="Picture 2">
            <a:extLst>
              <a:ext uri="{FF2B5EF4-FFF2-40B4-BE49-F238E27FC236}">
                <a16:creationId xmlns:a16="http://schemas.microsoft.com/office/drawing/2014/main" id="{BF3A379C-B154-3943-AD02-70A4BD5E5735}"/>
              </a:ext>
            </a:extLst>
          </p:cNvPr>
          <p:cNvPicPr>
            <a:picLocks noChangeAspect="1"/>
          </p:cNvPicPr>
          <p:nvPr/>
        </p:nvPicPr>
        <p:blipFill>
          <a:blip r:embed="rId3">
            <a:alphaModFix amt="56000"/>
          </a:blip>
          <a:stretch>
            <a:fillRect/>
          </a:stretch>
        </p:blipFill>
        <p:spPr>
          <a:xfrm>
            <a:off x="0" y="0"/>
            <a:ext cx="5867399" cy="6324600"/>
          </a:xfrm>
          <a:prstGeom prst="rect">
            <a:avLst/>
          </a:prstGeom>
        </p:spPr>
      </p:pic>
    </p:spTree>
    <p:extLst>
      <p:ext uri="{BB962C8B-B14F-4D97-AF65-F5344CB8AC3E}">
        <p14:creationId xmlns:p14="http://schemas.microsoft.com/office/powerpoint/2010/main" val="1557007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1D4CDB-9586-0D40-BF3B-BFD865F8E2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09" b="52002"/>
          <a:stretch/>
        </p:blipFill>
        <p:spPr>
          <a:xfrm>
            <a:off x="-1" y="46534"/>
            <a:ext cx="12192001" cy="5840063"/>
          </a:xfrm>
          <a:prstGeom prst="rect">
            <a:avLst/>
          </a:prstGeom>
        </p:spPr>
      </p:pic>
      <p:pic>
        <p:nvPicPr>
          <p:cNvPr id="3" name="Picture 2">
            <a:extLst>
              <a:ext uri="{FF2B5EF4-FFF2-40B4-BE49-F238E27FC236}">
                <a16:creationId xmlns:a16="http://schemas.microsoft.com/office/drawing/2014/main" id="{84788A8B-E8B1-364F-AF09-DE57836CCF82}"/>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994044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75384" y="1447800"/>
            <a:ext cx="7906388" cy="4830763"/>
          </a:xfrm>
        </p:spPr>
        <p:txBody>
          <a:bodyPr>
            <a:normAutofit/>
          </a:bodyPr>
          <a:lstStyle/>
          <a:p>
            <a:pPr marL="0" indent="0">
              <a:buNone/>
            </a:pPr>
            <a:r>
              <a:rPr lang="en-US" sz="4800" dirty="0">
                <a:solidFill>
                  <a:schemeClr val="tx2"/>
                </a:solidFill>
                <a:latin typeface="+mn-lt"/>
              </a:rPr>
              <a:t>Effective leadership puts first things </a:t>
            </a:r>
            <a:r>
              <a:rPr lang="en-US" sz="4800" b="1" dirty="0">
                <a:solidFill>
                  <a:schemeClr val="accent1"/>
                </a:solidFill>
                <a:latin typeface="+mn-lt"/>
              </a:rPr>
              <a:t>first (your big rocks)</a:t>
            </a:r>
            <a:r>
              <a:rPr lang="en-US" sz="4800" dirty="0">
                <a:solidFill>
                  <a:schemeClr val="accent1"/>
                </a:solidFill>
                <a:latin typeface="+mn-lt"/>
              </a:rPr>
              <a:t>.</a:t>
            </a:r>
            <a:r>
              <a:rPr lang="en-US" sz="4800" dirty="0">
                <a:solidFill>
                  <a:schemeClr val="tx2"/>
                </a:solidFill>
                <a:latin typeface="+mn-lt"/>
              </a:rPr>
              <a:t> Effective management is </a:t>
            </a:r>
            <a:r>
              <a:rPr lang="en-US" sz="4800" b="1" dirty="0">
                <a:solidFill>
                  <a:schemeClr val="accent1"/>
                </a:solidFill>
                <a:latin typeface="+mn-lt"/>
              </a:rPr>
              <a:t>scheduling</a:t>
            </a:r>
            <a:r>
              <a:rPr lang="en-US" sz="4800" dirty="0">
                <a:solidFill>
                  <a:schemeClr val="tx2"/>
                </a:solidFill>
                <a:latin typeface="+mn-lt"/>
              </a:rPr>
              <a:t> that leadership and having </a:t>
            </a:r>
            <a:r>
              <a:rPr lang="en-US" sz="4800" b="1" dirty="0">
                <a:solidFill>
                  <a:schemeClr val="accent1"/>
                </a:solidFill>
                <a:latin typeface="+mn-lt"/>
              </a:rPr>
              <a:t>the discipline to stick with it</a:t>
            </a:r>
            <a:r>
              <a:rPr lang="en-US" sz="4800" b="1" dirty="0">
                <a:solidFill>
                  <a:schemeClr val="tx2"/>
                </a:solidFill>
                <a:latin typeface="+mn-lt"/>
              </a:rPr>
              <a:t> </a:t>
            </a:r>
            <a:r>
              <a:rPr lang="en-US" sz="4800" dirty="0">
                <a:solidFill>
                  <a:schemeClr val="tx2"/>
                </a:solidFill>
                <a:latin typeface="+mn-lt"/>
              </a:rPr>
              <a:t>to carry it out.</a:t>
            </a:r>
          </a:p>
        </p:txBody>
      </p:sp>
      <p:sp>
        <p:nvSpPr>
          <p:cNvPr id="3" name="Title 2"/>
          <p:cNvSpPr>
            <a:spLocks noGrp="1"/>
          </p:cNvSpPr>
          <p:nvPr>
            <p:ph type="title"/>
          </p:nvPr>
        </p:nvSpPr>
        <p:spPr>
          <a:xfrm>
            <a:off x="3886200" y="0"/>
            <a:ext cx="10515600" cy="1325563"/>
          </a:xfrm>
        </p:spPr>
        <p:txBody>
          <a:bodyPr>
            <a:normAutofit/>
          </a:bodyPr>
          <a:lstStyle/>
          <a:p>
            <a:r>
              <a:rPr lang="en-US" sz="6000" b="1" dirty="0">
                <a:latin typeface="+mn-lt"/>
              </a:rPr>
              <a:t>Leadership Matters…</a:t>
            </a:r>
          </a:p>
        </p:txBody>
      </p:sp>
      <p:pic>
        <p:nvPicPr>
          <p:cNvPr id="5" name="Picture 4">
            <a:extLst>
              <a:ext uri="{FF2B5EF4-FFF2-40B4-BE49-F238E27FC236}">
                <a16:creationId xmlns:a16="http://schemas.microsoft.com/office/drawing/2014/main" id="{49E12531-F00F-4542-A5CC-8507CAE6E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Tree>
    <p:extLst>
      <p:ext uri="{BB962C8B-B14F-4D97-AF65-F5344CB8AC3E}">
        <p14:creationId xmlns:p14="http://schemas.microsoft.com/office/powerpoint/2010/main" val="3393392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990602"/>
            <a:ext cx="3022805" cy="4899444"/>
          </a:xfrm>
          <a:prstGeom prst="rect">
            <a:avLst/>
          </a:prstGeom>
        </p:spPr>
      </p:pic>
      <p:sp>
        <p:nvSpPr>
          <p:cNvPr id="7" name="TextBox 6">
            <a:extLst>
              <a:ext uri="{FF2B5EF4-FFF2-40B4-BE49-F238E27FC236}">
                <a16:creationId xmlns:a16="http://schemas.microsoft.com/office/drawing/2014/main" id="{F5E3C1EE-76F1-8E48-8500-54AFC0587B26}"/>
              </a:ext>
            </a:extLst>
          </p:cNvPr>
          <p:cNvSpPr txBox="1"/>
          <p:nvPr/>
        </p:nvSpPr>
        <p:spPr>
          <a:xfrm>
            <a:off x="152400" y="-76200"/>
            <a:ext cx="11569857" cy="99520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5867" b="1" i="0" u="none" strike="noStrike" kern="1200" cap="none" spc="0" normalizeH="0" baseline="0" noProof="0" dirty="0">
                <a:ln>
                  <a:noFill/>
                </a:ln>
                <a:solidFill>
                  <a:srgbClr val="12284C"/>
                </a:solidFill>
                <a:effectLst/>
                <a:uLnTx/>
                <a:uFillTx/>
                <a:latin typeface="Open Sans Light"/>
                <a:ea typeface="+mn-ea"/>
                <a:cs typeface="+mn-cs"/>
              </a:rPr>
              <a:t>Our Big Rocks…Our Overall Goal</a:t>
            </a:r>
          </a:p>
        </p:txBody>
      </p:sp>
      <p:sp>
        <p:nvSpPr>
          <p:cNvPr id="3" name="TextBox 2">
            <a:extLst>
              <a:ext uri="{FF2B5EF4-FFF2-40B4-BE49-F238E27FC236}">
                <a16:creationId xmlns:a16="http://schemas.microsoft.com/office/drawing/2014/main" id="{93747C97-EA99-2748-B7EA-1A4A44A41C04}"/>
              </a:ext>
            </a:extLst>
          </p:cNvPr>
          <p:cNvSpPr txBox="1"/>
          <p:nvPr/>
        </p:nvSpPr>
        <p:spPr>
          <a:xfrm>
            <a:off x="3722748" y="838200"/>
            <a:ext cx="8469252" cy="5509200"/>
          </a:xfrm>
          <a:prstGeom prst="rect">
            <a:avLst/>
          </a:prstGeom>
          <a:noFill/>
        </p:spPr>
        <p:txBody>
          <a:bodyPr wrap="square" rtlCol="0">
            <a:spAutoFit/>
          </a:bodyPr>
          <a:lstStyle/>
          <a:p>
            <a:pPr marL="380990" marR="0" lvl="0" indent="-380990" algn="l" defTabSz="609585" rtl="0" eaLnBrk="1" fontAlgn="auto" latinLnBrk="0" hangingPunct="1">
              <a:lnSpc>
                <a:spcPct val="100000"/>
              </a:lnSpc>
              <a:spcBef>
                <a:spcPts val="0"/>
              </a:spcBef>
              <a:spcAft>
                <a:spcPts val="0"/>
              </a:spcAft>
              <a:buClr>
                <a:srgbClr val="FFA300"/>
              </a:buClr>
              <a:buSzPct val="125000"/>
              <a:buFont typeface="Arial" panose="020B0604020202020204" pitchFamily="34" charset="0"/>
              <a:buChar char="•"/>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mn-cs"/>
              </a:rPr>
              <a:t>100% of Students Graduate High School</a:t>
            </a:r>
          </a:p>
          <a:p>
            <a:pPr marL="380990" marR="0" lvl="0" indent="-380990" algn="l" defTabSz="609585" rtl="0" eaLnBrk="1" fontAlgn="auto" latinLnBrk="0" hangingPunct="1">
              <a:lnSpc>
                <a:spcPct val="100000"/>
              </a:lnSpc>
              <a:spcBef>
                <a:spcPts val="0"/>
              </a:spcBef>
              <a:spcAft>
                <a:spcPts val="0"/>
              </a:spcAft>
              <a:buClr>
                <a:srgbClr val="FFA300"/>
              </a:buClr>
              <a:buSzPct val="125000"/>
              <a:buFont typeface="Arial" panose="020B0604020202020204" pitchFamily="34" charset="0"/>
              <a:buChar char="•"/>
              <a:tabLst/>
              <a:defRPr/>
            </a:pPr>
            <a:endParaRPr kumimoji="0" lang="en-US" sz="3200" b="0" i="0" u="none" strike="noStrike" kern="1200" cap="none" spc="0" normalizeH="0" baseline="0" noProof="0" dirty="0">
              <a:ln>
                <a:noFill/>
              </a:ln>
              <a:solidFill>
                <a:srgbClr val="12284C"/>
              </a:solidFill>
              <a:effectLst/>
              <a:uLnTx/>
              <a:uFillTx/>
              <a:latin typeface="Open Sans Light"/>
              <a:ea typeface="+mn-ea"/>
              <a:cs typeface="+mn-cs"/>
            </a:endParaRPr>
          </a:p>
          <a:p>
            <a:pPr marL="380990" marR="0" lvl="0" indent="-380990" algn="l" defTabSz="609585" rtl="0" eaLnBrk="1" fontAlgn="auto" latinLnBrk="0" hangingPunct="1">
              <a:lnSpc>
                <a:spcPct val="100000"/>
              </a:lnSpc>
              <a:spcBef>
                <a:spcPts val="0"/>
              </a:spcBef>
              <a:spcAft>
                <a:spcPts val="0"/>
              </a:spcAft>
              <a:buClr>
                <a:srgbClr val="FFA300"/>
              </a:buClr>
              <a:buSzPct val="125000"/>
              <a:buFont typeface="Arial" panose="020B0604020202020204" pitchFamily="34" charset="0"/>
              <a:buChar char="•"/>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mn-cs"/>
              </a:rPr>
              <a:t>100% of Students execute </a:t>
            </a:r>
            <a:r>
              <a:rPr kumimoji="0" lang="en-US" sz="3200" b="1" i="0" u="none" strike="noStrike" kern="1200" cap="none" spc="0" normalizeH="0" baseline="0" noProof="0" dirty="0">
                <a:ln>
                  <a:noFill/>
                </a:ln>
                <a:solidFill>
                  <a:srgbClr val="FFA400"/>
                </a:solidFill>
                <a:effectLst/>
                <a:uLnTx/>
                <a:uFillTx/>
                <a:latin typeface="Open Sans Light"/>
                <a:ea typeface="+mn-ea"/>
                <a:cs typeface="+mn-cs"/>
              </a:rPr>
              <a:t>their</a:t>
            </a:r>
            <a:r>
              <a:rPr kumimoji="0" lang="en-US" sz="3200" b="0" i="0" u="none" strike="noStrike" kern="1200" cap="none" spc="0" normalizeH="0" baseline="0" noProof="0" dirty="0">
                <a:ln>
                  <a:noFill/>
                </a:ln>
                <a:solidFill>
                  <a:srgbClr val="12284C"/>
                </a:solidFill>
                <a:effectLst/>
                <a:uLnTx/>
                <a:uFillTx/>
                <a:latin typeface="Open Sans Light"/>
                <a:ea typeface="+mn-ea"/>
                <a:cs typeface="+mn-cs"/>
              </a:rPr>
              <a:t> Post Secondary Plan</a:t>
            </a:r>
          </a:p>
          <a:p>
            <a:pPr marL="990575" marR="0" lvl="1" indent="-380990" algn="l" defTabSz="609585" rtl="0" eaLnBrk="1" fontAlgn="auto" latinLnBrk="0" hangingPunct="1">
              <a:lnSpc>
                <a:spcPct val="100000"/>
              </a:lnSpc>
              <a:spcBef>
                <a:spcPts val="0"/>
              </a:spcBef>
              <a:spcAft>
                <a:spcPts val="0"/>
              </a:spcAft>
              <a:buClr>
                <a:srgbClr val="FFA300"/>
              </a:buClr>
              <a:buSzPct val="125000"/>
              <a:buFont typeface="Arial" panose="020B0604020202020204" pitchFamily="34" charset="0"/>
              <a:buChar char="•"/>
              <a:tabLst/>
              <a:defRPr/>
            </a:pPr>
            <a:endParaRPr kumimoji="0" lang="en-US" sz="3200" b="0" i="0" u="none" strike="noStrike" kern="1200" cap="none" spc="0" normalizeH="0" baseline="0" noProof="0" dirty="0">
              <a:ln>
                <a:noFill/>
              </a:ln>
              <a:solidFill>
                <a:srgbClr val="12284C"/>
              </a:solidFill>
              <a:effectLst/>
              <a:uLnTx/>
              <a:uFillTx/>
              <a:latin typeface="Open Sans Light"/>
              <a:ea typeface="+mn-ea"/>
              <a:cs typeface="+mn-cs"/>
            </a:endParaRPr>
          </a:p>
          <a:p>
            <a:pPr marL="990575" marR="0" lvl="1" indent="-380990" algn="l" defTabSz="609585" rtl="0" eaLnBrk="1" fontAlgn="auto" latinLnBrk="0" hangingPunct="1">
              <a:lnSpc>
                <a:spcPct val="100000"/>
              </a:lnSpc>
              <a:spcBef>
                <a:spcPts val="0"/>
              </a:spcBef>
              <a:spcAft>
                <a:spcPts val="0"/>
              </a:spcAft>
              <a:buClr>
                <a:srgbClr val="FFA300"/>
              </a:buClr>
              <a:buSzPct val="125000"/>
              <a:buFont typeface="Arial" panose="020B0604020202020204" pitchFamily="34" charset="0"/>
              <a:buChar char="•"/>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mn-cs"/>
              </a:rPr>
              <a:t>45% attend a four year college</a:t>
            </a:r>
          </a:p>
          <a:p>
            <a:pPr marL="990575" marR="0" lvl="1" indent="-380990" algn="l" defTabSz="609585" rtl="0" eaLnBrk="1" fontAlgn="auto" latinLnBrk="0" hangingPunct="1">
              <a:lnSpc>
                <a:spcPct val="100000"/>
              </a:lnSpc>
              <a:spcBef>
                <a:spcPts val="0"/>
              </a:spcBef>
              <a:spcAft>
                <a:spcPts val="0"/>
              </a:spcAft>
              <a:buClr>
                <a:srgbClr val="FFA300"/>
              </a:buClr>
              <a:buSzPct val="125000"/>
              <a:buFont typeface="Arial" panose="020B0604020202020204" pitchFamily="34" charset="0"/>
              <a:buChar char="•"/>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mn-cs"/>
              </a:rPr>
              <a:t>45% attend a two year college and/or have multiple certificates</a:t>
            </a:r>
          </a:p>
          <a:p>
            <a:pPr marL="990575" marR="0" lvl="1" indent="-380990" algn="l" defTabSz="609585" rtl="0" eaLnBrk="1" fontAlgn="auto" latinLnBrk="0" hangingPunct="1">
              <a:lnSpc>
                <a:spcPct val="100000"/>
              </a:lnSpc>
              <a:spcBef>
                <a:spcPts val="0"/>
              </a:spcBef>
              <a:spcAft>
                <a:spcPts val="0"/>
              </a:spcAft>
              <a:buClr>
                <a:srgbClr val="FFA300"/>
              </a:buClr>
              <a:buSzPct val="125000"/>
              <a:buFont typeface="Arial" panose="020B0604020202020204" pitchFamily="34" charset="0"/>
              <a:buChar char="•"/>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mn-cs"/>
              </a:rPr>
              <a:t>5% are in apprentice programs</a:t>
            </a:r>
          </a:p>
          <a:p>
            <a:pPr marL="990575" marR="0" lvl="1" indent="-380990" algn="l" defTabSz="609585" rtl="0" eaLnBrk="1" fontAlgn="auto" latinLnBrk="0" hangingPunct="1">
              <a:lnSpc>
                <a:spcPct val="100000"/>
              </a:lnSpc>
              <a:spcBef>
                <a:spcPts val="0"/>
              </a:spcBef>
              <a:spcAft>
                <a:spcPts val="0"/>
              </a:spcAft>
              <a:buClr>
                <a:srgbClr val="FFA300"/>
              </a:buClr>
              <a:buSzPct val="125000"/>
              <a:buFont typeface="Arial" panose="020B0604020202020204" pitchFamily="34" charset="0"/>
              <a:buChar char="•"/>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mn-cs"/>
              </a:rPr>
              <a:t>4% enlist in the military</a:t>
            </a:r>
          </a:p>
          <a:p>
            <a:pPr marL="990575" marR="0" lvl="1" indent="-380990" algn="l" defTabSz="609585" rtl="0" eaLnBrk="1" fontAlgn="auto" latinLnBrk="0" hangingPunct="1">
              <a:lnSpc>
                <a:spcPct val="100000"/>
              </a:lnSpc>
              <a:spcBef>
                <a:spcPts val="0"/>
              </a:spcBef>
              <a:spcAft>
                <a:spcPts val="0"/>
              </a:spcAft>
              <a:buClr>
                <a:srgbClr val="FFA300"/>
              </a:buClr>
              <a:buSzPct val="125000"/>
              <a:buFont typeface="Arial" panose="020B0604020202020204" pitchFamily="34" charset="0"/>
              <a:buChar char="•"/>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mn-cs"/>
              </a:rPr>
              <a:t>1% attend 18-21 year old program</a:t>
            </a:r>
          </a:p>
        </p:txBody>
      </p:sp>
    </p:spTree>
    <p:extLst>
      <p:ext uri="{BB962C8B-B14F-4D97-AF65-F5344CB8AC3E}">
        <p14:creationId xmlns:p14="http://schemas.microsoft.com/office/powerpoint/2010/main" val="1504002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B0B1F0-F5D9-E24A-B25F-B43E75ADC07B}"/>
              </a:ext>
            </a:extLst>
          </p:cNvPr>
          <p:cNvPicPr>
            <a:picLocks noChangeAspect="1"/>
          </p:cNvPicPr>
          <p:nvPr/>
        </p:nvPicPr>
        <p:blipFill>
          <a:blip r:embed="rId3"/>
          <a:stretch>
            <a:fillRect/>
          </a:stretch>
        </p:blipFill>
        <p:spPr>
          <a:xfrm>
            <a:off x="18731" y="1"/>
            <a:ext cx="3995224" cy="5943599"/>
          </a:xfrm>
          <a:prstGeom prst="rect">
            <a:avLst/>
          </a:prstGeom>
        </p:spPr>
      </p:pic>
      <p:pic>
        <p:nvPicPr>
          <p:cNvPr id="3" name="Picture 2">
            <a:extLst>
              <a:ext uri="{FF2B5EF4-FFF2-40B4-BE49-F238E27FC236}">
                <a16:creationId xmlns:a16="http://schemas.microsoft.com/office/drawing/2014/main" id="{258D8723-986E-8744-B440-BC288F2AD9FA}"/>
              </a:ext>
            </a:extLst>
          </p:cNvPr>
          <p:cNvPicPr>
            <a:picLocks noChangeAspect="1"/>
          </p:cNvPicPr>
          <p:nvPr/>
        </p:nvPicPr>
        <p:blipFill>
          <a:blip r:embed="rId4"/>
          <a:stretch>
            <a:fillRect/>
          </a:stretch>
        </p:blipFill>
        <p:spPr>
          <a:xfrm>
            <a:off x="8196780" y="1"/>
            <a:ext cx="3942277" cy="5943599"/>
          </a:xfrm>
          <a:prstGeom prst="rect">
            <a:avLst/>
          </a:prstGeom>
        </p:spPr>
      </p:pic>
      <p:pic>
        <p:nvPicPr>
          <p:cNvPr id="4" name="Picture 3">
            <a:extLst>
              <a:ext uri="{FF2B5EF4-FFF2-40B4-BE49-F238E27FC236}">
                <a16:creationId xmlns:a16="http://schemas.microsoft.com/office/drawing/2014/main" id="{C1E836B2-E249-BB42-9C94-0E6FF0AC60A3}"/>
              </a:ext>
            </a:extLst>
          </p:cNvPr>
          <p:cNvPicPr>
            <a:picLocks noChangeAspect="1"/>
          </p:cNvPicPr>
          <p:nvPr/>
        </p:nvPicPr>
        <p:blipFill>
          <a:blip r:embed="rId5"/>
          <a:stretch>
            <a:fillRect/>
          </a:stretch>
        </p:blipFill>
        <p:spPr>
          <a:xfrm>
            <a:off x="4013958" y="49548"/>
            <a:ext cx="3942101" cy="5896356"/>
          </a:xfrm>
          <a:prstGeom prst="rect">
            <a:avLst/>
          </a:prstGeom>
        </p:spPr>
      </p:pic>
    </p:spTree>
    <p:extLst>
      <p:ext uri="{BB962C8B-B14F-4D97-AF65-F5344CB8AC3E}">
        <p14:creationId xmlns:p14="http://schemas.microsoft.com/office/powerpoint/2010/main" val="3821240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20">
            <a:extLst>
              <a:ext uri="{FF2B5EF4-FFF2-40B4-BE49-F238E27FC236}">
                <a16:creationId xmlns:a16="http://schemas.microsoft.com/office/drawing/2014/main" id="{003793C2-E716-6047-8430-89B484141909}"/>
              </a:ext>
            </a:extLst>
          </p:cNvPr>
          <p:cNvSpPr txBox="1">
            <a:spLocks/>
          </p:cNvSpPr>
          <p:nvPr/>
        </p:nvSpPr>
        <p:spPr>
          <a:xfrm>
            <a:off x="1049572" y="152400"/>
            <a:ext cx="10092856" cy="561915"/>
          </a:xfrm>
          <a:prstGeom prst="rect">
            <a:avLst/>
          </a:prstGeom>
        </p:spPr>
        <p:txBody>
          <a:bodyPr spcFirstLastPara="1" wrap="square" lIns="121900" tIns="121900" rIns="121900" bIns="121900" anchor="ctr" anchorCtr="0">
            <a:noAutofit/>
          </a:bodyPr>
          <a:lst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2284C"/>
                </a:solidFill>
                <a:effectLst/>
                <a:uLnTx/>
                <a:uFillTx/>
                <a:latin typeface="Open Sans"/>
                <a:ea typeface="Roboto"/>
                <a:cs typeface="Roboto"/>
                <a:sym typeface="Roboto"/>
              </a:rPr>
              <a:t>Kansas School Redesign Principles</a:t>
            </a:r>
          </a:p>
        </p:txBody>
      </p:sp>
      <p:graphicFrame>
        <p:nvGraphicFramePr>
          <p:cNvPr id="5" name="Shape 723">
            <a:extLst>
              <a:ext uri="{FF2B5EF4-FFF2-40B4-BE49-F238E27FC236}">
                <a16:creationId xmlns:a16="http://schemas.microsoft.com/office/drawing/2014/main" id="{8C6528C9-80D8-E74D-879C-624C4BAAE90D}"/>
              </a:ext>
            </a:extLst>
          </p:cNvPr>
          <p:cNvGraphicFramePr/>
          <p:nvPr/>
        </p:nvGraphicFramePr>
        <p:xfrm>
          <a:off x="685800" y="762000"/>
          <a:ext cx="10591800" cy="5427371"/>
        </p:xfrm>
        <a:graphic>
          <a:graphicData uri="http://schemas.openxmlformats.org/drawingml/2006/table">
            <a:tbl>
              <a:tblPr>
                <a:noFill/>
              </a:tblPr>
              <a:tblGrid>
                <a:gridCol w="5295900">
                  <a:extLst>
                    <a:ext uri="{9D8B030D-6E8A-4147-A177-3AD203B41FA5}">
                      <a16:colId xmlns:a16="http://schemas.microsoft.com/office/drawing/2014/main" val="20000"/>
                    </a:ext>
                  </a:extLst>
                </a:gridCol>
                <a:gridCol w="5295900">
                  <a:extLst>
                    <a:ext uri="{9D8B030D-6E8A-4147-A177-3AD203B41FA5}">
                      <a16:colId xmlns:a16="http://schemas.microsoft.com/office/drawing/2014/main" val="20001"/>
                    </a:ext>
                  </a:extLst>
                </a:gridCol>
              </a:tblGrid>
              <a:tr h="1159471">
                <a:tc>
                  <a:txBody>
                    <a:bodyPr/>
                    <a:lstStyle/>
                    <a:p>
                      <a:pPr marL="0" lvl="0" indent="0" algn="ctr" rtl="0">
                        <a:spcBef>
                          <a:spcPts val="0"/>
                        </a:spcBef>
                        <a:spcAft>
                          <a:spcPts val="0"/>
                        </a:spcAft>
                        <a:buNone/>
                      </a:pPr>
                      <a:r>
                        <a:rPr lang="en" sz="3200" b="1" dirty="0">
                          <a:solidFill>
                            <a:srgbClr val="FFFFFF"/>
                          </a:solidFill>
                        </a:rPr>
                        <a:t>Student Success Skills</a:t>
                      </a:r>
                      <a:endParaRPr sz="3200" b="1" dirty="0">
                        <a:solidFill>
                          <a:srgbClr val="FFFFFF"/>
                        </a:solidFill>
                      </a:endParaRPr>
                    </a:p>
                  </a:txBody>
                  <a:tcPr marL="88629" marR="88629" marT="88629" marB="88629"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 sz="3200" b="1" dirty="0">
                          <a:solidFill>
                            <a:srgbClr val="FFFFFF"/>
                          </a:solidFill>
                        </a:rPr>
                        <a:t>Family, Business, and </a:t>
                      </a:r>
                    </a:p>
                    <a:p>
                      <a:pPr marL="0" lvl="0" indent="0" algn="ctr" rtl="0">
                        <a:spcBef>
                          <a:spcPts val="0"/>
                        </a:spcBef>
                        <a:spcAft>
                          <a:spcPts val="0"/>
                        </a:spcAft>
                        <a:buClr>
                          <a:schemeClr val="dk1"/>
                        </a:buClr>
                        <a:buSzPts val="1100"/>
                        <a:buFont typeface="Arial"/>
                        <a:buNone/>
                      </a:pPr>
                      <a:r>
                        <a:rPr lang="en" sz="3200" b="1" dirty="0">
                          <a:solidFill>
                            <a:srgbClr val="FFFFFF"/>
                          </a:solidFill>
                        </a:rPr>
                        <a:t>Community Partnerships</a:t>
                      </a:r>
                      <a:endParaRPr sz="3200" b="1" dirty="0">
                        <a:solidFill>
                          <a:srgbClr val="FFFFFF"/>
                        </a:solidFill>
                      </a:endParaRPr>
                    </a:p>
                  </a:txBody>
                  <a:tcPr marL="88629" marR="88629" marT="88629" marB="88629"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1718824">
                <a:tc>
                  <a:txBody>
                    <a:bodyPr/>
                    <a:lstStyle/>
                    <a:p>
                      <a:pPr marL="0" lvl="0" indent="0" algn="ctr" rtl="0">
                        <a:spcBef>
                          <a:spcPts val="0"/>
                        </a:spcBef>
                        <a:spcAft>
                          <a:spcPts val="0"/>
                        </a:spcAft>
                        <a:buClr>
                          <a:schemeClr val="dk1"/>
                        </a:buClr>
                        <a:buSzPts val="1100"/>
                        <a:buFont typeface="Arial"/>
                        <a:buNone/>
                      </a:pPr>
                      <a:r>
                        <a:rPr lang="en" sz="2800" dirty="0">
                          <a:solidFill>
                            <a:schemeClr val="tx2"/>
                          </a:solidFill>
                        </a:rPr>
                        <a:t>There is an integrated approach to develop student social-emotional learning.</a:t>
                      </a:r>
                      <a:endParaRPr sz="2800"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a:spcBef>
                          <a:spcPts val="0"/>
                        </a:spcBef>
                        <a:spcAft>
                          <a:spcPts val="0"/>
                        </a:spcAft>
                        <a:buNone/>
                      </a:pPr>
                      <a:r>
                        <a:rPr lang="en" sz="2800" dirty="0">
                          <a:solidFill>
                            <a:schemeClr val="tx2"/>
                          </a:solidFill>
                        </a:rPr>
                        <a:t>Partnerships are based on mutually beneficial relationships and collaboration.</a:t>
                      </a:r>
                      <a:endParaRPr sz="2800"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633457">
                <a:tc>
                  <a:txBody>
                    <a:bodyPr/>
                    <a:lstStyle/>
                    <a:p>
                      <a:pPr marL="0" lvl="0" indent="0" algn="ctr" rtl="0">
                        <a:spcBef>
                          <a:spcPts val="0"/>
                        </a:spcBef>
                        <a:spcAft>
                          <a:spcPts val="0"/>
                        </a:spcAft>
                        <a:buNone/>
                      </a:pPr>
                      <a:r>
                        <a:rPr lang="en" sz="3200" b="1" dirty="0">
                          <a:solidFill>
                            <a:srgbClr val="FFFFFF"/>
                          </a:solidFill>
                        </a:rPr>
                        <a:t>Personalized Learning</a:t>
                      </a:r>
                      <a:endParaRPr sz="3200" b="1" dirty="0">
                        <a:solidFill>
                          <a:srgbClr val="FFFFFF"/>
                        </a:solidFill>
                      </a:endParaRPr>
                    </a:p>
                  </a:txBody>
                  <a:tcPr marL="88629" marR="88629" marT="88629" marB="88629"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3200" b="1" dirty="0">
                          <a:solidFill>
                            <a:srgbClr val="FFFFFF"/>
                          </a:solidFill>
                        </a:rPr>
                        <a:t>Real World Application</a:t>
                      </a:r>
                      <a:endParaRPr sz="3200" b="1" dirty="0">
                        <a:solidFill>
                          <a:srgbClr val="FFFFFF"/>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1802859">
                <a:tc>
                  <a:txBody>
                    <a:bodyPr/>
                    <a:lstStyle/>
                    <a:p>
                      <a:pPr marL="0" lvl="0" indent="0" algn="ctr" rtl="0">
                        <a:spcBef>
                          <a:spcPts val="0"/>
                        </a:spcBef>
                        <a:spcAft>
                          <a:spcPts val="0"/>
                        </a:spcAft>
                        <a:buNone/>
                      </a:pPr>
                      <a:r>
                        <a:rPr lang="en" sz="2800" dirty="0">
                          <a:solidFill>
                            <a:schemeClr val="tx2"/>
                          </a:solidFill>
                        </a:rPr>
                        <a:t>Teachers support students </a:t>
                      </a:r>
                    </a:p>
                    <a:p>
                      <a:pPr marL="0" lvl="0" indent="0" algn="ctr" rtl="0">
                        <a:spcBef>
                          <a:spcPts val="0"/>
                        </a:spcBef>
                        <a:spcAft>
                          <a:spcPts val="0"/>
                        </a:spcAft>
                        <a:buNone/>
                      </a:pPr>
                      <a:r>
                        <a:rPr lang="en" sz="2800" dirty="0">
                          <a:solidFill>
                            <a:schemeClr val="tx2"/>
                          </a:solidFill>
                        </a:rPr>
                        <a:t>to have choice over their time, </a:t>
                      </a:r>
                    </a:p>
                    <a:p>
                      <a:pPr marL="0" lvl="0" indent="0" algn="ctr" rtl="0">
                        <a:spcBef>
                          <a:spcPts val="0"/>
                        </a:spcBef>
                        <a:spcAft>
                          <a:spcPts val="0"/>
                        </a:spcAft>
                        <a:buNone/>
                      </a:pPr>
                      <a:r>
                        <a:rPr lang="en" sz="2800" dirty="0">
                          <a:solidFill>
                            <a:schemeClr val="tx2"/>
                          </a:solidFill>
                        </a:rPr>
                        <a:t>place, pace and path.</a:t>
                      </a:r>
                      <a:endParaRPr sz="2800" b="1"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a:spcBef>
                          <a:spcPts val="0"/>
                        </a:spcBef>
                        <a:spcAft>
                          <a:spcPts val="0"/>
                        </a:spcAft>
                        <a:buNone/>
                      </a:pPr>
                      <a:r>
                        <a:rPr lang="en" sz="2800" dirty="0">
                          <a:solidFill>
                            <a:schemeClr val="tx2"/>
                          </a:solidFill>
                        </a:rPr>
                        <a:t>Project-based learning, internships, and civic engagement makes learning relevant.</a:t>
                      </a:r>
                      <a:endParaRPr sz="2800"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57933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3589</Words>
  <Application>Microsoft Office PowerPoint</Application>
  <PresentationFormat>Widescreen</PresentationFormat>
  <Paragraphs>254</Paragraphs>
  <Slides>34</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Century Gothic</vt:lpstr>
      <vt:lpstr>Open Sans</vt:lpstr>
      <vt:lpstr>Open Sans Light</vt:lpstr>
      <vt:lpstr>Open Sans Semibold</vt:lpstr>
      <vt:lpstr>Roboto</vt:lpstr>
      <vt:lpstr>2_Custom Design</vt:lpstr>
      <vt:lpstr>5_KansansCAN-Blank-Template</vt:lpstr>
      <vt:lpstr>Developmental Stages to Lead the World in the Success of Each Student</vt:lpstr>
      <vt:lpstr>PowerPoint Presentation</vt:lpstr>
      <vt:lpstr>PowerPoint Presentation</vt:lpstr>
      <vt:lpstr>PowerPoint Presentation</vt:lpstr>
      <vt:lpstr>PowerPoint Presentation</vt:lpstr>
      <vt:lpstr>Leadership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that you need to have</vt:lpstr>
      <vt:lpstr>Data that you need to have</vt:lpstr>
      <vt:lpstr>PowerPoint Presentation</vt:lpstr>
      <vt:lpstr>Birth – Age 4 Early Childhood Education…</vt:lpstr>
      <vt:lpstr>Build Strong Pre-K to Kindergarten Transitions</vt:lpstr>
      <vt:lpstr>PowerPoint Presentation</vt:lpstr>
      <vt:lpstr>PowerPoint Presentation</vt:lpstr>
      <vt:lpstr>PowerPoint Presentation</vt:lpstr>
      <vt:lpstr>PowerPoint Presentation</vt:lpstr>
      <vt:lpstr>PowerPoint Presentation</vt:lpstr>
      <vt:lpstr>PowerPoint Presentation</vt:lpstr>
      <vt:lpstr>Early Childhood Teachers…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Stages to Lead the World in the Success of Each Student</dc:title>
  <dc:creator>Randy Watson</dc:creator>
  <cp:lastModifiedBy>Penny Rice</cp:lastModifiedBy>
  <cp:revision>1</cp:revision>
  <dcterms:created xsi:type="dcterms:W3CDTF">2020-01-22T13:41:25Z</dcterms:created>
  <dcterms:modified xsi:type="dcterms:W3CDTF">2020-01-29T19:36:37Z</dcterms:modified>
</cp:coreProperties>
</file>