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60" r:id="rId2"/>
    <p:sldMasterId id="2147483792" r:id="rId3"/>
    <p:sldMasterId id="2147483823" r:id="rId4"/>
  </p:sldMasterIdLst>
  <p:notesMasterIdLst>
    <p:notesMasterId r:id="rId15"/>
  </p:notesMasterIdLst>
  <p:handoutMasterIdLst>
    <p:handoutMasterId r:id="rId16"/>
  </p:handoutMasterIdLst>
  <p:sldIdLst>
    <p:sldId id="256" r:id="rId5"/>
    <p:sldId id="800" r:id="rId6"/>
    <p:sldId id="801" r:id="rId7"/>
    <p:sldId id="803" r:id="rId8"/>
    <p:sldId id="805" r:id="rId9"/>
    <p:sldId id="806" r:id="rId10"/>
    <p:sldId id="807" r:id="rId11"/>
    <p:sldId id="802" r:id="rId12"/>
    <p:sldId id="799" r:id="rId13"/>
    <p:sldId id="727" r:id="rId14"/>
  </p:sldIdLst>
  <p:sldSz cx="12192000" cy="6858000"/>
  <p:notesSz cx="7010400" cy="9296400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nise L. Kahler" initials="DL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1651"/>
    <a:srgbClr val="C2DF87"/>
    <a:srgbClr val="40B4E5"/>
    <a:srgbClr val="D25627"/>
    <a:srgbClr val="E57D3C"/>
    <a:srgbClr val="8E88A3"/>
    <a:srgbClr val="8B1C40"/>
    <a:srgbClr val="F6323E"/>
    <a:srgbClr val="C126B8"/>
    <a:srgbClr val="4300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802" autoAdjust="0"/>
    <p:restoredTop sz="87228" autoAdjust="0"/>
  </p:normalViewPr>
  <p:slideViewPr>
    <p:cSldViewPr>
      <p:cViewPr varScale="1">
        <p:scale>
          <a:sx n="200" d="100"/>
          <a:sy n="200" d="100"/>
        </p:scale>
        <p:origin x="432" y="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92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168" y="-8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17FAFBE-49B9-475A-8DB2-C181CF1E5328}" type="datetimeFigureOut">
              <a:rPr lang="en-US" smtClean="0"/>
              <a:t>7/23/2019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1850882-0C4F-47F7-BEBE-6C7FE948EB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8252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DC583B0-7748-405D-BCDF-4A261B3F049B}" type="datetimeFigureOut">
              <a:rPr lang="en-US" smtClean="0"/>
              <a:t>7/23/2019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1BC64E8-45BE-4474-B3AA-B6DEBEC91A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424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C64E8-45BE-4474-B3AA-B6DEBEC91A5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28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8B449-3EE6-F940-A288-ACF336697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7624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8B449-3EE6-F940-A288-ACF336697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4083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8B449-3EE6-F940-A288-ACF336697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9463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Today’s students are the future workforce and future leaders of Kansas. Kansans Can achieve anything and, together, Kansans Can lead the world in the success of each student.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C64E8-45BE-4474-B3AA-B6DEBEC91A5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863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803400"/>
            <a:ext cx="12192000" cy="254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7/23/2019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428261" y="6454268"/>
            <a:ext cx="939680" cy="235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33" i="1" baseline="0" dirty="0">
                <a:solidFill>
                  <a:schemeClr val="tx1"/>
                </a:solidFill>
              </a:rPr>
              <a:t>www.ksde.org</a:t>
            </a:r>
            <a:endParaRPr lang="en-US" sz="933" i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2801" y="1905000"/>
            <a:ext cx="8635999" cy="2336800"/>
          </a:xfrm>
        </p:spPr>
        <p:txBody>
          <a:bodyPr wrap="square" lIns="457200" anchor="b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54400" y="4343400"/>
            <a:ext cx="8534416" cy="9652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>
                <a:solidFill>
                  <a:schemeClr val="tx2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0040"/>
            <a:ext cx="3836264" cy="62179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145" y="1315720"/>
            <a:ext cx="3173671" cy="4876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701" y="5702815"/>
            <a:ext cx="1409432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44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3045"/>
            <a:ext cx="109728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7/23/2019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97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7/23/2019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0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/>
          <p:cNvGrpSpPr/>
          <p:nvPr userDrawn="1"/>
        </p:nvGrpSpPr>
        <p:grpSpPr>
          <a:xfrm>
            <a:off x="0" y="6100075"/>
            <a:ext cx="12192000" cy="307778"/>
            <a:chOff x="0" y="4574984"/>
            <a:chExt cx="9144000" cy="23083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8115300" y="4574984"/>
              <a:ext cx="1028700" cy="230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172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0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50901" y="279400"/>
            <a:ext cx="11690201" cy="5994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283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889000"/>
            <a:ext cx="7411827" cy="52832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  <a:lvl2pPr>
              <a:defRPr sz="3733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1202" y="888132"/>
            <a:ext cx="3454399" cy="5238032"/>
          </a:xfrm>
          <a:prstGeom prst="rect">
            <a:avLst/>
          </a:prstGeom>
          <a:noFill/>
        </p:spPr>
        <p:txBody>
          <a:bodyPr/>
          <a:lstStyle>
            <a:lvl1pPr marL="380990" indent="-380990">
              <a:buFont typeface="Arial" panose="020B0604020202020204" pitchFamily="34" charset="0"/>
              <a:buChar char="•"/>
              <a:defRPr sz="2667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7/23/2019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6100075"/>
            <a:ext cx="12192000" cy="307778"/>
            <a:chOff x="0" y="4574984"/>
            <a:chExt cx="9144000" cy="230834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8115300" y="4574984"/>
              <a:ext cx="1028700" cy="230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06400" y="1"/>
            <a:ext cx="11480800" cy="7873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501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889000"/>
            <a:ext cx="7411827" cy="52832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  <a:lvl2pPr>
              <a:defRPr sz="3733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1202" y="888132"/>
            <a:ext cx="3454399" cy="5238032"/>
          </a:xfrm>
          <a:prstGeom prst="rect">
            <a:avLst/>
          </a:prstGeom>
          <a:noFill/>
        </p:spPr>
        <p:txBody>
          <a:bodyPr/>
          <a:lstStyle>
            <a:lvl1pPr marL="380990" indent="-380990">
              <a:buFont typeface="Arial" panose="020B0604020202020204" pitchFamily="34" charset="0"/>
              <a:buChar char="•"/>
              <a:defRPr sz="2667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7/23/2019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06400" y="1"/>
            <a:ext cx="11480800" cy="7873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6172288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9631680" y="6100067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40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4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66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0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79" y="4800600"/>
            <a:ext cx="11069135" cy="566739"/>
          </a:xfrm>
        </p:spPr>
        <p:txBody>
          <a:bodyPr anchor="b"/>
          <a:lstStyle>
            <a:lvl1pPr algn="l">
              <a:defRPr sz="2667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1600" y="177815"/>
            <a:ext cx="11988800" cy="4549775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367353"/>
            <a:ext cx="10363213" cy="804863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7/23/2019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6100075"/>
            <a:ext cx="12192000" cy="307778"/>
            <a:chOff x="0" y="4574984"/>
            <a:chExt cx="9144000" cy="230834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8115300" y="4574984"/>
              <a:ext cx="1028700" cy="230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248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0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79" y="4800600"/>
            <a:ext cx="11069135" cy="566739"/>
          </a:xfrm>
        </p:spPr>
        <p:txBody>
          <a:bodyPr anchor="b"/>
          <a:lstStyle>
            <a:lvl1pPr algn="l">
              <a:defRPr sz="2667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1600" y="177815"/>
            <a:ext cx="11988800" cy="4549775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367353"/>
            <a:ext cx="10363213" cy="804863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7/23/2019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0" y="6172288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9631680" y="6100067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40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4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78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359886"/>
            <a:ext cx="11582400" cy="656591"/>
          </a:xfrm>
        </p:spPr>
        <p:txBody>
          <a:bodyPr wrap="square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7/23/2019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0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 userDrawn="1"/>
        </p:nvSpPr>
        <p:spPr>
          <a:xfrm>
            <a:off x="0" y="6172288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9631680" y="6100067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40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4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95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Slide No Text">
  <p:cSld name="Main Slide No Tex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6378499"/>
            <a:ext cx="12192000" cy="4796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142733" y="67972"/>
            <a:ext cx="11738000" cy="9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333">
                <a:solidFill>
                  <a:srgbClr val="66666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400"/>
            </a:lvl9pPr>
          </a:lstStyle>
          <a:p>
            <a:endParaRPr/>
          </a:p>
        </p:txBody>
      </p:sp>
      <p:pic>
        <p:nvPicPr>
          <p:cNvPr id="21" name="Shape 21" descr="EE log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6410922"/>
            <a:ext cx="1595577" cy="414849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Shape 22"/>
          <p:cNvSpPr txBox="1"/>
          <p:nvPr/>
        </p:nvSpPr>
        <p:spPr>
          <a:xfrm>
            <a:off x="5032200" y="6385860"/>
            <a:ext cx="2127600" cy="4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@edelements</a:t>
            </a:r>
            <a:endParaRPr sz="1600">
              <a:solidFill>
                <a:schemeClr val="lt2"/>
              </a:solidFill>
            </a:endParaRPr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10086379" y="5475684"/>
            <a:ext cx="731600" cy="524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None/>
              <a:defRPr sz="1733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buNone/>
              <a:defRPr sz="1733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buNone/>
              <a:defRPr sz="1733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buNone/>
              <a:defRPr sz="1733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buNone/>
              <a:defRPr sz="1733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buNone/>
              <a:defRPr sz="1733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buNone/>
              <a:defRPr sz="1733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buNone/>
              <a:defRPr sz="1733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buNone/>
              <a:defRPr sz="1733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4" name="Shape 24"/>
          <p:cNvSpPr txBox="1">
            <a:spLocks noGrp="1"/>
          </p:cNvSpPr>
          <p:nvPr>
            <p:ph type="sldNum" idx="2"/>
          </p:nvPr>
        </p:nvSpPr>
        <p:spPr>
          <a:xfrm>
            <a:off x="11460412" y="6355860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6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buNone/>
              <a:defRPr sz="16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buNone/>
              <a:defRPr sz="16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buNone/>
              <a:defRPr sz="16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buNone/>
              <a:defRPr sz="16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buNone/>
              <a:defRPr sz="16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buNone/>
              <a:defRPr sz="16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buNone/>
              <a:defRPr sz="16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buNone/>
              <a:defRPr sz="16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186338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D9E2-0C41-4D1A-8E61-00B514B4C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5E9-FD18-4F19-92CC-E76CA56FB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193800"/>
            <a:ext cx="11582400" cy="4830763"/>
          </a:xfrm>
          <a:prstGeom prst="rect">
            <a:avLst/>
          </a:prstGeom>
          <a:noFill/>
        </p:spPr>
        <p:txBody>
          <a:bodyPr/>
          <a:lstStyle>
            <a:lvl1pPr marL="0" indent="0">
              <a:buClr>
                <a:srgbClr val="4B4B4D"/>
              </a:buClr>
              <a:buSzPct val="125000"/>
              <a:buFont typeface="Arial" panose="020B0604020202020204" pitchFamily="34" charset="0"/>
              <a:buNone/>
              <a:defRPr/>
            </a:lvl1pPr>
            <a:lvl2pPr>
              <a:buClr>
                <a:schemeClr val="bg2"/>
              </a:buClr>
              <a:buSzPct val="120000"/>
              <a:defRPr/>
            </a:lvl2pPr>
            <a:lvl3pPr marL="1676358" indent="-457189"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3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"/>
            <a:ext cx="11582400" cy="11985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7/23/2019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46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D9E2-0C41-4D1A-8E61-00B514B4C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5E9-FD18-4F19-92CC-E76CA56FB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D9E2-0C41-4D1A-8E61-00B514B4C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5E9-FD18-4F19-92CC-E76CA56FB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D9E2-0C41-4D1A-8E61-00B514B4C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5E9-FD18-4F19-92CC-E76CA56FB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D9E2-0C41-4D1A-8E61-00B514B4C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5E9-FD18-4F19-92CC-E76CA56FB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D9E2-0C41-4D1A-8E61-00B514B4C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5E9-FD18-4F19-92CC-E76CA56FB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D9E2-0C41-4D1A-8E61-00B514B4C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5E9-FD18-4F19-92CC-E76CA56FB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D9E2-0C41-4D1A-8E61-00B514B4C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5E9-FD18-4F19-92CC-E76CA56FB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D9E2-0C41-4D1A-8E61-00B514B4C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5E9-FD18-4F19-92CC-E76CA56FB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D9E2-0C41-4D1A-8E61-00B514B4C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5E9-FD18-4F19-92CC-E76CA56FB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D9E2-0C41-4D1A-8E61-00B514B4C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5E9-FD18-4F19-92CC-E76CA56FB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7/23/2019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00" y="1193800"/>
            <a:ext cx="11684000" cy="47752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041222"/>
            <a:ext cx="10820400" cy="188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0820400" y="59690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134525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906463"/>
            <a:ext cx="10528300" cy="595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3417888" y="6486525"/>
            <a:ext cx="64976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600">
                <a:solidFill>
                  <a:srgbClr val="11284B"/>
                </a:solidFill>
                <a:latin typeface="Arial Black" panose="020B0A04020102020204" pitchFamily="34" charset="0"/>
              </a:rPr>
              <a:t>Kansas leads the world in the success of each student.</a:t>
            </a:r>
          </a:p>
        </p:txBody>
      </p:sp>
    </p:spTree>
    <p:extLst>
      <p:ext uri="{BB962C8B-B14F-4D97-AF65-F5344CB8AC3E}">
        <p14:creationId xmlns:p14="http://schemas.microsoft.com/office/powerpoint/2010/main" val="34347626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0" y="5664201"/>
            <a:ext cx="8412480" cy="510081"/>
          </a:xfrm>
          <a:prstGeom prst="rect">
            <a:avLst/>
          </a:prstGeom>
          <a:noFill/>
        </p:spPr>
        <p:txBody>
          <a:bodyPr anchor="ctr" anchorCtr="0"/>
          <a:lstStyle>
            <a:lvl1pPr marL="0" indent="0">
              <a:buNone/>
              <a:defRPr sz="2133" spc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F4B587-9FDF-46DF-B460-9026AE4DF246}" type="datetimeFigureOut">
              <a:rPr lang="en-US" smtClean="0">
                <a:solidFill>
                  <a:srgbClr val="15284B">
                    <a:tint val="75000"/>
                  </a:srgbClr>
                </a:solidFill>
              </a:rPr>
              <a:pPr>
                <a:defRPr/>
              </a:pPr>
              <a:t>7/23/2019</a:t>
            </a:fld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A119E-7584-428E-89E9-092799AD27D7}" type="slidenum">
              <a:rPr lang="en-US" smtClean="0">
                <a:solidFill>
                  <a:srgbClr val="15284B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80486" y="6545902"/>
            <a:ext cx="3092513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>
              <a:defRPr/>
            </a:pPr>
            <a:r>
              <a:rPr lang="en-US" sz="933" dirty="0">
                <a:solidFill>
                  <a:srgbClr val="15284B"/>
                </a:solidFill>
              </a:rPr>
              <a:t>KANSAS STATE DEPARTMENT OF EDUCATION </a:t>
            </a:r>
            <a:r>
              <a:rPr lang="en-US" sz="933" i="1" dirty="0">
                <a:solidFill>
                  <a:srgbClr val="15284B"/>
                </a:solidFill>
              </a:rPr>
              <a:t>| www.ksde.org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289" y="5502277"/>
            <a:ext cx="2060924" cy="1219200"/>
          </a:xfrm>
          <a:prstGeom prst="rect">
            <a:avLst/>
          </a:prstGeom>
        </p:spPr>
      </p:pic>
      <p:sp>
        <p:nvSpPr>
          <p:cNvPr id="16" name="Picture Placeholder 15"/>
          <p:cNvSpPr>
            <a:spLocks noGrp="1" noChangeAspect="1"/>
          </p:cNvSpPr>
          <p:nvPr>
            <p:ph type="pic" sz="quarter" idx="13"/>
          </p:nvPr>
        </p:nvSpPr>
        <p:spPr>
          <a:xfrm>
            <a:off x="0" y="1"/>
            <a:ext cx="12192000" cy="454658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121917" indent="0">
              <a:buNone/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016000" y="4800709"/>
            <a:ext cx="10160000" cy="677108"/>
          </a:xfrm>
          <a:noFill/>
        </p:spPr>
        <p:txBody>
          <a:bodyPr lIns="91440" tIns="91440" rIns="91440" bIns="91440" anchor="ctr" anchorCtr="0"/>
          <a:lstStyle>
            <a:lvl2pPr marL="609585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F4B587-9FDF-46DF-B460-9026AE4DF246}" type="datetimeFigureOut">
              <a:rPr lang="en-US" smtClean="0">
                <a:solidFill>
                  <a:srgbClr val="15284B">
                    <a:tint val="75000"/>
                  </a:srgbClr>
                </a:solidFill>
              </a:rPr>
              <a:pPr>
                <a:defRPr/>
              </a:pPr>
              <a:t>7/23/2019</a:t>
            </a:fld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A119E-7584-428E-89E9-092799AD27D7}" type="slidenum">
              <a:rPr lang="en-US" smtClean="0">
                <a:solidFill>
                  <a:srgbClr val="15284B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80486" y="6545902"/>
            <a:ext cx="3092513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>
              <a:defRPr/>
            </a:pPr>
            <a:r>
              <a:rPr lang="en-US" sz="933" dirty="0">
                <a:solidFill>
                  <a:srgbClr val="15254B"/>
                </a:solidFill>
              </a:rPr>
              <a:t>KANSAS STATE DEPARTMENT OF EDUCATION </a:t>
            </a:r>
            <a:r>
              <a:rPr lang="en-US" sz="933" i="1" dirty="0">
                <a:solidFill>
                  <a:srgbClr val="15254B"/>
                </a:solidFill>
              </a:rPr>
              <a:t>| www.ksde.org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477" y="5461000"/>
            <a:ext cx="2060924" cy="12192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794000" y="1489365"/>
            <a:ext cx="6604000" cy="1374672"/>
          </a:xfrm>
        </p:spPr>
        <p:txBody>
          <a:bodyPr tIns="274320" bIns="274320" anchor="ctr" anchorCtr="0"/>
          <a:lstStyle>
            <a:lvl1pPr>
              <a:defRPr sz="5333" baseline="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2794000" y="4448314"/>
            <a:ext cx="6604000" cy="553998"/>
          </a:xfrm>
          <a:noFill/>
        </p:spPr>
        <p:txBody>
          <a:bodyPr/>
          <a:lstStyle>
            <a:lvl1pPr algn="r">
              <a:defRPr sz="2400" baseline="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16000" y="2691328"/>
            <a:ext cx="5994400" cy="1272143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609585" indent="0" algn="r">
              <a:buNone/>
              <a:defRPr i="1">
                <a:solidFill>
                  <a:schemeClr val="bg1"/>
                </a:solidFill>
              </a:defRPr>
            </a:lvl2pPr>
            <a:lvl3pPr marL="1219170" indent="0" algn="ctr">
              <a:buNone/>
              <a:defRPr i="1">
                <a:solidFill>
                  <a:schemeClr val="bg1"/>
                </a:solidFill>
              </a:defRPr>
            </a:lvl3pPr>
            <a:lvl4pPr marL="1828754" indent="0" algn="ctr">
              <a:buNone/>
              <a:defRPr i="1">
                <a:solidFill>
                  <a:schemeClr val="bg1"/>
                </a:solidFill>
              </a:defRPr>
            </a:lvl4pPr>
            <a:lvl5pPr marL="2438339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80486" y="6545902"/>
            <a:ext cx="3092513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09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D21F553-F3F8-4ED6-A7B2-185AD03704D1}" type="datetimeFigureOut">
              <a:rPr lang="en-US" sz="1800" smtClean="0">
                <a:solidFill>
                  <a:prstClr val="black"/>
                </a:solidFill>
              </a:rPr>
              <a:pPr defTabSz="914400"/>
              <a:t>7/23/2019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350709C2-9530-404F-9306-39C41BBE996B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D21F553-F3F8-4ED6-A7B2-185AD03704D1}" type="datetimeFigureOut">
              <a:rPr lang="en-US" sz="1800" smtClean="0">
                <a:solidFill>
                  <a:prstClr val="black"/>
                </a:solidFill>
              </a:rPr>
              <a:pPr defTabSz="914400"/>
              <a:t>7/23/2019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350709C2-9530-404F-9306-39C41BBE996B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D21F553-F3F8-4ED6-A7B2-185AD03704D1}" type="datetimeFigureOut">
              <a:rPr lang="en-US" sz="1800" smtClean="0">
                <a:solidFill>
                  <a:prstClr val="black"/>
                </a:solidFill>
              </a:rPr>
              <a:pPr defTabSz="914400"/>
              <a:t>7/23/2019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350709C2-9530-404F-9306-39C41BBE996B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D21F553-F3F8-4ED6-A7B2-185AD03704D1}" type="datetimeFigureOut">
              <a:rPr lang="en-US" sz="1800" smtClean="0">
                <a:solidFill>
                  <a:prstClr val="black"/>
                </a:solidFill>
              </a:rPr>
              <a:pPr defTabSz="914400"/>
              <a:t>7/23/2019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350709C2-9530-404F-9306-39C41BBE996B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D21F553-F3F8-4ED6-A7B2-185AD03704D1}" type="datetimeFigureOut">
              <a:rPr lang="en-US" sz="1800" smtClean="0">
                <a:solidFill>
                  <a:prstClr val="black"/>
                </a:solidFill>
              </a:rPr>
              <a:pPr defTabSz="914400"/>
              <a:t>7/23/2019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350709C2-9530-404F-9306-39C41BBE996B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D21F553-F3F8-4ED6-A7B2-185AD03704D1}" type="datetimeFigureOut">
              <a:rPr lang="en-US" sz="1800" smtClean="0">
                <a:solidFill>
                  <a:prstClr val="black"/>
                </a:solidFill>
              </a:rPr>
              <a:pPr defTabSz="914400"/>
              <a:t>7/23/2019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350709C2-9530-404F-9306-39C41BBE996B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7/23/2019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00" y="1193800"/>
            <a:ext cx="11684000" cy="47752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041222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9631680" y="5969000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40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4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65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D21F553-F3F8-4ED6-A7B2-185AD03704D1}" type="datetimeFigureOut">
              <a:rPr lang="en-US" sz="1800" smtClean="0">
                <a:solidFill>
                  <a:prstClr val="black"/>
                </a:solidFill>
              </a:rPr>
              <a:pPr defTabSz="914400"/>
              <a:t>7/23/2019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350709C2-9530-404F-9306-39C41BBE996B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D21F553-F3F8-4ED6-A7B2-185AD03704D1}" type="datetimeFigureOut">
              <a:rPr lang="en-US" sz="1800" smtClean="0">
                <a:solidFill>
                  <a:prstClr val="black"/>
                </a:solidFill>
              </a:rPr>
              <a:pPr defTabSz="914400"/>
              <a:t>7/23/2019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350709C2-9530-404F-9306-39C41BBE996B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D21F553-F3F8-4ED6-A7B2-185AD03704D1}" type="datetimeFigureOut">
              <a:rPr lang="en-US" sz="1800" smtClean="0">
                <a:solidFill>
                  <a:prstClr val="black"/>
                </a:solidFill>
              </a:rPr>
              <a:pPr defTabSz="914400"/>
              <a:t>7/23/2019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350709C2-9530-404F-9306-39C41BBE996B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D21F553-F3F8-4ED6-A7B2-185AD03704D1}" type="datetimeFigureOut">
              <a:rPr lang="en-US" sz="1800" smtClean="0">
                <a:solidFill>
                  <a:prstClr val="black"/>
                </a:solidFill>
              </a:rPr>
              <a:pPr defTabSz="914400"/>
              <a:t>7/23/2019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350709C2-9530-404F-9306-39C41BBE996B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D21F553-F3F8-4ED6-A7B2-185AD03704D1}" type="datetimeFigureOut">
              <a:rPr lang="en-US" sz="1800" smtClean="0">
                <a:solidFill>
                  <a:prstClr val="black"/>
                </a:solidFill>
              </a:rPr>
              <a:pPr defTabSz="914400"/>
              <a:t>7/23/2019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350709C2-9530-404F-9306-39C41BBE996B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#kansanscan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356352"/>
            <a:ext cx="4267200" cy="365125"/>
          </a:xfrm>
        </p:spPr>
        <p:txBody>
          <a:bodyPr/>
          <a:lstStyle/>
          <a:p>
            <a:r>
              <a:rPr lang="en-US" dirty="0"/>
              <a:t>Lead the World in the Success of Each Child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256592" y="6385046"/>
            <a:ext cx="2106609" cy="2974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1333" i="1" baseline="0" dirty="0">
                <a:solidFill>
                  <a:schemeClr val="bg1">
                    <a:lumMod val="65000"/>
                  </a:schemeClr>
                </a:solidFill>
              </a:rPr>
              <a:t>www.ksde.org</a:t>
            </a:r>
            <a:endParaRPr lang="en-US" sz="1333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74" y="1193800"/>
            <a:ext cx="3066492" cy="463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82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7801"/>
            <a:ext cx="109728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193800"/>
            <a:ext cx="5588000" cy="4978400"/>
          </a:xfrm>
          <a:prstGeom prst="rect">
            <a:avLst/>
          </a:prstGeom>
          <a:noFill/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93800"/>
            <a:ext cx="5588000" cy="4978400"/>
          </a:xfrm>
          <a:prstGeom prst="rect">
            <a:avLst/>
          </a:prstGeom>
          <a:noFill/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7/23/2019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76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77801"/>
            <a:ext cx="112776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193801"/>
            <a:ext cx="5588000" cy="48767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93801"/>
            <a:ext cx="5486400" cy="48767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7/23/2019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95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0800"/>
            <a:ext cx="11480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4801" y="1193800"/>
            <a:ext cx="5534436" cy="1016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2209800"/>
            <a:ext cx="5536553" cy="3951288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667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6568" y="1193800"/>
            <a:ext cx="5389033" cy="1016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96568" y="2209800"/>
            <a:ext cx="5389033" cy="3951288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667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6F4B587-9FDF-46DF-B460-9026AE4DF246}" type="datetimeFigureOut">
              <a:rPr lang="en-US" smtClean="0"/>
              <a:pPr/>
              <a:t>7/23/2019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50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3045"/>
            <a:ext cx="109728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7/23/2019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0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0" y="6109067"/>
            <a:ext cx="10820400" cy="188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0820400" y="6036845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192702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99" y="933040"/>
            <a:ext cx="3054201" cy="499192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>
          <a:xfrm>
            <a:off x="203200" y="1193800"/>
            <a:ext cx="11988800" cy="47752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370170" y="1193800"/>
            <a:ext cx="11618641" cy="5080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-50800" y="0"/>
            <a:ext cx="12293600" cy="1193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487680" rIns="0" bIns="0" rtlCol="0" anchor="ctr">
            <a:normAutofit/>
          </a:bodyPr>
          <a:lstStyle/>
          <a:p>
            <a:pPr algn="ctr"/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0" y="6273800"/>
            <a:ext cx="12192000" cy="584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/>
              <a:t>7/23/2019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1"/>
            <a:ext cx="11684000" cy="1198561"/>
          </a:xfrm>
          <a:prstGeom prst="rect">
            <a:avLst/>
          </a:prstGeom>
        </p:spPr>
        <p:txBody>
          <a:bodyPr vert="horz" wrap="none" lIns="274320" tIns="0" rIns="27432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56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7" r:id="rId3"/>
    <p:sldLayoutId id="2147483738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39" r:id="rId10"/>
    <p:sldLayoutId id="2147483728" r:id="rId11"/>
    <p:sldLayoutId id="2147483729" r:id="rId12"/>
    <p:sldLayoutId id="2147483730" r:id="rId13"/>
    <p:sldLayoutId id="2147483736" r:id="rId14"/>
    <p:sldLayoutId id="2147483731" r:id="rId15"/>
    <p:sldLayoutId id="2147483735" r:id="rId16"/>
    <p:sldLayoutId id="2147483732" r:id="rId17"/>
    <p:sldLayoutId id="2147483838" r:id="rId18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1219170" rtl="0" eaLnBrk="1" latinLnBrk="0" hangingPunct="1">
        <a:spcBef>
          <a:spcPct val="0"/>
        </a:spcBef>
        <a:buNone/>
        <a:defRPr sz="4267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43834" indent="-243834" algn="l" defTabSz="1219170" rtl="0" eaLnBrk="1" latinLnBrk="0" hangingPunct="1">
        <a:spcBef>
          <a:spcPct val="20000"/>
        </a:spcBef>
        <a:buClr>
          <a:schemeClr val="bg2"/>
        </a:buClr>
        <a:buSzPct val="120000"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Clr>
          <a:schemeClr val="tx2">
            <a:lumMod val="50000"/>
            <a:lumOff val="50000"/>
          </a:schemeClr>
        </a:buClr>
        <a:buSzPct val="110000"/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600160" indent="-380990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56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83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0800" y="0"/>
            <a:ext cx="12293600" cy="1193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87680" rIns="0" bIns="0" rtlCol="0" anchor="ctr">
            <a:normAutofit/>
          </a:bodyPr>
          <a:lstStyle/>
          <a:p>
            <a:pPr algn="ctr" defTabSz="914400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273800"/>
            <a:ext cx="12192000" cy="584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6F4B587-9FDF-46DF-B460-9026AE4DF246}" type="datetimeFigureOut">
              <a:rPr lang="en-US" smtClean="0">
                <a:solidFill>
                  <a:srgbClr val="15284B">
                    <a:tint val="75000"/>
                  </a:srgbClr>
                </a:solidFill>
              </a:rPr>
              <a:pPr defTabSz="914400"/>
              <a:t>7/23/2019</a:t>
            </a:fld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00A119E-7584-428E-89E9-092799AD27D7}" type="slidenum">
              <a:rPr lang="en-US" smtClean="0">
                <a:solidFill>
                  <a:srgbClr val="15284B">
                    <a:tint val="75000"/>
                  </a:srgbClr>
                </a:solidFill>
              </a:rPr>
              <a:pPr defTabSz="914400"/>
              <a:t>‹#›</a:t>
            </a:fld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0485" y="6545902"/>
            <a:ext cx="5815515" cy="2358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914400"/>
            <a:r>
              <a:rPr lang="en-US" sz="933" dirty="0">
                <a:solidFill>
                  <a:srgbClr val="15254B"/>
                </a:solidFill>
              </a:rPr>
              <a:t>KANSAS STATE DEPARTMENT OF EDUCATION </a:t>
            </a:r>
            <a:r>
              <a:rPr lang="en-US" sz="933" i="1" dirty="0">
                <a:solidFill>
                  <a:srgbClr val="15254B"/>
                </a:solidFill>
              </a:rPr>
              <a:t>| www.ksde.org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8999" y="818113"/>
            <a:ext cx="10119360" cy="748988"/>
          </a:xfrm>
          <a:prstGeom prst="rect">
            <a:avLst/>
          </a:prstGeom>
        </p:spPr>
        <p:txBody>
          <a:bodyPr vert="horz" wrap="square" lIns="365760" tIns="91440" rIns="91440" bIns="0" rtlCol="0" anchor="b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277" y="5461000"/>
            <a:ext cx="2060924" cy="1219200"/>
          </a:xfrm>
          <a:prstGeom prst="rect">
            <a:avLst/>
          </a:prstGeom>
        </p:spPr>
      </p:pic>
      <p:sp>
        <p:nvSpPr>
          <p:cNvPr id="13" name="Text Placeholder 20"/>
          <p:cNvSpPr>
            <a:spLocks noGrp="1"/>
          </p:cNvSpPr>
          <p:nvPr>
            <p:ph type="body" idx="1"/>
          </p:nvPr>
        </p:nvSpPr>
        <p:spPr>
          <a:xfrm>
            <a:off x="888999" y="1906667"/>
            <a:ext cx="10119360" cy="1928733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 vert="horz" wrap="square" lIns="365760" tIns="91440" rIns="365760" bIns="91440" rtlCol="0" anchor="ctr" anchorCtr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41269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836" r:id="rId3"/>
  </p:sldLayoutIdLst>
  <p:txStyles>
    <p:titleStyle>
      <a:lvl1pPr algn="l" defTabSz="1219170" rtl="0" eaLnBrk="1" latinLnBrk="0" hangingPunct="1">
        <a:spcBef>
          <a:spcPct val="0"/>
        </a:spcBef>
        <a:buNone/>
        <a:defRPr sz="4267" kern="1200" cap="all" baseline="0">
          <a:solidFill>
            <a:schemeClr val="tx1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121917" indent="0" algn="l" defTabSz="1219170" rtl="0" eaLnBrk="1" latinLnBrk="0" hangingPunct="1">
        <a:spcBef>
          <a:spcPts val="0"/>
        </a:spcBef>
        <a:spcAft>
          <a:spcPts val="800"/>
        </a:spcAft>
        <a:buClr>
          <a:schemeClr val="tx2"/>
        </a:buClr>
        <a:buSzPct val="100000"/>
        <a:buFont typeface="Arial" panose="020B0604020202020204" pitchFamily="34" charset="0"/>
        <a:buNone/>
        <a:defRPr sz="32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975336" indent="-365751" algn="l" defTabSz="1219170" rtl="0" eaLnBrk="1" latinLnBrk="0" hangingPunct="1">
        <a:spcBef>
          <a:spcPts val="0"/>
        </a:spcBef>
        <a:spcAft>
          <a:spcPts val="800"/>
        </a:spcAft>
        <a:buClr>
          <a:schemeClr val="tx2"/>
        </a:buClr>
        <a:buSzPct val="95000"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1600160" indent="-380990" algn="l" defTabSz="1219170" rtl="0" eaLnBrk="1" latinLnBrk="0" hangingPunct="1">
        <a:spcBef>
          <a:spcPts val="0"/>
        </a:spcBef>
        <a:spcAft>
          <a:spcPts val="800"/>
        </a:spcAft>
        <a:buClr>
          <a:schemeClr val="tx2"/>
        </a:buClr>
        <a:buSzPct val="90000"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spcAft>
          <a:spcPts val="800"/>
        </a:spcAft>
        <a:buClr>
          <a:schemeClr val="tx2"/>
        </a:buClr>
        <a:buSzPct val="85000"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spcAft>
          <a:spcPts val="800"/>
        </a:spcAft>
        <a:buClr>
          <a:schemeClr val="tx2"/>
        </a:buClr>
        <a:buSzPct val="80000"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74" y="117565"/>
            <a:ext cx="11483447" cy="810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85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1" y="1905000"/>
            <a:ext cx="8331199" cy="2336800"/>
          </a:xfrm>
        </p:spPr>
        <p:txBody>
          <a:bodyPr anchor="ctr"/>
          <a:lstStyle/>
          <a:p>
            <a:r>
              <a:rPr lang="en-US" sz="4267" dirty="0"/>
              <a:t>Kansas Leads the World in the Success of Each Student.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54400" y="4343400"/>
            <a:ext cx="8534416" cy="1320800"/>
          </a:xfrm>
        </p:spPr>
        <p:txBody>
          <a:bodyPr>
            <a:normAutofit/>
          </a:bodyPr>
          <a:lstStyle/>
          <a:p>
            <a:pPr algn="r"/>
            <a:r>
              <a:rPr lang="en-US" sz="2667" dirty="0"/>
              <a:t>Dr. Randy Watson, Commissioner of Education</a:t>
            </a:r>
          </a:p>
          <a:p>
            <a:pPr algn="r"/>
            <a:r>
              <a:rPr lang="en-US" sz="2667" dirty="0"/>
              <a:t>Dr. Brad Neuenswander, Deputy Commissioner</a:t>
            </a:r>
          </a:p>
        </p:txBody>
      </p:sp>
    </p:spTree>
    <p:extLst>
      <p:ext uri="{BB962C8B-B14F-4D97-AF65-F5344CB8AC3E}">
        <p14:creationId xmlns:p14="http://schemas.microsoft.com/office/powerpoint/2010/main" val="237283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5" y="157480"/>
            <a:ext cx="10131033" cy="621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73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990602"/>
            <a:ext cx="3022805" cy="48994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E3C1EE-76F1-8E48-8500-54AFC0587B26}"/>
              </a:ext>
            </a:extLst>
          </p:cNvPr>
          <p:cNvSpPr txBox="1"/>
          <p:nvPr/>
        </p:nvSpPr>
        <p:spPr>
          <a:xfrm>
            <a:off x="190501" y="114300"/>
            <a:ext cx="11224260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defRPr/>
            </a:pPr>
            <a:r>
              <a:rPr lang="en-US" sz="5867" dirty="0">
                <a:solidFill>
                  <a:srgbClr val="FFFFFF"/>
                </a:solidFill>
                <a:latin typeface="Arial"/>
              </a:rPr>
              <a:t>The Challenge of Change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C50BF8-38DF-374B-A456-8264931293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6873" y="1202980"/>
            <a:ext cx="6702719" cy="506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81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990602"/>
            <a:ext cx="3022805" cy="48994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E3C1EE-76F1-8E48-8500-54AFC0587B26}"/>
              </a:ext>
            </a:extLst>
          </p:cNvPr>
          <p:cNvSpPr txBox="1"/>
          <p:nvPr/>
        </p:nvSpPr>
        <p:spPr>
          <a:xfrm>
            <a:off x="190501" y="114300"/>
            <a:ext cx="11569857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defRPr/>
            </a:pPr>
            <a:r>
              <a:rPr lang="en-US" sz="5867" dirty="0">
                <a:solidFill>
                  <a:srgbClr val="FFFFFF"/>
                </a:solidFill>
                <a:latin typeface="Arial"/>
              </a:rPr>
              <a:t>Our Big Rocks…Our Overall Goal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747C97-EA99-2748-B7EA-1A4A44A41C04}"/>
              </a:ext>
            </a:extLst>
          </p:cNvPr>
          <p:cNvSpPr txBox="1"/>
          <p:nvPr/>
        </p:nvSpPr>
        <p:spPr>
          <a:xfrm>
            <a:off x="3722749" y="1261168"/>
            <a:ext cx="8469252" cy="5057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 defTabSz="609585"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2933" dirty="0">
                <a:solidFill>
                  <a:srgbClr val="15254B"/>
                </a:solidFill>
                <a:latin typeface="Arial"/>
              </a:rPr>
              <a:t>100% of Students Graduate High School</a:t>
            </a:r>
          </a:p>
          <a:p>
            <a:pPr marL="380990" indent="-380990" defTabSz="609585"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defRPr/>
            </a:pPr>
            <a:endParaRPr lang="en-US" sz="2933" dirty="0">
              <a:solidFill>
                <a:srgbClr val="15254B"/>
              </a:solidFill>
              <a:latin typeface="Arial"/>
            </a:endParaRPr>
          </a:p>
          <a:p>
            <a:pPr marL="380990" indent="-380990" defTabSz="609585"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2933" dirty="0">
                <a:solidFill>
                  <a:srgbClr val="15254B"/>
                </a:solidFill>
                <a:latin typeface="Arial"/>
              </a:rPr>
              <a:t>100% of Students execute a Post Secondary Plan</a:t>
            </a:r>
          </a:p>
          <a:p>
            <a:pPr marL="990575" lvl="1" indent="-380990" defTabSz="609585"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defRPr/>
            </a:pPr>
            <a:endParaRPr lang="en-US" sz="2933" dirty="0">
              <a:solidFill>
                <a:srgbClr val="15254B"/>
              </a:solidFill>
              <a:latin typeface="Arial"/>
            </a:endParaRPr>
          </a:p>
          <a:p>
            <a:pPr marL="990575" lvl="1" indent="-380990" defTabSz="609585"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2933" dirty="0">
                <a:solidFill>
                  <a:srgbClr val="15254B"/>
                </a:solidFill>
                <a:latin typeface="Arial"/>
              </a:rPr>
              <a:t>45% attend a four year college</a:t>
            </a:r>
          </a:p>
          <a:p>
            <a:pPr marL="990575" lvl="1" indent="-380990" defTabSz="609585"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2933" dirty="0">
                <a:solidFill>
                  <a:srgbClr val="15254B"/>
                </a:solidFill>
                <a:latin typeface="Arial"/>
              </a:rPr>
              <a:t>45% attend a two year college and/or have multiple certificates</a:t>
            </a:r>
          </a:p>
          <a:p>
            <a:pPr marL="990575" lvl="1" indent="-380990" defTabSz="609585"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2933" dirty="0">
                <a:solidFill>
                  <a:srgbClr val="15254B"/>
                </a:solidFill>
                <a:latin typeface="Arial"/>
              </a:rPr>
              <a:t>5% are in apprentice programs</a:t>
            </a:r>
          </a:p>
          <a:p>
            <a:pPr marL="990575" lvl="1" indent="-380990" defTabSz="609585"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2933" dirty="0">
                <a:solidFill>
                  <a:srgbClr val="15254B"/>
                </a:solidFill>
                <a:latin typeface="Arial"/>
              </a:rPr>
              <a:t>4% enlist in the military</a:t>
            </a:r>
          </a:p>
          <a:p>
            <a:pPr marL="990575" lvl="1" indent="-380990" defTabSz="609585"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2933" dirty="0">
                <a:solidFill>
                  <a:srgbClr val="15254B"/>
                </a:solidFill>
                <a:latin typeface="Arial"/>
              </a:rPr>
              <a:t>1% attend 18-21 year old program</a:t>
            </a:r>
          </a:p>
        </p:txBody>
      </p:sp>
    </p:spTree>
    <p:extLst>
      <p:ext uri="{BB962C8B-B14F-4D97-AF65-F5344CB8AC3E}">
        <p14:creationId xmlns:p14="http://schemas.microsoft.com/office/powerpoint/2010/main" val="232688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0"/>
            <a:ext cx="11163300" cy="687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738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04800"/>
            <a:ext cx="10970634" cy="63246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114800" y="4114800"/>
            <a:ext cx="1219200" cy="45720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90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838" y="314352"/>
            <a:ext cx="8499945" cy="6104148"/>
          </a:xfrm>
        </p:spPr>
      </p:pic>
    </p:spTree>
    <p:extLst>
      <p:ext uri="{BB962C8B-B14F-4D97-AF65-F5344CB8AC3E}">
        <p14:creationId xmlns:p14="http://schemas.microsoft.com/office/powerpoint/2010/main" val="588929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856" y="277661"/>
            <a:ext cx="9839741" cy="5956162"/>
          </a:xfrm>
        </p:spPr>
      </p:pic>
    </p:spTree>
    <p:extLst>
      <p:ext uri="{BB962C8B-B14F-4D97-AF65-F5344CB8AC3E}">
        <p14:creationId xmlns:p14="http://schemas.microsoft.com/office/powerpoint/2010/main" val="917407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990602"/>
            <a:ext cx="3022805" cy="48994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C1BE81-BED0-E949-8369-5FDB4551763B}"/>
              </a:ext>
            </a:extLst>
          </p:cNvPr>
          <p:cNvSpPr txBox="1"/>
          <p:nvPr/>
        </p:nvSpPr>
        <p:spPr>
          <a:xfrm>
            <a:off x="0" y="128827"/>
            <a:ext cx="120064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Stages of Development – What we look for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13C6CD-EB5C-4245-8C9E-07C5DE494B64}"/>
              </a:ext>
            </a:extLst>
          </p:cNvPr>
          <p:cNvSpPr/>
          <p:nvPr/>
        </p:nvSpPr>
        <p:spPr>
          <a:xfrm>
            <a:off x="3530805" y="1338890"/>
            <a:ext cx="2642851" cy="1228877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1"/>
                </a:solidFill>
              </a:rPr>
              <a:t>Birth – Age 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98036F-11A6-E143-9479-A885A3175739}"/>
              </a:ext>
            </a:extLst>
          </p:cNvPr>
          <p:cNvSpPr/>
          <p:nvPr/>
        </p:nvSpPr>
        <p:spPr>
          <a:xfrm>
            <a:off x="5568913" y="2567767"/>
            <a:ext cx="2642851" cy="1228877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Ages 5 - 9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F445EE-B0D6-6245-89B6-307728DB168F}"/>
              </a:ext>
            </a:extLst>
          </p:cNvPr>
          <p:cNvSpPr/>
          <p:nvPr/>
        </p:nvSpPr>
        <p:spPr>
          <a:xfrm>
            <a:off x="7607021" y="3796644"/>
            <a:ext cx="2642851" cy="1228877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2"/>
                </a:solidFill>
              </a:rPr>
              <a:t>Ages 10-16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4F9DD0-D132-F342-AD9F-128D560F9829}"/>
              </a:ext>
            </a:extLst>
          </p:cNvPr>
          <p:cNvSpPr/>
          <p:nvPr/>
        </p:nvSpPr>
        <p:spPr>
          <a:xfrm>
            <a:off x="9549149" y="5025522"/>
            <a:ext cx="2642851" cy="1228877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3"/>
                </a:solidFill>
              </a:rPr>
              <a:t>Ages 17-20</a:t>
            </a:r>
          </a:p>
        </p:txBody>
      </p:sp>
    </p:spTree>
    <p:extLst>
      <p:ext uri="{BB962C8B-B14F-4D97-AF65-F5344CB8AC3E}">
        <p14:creationId xmlns:p14="http://schemas.microsoft.com/office/powerpoint/2010/main" val="113091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9811930"/>
              </p:ext>
            </p:extLst>
          </p:nvPr>
        </p:nvGraphicFramePr>
        <p:xfrm>
          <a:off x="58914" y="76200"/>
          <a:ext cx="12056886" cy="6781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Presentation" r:id="rId3" imgW="9524880" imgH="5357880" progId="PowerPoint.Show.12">
                  <p:embed/>
                </p:oleObj>
              </mc:Choice>
              <mc:Fallback>
                <p:oleObj name="Presentation" r:id="rId3" imgW="9524880" imgH="535788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914" y="76200"/>
                        <a:ext cx="12056886" cy="67819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8691068"/>
      </p:ext>
    </p:extLst>
  </p:cSld>
  <p:clrMapOvr>
    <a:masterClrMapping/>
  </p:clrMapOvr>
</p:sld>
</file>

<file path=ppt/theme/theme1.xml><?xml version="1.0" encoding="utf-8"?>
<a:theme xmlns:a="http://schemas.openxmlformats.org/drawingml/2006/main" name="KansansCAN-Blank-Template">
  <a:themeElements>
    <a:clrScheme name="KS Can Color Scheme">
      <a:dk1>
        <a:sysClr val="windowText" lastClr="000000"/>
      </a:dk1>
      <a:lt1>
        <a:srgbClr val="FFFFFF"/>
      </a:lt1>
      <a:dk2>
        <a:srgbClr val="15254B"/>
      </a:dk2>
      <a:lt2>
        <a:srgbClr val="FFA300"/>
      </a:lt2>
      <a:accent1>
        <a:srgbClr val="9CFF1A"/>
      </a:accent1>
      <a:accent2>
        <a:srgbClr val="FEF600"/>
      </a:accent2>
      <a:accent3>
        <a:srgbClr val="22D9E5"/>
      </a:accent3>
      <a:accent4>
        <a:srgbClr val="0D6F75"/>
      </a:accent4>
      <a:accent5>
        <a:srgbClr val="7F7F7F"/>
      </a:accent5>
      <a:accent6>
        <a:srgbClr val="4F8C00"/>
      </a:accent6>
      <a:hlink>
        <a:srgbClr val="00B0F0"/>
      </a:hlink>
      <a:folHlink>
        <a:srgbClr val="CF100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KSDE Simplified White">
      <a:dk1>
        <a:srgbClr val="15284B"/>
      </a:dk1>
      <a:lt1>
        <a:sysClr val="window" lastClr="FFFFFF"/>
      </a:lt1>
      <a:dk2>
        <a:srgbClr val="15254B"/>
      </a:dk2>
      <a:lt2>
        <a:srgbClr val="FFFFFF"/>
      </a:lt2>
      <a:accent1>
        <a:srgbClr val="7F7F7F"/>
      </a:accent1>
      <a:accent2>
        <a:srgbClr val="15284B"/>
      </a:accent2>
      <a:accent3>
        <a:srgbClr val="FFA400"/>
      </a:accent3>
      <a:accent4>
        <a:srgbClr val="86C144"/>
      </a:accent4>
      <a:accent5>
        <a:srgbClr val="51C5D7"/>
      </a:accent5>
      <a:accent6>
        <a:srgbClr val="5D7FD1"/>
      </a:accent6>
      <a:hlink>
        <a:srgbClr val="FFA400"/>
      </a:hlink>
      <a:folHlink>
        <a:srgbClr val="7F7F7F"/>
      </a:folHlink>
    </a:clrScheme>
    <a:fontScheme name="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365760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54736</TotalTime>
  <Words>145</Words>
  <Application>Microsoft Office PowerPoint</Application>
  <PresentationFormat>Widescreen</PresentationFormat>
  <Paragraphs>25</Paragraphs>
  <Slides>10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Arial</vt:lpstr>
      <vt:lpstr>Arial Black</vt:lpstr>
      <vt:lpstr>Arial Narrow</vt:lpstr>
      <vt:lpstr>Calibri</vt:lpstr>
      <vt:lpstr>Calibri Light</vt:lpstr>
      <vt:lpstr>Century Gothic</vt:lpstr>
      <vt:lpstr>Open Sans</vt:lpstr>
      <vt:lpstr>KansansCAN-Blank-Template</vt:lpstr>
      <vt:lpstr>Office Theme</vt:lpstr>
      <vt:lpstr>2_Office Theme</vt:lpstr>
      <vt:lpstr>Custom Design</vt:lpstr>
      <vt:lpstr>Presentation</vt:lpstr>
      <vt:lpstr>Kansas Leads the World in the Success of Each Student.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KSDE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Cheryl Franklin</dc:creator>
  <cp:lastModifiedBy>Penny Rice</cp:lastModifiedBy>
  <cp:revision>1078</cp:revision>
  <cp:lastPrinted>2018-05-31T21:59:41Z</cp:lastPrinted>
  <dcterms:created xsi:type="dcterms:W3CDTF">2015-08-04T16:12:34Z</dcterms:created>
  <dcterms:modified xsi:type="dcterms:W3CDTF">2019-07-23T19:31:21Z</dcterms:modified>
</cp:coreProperties>
</file>