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_spacewalk_crop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0" r:id="rId2"/>
    <p:sldMasterId id="2147483826" r:id="rId3"/>
    <p:sldMasterId id="2147483839" r:id="rId4"/>
  </p:sldMasterIdLst>
  <p:notesMasterIdLst>
    <p:notesMasterId r:id="rId22"/>
  </p:notesMasterIdLst>
  <p:handoutMasterIdLst>
    <p:handoutMasterId r:id="rId23"/>
  </p:handoutMasterIdLst>
  <p:sldIdLst>
    <p:sldId id="256" r:id="rId5"/>
    <p:sldId id="442" r:id="rId6"/>
    <p:sldId id="854" r:id="rId7"/>
    <p:sldId id="844" r:id="rId8"/>
    <p:sldId id="561" r:id="rId9"/>
    <p:sldId id="562" r:id="rId10"/>
    <p:sldId id="849" r:id="rId11"/>
    <p:sldId id="850" r:id="rId12"/>
    <p:sldId id="851" r:id="rId13"/>
    <p:sldId id="852" r:id="rId14"/>
    <p:sldId id="853" r:id="rId15"/>
    <p:sldId id="858" r:id="rId16"/>
    <p:sldId id="859" r:id="rId17"/>
    <p:sldId id="860" r:id="rId18"/>
    <p:sldId id="861" r:id="rId19"/>
    <p:sldId id="862" r:id="rId20"/>
    <p:sldId id="456" r:id="rId21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e L. Kahler" initials="D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23E"/>
    <a:srgbClr val="C2DF87"/>
    <a:srgbClr val="40B4E5"/>
    <a:srgbClr val="D25627"/>
    <a:srgbClr val="E57D3C"/>
    <a:srgbClr val="8E88A3"/>
    <a:srgbClr val="8B1C40"/>
    <a:srgbClr val="C126B8"/>
    <a:srgbClr val="430098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678" autoAdjust="0"/>
    <p:restoredTop sz="88753" autoAdjust="0"/>
  </p:normalViewPr>
  <p:slideViewPr>
    <p:cSldViewPr>
      <p:cViewPr>
        <p:scale>
          <a:sx n="130" d="100"/>
          <a:sy n="130" d="100"/>
        </p:scale>
        <p:origin x="784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C9BA0-F89E-7B45-99F8-52E6FD4188C9}" type="doc">
      <dgm:prSet loTypeId="urn:microsoft.com/office/officeart/2008/layout/VerticalCurvedList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B1DE18-6A1C-AD4B-A580-EFB10306A31C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tx2"/>
              </a:solidFill>
            </a:rPr>
            <a:t>Social Emotional Growth</a:t>
          </a:r>
          <a:endParaRPr lang="en-US" sz="3600" dirty="0">
            <a:solidFill>
              <a:schemeClr val="tx2"/>
            </a:solidFill>
          </a:endParaRPr>
        </a:p>
      </dgm:t>
    </dgm:pt>
    <dgm:pt modelId="{13E9FF27-2C9A-A64F-A273-CA7F6631F7E2}" type="parTrans" cxnId="{9F16D85B-4AE5-F149-967F-1F3CFFD4E509}">
      <dgm:prSet/>
      <dgm:spPr/>
      <dgm:t>
        <a:bodyPr/>
        <a:lstStyle/>
        <a:p>
          <a:endParaRPr lang="en-US"/>
        </a:p>
      </dgm:t>
    </dgm:pt>
    <dgm:pt modelId="{FDBFCE31-5707-1949-9F5A-BF004052C599}" type="sibTrans" cxnId="{9F16D85B-4AE5-F149-967F-1F3CFFD4E509}">
      <dgm:prSet/>
      <dgm:spPr>
        <a:ln w="635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99B1A442-20F6-9947-9CF1-82B1CE2D9FA8}">
      <dgm:prSet phldrT="[Text]" custT="1"/>
      <dgm:spPr/>
      <dgm:t>
        <a:bodyPr/>
        <a:lstStyle/>
        <a:p>
          <a:r>
            <a:rPr lang="en-US" sz="3600" dirty="0" smtClean="0"/>
            <a:t>Kindergarten Readiness</a:t>
          </a:r>
          <a:endParaRPr lang="en-US" sz="3600" dirty="0"/>
        </a:p>
      </dgm:t>
    </dgm:pt>
    <dgm:pt modelId="{C6381D3D-E105-E24A-8E7C-8ADC1E98C99F}" type="parTrans" cxnId="{800F7B7A-31E6-AA4E-BF8B-1DEE4070078C}">
      <dgm:prSet/>
      <dgm:spPr/>
      <dgm:t>
        <a:bodyPr/>
        <a:lstStyle/>
        <a:p>
          <a:endParaRPr lang="en-US"/>
        </a:p>
      </dgm:t>
    </dgm:pt>
    <dgm:pt modelId="{58047661-2D73-0442-9A34-8356F2CDA7C7}" type="sibTrans" cxnId="{800F7B7A-31E6-AA4E-BF8B-1DEE4070078C}">
      <dgm:prSet/>
      <dgm:spPr/>
      <dgm:t>
        <a:bodyPr/>
        <a:lstStyle/>
        <a:p>
          <a:endParaRPr lang="en-US"/>
        </a:p>
      </dgm:t>
    </dgm:pt>
    <dgm:pt modelId="{036BCADC-AE57-E04A-B05A-E6530078CE91}">
      <dgm:prSet phldrT="[Text]" custT="1"/>
      <dgm:spPr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dirty="0" smtClean="0"/>
            <a:t>Individual Plan of Study</a:t>
          </a:r>
          <a:endParaRPr lang="en-US" sz="3600" dirty="0"/>
        </a:p>
      </dgm:t>
    </dgm:pt>
    <dgm:pt modelId="{6C4085EE-AD47-6D4B-B303-652227D848A1}" type="parTrans" cxnId="{2B8A386B-DD3B-F049-BFD4-B54E2F8F7BBA}">
      <dgm:prSet/>
      <dgm:spPr/>
      <dgm:t>
        <a:bodyPr/>
        <a:lstStyle/>
        <a:p>
          <a:endParaRPr lang="en-US"/>
        </a:p>
      </dgm:t>
    </dgm:pt>
    <dgm:pt modelId="{AB3F628A-0C30-3740-8323-4D934A9B747A}" type="sibTrans" cxnId="{2B8A386B-DD3B-F049-BFD4-B54E2F8F7BBA}">
      <dgm:prSet/>
      <dgm:spPr/>
      <dgm:t>
        <a:bodyPr/>
        <a:lstStyle/>
        <a:p>
          <a:endParaRPr lang="en-US"/>
        </a:p>
      </dgm:t>
    </dgm:pt>
    <dgm:pt modelId="{5B7B2099-41D8-004B-8D65-B38C39E321CD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3600" dirty="0" smtClean="0"/>
            <a:t>High School Graduation Rates</a:t>
          </a:r>
          <a:endParaRPr lang="en-US" sz="3600" dirty="0"/>
        </a:p>
      </dgm:t>
    </dgm:pt>
    <dgm:pt modelId="{29E06F37-7257-6B4A-9B80-2E6417372E2D}" type="parTrans" cxnId="{55F0964B-75B7-B441-88D6-6463C7D39A85}">
      <dgm:prSet/>
      <dgm:spPr/>
      <dgm:t>
        <a:bodyPr/>
        <a:lstStyle/>
        <a:p>
          <a:endParaRPr lang="en-US"/>
        </a:p>
      </dgm:t>
    </dgm:pt>
    <dgm:pt modelId="{9B7EDC5B-41DC-4642-BBB6-4572F64C15CA}" type="sibTrans" cxnId="{55F0964B-75B7-B441-88D6-6463C7D39A85}">
      <dgm:prSet/>
      <dgm:spPr/>
      <dgm:t>
        <a:bodyPr/>
        <a:lstStyle/>
        <a:p>
          <a:endParaRPr lang="en-US"/>
        </a:p>
      </dgm:t>
    </dgm:pt>
    <dgm:pt modelId="{4CD40E5E-F263-3C45-AEBF-86D8DD33391C}">
      <dgm:prSet phldrT="[Text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>
            <a:schemeClr val="bg2"/>
          </a:glow>
        </a:effectLst>
      </dgm:spPr>
      <dgm:t>
        <a:bodyPr/>
        <a:lstStyle/>
        <a:p>
          <a:r>
            <a:rPr lang="en-US" sz="3600" dirty="0" smtClean="0"/>
            <a:t>Post Secondary Completion</a:t>
          </a:r>
          <a:endParaRPr lang="en-US" sz="3600" dirty="0"/>
        </a:p>
      </dgm:t>
    </dgm:pt>
    <dgm:pt modelId="{571C5902-1825-A943-BD93-B236903D4DD2}" type="parTrans" cxnId="{A98D70D0-FDE7-DB41-8A7B-0C01FEFFC19D}">
      <dgm:prSet/>
      <dgm:spPr/>
      <dgm:t>
        <a:bodyPr/>
        <a:lstStyle/>
        <a:p>
          <a:endParaRPr lang="en-US"/>
        </a:p>
      </dgm:t>
    </dgm:pt>
    <dgm:pt modelId="{B8C9C7EC-D845-2F4C-ADCC-45B89C6F3098}" type="sibTrans" cxnId="{A98D70D0-FDE7-DB41-8A7B-0C01FEFFC19D}">
      <dgm:prSet/>
      <dgm:spPr/>
      <dgm:t>
        <a:bodyPr/>
        <a:lstStyle/>
        <a:p>
          <a:endParaRPr lang="en-US"/>
        </a:p>
      </dgm:t>
    </dgm:pt>
    <dgm:pt modelId="{8920BE36-2629-4647-82BB-E5679876C639}" type="pres">
      <dgm:prSet presAssocID="{082C9BA0-F89E-7B45-99F8-52E6FD4188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1087D9-B106-2B40-903A-2B80FD210404}" type="pres">
      <dgm:prSet presAssocID="{082C9BA0-F89E-7B45-99F8-52E6FD4188C9}" presName="Name1" presStyleCnt="0"/>
      <dgm:spPr/>
    </dgm:pt>
    <dgm:pt modelId="{E7F6D431-189D-D74F-8DD8-0D83DF54FA90}" type="pres">
      <dgm:prSet presAssocID="{082C9BA0-F89E-7B45-99F8-52E6FD4188C9}" presName="cycle" presStyleCnt="0"/>
      <dgm:spPr/>
    </dgm:pt>
    <dgm:pt modelId="{1D44CD56-337C-6F47-A065-23F9BB34CE58}" type="pres">
      <dgm:prSet presAssocID="{082C9BA0-F89E-7B45-99F8-52E6FD4188C9}" presName="srcNode" presStyleLbl="node1" presStyleIdx="0" presStyleCnt="5"/>
      <dgm:spPr/>
    </dgm:pt>
    <dgm:pt modelId="{F74A63C8-E466-1848-8610-D8932C7E91B0}" type="pres">
      <dgm:prSet presAssocID="{082C9BA0-F89E-7B45-99F8-52E6FD4188C9}" presName="conn" presStyleLbl="parChTrans1D2" presStyleIdx="0" presStyleCnt="1" custScaleX="99933"/>
      <dgm:spPr/>
      <dgm:t>
        <a:bodyPr/>
        <a:lstStyle/>
        <a:p>
          <a:endParaRPr lang="en-US"/>
        </a:p>
      </dgm:t>
    </dgm:pt>
    <dgm:pt modelId="{63D374A2-C544-1A40-B71B-CD7E926EB63B}" type="pres">
      <dgm:prSet presAssocID="{082C9BA0-F89E-7B45-99F8-52E6FD4188C9}" presName="extraNode" presStyleLbl="node1" presStyleIdx="0" presStyleCnt="5"/>
      <dgm:spPr/>
    </dgm:pt>
    <dgm:pt modelId="{F6B1C594-E5B8-3145-9EE6-EE995A413001}" type="pres">
      <dgm:prSet presAssocID="{082C9BA0-F89E-7B45-99F8-52E6FD4188C9}" presName="dstNode" presStyleLbl="node1" presStyleIdx="0" presStyleCnt="5"/>
      <dgm:spPr/>
    </dgm:pt>
    <dgm:pt modelId="{2BE05F37-9A4A-2141-9302-759141DC58F7}" type="pres">
      <dgm:prSet presAssocID="{52B1DE18-6A1C-AD4B-A580-EFB10306A31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3C38E-C9FE-034C-9977-DE6957BCE791}" type="pres">
      <dgm:prSet presAssocID="{52B1DE18-6A1C-AD4B-A580-EFB10306A31C}" presName="accent_1" presStyleCnt="0"/>
      <dgm:spPr/>
    </dgm:pt>
    <dgm:pt modelId="{676A47F5-D9A2-4F40-BEAA-4080D9BB4C27}" type="pres">
      <dgm:prSet presAssocID="{52B1DE18-6A1C-AD4B-A580-EFB10306A31C}" presName="accentRepeatNode" presStyleLbl="solidFgAcc1" presStyleIdx="0" presStyleCnt="5"/>
      <dgm:spPr>
        <a:solidFill>
          <a:schemeClr val="accent2"/>
        </a:solidFill>
        <a:ln w="25400">
          <a:noFill/>
        </a:ln>
        <a:effectLst>
          <a:glow rad="127000">
            <a:schemeClr val="accent2">
              <a:alpha val="30000"/>
            </a:schemeClr>
          </a:glow>
        </a:effectLst>
      </dgm:spPr>
    </dgm:pt>
    <dgm:pt modelId="{0790621F-E159-F845-BDA3-95A52492E165}" type="pres">
      <dgm:prSet presAssocID="{99B1A442-20F6-9947-9CF1-82B1CE2D9F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4EB7E-7515-284F-B260-524F5A9BB8FA}" type="pres">
      <dgm:prSet presAssocID="{99B1A442-20F6-9947-9CF1-82B1CE2D9FA8}" presName="accent_2" presStyleCnt="0"/>
      <dgm:spPr/>
    </dgm:pt>
    <dgm:pt modelId="{10B4999E-721F-EE47-8AA6-BB33D4EBAE51}" type="pres">
      <dgm:prSet presAssocID="{99B1A442-20F6-9947-9CF1-82B1CE2D9FA8}" presName="accentRepeatNode" presStyleLbl="solidFgAcc1" presStyleIdx="1" presStyleCnt="5"/>
      <dgm:spPr>
        <a:solidFill>
          <a:schemeClr val="accent3"/>
        </a:solidFill>
        <a:effectLst>
          <a:glow rad="127000">
            <a:schemeClr val="accent3">
              <a:alpha val="30000"/>
            </a:schemeClr>
          </a:glow>
        </a:effectLst>
      </dgm:spPr>
    </dgm:pt>
    <dgm:pt modelId="{628BF3DB-8C74-1E49-A51A-11216C57049F}" type="pres">
      <dgm:prSet presAssocID="{036BCADC-AE57-E04A-B05A-E6530078CE9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81E5-C5D9-0F4D-9768-AA41A07EED68}" type="pres">
      <dgm:prSet presAssocID="{036BCADC-AE57-E04A-B05A-E6530078CE91}" presName="accent_3" presStyleCnt="0"/>
      <dgm:spPr/>
    </dgm:pt>
    <dgm:pt modelId="{EA8FAC7C-1433-314D-A6DF-38B6083DA1D5}" type="pres">
      <dgm:prSet presAssocID="{036BCADC-AE57-E04A-B05A-E6530078CE91}" presName="accentRepeatNode" presStyleLbl="solidFgAcc1" presStyleIdx="2" presStyleCnt="5"/>
      <dgm:spPr>
        <a:solidFill>
          <a:schemeClr val="tx2"/>
        </a:solidFill>
        <a:ln>
          <a:noFill/>
        </a:ln>
        <a:effectLst>
          <a:glow rad="127000">
            <a:schemeClr val="tx2">
              <a:alpha val="30000"/>
            </a:schemeClr>
          </a:glow>
        </a:effectLst>
      </dgm:spPr>
    </dgm:pt>
    <dgm:pt modelId="{D00DCD45-E5DB-9E44-BAB2-137C8E0A3DFB}" type="pres">
      <dgm:prSet presAssocID="{5B7B2099-41D8-004B-8D65-B38C39E321CD}" presName="text_4" presStyleLbl="node1" presStyleIdx="3" presStyleCnt="5" custLinFactNeighborX="-587" custLinFactNeighborY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FF1B-B3A2-E24C-90DB-9B339840373A}" type="pres">
      <dgm:prSet presAssocID="{5B7B2099-41D8-004B-8D65-B38C39E321CD}" presName="accent_4" presStyleCnt="0"/>
      <dgm:spPr/>
    </dgm:pt>
    <dgm:pt modelId="{BA677D07-8372-2944-89BD-C80AFD2B35A8}" type="pres">
      <dgm:prSet presAssocID="{5B7B2099-41D8-004B-8D65-B38C39E321CD}" presName="accentRepeatNode" presStyleLbl="solidFgAcc1" presStyleIdx="3" presStyleCnt="5"/>
      <dgm:spPr>
        <a:solidFill>
          <a:schemeClr val="accent1"/>
        </a:solidFill>
        <a:ln>
          <a:noFill/>
        </a:ln>
        <a:effectLst>
          <a:glow rad="127000">
            <a:schemeClr val="accent1">
              <a:alpha val="30000"/>
            </a:schemeClr>
          </a:glow>
        </a:effectLst>
      </dgm:spPr>
    </dgm:pt>
    <dgm:pt modelId="{937BE5E8-7FBB-D646-831F-44001EF04F5A}" type="pres">
      <dgm:prSet presAssocID="{4CD40E5E-F263-3C45-AEBF-86D8DD3339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94A50-B091-C144-B0AF-6669D8D11E72}" type="pres">
      <dgm:prSet presAssocID="{4CD40E5E-F263-3C45-AEBF-86D8DD33391C}" presName="accent_5" presStyleCnt="0"/>
      <dgm:spPr/>
    </dgm:pt>
    <dgm:pt modelId="{F2350631-4FB8-D847-AE4E-D61583B1F5CA}" type="pres">
      <dgm:prSet presAssocID="{4CD40E5E-F263-3C45-AEBF-86D8DD33391C}" presName="accentRepeatNode" presStyleLbl="solidFgAcc1" presStyleIdx="4" presStyleCnt="5"/>
      <dgm:spPr>
        <a:solidFill>
          <a:schemeClr val="bg2"/>
        </a:solidFill>
        <a:effectLst>
          <a:glow rad="127000">
            <a:schemeClr val="bg2">
              <a:alpha val="30000"/>
            </a:schemeClr>
          </a:glow>
        </a:effectLst>
      </dgm:spPr>
    </dgm:pt>
  </dgm:ptLst>
  <dgm:cxnLst>
    <dgm:cxn modelId="{430B04F4-4255-4047-90E0-1802B73D2D40}" type="presOf" srcId="{52B1DE18-6A1C-AD4B-A580-EFB10306A31C}" destId="{2BE05F37-9A4A-2141-9302-759141DC58F7}" srcOrd="0" destOrd="0" presId="urn:microsoft.com/office/officeart/2008/layout/VerticalCurvedList"/>
    <dgm:cxn modelId="{E52CB88E-A376-FD4B-870D-C7EE9F0657B7}" type="presOf" srcId="{036BCADC-AE57-E04A-B05A-E6530078CE91}" destId="{628BF3DB-8C74-1E49-A51A-11216C57049F}" srcOrd="0" destOrd="0" presId="urn:microsoft.com/office/officeart/2008/layout/VerticalCurvedList"/>
    <dgm:cxn modelId="{55F0964B-75B7-B441-88D6-6463C7D39A85}" srcId="{082C9BA0-F89E-7B45-99F8-52E6FD4188C9}" destId="{5B7B2099-41D8-004B-8D65-B38C39E321CD}" srcOrd="3" destOrd="0" parTransId="{29E06F37-7257-6B4A-9B80-2E6417372E2D}" sibTransId="{9B7EDC5B-41DC-4642-BBB6-4572F64C15CA}"/>
    <dgm:cxn modelId="{ECF18703-7BAE-824C-9B46-EEF8F69C0EEC}" type="presOf" srcId="{FDBFCE31-5707-1949-9F5A-BF004052C599}" destId="{F74A63C8-E466-1848-8610-D8932C7E91B0}" srcOrd="0" destOrd="0" presId="urn:microsoft.com/office/officeart/2008/layout/VerticalCurvedList"/>
    <dgm:cxn modelId="{A98D70D0-FDE7-DB41-8A7B-0C01FEFFC19D}" srcId="{082C9BA0-F89E-7B45-99F8-52E6FD4188C9}" destId="{4CD40E5E-F263-3C45-AEBF-86D8DD33391C}" srcOrd="4" destOrd="0" parTransId="{571C5902-1825-A943-BD93-B236903D4DD2}" sibTransId="{B8C9C7EC-D845-2F4C-ADCC-45B89C6F3098}"/>
    <dgm:cxn modelId="{5D7C79A9-BDBB-3C4F-BB74-EE8F79E7B340}" type="presOf" srcId="{99B1A442-20F6-9947-9CF1-82B1CE2D9FA8}" destId="{0790621F-E159-F845-BDA3-95A52492E165}" srcOrd="0" destOrd="0" presId="urn:microsoft.com/office/officeart/2008/layout/VerticalCurvedList"/>
    <dgm:cxn modelId="{9F16D85B-4AE5-F149-967F-1F3CFFD4E509}" srcId="{082C9BA0-F89E-7B45-99F8-52E6FD4188C9}" destId="{52B1DE18-6A1C-AD4B-A580-EFB10306A31C}" srcOrd="0" destOrd="0" parTransId="{13E9FF27-2C9A-A64F-A273-CA7F6631F7E2}" sibTransId="{FDBFCE31-5707-1949-9F5A-BF004052C599}"/>
    <dgm:cxn modelId="{84D34F36-2F2D-DE4A-A986-66F5257E996E}" type="presOf" srcId="{4CD40E5E-F263-3C45-AEBF-86D8DD33391C}" destId="{937BE5E8-7FBB-D646-831F-44001EF04F5A}" srcOrd="0" destOrd="0" presId="urn:microsoft.com/office/officeart/2008/layout/VerticalCurvedList"/>
    <dgm:cxn modelId="{800F7B7A-31E6-AA4E-BF8B-1DEE4070078C}" srcId="{082C9BA0-F89E-7B45-99F8-52E6FD4188C9}" destId="{99B1A442-20F6-9947-9CF1-82B1CE2D9FA8}" srcOrd="1" destOrd="0" parTransId="{C6381D3D-E105-E24A-8E7C-8ADC1E98C99F}" sibTransId="{58047661-2D73-0442-9A34-8356F2CDA7C7}"/>
    <dgm:cxn modelId="{2B8A386B-DD3B-F049-BFD4-B54E2F8F7BBA}" srcId="{082C9BA0-F89E-7B45-99F8-52E6FD4188C9}" destId="{036BCADC-AE57-E04A-B05A-E6530078CE91}" srcOrd="2" destOrd="0" parTransId="{6C4085EE-AD47-6D4B-B303-652227D848A1}" sibTransId="{AB3F628A-0C30-3740-8323-4D934A9B747A}"/>
    <dgm:cxn modelId="{9EC10697-D250-4D46-8263-053D86E8E0EF}" type="presOf" srcId="{5B7B2099-41D8-004B-8D65-B38C39E321CD}" destId="{D00DCD45-E5DB-9E44-BAB2-137C8E0A3DFB}" srcOrd="0" destOrd="0" presId="urn:microsoft.com/office/officeart/2008/layout/VerticalCurvedList"/>
    <dgm:cxn modelId="{4DBC485D-4A1F-9E40-9338-47A98F3E383D}" type="presOf" srcId="{082C9BA0-F89E-7B45-99F8-52E6FD4188C9}" destId="{8920BE36-2629-4647-82BB-E5679876C639}" srcOrd="0" destOrd="0" presId="urn:microsoft.com/office/officeart/2008/layout/VerticalCurvedList"/>
    <dgm:cxn modelId="{0034739A-3AFA-CC4C-9B9D-7DF3E4DDCF44}" type="presParOf" srcId="{8920BE36-2629-4647-82BB-E5679876C639}" destId="{7B1087D9-B106-2B40-903A-2B80FD210404}" srcOrd="0" destOrd="0" presId="urn:microsoft.com/office/officeart/2008/layout/VerticalCurvedList"/>
    <dgm:cxn modelId="{80CFB6BC-9540-2D48-A377-F7956F4D4359}" type="presParOf" srcId="{7B1087D9-B106-2B40-903A-2B80FD210404}" destId="{E7F6D431-189D-D74F-8DD8-0D83DF54FA90}" srcOrd="0" destOrd="0" presId="urn:microsoft.com/office/officeart/2008/layout/VerticalCurvedList"/>
    <dgm:cxn modelId="{AD1A11CE-5D80-2241-B8F5-20F4ABC0F932}" type="presParOf" srcId="{E7F6D431-189D-D74F-8DD8-0D83DF54FA90}" destId="{1D44CD56-337C-6F47-A065-23F9BB34CE58}" srcOrd="0" destOrd="0" presId="urn:microsoft.com/office/officeart/2008/layout/VerticalCurvedList"/>
    <dgm:cxn modelId="{B35FBEE4-B5E4-CE4D-907E-0DC7B7865FB5}" type="presParOf" srcId="{E7F6D431-189D-D74F-8DD8-0D83DF54FA90}" destId="{F74A63C8-E466-1848-8610-D8932C7E91B0}" srcOrd="1" destOrd="0" presId="urn:microsoft.com/office/officeart/2008/layout/VerticalCurvedList"/>
    <dgm:cxn modelId="{271146E2-A8E5-754F-83FF-618E76A02EB2}" type="presParOf" srcId="{E7F6D431-189D-D74F-8DD8-0D83DF54FA90}" destId="{63D374A2-C544-1A40-B71B-CD7E926EB63B}" srcOrd="2" destOrd="0" presId="urn:microsoft.com/office/officeart/2008/layout/VerticalCurvedList"/>
    <dgm:cxn modelId="{8933BE30-D31F-AA47-9188-D98175D128BC}" type="presParOf" srcId="{E7F6D431-189D-D74F-8DD8-0D83DF54FA90}" destId="{F6B1C594-E5B8-3145-9EE6-EE995A413001}" srcOrd="3" destOrd="0" presId="urn:microsoft.com/office/officeart/2008/layout/VerticalCurvedList"/>
    <dgm:cxn modelId="{2FA37F9F-2A92-5C4B-A29B-DB3ABABE7650}" type="presParOf" srcId="{7B1087D9-B106-2B40-903A-2B80FD210404}" destId="{2BE05F37-9A4A-2141-9302-759141DC58F7}" srcOrd="1" destOrd="0" presId="urn:microsoft.com/office/officeart/2008/layout/VerticalCurvedList"/>
    <dgm:cxn modelId="{92C2DB01-0A9A-EF48-8B25-2268A6BD562A}" type="presParOf" srcId="{7B1087D9-B106-2B40-903A-2B80FD210404}" destId="{9453C38E-C9FE-034C-9977-DE6957BCE791}" srcOrd="2" destOrd="0" presId="urn:microsoft.com/office/officeart/2008/layout/VerticalCurvedList"/>
    <dgm:cxn modelId="{35B98E9F-8245-6241-BFD6-39AAC1267BE1}" type="presParOf" srcId="{9453C38E-C9FE-034C-9977-DE6957BCE791}" destId="{676A47F5-D9A2-4F40-BEAA-4080D9BB4C27}" srcOrd="0" destOrd="0" presId="urn:microsoft.com/office/officeart/2008/layout/VerticalCurvedList"/>
    <dgm:cxn modelId="{B9D21633-17C0-BF47-B9C5-724318D03DEE}" type="presParOf" srcId="{7B1087D9-B106-2B40-903A-2B80FD210404}" destId="{0790621F-E159-F845-BDA3-95A52492E165}" srcOrd="3" destOrd="0" presId="urn:microsoft.com/office/officeart/2008/layout/VerticalCurvedList"/>
    <dgm:cxn modelId="{9DEC93AC-E419-D448-B929-F4A19CBBD67E}" type="presParOf" srcId="{7B1087D9-B106-2B40-903A-2B80FD210404}" destId="{5644EB7E-7515-284F-B260-524F5A9BB8FA}" srcOrd="4" destOrd="0" presId="urn:microsoft.com/office/officeart/2008/layout/VerticalCurvedList"/>
    <dgm:cxn modelId="{7DC2CBD9-39A5-0C44-861B-9907201DE255}" type="presParOf" srcId="{5644EB7E-7515-284F-B260-524F5A9BB8FA}" destId="{10B4999E-721F-EE47-8AA6-BB33D4EBAE51}" srcOrd="0" destOrd="0" presId="urn:microsoft.com/office/officeart/2008/layout/VerticalCurvedList"/>
    <dgm:cxn modelId="{3B6608E3-04F0-424C-A889-D96849438E19}" type="presParOf" srcId="{7B1087D9-B106-2B40-903A-2B80FD210404}" destId="{628BF3DB-8C74-1E49-A51A-11216C57049F}" srcOrd="5" destOrd="0" presId="urn:microsoft.com/office/officeart/2008/layout/VerticalCurvedList"/>
    <dgm:cxn modelId="{CE3EBFD0-1367-4543-9754-DBDF83D719DF}" type="presParOf" srcId="{7B1087D9-B106-2B40-903A-2B80FD210404}" destId="{C76781E5-C5D9-0F4D-9768-AA41A07EED68}" srcOrd="6" destOrd="0" presId="urn:microsoft.com/office/officeart/2008/layout/VerticalCurvedList"/>
    <dgm:cxn modelId="{75BBABDA-11AA-4248-B332-D43BE51FEFF9}" type="presParOf" srcId="{C76781E5-C5D9-0F4D-9768-AA41A07EED68}" destId="{EA8FAC7C-1433-314D-A6DF-38B6083DA1D5}" srcOrd="0" destOrd="0" presId="urn:microsoft.com/office/officeart/2008/layout/VerticalCurvedList"/>
    <dgm:cxn modelId="{7240EB99-CB85-0040-9993-BACB48655C7B}" type="presParOf" srcId="{7B1087D9-B106-2B40-903A-2B80FD210404}" destId="{D00DCD45-E5DB-9E44-BAB2-137C8E0A3DFB}" srcOrd="7" destOrd="0" presId="urn:microsoft.com/office/officeart/2008/layout/VerticalCurvedList"/>
    <dgm:cxn modelId="{F76EFF7D-E572-4549-833F-47063A27A98A}" type="presParOf" srcId="{7B1087D9-B106-2B40-903A-2B80FD210404}" destId="{1268FF1B-B3A2-E24C-90DB-9B339840373A}" srcOrd="8" destOrd="0" presId="urn:microsoft.com/office/officeart/2008/layout/VerticalCurvedList"/>
    <dgm:cxn modelId="{0DD8FF04-501B-234E-89A8-7C27858B20F5}" type="presParOf" srcId="{1268FF1B-B3A2-E24C-90DB-9B339840373A}" destId="{BA677D07-8372-2944-89BD-C80AFD2B35A8}" srcOrd="0" destOrd="0" presId="urn:microsoft.com/office/officeart/2008/layout/VerticalCurvedList"/>
    <dgm:cxn modelId="{8E167681-A540-AA4A-8DC8-0AF086BF9BC7}" type="presParOf" srcId="{7B1087D9-B106-2B40-903A-2B80FD210404}" destId="{937BE5E8-7FBB-D646-831F-44001EF04F5A}" srcOrd="9" destOrd="0" presId="urn:microsoft.com/office/officeart/2008/layout/VerticalCurvedList"/>
    <dgm:cxn modelId="{ED3E8C11-FE66-F24B-B637-77BB31DD519A}" type="presParOf" srcId="{7B1087D9-B106-2B40-903A-2B80FD210404}" destId="{43C94A50-B091-C144-B0AF-6669D8D11E72}" srcOrd="10" destOrd="0" presId="urn:microsoft.com/office/officeart/2008/layout/VerticalCurvedList"/>
    <dgm:cxn modelId="{82F132F4-FF3A-E94F-8448-5592D1FCC2B8}" type="presParOf" srcId="{43C94A50-B091-C144-B0AF-6669D8D11E72}" destId="{F2350631-4FB8-D847-AE4E-D61583B1F5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63C8-E466-1848-8610-D8932C7E91B0}">
      <dsp:nvSpPr>
        <dsp:cNvPr id="0" name=""/>
        <dsp:cNvSpPr/>
      </dsp:nvSpPr>
      <dsp:spPr>
        <a:xfrm>
          <a:off x="-5741529" y="-879160"/>
          <a:ext cx="6833739" cy="6838321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635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05F37-9A4A-2141-9302-759141DC58F7}">
      <dsp:nvSpPr>
        <dsp:cNvPr id="0" name=""/>
        <dsp:cNvSpPr/>
      </dsp:nvSpPr>
      <dsp:spPr>
        <a:xfrm>
          <a:off x="478422" y="317398"/>
          <a:ext cx="8137143" cy="6352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2"/>
              </a:solidFill>
            </a:rPr>
            <a:t>Social Emotional Growth</a:t>
          </a:r>
          <a:endParaRPr lang="en-US" sz="3600" kern="1200" dirty="0">
            <a:solidFill>
              <a:schemeClr val="tx2"/>
            </a:solidFill>
          </a:endParaRPr>
        </a:p>
      </dsp:txBody>
      <dsp:txXfrm>
        <a:off x="478422" y="317398"/>
        <a:ext cx="8137143" cy="635203"/>
      </dsp:txXfrm>
    </dsp:sp>
    <dsp:sp modelId="{676A47F5-D9A2-4F40-BEAA-4080D9BB4C27}">
      <dsp:nvSpPr>
        <dsp:cNvPr id="0" name=""/>
        <dsp:cNvSpPr/>
      </dsp:nvSpPr>
      <dsp:spPr>
        <a:xfrm>
          <a:off x="81420" y="237998"/>
          <a:ext cx="794004" cy="794004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glow rad="127000">
            <a:schemeClr val="accent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621F-E159-F845-BDA3-95A52492E165}">
      <dsp:nvSpPr>
        <dsp:cNvPr id="0" name=""/>
        <dsp:cNvSpPr/>
      </dsp:nvSpPr>
      <dsp:spPr>
        <a:xfrm>
          <a:off x="933590" y="1269898"/>
          <a:ext cx="7681975" cy="6352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Kindergarten Readiness</a:t>
          </a:r>
          <a:endParaRPr lang="en-US" sz="3600" kern="1200" dirty="0"/>
        </a:p>
      </dsp:txBody>
      <dsp:txXfrm>
        <a:off x="933590" y="1269898"/>
        <a:ext cx="7681975" cy="635203"/>
      </dsp:txXfrm>
    </dsp:sp>
    <dsp:sp modelId="{10B4999E-721F-EE47-8AA6-BB33D4EBAE51}">
      <dsp:nvSpPr>
        <dsp:cNvPr id="0" name=""/>
        <dsp:cNvSpPr/>
      </dsp:nvSpPr>
      <dsp:spPr>
        <a:xfrm>
          <a:off x="536588" y="1190498"/>
          <a:ext cx="794004" cy="794004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F3DB-8C74-1E49-A51A-11216C57049F}">
      <dsp:nvSpPr>
        <dsp:cNvPr id="0" name=""/>
        <dsp:cNvSpPr/>
      </dsp:nvSpPr>
      <dsp:spPr>
        <a:xfrm>
          <a:off x="1073290" y="2222398"/>
          <a:ext cx="7542275" cy="635203"/>
        </a:xfrm>
        <a:prstGeom prst="rect">
          <a:avLst/>
        </a:prstGeom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Individual Plan of Study</a:t>
          </a:r>
          <a:endParaRPr lang="en-US" sz="3600" kern="1200" dirty="0"/>
        </a:p>
      </dsp:txBody>
      <dsp:txXfrm>
        <a:off x="1073290" y="2222398"/>
        <a:ext cx="7542275" cy="635203"/>
      </dsp:txXfrm>
    </dsp:sp>
    <dsp:sp modelId="{EA8FAC7C-1433-314D-A6DF-38B6083DA1D5}">
      <dsp:nvSpPr>
        <dsp:cNvPr id="0" name=""/>
        <dsp:cNvSpPr/>
      </dsp:nvSpPr>
      <dsp:spPr>
        <a:xfrm>
          <a:off x="676288" y="2142998"/>
          <a:ext cx="794004" cy="794004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glow rad="127000">
            <a:schemeClr val="tx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DCD45-E5DB-9E44-BAB2-137C8E0A3DFB}">
      <dsp:nvSpPr>
        <dsp:cNvPr id="0" name=""/>
        <dsp:cNvSpPr/>
      </dsp:nvSpPr>
      <dsp:spPr>
        <a:xfrm>
          <a:off x="888497" y="3171075"/>
          <a:ext cx="7681975" cy="635203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High School Graduation Rates</a:t>
          </a:r>
          <a:endParaRPr lang="en-US" sz="3600" kern="1200" dirty="0"/>
        </a:p>
      </dsp:txBody>
      <dsp:txXfrm>
        <a:off x="888497" y="3171075"/>
        <a:ext cx="7681975" cy="635203"/>
      </dsp:txXfrm>
    </dsp:sp>
    <dsp:sp modelId="{BA677D07-8372-2944-89BD-C80AFD2B35A8}">
      <dsp:nvSpPr>
        <dsp:cNvPr id="0" name=""/>
        <dsp:cNvSpPr/>
      </dsp:nvSpPr>
      <dsp:spPr>
        <a:xfrm>
          <a:off x="536588" y="3095498"/>
          <a:ext cx="794004" cy="794004"/>
        </a:xfrm>
        <a:prstGeom prst="ellipse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glow rad="127000">
            <a:schemeClr val="accent1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E5E8-7FBB-D646-831F-44001EF04F5A}">
      <dsp:nvSpPr>
        <dsp:cNvPr id="0" name=""/>
        <dsp:cNvSpPr/>
      </dsp:nvSpPr>
      <dsp:spPr>
        <a:xfrm>
          <a:off x="478422" y="4127399"/>
          <a:ext cx="8137143" cy="635203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glow>
            <a:schemeClr val="bg2"/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9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Post Secondary Completion</a:t>
          </a:r>
          <a:endParaRPr lang="en-US" sz="3600" kern="1200" dirty="0"/>
        </a:p>
      </dsp:txBody>
      <dsp:txXfrm>
        <a:off x="478422" y="4127399"/>
        <a:ext cx="8137143" cy="635203"/>
      </dsp:txXfrm>
    </dsp:sp>
    <dsp:sp modelId="{F2350631-4FB8-D847-AE4E-D61583B1F5CA}">
      <dsp:nvSpPr>
        <dsp:cNvPr id="0" name=""/>
        <dsp:cNvSpPr/>
      </dsp:nvSpPr>
      <dsp:spPr>
        <a:xfrm>
          <a:off x="81420" y="4047998"/>
          <a:ext cx="794004" cy="794004"/>
        </a:xfrm>
        <a:prstGeom prst="ellipse">
          <a:avLst/>
        </a:prstGeom>
        <a:solidFill>
          <a:schemeClr val="bg2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bg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FAFBE-49B9-475A-8DB2-C181CF1E5328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0882-0C4F-47F7-BEBE-6C7FE948E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25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583B0-7748-405D-BCDF-4A261B3F049B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C64E8-45BE-4474-B3AA-B6DEBEC91A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Jay - This is the vision for education in Kansas</a:t>
            </a:r>
            <a:r>
              <a:rPr lang="en-US" baseline="0" dirty="0" smtClean="0">
                <a:latin typeface="+mn-lt"/>
              </a:rPr>
              <a:t> and the redesign initiative is all about aligning school systems to this vision.</a:t>
            </a:r>
          </a:p>
          <a:p>
            <a:endParaRPr lang="en-US" baseline="0" dirty="0" smtClean="0">
              <a:latin typeface="+mn-lt"/>
            </a:endParaRPr>
          </a:p>
          <a:p>
            <a:r>
              <a:rPr lang="en-US" baseline="0" dirty="0" smtClean="0">
                <a:latin typeface="+mn-lt"/>
              </a:rPr>
              <a:t>“Each” – personalizing learning for each student.</a:t>
            </a:r>
          </a:p>
          <a:p>
            <a:r>
              <a:rPr lang="en-US" baseline="0" dirty="0" smtClean="0">
                <a:latin typeface="+mn-lt"/>
              </a:rPr>
              <a:t>What do you want success to mean for your students?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7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result is a little surprising since a</a:t>
            </a:r>
            <a:r>
              <a:rPr lang="en-US" dirty="0" smtClean="0"/>
              <a:t>bout 66% of the respondents were educators, education administrators, or former educators—people who mostly</a:t>
            </a:r>
            <a:r>
              <a:rPr lang="en-US" baseline="0" dirty="0" smtClean="0"/>
              <a:t> teach, or used to teach, academic skills</a:t>
            </a:r>
            <a:r>
              <a:rPr lang="en-US" dirty="0" smtClean="0"/>
              <a:t>.  Nevertheless, the soft skills—social-emotional, personality skills, or 21st century skills—they have lots of names—were cited 70% of the time.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539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that the community groups cited non-academic skills 70% of the time and academic skills 23% of the time.  These frequencies are remarkably similar to those expressed by the community groups.  If</a:t>
            </a:r>
            <a:r>
              <a:rPr lang="en-US" baseline="0" dirty="0" smtClean="0"/>
              <a:t> volume can be equated with importance, t</a:t>
            </a:r>
            <a:r>
              <a:rPr lang="en-US" dirty="0" smtClean="0"/>
              <a:t>he business and industry groups are saying that the non-academic characteristics</a:t>
            </a:r>
            <a:r>
              <a:rPr lang="en-US" baseline="0" dirty="0" smtClean="0"/>
              <a:t> are more important than academic skills, including applied skills, and that non-academic skills are at least as important to them as to the community groups, maybe more so.  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One cited experience as a characteristic of the ideally prepared 24 year old (the tiny yellow line).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66E88-C02A-4852-81EF-50219D7D68B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29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the outcomes being considered</a:t>
            </a:r>
            <a:r>
              <a:rPr lang="en-US" baseline="0" dirty="0" smtClean="0"/>
              <a:t> by the state board are:</a:t>
            </a:r>
          </a:p>
          <a:p>
            <a:endParaRPr lang="en-US" baseline="0" dirty="0" smtClean="0"/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High School Graduation Rates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Post Secondary Completion/Attendance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Remedial Rate of Students Attending Post-Secondary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Kindergarten Readiness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/>
              <a:t>Individual Plan of Study Focused on Career Interest 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Social/Emotional Growth Measured Locally</a:t>
            </a:r>
          </a:p>
          <a:p>
            <a:endParaRPr lang="en-US" dirty="0" smtClean="0"/>
          </a:p>
          <a:p>
            <a:r>
              <a:rPr lang="en-US" dirty="0" smtClean="0"/>
              <a:t>Education Commissioner Randy Watson and members</a:t>
            </a:r>
            <a:r>
              <a:rPr lang="en-US" baseline="0" dirty="0" smtClean="0"/>
              <a:t> of the State Board of Education </a:t>
            </a:r>
            <a:r>
              <a:rPr lang="en-US" dirty="0" smtClean="0"/>
              <a:t>will meet</a:t>
            </a:r>
            <a:r>
              <a:rPr lang="en-US" baseline="0" dirty="0" smtClean="0"/>
              <a:t> </a:t>
            </a:r>
            <a:r>
              <a:rPr lang="en-US" dirty="0" smtClean="0"/>
              <a:t>with business, education and state leaders to build agreement on how we will work together to achieve this vision for Kansas education.</a:t>
            </a:r>
          </a:p>
          <a:p>
            <a:endParaRPr lang="en-US" dirty="0" smtClean="0"/>
          </a:p>
          <a:p>
            <a:r>
              <a:rPr lang="en-US" dirty="0" smtClean="0"/>
              <a:t>Kansas schools are already doing tremendous</a:t>
            </a:r>
            <a:r>
              <a:rPr lang="en-US" baseline="0" dirty="0" smtClean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62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5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38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baseline="0" dirty="0" smtClean="0">
                <a:solidFill>
                  <a:schemeClr val="tx1"/>
                </a:solidFill>
              </a:rPr>
              <a:t>www.ksde.org</a:t>
            </a:r>
            <a:endParaRPr lang="en-US" sz="933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3400"/>
            <a:ext cx="12192000" cy="2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8261" y="6454268"/>
            <a:ext cx="939680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33" i="1" dirty="0" smtClean="0">
                <a:solidFill>
                  <a:prstClr val="black"/>
                </a:solidFill>
                <a:latin typeface="Arial"/>
              </a:rPr>
              <a:t>www.ksde.org</a:t>
            </a:r>
            <a:endParaRPr lang="en-US" sz="933" i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1" y="1905000"/>
            <a:ext cx="8635999" cy="2336800"/>
          </a:xfrm>
        </p:spPr>
        <p:txBody>
          <a:bodyPr wrap="square" lIns="457200"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965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"/>
            <a:ext cx="3836264" cy="6217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45" y="1315720"/>
            <a:ext cx="3173671" cy="487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701" y="5702815"/>
            <a:ext cx="1409432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93800"/>
            <a:ext cx="11582400" cy="4830763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676358" indent="-457189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582400" cy="11985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  <a:endParaRPr lang="en-US" sz="1400" b="1" dirty="0">
              <a:solidFill>
                <a:srgbClr val="22D9E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  <a:endParaRPr lang="en-US" sz="1400" b="1" dirty="0">
              <a:solidFill>
                <a:srgbClr val="9CFF1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33601" y="1600200"/>
            <a:ext cx="10058411" cy="2743203"/>
          </a:xfrm>
          <a:noFill/>
        </p:spPr>
        <p:txBody>
          <a:bodyPr wrap="square" lIns="365760" rIns="274320" anchor="ctr" anchorCtr="0"/>
          <a:lstStyle>
            <a:lvl1pPr algn="l">
              <a:defRPr sz="5333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1" y="4343400"/>
            <a:ext cx="8534401" cy="9144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667" spc="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592" y="6446602"/>
            <a:ext cx="2106609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461000"/>
            <a:ext cx="143123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  <a:endParaRPr lang="en-US" sz="1400" b="1" dirty="0">
              <a:solidFill>
                <a:srgbClr val="22D9E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39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rgbClr val="22D9E5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7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901" y="279400"/>
            <a:ext cx="11690201" cy="599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41222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20400" y="596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  <a:endParaRPr lang="en-US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rgbClr val="22D9E5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889000"/>
            <a:ext cx="7411827" cy="52832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3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2" y="888132"/>
            <a:ext cx="3454399" cy="5238032"/>
          </a:xfrm>
          <a:prstGeom prst="rect">
            <a:avLst/>
          </a:prstGeom>
          <a:noFill/>
        </p:spPr>
        <p:txBody>
          <a:bodyPr/>
          <a:lstStyle>
            <a:lvl1pPr marL="380990" indent="-380990">
              <a:buFont typeface="Arial" panose="020B0604020202020204" pitchFamily="34" charset="0"/>
              <a:buChar char="•"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480800" cy="7873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  <a:endParaRPr lang="en-US" sz="1400" b="1" dirty="0">
              <a:solidFill>
                <a:srgbClr val="9CFF1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100075"/>
            <a:ext cx="12192000" cy="307778"/>
            <a:chOff x="0" y="4574984"/>
            <a:chExt cx="9144000" cy="23083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3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  <a:endParaRPr lang="en-US" sz="1400" b="1" dirty="0">
                <a:solidFill>
                  <a:srgbClr val="22D9E5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4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9" y="4800600"/>
            <a:ext cx="11069135" cy="566739"/>
          </a:xfrm>
        </p:spPr>
        <p:txBody>
          <a:bodyPr anchor="b"/>
          <a:lstStyle>
            <a:lvl1pPr algn="l">
              <a:defRPr sz="26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1600" y="177815"/>
            <a:ext cx="11988800" cy="45497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367353"/>
            <a:ext cx="10363213" cy="804863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  <a:endParaRPr lang="en-US" sz="1400" b="1" dirty="0">
              <a:solidFill>
                <a:srgbClr val="9CFF1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59886"/>
            <a:ext cx="11582400" cy="656591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6172288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631680" y="6100067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  <a:endParaRPr lang="en-US" sz="1400" b="1" dirty="0">
              <a:solidFill>
                <a:srgbClr val="9CFF1A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“Click to edit Master text styles”</a:t>
            </a:r>
          </a:p>
          <a:p>
            <a:pPr lvl="1"/>
            <a:r>
              <a:rPr lang="en-US" dirty="0" smtClean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1/10/18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 smtClean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933" b="0" i="1" u="none" strike="noStrike" kern="1200" cap="none" spc="0" normalizeH="0" baseline="0" noProof="0" dirty="0" smtClean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  <a:endParaRPr kumimoji="0" lang="en-US" sz="933" b="0" i="1" u="none" strike="noStrike" kern="1200" cap="none" spc="0" normalizeH="0" baseline="0" noProof="0" dirty="0">
              <a:ln>
                <a:noFill/>
              </a:ln>
              <a:solidFill>
                <a:srgbClr val="15284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45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193800"/>
            <a:ext cx="11684000" cy="4775200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41222"/>
            <a:ext cx="9875520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31680" y="5969000"/>
            <a:ext cx="256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40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0" y="1193800"/>
            <a:ext cx="5994400" cy="42672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609585" indent="0" algn="r">
              <a:buNone/>
              <a:defRPr i="1">
                <a:solidFill>
                  <a:schemeClr val="bg1"/>
                </a:solidFill>
              </a:defRPr>
            </a:lvl2pPr>
            <a:lvl3pPr marL="1219170" indent="0" algn="ctr">
              <a:buNone/>
              <a:defRPr i="1">
                <a:solidFill>
                  <a:schemeClr val="bg1"/>
                </a:solidFill>
              </a:defRPr>
            </a:lvl3pPr>
            <a:lvl4pPr marL="1828754" indent="0" algn="ctr">
              <a:buNone/>
              <a:defRPr i="1">
                <a:solidFill>
                  <a:schemeClr val="bg1"/>
                </a:solidFill>
              </a:defRPr>
            </a:lvl4pPr>
            <a:lvl5pPr marL="243833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“Click to edit Master text styles”</a:t>
            </a:r>
          </a:p>
          <a:p>
            <a:pPr lvl="1"/>
            <a:r>
              <a:rPr lang="en-US" dirty="0" smtClean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914400"/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5664201"/>
            <a:ext cx="8412480" cy="51008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2133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1/10/18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 smtClean="0">
                <a:solidFill>
                  <a:srgbClr val="15284B"/>
                </a:solidFill>
              </a:rPr>
              <a:t>KANSAS STATE DEPARTMENT OF EDUCATION </a:t>
            </a:r>
            <a:r>
              <a:rPr lang="en-US" sz="933" i="1" dirty="0" smtClean="0">
                <a:solidFill>
                  <a:srgbClr val="15284B"/>
                </a:solidFill>
              </a:rPr>
              <a:t>| www.ksde.org</a:t>
            </a:r>
            <a:endParaRPr lang="en-US" sz="933" i="1" dirty="0">
              <a:solidFill>
                <a:srgbClr val="15284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89" y="5502277"/>
            <a:ext cx="2060924" cy="12192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12192000" cy="45465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121917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016000" y="4800709"/>
            <a:ext cx="10160000" cy="677108"/>
          </a:xfrm>
          <a:noFill/>
        </p:spPr>
        <p:txBody>
          <a:bodyPr lIns="91440" tIns="91440" rIns="91440" bIns="91440" anchor="ctr" anchorCtr="0"/>
          <a:lstStyle>
            <a:lvl2pPr marL="609585" indent="0">
              <a:buNone/>
              <a:defRPr/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#kansanscan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56352"/>
            <a:ext cx="4267200" cy="365125"/>
          </a:xfrm>
        </p:spPr>
        <p:txBody>
          <a:bodyPr/>
          <a:lstStyle/>
          <a:p>
            <a:r>
              <a:rPr lang="en-US" dirty="0" smtClean="0"/>
              <a:t>Lead the World in the Success of Each 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56592" y="6385046"/>
            <a:ext cx="2106609" cy="2974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333" i="1" baseline="0" dirty="0" smtClean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3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4" y="1193800"/>
            <a:ext cx="3066492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1/10/18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933" dirty="0" smtClean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 smtClean="0">
                <a:solidFill>
                  <a:srgbClr val="15254B"/>
                </a:solidFill>
              </a:rPr>
              <a:t>| www.ksde.org</a:t>
            </a:r>
            <a:endParaRPr lang="en-US" sz="933" i="1" dirty="0">
              <a:solidFill>
                <a:srgbClr val="15254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77" y="5461000"/>
            <a:ext cx="2060924" cy="12192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94000" y="1489365"/>
            <a:ext cx="6604000" cy="1374672"/>
          </a:xfrm>
        </p:spPr>
        <p:txBody>
          <a:bodyPr tIns="274320" bIns="274320" anchor="ctr" anchorCtr="0"/>
          <a:lstStyle>
            <a:lvl1pPr>
              <a:defRPr sz="5333" baseline="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794000" y="4448314"/>
            <a:ext cx="6604000" cy="553998"/>
          </a:xfrm>
          <a:noFill/>
        </p:spPr>
        <p:txBody>
          <a:bodyPr/>
          <a:lstStyle>
            <a:lvl1pPr algn="r">
              <a:defRPr sz="2400" baseline="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36320" y="2002421"/>
            <a:ext cx="10119360" cy="2334998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609585" indent="-609585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2pPr>
            <a:lvl3pPr marL="975336" indent="-365751"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+mj-lt"/>
              </a:defRPr>
            </a:lvl3pPr>
            <a:lvl4pPr marL="1463003">
              <a:buClr>
                <a:schemeClr val="accent2"/>
              </a:buClr>
              <a:buSzPct val="80000"/>
              <a:defRPr sz="32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32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1/10/18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801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0"/>
            <a:ext cx="5588000" cy="4978400"/>
          </a:xfrm>
          <a:prstGeom prst="rect">
            <a:avLst/>
          </a:prstGeom>
          <a:noFill/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77801"/>
            <a:ext cx="112776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93801"/>
            <a:ext cx="55880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3801"/>
            <a:ext cx="5486400" cy="48767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9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48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1" y="1193800"/>
            <a:ext cx="5534436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2209800"/>
            <a:ext cx="553655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6568" y="1193800"/>
            <a:ext cx="5389033" cy="1016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568" y="2209800"/>
            <a:ext cx="5389033" cy="39512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6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1/10/18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045"/>
            <a:ext cx="10972800" cy="1020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00" y="929640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6109067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0400" y="60368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  <a:endParaRPr lang="en-US" sz="1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20" Type="http://schemas.openxmlformats.org/officeDocument/2006/relationships/theme" Target="../theme/theme2.xml"/><Relationship Id="rId21" Type="http://schemas.openxmlformats.org/officeDocument/2006/relationships/image" Target="../media/image1.pn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4" Type="http://schemas.openxmlformats.org/officeDocument/2006/relationships/theme" Target="../theme/theme4.xm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1/10/18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933" baseline="0" dirty="0" smtClean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933" i="1" baseline="0" dirty="0" smtClean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933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7" r:id="rId3"/>
    <p:sldLayoutId id="2147483738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39" r:id="rId10"/>
    <p:sldLayoutId id="2147483728" r:id="rId11"/>
    <p:sldLayoutId id="2147483729" r:id="rId12"/>
    <p:sldLayoutId id="2147483730" r:id="rId13"/>
    <p:sldLayoutId id="2147483736" r:id="rId14"/>
    <p:sldLayoutId id="2147483731" r:id="rId15"/>
    <p:sldLayoutId id="2147483735" r:id="rId16"/>
    <p:sldLayoutId id="214748373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9" y="933040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203200" y="1193800"/>
            <a:ext cx="11988800" cy="4775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370170" y="1193800"/>
            <a:ext cx="11618641" cy="508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87680" rIns="0" bIns="0" rtlCol="0" anchor="ctr">
            <a:norm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3748142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33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933" i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  <a:endParaRPr lang="en-US" sz="933" i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"/>
            <a:ext cx="116840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217" y="6427621"/>
            <a:ext cx="1421603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9" r:id="rId18"/>
    <p:sldLayoutId id="2147483843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42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579657-3EFB-4C47-B916-E7B79B0AE7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507B77-57C7-42C1-8A3B-AE70D6A1A5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0800" y="0"/>
            <a:ext cx="12293600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87680" rIns="0" bIns="0" rtlCol="0" anchor="ctr">
            <a:normAutofit/>
          </a:bodyPr>
          <a:lstStyle/>
          <a:p>
            <a:pPr algn="ctr" defTabSz="914400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400"/>
              <a:t>1/10/18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485" y="6545902"/>
            <a:ext cx="5815515" cy="2358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400"/>
            <a:r>
              <a:rPr lang="en-US" sz="933" dirty="0" smtClean="0">
                <a:solidFill>
                  <a:srgbClr val="15254B"/>
                </a:solidFill>
              </a:rPr>
              <a:t>KANSAS STATE DEPARTMENT OF EDUCATION </a:t>
            </a:r>
            <a:r>
              <a:rPr lang="en-US" sz="933" i="1" dirty="0" smtClean="0">
                <a:solidFill>
                  <a:srgbClr val="15254B"/>
                </a:solidFill>
              </a:rPr>
              <a:t>| www.ksde.org</a:t>
            </a:r>
            <a:endParaRPr lang="en-US" sz="933" i="1" dirty="0">
              <a:solidFill>
                <a:srgbClr val="15254B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999" y="818113"/>
            <a:ext cx="10119360" cy="748988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77" y="5461000"/>
            <a:ext cx="2060924" cy="12192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888999" y="1906667"/>
            <a:ext cx="10119360" cy="192873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845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4267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21917" indent="0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anose="020B0604020202020204" pitchFamily="34" charset="0"/>
        <a:buNone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975336" indent="-365751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600160" indent="-380990" algn="l" defTabSz="121917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spcAft>
          <a:spcPts val="8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png"/><Relationship Id="rId3" Type="http://schemas.openxmlformats.org/officeDocument/2006/relationships/image" Target="../media/image25._spacewalk_cro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jpe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1" y="1905000"/>
            <a:ext cx="8331199" cy="2336800"/>
          </a:xfrm>
        </p:spPr>
        <p:txBody>
          <a:bodyPr anchor="ctr"/>
          <a:lstStyle/>
          <a:p>
            <a:r>
              <a:rPr lang="en-US" sz="4267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400" y="4343400"/>
            <a:ext cx="8534416" cy="1320800"/>
          </a:xfrm>
        </p:spPr>
        <p:txBody>
          <a:bodyPr>
            <a:normAutofit/>
          </a:bodyPr>
          <a:lstStyle/>
          <a:p>
            <a:pPr algn="r"/>
            <a:r>
              <a:rPr lang="en-US" sz="2667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23728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68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634761" y="1014211"/>
            <a:ext cx="4210435" cy="4060907"/>
          </a:xfrm>
          <a:custGeom>
            <a:avLst/>
            <a:gdLst>
              <a:gd name="connsiteX0" fmla="*/ 0 w 3709926"/>
              <a:gd name="connsiteY0" fmla="*/ 1854797 h 3709594"/>
              <a:gd name="connsiteX1" fmla="*/ 1854963 w 3709926"/>
              <a:gd name="connsiteY1" fmla="*/ 0 h 3709594"/>
              <a:gd name="connsiteX2" fmla="*/ 3709926 w 3709926"/>
              <a:gd name="connsiteY2" fmla="*/ 1854797 h 3709594"/>
              <a:gd name="connsiteX3" fmla="*/ 1854963 w 3709926"/>
              <a:gd name="connsiteY3" fmla="*/ 3709594 h 3709594"/>
              <a:gd name="connsiteX4" fmla="*/ 0 w 3709926"/>
              <a:gd name="connsiteY4" fmla="*/ 1854797 h 37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9926" h="3709594">
                <a:moveTo>
                  <a:pt x="0" y="1854797"/>
                </a:moveTo>
                <a:cubicBezTo>
                  <a:pt x="0" y="830421"/>
                  <a:pt x="830495" y="0"/>
                  <a:pt x="1854963" y="0"/>
                </a:cubicBezTo>
                <a:cubicBezTo>
                  <a:pt x="2879431" y="0"/>
                  <a:pt x="3709926" y="830421"/>
                  <a:pt x="3709926" y="1854797"/>
                </a:cubicBezTo>
                <a:cubicBezTo>
                  <a:pt x="3709926" y="2879173"/>
                  <a:pt x="2879431" y="3709594"/>
                  <a:pt x="1854963" y="3709594"/>
                </a:cubicBezTo>
                <a:cubicBezTo>
                  <a:pt x="830495" y="3709594"/>
                  <a:pt x="0" y="2879173"/>
                  <a:pt x="0" y="1854797"/>
                </a:cubicBezTo>
                <a:close/>
              </a:path>
            </a:pathLst>
          </a:custGeom>
          <a:solidFill>
            <a:schemeClr val="accent3"/>
          </a:solidFill>
          <a:effectLst>
            <a:glow>
              <a:schemeClr val="accent3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3141055">
              <a:lnSpc>
                <a:spcPts val="72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7200" b="1" dirty="0" smtClean="0">
                <a:solidFill>
                  <a:prstClr val="white"/>
                </a:solidFill>
              </a:rPr>
              <a:t>Redesign?</a:t>
            </a:r>
            <a:endParaRPr lang="en-US" sz="7200" b="1" dirty="0">
              <a:solidFill>
                <a:prstClr val="white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>
            <a:off x="711201" y="449155"/>
            <a:ext cx="4891274" cy="5098670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6146015" y="894309"/>
            <a:ext cx="3853388" cy="411355"/>
          </a:xfrm>
          <a:custGeom>
            <a:avLst/>
            <a:gdLst>
              <a:gd name="connsiteX0" fmla="*/ 0 w 3180985"/>
              <a:gd name="connsiteY0" fmla="*/ 0 h 339575"/>
              <a:gd name="connsiteX1" fmla="*/ 3180985 w 3180985"/>
              <a:gd name="connsiteY1" fmla="*/ 0 h 339575"/>
              <a:gd name="connsiteX2" fmla="*/ 3180985 w 3180985"/>
              <a:gd name="connsiteY2" fmla="*/ 339575 h 339575"/>
              <a:gd name="connsiteX3" fmla="*/ 0 w 3180985"/>
              <a:gd name="connsiteY3" fmla="*/ 339575 h 339575"/>
              <a:gd name="connsiteX4" fmla="*/ 0 w 3180985"/>
              <a:gd name="connsiteY4" fmla="*/ 0 h 33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985" h="339575">
                <a:moveTo>
                  <a:pt x="0" y="0"/>
                </a:moveTo>
                <a:lnTo>
                  <a:pt x="3180985" y="0"/>
                </a:lnTo>
                <a:lnTo>
                  <a:pt x="3180985" y="339575"/>
                </a:lnTo>
                <a:lnTo>
                  <a:pt x="0" y="339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667" dirty="0" smtClean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</a:rPr>
              <a:t>Personalized</a:t>
            </a:r>
            <a:endParaRPr lang="en-US" sz="2667" dirty="0">
              <a:solidFill>
                <a:srgbClr val="15284B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17121" y="1985046"/>
            <a:ext cx="1173070" cy="1172827"/>
          </a:xfrm>
          <a:prstGeom prst="ellipse">
            <a:avLst/>
          </a:prstGeom>
          <a:solidFill>
            <a:schemeClr val="tx2"/>
          </a:solidFill>
          <a:effectLst>
            <a:glow rad="508000">
              <a:schemeClr val="tx2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838019" y="2346959"/>
            <a:ext cx="3654468" cy="538725"/>
          </a:xfrm>
          <a:custGeom>
            <a:avLst/>
            <a:gdLst>
              <a:gd name="connsiteX0" fmla="*/ 0 w 3016776"/>
              <a:gd name="connsiteY0" fmla="*/ 0 h 444719"/>
              <a:gd name="connsiteX1" fmla="*/ 3016776 w 3016776"/>
              <a:gd name="connsiteY1" fmla="*/ 0 h 444719"/>
              <a:gd name="connsiteX2" fmla="*/ 3016776 w 3016776"/>
              <a:gd name="connsiteY2" fmla="*/ 444719 h 444719"/>
              <a:gd name="connsiteX3" fmla="*/ 0 w 3016776"/>
              <a:gd name="connsiteY3" fmla="*/ 444719 h 444719"/>
              <a:gd name="connsiteX4" fmla="*/ 0 w 3016776"/>
              <a:gd name="connsiteY4" fmla="*/ 0 h 44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776" h="444719">
                <a:moveTo>
                  <a:pt x="0" y="0"/>
                </a:moveTo>
                <a:lnTo>
                  <a:pt x="3016776" y="0"/>
                </a:lnTo>
                <a:lnTo>
                  <a:pt x="3016776" y="444719"/>
                </a:lnTo>
                <a:lnTo>
                  <a:pt x="0" y="4447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667" dirty="0" smtClean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</a:rPr>
              <a:t>Project Based</a:t>
            </a:r>
            <a:endParaRPr lang="en-US" sz="2667" dirty="0">
              <a:solidFill>
                <a:srgbClr val="15284B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85466" y="3751384"/>
            <a:ext cx="1173070" cy="1172827"/>
          </a:xfrm>
          <a:prstGeom prst="ellipse">
            <a:avLst/>
          </a:prstGeom>
          <a:solidFill>
            <a:schemeClr val="accent4"/>
          </a:solidFill>
          <a:effectLst>
            <a:glow rad="508000">
              <a:schemeClr val="accent4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6603459" y="3939803"/>
            <a:ext cx="4347002" cy="1135315"/>
          </a:xfrm>
          <a:custGeom>
            <a:avLst/>
            <a:gdLst>
              <a:gd name="connsiteX0" fmla="*/ 0 w 3536394"/>
              <a:gd name="connsiteY0" fmla="*/ 0 h 1079285"/>
              <a:gd name="connsiteX1" fmla="*/ 3536394 w 3536394"/>
              <a:gd name="connsiteY1" fmla="*/ 0 h 1079285"/>
              <a:gd name="connsiteX2" fmla="*/ 3536394 w 3536394"/>
              <a:gd name="connsiteY2" fmla="*/ 1079285 h 1079285"/>
              <a:gd name="connsiteX3" fmla="*/ 0 w 3536394"/>
              <a:gd name="connsiteY3" fmla="*/ 1079285 h 1079285"/>
              <a:gd name="connsiteX4" fmla="*/ 0 w 3536394"/>
              <a:gd name="connsiteY4" fmla="*/ 0 h 107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6394" h="1079285">
                <a:moveTo>
                  <a:pt x="0" y="0"/>
                </a:moveTo>
                <a:lnTo>
                  <a:pt x="3536394" y="0"/>
                </a:lnTo>
                <a:lnTo>
                  <a:pt x="3536394" y="1079285"/>
                </a:lnTo>
                <a:lnTo>
                  <a:pt x="0" y="10792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667" dirty="0" smtClean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</a:rPr>
              <a:t>Longer time with teachers (hours and years)</a:t>
            </a:r>
            <a:endParaRPr lang="en-US" sz="2667" dirty="0">
              <a:solidFill>
                <a:srgbClr val="15284B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61277" y="4968509"/>
            <a:ext cx="1173070" cy="1172827"/>
          </a:xfrm>
          <a:prstGeom prst="ellipse">
            <a:avLst/>
          </a:prstGeom>
          <a:solidFill>
            <a:schemeClr val="accent6"/>
          </a:solidFill>
          <a:effectLst>
            <a:glow rad="508000">
              <a:schemeClr val="accent6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5588001" y="5332221"/>
            <a:ext cx="3784599" cy="905458"/>
          </a:xfrm>
          <a:custGeom>
            <a:avLst/>
            <a:gdLst>
              <a:gd name="connsiteX0" fmla="*/ 0 w 2983561"/>
              <a:gd name="connsiteY0" fmla="*/ 0 h 860773"/>
              <a:gd name="connsiteX1" fmla="*/ 2983561 w 2983561"/>
              <a:gd name="connsiteY1" fmla="*/ 0 h 860773"/>
              <a:gd name="connsiteX2" fmla="*/ 2983561 w 2983561"/>
              <a:gd name="connsiteY2" fmla="*/ 860773 h 860773"/>
              <a:gd name="connsiteX3" fmla="*/ 0 w 2983561"/>
              <a:gd name="connsiteY3" fmla="*/ 860773 h 860773"/>
              <a:gd name="connsiteX4" fmla="*/ 0 w 2983561"/>
              <a:gd name="connsiteY4" fmla="*/ 0 h 86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561" h="860773">
                <a:moveTo>
                  <a:pt x="0" y="0"/>
                </a:moveTo>
                <a:lnTo>
                  <a:pt x="2983561" y="0"/>
                </a:lnTo>
                <a:lnTo>
                  <a:pt x="2983561" y="860773"/>
                </a:lnTo>
                <a:lnTo>
                  <a:pt x="0" y="8607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867" tIns="33867" rIns="33867" bIns="33867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667" dirty="0" smtClean="0">
                <a:solidFill>
                  <a:srgbClr val="15284B">
                    <a:hueOff val="0"/>
                    <a:satOff val="0"/>
                    <a:lumOff val="0"/>
                    <a:alphaOff val="0"/>
                  </a:srgbClr>
                </a:solidFill>
              </a:rPr>
              <a:t>Immersion with parents and the community</a:t>
            </a:r>
            <a:endParaRPr lang="en-US" sz="2667" dirty="0">
              <a:solidFill>
                <a:srgbClr val="15284B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39501" y="404209"/>
            <a:ext cx="1173070" cy="1172827"/>
          </a:xfrm>
          <a:prstGeom prst="ellipse">
            <a:avLst/>
          </a:prstGeom>
          <a:solidFill>
            <a:schemeClr val="accent5"/>
          </a:solidFill>
          <a:effectLst>
            <a:glow rad="508000">
              <a:schemeClr val="accent5"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8114" y="947057"/>
            <a:ext cx="461729" cy="461665"/>
          </a:xfrm>
          <a:prstGeom prst="rect">
            <a:avLst/>
          </a:prstGeom>
          <a:noFill/>
        </p:spPr>
        <p:txBody>
          <a:bodyPr wrap="none" lIns="365760" rtlCol="0">
            <a:spAutoFit/>
          </a:bodyPr>
          <a:lstStyle/>
          <a:p>
            <a:endParaRPr lang="en-US" dirty="0" smtClean="0">
              <a:solidFill>
                <a:srgbClr val="1528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7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6" grpId="0"/>
      <p:bldP spid="18" grpId="0"/>
      <p:bldP spid="20" grpId="0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1480"/>
            <a:ext cx="11582400" cy="1198561"/>
          </a:xfrm>
        </p:spPr>
        <p:txBody>
          <a:bodyPr/>
          <a:lstStyle/>
          <a:p>
            <a:r>
              <a:rPr lang="en-US" dirty="0" smtClean="0"/>
              <a:t>Announcing...Gemini II </a:t>
            </a:r>
            <a:r>
              <a:rPr lang="mr-IN" dirty="0" smtClean="0"/>
              <a:t>–</a:t>
            </a:r>
            <a:r>
              <a:rPr lang="en-US" dirty="0" smtClean="0"/>
              <a:t> The Space Walk Begins</a:t>
            </a:r>
            <a:endParaRPr lang="en-US" dirty="0"/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7780"/>
            <a:ext cx="6488098" cy="50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76200" y="-16276"/>
            <a:ext cx="11582400" cy="119856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267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Gemini II Application Process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00400" y="1487031"/>
            <a:ext cx="8991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SzPct val="125000"/>
              <a:buFont typeface="Arial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Agree </a:t>
            </a:r>
            <a:r>
              <a:rPr lang="en-US" sz="2200" dirty="0">
                <a:solidFill>
                  <a:schemeClr val="tx2"/>
                </a:solidFill>
              </a:rPr>
              <a:t>to redesign one elementary and one secondary </a:t>
            </a:r>
            <a:r>
              <a:rPr lang="en-US" sz="2200" dirty="0" smtClean="0">
                <a:solidFill>
                  <a:schemeClr val="tx2"/>
                </a:solidFill>
              </a:rPr>
              <a:t>school.</a:t>
            </a:r>
          </a:p>
          <a:p>
            <a:pPr marL="342900" indent="-342900">
              <a:buClr>
                <a:schemeClr val="bg2"/>
              </a:buClr>
              <a:buSzPct val="125000"/>
              <a:buFont typeface="Arial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bg2"/>
              </a:buClr>
              <a:buSzPct val="125000"/>
              <a:buFont typeface="Arial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Each </a:t>
            </a:r>
            <a:r>
              <a:rPr lang="en-US" sz="2200" dirty="0">
                <a:solidFill>
                  <a:schemeClr val="tx2"/>
                </a:solidFill>
              </a:rPr>
              <a:t>district and school must provide evidence and have approval by school board with vote; faculty with a vote of 80 percent; and local Kansas-National Education Association or other professional organization support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Clr>
                <a:schemeClr val="bg2"/>
              </a:buClr>
              <a:buSzPct val="125000"/>
              <a:buFont typeface="Arial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bg2"/>
              </a:buClr>
              <a:buSzPct val="125000"/>
              <a:buFont typeface="Arial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Be </a:t>
            </a:r>
            <a:r>
              <a:rPr lang="en-US" sz="2200" dirty="0">
                <a:solidFill>
                  <a:schemeClr val="tx2"/>
                </a:solidFill>
              </a:rPr>
              <a:t>able and willing to completely redesign one elementary and one secondary school around the vision, outcomes and definition of a successful high school graduate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Clr>
                <a:schemeClr val="bg2"/>
              </a:buClr>
              <a:buSzPct val="125000"/>
              <a:buFont typeface="Arial" charset="0"/>
              <a:buChar char="•"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chemeClr val="bg2"/>
              </a:buClr>
              <a:buSzPct val="125000"/>
              <a:buFont typeface="Arial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Be </a:t>
            </a:r>
            <a:r>
              <a:rPr lang="en-US" sz="2200" dirty="0">
                <a:solidFill>
                  <a:schemeClr val="tx2"/>
                </a:solidFill>
              </a:rPr>
              <a:t>able and willing to launch a new school design in the </a:t>
            </a:r>
            <a:r>
              <a:rPr lang="en-US" sz="2200" dirty="0" smtClean="0">
                <a:solidFill>
                  <a:schemeClr val="tx2"/>
                </a:solidFill>
              </a:rPr>
              <a:t>2019-2020 </a:t>
            </a:r>
            <a:r>
              <a:rPr lang="en-US" sz="2200" dirty="0">
                <a:solidFill>
                  <a:schemeClr val="tx2"/>
                </a:solidFill>
              </a:rPr>
              <a:t>school year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3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Gemini II Application Process</a:t>
            </a:r>
            <a:endParaRPr lang="en-US" dirty="0"/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2800" y="1199926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Window for application starts on February 5, 2018</a:t>
            </a:r>
          </a:p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endParaRPr lang="en-US" sz="3600" dirty="0">
              <a:solidFill>
                <a:schemeClr val="tx2"/>
              </a:solidFill>
            </a:endParaRPr>
          </a:p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Deadline for applications is April 2, 2018</a:t>
            </a:r>
          </a:p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endParaRPr lang="en-US" sz="3600" dirty="0">
              <a:solidFill>
                <a:schemeClr val="tx2"/>
              </a:solidFill>
            </a:endParaRPr>
          </a:p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Gemini II districts will be announced at the SBOE meeting on April 17, 2018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Gemini II Application Process</a:t>
            </a:r>
            <a:endParaRPr lang="en-US" dirty="0"/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2800" y="1199926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bg2"/>
              </a:buClr>
              <a:buSzPct val="125000"/>
              <a:buFont typeface="Arial" charset="0"/>
              <a:buChar char="•"/>
            </a:pPr>
            <a:r>
              <a:rPr lang="en-US" sz="3600" dirty="0"/>
              <a:t>Kansas is in the process of developing a Kansas Redesign Flight Manual that will help guide </a:t>
            </a:r>
            <a:r>
              <a:rPr lang="en-US" sz="3600" dirty="0" smtClean="0"/>
              <a:t>Gemini II schools </a:t>
            </a:r>
            <a:r>
              <a:rPr lang="en-US" sz="3600" dirty="0"/>
              <a:t>in the redesign </a:t>
            </a:r>
            <a:r>
              <a:rPr lang="en-US" sz="3600" dirty="0" smtClean="0"/>
              <a:t>process.</a:t>
            </a:r>
          </a:p>
          <a:p>
            <a:pPr marL="571500" indent="-571500">
              <a:buClr>
                <a:schemeClr val="bg2"/>
              </a:buClr>
              <a:buSzPct val="125000"/>
              <a:buFont typeface="Arial" charset="0"/>
              <a:buChar char="•"/>
            </a:pPr>
            <a:endParaRPr lang="en-US" sz="3600" dirty="0"/>
          </a:p>
          <a:p>
            <a:pPr marL="571500" indent="-571500">
              <a:buClr>
                <a:schemeClr val="bg2"/>
              </a:buClr>
              <a:buSzPct val="125000"/>
              <a:buFont typeface="Arial" charset="0"/>
              <a:buChar char="•"/>
            </a:pPr>
            <a:r>
              <a:rPr lang="en-US" sz="3600" dirty="0" smtClean="0"/>
              <a:t>Individualized regional </a:t>
            </a:r>
            <a:r>
              <a:rPr lang="en-US" sz="3600" dirty="0"/>
              <a:t>support will be provided to Gemini II schools and districts beginning the Fall of 2018.</a:t>
            </a:r>
          </a:p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 Brownback’s Education Proposal</a:t>
            </a:r>
            <a:endParaRPr lang="en-US" dirty="0"/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2800" y="12954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Graduation Rate of 95%</a:t>
            </a:r>
          </a:p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Post Secondary Effective Rate of 75%</a:t>
            </a:r>
          </a:p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150 Counselors, Social Workers, School Psychologists</a:t>
            </a:r>
          </a:p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More Redesign Schools (50)</a:t>
            </a:r>
          </a:p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ACT and ACT </a:t>
            </a:r>
            <a:r>
              <a:rPr lang="en-US" sz="3600" dirty="0" err="1" smtClean="0">
                <a:solidFill>
                  <a:schemeClr val="tx2"/>
                </a:solidFill>
              </a:rPr>
              <a:t>WorkKeys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First 15</a:t>
            </a:r>
          </a:p>
          <a:p>
            <a:pPr marL="571500" indent="-571500">
              <a:buClr>
                <a:schemeClr val="bg2"/>
              </a:buClr>
              <a:buFont typeface="Arial" charset="0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Lead in teacher salaries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25400"/>
            <a:ext cx="12191999" cy="421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66800" y="4343400"/>
            <a:ext cx="10604500" cy="1544012"/>
          </a:xfrm>
        </p:spPr>
        <p:txBody>
          <a:bodyPr>
            <a:noAutofit/>
          </a:bodyPr>
          <a:lstStyle/>
          <a:p>
            <a:pPr marL="0" indent="0">
              <a:lnSpc>
                <a:spcPts val="5333"/>
              </a:lnSpc>
              <a:buNone/>
            </a:pPr>
            <a:r>
              <a:rPr lang="en-US" sz="6000" dirty="0">
                <a:solidFill>
                  <a:schemeClr val="tx2"/>
                </a:solidFill>
              </a:rPr>
              <a:t>Kansas leads the world in the </a:t>
            </a:r>
            <a:r>
              <a:rPr lang="en-US" sz="6000" b="1" dirty="0">
                <a:solidFill>
                  <a:schemeClr val="bg2"/>
                </a:solidFill>
              </a:rPr>
              <a:t>success of each </a:t>
            </a:r>
            <a:r>
              <a:rPr lang="en-US" sz="6000" b="1" dirty="0" smtClean="0">
                <a:solidFill>
                  <a:schemeClr val="bg2"/>
                </a:solidFill>
              </a:rPr>
              <a:t>student</a:t>
            </a:r>
            <a:endParaRPr lang="en-US" sz="6000" b="1" dirty="0">
              <a:solidFill>
                <a:schemeClr val="bg2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09600" y="-25400"/>
            <a:ext cx="11785600" cy="510116"/>
          </a:xfrm>
          <a:prstGeom prst="rect">
            <a:avLst/>
          </a:prstGeom>
          <a:noFill/>
        </p:spPr>
        <p:txBody>
          <a:bodyPr vert="horz" wrap="square" lIns="0" tIns="0" rIns="0" bIns="1219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486" y="6545902"/>
            <a:ext cx="3092513" cy="2358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1219170">
              <a:defRPr/>
            </a:pPr>
            <a:r>
              <a:rPr lang="en-US" sz="933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933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0455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29823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How Does an IPS flow into Post Secondary Success?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AutoShape 2" descr="areer_Pathways_Arch_Chart_FINAL-REV_11282017.png"/>
          <p:cNvSpPr>
            <a:spLocks noChangeAspect="1" noChangeArrowheads="1"/>
          </p:cNvSpPr>
          <p:nvPr/>
        </p:nvSpPr>
        <p:spPr bwMode="auto">
          <a:xfrm>
            <a:off x="0" y="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11125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>
            <a:normAutofit fontScale="90000"/>
          </a:bodyPr>
          <a:lstStyle/>
          <a:p>
            <a:r>
              <a:rPr lang="en-US" sz="3733" dirty="0"/>
              <a:t>From the first set of focus group responses, what characteristics of success were most frequently cited?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8330"/>
            <a:ext cx="12192000" cy="32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9" y="359885"/>
            <a:ext cx="11785599" cy="1458443"/>
          </a:xfrm>
        </p:spPr>
        <p:txBody>
          <a:bodyPr>
            <a:noAutofit/>
          </a:bodyPr>
          <a:lstStyle/>
          <a:p>
            <a:r>
              <a:rPr lang="en-US" sz="3200" dirty="0"/>
              <a:t>The business and industry focal groups cited </a:t>
            </a:r>
            <a:r>
              <a:rPr lang="en-US" sz="3200" b="1" dirty="0">
                <a:solidFill>
                  <a:schemeClr val="bg2"/>
                </a:solidFill>
              </a:rPr>
              <a:t>non-academic skills</a:t>
            </a:r>
            <a:r>
              <a:rPr lang="en-US" sz="3200" dirty="0"/>
              <a:t> with greater frequency than the community groups: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18329"/>
            <a:ext cx="12191997" cy="32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93800"/>
            <a:ext cx="8991600" cy="50643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employers want</a:t>
            </a:r>
            <a:endParaRPr lang="en-US" dirty="0"/>
          </a:p>
        </p:txBody>
      </p:sp>
      <p:pic>
        <p:nvPicPr>
          <p:cNvPr id="4" name="Picture 3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800"/>
            <a:ext cx="335280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2883"/>
            <a:ext cx="12192000" cy="1111664"/>
          </a:xfrm>
        </p:spPr>
        <p:txBody>
          <a:bodyPr>
            <a:normAutofit/>
          </a:bodyPr>
          <a:lstStyle/>
          <a:p>
            <a:r>
              <a:rPr lang="en-US" dirty="0" smtClean="0"/>
              <a:t>Creating a Vision for Kansas – State Outcomes</a:t>
            </a:r>
            <a:endParaRPr lang="en-US" dirty="0"/>
          </a:p>
        </p:txBody>
      </p:sp>
      <p:pic>
        <p:nvPicPr>
          <p:cNvPr id="6" name="Picture 5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" y="1193800"/>
            <a:ext cx="3531539" cy="5080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3429000" y="1193799"/>
          <a:ext cx="8686800" cy="508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67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" y="0"/>
            <a:ext cx="12182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0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36576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52283</TotalTime>
  <Words>750</Words>
  <Application>Microsoft Macintosh PowerPoint</Application>
  <PresentationFormat>Widescreen</PresentationFormat>
  <Paragraphs>76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Narrow</vt:lpstr>
      <vt:lpstr>Calibri</vt:lpstr>
      <vt:lpstr>Calibri Light</vt:lpstr>
      <vt:lpstr>Century Gothic</vt:lpstr>
      <vt:lpstr>Mangal</vt:lpstr>
      <vt:lpstr>Wingdings</vt:lpstr>
      <vt:lpstr>Arial</vt:lpstr>
      <vt:lpstr>KansansCAN-Blank-Template</vt:lpstr>
      <vt:lpstr>1_KansansCAN-Blank-Template</vt:lpstr>
      <vt:lpstr>3_Office Theme</vt:lpstr>
      <vt:lpstr>2_Office Theme</vt:lpstr>
      <vt:lpstr>Kansas Leads the World in the Success of Each Student.</vt:lpstr>
      <vt:lpstr>PowerPoint Presentation</vt:lpstr>
      <vt:lpstr>PowerPoint Presentation</vt:lpstr>
      <vt:lpstr>PowerPoint Presentation</vt:lpstr>
      <vt:lpstr>From the first set of focus group responses, what characteristics of success were most frequently cited?</vt:lpstr>
      <vt:lpstr>The business and industry focal groups cited non-academic skills with greater frequency than the community groups:</vt:lpstr>
      <vt:lpstr>What employers want</vt:lpstr>
      <vt:lpstr>Creating a Vision for Kansas – State Outcomes</vt:lpstr>
      <vt:lpstr>PowerPoint Presentation</vt:lpstr>
      <vt:lpstr>PowerPoint Presentation</vt:lpstr>
      <vt:lpstr>PowerPoint Presentation</vt:lpstr>
      <vt:lpstr>Announcing...Gemini II – The Space Walk Begins</vt:lpstr>
      <vt:lpstr>PowerPoint Presentation</vt:lpstr>
      <vt:lpstr>Gemini II Application Process</vt:lpstr>
      <vt:lpstr>Gemini II Application Process</vt:lpstr>
      <vt:lpstr>Governor Brownback’s Education Proposal</vt:lpstr>
      <vt:lpstr>PowerPoint Presentation</vt:lpstr>
    </vt:vector>
  </TitlesOfParts>
  <Company>KSDE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Franklin</dc:creator>
  <cp:lastModifiedBy>Randy Watson</cp:lastModifiedBy>
  <cp:revision>960</cp:revision>
  <cp:lastPrinted>2017-03-27T17:24:31Z</cp:lastPrinted>
  <dcterms:created xsi:type="dcterms:W3CDTF">2015-08-04T16:12:34Z</dcterms:created>
  <dcterms:modified xsi:type="dcterms:W3CDTF">2018-01-11T05:59:44Z</dcterms:modified>
</cp:coreProperties>
</file>