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Arial Narrow"/>
      <p:regular r:id="rId39"/>
      <p:bold r:id="rId40"/>
      <p:italic r:id="rId41"/>
      <p:boldItalic r:id="rId42"/>
    </p:embeddedFont>
    <p:embeddedFont>
      <p:font typeface="Open Sans SemiBold"/>
      <p:regular r:id="rId43"/>
      <p:bold r:id="rId44"/>
      <p:italic r:id="rId45"/>
      <p:boldItalic r:id="rId46"/>
    </p:embeddedFont>
    <p:embeddedFont>
      <p:font typeface="Open Sans Light"/>
      <p:regular r:id="rId47"/>
      <p:bold r:id="rId48"/>
      <p:italic r:id="rId49"/>
      <p:boldItalic r:id="rId50"/>
    </p:embeddedFont>
    <p:embeddedFont>
      <p:font typeface="Open Sans"/>
      <p:regular r:id="rId51"/>
      <p:bold r:id="rId52"/>
      <p:italic r:id="rId53"/>
      <p:boldItalic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bold.fntdata"/><Relationship Id="rId42" Type="http://schemas.openxmlformats.org/officeDocument/2006/relationships/font" Target="fonts/ArialNarrow-boldItalic.fntdata"/><Relationship Id="rId41" Type="http://schemas.openxmlformats.org/officeDocument/2006/relationships/font" Target="fonts/ArialNarrow-italic.fntdata"/><Relationship Id="rId44" Type="http://schemas.openxmlformats.org/officeDocument/2006/relationships/font" Target="fonts/OpenSansSemiBold-bold.fntdata"/><Relationship Id="rId43" Type="http://schemas.openxmlformats.org/officeDocument/2006/relationships/font" Target="fonts/OpenSansSemiBold-regular.fntdata"/><Relationship Id="rId46" Type="http://schemas.openxmlformats.org/officeDocument/2006/relationships/font" Target="fonts/OpenSansSemiBold-boldItalic.fntdata"/><Relationship Id="rId45"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Light-bold.fntdata"/><Relationship Id="rId47" Type="http://schemas.openxmlformats.org/officeDocument/2006/relationships/font" Target="fonts/OpenSansLight-regular.fntdata"/><Relationship Id="rId49" Type="http://schemas.openxmlformats.org/officeDocument/2006/relationships/font" Target="fonts/OpenSa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oboto-regular.fntdata"/><Relationship Id="rId34" Type="http://schemas.openxmlformats.org/officeDocument/2006/relationships/slide" Target="slides/slide29.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ArialNarrow-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regular.fntdata"/><Relationship Id="rId50" Type="http://schemas.openxmlformats.org/officeDocument/2006/relationships/font" Target="fonts/OpenSansLigh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6.xml"/><Relationship Id="rId55" Type="http://schemas.openxmlformats.org/officeDocument/2006/relationships/font" Target="fonts/CenturyGothic-regular.fntdata"/><Relationship Id="rId10" Type="http://schemas.openxmlformats.org/officeDocument/2006/relationships/slide" Target="slides/slide5.xml"/><Relationship Id="rId54" Type="http://schemas.openxmlformats.org/officeDocument/2006/relationships/font" Target="fonts/OpenSans-boldItalic.fntdata"/><Relationship Id="rId13" Type="http://schemas.openxmlformats.org/officeDocument/2006/relationships/slide" Target="slides/slide8.xml"/><Relationship Id="rId57" Type="http://schemas.openxmlformats.org/officeDocument/2006/relationships/font" Target="fonts/CenturyGothic-italic.fntdata"/><Relationship Id="rId12" Type="http://schemas.openxmlformats.org/officeDocument/2006/relationships/slide" Target="slides/slide7.xml"/><Relationship Id="rId56" Type="http://schemas.openxmlformats.org/officeDocument/2006/relationships/font" Target="fonts/CenturyGothic-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KansansCan%20Cadre%20Training.PersonalizedLearningReferences.2020.08.06%20(1).pdf?ver=2021-02-23-082813-90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Personalized%20Learning%20Fact%20Sheet.pdf?ver=2020-09-30-124429-55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9a3473560a_0_217: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9a3473560a_0_217: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93877760f9_0_350: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93877760f9_0_350: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3877760f9_0_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93877760f9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93877760f9_0_37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a3473560a_0_465: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9a3473560a_0_465: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93877760f9_0_3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93877760f9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Put together by our Comprehensive Center for Technical Support. </a:t>
            </a:r>
            <a:endParaRPr/>
          </a:p>
          <a:p>
            <a:pPr indent="0" lvl="0" marL="0" rtl="0" algn="l">
              <a:spcBef>
                <a:spcPts val="0"/>
              </a:spcBef>
              <a:spcAft>
                <a:spcPts val="0"/>
              </a:spcAft>
              <a:buNone/>
            </a:pPr>
            <a:r>
              <a:rPr lang="en"/>
              <a:t>Research Brief- </a:t>
            </a:r>
            <a:r>
              <a:rPr lang="en" u="sng">
                <a:solidFill>
                  <a:schemeClr val="hlink"/>
                </a:solidFill>
                <a:hlinkClick r:id="rId2"/>
              </a:rPr>
              <a:t>https://www.ksde.org/Portals/0/Communications/KC_School_Redesign/KansansCan%20Cadre%20Training.PersonalizedLearningReferences.2020.08.06%20(1).pdf?ver=2021-02-23-082813-900</a:t>
            </a:r>
            <a:r>
              <a:rPr lang="en"/>
              <a:t> </a:t>
            </a:r>
            <a:endParaRPr/>
          </a:p>
        </p:txBody>
      </p:sp>
      <p:sp>
        <p:nvSpPr>
          <p:cNvPr id="341" name="Google Shape;341;g93877760f9_0_3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93877760f9_0_3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93877760f9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93877760f9_0_36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3877760f9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3877760f9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3877760f9_0_1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93877760f9_0_1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93877760f9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93877760f9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93877760f9_0_1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93877760f9_0_1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3877760f9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93877760f9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93877760f9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93877760f9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93877760f9_0_1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93877760f9_0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93877760f9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93877760f9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3877760f9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93877760f9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93877760f9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93877760f9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3877760f9_0_1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3877760f9_0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93877760f9_0_1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93877760f9_0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93877760f9_0_1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93877760f9_0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3877760f9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3877760f9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93877760f9_0_1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93877760f9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3877760f9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3877760f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93877760f9_0_30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3877760f9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3877760f9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https://www.ksde.org/Portals/0/Communications/KC_School_Redesign/Personalized%20Learning%20Fact%20Sheet.pdf?ver=2020-09-30-124429-557</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3877760f9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3877760f9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a3473560a_0_211: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9a3473560a_0_211: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3877760f9_0_322: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93877760f9_0_322: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3877760f9_0_329: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93877760f9_0_329: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3877760f9_0_336: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93877760f9_0_336: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2" showMasterSp="0">
  <p:cSld name="Title and Content with Photo 2">
    <p:spTree>
      <p:nvGrpSpPr>
        <p:cNvPr id="196" name="Shape 196"/>
        <p:cNvGrpSpPr/>
        <p:nvPr/>
      </p:nvGrpSpPr>
      <p:grpSpPr>
        <a:xfrm>
          <a:off x="0" y="0"/>
          <a:ext cx="0" cy="0"/>
          <a:chOff x="0" y="0"/>
          <a:chExt cx="0" cy="0"/>
        </a:xfrm>
      </p:grpSpPr>
      <p:pic>
        <p:nvPicPr>
          <p:cNvPr id="197" name="Google Shape;197;p32"/>
          <p:cNvPicPr preferRelativeResize="0"/>
          <p:nvPr/>
        </p:nvPicPr>
        <p:blipFill rotWithShape="1">
          <a:blip r:embed="rId2">
            <a:alphaModFix/>
          </a:blip>
          <a:srcRect b="338" l="15853" r="-7386" t="0"/>
          <a:stretch/>
        </p:blipFill>
        <p:spPr>
          <a:xfrm flipH="1">
            <a:off x="2057400" y="0"/>
            <a:ext cx="7086598" cy="5144828"/>
          </a:xfrm>
          <a:prstGeom prst="rect">
            <a:avLst/>
          </a:prstGeom>
          <a:noFill/>
          <a:ln>
            <a:noFill/>
          </a:ln>
        </p:spPr>
      </p:pic>
      <p:sp>
        <p:nvSpPr>
          <p:cNvPr id="198" name="Google Shape;198;p32"/>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9" name="Google Shape;199;p32"/>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0" name="Google Shape;200;p32"/>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1" name="Google Shape;201;p32"/>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2" name="Google Shape;202;p32"/>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2"/>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04" name="Google Shape;204;p32"/>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c" showMasterSp="0">
  <p:cSld name="Title and Content 2c">
    <p:spTree>
      <p:nvGrpSpPr>
        <p:cNvPr id="205" name="Shape 205"/>
        <p:cNvGrpSpPr/>
        <p:nvPr/>
      </p:nvGrpSpPr>
      <p:grpSpPr>
        <a:xfrm>
          <a:off x="0" y="0"/>
          <a:ext cx="0" cy="0"/>
          <a:chOff x="0" y="0"/>
          <a:chExt cx="0" cy="0"/>
        </a:xfrm>
      </p:grpSpPr>
      <p:sp>
        <p:nvSpPr>
          <p:cNvPr id="206" name="Google Shape;206;p33"/>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7" name="Google Shape;207;p33"/>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8" name="Google Shape;208;p33"/>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9" name="Google Shape;209;p33"/>
          <p:cNvSpPr txBox="1"/>
          <p:nvPr>
            <p:ph idx="1" type="body"/>
          </p:nvPr>
        </p:nvSpPr>
        <p:spPr>
          <a:xfrm>
            <a:off x="360114" y="1177460"/>
            <a:ext cx="3183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0" name="Google Shape;210;p33"/>
          <p:cNvSpPr txBox="1"/>
          <p:nvPr>
            <p:ph idx="2" type="body"/>
          </p:nvPr>
        </p:nvSpPr>
        <p:spPr>
          <a:xfrm>
            <a:off x="3799199" y="1177460"/>
            <a:ext cx="3180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1" name="Google Shape;211;p33"/>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33"/>
          <p:cNvSpPr txBox="1"/>
          <p:nvPr>
            <p:ph idx="3" type="body"/>
          </p:nvPr>
        </p:nvSpPr>
        <p:spPr>
          <a:xfrm>
            <a:off x="35956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3" name="Google Shape;213;p33"/>
          <p:cNvSpPr txBox="1"/>
          <p:nvPr>
            <p:ph idx="4" type="body"/>
          </p:nvPr>
        </p:nvSpPr>
        <p:spPr>
          <a:xfrm>
            <a:off x="379618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14" name="Google Shape;214;p33"/>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a" showMasterSp="0">
  <p:cSld name="Title and Content 1a">
    <p:spTree>
      <p:nvGrpSpPr>
        <p:cNvPr id="215" name="Shape 215"/>
        <p:cNvGrpSpPr/>
        <p:nvPr/>
      </p:nvGrpSpPr>
      <p:grpSpPr>
        <a:xfrm>
          <a:off x="0" y="0"/>
          <a:ext cx="0" cy="0"/>
          <a:chOff x="0" y="0"/>
          <a:chExt cx="0" cy="0"/>
        </a:xfrm>
      </p:grpSpPr>
      <p:sp>
        <p:nvSpPr>
          <p:cNvPr id="216" name="Google Shape;216;p34"/>
          <p:cNvSpPr txBox="1"/>
          <p:nvPr>
            <p:ph type="title"/>
          </p:nvPr>
        </p:nvSpPr>
        <p:spPr>
          <a:xfrm>
            <a:off x="360114" y="452377"/>
            <a:ext cx="75264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4"/>
          <p:cNvSpPr txBox="1"/>
          <p:nvPr>
            <p:ph idx="1" type="body"/>
          </p:nvPr>
        </p:nvSpPr>
        <p:spPr>
          <a:xfrm>
            <a:off x="359569" y="1145704"/>
            <a:ext cx="75273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8" name="Google Shape;218;p34"/>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9" name="Google Shape;219;p34"/>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34"/>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Photo 2" showMasterSp="0">
  <p:cSld name="Section Divider with Photo 2">
    <p:bg>
      <p:bgPr>
        <a:solidFill>
          <a:schemeClr val="lt1"/>
        </a:solidFill>
      </p:bgPr>
    </p:bg>
    <p:spTree>
      <p:nvGrpSpPr>
        <p:cNvPr id="221" name="Shape 221"/>
        <p:cNvGrpSpPr/>
        <p:nvPr/>
      </p:nvGrpSpPr>
      <p:grpSpPr>
        <a:xfrm>
          <a:off x="0" y="0"/>
          <a:ext cx="0" cy="0"/>
          <a:chOff x="0" y="0"/>
          <a:chExt cx="0" cy="0"/>
        </a:xfrm>
      </p:grpSpPr>
      <p:pic>
        <p:nvPicPr>
          <p:cNvPr id="222" name="Google Shape;222;p35"/>
          <p:cNvPicPr preferRelativeResize="0"/>
          <p:nvPr/>
        </p:nvPicPr>
        <p:blipFill rotWithShape="1">
          <a:blip r:embed="rId2">
            <a:alphaModFix/>
          </a:blip>
          <a:srcRect b="0" l="0" r="9706" t="0"/>
          <a:stretch/>
        </p:blipFill>
        <p:spPr>
          <a:xfrm>
            <a:off x="2171700" y="-6181"/>
            <a:ext cx="6972302" cy="5143500"/>
          </a:xfrm>
          <a:prstGeom prst="rect">
            <a:avLst/>
          </a:prstGeom>
          <a:noFill/>
          <a:ln>
            <a:noFill/>
          </a:ln>
        </p:spPr>
      </p:pic>
      <p:sp>
        <p:nvSpPr>
          <p:cNvPr id="223" name="Google Shape;223;p35"/>
          <p:cNvSpPr/>
          <p:nvPr/>
        </p:nvSpPr>
        <p:spPr>
          <a:xfrm>
            <a:off x="0" y="0"/>
            <a:ext cx="4221480" cy="5143500"/>
          </a:xfrm>
          <a:custGeom>
            <a:rect b="b" l="l" r="r" t="t"/>
            <a:pathLst>
              <a:path extrusionOk="0" h="6858000" w="562864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4" name="Google Shape;224;p35"/>
          <p:cNvSpPr/>
          <p:nvPr/>
        </p:nvSpPr>
        <p:spPr>
          <a:xfrm>
            <a:off x="316001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5" name="Google Shape;225;p35"/>
          <p:cNvSpPr txBox="1"/>
          <p:nvPr>
            <p:ph type="title"/>
          </p:nvPr>
        </p:nvSpPr>
        <p:spPr>
          <a:xfrm>
            <a:off x="374651" y="2057400"/>
            <a:ext cx="3029100" cy="10287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35"/>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7" name="Google Shape;227;p35"/>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35"/>
          <p:cNvPicPr preferRelativeResize="0"/>
          <p:nvPr/>
        </p:nvPicPr>
        <p:blipFill rotWithShape="1">
          <a:blip r:embed="rId3">
            <a:alphaModFix/>
          </a:blip>
          <a:srcRect b="0" l="0" r="0" t="0"/>
          <a:stretch/>
        </p:blipFill>
        <p:spPr>
          <a:xfrm>
            <a:off x="374651" y="4483024"/>
            <a:ext cx="2400300" cy="261581"/>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3" showMasterSp="0">
  <p:cSld name="Title and Content with Photo 3">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2">
            <a:alphaModFix/>
          </a:blip>
          <a:srcRect b="0" l="0" r="0" t="1312"/>
          <a:stretch/>
        </p:blipFill>
        <p:spPr>
          <a:xfrm>
            <a:off x="3200400" y="-1"/>
            <a:ext cx="5943599" cy="5145270"/>
          </a:xfrm>
          <a:prstGeom prst="rect">
            <a:avLst/>
          </a:prstGeom>
          <a:noFill/>
          <a:ln>
            <a:noFill/>
          </a:ln>
        </p:spPr>
      </p:pic>
      <p:sp>
        <p:nvSpPr>
          <p:cNvPr id="231" name="Google Shape;231;p36"/>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2" name="Google Shape;232;p36"/>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3" name="Google Shape;233;p36"/>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4" name="Google Shape;234;p36"/>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5" name="Google Shape;235;p36"/>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37" name="Google Shape;237;p36"/>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b" showMasterSp="0">
  <p:cSld name="Title and Content 1b">
    <p:spTree>
      <p:nvGrpSpPr>
        <p:cNvPr id="238" name="Shape 238"/>
        <p:cNvGrpSpPr/>
        <p:nvPr/>
      </p:nvGrpSpPr>
      <p:grpSpPr>
        <a:xfrm>
          <a:off x="0" y="0"/>
          <a:ext cx="0" cy="0"/>
          <a:chOff x="0" y="0"/>
          <a:chExt cx="0" cy="0"/>
        </a:xfrm>
      </p:grpSpPr>
      <p:sp>
        <p:nvSpPr>
          <p:cNvPr id="239" name="Google Shape;239;p37"/>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0" name="Google Shape;240;p37"/>
          <p:cNvSpPr/>
          <p:nvPr/>
        </p:nvSpPr>
        <p:spPr>
          <a:xfrm>
            <a:off x="0" y="0"/>
            <a:ext cx="8077200" cy="5143500"/>
          </a:xfrm>
          <a:custGeom>
            <a:rect b="b" l="l" r="r" t="t"/>
            <a:pathLst>
              <a:path extrusionOk="0" h="6858000" w="10769600">
                <a:moveTo>
                  <a:pt x="9104894" y="0"/>
                </a:moveTo>
                <a:lnTo>
                  <a:pt x="0" y="0"/>
                </a:lnTo>
                <a:lnTo>
                  <a:pt x="0" y="6858000"/>
                </a:lnTo>
                <a:lnTo>
                  <a:pt x="9104894" y="6858000"/>
                </a:lnTo>
                <a:lnTo>
                  <a:pt x="10769103" y="3429005"/>
                </a:lnTo>
                <a:lnTo>
                  <a:pt x="910489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1" name="Google Shape;241;p37"/>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2" name="Google Shape;242;p37"/>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3" name="Google Shape;243;p37"/>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4" name="Google Shape;244;p37"/>
          <p:cNvSpPr txBox="1"/>
          <p:nvPr>
            <p:ph idx="1" type="body"/>
          </p:nvPr>
        </p:nvSpPr>
        <p:spPr>
          <a:xfrm>
            <a:off x="359569" y="1145704"/>
            <a:ext cx="66267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45" name="Google Shape;245;p37"/>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1.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www.rand.org/pubs/research_reports/RR1365.html" TargetMode="External"/><Relationship Id="rId4" Type="http://schemas.openxmlformats.org/officeDocument/2006/relationships/hyperlink" Target="https://www.bls.gov/tus/#tables" TargetMode="External"/><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s://aurora-institute.org/resource/what-is-competency-based-education-an-updated-definition/" TargetMode="External"/><Relationship Id="rId5" Type="http://schemas.openxmlformats.org/officeDocument/2006/relationships/hyperlink" Target="https://www.ksde.org/Teaching-Learning/Resources/Navigating-Change-Kansas-Guide-to-Learning-and-School-Safety-Oper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hyperlink" Target="https://www.frameworksinstitute.org/publication/from-caring-to-conditions-a-frameworks-framing-brief/" TargetMode="External"/><Relationship Id="rId5" Type="http://schemas.openxmlformats.org/officeDocument/2006/relationships/hyperlink" Target="https://aurora-institute.org/resource/what-is-competency-based-education-an-updated-defini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equityinlearning.act.org/wp-content/uploads/2017/07/Informal-Learning-Lit-Review-Final-April-2016-1.pdf" TargetMode="External"/><Relationship Id="rId5" Type="http://schemas.openxmlformats.org/officeDocument/2006/relationships/hyperlink" Target="https://srcd.onlinelibrary.wiley.com/doi/full/10.1002/sop2.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hyperlink" Target="https://aurora-institute.org/resource/what-is-competency-based-education-an-updated-definition/" TargetMode="External"/><Relationship Id="rId5" Type="http://schemas.openxmlformats.org/officeDocument/2006/relationships/hyperlink" Target="http://pl.cmslearns.org/wp-content/uploads/2014/04/PL-Evaluation-Year-2_FINAL_7.6.17.pdf" TargetMode="External"/><Relationship Id="rId6" Type="http://schemas.openxmlformats.org/officeDocument/2006/relationships/hyperlink" Target="http://k12education.gatesfoundation.org/resource/early-progress-interim-research-on-personalized-learn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Personalized Learning: Deep Dive</a:t>
            </a:r>
            <a:endParaRPr/>
          </a:p>
        </p:txBody>
      </p:sp>
      <p:sp>
        <p:nvSpPr>
          <p:cNvPr id="251" name="Google Shape;251;p38"/>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Training Activity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7"/>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Time</a:t>
            </a:r>
            <a:endParaRPr/>
          </a:p>
        </p:txBody>
      </p:sp>
      <p:sp>
        <p:nvSpPr>
          <p:cNvPr id="313" name="Google Shape;313;p47"/>
          <p:cNvSpPr txBox="1"/>
          <p:nvPr>
            <p:ph idx="1" type="body"/>
          </p:nvPr>
        </p:nvSpPr>
        <p:spPr>
          <a:xfrm>
            <a:off x="471505" y="1026918"/>
            <a:ext cx="8229600" cy="98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
              <a:t>Students learn at any time of day.</a:t>
            </a:r>
            <a:r>
              <a:rPr baseline="30000" lang="en"/>
              <a:t>6</a:t>
            </a:r>
            <a:r>
              <a:rPr lang="en"/>
              <a:t> Students need to rest, eat, exercise, socialize, and learn in formal and informal ways.</a:t>
            </a:r>
            <a:r>
              <a:rPr baseline="30000" lang="en"/>
              <a:t>7</a:t>
            </a:r>
            <a:endParaRPr/>
          </a:p>
        </p:txBody>
      </p:sp>
      <p:sp>
        <p:nvSpPr>
          <p:cNvPr id="314" name="Google Shape;314;p47"/>
          <p:cNvSpPr txBox="1"/>
          <p:nvPr/>
        </p:nvSpPr>
        <p:spPr>
          <a:xfrm>
            <a:off x="457200" y="4274400"/>
            <a:ext cx="8229600" cy="34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6 </a:t>
            </a:r>
            <a:r>
              <a:rPr b="0" i="0" lang="en" sz="700">
                <a:solidFill>
                  <a:srgbClr val="595959"/>
                </a:solidFill>
                <a:latin typeface="Calibri"/>
                <a:ea typeface="Calibri"/>
                <a:cs typeface="Calibri"/>
                <a:sym typeface="Calibri"/>
              </a:rPr>
              <a:t>Pane, J., Steiner, E., Baird, M., &amp; Hamilton, L. (2015). </a:t>
            </a:r>
            <a:r>
              <a:rPr b="0" i="1" lang="en" sz="700">
                <a:solidFill>
                  <a:srgbClr val="595959"/>
                </a:solidFill>
                <a:latin typeface="Calibri"/>
                <a:ea typeface="Calibri"/>
                <a:cs typeface="Calibri"/>
                <a:sym typeface="Calibri"/>
              </a:rPr>
              <a:t>Continued progress: Promising evidence on personalized learning. </a:t>
            </a:r>
            <a:r>
              <a:rPr b="0" i="0" lang="en" sz="700">
                <a:solidFill>
                  <a:srgbClr val="595959"/>
                </a:solidFill>
                <a:latin typeface="Calibri"/>
                <a:ea typeface="Calibri"/>
                <a:cs typeface="Calibri"/>
                <a:sym typeface="Calibri"/>
              </a:rPr>
              <a:t>RAND Corporation. Retrieved from </a:t>
            </a:r>
            <a:r>
              <a:rPr b="0" i="0" lang="en" sz="700" u="sng">
                <a:solidFill>
                  <a:srgbClr val="595959"/>
                </a:solidFill>
                <a:latin typeface="Calibri"/>
                <a:ea typeface="Calibri"/>
                <a:cs typeface="Calibri"/>
                <a:sym typeface="Calibri"/>
                <a:hlinkClick r:id="rId3">
                  <a:extLst>
                    <a:ext uri="{A12FA001-AC4F-418D-AE19-62706E023703}">
                      <ahyp:hlinkClr val="tx"/>
                    </a:ext>
                  </a:extLst>
                </a:hlinkClick>
              </a:rPr>
              <a:t>https://www.rand.org/pubs/research_reports/RR1365.html</a:t>
            </a:r>
            <a:r>
              <a:rPr b="0" i="0" lang="en" sz="700">
                <a:solidFill>
                  <a:srgbClr val="595959"/>
                </a:solidFill>
                <a:latin typeface="Calibri"/>
                <a:ea typeface="Calibri"/>
                <a:cs typeface="Calibri"/>
                <a:sym typeface="Calibri"/>
              </a:rPr>
              <a:t> </a:t>
            </a:r>
            <a:endParaRPr sz="1100"/>
          </a:p>
          <a:p>
            <a:pPr indent="0" lvl="0" marL="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7 </a:t>
            </a:r>
            <a:r>
              <a:rPr b="0" i="0" lang="en" sz="700">
                <a:solidFill>
                  <a:srgbClr val="595959"/>
                </a:solidFill>
                <a:latin typeface="Calibri"/>
                <a:ea typeface="Calibri"/>
                <a:cs typeface="Calibri"/>
                <a:sym typeface="Calibri"/>
              </a:rPr>
              <a:t>U.S. Bureau of Labor Statistics. (2018). </a:t>
            </a:r>
            <a:r>
              <a:rPr b="0" i="1" lang="en" sz="700">
                <a:solidFill>
                  <a:srgbClr val="595959"/>
                </a:solidFill>
                <a:latin typeface="Calibri"/>
                <a:ea typeface="Calibri"/>
                <a:cs typeface="Calibri"/>
                <a:sym typeface="Calibri"/>
              </a:rPr>
              <a:t>2017 American Time Use Survey </a:t>
            </a:r>
            <a:r>
              <a:rPr b="0" i="0" lang="en" sz="700">
                <a:solidFill>
                  <a:srgbClr val="595959"/>
                </a:solidFill>
                <a:latin typeface="Calibri"/>
                <a:ea typeface="Calibri"/>
                <a:cs typeface="Calibri"/>
                <a:sym typeface="Calibri"/>
              </a:rPr>
              <a:t>[Data set]. Retrieved from </a:t>
            </a:r>
            <a:r>
              <a:rPr b="0" i="0" lang="en" sz="700" u="sng">
                <a:solidFill>
                  <a:srgbClr val="595959"/>
                </a:solidFill>
                <a:latin typeface="Calibri"/>
                <a:ea typeface="Calibri"/>
                <a:cs typeface="Calibri"/>
                <a:sym typeface="Calibri"/>
                <a:hlinkClick r:id="rId4">
                  <a:extLst>
                    <a:ext uri="{A12FA001-AC4F-418D-AE19-62706E023703}">
                      <ahyp:hlinkClr val="tx"/>
                    </a:ext>
                  </a:extLst>
                </a:hlinkClick>
              </a:rPr>
              <a:t>https://www.bls.gov/tus/#tables</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a:t>
            </a:r>
            <a:endParaRPr sz="1100"/>
          </a:p>
        </p:txBody>
      </p:sp>
      <p:pic>
        <p:nvPicPr>
          <p:cNvPr id="315" name="Google Shape;315;p47"/>
          <p:cNvPicPr preferRelativeResize="0"/>
          <p:nvPr/>
        </p:nvPicPr>
        <p:blipFill>
          <a:blip r:embed="rId5">
            <a:alphaModFix/>
          </a:blip>
          <a:stretch>
            <a:fillRect/>
          </a:stretch>
        </p:blipFill>
        <p:spPr>
          <a:xfrm>
            <a:off x="3595213" y="1971643"/>
            <a:ext cx="1953582" cy="19535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8"/>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Demonstration of Learning</a:t>
            </a:r>
            <a:endParaRPr/>
          </a:p>
        </p:txBody>
      </p:sp>
      <p:sp>
        <p:nvSpPr>
          <p:cNvPr id="321" name="Google Shape;321;p48"/>
          <p:cNvSpPr txBox="1"/>
          <p:nvPr>
            <p:ph idx="1" type="body"/>
          </p:nvPr>
        </p:nvSpPr>
        <p:spPr>
          <a:xfrm>
            <a:off x="471505" y="1026920"/>
            <a:ext cx="8119200" cy="1397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
              <a:t>Students have a variety of ways to show mastery.</a:t>
            </a:r>
            <a:r>
              <a:rPr baseline="30000" lang="en"/>
              <a:t>8</a:t>
            </a:r>
            <a:r>
              <a:rPr lang="en"/>
              <a:t> Common expectations and rubrics can help students know what they have learned.</a:t>
            </a:r>
            <a:r>
              <a:rPr baseline="30000" lang="en"/>
              <a:t>9</a:t>
            </a:r>
            <a:endParaRPr/>
          </a:p>
        </p:txBody>
      </p:sp>
      <p:pic>
        <p:nvPicPr>
          <p:cNvPr id="322" name="Google Shape;322;p48"/>
          <p:cNvPicPr preferRelativeResize="0"/>
          <p:nvPr/>
        </p:nvPicPr>
        <p:blipFill rotWithShape="1">
          <a:blip r:embed="rId3">
            <a:alphaModFix/>
          </a:blip>
          <a:srcRect b="0" l="0" r="0" t="0"/>
          <a:stretch/>
        </p:blipFill>
        <p:spPr>
          <a:xfrm>
            <a:off x="3542155" y="1828800"/>
            <a:ext cx="2059691" cy="2059691"/>
          </a:xfrm>
          <a:prstGeom prst="rect">
            <a:avLst/>
          </a:prstGeom>
          <a:noFill/>
          <a:ln>
            <a:noFill/>
          </a:ln>
        </p:spPr>
      </p:pic>
      <p:sp>
        <p:nvSpPr>
          <p:cNvPr id="323" name="Google Shape;323;p48"/>
          <p:cNvSpPr txBox="1"/>
          <p:nvPr/>
        </p:nvSpPr>
        <p:spPr>
          <a:xfrm>
            <a:off x="457200" y="4302548"/>
            <a:ext cx="8229600" cy="400200"/>
          </a:xfrm>
          <a:prstGeom prst="rect">
            <a:avLst/>
          </a:prstGeom>
          <a:noFill/>
          <a:ln>
            <a:noFill/>
          </a:ln>
        </p:spPr>
        <p:txBody>
          <a:bodyPr anchorCtr="0" anchor="t" bIns="0" lIns="0" spcFirstLastPara="1" rIns="0" wrap="square" tIns="0">
            <a:noAutofit/>
          </a:bodyPr>
          <a:lstStyle/>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8 </a:t>
            </a:r>
            <a:r>
              <a:rPr b="0" i="0" lang="en" sz="700">
                <a:solidFill>
                  <a:srgbClr val="595959"/>
                </a:solidFill>
                <a:latin typeface="Calibri"/>
                <a:ea typeface="Calibri"/>
                <a:cs typeface="Calibri"/>
                <a:sym typeface="Calibri"/>
              </a:rPr>
              <a:t>Levine, E. &amp; Patrick, S. (2019). </a:t>
            </a:r>
            <a:r>
              <a:rPr b="0" i="1" lang="en" sz="700">
                <a:solidFill>
                  <a:srgbClr val="595959"/>
                </a:solidFill>
                <a:latin typeface="Calibri"/>
                <a:ea typeface="Calibri"/>
                <a:cs typeface="Calibri"/>
                <a:sym typeface="Calibri"/>
              </a:rPr>
              <a:t>What is competency-based education? An updated definition. </a:t>
            </a:r>
            <a:r>
              <a:rPr b="0" i="0" lang="en" sz="700">
                <a:solidFill>
                  <a:srgbClr val="595959"/>
                </a:solidFill>
                <a:latin typeface="Calibri"/>
                <a:ea typeface="Calibri"/>
                <a:cs typeface="Calibri"/>
                <a:sym typeface="Calibri"/>
              </a:rPr>
              <a:t>Aurora Institute. </a:t>
            </a:r>
            <a:r>
              <a:rPr b="0" i="0" lang="en" sz="700" u="sng">
                <a:solidFill>
                  <a:srgbClr val="595959"/>
                </a:solidFill>
                <a:latin typeface="Calibri"/>
                <a:ea typeface="Calibri"/>
                <a:cs typeface="Calibri"/>
                <a:sym typeface="Calibri"/>
                <a:hlinkClick r:id="rId4">
                  <a:extLst>
                    <a:ext uri="{A12FA001-AC4F-418D-AE19-62706E023703}">
                      <ahyp:hlinkClr val="tx"/>
                    </a:ext>
                  </a:extLst>
                </a:hlinkClick>
              </a:rPr>
              <a:t>https://aurora-institute.org/resource/what-is-competency-based-education-an-updated-definition/</a:t>
            </a:r>
            <a:endParaRPr b="0" i="0" sz="700" u="sng">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9 </a:t>
            </a:r>
            <a:r>
              <a:rPr b="0" i="0" lang="en" sz="700">
                <a:solidFill>
                  <a:srgbClr val="595959"/>
                </a:solidFill>
                <a:latin typeface="Calibri"/>
                <a:ea typeface="Calibri"/>
                <a:cs typeface="Calibri"/>
                <a:sym typeface="Calibri"/>
              </a:rPr>
              <a:t>Kansas State Department of Education. (2020). </a:t>
            </a:r>
            <a:r>
              <a:rPr b="0" i="1" lang="en" sz="700">
                <a:solidFill>
                  <a:srgbClr val="595959"/>
                </a:solidFill>
                <a:latin typeface="Calibri"/>
                <a:ea typeface="Calibri"/>
                <a:cs typeface="Calibri"/>
                <a:sym typeface="Calibri"/>
              </a:rPr>
              <a:t>Navigating change: Kansas’ guide to learning and school safety operations</a:t>
            </a:r>
            <a:r>
              <a:rPr b="0" i="0" lang="en" sz="700">
                <a:solidFill>
                  <a:srgbClr val="595959"/>
                </a:solidFill>
                <a:latin typeface="Calibri"/>
                <a:ea typeface="Calibri"/>
                <a:cs typeface="Calibri"/>
                <a:sym typeface="Calibri"/>
              </a:rPr>
              <a:t>. Retrieved from </a:t>
            </a:r>
            <a:r>
              <a:rPr b="0" i="0" lang="en" sz="700" u="sng">
                <a:solidFill>
                  <a:srgbClr val="595959"/>
                </a:solidFill>
                <a:latin typeface="Calibri"/>
                <a:ea typeface="Calibri"/>
                <a:cs typeface="Calibri"/>
                <a:sym typeface="Calibri"/>
                <a:hlinkClick r:id="rId5">
                  <a:extLst>
                    <a:ext uri="{A12FA001-AC4F-418D-AE19-62706E023703}">
                      <ahyp:hlinkClr val="tx"/>
                    </a:ext>
                  </a:extLst>
                </a:hlinkClick>
              </a:rPr>
              <a:t>https://www.ksde.org/Teaching-Learning/Resources/Navigating-Change-Kansas-Guide-to-Learning-and-School-Safety-Operations</a:t>
            </a:r>
            <a:r>
              <a:rPr b="0" i="0" lang="en" sz="700">
                <a:solidFill>
                  <a:srgbClr val="595959"/>
                </a:solidFill>
                <a:latin typeface="Calibri"/>
                <a:ea typeface="Calibri"/>
                <a:cs typeface="Calibri"/>
                <a:sym typeface="Calibri"/>
              </a:rPr>
              <a:t> </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Activity- </a:t>
            </a:r>
            <a:endParaRPr/>
          </a:p>
        </p:txBody>
      </p:sp>
      <p:sp>
        <p:nvSpPr>
          <p:cNvPr id="330" name="Google Shape;330;p4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2300"/>
              <a:t>Review the definition (PL and Flexibilities), review the 5 trends from PL Research, and review ‘Competencies’ as laid out in Navigating Change. </a:t>
            </a:r>
            <a:endParaRPr sz="2300"/>
          </a:p>
          <a:p>
            <a:pPr indent="-330200" lvl="0" marL="457200" rtl="0" algn="l">
              <a:spcBef>
                <a:spcPts val="0"/>
              </a:spcBef>
              <a:spcAft>
                <a:spcPts val="0"/>
              </a:spcAft>
              <a:buSzPts val="1600"/>
              <a:buChar char="●"/>
            </a:pPr>
            <a:r>
              <a:rPr lang="en" sz="2300"/>
              <a:t>Think: </a:t>
            </a:r>
            <a:endParaRPr sz="2300"/>
          </a:p>
          <a:p>
            <a:pPr indent="-330200" lvl="1" marL="914400" rtl="0" algn="l">
              <a:spcBef>
                <a:spcPts val="0"/>
              </a:spcBef>
              <a:spcAft>
                <a:spcPts val="0"/>
              </a:spcAft>
              <a:buSzPts val="1600"/>
              <a:buChar char="○"/>
            </a:pPr>
            <a:r>
              <a:rPr lang="en" sz="2000"/>
              <a:t>How do these three items align? </a:t>
            </a:r>
            <a:endParaRPr sz="2000"/>
          </a:p>
          <a:p>
            <a:pPr indent="-330200" lvl="1" marL="914400" rtl="0" algn="l">
              <a:spcBef>
                <a:spcPts val="0"/>
              </a:spcBef>
              <a:spcAft>
                <a:spcPts val="0"/>
              </a:spcAft>
              <a:buSzPts val="1600"/>
              <a:buChar char="○"/>
            </a:pPr>
            <a:r>
              <a:rPr lang="en" sz="2000"/>
              <a:t>What differences exist? </a:t>
            </a:r>
            <a:endParaRPr sz="2000"/>
          </a:p>
          <a:p>
            <a:pPr indent="0" lvl="0" marL="914400" rtl="0" algn="l">
              <a:spcBef>
                <a:spcPts val="800"/>
              </a:spcBef>
              <a:spcAft>
                <a:spcPts val="0"/>
              </a:spcAft>
              <a:buNone/>
            </a:pPr>
            <a:r>
              <a:t/>
            </a:r>
            <a:endParaRPr sz="2300"/>
          </a:p>
          <a:p>
            <a:pPr indent="-330200" lvl="1" marL="914400" rtl="0" algn="l">
              <a:spcBef>
                <a:spcPts val="400"/>
              </a:spcBef>
              <a:spcAft>
                <a:spcPts val="0"/>
              </a:spcAft>
              <a:buSzPts val="1600"/>
              <a:buChar char="○"/>
            </a:pPr>
            <a:r>
              <a:rPr lang="en" sz="2000"/>
              <a:t>What are small steps you can take now? </a:t>
            </a:r>
            <a:endParaRPr sz="2000"/>
          </a:p>
          <a:p>
            <a:pPr indent="-330200" lvl="1" marL="914400" rtl="0" algn="l">
              <a:spcBef>
                <a:spcPts val="0"/>
              </a:spcBef>
              <a:spcAft>
                <a:spcPts val="0"/>
              </a:spcAft>
              <a:buSzPts val="1600"/>
              <a:buChar char="○"/>
            </a:pPr>
            <a:r>
              <a:rPr lang="en" sz="2000"/>
              <a:t>What areas need more exploration?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0"/>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Definition of Personalization</a:t>
            </a:r>
            <a:endParaRPr/>
          </a:p>
        </p:txBody>
      </p:sp>
      <p:sp>
        <p:nvSpPr>
          <p:cNvPr id="336" name="Google Shape;336;p50"/>
          <p:cNvSpPr txBox="1"/>
          <p:nvPr/>
        </p:nvSpPr>
        <p:spPr>
          <a:xfrm>
            <a:off x="6503525" y="971050"/>
            <a:ext cx="2570400" cy="3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2060"/>
                </a:solidFill>
              </a:rPr>
              <a:t>Personalizing learning places the whole child at the center of instruction. It is informed by strong educator/student/ family relationships to provide equity and choice in time, place, path, pace, and demonstration of learning. </a:t>
            </a:r>
            <a:r>
              <a:rPr lang="en" sz="1800">
                <a:solidFill>
                  <a:srgbClr val="002060"/>
                </a:solidFill>
              </a:rPr>
              <a:t> </a:t>
            </a:r>
            <a:endParaRPr sz="1800">
              <a:solidFill>
                <a:srgbClr val="002060"/>
              </a:solidFill>
            </a:endParaRPr>
          </a:p>
        </p:txBody>
      </p:sp>
      <p:pic>
        <p:nvPicPr>
          <p:cNvPr id="337" name="Google Shape;337;p50"/>
          <p:cNvPicPr preferRelativeResize="0"/>
          <p:nvPr/>
        </p:nvPicPr>
        <p:blipFill rotWithShape="1">
          <a:blip r:embed="rId3">
            <a:alphaModFix/>
          </a:blip>
          <a:srcRect b="0" l="0" r="11253" t="0"/>
          <a:stretch/>
        </p:blipFill>
        <p:spPr>
          <a:xfrm>
            <a:off x="502275" y="990625"/>
            <a:ext cx="5731926" cy="36285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1"/>
          <p:cNvSpPr txBox="1"/>
          <p:nvPr>
            <p:ph type="title"/>
          </p:nvPr>
        </p:nvSpPr>
        <p:spPr>
          <a:xfrm>
            <a:off x="628650" y="3500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2700">
                <a:solidFill>
                  <a:schemeClr val="accent2"/>
                </a:solidFill>
                <a:latin typeface="Open Sans"/>
                <a:ea typeface="Open Sans"/>
                <a:cs typeface="Open Sans"/>
                <a:sym typeface="Open Sans"/>
              </a:rPr>
              <a:t>Five Commonalities from Research on Personalized Learning</a:t>
            </a:r>
            <a:endParaRPr sz="3600">
              <a:solidFill>
                <a:schemeClr val="accent2"/>
              </a:solidFill>
            </a:endParaRPr>
          </a:p>
        </p:txBody>
      </p:sp>
      <p:sp>
        <p:nvSpPr>
          <p:cNvPr id="344" name="Google Shape;344;p5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34950" lvl="0" marL="215900" rtl="0" algn="l">
              <a:spcBef>
                <a:spcPts val="0"/>
              </a:spcBef>
              <a:spcAft>
                <a:spcPts val="0"/>
              </a:spcAft>
              <a:buSzPts val="1900"/>
              <a:buFont typeface="Open Sans Light"/>
              <a:buChar char="•"/>
            </a:pPr>
            <a:r>
              <a:rPr lang="en" sz="1900"/>
              <a:t>Student agency, which can include student voice, setting goals, and some degree of choice</a:t>
            </a:r>
            <a:endParaRPr sz="2300"/>
          </a:p>
          <a:p>
            <a:pPr indent="-234950" lvl="0" marL="215900" rtl="0" algn="l">
              <a:spcBef>
                <a:spcPts val="800"/>
              </a:spcBef>
              <a:spcAft>
                <a:spcPts val="0"/>
              </a:spcAft>
              <a:buSzPts val="1900"/>
              <a:buFont typeface="Open Sans Light"/>
              <a:buChar char="•"/>
            </a:pPr>
            <a:r>
              <a:rPr lang="en" sz="1900"/>
              <a:t>Progression based on mastery of competencies rather than duration of study</a:t>
            </a:r>
            <a:endParaRPr sz="2300"/>
          </a:p>
          <a:p>
            <a:pPr indent="-234950" lvl="0" marL="215900" rtl="0" algn="l">
              <a:spcBef>
                <a:spcPts val="800"/>
              </a:spcBef>
              <a:spcAft>
                <a:spcPts val="0"/>
              </a:spcAft>
              <a:buSzPts val="1900"/>
              <a:buFont typeface="Open Sans Light"/>
              <a:buChar char="•"/>
            </a:pPr>
            <a:r>
              <a:rPr lang="en" sz="1900"/>
              <a:t>Knowledge of both content </a:t>
            </a:r>
            <a:r>
              <a:rPr i="1" lang="en" sz="1900"/>
              <a:t>and</a:t>
            </a:r>
            <a:r>
              <a:rPr lang="en" sz="1900"/>
              <a:t> students, derived from relationships, informing teacher decisions</a:t>
            </a:r>
            <a:endParaRPr sz="2300"/>
          </a:p>
          <a:p>
            <a:pPr indent="-234950" lvl="0" marL="215900" rtl="0" algn="l">
              <a:spcBef>
                <a:spcPts val="800"/>
              </a:spcBef>
              <a:spcAft>
                <a:spcPts val="0"/>
              </a:spcAft>
              <a:buSzPts val="1900"/>
              <a:buFont typeface="Open Sans Light"/>
              <a:buChar char="•"/>
            </a:pPr>
            <a:r>
              <a:rPr lang="en" sz="1900"/>
              <a:t>Flexibility in the learning environment</a:t>
            </a:r>
            <a:endParaRPr sz="2300"/>
          </a:p>
          <a:p>
            <a:pPr indent="-234950" lvl="0" marL="215900" rtl="0" algn="l">
              <a:spcBef>
                <a:spcPts val="800"/>
              </a:spcBef>
              <a:spcAft>
                <a:spcPts val="0"/>
              </a:spcAft>
              <a:buSzPts val="1900"/>
              <a:buFont typeface="Open Sans Light"/>
              <a:buChar char="•"/>
            </a:pPr>
            <a:r>
              <a:rPr lang="en" sz="1900"/>
              <a:t>Integration of social, emotional, and academic development</a:t>
            </a:r>
            <a:endParaRPr sz="2300"/>
          </a:p>
          <a:p>
            <a:pPr indent="0" lvl="0" marL="0" rtl="0" algn="l">
              <a:spcBef>
                <a:spcPts val="800"/>
              </a:spcBef>
              <a:spcAft>
                <a:spcPts val="0"/>
              </a:spcAft>
              <a:buNone/>
            </a:pPr>
            <a:r>
              <a:t/>
            </a:r>
            <a:endParaRPr sz="1900"/>
          </a:p>
          <a:p>
            <a:pPr indent="0" lvl="0" marL="0" rtl="0" algn="l">
              <a:spcBef>
                <a:spcPts val="800"/>
              </a:spcBef>
              <a:spcAft>
                <a:spcPts val="0"/>
              </a:spcAft>
              <a:buNone/>
            </a:pPr>
            <a:r>
              <a:rPr lang="en" sz="1400"/>
              <a:t>(Basham et al., 2016; Bill &amp; Melinda Gates Foundation, 2014; Connor et al., 2017; Loyd et al., 2017; Pane et al., 2015)</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Navigating Change- Competencies</a:t>
            </a:r>
            <a:endParaRPr/>
          </a:p>
        </p:txBody>
      </p:sp>
      <p:sp>
        <p:nvSpPr>
          <p:cNvPr id="351" name="Google Shape;351;p52"/>
          <p:cNvSpPr txBox="1"/>
          <p:nvPr>
            <p:ph idx="1" type="body"/>
          </p:nvPr>
        </p:nvSpPr>
        <p:spPr>
          <a:xfrm>
            <a:off x="628650" y="1216819"/>
            <a:ext cx="7886700" cy="3263400"/>
          </a:xfrm>
          <a:prstGeom prst="rect">
            <a:avLst/>
          </a:prstGeom>
        </p:spPr>
        <p:txBody>
          <a:bodyPr anchorCtr="0" anchor="t" bIns="34275" lIns="68575" spcFirstLastPara="1" rIns="68575" wrap="square" tIns="34275">
            <a:noAutofit/>
          </a:bodyPr>
          <a:lstStyle/>
          <a:p>
            <a:pPr indent="-222250" lvl="0" marL="215900" rtl="0" algn="l">
              <a:spcBef>
                <a:spcPts val="0"/>
              </a:spcBef>
              <a:spcAft>
                <a:spcPts val="0"/>
              </a:spcAft>
              <a:buSzPts val="1700"/>
              <a:buChar char="•"/>
            </a:pPr>
            <a:r>
              <a:rPr lang="en" sz="1700"/>
              <a:t>Meaningful learning </a:t>
            </a:r>
            <a:r>
              <a:rPr lang="en" sz="1500"/>
              <a:t>(for example, see Grade Band 9–12, Competencies, Overview page)</a:t>
            </a:r>
            <a:endParaRPr/>
          </a:p>
          <a:p>
            <a:pPr indent="-222250" lvl="0" marL="215900" rtl="0" algn="l">
              <a:spcBef>
                <a:spcPts val="500"/>
              </a:spcBef>
              <a:spcAft>
                <a:spcPts val="0"/>
              </a:spcAft>
              <a:buSzPts val="1700"/>
              <a:buChar char="•"/>
            </a:pPr>
            <a:r>
              <a:rPr lang="en" sz="1700"/>
              <a:t>Broadly stated </a:t>
            </a:r>
            <a:r>
              <a:rPr lang="en" sz="1500"/>
              <a:t>(for example, see Grade Band P-K–2, Competencies, Overview page)</a:t>
            </a:r>
            <a:endParaRPr/>
          </a:p>
          <a:p>
            <a:pPr indent="-222250" lvl="0" marL="215900" rtl="0" algn="l">
              <a:spcBef>
                <a:spcPts val="500"/>
              </a:spcBef>
              <a:spcAft>
                <a:spcPts val="0"/>
              </a:spcAft>
              <a:buSzPts val="1700"/>
              <a:buChar char="•"/>
            </a:pPr>
            <a:r>
              <a:rPr lang="en" sz="1700"/>
              <a:t>Something that may cross content boundaries </a:t>
            </a:r>
            <a:r>
              <a:rPr lang="en" sz="1500"/>
              <a:t>(for example, see Grade Band 3–5, Implementation, Overview [Competency Codes Narrative] page)</a:t>
            </a:r>
            <a:endParaRPr/>
          </a:p>
          <a:p>
            <a:pPr indent="-222250" lvl="0" marL="215900" rtl="0" algn="l">
              <a:spcBef>
                <a:spcPts val="500"/>
              </a:spcBef>
              <a:spcAft>
                <a:spcPts val="0"/>
              </a:spcAft>
              <a:buSzPts val="1700"/>
              <a:buChar char="•"/>
            </a:pPr>
            <a:r>
              <a:rPr lang="en" sz="1700"/>
              <a:t>Something a student can describe getting better at </a:t>
            </a:r>
            <a:r>
              <a:rPr lang="en" sz="1500"/>
              <a:t>(for example, see Grade Band 3–5, Assessment, Science, Extended: Chemical Reactions)</a:t>
            </a:r>
            <a:endParaRPr/>
          </a:p>
          <a:p>
            <a:pPr indent="-222250" lvl="0" marL="215900" rtl="0" algn="l">
              <a:spcBef>
                <a:spcPts val="500"/>
              </a:spcBef>
              <a:spcAft>
                <a:spcPts val="0"/>
              </a:spcAft>
              <a:buSzPts val="1700"/>
              <a:buChar char="•"/>
            </a:pPr>
            <a:r>
              <a:rPr lang="en" sz="1700"/>
              <a:t>Sometimes designed with the end in mind </a:t>
            </a:r>
            <a:r>
              <a:rPr lang="en" sz="1500"/>
              <a:t>(for example, see Grade Band 6–8, Assessment, EL Mathematics, Overview page)</a:t>
            </a:r>
            <a:endParaRPr/>
          </a:p>
          <a:p>
            <a:pPr indent="-222250" lvl="0" marL="215900" rtl="0" algn="l">
              <a:spcBef>
                <a:spcPts val="500"/>
              </a:spcBef>
              <a:spcAft>
                <a:spcPts val="0"/>
              </a:spcAft>
              <a:buSzPts val="1700"/>
              <a:buChar char="•"/>
            </a:pPr>
            <a:r>
              <a:rPr lang="en" sz="1700"/>
              <a:t>Built from standards </a:t>
            </a:r>
            <a:r>
              <a:rPr lang="en" sz="1500"/>
              <a:t>(for example, see Grade Band 3–5, Competencies, Overview page)</a:t>
            </a:r>
            <a:endParaRPr/>
          </a:p>
          <a:p>
            <a:pPr indent="-222250" lvl="0" marL="215900" rtl="0" algn="l">
              <a:spcBef>
                <a:spcPts val="500"/>
              </a:spcBef>
              <a:spcAft>
                <a:spcPts val="0"/>
              </a:spcAft>
              <a:buSzPts val="1700"/>
              <a:buChar char="•"/>
            </a:pPr>
            <a:r>
              <a:rPr lang="en" sz="1700"/>
              <a:t>A fixed goal with flexible entry paths and ways to demonstrate </a:t>
            </a:r>
            <a:r>
              <a:rPr lang="en" sz="1500"/>
              <a:t>(for example, see Grade Band 6–8, Competencies, Overview page)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3"/>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Day 2</a:t>
            </a:r>
            <a:endParaRPr/>
          </a:p>
        </p:txBody>
      </p:sp>
      <p:sp>
        <p:nvSpPr>
          <p:cNvPr id="357" name="Google Shape;357;p53"/>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Deeper Dive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Activity-</a:t>
            </a:r>
            <a:endParaRPr/>
          </a:p>
        </p:txBody>
      </p:sp>
      <p:sp>
        <p:nvSpPr>
          <p:cNvPr id="363" name="Google Shape;363;p54"/>
          <p:cNvSpPr txBox="1"/>
          <p:nvPr>
            <p:ph idx="1" type="body"/>
          </p:nvPr>
        </p:nvSpPr>
        <p:spPr>
          <a:xfrm>
            <a:off x="332100" y="1216825"/>
            <a:ext cx="8481000" cy="3263400"/>
          </a:xfrm>
          <a:prstGeom prst="rect">
            <a:avLst/>
          </a:prstGeom>
        </p:spPr>
        <p:txBody>
          <a:bodyPr anchorCtr="0" anchor="t" bIns="34275" lIns="68575" spcFirstLastPara="1" rIns="68575" wrap="square" tIns="34275">
            <a:noAutofit/>
          </a:bodyPr>
          <a:lstStyle/>
          <a:p>
            <a:pPr indent="-215900" lvl="0" marL="215900" rtl="0" algn="l">
              <a:lnSpc>
                <a:spcPct val="100000"/>
              </a:lnSpc>
              <a:spcBef>
                <a:spcPts val="0"/>
              </a:spcBef>
              <a:spcAft>
                <a:spcPts val="0"/>
              </a:spcAft>
              <a:buSzPts val="1800"/>
              <a:buFont typeface="Open Sans Light"/>
              <a:buChar char="•"/>
            </a:pPr>
            <a:r>
              <a:rPr lang="en" sz="1800"/>
              <a:t>Given the prominence of “equity” and “choice” in the definition of personalization, create analyses of particular decisions in light of their likelihood to advance those values.</a:t>
            </a:r>
            <a:endParaRPr sz="1800"/>
          </a:p>
          <a:p>
            <a:pPr indent="-215900" lvl="0" marL="215900" rtl="0" algn="l">
              <a:lnSpc>
                <a:spcPct val="100000"/>
              </a:lnSpc>
              <a:spcBef>
                <a:spcPts val="0"/>
              </a:spcBef>
              <a:spcAft>
                <a:spcPts val="0"/>
              </a:spcAft>
              <a:buSzPts val="1800"/>
              <a:buFont typeface="Open Sans Light"/>
              <a:buChar char="•"/>
            </a:pPr>
            <a:r>
              <a:rPr b="1" lang="en" sz="1800">
                <a:latin typeface="Open Sans"/>
                <a:ea typeface="Open Sans"/>
                <a:cs typeface="Open Sans"/>
                <a:sym typeface="Open Sans"/>
              </a:rPr>
              <a:t>Face-to-Face:</a:t>
            </a:r>
            <a:r>
              <a:rPr lang="en" sz="1800"/>
              <a:t> Use a single chart for placing post-it notes along the axes after table discussions on the challenges. </a:t>
            </a:r>
            <a:endParaRPr sz="1800"/>
          </a:p>
          <a:p>
            <a:pPr indent="-215900" lvl="0" marL="215900" rtl="0" algn="l">
              <a:lnSpc>
                <a:spcPct val="100000"/>
              </a:lnSpc>
              <a:spcBef>
                <a:spcPts val="0"/>
              </a:spcBef>
              <a:spcAft>
                <a:spcPts val="0"/>
              </a:spcAft>
              <a:buSzPts val="1800"/>
              <a:buFont typeface="Open Sans Light"/>
              <a:buChar char="•"/>
            </a:pPr>
            <a:r>
              <a:rPr b="1" lang="en" sz="1800">
                <a:latin typeface="Open Sans"/>
                <a:ea typeface="Open Sans"/>
                <a:cs typeface="Open Sans"/>
                <a:sym typeface="Open Sans"/>
              </a:rPr>
              <a:t>Interactive Slides/Menti: </a:t>
            </a:r>
            <a:endParaRPr b="1" sz="1800">
              <a:latin typeface="Open Sans"/>
              <a:ea typeface="Open Sans"/>
              <a:cs typeface="Open Sans"/>
              <a:sym typeface="Open Sans"/>
            </a:endParaRPr>
          </a:p>
          <a:p>
            <a:pPr indent="-215900" lvl="1" marL="431800" rtl="0" algn="l">
              <a:lnSpc>
                <a:spcPct val="100000"/>
              </a:lnSpc>
              <a:spcBef>
                <a:spcPts val="0"/>
              </a:spcBef>
              <a:spcAft>
                <a:spcPts val="0"/>
              </a:spcAft>
              <a:buClr>
                <a:schemeClr val="dk1"/>
              </a:buClr>
              <a:buSzPts val="1800"/>
              <a:buFont typeface="Open Sans Light"/>
              <a:buChar char="•"/>
            </a:pPr>
            <a:r>
              <a:rPr lang="en"/>
              <a:t>Use the item that enables participants to move items along two axes. Use “ameliorates disadvantage” and “exacerbates inequality” on one axis labeled “equity” and use “inflexible” and “custom” on the axis labeled “choice.”</a:t>
            </a:r>
            <a:endParaRPr/>
          </a:p>
          <a:p>
            <a:pPr indent="-215900" lvl="1" marL="431800" rtl="0" algn="l">
              <a:lnSpc>
                <a:spcPct val="100000"/>
              </a:lnSpc>
              <a:spcBef>
                <a:spcPts val="0"/>
              </a:spcBef>
              <a:spcAft>
                <a:spcPts val="0"/>
              </a:spcAft>
              <a:buClr>
                <a:schemeClr val="dk1"/>
              </a:buClr>
              <a:buSzPts val="1800"/>
              <a:buFont typeface="Open Sans Light"/>
              <a:buChar char="•"/>
            </a:pPr>
            <a:r>
              <a:rPr lang="en"/>
              <a:t>Generate sample decisions and challenges to consider.</a:t>
            </a:r>
            <a:endParaRPr/>
          </a:p>
          <a:p>
            <a:pPr indent="-215900" lvl="1" marL="431800" rtl="0" algn="l">
              <a:lnSpc>
                <a:spcPct val="100000"/>
              </a:lnSpc>
              <a:spcBef>
                <a:spcPts val="0"/>
              </a:spcBef>
              <a:spcAft>
                <a:spcPts val="0"/>
              </a:spcAft>
              <a:buClr>
                <a:schemeClr val="dk1"/>
              </a:buClr>
              <a:buSzPts val="1800"/>
              <a:buFont typeface="Open Sans Light"/>
              <a:buChar char="•"/>
            </a:pPr>
            <a:r>
              <a:rPr lang="en"/>
              <a:t>For greater value, prepare the decisions in advance with relevant equity data, and use actual challenges rather than samples.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Sample Decisions: Path</a:t>
            </a:r>
            <a:endParaRPr/>
          </a:p>
        </p:txBody>
      </p:sp>
      <p:sp>
        <p:nvSpPr>
          <p:cNvPr id="369" name="Google Shape;369;p5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When a student chooses an essay topic.</a:t>
            </a:r>
            <a:endParaRPr/>
          </a:p>
          <a:p>
            <a:pPr indent="-215900" lvl="0" marL="215900" rtl="0" algn="l">
              <a:spcBef>
                <a:spcPts val="800"/>
              </a:spcBef>
              <a:spcAft>
                <a:spcPts val="0"/>
              </a:spcAft>
              <a:buSzPts val="1800"/>
              <a:buChar char="•"/>
            </a:pPr>
            <a:r>
              <a:rPr lang="en"/>
              <a:t>When a teacher finds a student a book like the last one they enjoyed.</a:t>
            </a:r>
            <a:endParaRPr/>
          </a:p>
          <a:p>
            <a:pPr indent="-215900" lvl="0" marL="215900" rtl="0" algn="l">
              <a:spcBef>
                <a:spcPts val="800"/>
              </a:spcBef>
              <a:spcAft>
                <a:spcPts val="0"/>
              </a:spcAft>
              <a:buSzPts val="1800"/>
              <a:buChar char="•"/>
            </a:pPr>
            <a:r>
              <a:rPr lang="en"/>
              <a:t>When a school organizes the science department by module rather than course.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Sample Decisions: Place</a:t>
            </a:r>
            <a:endParaRPr/>
          </a:p>
        </p:txBody>
      </p:sp>
      <p:sp>
        <p:nvSpPr>
          <p:cNvPr id="375" name="Google Shape;375;p5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When a student watches the teacher modeling from home (comfortable chair and headphones, watching at 2x speed).</a:t>
            </a:r>
            <a:endParaRPr/>
          </a:p>
          <a:p>
            <a:pPr indent="-215900" lvl="0" marL="215900" rtl="0" algn="l">
              <a:spcBef>
                <a:spcPts val="800"/>
              </a:spcBef>
              <a:spcAft>
                <a:spcPts val="0"/>
              </a:spcAft>
              <a:buSzPts val="1800"/>
              <a:buChar char="•"/>
            </a:pPr>
            <a:r>
              <a:rPr lang="en"/>
              <a:t>A teacher prompting for student experiences regarding a science topic, giving credit for prior knowledge, customizing remaining coursework accordingly.</a:t>
            </a:r>
            <a:endParaRPr/>
          </a:p>
          <a:p>
            <a:pPr indent="-215900" lvl="0" marL="215900" rtl="0" algn="l">
              <a:spcBef>
                <a:spcPts val="800"/>
              </a:spcBef>
              <a:spcAft>
                <a:spcPts val="0"/>
              </a:spcAft>
              <a:buSzPts val="1800"/>
              <a:buChar char="•"/>
            </a:pPr>
            <a:r>
              <a:rPr lang="en"/>
              <a:t>When a school partners with local organizations to provide free internet to families.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Day 1</a:t>
            </a:r>
            <a:endParaRPr/>
          </a:p>
        </p:txBody>
      </p:sp>
      <p:sp>
        <p:nvSpPr>
          <p:cNvPr id="257" name="Google Shape;257;p39"/>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First Look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Sample Decisions: Pace</a:t>
            </a:r>
            <a:endParaRPr/>
          </a:p>
        </p:txBody>
      </p:sp>
      <p:sp>
        <p:nvSpPr>
          <p:cNvPr id="381" name="Google Shape;381;p5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When a student submits a second marketing plan (assignment was to complete one) because they had two ideas they liked.</a:t>
            </a:r>
            <a:endParaRPr/>
          </a:p>
          <a:p>
            <a:pPr indent="-215900" lvl="0" marL="215900" rtl="0" algn="l">
              <a:spcBef>
                <a:spcPts val="800"/>
              </a:spcBef>
              <a:spcAft>
                <a:spcPts val="0"/>
              </a:spcAft>
              <a:buSzPts val="1800"/>
              <a:buChar char="•"/>
            </a:pPr>
            <a:r>
              <a:rPr lang="en"/>
              <a:t>When a teacher holds check-in meetings with students regarding progress on student-set goals.</a:t>
            </a:r>
            <a:endParaRPr/>
          </a:p>
          <a:p>
            <a:pPr indent="-215900" lvl="0" marL="215900" rtl="0" algn="l">
              <a:spcBef>
                <a:spcPts val="800"/>
              </a:spcBef>
              <a:spcAft>
                <a:spcPts val="0"/>
              </a:spcAft>
              <a:buSzPts val="1800"/>
              <a:buChar char="•"/>
            </a:pPr>
            <a:r>
              <a:rPr lang="en"/>
              <a:t>When a school teams teachers across a grade band for flexible student groups.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Sample Decisions: Time</a:t>
            </a:r>
            <a:endParaRPr/>
          </a:p>
        </p:txBody>
      </p:sp>
      <p:sp>
        <p:nvSpPr>
          <p:cNvPr id="387" name="Google Shape;387;p5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When a student waits until the end of the semester to do all assignments.</a:t>
            </a:r>
            <a:endParaRPr/>
          </a:p>
          <a:p>
            <a:pPr indent="-215900" lvl="0" marL="215900" rtl="0" algn="l">
              <a:spcBef>
                <a:spcPts val="800"/>
              </a:spcBef>
              <a:spcAft>
                <a:spcPts val="0"/>
              </a:spcAft>
              <a:buSzPts val="1800"/>
              <a:buChar char="•"/>
            </a:pPr>
            <a:r>
              <a:rPr lang="en"/>
              <a:t>When a teacher holds a morning circle in which students can share what is on their mind.</a:t>
            </a:r>
            <a:endParaRPr/>
          </a:p>
          <a:p>
            <a:pPr indent="-215900" lvl="0" marL="215900" rtl="0" algn="l">
              <a:spcBef>
                <a:spcPts val="800"/>
              </a:spcBef>
              <a:spcAft>
                <a:spcPts val="0"/>
              </a:spcAft>
              <a:buSzPts val="1800"/>
              <a:buChar char="•"/>
            </a:pPr>
            <a:r>
              <a:rPr lang="en"/>
              <a:t>When a school has a few teachers report late and stay late so that students who work evenings can report/login to school at a different time.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Sample Decisions: Demonstration of Learning</a:t>
            </a:r>
            <a:endParaRPr/>
          </a:p>
        </p:txBody>
      </p:sp>
      <p:sp>
        <p:nvSpPr>
          <p:cNvPr id="393" name="Google Shape;393;p5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41300" lvl="0" marL="215900" rtl="0" algn="l">
              <a:spcBef>
                <a:spcPts val="0"/>
              </a:spcBef>
              <a:spcAft>
                <a:spcPts val="0"/>
              </a:spcAft>
              <a:buSzPts val="2200"/>
              <a:buFont typeface="Open Sans Light"/>
              <a:buChar char="•"/>
            </a:pPr>
            <a:r>
              <a:rPr lang="en" sz="2200"/>
              <a:t>When a student asks if presenting at parent night can count for the grade.</a:t>
            </a:r>
            <a:endParaRPr sz="2200"/>
          </a:p>
          <a:p>
            <a:pPr indent="-241300" lvl="0" marL="215900" rtl="0" algn="l">
              <a:spcBef>
                <a:spcPts val="800"/>
              </a:spcBef>
              <a:spcAft>
                <a:spcPts val="0"/>
              </a:spcAft>
              <a:buSzPts val="2200"/>
              <a:buFont typeface="Open Sans Light"/>
              <a:buChar char="•"/>
            </a:pPr>
            <a:r>
              <a:rPr lang="en" sz="2200"/>
              <a:t>When a teacher presents a menu of written work product options, asking students to choose two.</a:t>
            </a:r>
            <a:endParaRPr sz="2200"/>
          </a:p>
          <a:p>
            <a:pPr indent="-241300" lvl="0" marL="215900" rtl="0" algn="l">
              <a:spcBef>
                <a:spcPts val="800"/>
              </a:spcBef>
              <a:spcAft>
                <a:spcPts val="0"/>
              </a:spcAft>
              <a:buSzPts val="2200"/>
              <a:buFont typeface="Open Sans Light"/>
              <a:buChar char="•"/>
            </a:pPr>
            <a:r>
              <a:rPr lang="en" sz="2200"/>
              <a:t>When a school provides support for rubric building during teacher collaborative time.</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Activity-</a:t>
            </a:r>
            <a:endParaRPr/>
          </a:p>
        </p:txBody>
      </p:sp>
      <p:sp>
        <p:nvSpPr>
          <p:cNvPr id="399" name="Google Shape;399;p6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Select one challenge/question identified. </a:t>
            </a:r>
            <a:endParaRPr/>
          </a:p>
          <a:p>
            <a:pPr indent="0" lvl="0" marL="215900" rtl="0" algn="l">
              <a:spcBef>
                <a:spcPts val="0"/>
              </a:spcBef>
              <a:spcAft>
                <a:spcPts val="0"/>
              </a:spcAft>
              <a:buNone/>
            </a:pPr>
            <a:r>
              <a:t/>
            </a:r>
            <a:endParaRPr/>
          </a:p>
          <a:p>
            <a:pPr indent="-215900" lvl="0" marL="215900" rtl="0" algn="l">
              <a:spcBef>
                <a:spcPts val="0"/>
              </a:spcBef>
              <a:spcAft>
                <a:spcPts val="0"/>
              </a:spcAft>
              <a:buSzPts val="1800"/>
              <a:buChar char="•"/>
            </a:pPr>
            <a:r>
              <a:rPr lang="en"/>
              <a:t>Brainstorm several possible responses to the question. </a:t>
            </a:r>
            <a:endParaRPr/>
          </a:p>
          <a:p>
            <a:pPr indent="0" lvl="0" marL="215900" rtl="0" algn="l">
              <a:spcBef>
                <a:spcPts val="0"/>
              </a:spcBef>
              <a:spcAft>
                <a:spcPts val="0"/>
              </a:spcAft>
              <a:buNone/>
            </a:pPr>
            <a:r>
              <a:t/>
            </a:r>
            <a:endParaRPr/>
          </a:p>
          <a:p>
            <a:pPr indent="-215900" lvl="0" marL="215900" rtl="0" algn="l">
              <a:spcBef>
                <a:spcPts val="0"/>
              </a:spcBef>
              <a:spcAft>
                <a:spcPts val="0"/>
              </a:spcAft>
              <a:buSzPts val="1800"/>
              <a:buChar char="•"/>
            </a:pPr>
            <a:r>
              <a:rPr lang="en"/>
              <a:t>Then complete the analysis of the equity and choice potential for each response as one consideration for deciding which to prototype.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Brainstorming Rules</a:t>
            </a:r>
            <a:endParaRPr/>
          </a:p>
        </p:txBody>
      </p:sp>
      <p:sp>
        <p:nvSpPr>
          <p:cNvPr id="405" name="Google Shape;405;p6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Char char="•"/>
            </a:pPr>
            <a:r>
              <a:rPr lang="en"/>
              <a:t>One conversation at a time</a:t>
            </a:r>
            <a:endParaRPr/>
          </a:p>
          <a:p>
            <a:pPr indent="-215900" lvl="0" marL="215900" rtl="0" algn="l">
              <a:spcBef>
                <a:spcPts val="800"/>
              </a:spcBef>
              <a:spcAft>
                <a:spcPts val="0"/>
              </a:spcAft>
              <a:buSzPts val="1800"/>
              <a:buChar char="•"/>
            </a:pPr>
            <a:r>
              <a:rPr lang="en"/>
              <a:t>Go for quantity</a:t>
            </a:r>
            <a:endParaRPr/>
          </a:p>
          <a:p>
            <a:pPr indent="-215900" lvl="0" marL="215900" rtl="0" algn="l">
              <a:spcBef>
                <a:spcPts val="800"/>
              </a:spcBef>
              <a:spcAft>
                <a:spcPts val="0"/>
              </a:spcAft>
              <a:buSzPts val="1800"/>
              <a:buChar char="•"/>
            </a:pPr>
            <a:r>
              <a:rPr lang="en"/>
              <a:t>Headline!</a:t>
            </a:r>
            <a:endParaRPr/>
          </a:p>
          <a:p>
            <a:pPr indent="-215900" lvl="0" marL="215900" rtl="0" algn="l">
              <a:spcBef>
                <a:spcPts val="800"/>
              </a:spcBef>
              <a:spcAft>
                <a:spcPts val="0"/>
              </a:spcAft>
              <a:buSzPts val="1800"/>
              <a:buChar char="•"/>
            </a:pPr>
            <a:r>
              <a:rPr lang="en"/>
              <a:t>Build on the ideas of others</a:t>
            </a:r>
            <a:endParaRPr/>
          </a:p>
          <a:p>
            <a:pPr indent="-215900" lvl="0" marL="215900" rtl="0" algn="l">
              <a:spcBef>
                <a:spcPts val="800"/>
              </a:spcBef>
              <a:spcAft>
                <a:spcPts val="0"/>
              </a:spcAft>
              <a:buSzPts val="1800"/>
              <a:buChar char="•"/>
            </a:pPr>
            <a:r>
              <a:rPr lang="en"/>
              <a:t>Encourage wild ideas</a:t>
            </a:r>
            <a:endParaRPr/>
          </a:p>
          <a:p>
            <a:pPr indent="-215900" lvl="0" marL="215900" rtl="0" algn="l">
              <a:spcBef>
                <a:spcPts val="800"/>
              </a:spcBef>
              <a:spcAft>
                <a:spcPts val="0"/>
              </a:spcAft>
              <a:buSzPts val="1800"/>
              <a:buChar char="•"/>
            </a:pPr>
            <a:r>
              <a:rPr lang="en"/>
              <a:t>Be visual</a:t>
            </a:r>
            <a:endParaRPr/>
          </a:p>
          <a:p>
            <a:pPr indent="-215900" lvl="0" marL="215900" rtl="0" algn="l">
              <a:spcBef>
                <a:spcPts val="800"/>
              </a:spcBef>
              <a:spcAft>
                <a:spcPts val="0"/>
              </a:spcAft>
              <a:buSzPts val="1800"/>
              <a:buChar char="•"/>
            </a:pPr>
            <a:r>
              <a:rPr lang="en"/>
              <a:t>Stay on topic</a:t>
            </a:r>
            <a:endParaRPr/>
          </a:p>
          <a:p>
            <a:pPr indent="-215900" lvl="0" marL="215900" rtl="0" algn="l">
              <a:spcBef>
                <a:spcPts val="800"/>
              </a:spcBef>
              <a:spcAft>
                <a:spcPts val="0"/>
              </a:spcAft>
              <a:buSzPts val="1800"/>
              <a:buChar char="•"/>
            </a:pPr>
            <a:r>
              <a:rPr lang="en"/>
              <a:t>Defer judgment (no blocking)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Considerations: Path</a:t>
            </a:r>
            <a:endParaRPr/>
          </a:p>
        </p:txBody>
      </p:sp>
      <p:sp>
        <p:nvSpPr>
          <p:cNvPr id="411" name="Google Shape;411;p6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09550" lvl="0" marL="215900" rtl="0" algn="l">
              <a:lnSpc>
                <a:spcPct val="80000"/>
              </a:lnSpc>
              <a:spcBef>
                <a:spcPts val="0"/>
              </a:spcBef>
              <a:spcAft>
                <a:spcPts val="0"/>
              </a:spcAft>
              <a:buSzPts val="1500"/>
              <a:buFont typeface="Open Sans Light"/>
              <a:buChar char="•"/>
            </a:pPr>
            <a:r>
              <a:rPr lang="en" sz="1500"/>
              <a:t>How do we account for students taking different paths, compared to progressing altogether by grade for a content area?</a:t>
            </a:r>
            <a:endParaRPr/>
          </a:p>
          <a:p>
            <a:pPr indent="-209550" lvl="0" marL="215900" rtl="0" algn="l">
              <a:lnSpc>
                <a:spcPct val="80000"/>
              </a:lnSpc>
              <a:spcBef>
                <a:spcPts val="800"/>
              </a:spcBef>
              <a:spcAft>
                <a:spcPts val="0"/>
              </a:spcAft>
              <a:buSzPts val="1500"/>
              <a:buFont typeface="Open Sans Light"/>
              <a:buChar char="•"/>
            </a:pPr>
            <a:r>
              <a:rPr lang="en" sz="1500"/>
              <a:t>How to manage multiple students at different points in their learning?</a:t>
            </a:r>
            <a:endParaRPr/>
          </a:p>
          <a:p>
            <a:pPr indent="-209550" lvl="0" marL="215900" rtl="0" algn="l">
              <a:lnSpc>
                <a:spcPct val="80000"/>
              </a:lnSpc>
              <a:spcBef>
                <a:spcPts val="800"/>
              </a:spcBef>
              <a:spcAft>
                <a:spcPts val="0"/>
              </a:spcAft>
              <a:buSzPts val="1500"/>
              <a:buFont typeface="Open Sans Light"/>
              <a:buChar char="•"/>
            </a:pPr>
            <a:r>
              <a:rPr lang="en" sz="1500"/>
              <a:t>How best to gather and ameliorate the condition when a student does not have access to experience-based learning? </a:t>
            </a:r>
            <a:endParaRPr sz="1500"/>
          </a:p>
          <a:p>
            <a:pPr indent="-209550" lvl="0" marL="215900" rtl="0" algn="l">
              <a:lnSpc>
                <a:spcPct val="80000"/>
              </a:lnSpc>
              <a:spcBef>
                <a:spcPts val="800"/>
              </a:spcBef>
              <a:spcAft>
                <a:spcPts val="0"/>
              </a:spcAft>
              <a:buSzPts val="1500"/>
              <a:buFont typeface="Open Sans Light"/>
              <a:buChar char="•"/>
            </a:pPr>
            <a:r>
              <a:rPr lang="en" sz="1500"/>
              <a:t>How to engage and build students' skills to own their own learning? </a:t>
            </a:r>
            <a:endParaRPr sz="1500"/>
          </a:p>
          <a:p>
            <a:pPr indent="-209550" lvl="0" marL="215900" rtl="0" algn="l">
              <a:lnSpc>
                <a:spcPct val="80000"/>
              </a:lnSpc>
              <a:spcBef>
                <a:spcPts val="800"/>
              </a:spcBef>
              <a:spcAft>
                <a:spcPts val="0"/>
              </a:spcAft>
              <a:buSzPts val="1500"/>
              <a:buFont typeface="Open Sans Light"/>
              <a:buChar char="•"/>
            </a:pPr>
            <a:r>
              <a:rPr lang="en" sz="1500"/>
              <a:t>Teachers want students to be co-creators, but they have become comfortable with others bringing the information to them. How do we teach students to be owners of their learning?</a:t>
            </a:r>
            <a:endParaRPr/>
          </a:p>
          <a:p>
            <a:pPr indent="-209550" lvl="0" marL="215900" rtl="0" algn="l">
              <a:lnSpc>
                <a:spcPct val="80000"/>
              </a:lnSpc>
              <a:spcBef>
                <a:spcPts val="800"/>
              </a:spcBef>
              <a:spcAft>
                <a:spcPts val="0"/>
              </a:spcAft>
              <a:buSzPts val="1500"/>
              <a:buFont typeface="Open Sans Light"/>
              <a:buChar char="•"/>
            </a:pPr>
            <a:r>
              <a:rPr lang="en" sz="1500"/>
              <a:t>How do teachers determine the starting points of students?</a:t>
            </a:r>
            <a:endParaRPr/>
          </a:p>
          <a:p>
            <a:pPr indent="-209550" lvl="0" marL="215900" rtl="0" algn="l">
              <a:lnSpc>
                <a:spcPct val="80000"/>
              </a:lnSpc>
              <a:spcBef>
                <a:spcPts val="800"/>
              </a:spcBef>
              <a:spcAft>
                <a:spcPts val="0"/>
              </a:spcAft>
              <a:buSzPts val="1500"/>
              <a:buFont typeface="Open Sans Light"/>
              <a:buChar char="•"/>
            </a:pPr>
            <a:r>
              <a:rPr lang="en" sz="1500"/>
              <a:t>How can flexibility be demonstrated when trying to take courses (e.g., subbing CTE for required courses)?</a:t>
            </a:r>
            <a:endParaRPr/>
          </a:p>
          <a:p>
            <a:pPr indent="-209550" lvl="0" marL="215900" rtl="0" algn="l">
              <a:lnSpc>
                <a:spcPct val="80000"/>
              </a:lnSpc>
              <a:spcBef>
                <a:spcPts val="800"/>
              </a:spcBef>
              <a:spcAft>
                <a:spcPts val="0"/>
              </a:spcAft>
              <a:buSzPts val="1500"/>
              <a:buFont typeface="Open Sans Light"/>
              <a:buChar char="•"/>
            </a:pPr>
            <a:r>
              <a:rPr lang="en" sz="1500"/>
              <a:t>How do we focus on learners’ individual strengths and areas of natural giftedness?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Considerations: Place</a:t>
            </a:r>
            <a:endParaRPr/>
          </a:p>
        </p:txBody>
      </p:sp>
      <p:sp>
        <p:nvSpPr>
          <p:cNvPr id="417" name="Google Shape;417;p63"/>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222250" lvl="0" marL="215900" rtl="0" algn="l">
              <a:lnSpc>
                <a:spcPct val="80000"/>
              </a:lnSpc>
              <a:spcBef>
                <a:spcPts val="0"/>
              </a:spcBef>
              <a:spcAft>
                <a:spcPts val="0"/>
              </a:spcAft>
              <a:buSzPts val="1700"/>
              <a:buFont typeface="Open Sans Light"/>
              <a:buChar char="•"/>
            </a:pPr>
            <a:r>
              <a:rPr lang="en" sz="1700"/>
              <a:t>How would a teacher simultaneously engage and manage both in-class and remote students?</a:t>
            </a:r>
            <a:endParaRPr/>
          </a:p>
          <a:p>
            <a:pPr indent="-222250" lvl="0" marL="215900" rtl="0" algn="l">
              <a:lnSpc>
                <a:spcPct val="80000"/>
              </a:lnSpc>
              <a:spcBef>
                <a:spcPts val="800"/>
              </a:spcBef>
              <a:spcAft>
                <a:spcPts val="0"/>
              </a:spcAft>
              <a:buSzPts val="1700"/>
              <a:buFont typeface="Open Sans Light"/>
              <a:buChar char="•"/>
            </a:pPr>
            <a:r>
              <a:rPr lang="en" sz="1700"/>
              <a:t>How best to build student relationships when they are in a remote learning setting?</a:t>
            </a:r>
            <a:endParaRPr/>
          </a:p>
          <a:p>
            <a:pPr indent="-222250" lvl="0" marL="215900" rtl="0" algn="l">
              <a:lnSpc>
                <a:spcPct val="80000"/>
              </a:lnSpc>
              <a:spcBef>
                <a:spcPts val="800"/>
              </a:spcBef>
              <a:spcAft>
                <a:spcPts val="0"/>
              </a:spcAft>
              <a:buSzPts val="1700"/>
              <a:buFont typeface="Open Sans Light"/>
              <a:buChar char="•"/>
            </a:pPr>
            <a:r>
              <a:rPr lang="en" sz="1700"/>
              <a:t>How do we address social-emotional concerns remotely?</a:t>
            </a:r>
            <a:endParaRPr/>
          </a:p>
          <a:p>
            <a:pPr indent="-222250" lvl="0" marL="215900" rtl="0" algn="l">
              <a:lnSpc>
                <a:spcPct val="80000"/>
              </a:lnSpc>
              <a:spcBef>
                <a:spcPts val="800"/>
              </a:spcBef>
              <a:spcAft>
                <a:spcPts val="0"/>
              </a:spcAft>
              <a:buSzPts val="1700"/>
              <a:buFont typeface="Open Sans Light"/>
              <a:buChar char="•"/>
            </a:pPr>
            <a:r>
              <a:rPr lang="en" sz="1700"/>
              <a:t>Real-world application through internships and sample projects – How can students build something the community needs (and have the community respond to its use)? </a:t>
            </a:r>
            <a:endParaRPr/>
          </a:p>
          <a:p>
            <a:pPr indent="-222250" lvl="0" marL="215900" rtl="0" algn="l">
              <a:lnSpc>
                <a:spcPct val="80000"/>
              </a:lnSpc>
              <a:spcBef>
                <a:spcPts val="800"/>
              </a:spcBef>
              <a:spcAft>
                <a:spcPts val="0"/>
              </a:spcAft>
              <a:buSzPts val="1700"/>
              <a:buFont typeface="Open Sans Light"/>
              <a:buChar char="•"/>
            </a:pPr>
            <a:r>
              <a:rPr lang="en" sz="1700"/>
              <a:t>Let’s work more with our communities to build capacity (e.g., senior centers, community centers, churches) so students have other places to learn. </a:t>
            </a:r>
            <a:endParaRPr sz="1700"/>
          </a:p>
          <a:p>
            <a:pPr indent="-222250" lvl="0" marL="215900" rtl="0" algn="l">
              <a:lnSpc>
                <a:spcPct val="80000"/>
              </a:lnSpc>
              <a:spcBef>
                <a:spcPts val="800"/>
              </a:spcBef>
              <a:spcAft>
                <a:spcPts val="0"/>
              </a:spcAft>
              <a:buSzPts val="1700"/>
              <a:buFont typeface="Open Sans Light"/>
              <a:buChar char="•"/>
            </a:pPr>
            <a:r>
              <a:rPr lang="en" sz="1700"/>
              <a:t>How best to ensure the quality of online student work is equal to work products produced when in school?</a:t>
            </a:r>
            <a:endParaRPr/>
          </a:p>
          <a:p>
            <a:pPr indent="-222250" lvl="0" marL="215900" rtl="0" algn="l">
              <a:lnSpc>
                <a:spcPct val="80000"/>
              </a:lnSpc>
              <a:spcBef>
                <a:spcPts val="800"/>
              </a:spcBef>
              <a:spcAft>
                <a:spcPts val="0"/>
              </a:spcAft>
              <a:buSzPts val="1700"/>
              <a:buFont typeface="Open Sans Light"/>
              <a:buChar char="•"/>
            </a:pPr>
            <a:r>
              <a:rPr lang="en" sz="1700"/>
              <a:t>How do we work with families to discover hidden talents/mentors for specific interests?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Considerations: Pace</a:t>
            </a:r>
            <a:endParaRPr/>
          </a:p>
        </p:txBody>
      </p:sp>
      <p:sp>
        <p:nvSpPr>
          <p:cNvPr id="423" name="Google Shape;423;p6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Font typeface="Open Sans Light"/>
              <a:buChar char="•"/>
            </a:pPr>
            <a:r>
              <a:rPr lang="en"/>
              <a:t>How best to help teachers discern when and how much students need their help and support, when to press, and when to let them work on their own?</a:t>
            </a:r>
            <a:endParaRPr/>
          </a:p>
          <a:p>
            <a:pPr indent="-215900" lvl="0" marL="215900" rtl="0" algn="l">
              <a:spcBef>
                <a:spcPts val="800"/>
              </a:spcBef>
              <a:spcAft>
                <a:spcPts val="0"/>
              </a:spcAft>
              <a:buSzPts val="1800"/>
              <a:buFont typeface="Open Sans Light"/>
              <a:buChar char="•"/>
            </a:pPr>
            <a:r>
              <a:rPr lang="en"/>
              <a:t>If a student is to move on, how do we define mastery and know they are ready to move on?</a:t>
            </a:r>
            <a:endParaRPr/>
          </a:p>
          <a:p>
            <a:pPr indent="-215900" lvl="0" marL="215900" rtl="0" algn="l">
              <a:spcBef>
                <a:spcPts val="800"/>
              </a:spcBef>
              <a:spcAft>
                <a:spcPts val="0"/>
              </a:spcAft>
              <a:buSzPts val="1800"/>
              <a:buFont typeface="Open Sans Light"/>
              <a:buChar char="•"/>
            </a:pPr>
            <a:r>
              <a:rPr lang="en"/>
              <a:t>How long should students work on assignments before moving them to the next lesson?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Considerations: Time</a:t>
            </a:r>
            <a:endParaRPr/>
          </a:p>
        </p:txBody>
      </p:sp>
      <p:sp>
        <p:nvSpPr>
          <p:cNvPr id="429" name="Google Shape;429;p6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15900" lvl="0" marL="215900" rtl="0" algn="l">
              <a:spcBef>
                <a:spcPts val="0"/>
              </a:spcBef>
              <a:spcAft>
                <a:spcPts val="0"/>
              </a:spcAft>
              <a:buSzPts val="1800"/>
              <a:buFont typeface="Open Sans Light"/>
              <a:buChar char="•"/>
            </a:pPr>
            <a:r>
              <a:rPr lang="en"/>
              <a:t>How do teachers address Individual Education Plans (IEP) time constraints when the student is remote?</a:t>
            </a:r>
            <a:endParaRPr/>
          </a:p>
          <a:p>
            <a:pPr indent="-215900" lvl="0" marL="215900" rtl="0" algn="l">
              <a:spcBef>
                <a:spcPts val="800"/>
              </a:spcBef>
              <a:spcAft>
                <a:spcPts val="0"/>
              </a:spcAft>
              <a:buSzPts val="1800"/>
              <a:buFont typeface="Open Sans Light"/>
              <a:buChar char="•"/>
            </a:pPr>
            <a:r>
              <a:rPr lang="en"/>
              <a:t>What options are there to meet the six-hour daily mandate for students in a remote setting?</a:t>
            </a:r>
            <a:endParaRPr/>
          </a:p>
          <a:p>
            <a:pPr indent="-215900" lvl="0" marL="215900" rtl="0" algn="l">
              <a:spcBef>
                <a:spcPts val="800"/>
              </a:spcBef>
              <a:spcAft>
                <a:spcPts val="0"/>
              </a:spcAft>
              <a:buSzPts val="1800"/>
              <a:buFont typeface="Open Sans Light"/>
              <a:buChar char="•"/>
            </a:pPr>
            <a:r>
              <a:rPr lang="en"/>
              <a:t>What requirements for time spent on learning should we place if any? (e.g., one district requiring 8A–4P)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Considerations: Demonstration of Learning</a:t>
            </a:r>
            <a:endParaRPr/>
          </a:p>
        </p:txBody>
      </p:sp>
      <p:sp>
        <p:nvSpPr>
          <p:cNvPr id="435" name="Google Shape;435;p6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22250" lvl="0" marL="215900" rtl="0" algn="l">
              <a:spcBef>
                <a:spcPts val="0"/>
              </a:spcBef>
              <a:spcAft>
                <a:spcPts val="0"/>
              </a:spcAft>
              <a:buSzPts val="1700"/>
              <a:buFont typeface="Open Sans Light"/>
              <a:buChar char="•"/>
            </a:pPr>
            <a:r>
              <a:rPr lang="en" sz="1700"/>
              <a:t>How to measure student learning when it is a performance assessment (e.g., music, PE, CTE)? </a:t>
            </a:r>
            <a:endParaRPr sz="1700"/>
          </a:p>
          <a:p>
            <a:pPr indent="-222250" lvl="0" marL="215900" rtl="0" algn="l">
              <a:spcBef>
                <a:spcPts val="800"/>
              </a:spcBef>
              <a:spcAft>
                <a:spcPts val="0"/>
              </a:spcAft>
              <a:buSzPts val="1700"/>
              <a:buFont typeface="Open Sans Light"/>
              <a:buChar char="•"/>
            </a:pPr>
            <a:r>
              <a:rPr lang="en" sz="1700"/>
              <a:t>How to address group-learning, activities (e.g., music, PE) when students are remote?</a:t>
            </a:r>
            <a:endParaRPr/>
          </a:p>
          <a:p>
            <a:pPr indent="-222250" lvl="0" marL="215900" rtl="0" algn="l">
              <a:spcBef>
                <a:spcPts val="800"/>
              </a:spcBef>
              <a:spcAft>
                <a:spcPts val="0"/>
              </a:spcAft>
              <a:buSzPts val="1700"/>
              <a:buFont typeface="Open Sans Light"/>
              <a:buChar char="•"/>
            </a:pPr>
            <a:r>
              <a:rPr lang="en" sz="1700"/>
              <a:t>How do you resource project-based learning from low income households?</a:t>
            </a:r>
            <a:endParaRPr/>
          </a:p>
          <a:p>
            <a:pPr indent="-222250" lvl="0" marL="215900" rtl="0" algn="l">
              <a:spcBef>
                <a:spcPts val="800"/>
              </a:spcBef>
              <a:spcAft>
                <a:spcPts val="0"/>
              </a:spcAft>
              <a:buSzPts val="1700"/>
              <a:buFont typeface="Open Sans Light"/>
              <a:buChar char="•"/>
            </a:pPr>
            <a:r>
              <a:rPr lang="en" sz="1700"/>
              <a:t>What is an appropriate remote demonstration of learning?</a:t>
            </a:r>
            <a:endParaRPr/>
          </a:p>
          <a:p>
            <a:pPr indent="-222250" lvl="0" marL="215900" rtl="0" algn="l">
              <a:spcBef>
                <a:spcPts val="800"/>
              </a:spcBef>
              <a:spcAft>
                <a:spcPts val="0"/>
              </a:spcAft>
              <a:buSzPts val="1700"/>
              <a:buFont typeface="Open Sans Light"/>
              <a:buChar char="•"/>
            </a:pPr>
            <a:r>
              <a:rPr lang="en" sz="1700"/>
              <a:t>What does it mean to meet mastery—individually versus as a group?</a:t>
            </a:r>
            <a:endParaRPr/>
          </a:p>
          <a:p>
            <a:pPr indent="-222250" lvl="0" marL="215900" rtl="0" algn="l">
              <a:spcBef>
                <a:spcPts val="800"/>
              </a:spcBef>
              <a:spcAft>
                <a:spcPts val="0"/>
              </a:spcAft>
              <a:buSzPts val="1700"/>
              <a:buFont typeface="Open Sans Light"/>
              <a:buChar char="•"/>
            </a:pPr>
            <a:r>
              <a:rPr lang="en" sz="1700"/>
              <a:t>How to ensure each student has opportunities given their own circumstances?</a:t>
            </a:r>
            <a:endParaRPr/>
          </a:p>
          <a:p>
            <a:pPr indent="-222250" lvl="0" marL="215900" rtl="0" algn="l">
              <a:spcBef>
                <a:spcPts val="800"/>
              </a:spcBef>
              <a:spcAft>
                <a:spcPts val="0"/>
              </a:spcAft>
              <a:buSzPts val="1700"/>
              <a:buFont typeface="Open Sans Light"/>
              <a:buChar char="•"/>
            </a:pPr>
            <a:r>
              <a:rPr lang="en" sz="1700"/>
              <a:t>How to help teachers understand and know how to model competency-based learning?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Activity-</a:t>
            </a:r>
            <a:endParaRPr/>
          </a:p>
        </p:txBody>
      </p:sp>
      <p:sp>
        <p:nvSpPr>
          <p:cNvPr id="264" name="Google Shape;264;p4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8300" lvl="0" marL="457200" rtl="0" algn="l">
              <a:spcBef>
                <a:spcPts val="800"/>
              </a:spcBef>
              <a:spcAft>
                <a:spcPts val="0"/>
              </a:spcAft>
              <a:buSzPts val="2200"/>
              <a:buChar char="●"/>
            </a:pPr>
            <a:r>
              <a:rPr lang="en" sz="2200"/>
              <a:t>Review definition</a:t>
            </a:r>
            <a:endParaRPr sz="2200"/>
          </a:p>
          <a:p>
            <a:pPr indent="-368300" lvl="0" marL="457200" rtl="0" algn="l">
              <a:spcBef>
                <a:spcPts val="0"/>
              </a:spcBef>
              <a:spcAft>
                <a:spcPts val="0"/>
              </a:spcAft>
              <a:buSzPts val="2200"/>
              <a:buChar char="●"/>
            </a:pPr>
            <a:r>
              <a:rPr lang="en" sz="2200"/>
              <a:t>Define the 5 ‘Flexibilities’ </a:t>
            </a:r>
            <a:endParaRPr sz="2200"/>
          </a:p>
          <a:p>
            <a:pPr indent="-368300" lvl="0" marL="457200" rtl="0" algn="l">
              <a:spcBef>
                <a:spcPts val="0"/>
              </a:spcBef>
              <a:spcAft>
                <a:spcPts val="0"/>
              </a:spcAft>
              <a:buSzPts val="2200"/>
              <a:buChar char="●"/>
            </a:pPr>
            <a:r>
              <a:rPr lang="en" sz="2200"/>
              <a:t>Review Definition, Research, and Nav Change to come up with similarity statements for PL and CBL </a:t>
            </a:r>
            <a:endParaRPr sz="2200"/>
          </a:p>
          <a:p>
            <a:pPr indent="-368300" lvl="1" marL="914400" rtl="0" algn="l">
              <a:spcBef>
                <a:spcPts val="0"/>
              </a:spcBef>
              <a:spcAft>
                <a:spcPts val="0"/>
              </a:spcAft>
              <a:buSzPts val="2200"/>
              <a:buChar char="○"/>
            </a:pPr>
            <a:r>
              <a:rPr lang="en" sz="2200"/>
              <a:t>How do these 3 connect? </a:t>
            </a:r>
            <a:endParaRPr sz="2200"/>
          </a:p>
          <a:p>
            <a:pPr indent="0" lvl="0" marL="0" rtl="0" algn="l">
              <a:spcBef>
                <a:spcPts val="800"/>
              </a:spcBef>
              <a:spcAft>
                <a:spcPts val="0"/>
              </a:spcAft>
              <a:buNone/>
            </a:pPr>
            <a:r>
              <a:t/>
            </a:r>
            <a:endParaRPr sz="2200"/>
          </a:p>
          <a:p>
            <a:pPr indent="-368300" lvl="0" marL="457200" rtl="0" algn="l">
              <a:spcBef>
                <a:spcPts val="800"/>
              </a:spcBef>
              <a:spcAft>
                <a:spcPts val="0"/>
              </a:spcAft>
              <a:buSzPts val="2200"/>
              <a:buChar char="●"/>
            </a:pPr>
            <a:r>
              <a:rPr lang="en" sz="2200"/>
              <a:t>Next Time- Deep Dive into Equity and Choice and Flexibility Considerations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idx="4294967295" type="title"/>
          </p:nvPr>
        </p:nvSpPr>
        <p:spPr>
          <a:xfrm>
            <a:off x="666749" y="438150"/>
            <a:ext cx="75894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3000">
                <a:solidFill>
                  <a:srgbClr val="002060"/>
                </a:solidFill>
              </a:rPr>
              <a:t>Kansas Definition- </a:t>
            </a:r>
            <a:endParaRPr sz="3000">
              <a:solidFill>
                <a:srgbClr val="002060"/>
              </a:solidFill>
            </a:endParaRPr>
          </a:p>
          <a:p>
            <a:pPr indent="0" lvl="0" marL="0" rtl="0" algn="ctr">
              <a:spcBef>
                <a:spcPts val="0"/>
              </a:spcBef>
              <a:spcAft>
                <a:spcPts val="0"/>
              </a:spcAft>
              <a:buNone/>
            </a:pPr>
            <a:r>
              <a:rPr lang="en" sz="3000">
                <a:solidFill>
                  <a:srgbClr val="002060"/>
                </a:solidFill>
              </a:rPr>
              <a:t>Personalized Learning: It’s what students deserve.</a:t>
            </a:r>
            <a:endParaRPr sz="3000">
              <a:solidFill>
                <a:srgbClr val="002060"/>
              </a:solidFill>
            </a:endParaRPr>
          </a:p>
        </p:txBody>
      </p:sp>
      <p:sp>
        <p:nvSpPr>
          <p:cNvPr id="270" name="Google Shape;270;p41"/>
          <p:cNvSpPr/>
          <p:nvPr>
            <p:ph idx="11" type="ftr"/>
          </p:nvPr>
        </p:nvSpPr>
        <p:spPr>
          <a:xfrm>
            <a:off x="487075" y="1415925"/>
            <a:ext cx="8365800" cy="3593400"/>
          </a:xfrm>
          <a:prstGeom prst="rect">
            <a:avLst/>
          </a:prstGeom>
          <a:noFill/>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600">
                <a:solidFill>
                  <a:schemeClr val="accent3"/>
                </a:solidFill>
                <a:latin typeface="Arial"/>
                <a:ea typeface="Arial"/>
                <a:cs typeface="Arial"/>
                <a:sym typeface="Arial"/>
              </a:rPr>
              <a:t>Definition:</a:t>
            </a:r>
            <a:r>
              <a:rPr b="1" lang="en" sz="1600">
                <a:solidFill>
                  <a:srgbClr val="002060"/>
                </a:solidFill>
                <a:latin typeface="Arial"/>
                <a:ea typeface="Arial"/>
                <a:cs typeface="Arial"/>
                <a:sym typeface="Arial"/>
              </a:rPr>
              <a:t> Personalizing learning places the whole child at the center of instruction. It is informed by strong educator/student/family relationships to provide equity and choice in time, place, path, pace, and demonstration of learning. </a:t>
            </a:r>
            <a:r>
              <a:rPr lang="en" sz="1600">
                <a:solidFill>
                  <a:srgbClr val="002060"/>
                </a:solidFill>
                <a:latin typeface="Arial"/>
                <a:ea typeface="Arial"/>
                <a:cs typeface="Arial"/>
                <a:sym typeface="Arial"/>
              </a:rPr>
              <a:t> </a:t>
            </a:r>
            <a:endParaRPr sz="16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chemeClr val="accent3"/>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chemeClr val="accent3"/>
                </a:solidFill>
                <a:latin typeface="Arial"/>
                <a:ea typeface="Arial"/>
                <a:cs typeface="Arial"/>
                <a:sym typeface="Arial"/>
              </a:rPr>
              <a:t>Teacher Actions:</a:t>
            </a:r>
            <a:endParaRPr b="1" sz="1600">
              <a:solidFill>
                <a:schemeClr val="accent3"/>
              </a:solidFill>
              <a:latin typeface="Arial"/>
              <a:ea typeface="Arial"/>
              <a:cs typeface="Arial"/>
              <a:sym typeface="Arial"/>
            </a:endParaRPr>
          </a:p>
          <a:p>
            <a:pPr indent="0" lvl="0" marL="457200" rtl="0" algn="l">
              <a:lnSpc>
                <a:spcPct val="100000"/>
              </a:lnSpc>
              <a:spcBef>
                <a:spcPts val="0"/>
              </a:spcBef>
              <a:spcAft>
                <a:spcPts val="0"/>
              </a:spcAft>
              <a:buNone/>
            </a:pPr>
            <a:r>
              <a:rPr lang="en" sz="1600">
                <a:solidFill>
                  <a:srgbClr val="002060"/>
                </a:solidFill>
                <a:latin typeface="Arial"/>
                <a:ea typeface="Arial"/>
                <a:cs typeface="Arial"/>
                <a:sym typeface="Arial"/>
              </a:rPr>
              <a:t>Intentionally designed instruction based on academic standards is personalized by:  </a:t>
            </a:r>
            <a:endParaRPr sz="1600">
              <a:solidFill>
                <a:srgbClr val="002060"/>
              </a:solidFill>
              <a:latin typeface="Arial"/>
              <a:ea typeface="Arial"/>
              <a:cs typeface="Arial"/>
              <a:sym typeface="Arial"/>
            </a:endParaRPr>
          </a:p>
          <a:p>
            <a:pPr indent="-330200" lvl="0" marL="914400" rtl="0" algn="l">
              <a:lnSpc>
                <a:spcPct val="100000"/>
              </a:lnSpc>
              <a:spcBef>
                <a:spcPts val="0"/>
              </a:spcBef>
              <a:spcAft>
                <a:spcPts val="0"/>
              </a:spcAft>
              <a:buClr>
                <a:schemeClr val="accent3"/>
              </a:buClr>
              <a:buSzPts val="1600"/>
              <a:buChar char="●"/>
            </a:pPr>
            <a:r>
              <a:rPr lang="en" sz="1600">
                <a:solidFill>
                  <a:srgbClr val="002060"/>
                </a:solidFill>
                <a:latin typeface="Arial"/>
                <a:ea typeface="Arial"/>
                <a:cs typeface="Arial"/>
                <a:sym typeface="Arial"/>
              </a:rPr>
              <a:t>Employing a variety of evidence-based instructional modes, strategies, and activities</a:t>
            </a:r>
            <a:endParaRPr sz="1600">
              <a:solidFill>
                <a:srgbClr val="002060"/>
              </a:solidFill>
              <a:latin typeface="Arial"/>
              <a:ea typeface="Arial"/>
              <a:cs typeface="Arial"/>
              <a:sym typeface="Arial"/>
            </a:endParaRPr>
          </a:p>
          <a:p>
            <a:pPr indent="-330200" lvl="0" marL="914400" rtl="0" algn="l">
              <a:lnSpc>
                <a:spcPct val="100000"/>
              </a:lnSpc>
              <a:spcBef>
                <a:spcPts val="0"/>
              </a:spcBef>
              <a:spcAft>
                <a:spcPts val="0"/>
              </a:spcAft>
              <a:buClr>
                <a:schemeClr val="accent3"/>
              </a:buClr>
              <a:buSzPts val="1600"/>
              <a:buChar char="●"/>
            </a:pPr>
            <a:r>
              <a:rPr lang="en" sz="1600">
                <a:solidFill>
                  <a:srgbClr val="002060"/>
                </a:solidFill>
                <a:latin typeface="Arial"/>
                <a:ea typeface="Arial"/>
                <a:cs typeface="Arial"/>
                <a:sym typeface="Arial"/>
              </a:rPr>
              <a:t>Exercising strong educator/student/family/community relationships to make learning relevant</a:t>
            </a:r>
            <a:endParaRPr sz="1600">
              <a:solidFill>
                <a:srgbClr val="002060"/>
              </a:solidFill>
              <a:latin typeface="Arial"/>
              <a:ea typeface="Arial"/>
              <a:cs typeface="Arial"/>
              <a:sym typeface="Arial"/>
            </a:endParaRPr>
          </a:p>
          <a:p>
            <a:pPr indent="-330200" lvl="0" marL="914400" rtl="0" algn="l">
              <a:lnSpc>
                <a:spcPct val="100000"/>
              </a:lnSpc>
              <a:spcBef>
                <a:spcPts val="0"/>
              </a:spcBef>
              <a:spcAft>
                <a:spcPts val="0"/>
              </a:spcAft>
              <a:buClr>
                <a:schemeClr val="accent3"/>
              </a:buClr>
              <a:buSzPts val="1600"/>
              <a:buChar char="●"/>
            </a:pPr>
            <a:r>
              <a:rPr lang="en" sz="1600">
                <a:solidFill>
                  <a:srgbClr val="002060"/>
                </a:solidFill>
                <a:latin typeface="Arial"/>
                <a:ea typeface="Arial"/>
                <a:cs typeface="Arial"/>
                <a:sym typeface="Arial"/>
              </a:rPr>
              <a:t>Enlisting students in the co-creation of individual learning paths </a:t>
            </a:r>
            <a:endParaRPr sz="1600">
              <a:solidFill>
                <a:srgbClr val="002060"/>
              </a:solidFill>
              <a:latin typeface="Arial"/>
              <a:ea typeface="Arial"/>
              <a:cs typeface="Arial"/>
              <a:sym typeface="Arial"/>
            </a:endParaRPr>
          </a:p>
          <a:p>
            <a:pPr indent="-330200" lvl="0" marL="914400" rtl="0" algn="l">
              <a:lnSpc>
                <a:spcPct val="100000"/>
              </a:lnSpc>
              <a:spcBef>
                <a:spcPts val="0"/>
              </a:spcBef>
              <a:spcAft>
                <a:spcPts val="0"/>
              </a:spcAft>
              <a:buClr>
                <a:schemeClr val="accent3"/>
              </a:buClr>
              <a:buSzPts val="1600"/>
              <a:buChar char="●"/>
            </a:pPr>
            <a:r>
              <a:rPr lang="en" sz="1600">
                <a:solidFill>
                  <a:srgbClr val="002060"/>
                </a:solidFill>
                <a:latin typeface="Arial"/>
                <a:ea typeface="Arial"/>
                <a:cs typeface="Arial"/>
                <a:sym typeface="Arial"/>
              </a:rPr>
              <a:t>Utilizing a variety of instructional and digital tools to monitor, enhance, and manage rigorous learning </a:t>
            </a:r>
            <a:endParaRPr sz="1600">
              <a:solidFill>
                <a:srgbClr val="002060"/>
              </a:solidFill>
              <a:latin typeface="Arial"/>
              <a:ea typeface="Arial"/>
              <a:cs typeface="Arial"/>
              <a:sym typeface="Arial"/>
            </a:endParaRPr>
          </a:p>
          <a:p>
            <a:pPr indent="-330200" lvl="0" marL="914400" rtl="0" algn="l">
              <a:lnSpc>
                <a:spcPct val="100000"/>
              </a:lnSpc>
              <a:spcBef>
                <a:spcPts val="0"/>
              </a:spcBef>
              <a:spcAft>
                <a:spcPts val="0"/>
              </a:spcAft>
              <a:buClr>
                <a:schemeClr val="accent3"/>
              </a:buClr>
              <a:buSzPts val="1600"/>
              <a:buChar char="●"/>
            </a:pPr>
            <a:r>
              <a:rPr lang="en" sz="1600">
                <a:solidFill>
                  <a:srgbClr val="002060"/>
                </a:solidFill>
                <a:latin typeface="Arial"/>
                <a:ea typeface="Arial"/>
                <a:cs typeface="Arial"/>
                <a:sym typeface="Arial"/>
              </a:rPr>
              <a:t>Facilitating intrapersonal, interpersonal, and cognitive competency development</a:t>
            </a:r>
            <a:r>
              <a:rPr b="1" lang="en" sz="1600">
                <a:solidFill>
                  <a:srgbClr val="002060"/>
                </a:solidFill>
                <a:latin typeface="Arial"/>
                <a:ea typeface="Arial"/>
                <a:cs typeface="Arial"/>
                <a:sym typeface="Arial"/>
              </a:rPr>
              <a:t> </a:t>
            </a:r>
            <a:endParaRPr b="1" sz="1600">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606849" y="532825"/>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Personalized Learning- Student Benefits</a:t>
            </a:r>
            <a:endParaRPr/>
          </a:p>
        </p:txBody>
      </p:sp>
      <p:sp>
        <p:nvSpPr>
          <p:cNvPr id="276" name="Google Shape;276;p42"/>
          <p:cNvSpPr/>
          <p:nvPr>
            <p:ph idx="2" type="dgm"/>
          </p:nvPr>
        </p:nvSpPr>
        <p:spPr>
          <a:xfrm>
            <a:off x="666750" y="1327150"/>
            <a:ext cx="7589700" cy="3302100"/>
          </a:xfrm>
          <a:prstGeom prst="rect">
            <a:avLst/>
          </a:prstGeom>
        </p:spPr>
        <p:txBody>
          <a:bodyPr anchorCtr="0" anchor="ctr" bIns="91425" lIns="365750" spcFirstLastPara="1" rIns="365750" wrap="square" tIns="91425">
            <a:noAutofit/>
          </a:bodyPr>
          <a:lstStyle/>
          <a:p>
            <a:pPr indent="-355600" lvl="0" marL="457200" rtl="0" algn="l">
              <a:lnSpc>
                <a:spcPct val="100000"/>
              </a:lnSpc>
              <a:spcBef>
                <a:spcPts val="0"/>
              </a:spcBef>
              <a:spcAft>
                <a:spcPts val="0"/>
              </a:spcAft>
              <a:buClr>
                <a:schemeClr val="accent3"/>
              </a:buClr>
              <a:buSzPts val="2000"/>
              <a:buChar char="●"/>
            </a:pPr>
            <a:r>
              <a:rPr lang="en" sz="2000">
                <a:solidFill>
                  <a:srgbClr val="002060"/>
                </a:solidFill>
                <a:latin typeface="Arial"/>
                <a:ea typeface="Arial"/>
                <a:cs typeface="Arial"/>
                <a:sym typeface="Arial"/>
              </a:rPr>
              <a:t>Promotes student ownership</a:t>
            </a:r>
            <a:endParaRPr sz="2000">
              <a:solidFill>
                <a:srgbClr val="002060"/>
              </a:solidFill>
              <a:latin typeface="Arial"/>
              <a:ea typeface="Arial"/>
              <a:cs typeface="Arial"/>
              <a:sym typeface="Arial"/>
            </a:endParaRPr>
          </a:p>
          <a:p>
            <a:pPr indent="-355600" lvl="0" marL="457200" rtl="0" algn="l">
              <a:lnSpc>
                <a:spcPct val="100000"/>
              </a:lnSpc>
              <a:spcBef>
                <a:spcPts val="0"/>
              </a:spcBef>
              <a:spcAft>
                <a:spcPts val="0"/>
              </a:spcAft>
              <a:buClr>
                <a:schemeClr val="accent3"/>
              </a:buClr>
              <a:buSzPts val="2000"/>
              <a:buChar char="●"/>
            </a:pPr>
            <a:r>
              <a:rPr lang="en" sz="2000">
                <a:solidFill>
                  <a:srgbClr val="002060"/>
                </a:solidFill>
                <a:latin typeface="Arial"/>
                <a:ea typeface="Arial"/>
                <a:cs typeface="Arial"/>
                <a:sym typeface="Arial"/>
              </a:rPr>
              <a:t>Creates lifelong learners</a:t>
            </a:r>
            <a:endParaRPr sz="2000">
              <a:solidFill>
                <a:srgbClr val="002060"/>
              </a:solidFill>
              <a:latin typeface="Arial"/>
              <a:ea typeface="Arial"/>
              <a:cs typeface="Arial"/>
              <a:sym typeface="Arial"/>
            </a:endParaRPr>
          </a:p>
          <a:p>
            <a:pPr indent="-355600" lvl="0" marL="457200" rtl="0" algn="l">
              <a:lnSpc>
                <a:spcPct val="100000"/>
              </a:lnSpc>
              <a:spcBef>
                <a:spcPts val="0"/>
              </a:spcBef>
              <a:spcAft>
                <a:spcPts val="0"/>
              </a:spcAft>
              <a:buClr>
                <a:schemeClr val="accent3"/>
              </a:buClr>
              <a:buSzPts val="2000"/>
              <a:buFont typeface="Arial"/>
              <a:buChar char="●"/>
            </a:pPr>
            <a:r>
              <a:rPr lang="en" sz="2000">
                <a:solidFill>
                  <a:srgbClr val="002060"/>
                </a:solidFill>
                <a:latin typeface="Arial"/>
                <a:ea typeface="Arial"/>
                <a:cs typeface="Arial"/>
                <a:sym typeface="Arial"/>
              </a:rPr>
              <a:t>Increases student engagement </a:t>
            </a:r>
            <a:endParaRPr sz="2000">
              <a:solidFill>
                <a:srgbClr val="002060"/>
              </a:solidFill>
              <a:latin typeface="Arial"/>
              <a:ea typeface="Arial"/>
              <a:cs typeface="Arial"/>
              <a:sym typeface="Arial"/>
            </a:endParaRPr>
          </a:p>
          <a:p>
            <a:pPr indent="0" lvl="0" marL="0" rtl="0" algn="ctr">
              <a:lnSpc>
                <a:spcPct val="115000"/>
              </a:lnSpc>
              <a:spcBef>
                <a:spcPts val="1600"/>
              </a:spcBef>
              <a:spcAft>
                <a:spcPts val="0"/>
              </a:spcAft>
              <a:buNone/>
            </a:pPr>
            <a:r>
              <a:rPr b="1" lang="en" sz="2000">
                <a:solidFill>
                  <a:srgbClr val="002060"/>
                </a:solidFill>
                <a:latin typeface="Arial"/>
                <a:ea typeface="Arial"/>
                <a:cs typeface="Arial"/>
                <a:sym typeface="Arial"/>
              </a:rPr>
              <a:t>Students deserve equitable opportunities and supports when learning.  Students deserve to bring their whole selves to the learning experience.  With personalized learning, students get what they deserve, leading to success in school and beyond.</a:t>
            </a:r>
            <a:endParaRPr b="1" sz="2000">
              <a:solidFill>
                <a:srgbClr val="002060"/>
              </a:solidFill>
              <a:latin typeface="Arial"/>
              <a:ea typeface="Arial"/>
              <a:cs typeface="Arial"/>
              <a:sym typeface="Arial"/>
            </a:endParaRPr>
          </a:p>
          <a:p>
            <a:pPr indent="0" lvl="0" marL="0" rtl="0" algn="ctr">
              <a:lnSpc>
                <a:spcPct val="100000"/>
              </a:lnSpc>
              <a:spcBef>
                <a:spcPts val="1600"/>
              </a:spcBef>
              <a:spcAft>
                <a:spcPts val="600"/>
              </a:spcAft>
              <a:buNone/>
            </a:pPr>
            <a:r>
              <a:t/>
            </a:r>
            <a:endParaRPr sz="2000">
              <a:solidFill>
                <a:srgbClr val="00206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Definition of Personalization</a:t>
            </a:r>
            <a:endParaRPr/>
          </a:p>
        </p:txBody>
      </p:sp>
      <p:sp>
        <p:nvSpPr>
          <p:cNvPr id="282" name="Google Shape;282;p43"/>
          <p:cNvSpPr txBox="1"/>
          <p:nvPr/>
        </p:nvSpPr>
        <p:spPr>
          <a:xfrm>
            <a:off x="6503525" y="971050"/>
            <a:ext cx="2570400" cy="3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2060"/>
                </a:solidFill>
              </a:rPr>
              <a:t>Personalizing learning places the whole child at the center of instruction. It is informed by strong educator/student/ family relationships to provide equity and choice in time, place, path, pace, and demonstration of learning. </a:t>
            </a:r>
            <a:r>
              <a:rPr lang="en" sz="1800">
                <a:solidFill>
                  <a:srgbClr val="002060"/>
                </a:solidFill>
              </a:rPr>
              <a:t> </a:t>
            </a:r>
            <a:endParaRPr sz="1800">
              <a:solidFill>
                <a:srgbClr val="002060"/>
              </a:solidFill>
            </a:endParaRPr>
          </a:p>
        </p:txBody>
      </p:sp>
      <p:pic>
        <p:nvPicPr>
          <p:cNvPr id="283" name="Google Shape;283;p43"/>
          <p:cNvPicPr preferRelativeResize="0"/>
          <p:nvPr/>
        </p:nvPicPr>
        <p:blipFill rotWithShape="1">
          <a:blip r:embed="rId3">
            <a:alphaModFix/>
          </a:blip>
          <a:srcRect b="0" l="0" r="11253" t="0"/>
          <a:stretch/>
        </p:blipFill>
        <p:spPr>
          <a:xfrm>
            <a:off x="502275" y="990625"/>
            <a:ext cx="5731926" cy="36285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ph idx="4294967295"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Path</a:t>
            </a:r>
            <a:endParaRPr/>
          </a:p>
        </p:txBody>
      </p:sp>
      <p:sp>
        <p:nvSpPr>
          <p:cNvPr id="289" name="Google Shape;289;p44"/>
          <p:cNvSpPr txBox="1"/>
          <p:nvPr>
            <p:ph idx="4294967295" type="body"/>
          </p:nvPr>
        </p:nvSpPr>
        <p:spPr>
          <a:xfrm>
            <a:off x="457200" y="933451"/>
            <a:ext cx="8229600" cy="2400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
              <a:t>A student, family and teacher get to know each other,</a:t>
            </a:r>
            <a:r>
              <a:rPr baseline="30000" lang="en"/>
              <a:t>1 </a:t>
            </a:r>
            <a:r>
              <a:rPr lang="en"/>
              <a:t>and make a plan to learn based in part on a student’s experiences.</a:t>
            </a:r>
            <a:r>
              <a:rPr baseline="30000" lang="en"/>
              <a:t>2</a:t>
            </a:r>
            <a:r>
              <a:rPr lang="en"/>
              <a:t> The journey both develops interests and shows new possibilities.</a:t>
            </a:r>
            <a:r>
              <a:rPr baseline="30000" lang="en"/>
              <a:t>3</a:t>
            </a:r>
            <a:r>
              <a:rPr lang="en"/>
              <a:t> </a:t>
            </a:r>
            <a:endParaRPr/>
          </a:p>
        </p:txBody>
      </p:sp>
      <p:pic>
        <p:nvPicPr>
          <p:cNvPr id="290" name="Google Shape;290;p44"/>
          <p:cNvPicPr preferRelativeResize="0"/>
          <p:nvPr/>
        </p:nvPicPr>
        <p:blipFill rotWithShape="1">
          <a:blip r:embed="rId3">
            <a:alphaModFix/>
          </a:blip>
          <a:srcRect b="0" l="0" r="0" t="0"/>
          <a:stretch/>
        </p:blipFill>
        <p:spPr>
          <a:xfrm>
            <a:off x="3542155" y="1828800"/>
            <a:ext cx="2059691" cy="2059691"/>
          </a:xfrm>
          <a:prstGeom prst="rect">
            <a:avLst/>
          </a:prstGeom>
          <a:noFill/>
          <a:ln>
            <a:noFill/>
          </a:ln>
        </p:spPr>
      </p:pic>
      <p:sp>
        <p:nvSpPr>
          <p:cNvPr id="291" name="Google Shape;291;p44"/>
          <p:cNvSpPr txBox="1"/>
          <p:nvPr/>
        </p:nvSpPr>
        <p:spPr>
          <a:xfrm>
            <a:off x="457200" y="4114800"/>
            <a:ext cx="8229600" cy="857400"/>
          </a:xfrm>
          <a:prstGeom prst="rect">
            <a:avLst/>
          </a:prstGeom>
          <a:noFill/>
          <a:ln>
            <a:noFill/>
          </a:ln>
        </p:spPr>
        <p:txBody>
          <a:bodyPr anchorCtr="0" anchor="t" bIns="0" lIns="0" spcFirstLastPara="1" rIns="0" wrap="square" tIns="0">
            <a:noAutofit/>
          </a:bodyPr>
          <a:lstStyle/>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1 </a:t>
            </a:r>
            <a:r>
              <a:rPr b="0" i="0" lang="en" sz="700">
                <a:solidFill>
                  <a:srgbClr val="595959"/>
                </a:solidFill>
                <a:latin typeface="Calibri"/>
                <a:ea typeface="Calibri"/>
                <a:cs typeface="Calibri"/>
                <a:sym typeface="Calibri"/>
              </a:rPr>
              <a:t>Gehlbach, H., Brinkworth, M., King, A., Hsu, L., McIntyre, J., &amp; Rogers, T. (2016). Creating birds of similar feathers: leveraging similarity to improve teacher-student relationships and academic achievement. </a:t>
            </a:r>
            <a:r>
              <a:rPr b="0" i="1" lang="en" sz="700">
                <a:solidFill>
                  <a:srgbClr val="595959"/>
                </a:solidFill>
                <a:latin typeface="Calibri"/>
                <a:ea typeface="Calibri"/>
                <a:cs typeface="Calibri"/>
                <a:sym typeface="Calibri"/>
              </a:rPr>
              <a:t>Journal of Educational Psychology</a:t>
            </a:r>
            <a:r>
              <a:rPr b="0" i="0" lang="en" sz="700">
                <a:solidFill>
                  <a:srgbClr val="595959"/>
                </a:solidFill>
                <a:latin typeface="Calibri"/>
                <a:ea typeface="Calibri"/>
                <a:cs typeface="Calibri"/>
                <a:sym typeface="Calibri"/>
              </a:rPr>
              <a:t>, </a:t>
            </a:r>
            <a:r>
              <a:rPr b="0" i="1" lang="en" sz="700">
                <a:solidFill>
                  <a:srgbClr val="595959"/>
                </a:solidFill>
                <a:latin typeface="Calibri"/>
                <a:ea typeface="Calibri"/>
                <a:cs typeface="Calibri"/>
                <a:sym typeface="Calibri"/>
              </a:rPr>
              <a:t>108</a:t>
            </a:r>
            <a:r>
              <a:rPr b="0" i="0" lang="en" sz="700">
                <a:solidFill>
                  <a:srgbClr val="595959"/>
                </a:solidFill>
                <a:latin typeface="Calibri"/>
                <a:ea typeface="Calibri"/>
                <a:cs typeface="Calibri"/>
                <a:sym typeface="Calibri"/>
              </a:rPr>
              <a:t>(3), 342–352.</a:t>
            </a:r>
            <a:endParaRPr sz="1100"/>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O’Neil, M., Volmert, A., &amp; Gerstein Pineau, M. (2019). </a:t>
            </a:r>
            <a:r>
              <a:rPr b="0" i="1" lang="en" sz="700">
                <a:solidFill>
                  <a:srgbClr val="595959"/>
                </a:solidFill>
                <a:latin typeface="Calibri"/>
                <a:ea typeface="Calibri"/>
                <a:cs typeface="Calibri"/>
                <a:sym typeface="Calibri"/>
              </a:rPr>
              <a:t>From caring to conditions: Strategies for effectively communicating about family, school , and community engagement (A FrameWorks Brief). </a:t>
            </a:r>
            <a:r>
              <a:rPr b="0" i="0" lang="en" sz="700">
                <a:solidFill>
                  <a:srgbClr val="595959"/>
                </a:solidFill>
                <a:latin typeface="Calibri"/>
                <a:ea typeface="Calibri"/>
                <a:cs typeface="Calibri"/>
                <a:sym typeface="Calibri"/>
              </a:rPr>
              <a:t>FrameWorks Institute. Retrieved from </a:t>
            </a:r>
            <a:r>
              <a:rPr b="0" i="0" lang="en" sz="700" u="sng">
                <a:solidFill>
                  <a:srgbClr val="595959"/>
                </a:solidFill>
                <a:latin typeface="Calibri"/>
                <a:ea typeface="Calibri"/>
                <a:cs typeface="Calibri"/>
                <a:sym typeface="Calibri"/>
                <a:hlinkClick r:id="rId4">
                  <a:extLst>
                    <a:ext uri="{A12FA001-AC4F-418D-AE19-62706E023703}">
                      <ahyp:hlinkClr val="tx"/>
                    </a:ext>
                  </a:extLst>
                </a:hlinkClick>
              </a:rPr>
              <a:t>https://www.frameworksinstitute.org/publication/from-caring-to-conditions-a-frameworks-framing-brief/</a:t>
            </a:r>
            <a:r>
              <a:rPr b="0" i="0" lang="en" sz="700">
                <a:solidFill>
                  <a:srgbClr val="595959"/>
                </a:solidFill>
                <a:latin typeface="Calibri"/>
                <a:ea typeface="Calibri"/>
                <a:cs typeface="Calibri"/>
                <a:sym typeface="Calibri"/>
              </a:rPr>
              <a:t> </a:t>
            </a:r>
            <a:endParaRPr b="0" i="0" sz="700">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2 </a:t>
            </a:r>
            <a:r>
              <a:rPr b="0" i="0" lang="en" sz="700">
                <a:solidFill>
                  <a:srgbClr val="595959"/>
                </a:solidFill>
                <a:latin typeface="Calibri"/>
                <a:ea typeface="Calibri"/>
                <a:cs typeface="Calibri"/>
                <a:sym typeface="Calibri"/>
              </a:rPr>
              <a:t>Herrera, S. (2016). </a:t>
            </a:r>
            <a:r>
              <a:rPr b="0" i="1" lang="en" sz="700">
                <a:solidFill>
                  <a:srgbClr val="595959"/>
                </a:solidFill>
                <a:latin typeface="Calibri"/>
                <a:ea typeface="Calibri"/>
                <a:cs typeface="Calibri"/>
                <a:sym typeface="Calibri"/>
              </a:rPr>
              <a:t>Biography-driven culturally responsive teaching </a:t>
            </a:r>
            <a:r>
              <a:rPr b="0" i="0" lang="en" sz="700">
                <a:solidFill>
                  <a:srgbClr val="595959"/>
                </a:solidFill>
                <a:latin typeface="Calibri"/>
                <a:ea typeface="Calibri"/>
                <a:cs typeface="Calibri"/>
                <a:sym typeface="Calibri"/>
              </a:rPr>
              <a:t>(2</a:t>
            </a:r>
            <a:r>
              <a:rPr b="0" baseline="30000" i="0" lang="en" sz="700">
                <a:solidFill>
                  <a:srgbClr val="595959"/>
                </a:solidFill>
                <a:latin typeface="Calibri"/>
                <a:ea typeface="Calibri"/>
                <a:cs typeface="Calibri"/>
                <a:sym typeface="Calibri"/>
              </a:rPr>
              <a:t>nd </a:t>
            </a:r>
            <a:r>
              <a:rPr b="0" i="0" lang="en" sz="700">
                <a:solidFill>
                  <a:srgbClr val="595959"/>
                </a:solidFill>
                <a:latin typeface="Calibri"/>
                <a:ea typeface="Calibri"/>
                <a:cs typeface="Calibri"/>
                <a:sym typeface="Calibri"/>
              </a:rPr>
              <a:t>ed.). Teachers College Press.</a:t>
            </a:r>
            <a:endParaRPr b="0" i="0" sz="700">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Connor, C. M., Dombek, J., Crowe, E. C., Spencer, M., Tighe, E. L., Coffinger, S., Zargar, E., Wood, T., &amp; Petscher, Y. (2017). Acquiring science and social studies knowledge in kindergarten through fourth grade: Conceptualization, design, implementation, and efficacy testing of content area literacy instruction (CALI). </a:t>
            </a:r>
            <a:r>
              <a:rPr b="0" i="1" lang="en" sz="700">
                <a:solidFill>
                  <a:srgbClr val="595959"/>
                </a:solidFill>
                <a:latin typeface="Calibri"/>
                <a:ea typeface="Calibri"/>
                <a:cs typeface="Calibri"/>
                <a:sym typeface="Calibri"/>
              </a:rPr>
              <a:t>Journal of Educational Psychology, 109</a:t>
            </a:r>
            <a:r>
              <a:rPr b="0" i="0" lang="en" sz="700">
                <a:solidFill>
                  <a:srgbClr val="595959"/>
                </a:solidFill>
                <a:latin typeface="Calibri"/>
                <a:ea typeface="Calibri"/>
                <a:cs typeface="Calibri"/>
                <a:sym typeface="Calibri"/>
              </a:rPr>
              <a:t>, 301–320.</a:t>
            </a:r>
            <a:endParaRPr sz="1100"/>
          </a:p>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3 </a:t>
            </a:r>
            <a:r>
              <a:rPr b="0" i="0" lang="en" sz="700">
                <a:solidFill>
                  <a:srgbClr val="595959"/>
                </a:solidFill>
                <a:latin typeface="Calibri"/>
                <a:ea typeface="Calibri"/>
                <a:cs typeface="Calibri"/>
                <a:sym typeface="Calibri"/>
              </a:rPr>
              <a:t>Levine, E. &amp; Patrick, S. (2019). </a:t>
            </a:r>
            <a:r>
              <a:rPr b="0" i="1" lang="en" sz="700">
                <a:solidFill>
                  <a:srgbClr val="595959"/>
                </a:solidFill>
                <a:latin typeface="Calibri"/>
                <a:ea typeface="Calibri"/>
                <a:cs typeface="Calibri"/>
                <a:sym typeface="Calibri"/>
              </a:rPr>
              <a:t>What is competency-based education? An updated definition. </a:t>
            </a:r>
            <a:r>
              <a:rPr b="0" i="0" lang="en" sz="700">
                <a:solidFill>
                  <a:srgbClr val="595959"/>
                </a:solidFill>
                <a:latin typeface="Calibri"/>
                <a:ea typeface="Calibri"/>
                <a:cs typeface="Calibri"/>
                <a:sym typeface="Calibri"/>
              </a:rPr>
              <a:t>Aurora Institute. </a:t>
            </a:r>
            <a:r>
              <a:rPr b="0" i="0" lang="en" sz="700" u="sng">
                <a:solidFill>
                  <a:srgbClr val="595959"/>
                </a:solidFill>
                <a:latin typeface="Calibri"/>
                <a:ea typeface="Calibri"/>
                <a:cs typeface="Calibri"/>
                <a:sym typeface="Calibri"/>
                <a:hlinkClick r:id="rId5">
                  <a:extLst>
                    <a:ext uri="{A12FA001-AC4F-418D-AE19-62706E023703}">
                      <ahyp:hlinkClr val="tx"/>
                    </a:ext>
                  </a:extLst>
                </a:hlinkClick>
              </a:rPr>
              <a:t>https://aurora-institute.org/resource/what-is-competency-based-education-an-updated-definition/</a:t>
            </a:r>
            <a:r>
              <a:rPr b="0" i="0" lang="en" sz="700">
                <a:solidFill>
                  <a:srgbClr val="595959"/>
                </a:solidFill>
                <a:latin typeface="Calibri"/>
                <a:ea typeface="Calibri"/>
                <a:cs typeface="Calibri"/>
                <a:sym typeface="Calibri"/>
              </a:rPr>
              <a:t>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Place</a:t>
            </a:r>
            <a:endParaRPr/>
          </a:p>
        </p:txBody>
      </p:sp>
      <p:sp>
        <p:nvSpPr>
          <p:cNvPr id="297" name="Google Shape;297;p45"/>
          <p:cNvSpPr txBox="1"/>
          <p:nvPr>
            <p:ph idx="1" type="body"/>
          </p:nvPr>
        </p:nvSpPr>
        <p:spPr>
          <a:xfrm>
            <a:off x="457200" y="933451"/>
            <a:ext cx="8229600" cy="291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
              <a:t>Learning happens anywhere. Students make use of their surroundings to learn, and activities help students build competencies in the places most important to their lives.</a:t>
            </a:r>
            <a:r>
              <a:rPr baseline="30000" lang="en"/>
              <a:t>4</a:t>
            </a:r>
            <a:endParaRPr/>
          </a:p>
        </p:txBody>
      </p:sp>
      <p:pic>
        <p:nvPicPr>
          <p:cNvPr id="298" name="Google Shape;298;p45"/>
          <p:cNvPicPr preferRelativeResize="0"/>
          <p:nvPr/>
        </p:nvPicPr>
        <p:blipFill rotWithShape="1">
          <a:blip r:embed="rId3">
            <a:alphaModFix/>
          </a:blip>
          <a:srcRect b="0" l="0" r="0" t="0"/>
          <a:stretch/>
        </p:blipFill>
        <p:spPr>
          <a:xfrm>
            <a:off x="3542155" y="1828800"/>
            <a:ext cx="2059691" cy="2059691"/>
          </a:xfrm>
          <a:prstGeom prst="rect">
            <a:avLst/>
          </a:prstGeom>
          <a:noFill/>
          <a:ln>
            <a:noFill/>
          </a:ln>
        </p:spPr>
      </p:pic>
      <p:sp>
        <p:nvSpPr>
          <p:cNvPr id="299" name="Google Shape;299;p45"/>
          <p:cNvSpPr txBox="1"/>
          <p:nvPr/>
        </p:nvSpPr>
        <p:spPr>
          <a:xfrm>
            <a:off x="457200" y="4034283"/>
            <a:ext cx="8229600" cy="571500"/>
          </a:xfrm>
          <a:prstGeom prst="rect">
            <a:avLst/>
          </a:prstGeom>
          <a:noFill/>
          <a:ln>
            <a:noFill/>
          </a:ln>
        </p:spPr>
        <p:txBody>
          <a:bodyPr anchorCtr="0" anchor="t" bIns="0" lIns="0" spcFirstLastPara="1" rIns="0" wrap="square" tIns="0">
            <a:noAutofit/>
          </a:bodyPr>
          <a:lstStyle/>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4</a:t>
            </a:r>
            <a:r>
              <a:rPr b="0" i="0" lang="en" sz="700">
                <a:solidFill>
                  <a:srgbClr val="595959"/>
                </a:solidFill>
                <a:latin typeface="Calibri"/>
                <a:ea typeface="Calibri"/>
                <a:cs typeface="Calibri"/>
                <a:sym typeface="Calibri"/>
              </a:rPr>
              <a:t> Van Noy, M., James, H. &amp; Bedley, C. (2016). </a:t>
            </a:r>
            <a:r>
              <a:rPr b="0" i="1" lang="en" sz="700">
                <a:solidFill>
                  <a:srgbClr val="595959"/>
                </a:solidFill>
                <a:latin typeface="Calibri"/>
                <a:ea typeface="Calibri"/>
                <a:cs typeface="Calibri"/>
                <a:sym typeface="Calibri"/>
              </a:rPr>
              <a:t>Reconceptualizing learning: A review of the literature on informal learning. </a:t>
            </a:r>
            <a:r>
              <a:rPr b="0" i="0" lang="en" sz="700">
                <a:solidFill>
                  <a:srgbClr val="595959"/>
                </a:solidFill>
                <a:latin typeface="Calibri"/>
                <a:ea typeface="Calibri"/>
                <a:cs typeface="Calibri"/>
                <a:sym typeface="Calibri"/>
              </a:rPr>
              <a:t>Education and Employment Research Center. Retrieved from </a:t>
            </a:r>
            <a:r>
              <a:rPr b="0" i="0" lang="en" sz="700" u="sng">
                <a:solidFill>
                  <a:srgbClr val="595959"/>
                </a:solidFill>
                <a:latin typeface="Calibri"/>
                <a:ea typeface="Calibri"/>
                <a:cs typeface="Calibri"/>
                <a:sym typeface="Calibri"/>
                <a:hlinkClick r:id="rId4">
                  <a:extLst>
                    <a:ext uri="{A12FA001-AC4F-418D-AE19-62706E023703}">
                      <ahyp:hlinkClr val="tx"/>
                    </a:ext>
                  </a:extLst>
                </a:hlinkClick>
              </a:rPr>
              <a:t>https://equityinlearning.act.org/wp-content/uploads/2017/07/Informal-Learning-Lit-Review-Final-April-2016-1.pdf</a:t>
            </a:r>
            <a:endParaRPr b="0" i="0" sz="700" u="sng">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Hurst, M., Polinsky, N., Haden, C., Levine, S., &amp; Uttal, D. (2019). Leveraging research on informal learning to inform policy on promoting early STEM. </a:t>
            </a:r>
            <a:r>
              <a:rPr b="0" i="1" lang="en" sz="700">
                <a:solidFill>
                  <a:srgbClr val="595959"/>
                </a:solidFill>
                <a:latin typeface="Calibri"/>
                <a:ea typeface="Calibri"/>
                <a:cs typeface="Calibri"/>
                <a:sym typeface="Calibri"/>
              </a:rPr>
              <a:t>Social Policy Report, 32</a:t>
            </a:r>
            <a:r>
              <a:rPr b="0" i="0" lang="en" sz="700">
                <a:solidFill>
                  <a:srgbClr val="595959"/>
                </a:solidFill>
                <a:latin typeface="Calibri"/>
                <a:ea typeface="Calibri"/>
                <a:cs typeface="Calibri"/>
                <a:sym typeface="Calibri"/>
              </a:rPr>
              <a:t>(3). Retrieved from </a:t>
            </a:r>
            <a:r>
              <a:rPr b="0" i="0" lang="en" sz="700" u="sng">
                <a:solidFill>
                  <a:srgbClr val="595959"/>
                </a:solidFill>
                <a:latin typeface="Calibri"/>
                <a:ea typeface="Calibri"/>
                <a:cs typeface="Calibri"/>
                <a:sym typeface="Calibri"/>
                <a:hlinkClick r:id="rId5">
                  <a:extLst>
                    <a:ext uri="{A12FA001-AC4F-418D-AE19-62706E023703}">
                      <ahyp:hlinkClr val="tx"/>
                    </a:ext>
                  </a:extLst>
                </a:hlinkClick>
              </a:rPr>
              <a:t>https://srcd.onlinelibrary.wiley.com/doi/full/10.1002/sop2.5</a:t>
            </a:r>
            <a:r>
              <a:rPr b="0" i="0" lang="en" sz="700">
                <a:solidFill>
                  <a:srgbClr val="595959"/>
                </a:solidFill>
                <a:latin typeface="Calibri"/>
                <a:ea typeface="Calibri"/>
                <a:cs typeface="Calibri"/>
                <a:sym typeface="Calibri"/>
              </a:rPr>
              <a:t> </a:t>
            </a:r>
            <a:endParaRPr sz="1100"/>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Herrenkohl, L., &amp; Bevan, B. (2017). What science and for whom?: An introduction to our focus on equity and out-of-school learning. </a:t>
            </a:r>
            <a:r>
              <a:rPr b="0" i="1" lang="en" sz="700">
                <a:solidFill>
                  <a:srgbClr val="595959"/>
                </a:solidFill>
                <a:latin typeface="Calibri"/>
                <a:ea typeface="Calibri"/>
                <a:cs typeface="Calibri"/>
                <a:sym typeface="Calibri"/>
              </a:rPr>
              <a:t>Science Education</a:t>
            </a:r>
            <a:r>
              <a:rPr b="0" i="0" lang="en" sz="700">
                <a:solidFill>
                  <a:srgbClr val="595959"/>
                </a:solidFill>
                <a:latin typeface="Calibri"/>
                <a:ea typeface="Calibri"/>
                <a:cs typeface="Calibri"/>
                <a:sym typeface="Calibri"/>
              </a:rPr>
              <a:t>, </a:t>
            </a:r>
            <a:r>
              <a:rPr b="0" i="1" lang="en" sz="700">
                <a:solidFill>
                  <a:srgbClr val="595959"/>
                </a:solidFill>
                <a:latin typeface="Calibri"/>
                <a:ea typeface="Calibri"/>
                <a:cs typeface="Calibri"/>
                <a:sym typeface="Calibri"/>
              </a:rPr>
              <a:t>101</a:t>
            </a:r>
            <a:r>
              <a:rPr b="0" i="0" lang="en" sz="700">
                <a:solidFill>
                  <a:srgbClr val="595959"/>
                </a:solidFill>
                <a:latin typeface="Calibri"/>
                <a:ea typeface="Calibri"/>
                <a:cs typeface="Calibri"/>
                <a:sym typeface="Calibri"/>
              </a:rPr>
              <a:t>(4), 517–519.</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a:p>
            <a:pPr indent="0" lvl="0" marL="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471488" y="205383"/>
            <a:ext cx="5915100" cy="745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t>Pace</a:t>
            </a:r>
            <a:endParaRPr/>
          </a:p>
        </p:txBody>
      </p:sp>
      <p:sp>
        <p:nvSpPr>
          <p:cNvPr id="305" name="Google Shape;305;p46"/>
          <p:cNvSpPr txBox="1"/>
          <p:nvPr>
            <p:ph idx="1" type="body"/>
          </p:nvPr>
        </p:nvSpPr>
        <p:spPr>
          <a:xfrm>
            <a:off x="457200" y="1085851"/>
            <a:ext cx="8229600" cy="2857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
              <a:t>Students work at the speed it takes for them to learn.</a:t>
            </a:r>
            <a:r>
              <a:rPr baseline="30000" lang="en"/>
              <a:t>5</a:t>
            </a:r>
            <a:r>
              <a:rPr lang="en"/>
              <a:t> </a:t>
            </a:r>
            <a:endParaRPr/>
          </a:p>
        </p:txBody>
      </p:sp>
      <p:pic>
        <p:nvPicPr>
          <p:cNvPr id="306" name="Google Shape;306;p46"/>
          <p:cNvPicPr preferRelativeResize="0"/>
          <p:nvPr/>
        </p:nvPicPr>
        <p:blipFill rotWithShape="1">
          <a:blip r:embed="rId3">
            <a:alphaModFix/>
          </a:blip>
          <a:srcRect b="0" l="0" r="0" t="0"/>
          <a:stretch/>
        </p:blipFill>
        <p:spPr>
          <a:xfrm>
            <a:off x="3542155" y="1828800"/>
            <a:ext cx="2059691" cy="2059691"/>
          </a:xfrm>
          <a:prstGeom prst="rect">
            <a:avLst/>
          </a:prstGeom>
          <a:noFill/>
          <a:ln>
            <a:noFill/>
          </a:ln>
        </p:spPr>
      </p:pic>
      <p:sp>
        <p:nvSpPr>
          <p:cNvPr id="307" name="Google Shape;307;p46"/>
          <p:cNvSpPr txBox="1"/>
          <p:nvPr/>
        </p:nvSpPr>
        <p:spPr>
          <a:xfrm>
            <a:off x="457200" y="4143860"/>
            <a:ext cx="8229600" cy="514200"/>
          </a:xfrm>
          <a:prstGeom prst="rect">
            <a:avLst/>
          </a:prstGeom>
          <a:noFill/>
          <a:ln>
            <a:noFill/>
          </a:ln>
        </p:spPr>
        <p:txBody>
          <a:bodyPr anchorCtr="0" anchor="t" bIns="0" lIns="0" spcFirstLastPara="1" rIns="0" wrap="square" tIns="0">
            <a:noAutofit/>
          </a:bodyPr>
          <a:lstStyle/>
          <a:p>
            <a:pPr indent="-127000" lvl="0" marL="127000" marR="0" rtl="0" algn="l">
              <a:spcBef>
                <a:spcPts val="0"/>
              </a:spcBef>
              <a:spcAft>
                <a:spcPts val="0"/>
              </a:spcAft>
              <a:buClr>
                <a:srgbClr val="328612"/>
              </a:buClr>
              <a:buSzPts val="700"/>
              <a:buFont typeface="Noto Sans Symbols"/>
              <a:buNone/>
            </a:pPr>
            <a:r>
              <a:rPr b="0" baseline="30000" i="0" lang="en" sz="700">
                <a:solidFill>
                  <a:srgbClr val="595959"/>
                </a:solidFill>
                <a:latin typeface="Calibri"/>
                <a:ea typeface="Calibri"/>
                <a:cs typeface="Calibri"/>
                <a:sym typeface="Calibri"/>
              </a:rPr>
              <a:t>5</a:t>
            </a:r>
            <a:r>
              <a:rPr b="0" i="0" lang="en" sz="700">
                <a:solidFill>
                  <a:srgbClr val="595959"/>
                </a:solidFill>
                <a:latin typeface="Calibri"/>
                <a:ea typeface="Calibri"/>
                <a:cs typeface="Calibri"/>
                <a:sym typeface="Calibri"/>
              </a:rPr>
              <a:t> Levine, E. &amp; Patrick, S. (2019). </a:t>
            </a:r>
            <a:r>
              <a:rPr b="0" i="1" lang="en" sz="700">
                <a:solidFill>
                  <a:srgbClr val="595959"/>
                </a:solidFill>
                <a:latin typeface="Calibri"/>
                <a:ea typeface="Calibri"/>
                <a:cs typeface="Calibri"/>
                <a:sym typeface="Calibri"/>
              </a:rPr>
              <a:t>What is competency-based education? An updated definition. </a:t>
            </a:r>
            <a:r>
              <a:rPr b="0" i="0" lang="en" sz="700">
                <a:solidFill>
                  <a:srgbClr val="595959"/>
                </a:solidFill>
                <a:latin typeface="Calibri"/>
                <a:ea typeface="Calibri"/>
                <a:cs typeface="Calibri"/>
                <a:sym typeface="Calibri"/>
              </a:rPr>
              <a:t>Aurora Institute. </a:t>
            </a:r>
            <a:r>
              <a:rPr b="0" i="0" lang="en" sz="700" u="sng">
                <a:solidFill>
                  <a:srgbClr val="595959"/>
                </a:solidFill>
                <a:latin typeface="Calibri"/>
                <a:ea typeface="Calibri"/>
                <a:cs typeface="Calibri"/>
                <a:sym typeface="Calibri"/>
                <a:hlinkClick r:id="rId4">
                  <a:extLst>
                    <a:ext uri="{A12FA001-AC4F-418D-AE19-62706E023703}">
                      <ahyp:hlinkClr val="tx"/>
                    </a:ext>
                  </a:extLst>
                </a:hlinkClick>
              </a:rPr>
              <a:t>https://aurora-institute.org/resource/what-is-competency-based-education-an-updated-definition/</a:t>
            </a:r>
            <a:endParaRPr b="0" i="0" sz="700">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Loyd, E., Prante, M., &amp; Messinger, L. (2017). </a:t>
            </a:r>
            <a:r>
              <a:rPr b="0" i="1" lang="en" sz="700">
                <a:solidFill>
                  <a:srgbClr val="595959"/>
                </a:solidFill>
                <a:latin typeface="Calibri"/>
                <a:ea typeface="Calibri"/>
                <a:cs typeface="Calibri"/>
                <a:sym typeface="Calibri"/>
              </a:rPr>
              <a:t>Evaluation of Charlotte‐Mecklenburg schools personalized learning initiative—year 2</a:t>
            </a:r>
            <a:r>
              <a:rPr b="0" i="0" lang="en" sz="700">
                <a:solidFill>
                  <a:srgbClr val="595959"/>
                </a:solidFill>
                <a:latin typeface="Calibri"/>
                <a:ea typeface="Calibri"/>
                <a:cs typeface="Calibri"/>
                <a:sym typeface="Calibri"/>
              </a:rPr>
              <a:t>. Charlotte‐Mecklenburg Schools. Retrieved from </a:t>
            </a:r>
            <a:r>
              <a:rPr b="0" i="0" lang="en" sz="700" u="sng">
                <a:solidFill>
                  <a:srgbClr val="595959"/>
                </a:solidFill>
                <a:latin typeface="Calibri"/>
                <a:ea typeface="Calibri"/>
                <a:cs typeface="Calibri"/>
                <a:sym typeface="Calibri"/>
                <a:hlinkClick r:id="rId5">
                  <a:extLst>
                    <a:ext uri="{A12FA001-AC4F-418D-AE19-62706E023703}">
                      <ahyp:hlinkClr val="tx"/>
                    </a:ext>
                  </a:extLst>
                </a:hlinkClick>
              </a:rPr>
              <a:t>http://pl.cmslearns.org/wp-content/uploads/2014/04/PL-Evaluation-Year-2_FINAL_7.6.17.pdf</a:t>
            </a:r>
            <a:r>
              <a:rPr b="0" i="0" lang="en" sz="700">
                <a:solidFill>
                  <a:srgbClr val="595959"/>
                </a:solidFill>
                <a:latin typeface="Calibri"/>
                <a:ea typeface="Calibri"/>
                <a:cs typeface="Calibri"/>
                <a:sym typeface="Calibri"/>
              </a:rPr>
              <a:t> </a:t>
            </a:r>
            <a:endParaRPr b="0" i="0" sz="700">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rPr b="0" i="0" lang="en" sz="700">
                <a:solidFill>
                  <a:srgbClr val="595959"/>
                </a:solidFill>
                <a:latin typeface="Calibri"/>
                <a:ea typeface="Calibri"/>
                <a:cs typeface="Calibri"/>
                <a:sym typeface="Calibri"/>
              </a:rPr>
              <a:t>  Bill &amp; Melinda Gates Foundation. (2014). </a:t>
            </a:r>
            <a:r>
              <a:rPr b="0" i="1" lang="en" sz="700">
                <a:solidFill>
                  <a:srgbClr val="595959"/>
                </a:solidFill>
                <a:latin typeface="Calibri"/>
                <a:ea typeface="Calibri"/>
                <a:cs typeface="Calibri"/>
                <a:sym typeface="Calibri"/>
              </a:rPr>
              <a:t>Early progress: Interim research on personalized learning</a:t>
            </a:r>
            <a:r>
              <a:rPr b="0" i="0" lang="en" sz="700">
                <a:solidFill>
                  <a:srgbClr val="595959"/>
                </a:solidFill>
                <a:latin typeface="Calibri"/>
                <a:ea typeface="Calibri"/>
                <a:cs typeface="Calibri"/>
                <a:sym typeface="Calibri"/>
              </a:rPr>
              <a:t>. Retrieved from </a:t>
            </a:r>
            <a:r>
              <a:rPr b="0" i="0" lang="en" sz="700" u="sng">
                <a:solidFill>
                  <a:srgbClr val="595959"/>
                </a:solidFill>
                <a:latin typeface="Calibri"/>
                <a:ea typeface="Calibri"/>
                <a:cs typeface="Calibri"/>
                <a:sym typeface="Calibri"/>
                <a:hlinkClick r:id="rId6">
                  <a:extLst>
                    <a:ext uri="{A12FA001-AC4F-418D-AE19-62706E023703}">
                      <ahyp:hlinkClr val="tx"/>
                    </a:ext>
                  </a:extLst>
                </a:hlinkClick>
              </a:rPr>
              <a:t>http://k12education.gatesfoundation.org/resource/early-progress-interim-research-on-personalized-learning/</a:t>
            </a:r>
            <a:r>
              <a:rPr b="0" i="0" lang="en" sz="700">
                <a:solidFill>
                  <a:srgbClr val="595959"/>
                </a:solidFill>
                <a:latin typeface="Calibri"/>
                <a:ea typeface="Calibri"/>
                <a:cs typeface="Calibri"/>
                <a:sym typeface="Calibri"/>
              </a:rPr>
              <a:t> </a:t>
            </a:r>
            <a:endParaRPr b="0" i="0" sz="700">
              <a:solidFill>
                <a:srgbClr val="595959"/>
              </a:solidFill>
              <a:latin typeface="Calibri"/>
              <a:ea typeface="Calibri"/>
              <a:cs typeface="Calibri"/>
              <a:sym typeface="Calibri"/>
            </a:endParaRPr>
          </a:p>
          <a:p>
            <a:pPr indent="-127000" lvl="0" marL="127000" marR="0" rtl="0" algn="l">
              <a:spcBef>
                <a:spcPts val="0"/>
              </a:spcBef>
              <a:spcAft>
                <a:spcPts val="0"/>
              </a:spcAft>
              <a:buClr>
                <a:srgbClr val="328612"/>
              </a:buClr>
              <a:buSzPts val="700"/>
              <a:buFont typeface="Noto Sans Symbols"/>
              <a:buNone/>
            </a:pPr>
            <a:r>
              <a:t/>
            </a:r>
            <a:endParaRPr b="0" i="0" sz="700">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