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61" r:id="rId4"/>
    <p:sldId id="274" r:id="rId5"/>
    <p:sldId id="258" r:id="rId6"/>
    <p:sldId id="267" r:id="rId7"/>
    <p:sldId id="259" r:id="rId8"/>
    <p:sldId id="273" r:id="rId9"/>
    <p:sldId id="272" r:id="rId10"/>
    <p:sldId id="264" r:id="rId11"/>
    <p:sldId id="265" r:id="rId12"/>
    <p:sldId id="25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77" autoAdjust="0"/>
  </p:normalViewPr>
  <p:slideViewPr>
    <p:cSldViewPr>
      <p:cViewPr varScale="1">
        <p:scale>
          <a:sx n="68" d="100"/>
          <a:sy n="68" d="100"/>
        </p:scale>
        <p:origin x="-16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AA537A-082F-45F5-952C-0A716B543BAA}" type="datetimeFigureOut">
              <a:rPr lang="en-US" smtClean="0"/>
              <a:t>11/30/2014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2F0A14-1693-438F-9479-EDFFFB53828A}" type="slidenum">
              <a:rPr lang="en-US" smtClean="0"/>
              <a:t>‹#›</a:t>
            </a:fld>
            <a:endParaRPr lang="en-US"/>
          </a:p>
        </p:txBody>
      </p:sp>
    </p:spTree>
    <p:extLst>
      <p:ext uri="{BB962C8B-B14F-4D97-AF65-F5344CB8AC3E}">
        <p14:creationId xmlns:p14="http://schemas.microsoft.com/office/powerpoint/2010/main" val="24853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F0A14-1693-438F-9479-EDFFFB53828A}" type="slidenum">
              <a:rPr lang="en-US" smtClean="0"/>
              <a:t>1</a:t>
            </a:fld>
            <a:endParaRPr lang="en-US"/>
          </a:p>
        </p:txBody>
      </p:sp>
    </p:spTree>
    <p:extLst>
      <p:ext uri="{BB962C8B-B14F-4D97-AF65-F5344CB8AC3E}">
        <p14:creationId xmlns:p14="http://schemas.microsoft.com/office/powerpoint/2010/main" val="228064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C298C-3D88-41BE-9001-F29D60F0F54F}" type="slidenum">
              <a:rPr lang="en-US" smtClean="0"/>
              <a:t>10</a:t>
            </a:fld>
            <a:endParaRPr lang="en-US"/>
          </a:p>
        </p:txBody>
      </p:sp>
    </p:spTree>
    <p:extLst>
      <p:ext uri="{BB962C8B-B14F-4D97-AF65-F5344CB8AC3E}">
        <p14:creationId xmlns:p14="http://schemas.microsoft.com/office/powerpoint/2010/main" val="268731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AC298C-3D88-41BE-9001-F29D60F0F54F}" type="slidenum">
              <a:rPr lang="en-US" smtClean="0"/>
              <a:t>11</a:t>
            </a:fld>
            <a:endParaRPr lang="en-US"/>
          </a:p>
        </p:txBody>
      </p:sp>
    </p:spTree>
    <p:extLst>
      <p:ext uri="{BB962C8B-B14F-4D97-AF65-F5344CB8AC3E}">
        <p14:creationId xmlns:p14="http://schemas.microsoft.com/office/powerpoint/2010/main" val="299875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F0A14-1693-438F-9479-EDFFFB53828A}" type="slidenum">
              <a:rPr lang="en-US" smtClean="0"/>
              <a:t>12</a:t>
            </a:fld>
            <a:endParaRPr lang="en-US"/>
          </a:p>
        </p:txBody>
      </p:sp>
    </p:spTree>
    <p:extLst>
      <p:ext uri="{BB962C8B-B14F-4D97-AF65-F5344CB8AC3E}">
        <p14:creationId xmlns:p14="http://schemas.microsoft.com/office/powerpoint/2010/main" val="214847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F0A14-1693-438F-9479-EDFFFB53828A}" type="slidenum">
              <a:rPr lang="en-US" smtClean="0"/>
              <a:t>2</a:t>
            </a:fld>
            <a:endParaRPr lang="en-US"/>
          </a:p>
        </p:txBody>
      </p:sp>
    </p:spTree>
    <p:extLst>
      <p:ext uri="{BB962C8B-B14F-4D97-AF65-F5344CB8AC3E}">
        <p14:creationId xmlns:p14="http://schemas.microsoft.com/office/powerpoint/2010/main" val="158392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practical terms, the</a:t>
            </a:r>
            <a:r>
              <a:rPr lang="en-US" baseline="0" dirty="0" smtClean="0"/>
              <a:t> sensitivity and plasticity of e</a:t>
            </a:r>
            <a:r>
              <a:rPr lang="en-US" dirty="0" smtClean="0"/>
              <a:t>arly childhood makes</a:t>
            </a:r>
            <a:r>
              <a:rPr lang="en-US" baseline="0" dirty="0" smtClean="0"/>
              <a:t> it </a:t>
            </a:r>
            <a:r>
              <a:rPr lang="en-US" dirty="0" smtClean="0"/>
              <a:t>the most cost-effective period in which </a:t>
            </a:r>
            <a:r>
              <a:rPr lang="en-US" baseline="0" dirty="0" smtClean="0"/>
              <a:t>to invest.  In as much as development can be optimized, we can prevent the loss of potentials, and many bad, and expensive outcomes.</a:t>
            </a:r>
          </a:p>
        </p:txBody>
      </p:sp>
      <p:sp>
        <p:nvSpPr>
          <p:cNvPr id="4" name="Slide Number Placeholder 3"/>
          <p:cNvSpPr>
            <a:spLocks noGrp="1"/>
          </p:cNvSpPr>
          <p:nvPr>
            <p:ph type="sldNum" sz="quarter" idx="10"/>
          </p:nvPr>
        </p:nvSpPr>
        <p:spPr/>
        <p:txBody>
          <a:bodyPr/>
          <a:lstStyle/>
          <a:p>
            <a:fld id="{39C4BA32-8190-4A2C-9993-5A05C0B97F1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3064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Criminal Justice and Social Service policymakers should</a:t>
            </a:r>
            <a:r>
              <a:rPr lang="en-US" baseline="0" dirty="0" smtClean="0"/>
              <a:t> be natural allies in advocating for high-quality, well-placed early childhood education and care.</a:t>
            </a:r>
            <a:endParaRPr lang="en-US" dirty="0"/>
          </a:p>
        </p:txBody>
      </p:sp>
      <p:sp>
        <p:nvSpPr>
          <p:cNvPr id="4" name="Slide Number Placeholder 3"/>
          <p:cNvSpPr>
            <a:spLocks noGrp="1"/>
          </p:cNvSpPr>
          <p:nvPr>
            <p:ph type="sldNum" sz="quarter" idx="10"/>
          </p:nvPr>
        </p:nvSpPr>
        <p:spPr/>
        <p:txBody>
          <a:bodyPr/>
          <a:lstStyle/>
          <a:p>
            <a:fld id="{C52F0A14-1693-438F-9479-EDFFFB53828A}" type="slidenum">
              <a:rPr lang="en-US" smtClean="0"/>
              <a:t>4</a:t>
            </a:fld>
            <a:endParaRPr lang="en-US"/>
          </a:p>
        </p:txBody>
      </p:sp>
    </p:spTree>
    <p:extLst>
      <p:ext uri="{BB962C8B-B14F-4D97-AF65-F5344CB8AC3E}">
        <p14:creationId xmlns:p14="http://schemas.microsoft.com/office/powerpoint/2010/main" val="422677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But, compared to many of our economic competitors, U.S. educational spending is missing this opportunity. We spend one-and-a-half times the average of other wealthy countries on school-age children—about $12,000 per pupil per year nationally--but almost nothing on very young children, though that is where we would get the most benefit from our investments.  (See “Choose your parents wisely,” in The Economist, July 26</a:t>
            </a:r>
            <a:r>
              <a:rPr lang="en-US" baseline="30000" dirty="0" smtClean="0"/>
              <a:t>th</a:t>
            </a:r>
            <a:r>
              <a:rPr lang="en-US" baseline="0" dirty="0" smtClean="0"/>
              <a:t>, 2014, 21-25.)  </a:t>
            </a:r>
          </a:p>
          <a:p>
            <a:endParaRPr lang="en-US" baseline="0" dirty="0" smtClean="0"/>
          </a:p>
          <a:p>
            <a:r>
              <a:rPr lang="en-US" baseline="0" dirty="0" smtClean="0"/>
              <a:t>We miss another opportunity in that our school curricula do not teach young people the basics of child development, good parenting, and healthy family life.  Some of this blindness to practicality is ideological:  conservatives know that parents and families matter, but want all the responsibility for whatever goes wrong to be blamed on the parent, and to avoid any public spending obligations.  Liberals tend to be in favor of public investments in early childhood, but want to avoid holding parents responsible for the investments made in their children or the lack of them.</a:t>
            </a:r>
          </a:p>
          <a:p>
            <a:endParaRPr lang="en-US" baseline="0" dirty="0" smtClean="0"/>
          </a:p>
          <a:p>
            <a:r>
              <a:rPr lang="en-US" baseline="0" dirty="0" smtClean="0"/>
              <a:t>Sources:</a:t>
            </a:r>
          </a:p>
          <a:p>
            <a:r>
              <a:rPr lang="en-US" baseline="0" dirty="0" smtClean="0"/>
              <a:t> Heckman, James, “Lessons from the Technology of Skill Formation,” University of Chicago (Jan. 2005)</a:t>
            </a:r>
          </a:p>
          <a:p>
            <a:r>
              <a:rPr lang="en-US" baseline="0" dirty="0" smtClean="0"/>
              <a:t> America’s Promise, “Every Child, Every Promise”   </a:t>
            </a:r>
          </a:p>
          <a:p>
            <a:r>
              <a:rPr lang="en-US" baseline="0" dirty="0" smtClean="0"/>
              <a:t> Heckman, J. and Cunha, F., “Investing in Our Young People,” University of Chicago, University College Dublin, The American Bar Association (Nov. 2006)</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2F0A14-1693-438F-9479-EDFFFB53828A}" type="slidenum">
              <a:rPr lang="en-US" smtClean="0"/>
              <a:t>5</a:t>
            </a:fld>
            <a:endParaRPr lang="en-US"/>
          </a:p>
        </p:txBody>
      </p:sp>
    </p:spTree>
    <p:extLst>
      <p:ext uri="{BB962C8B-B14F-4D97-AF65-F5344CB8AC3E}">
        <p14:creationId xmlns:p14="http://schemas.microsoft.com/office/powerpoint/2010/main" val="27422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F0A14-1693-438F-9479-EDFFFB53828A}" type="slidenum">
              <a:rPr lang="en-US" smtClean="0"/>
              <a:t>6</a:t>
            </a:fld>
            <a:endParaRPr lang="en-US"/>
          </a:p>
        </p:txBody>
      </p:sp>
    </p:spTree>
    <p:extLst>
      <p:ext uri="{BB962C8B-B14F-4D97-AF65-F5344CB8AC3E}">
        <p14:creationId xmlns:p14="http://schemas.microsoft.com/office/powerpoint/2010/main" val="156660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u="sng" dirty="0"/>
              <a:t>Sources</a:t>
            </a:r>
            <a:r>
              <a:rPr lang="en-US" dirty="0"/>
              <a:t>:  </a:t>
            </a:r>
            <a:r>
              <a:rPr lang="en-US" dirty="0" err="1"/>
              <a:t>Karoly</a:t>
            </a:r>
            <a:r>
              <a:rPr lang="en-US" dirty="0"/>
              <a:t>, L.A., et al, </a:t>
            </a:r>
            <a:r>
              <a:rPr lang="en-US" i="1" dirty="0"/>
              <a:t>Investing in our children: What we know and don't know about the costs and benefits of early childhood interventions </a:t>
            </a:r>
            <a:r>
              <a:rPr lang="en-US" dirty="0"/>
              <a:t>(Rand Corporation, 1998); and Bruner, C., et al, Seven Things Policy Makers Need to Know about School Readiness (Child and Family Policy Center, 2005); and Reynolds, A.J., et al, Age-26 cost benefit analysis of the Child-Parent Center Early Education Program</a:t>
            </a:r>
            <a:r>
              <a:rPr lang="en-US" i="1" dirty="0"/>
              <a:t>, Child Development</a:t>
            </a:r>
            <a:r>
              <a:rPr lang="en-US" dirty="0"/>
              <a:t>, 2011, 82 (1).</a:t>
            </a:r>
          </a:p>
        </p:txBody>
      </p:sp>
      <p:sp>
        <p:nvSpPr>
          <p:cNvPr id="4" name="Slide Number Placeholder 3"/>
          <p:cNvSpPr>
            <a:spLocks noGrp="1"/>
          </p:cNvSpPr>
          <p:nvPr>
            <p:ph type="sldNum" sz="quarter" idx="10"/>
          </p:nvPr>
        </p:nvSpPr>
        <p:spPr/>
        <p:txBody>
          <a:bodyPr/>
          <a:lstStyle/>
          <a:p>
            <a:fld id="{C52F0A14-1693-438F-9479-EDFFFB53828A}" type="slidenum">
              <a:rPr lang="en-US" smtClean="0"/>
              <a:t>7</a:t>
            </a:fld>
            <a:endParaRPr lang="en-US"/>
          </a:p>
        </p:txBody>
      </p:sp>
    </p:spTree>
    <p:extLst>
      <p:ext uri="{BB962C8B-B14F-4D97-AF65-F5344CB8AC3E}">
        <p14:creationId xmlns:p14="http://schemas.microsoft.com/office/powerpoint/2010/main" val="46933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F0A14-1693-438F-9479-EDFFFB53828A}" type="slidenum">
              <a:rPr lang="en-US" smtClean="0"/>
              <a:t>8</a:t>
            </a:fld>
            <a:endParaRPr lang="en-US"/>
          </a:p>
        </p:txBody>
      </p:sp>
    </p:spTree>
    <p:extLst>
      <p:ext uri="{BB962C8B-B14F-4D97-AF65-F5344CB8AC3E}">
        <p14:creationId xmlns:p14="http://schemas.microsoft.com/office/powerpoint/2010/main" val="146102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F0A14-1693-438F-9479-EDFFFB53828A}" type="slidenum">
              <a:rPr lang="en-US" smtClean="0"/>
              <a:t>9</a:t>
            </a:fld>
            <a:endParaRPr lang="en-US"/>
          </a:p>
        </p:txBody>
      </p:sp>
    </p:spTree>
    <p:extLst>
      <p:ext uri="{BB962C8B-B14F-4D97-AF65-F5344CB8AC3E}">
        <p14:creationId xmlns:p14="http://schemas.microsoft.com/office/powerpoint/2010/main" val="323874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6FAAB-3FAD-44D4-A8CB-55EB12605878}"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1711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6FAAB-3FAD-44D4-A8CB-55EB12605878}"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193287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6FAAB-3FAD-44D4-A8CB-55EB12605878}"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43473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6FAAB-3FAD-44D4-A8CB-55EB12605878}"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155139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6FAAB-3FAD-44D4-A8CB-55EB12605878}"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295648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6FAAB-3FAD-44D4-A8CB-55EB12605878}"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191505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6FAAB-3FAD-44D4-A8CB-55EB12605878}" type="datetimeFigureOut">
              <a:rPr lang="en-US" smtClean="0"/>
              <a:t>11/30/2014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274503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6FAAB-3FAD-44D4-A8CB-55EB12605878}" type="datetimeFigureOut">
              <a:rPr lang="en-US" smtClean="0"/>
              <a:t>11/30/2014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9833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6FAAB-3FAD-44D4-A8CB-55EB12605878}" type="datetimeFigureOut">
              <a:rPr lang="en-US" smtClean="0"/>
              <a:t>11/30/2014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99318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6FAAB-3FAD-44D4-A8CB-55EB12605878}"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372124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6FAAB-3FAD-44D4-A8CB-55EB12605878}"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5714E-7B3A-431F-8239-59FBDFA82340}" type="slidenum">
              <a:rPr lang="en-US" smtClean="0"/>
              <a:t>‹#›</a:t>
            </a:fld>
            <a:endParaRPr lang="en-US"/>
          </a:p>
        </p:txBody>
      </p:sp>
    </p:spTree>
    <p:extLst>
      <p:ext uri="{BB962C8B-B14F-4D97-AF65-F5344CB8AC3E}">
        <p14:creationId xmlns:p14="http://schemas.microsoft.com/office/powerpoint/2010/main" val="91767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6FAAB-3FAD-44D4-A8CB-55EB12605878}" type="datetimeFigureOut">
              <a:rPr lang="en-US" smtClean="0"/>
              <a:t>11/30/2014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5714E-7B3A-431F-8239-59FBDFA82340}" type="slidenum">
              <a:rPr lang="en-US" smtClean="0"/>
              <a:t>‹#›</a:t>
            </a:fld>
            <a:endParaRPr lang="en-US"/>
          </a:p>
        </p:txBody>
      </p:sp>
    </p:spTree>
    <p:extLst>
      <p:ext uri="{BB962C8B-B14F-4D97-AF65-F5344CB8AC3E}">
        <p14:creationId xmlns:p14="http://schemas.microsoft.com/office/powerpoint/2010/main" val="831770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95400"/>
            <a:ext cx="6858000" cy="230505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274320" tIns="182880" rIns="274320" bIns="182880">
            <a:normAutofit fontScale="90000"/>
          </a:bodyPr>
          <a:lstStyle/>
          <a:p>
            <a:pPr algn="l"/>
            <a:r>
              <a:rPr lang="en-US" dirty="0" smtClean="0">
                <a:solidFill>
                  <a:schemeClr val="accent1">
                    <a:lumMod val="75000"/>
                  </a:schemeClr>
                </a:solidFill>
              </a:rPr>
              <a:t>How much could Kansas save if we invested in high-quality early childhood education?</a:t>
            </a:r>
            <a:endParaRPr lang="en-US" dirty="0">
              <a:solidFill>
                <a:schemeClr val="accent1">
                  <a:lumMod val="75000"/>
                </a:schemeClr>
              </a:solidFill>
            </a:endParaRPr>
          </a:p>
        </p:txBody>
      </p:sp>
      <p:sp>
        <p:nvSpPr>
          <p:cNvPr id="3" name="Subtitle 2"/>
          <p:cNvSpPr>
            <a:spLocks noGrp="1"/>
          </p:cNvSpPr>
          <p:nvPr>
            <p:ph type="subTitle" idx="1"/>
          </p:nvPr>
        </p:nvSpPr>
        <p:spPr>
          <a:noFill/>
          <a:ln>
            <a:solidFill>
              <a:schemeClr val="bg1">
                <a:lumMod val="65000"/>
              </a:schemeClr>
            </a:solidFill>
          </a:ln>
        </p:spPr>
        <p:txBody>
          <a:bodyPr lIns="182880" tIns="91440" rIns="182880" bIns="91440"/>
          <a:lstStyle/>
          <a:p>
            <a:pPr algn="r"/>
            <a:r>
              <a:rPr lang="en-US" dirty="0" smtClean="0"/>
              <a:t>Brad Neuenswander &amp; Tony Moss	September 2014</a:t>
            </a:r>
          </a:p>
          <a:p>
            <a:pPr algn="r"/>
            <a:r>
              <a:rPr lang="en-US" dirty="0" smtClean="0"/>
              <a:t>Government Efficiency Committee</a:t>
            </a:r>
            <a:endParaRPr lang="en-US" dirty="0"/>
          </a:p>
        </p:txBody>
      </p:sp>
    </p:spTree>
    <p:extLst>
      <p:ext uri="{BB962C8B-B14F-4D97-AF65-F5344CB8AC3E}">
        <p14:creationId xmlns:p14="http://schemas.microsoft.com/office/powerpoint/2010/main" val="327531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a:bodyPr>
          <a:lstStyle/>
          <a:p>
            <a:pPr algn="l"/>
            <a:r>
              <a:rPr lang="en-US" sz="3600" dirty="0" smtClean="0">
                <a:solidFill>
                  <a:schemeClr val="accent1">
                    <a:lumMod val="75000"/>
                  </a:schemeClr>
                </a:solidFill>
              </a:rPr>
              <a:t>Example:  Carolina Abecedarian Project</a:t>
            </a:r>
            <a:endParaRPr lang="en-US" sz="3600"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111 infants born between 1972 &amp; 1977</a:t>
            </a:r>
          </a:p>
          <a:p>
            <a:r>
              <a:rPr lang="en-US" dirty="0" smtClean="0"/>
              <a:t>Random assignment, treatment group in preschool for 5 years, 6 to 8 hrs. / day, 5 days per week</a:t>
            </a:r>
          </a:p>
          <a:p>
            <a:r>
              <a:rPr lang="en-US" dirty="0" smtClean="0"/>
              <a:t>Game-based activities that cultivated social, emotional, and cognitive development, especially language</a:t>
            </a:r>
          </a:p>
          <a:p>
            <a:r>
              <a:rPr lang="en-US" dirty="0" smtClean="0"/>
              <a:t>Control group got nutritional supplements, social services and health care</a:t>
            </a:r>
          </a:p>
          <a:p>
            <a:endParaRPr lang="en-US" dirty="0"/>
          </a:p>
        </p:txBody>
      </p:sp>
      <p:sp>
        <p:nvSpPr>
          <p:cNvPr id="4" name="Slide Number Placeholder 3"/>
          <p:cNvSpPr>
            <a:spLocks noGrp="1"/>
          </p:cNvSpPr>
          <p:nvPr>
            <p:ph type="sldNum" sz="quarter" idx="12"/>
          </p:nvPr>
        </p:nvSpPr>
        <p:spPr/>
        <p:txBody>
          <a:bodyPr/>
          <a:lstStyle/>
          <a:p>
            <a:fld id="{2C37D27D-F572-42B8-8885-6770D749C2BE}"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197096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315200" cy="9906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dirty="0" smtClean="0">
                <a:solidFill>
                  <a:schemeClr val="accent1">
                    <a:lumMod val="75000"/>
                  </a:schemeClr>
                </a:solidFill>
              </a:rPr>
              <a:t>Abecedarian Results at age 21:</a:t>
            </a:r>
            <a:endParaRPr lang="en-US" dirty="0">
              <a:solidFill>
                <a:schemeClr val="accent1">
                  <a:lumMod val="75000"/>
                </a:schemeClr>
              </a:solidFill>
            </a:endParaRPr>
          </a:p>
        </p:txBody>
      </p:sp>
      <p:sp>
        <p:nvSpPr>
          <p:cNvPr id="3" name="Content Placeholder 2"/>
          <p:cNvSpPr>
            <a:spLocks noGrp="1"/>
          </p:cNvSpPr>
          <p:nvPr>
            <p:ph idx="1"/>
          </p:nvPr>
        </p:nvSpPr>
        <p:spPr>
          <a:xfrm>
            <a:off x="914400" y="1600200"/>
            <a:ext cx="8229600" cy="4525963"/>
          </a:xfrm>
        </p:spPr>
        <p:txBody>
          <a:bodyPr>
            <a:normAutofit fontScale="92500" lnSpcReduction="10000"/>
          </a:bodyPr>
          <a:lstStyle/>
          <a:p>
            <a:r>
              <a:rPr lang="en-US" dirty="0" smtClean="0"/>
              <a:t>Half-year more education</a:t>
            </a:r>
          </a:p>
          <a:p>
            <a:r>
              <a:rPr lang="en-US" dirty="0" smtClean="0"/>
              <a:t>42% vs. 20% continuing their education</a:t>
            </a:r>
          </a:p>
          <a:p>
            <a:r>
              <a:rPr lang="en-US" dirty="0" smtClean="0"/>
              <a:t>36% vs. 14% attending college</a:t>
            </a:r>
          </a:p>
          <a:p>
            <a:r>
              <a:rPr lang="en-US" dirty="0" smtClean="0"/>
              <a:t>47% vs. 27% in skilled jobs</a:t>
            </a:r>
          </a:p>
          <a:p>
            <a:r>
              <a:rPr lang="en-US" dirty="0" smtClean="0"/>
              <a:t>26% vs. 45% teen parents</a:t>
            </a:r>
          </a:p>
          <a:p>
            <a:endParaRPr lang="en-US" dirty="0"/>
          </a:p>
          <a:p>
            <a:r>
              <a:rPr lang="en-US" dirty="0" smtClean="0"/>
              <a:t>Mothers of participants, esp. those who were teen moms, achieved higher education and employment status</a:t>
            </a:r>
          </a:p>
          <a:p>
            <a:endParaRPr lang="en-US" dirty="0"/>
          </a:p>
        </p:txBody>
      </p:sp>
      <p:sp>
        <p:nvSpPr>
          <p:cNvPr id="4" name="Slide Number Placeholder 3"/>
          <p:cNvSpPr>
            <a:spLocks noGrp="1"/>
          </p:cNvSpPr>
          <p:nvPr>
            <p:ph type="sldNum" sz="quarter" idx="12"/>
          </p:nvPr>
        </p:nvSpPr>
        <p:spPr/>
        <p:txBody>
          <a:bodyPr/>
          <a:lstStyle/>
          <a:p>
            <a:fld id="{2C37D27D-F572-42B8-8885-6770D749C2BE}"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375749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dirty="0" smtClean="0">
                <a:solidFill>
                  <a:schemeClr val="accent1">
                    <a:lumMod val="75000"/>
                  </a:schemeClr>
                </a:solidFill>
              </a:rPr>
              <a:t>While benefits / costs are greater than $4 to $1, and are still accumulating, they weren’t as large as the Chicago Child-Parent Centers. </a:t>
            </a:r>
            <a:endParaRPr lang="en-US" dirty="0">
              <a:solidFill>
                <a:schemeClr val="accent1">
                  <a:lumMod val="75000"/>
                </a:schemeClr>
              </a:solidFill>
            </a:endParaRPr>
          </a:p>
        </p:txBody>
      </p:sp>
      <p:sp>
        <p:nvSpPr>
          <p:cNvPr id="3" name="Content Placeholder 2"/>
          <p:cNvSpPr>
            <a:spLocks noGrp="1"/>
          </p:cNvSpPr>
          <p:nvPr>
            <p:ph idx="1"/>
          </p:nvPr>
        </p:nvSpPr>
        <p:spPr>
          <a:xfrm>
            <a:off x="457200" y="3429000"/>
            <a:ext cx="8229600" cy="2925763"/>
          </a:xfrm>
        </p:spPr>
        <p:txBody>
          <a:bodyPr>
            <a:normAutofit/>
          </a:bodyPr>
          <a:lstStyle/>
          <a:p>
            <a:r>
              <a:rPr lang="en-US" dirty="0" smtClean="0"/>
              <a:t>Program ran from infancy through age 5 (more expensive).</a:t>
            </a:r>
          </a:p>
          <a:p>
            <a:r>
              <a:rPr lang="en-US" dirty="0" smtClean="0"/>
              <a:t>University personnel so much higher personnel costs ($73 K per child)</a:t>
            </a:r>
          </a:p>
          <a:p>
            <a:endParaRPr lang="en-US" dirty="0"/>
          </a:p>
        </p:txBody>
      </p:sp>
    </p:spTree>
    <p:extLst>
      <p:ext uri="{BB962C8B-B14F-4D97-AF65-F5344CB8AC3E}">
        <p14:creationId xmlns:p14="http://schemas.microsoft.com/office/powerpoint/2010/main" val="59751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088877"/>
            <a:ext cx="790336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76200"/>
            <a:ext cx="8153400" cy="9906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sz="2400" dirty="0" smtClean="0">
                <a:solidFill>
                  <a:schemeClr val="accent1">
                    <a:lumMod val="75000"/>
                  </a:schemeClr>
                </a:solidFill>
              </a:rPr>
              <a:t>The brain is sculpted by experience, especially in the first 5 years.  This foundational architecture shapes some capacities for life.  </a:t>
            </a:r>
            <a:endParaRPr lang="en-US" sz="2400" dirty="0">
              <a:solidFill>
                <a:schemeClr val="accent1">
                  <a:lumMod val="75000"/>
                </a:schemeClr>
              </a:solidFill>
            </a:endParaRPr>
          </a:p>
        </p:txBody>
      </p:sp>
    </p:spTree>
    <p:extLst>
      <p:ext uri="{BB962C8B-B14F-4D97-AF65-F5344CB8AC3E}">
        <p14:creationId xmlns:p14="http://schemas.microsoft.com/office/powerpoint/2010/main" val="214954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0"/>
            <a:ext cx="971804" cy="923330"/>
          </a:xfrm>
          <a:prstGeom prst="rect">
            <a:avLst/>
          </a:prstGeom>
          <a:noFill/>
        </p:spPr>
        <p:txBody>
          <a:bodyPr wrap="none" rtlCol="0">
            <a:spAutoFit/>
          </a:bodyPr>
          <a:lstStyle/>
          <a:p>
            <a:r>
              <a:rPr lang="en-US" dirty="0" smtClean="0">
                <a:solidFill>
                  <a:prstClr val="black"/>
                </a:solidFill>
              </a:rPr>
              <a:t>return</a:t>
            </a:r>
          </a:p>
          <a:p>
            <a:r>
              <a:rPr lang="en-US" dirty="0" smtClean="0">
                <a:solidFill>
                  <a:prstClr val="black"/>
                </a:solidFill>
              </a:rPr>
              <a:t>per $1</a:t>
            </a:r>
          </a:p>
          <a:p>
            <a:r>
              <a:rPr lang="en-US" dirty="0" smtClean="0">
                <a:solidFill>
                  <a:prstClr val="black"/>
                </a:solidFill>
              </a:rPr>
              <a:t>invested</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203" y="2015502"/>
            <a:ext cx="7495921" cy="484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33399" y="152400"/>
            <a:ext cx="8229601" cy="1863102"/>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accent1">
                    <a:lumMod val="75000"/>
                  </a:schemeClr>
                </a:solidFill>
              </a:rPr>
              <a:t>Because experience shapes the brain and other systems in this early, formative period, early childhood </a:t>
            </a:r>
            <a:r>
              <a:rPr lang="en-US" sz="2200" dirty="0">
                <a:solidFill>
                  <a:schemeClr val="accent1">
                    <a:lumMod val="75000"/>
                  </a:schemeClr>
                </a:solidFill>
              </a:rPr>
              <a:t>is </a:t>
            </a:r>
            <a:r>
              <a:rPr lang="en-US" sz="2200" i="1" dirty="0">
                <a:solidFill>
                  <a:schemeClr val="accent1">
                    <a:lumMod val="75000"/>
                  </a:schemeClr>
                </a:solidFill>
              </a:rPr>
              <a:t>the most cost-effective period</a:t>
            </a:r>
            <a:r>
              <a:rPr lang="en-US" sz="2200" dirty="0">
                <a:solidFill>
                  <a:schemeClr val="accent1">
                    <a:lumMod val="75000"/>
                  </a:schemeClr>
                </a:solidFill>
              </a:rPr>
              <a:t> for </a:t>
            </a:r>
            <a:r>
              <a:rPr lang="en-US" sz="2200" dirty="0" smtClean="0">
                <a:solidFill>
                  <a:schemeClr val="accent1">
                    <a:lumMod val="75000"/>
                  </a:schemeClr>
                </a:solidFill>
              </a:rPr>
              <a:t>improving long-term health and educational achievement.  </a:t>
            </a:r>
            <a:r>
              <a:rPr lang="en-US" sz="2200" dirty="0">
                <a:solidFill>
                  <a:schemeClr val="accent1">
                    <a:lumMod val="75000"/>
                  </a:schemeClr>
                </a:solidFill>
              </a:rPr>
              <a:t>H</a:t>
            </a:r>
            <a:r>
              <a:rPr lang="en-US" sz="2200" dirty="0" smtClean="0">
                <a:solidFill>
                  <a:schemeClr val="accent1">
                    <a:lumMod val="75000"/>
                  </a:schemeClr>
                </a:solidFill>
              </a:rPr>
              <a:t>igh-quality early childhood returns 3 times</a:t>
            </a:r>
            <a:r>
              <a:rPr lang="en-US" sz="2200" dirty="0">
                <a:solidFill>
                  <a:schemeClr val="accent1">
                    <a:lumMod val="75000"/>
                  </a:schemeClr>
                </a:solidFill>
              </a:rPr>
              <a:t> </a:t>
            </a:r>
            <a:r>
              <a:rPr lang="en-US" sz="2200" dirty="0" smtClean="0">
                <a:solidFill>
                  <a:schemeClr val="accent1">
                    <a:lumMod val="75000"/>
                  </a:schemeClr>
                </a:solidFill>
              </a:rPr>
              <a:t>as much as school investments, and 8 times as much as adult remediation programs.</a:t>
            </a:r>
            <a:endParaRPr lang="en-US" sz="2200" dirty="0">
              <a:solidFill>
                <a:schemeClr val="accent1">
                  <a:lumMod val="75000"/>
                </a:schemeClr>
              </a:solidFill>
            </a:endParaRPr>
          </a:p>
        </p:txBody>
      </p:sp>
    </p:spTree>
    <p:extLst>
      <p:ext uri="{BB962C8B-B14F-4D97-AF65-F5344CB8AC3E}">
        <p14:creationId xmlns:p14="http://schemas.microsoft.com/office/powerpoint/2010/main" val="2730406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51488"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200" y="228600"/>
            <a:ext cx="75438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dirty="0" smtClean="0"/>
              <a:t>An Example of Long-Term Savings</a:t>
            </a:r>
            <a:br>
              <a:rPr lang="en-US" dirty="0" smtClean="0"/>
            </a:br>
            <a:r>
              <a:rPr lang="en-US" dirty="0" smtClean="0"/>
              <a:t>from the Perry Preschool Project</a:t>
            </a:r>
            <a:endParaRPr lang="en-US" dirty="0"/>
          </a:p>
        </p:txBody>
      </p:sp>
    </p:spTree>
    <p:extLst>
      <p:ext uri="{BB962C8B-B14F-4D97-AF65-F5344CB8AC3E}">
        <p14:creationId xmlns:p14="http://schemas.microsoft.com/office/powerpoint/2010/main" val="182043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8382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But current American investments miss this opportunity:</a:t>
            </a:r>
            <a:endParaRPr lang="en-US" sz="28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878811" cy="527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2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sz="2800" dirty="0" smtClean="0">
                <a:solidFill>
                  <a:schemeClr val="accent1">
                    <a:lumMod val="75000"/>
                  </a:schemeClr>
                </a:solidFill>
              </a:rPr>
              <a:t>Re-allocation toward prevention rather than remediation would make government more much more efficient.</a:t>
            </a:r>
            <a:endParaRPr lang="en-US" sz="2800" dirty="0">
              <a:solidFill>
                <a:schemeClr val="accent1">
                  <a:lumMod val="75000"/>
                </a:schemeClr>
              </a:solidFill>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933073" cy="522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16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19343"/>
            <a:ext cx="8845400" cy="613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152400"/>
            <a:ext cx="8229600" cy="9906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sz="2800" dirty="0" smtClean="0">
                <a:solidFill>
                  <a:schemeClr val="accent1">
                    <a:lumMod val="75000"/>
                  </a:schemeClr>
                </a:solidFill>
              </a:rPr>
              <a:t>Because of the long time-horizon, the Return-on-Investment grows larger as participants become adults.</a:t>
            </a:r>
            <a:endParaRPr lang="en-US" sz="2800" dirty="0">
              <a:solidFill>
                <a:schemeClr val="accent1">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49069596"/>
              </p:ext>
            </p:extLst>
          </p:nvPr>
        </p:nvGraphicFramePr>
        <p:xfrm>
          <a:off x="7391400" y="4572000"/>
          <a:ext cx="1600200" cy="2133600"/>
        </p:xfrm>
        <a:graphic>
          <a:graphicData uri="http://schemas.openxmlformats.org/drawingml/2006/table">
            <a:tbl>
              <a:tblPr>
                <a:tableStyleId>{5C22544A-7EE6-4342-B048-85BDC9FD1C3A}</a:tableStyleId>
              </a:tblPr>
              <a:tblGrid>
                <a:gridCol w="1600200"/>
              </a:tblGrid>
              <a:tr h="2133600">
                <a:tc>
                  <a:txBody>
                    <a:bodyPr/>
                    <a:lstStyle/>
                    <a:p>
                      <a:pPr algn="l" fontAlgn="b"/>
                      <a:endParaRPr lang="en-US" sz="1100" b="0" i="0" u="none" strike="noStrike" dirty="0">
                        <a:solidFill>
                          <a:srgbClr val="000000"/>
                        </a:solidFill>
                        <a:effectLst/>
                        <a:latin typeface="Calibri"/>
                      </a:endParaRPr>
                    </a:p>
                  </a:txBody>
                  <a:tcPr marL="7620" marR="7620" marT="7620" marB="0" anchor="b">
                    <a:noFill/>
                  </a:tcPr>
                </a:tc>
              </a:tr>
            </a:tbl>
          </a:graphicData>
        </a:graphic>
      </p:graphicFrame>
    </p:spTree>
    <p:extLst>
      <p:ext uri="{BB962C8B-B14F-4D97-AF65-F5344CB8AC3E}">
        <p14:creationId xmlns:p14="http://schemas.microsoft.com/office/powerpoint/2010/main" val="9242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600" dirty="0" smtClean="0">
                <a:solidFill>
                  <a:schemeClr val="accent1">
                    <a:lumMod val="75000"/>
                  </a:schemeClr>
                </a:solidFill>
              </a:rPr>
              <a:t>Chicago Child-Parent Centers (CPC) are the most realistic model for states.</a:t>
            </a:r>
            <a:endParaRPr lang="en-US" sz="3600" dirty="0">
              <a:solidFill>
                <a:schemeClr val="accent1">
                  <a:lumMod val="75000"/>
                </a:schemeClr>
              </a:solidFill>
            </a:endParaRPr>
          </a:p>
        </p:txBody>
      </p:sp>
      <p:sp>
        <p:nvSpPr>
          <p:cNvPr id="3" name="Content Placeholder 2"/>
          <p:cNvSpPr>
            <a:spLocks noGrp="1"/>
          </p:cNvSpPr>
          <p:nvPr>
            <p:ph idx="1"/>
          </p:nvPr>
        </p:nvSpPr>
        <p:spPr/>
        <p:txBody>
          <a:bodyPr>
            <a:normAutofit fontScale="85000" lnSpcReduction="10000"/>
          </a:bodyPr>
          <a:lstStyle/>
          <a:p>
            <a:r>
              <a:rPr lang="en-US" dirty="0" smtClean="0"/>
              <a:t>One of the largest, publically-funded (Title I) early childhood interventions.</a:t>
            </a:r>
          </a:p>
          <a:p>
            <a:r>
              <a:rPr lang="en-US" dirty="0" smtClean="0"/>
              <a:t>4 decades of operation.</a:t>
            </a:r>
          </a:p>
          <a:p>
            <a:r>
              <a:rPr lang="en-US" dirty="0" smtClean="0"/>
              <a:t>20 CPCs in lowest income neighborhoods of Chicago.</a:t>
            </a:r>
          </a:p>
          <a:p>
            <a:r>
              <a:rPr lang="en-US" dirty="0" smtClean="0"/>
              <a:t>Depending on the methods used, and the age of the participants, the per-dollar return on investments have run from $7 at age 19 to </a:t>
            </a:r>
            <a:r>
              <a:rPr lang="en-US" i="1" dirty="0" smtClean="0">
                <a:solidFill>
                  <a:schemeClr val="accent1">
                    <a:lumMod val="75000"/>
                  </a:schemeClr>
                </a:solidFill>
              </a:rPr>
              <a:t>$22 at age 26.</a:t>
            </a:r>
          </a:p>
          <a:p>
            <a:r>
              <a:rPr lang="en-US" dirty="0" smtClean="0"/>
              <a:t>Even larger returns might be realized by experiments in the design, e.g. coupling with a visiting nurse program; adding a Thirty-Million-Words curriculum; starting at age 1 or 2 through age 3 or 4. </a:t>
            </a:r>
            <a:endParaRPr lang="en-US" dirty="0"/>
          </a:p>
        </p:txBody>
      </p:sp>
    </p:spTree>
    <p:extLst>
      <p:ext uri="{BB962C8B-B14F-4D97-AF65-F5344CB8AC3E}">
        <p14:creationId xmlns:p14="http://schemas.microsoft.com/office/powerpoint/2010/main" val="169238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lstStyle/>
          <a:p>
            <a:pPr algn="l"/>
            <a:r>
              <a:rPr lang="en-US" dirty="0" smtClean="0">
                <a:solidFill>
                  <a:schemeClr val="accent1">
                    <a:lumMod val="75000"/>
                  </a:schemeClr>
                </a:solidFill>
              </a:rPr>
              <a:t>Factors in Benefit / Cost Analysis:</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i="1" dirty="0" smtClean="0"/>
              <a:t>Targeting:</a:t>
            </a:r>
            <a:r>
              <a:rPr lang="en-US" dirty="0" smtClean="0"/>
              <a:t> e.g. larger benefits generally accrue to the most disadvantaged; targeting both mother and child may be more effective.</a:t>
            </a:r>
          </a:p>
          <a:p>
            <a:r>
              <a:rPr lang="en-US" i="1" dirty="0" smtClean="0"/>
              <a:t>Time-horizon:</a:t>
            </a:r>
            <a:r>
              <a:rPr lang="en-US" dirty="0" smtClean="0"/>
              <a:t>  recovery of costs, e.g., lower crime, is realized years after the intervention.  Following participants longer, into adulthood, is more likely to show larger benefits.</a:t>
            </a:r>
          </a:p>
          <a:p>
            <a:r>
              <a:rPr lang="en-US" i="1" dirty="0" smtClean="0"/>
              <a:t>Including the benefits to the mother</a:t>
            </a:r>
            <a:r>
              <a:rPr lang="en-US" dirty="0" smtClean="0"/>
              <a:t>, e.g. employment earnings, educational levels, savings, lower-crime, should be included in the benefit ratio.</a:t>
            </a:r>
          </a:p>
          <a:p>
            <a:r>
              <a:rPr lang="en-US" i="1" dirty="0" smtClean="0"/>
              <a:t>Quality</a:t>
            </a:r>
            <a:r>
              <a:rPr lang="en-US" dirty="0" smtClean="0"/>
              <a:t> of program personnel, </a:t>
            </a:r>
            <a:r>
              <a:rPr lang="en-US" i="1" dirty="0" smtClean="0"/>
              <a:t>developmental</a:t>
            </a:r>
            <a:r>
              <a:rPr lang="en-US" dirty="0" smtClean="0"/>
              <a:t> </a:t>
            </a:r>
            <a:r>
              <a:rPr lang="en-US" i="1" dirty="0" smtClean="0"/>
              <a:t>timing</a:t>
            </a:r>
            <a:r>
              <a:rPr lang="en-US" dirty="0" smtClean="0"/>
              <a:t> of the intervention, and </a:t>
            </a:r>
            <a:r>
              <a:rPr lang="en-US" i="1" dirty="0" smtClean="0"/>
              <a:t>duration</a:t>
            </a:r>
            <a:r>
              <a:rPr lang="en-US" dirty="0" smtClean="0"/>
              <a:t>, e.g. earlier language interventions, ages 1 through 4, may have larger effects than later interventions, ages 4 through 5.</a:t>
            </a:r>
          </a:p>
          <a:p>
            <a:endParaRPr lang="en-US" dirty="0" smtClean="0"/>
          </a:p>
          <a:p>
            <a:endParaRPr lang="en-US" dirty="0"/>
          </a:p>
        </p:txBody>
      </p:sp>
    </p:spTree>
    <p:extLst>
      <p:ext uri="{BB962C8B-B14F-4D97-AF65-F5344CB8AC3E}">
        <p14:creationId xmlns:p14="http://schemas.microsoft.com/office/powerpoint/2010/main" val="2774669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964</Words>
  <Application>Microsoft Office PowerPoint</Application>
  <PresentationFormat>On-screen Show (4:3)</PresentationFormat>
  <Paragraphs>65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How much could Kansas save if we invested in high-quality early childhood education?</vt:lpstr>
      <vt:lpstr>The brain is sculpted by experience, especially in the first 5 years.  This foundational architecture shapes some capacities for life.  </vt:lpstr>
      <vt:lpstr>PowerPoint Presentation</vt:lpstr>
      <vt:lpstr>An Example of Long-Term Savings from the Perry Preschool Project</vt:lpstr>
      <vt:lpstr>But current American investments miss this opportunity:</vt:lpstr>
      <vt:lpstr>Re-allocation toward prevention rather than remediation would make government more much more efficient.</vt:lpstr>
      <vt:lpstr>Because of the long time-horizon, the Return-on-Investment grows larger as participants become adults.</vt:lpstr>
      <vt:lpstr>Chicago Child-Parent Centers (CPC) are the most realistic model for states.</vt:lpstr>
      <vt:lpstr>Factors in Benefit / Cost Analysis:</vt:lpstr>
      <vt:lpstr>Example:  Carolina Abecedarian Project</vt:lpstr>
      <vt:lpstr>Abecedarian Results at age 21:</vt:lpstr>
      <vt:lpstr>While benefits / costs are greater than $4 to $1, and are still accumulating, they weren’t as large as the Chicago Child-Parent Centers.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Moss</dc:creator>
  <cp:lastModifiedBy>Tony Moss</cp:lastModifiedBy>
  <cp:revision>34</cp:revision>
  <cp:lastPrinted>2014-09-08T21:12:58Z</cp:lastPrinted>
  <dcterms:created xsi:type="dcterms:W3CDTF">2014-09-03T20:11:55Z</dcterms:created>
  <dcterms:modified xsi:type="dcterms:W3CDTF">2014-12-01T04:01:58Z</dcterms:modified>
</cp:coreProperties>
</file>