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823" r:id="rId2"/>
    <p:sldMasterId id="2147483921" r:id="rId3"/>
    <p:sldMasterId id="2147483939" r:id="rId4"/>
    <p:sldMasterId id="2147484019" r:id="rId5"/>
  </p:sldMasterIdLst>
  <p:notesMasterIdLst>
    <p:notesMasterId r:id="rId33"/>
  </p:notesMasterIdLst>
  <p:handoutMasterIdLst>
    <p:handoutMasterId r:id="rId34"/>
  </p:handoutMasterIdLst>
  <p:sldIdLst>
    <p:sldId id="261" r:id="rId6"/>
    <p:sldId id="442" r:id="rId7"/>
    <p:sldId id="1244" r:id="rId8"/>
    <p:sldId id="1239" r:id="rId9"/>
    <p:sldId id="1253" r:id="rId10"/>
    <p:sldId id="1260" r:id="rId11"/>
    <p:sldId id="1256" r:id="rId12"/>
    <p:sldId id="1257" r:id="rId13"/>
    <p:sldId id="1258" r:id="rId14"/>
    <p:sldId id="1259" r:id="rId15"/>
    <p:sldId id="312" r:id="rId16"/>
    <p:sldId id="303" r:id="rId17"/>
    <p:sldId id="275" r:id="rId18"/>
    <p:sldId id="313" r:id="rId19"/>
    <p:sldId id="318" r:id="rId20"/>
    <p:sldId id="319" r:id="rId21"/>
    <p:sldId id="310" r:id="rId22"/>
    <p:sldId id="316" r:id="rId23"/>
    <p:sldId id="305" r:id="rId24"/>
    <p:sldId id="308" r:id="rId25"/>
    <p:sldId id="307" r:id="rId26"/>
    <p:sldId id="317" r:id="rId27"/>
    <p:sldId id="295" r:id="rId28"/>
    <p:sldId id="297" r:id="rId29"/>
    <p:sldId id="320" r:id="rId30"/>
    <p:sldId id="1255" r:id="rId31"/>
    <p:sldId id="605" r:id="rId32"/>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L. Kahler" initials="DL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651"/>
    <a:srgbClr val="C2DF87"/>
    <a:srgbClr val="40B4E5"/>
    <a:srgbClr val="D25627"/>
    <a:srgbClr val="E57D3C"/>
    <a:srgbClr val="8E88A3"/>
    <a:srgbClr val="8B1C40"/>
    <a:srgbClr val="F6323E"/>
    <a:srgbClr val="C126B8"/>
    <a:srgbClr val="430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366" autoAdjust="0"/>
    <p:restoredTop sz="87274" autoAdjust="0"/>
  </p:normalViewPr>
  <p:slideViewPr>
    <p:cSldViewPr>
      <p:cViewPr varScale="1">
        <p:scale>
          <a:sx n="212" d="100"/>
          <a:sy n="212" d="100"/>
        </p:scale>
        <p:origin x="216" y="264"/>
      </p:cViewPr>
      <p:guideLst>
        <p:guide orient="horz" pos="2160"/>
        <p:guide pos="3840"/>
      </p:guideLst>
    </p:cSldViewPr>
  </p:slideViewPr>
  <p:outlineViewPr>
    <p:cViewPr>
      <p:scale>
        <a:sx n="33" d="100"/>
        <a:sy n="33" d="100"/>
      </p:scale>
      <p:origin x="0" y="-4928"/>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FAFBE-49B9-475A-8DB2-C181CF1E5328}" type="datetimeFigureOut">
              <a:rPr lang="en-US" smtClean="0"/>
              <a:t>12/9/2019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50882-0C4F-47F7-BEBE-6C7FE948EBC3}" type="slidenum">
              <a:rPr lang="en-US" smtClean="0"/>
              <a:t>‹#›</a:t>
            </a:fld>
            <a:endParaRPr lang="en-US" dirty="0"/>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08T17:33:51.809"/>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0 225,'44'3,"0"-1,-5 2,5-2,4 2,10-2,14 2,15-2,22-1,11-1,2 0,-13 0,-24 0,-18 1,-15 1,-9-2,-10 1,-1 0,-3-1,2 3,-4 0,-6-2,-2 2,-6-2,-1 2,1-1,2 0,1 0,1 1,3 0,4-1,4 2,4-2,7 0,5 2,9-2,6 0,9 0,-4-2,-7 1,-10 0,-8 2,-9-2,-4 1,-6-1,-6-1,2 0,0 0,6 1,4-1,10 0,6 0,10 0,4 0,1 0,-1 0,-4 0,-3 0,-2-1,-2 1,-6-1,-4 1,-7 0,0 0,-2 0,4 0,2 0,8 0,1 0,4 0,1 0,0 0,1-2,0 0,-6 0,-8 0,-7 0,-12 1,-4 0,-2-15,-8 5,2-10,-7 9,-2 1,-2 0,-4-2,-9-2,-4 2,-5 0,4 5,5 1,8 4,4 2,-5 4,-1-3,-3 1,3-1,3 0,-4 0,-3-1,-3 1,-6-3,-6 0,-8-2,-9 0,-1-3,-4 1,3 0,10 3,8 0,10 2,3 0,3 0,1 2,2-2,0 1,-1 1,2-1,0-1,0 1,2 1,-1-1,0 1,1-2,0 1,1 1,-4 0,2 0,-5-3,3 3,-2-2,-2 0,1 0,0 0,2 1,1 0,2-1,1 2,-1 0,2-1,-6 1,7-1,-4 1,0 0,4-2,-7 2,5-1,-5 0,0-2,-2 2,1-1,-3 1,3 0,0-1,2 1,-1 0,2 1,-2-2,-1 1,-3 0,-1-1,-4 1,4 0,0 1,4 0,3 0,0 0,1 0,1 0,2-2,-7 2,5-1,-5 1,4-1,-3-1,1 0,-4-1,2 2,2-2,-1 2,3-1,0 0,3 0,-3 2,5-1,-5 1,3-1,-1 1,0-2,-4 2,5 0,-3-1,-1 1,3-1,-6 1,6 0,0-2,-2 2,2-1,-4 1,1-3,1 3,0-1,1 1,-1-1,2-1,-1 2,2 0,-1 0,0 0,-1 0,2 0,-2 0,2 0,-3 0,0 0,-3 0,-2 0,-2 0,0 0,3 0,2 0,2 0,2 0,0-1,0 1,-3 0,4 0,-2 0,-1 0,3 0,-3 0,1 0,4 0,-6 0,2 0,-2 0,0 0,1 0,4 0,-3 0,3 0,-4 0,3 1,-1-1,-2 0,4 0,-4 0,3 0,-2 0,2 2,-2-2,1 0,0 0,0 1,-4-1,6 0,-4 0,3 1,2-1,-5 0,3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08T17:33:57.29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1,'105'15,"-19"-6,-8-6,30-6,-48 3,56-3,-77 3,20-1,-25 1,26 0,2 0,4 0,-14 0,-21 0,12 0,-9 0,24 0,-13 0,83-1,-63 1,3 0,7 0,2 0,25 1,-12 0,-30 1,63 3,-96-4,13 1,-11-1,7 0,23-1,-19 0,25 2,-37-2,45 0,-30 0,68 0,-58 0,30 0,-43 0,0-2,18 1,-18 1,11-1,-18 1,-10 0,29 1,-32-1,16 0,-20 1,-7-1,11 2,-1-1,-7 0,21 2,-17-2,18 2,-22-2,-2 1,6-2,-6 0,10 0,0 0,-2 0,2 0,-8 0,-8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08T17:34:02.198"/>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4,'63'-4,"11"5,0 2,22 4,1-1,-6 1,-21-3,-12 0,-8-1,-7-2,-3 0,-9 1,-6-2,-4 0,2 0,2 0,7-3,4 3,7-1,4-1,6 2,6-1,-1 0,-3-1,-4 1,-6-2,-5 1,-8 2,-4-2,-7 2,5 0,-1 0,2 0,1 0,-6 0,2 0,2 0,2 0,6 0,4 0,12 0,4 0,3 2,-9-2,-12 0,-13-2,-11 2,1-1,4 1,3-1,8 1,-1 0,4 0,7 0,5 0,1 0,1 0,-9 0,-8 0,-5 0,-10 1,-1-1,4 0,-4 0,4 1,-1-1,0 2,1-2,4 1,1 0,6 1,-1-1,4-1,2 0,2 1,5-1,-3 2,0-2,-7 0,-1 0,-6 0,-5 0,-4 0,1 0,0 0,-2 0,3 0,0 0,-3 0,4 1,-3-1,4 0,-5 0,3 0,1 1,-5-1,7 2,-7-2,4 0,-1 1,-2-1,4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583B0-7748-405D-BCDF-4A261B3F049B}" type="datetimeFigureOut">
              <a:rPr lang="en-US" smtClean="0"/>
              <a:t>12/9/2019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C64E8-45BE-4474-B3AA-B6DEBEC91A50}" type="slidenum">
              <a:rPr lang="en-US" smtClean="0"/>
              <a:t>‹#›</a:t>
            </a:fld>
            <a:endParaRPr lang="en-US" dirty="0"/>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599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CADA5-11D1-420A-BEA0-CC47F8C37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936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 for Effective Reading Instruction first published these standards – IDA later adopted them. </a:t>
            </a:r>
          </a:p>
          <a:p>
            <a:r>
              <a:rPr lang="en-US" dirty="0"/>
              <a:t>*See board documents for </a:t>
            </a:r>
            <a:r>
              <a:rPr lang="en-US"/>
              <a:t>these recommendations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83802-7B9A-492A-98E9-9B69AE15FD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111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Previous Discussion: </a:t>
            </a:r>
            <a:r>
              <a:rPr lang="en-US" sz="1200" dirty="0"/>
              <a:t>The new EST teacher licensure exam for K – 6 elementary teachers the – CKT covers what is needed to meet this recommendation for Elementary K – 6 candidates. `</a:t>
            </a:r>
          </a:p>
          <a:p>
            <a:pPr marL="0" indent="0">
              <a:buNone/>
            </a:pPr>
            <a:r>
              <a:rPr lang="en-US" sz="1200" dirty="0"/>
              <a:t>Elementary Unified, Reading Spec, High Incidence Special Education, Early Childhood Unified Birth – K, Birth – 3</a:t>
            </a:r>
            <a:r>
              <a:rPr lang="en-US" sz="1200" baseline="30000" dirty="0"/>
              <a:t>rd</a:t>
            </a:r>
            <a:r>
              <a:rPr lang="en-US" sz="1200" dirty="0"/>
              <a:t> grade, English 5 – 8, and English 6 -12</a:t>
            </a:r>
          </a:p>
          <a:p>
            <a:pPr marL="0" indent="0">
              <a:buNone/>
            </a:pPr>
            <a:r>
              <a:rPr lang="en-US" sz="1200" dirty="0"/>
              <a:t>With same timeline as Fall 2021 with implementation Fall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A400"/>
                </a:solidFill>
              </a:rPr>
              <a:t>Notes for this will include: The new Elementary K-6 licensure exam (CKT) will fulfill this request. KSDE TLA Staff is still studying licensure for candidates receiving: Elementary Unified, Reading Specialist, High Incidence Special Education, Early Childhood Birth – Kindergarten, Early Childhood Birth – 3</a:t>
            </a:r>
            <a:r>
              <a:rPr lang="en-US" sz="1200" baseline="30000" dirty="0">
                <a:solidFill>
                  <a:srgbClr val="FFA400"/>
                </a:solidFill>
              </a:rPr>
              <a:t>rd</a:t>
            </a:r>
            <a:r>
              <a:rPr lang="en-US" sz="1200" dirty="0">
                <a:solidFill>
                  <a:srgbClr val="FFA400"/>
                </a:solidFill>
              </a:rPr>
              <a:t> Grade, English Grades 5 – 8, and English Grades 6 - 12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CADA5-11D1-420A-BEA0-CC47F8C37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080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CADA5-11D1-420A-BEA0-CC47F8C37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395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CADA5-11D1-420A-BEA0-CC47F8C37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226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ESSA needs to be mentioned here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CADA5-11D1-420A-BEA0-CC47F8C37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125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CADA5-11D1-420A-BEA0-CC47F8C37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064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CADA5-11D1-420A-BEA0-CC47F8C37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487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rgbClr val="FFA400"/>
                </a:solidFill>
              </a:rPr>
              <a:t>Screening would occur 3 times per year in grades K – 6. Screeners should include timed assessment of the following literacy components:</a:t>
            </a:r>
          </a:p>
          <a:p>
            <a:pPr marL="0" indent="0">
              <a:buNone/>
            </a:pPr>
            <a:r>
              <a:rPr lang="en-US" sz="1200" dirty="0">
                <a:solidFill>
                  <a:srgbClr val="FFA400"/>
                </a:solidFill>
              </a:rPr>
              <a:t>Letter naming fluency (LNF), Non-sense word fluency (NWF), Phoneme segmentation fluency (PSF), Letter word sounds fluency (LWSF), Oral Reading Fluency (ORF). </a:t>
            </a:r>
          </a:p>
          <a:p>
            <a:pPr marL="0" indent="0">
              <a:buNone/>
            </a:pPr>
            <a:r>
              <a:rPr lang="en-US" sz="1050" dirty="0">
                <a:solidFill>
                  <a:srgbClr val="FFA400"/>
                </a:solidFill>
              </a:rPr>
              <a:t>**In the NOTES section of this slide to discuss with the KSBE: Timeline Fall of 2020, accountability in KIDS, some recommended screeners include </a:t>
            </a:r>
            <a:r>
              <a:rPr lang="en-US" sz="1050" dirty="0" err="1">
                <a:solidFill>
                  <a:srgbClr val="FFA400"/>
                </a:solidFill>
              </a:rPr>
              <a:t>AIMSweb</a:t>
            </a:r>
            <a:r>
              <a:rPr lang="en-US" sz="1050" dirty="0">
                <a:solidFill>
                  <a:srgbClr val="FFA400"/>
                </a:solidFill>
              </a:rPr>
              <a:t> Plus, </a:t>
            </a:r>
            <a:r>
              <a:rPr lang="en-US" sz="1050" dirty="0" err="1">
                <a:solidFill>
                  <a:srgbClr val="FFA400"/>
                </a:solidFill>
              </a:rPr>
              <a:t>Acadience</a:t>
            </a:r>
            <a:r>
              <a:rPr lang="en-US" sz="1050" dirty="0">
                <a:solidFill>
                  <a:srgbClr val="FFA400"/>
                </a:solidFill>
              </a:rPr>
              <a:t> (DIBELS), TPRI, Predictive Assessment of Reading (PAR), </a:t>
            </a:r>
            <a:r>
              <a:rPr lang="en-US" sz="1050" dirty="0" err="1">
                <a:solidFill>
                  <a:srgbClr val="FFA400"/>
                </a:solidFill>
              </a:rPr>
              <a:t>FASTBridge</a:t>
            </a:r>
            <a:endParaRPr lang="en-US" sz="1050" dirty="0">
              <a:solidFill>
                <a:srgbClr val="FFA4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CADA5-11D1-420A-BEA0-CC47F8C37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899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Timeline Fall of 2021 – OVT will be considered the external review using the guide on the next slide </a:t>
            </a:r>
          </a:p>
          <a:p>
            <a:endParaRPr lang="en-US" dirty="0"/>
          </a:p>
          <a:p>
            <a:r>
              <a:rPr lang="en-US" sz="1200" dirty="0">
                <a:solidFill>
                  <a:srgbClr val="FFA400"/>
                </a:solidFill>
              </a:rPr>
              <a:t>Notes which will be shared for this recommendation are: Timeline Fall of 2021 – OVT will be considered the external review</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CADA5-11D1-420A-BEA0-CC47F8C37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65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677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CADA5-11D1-420A-BEA0-CC47F8C37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931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CADA5-11D1-420A-BEA0-CC47F8C37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746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A400"/>
                </a:solidFill>
              </a:rPr>
              <a:t>Consensus is to approve this as is. KESA should make this change and include OVT training. </a:t>
            </a:r>
          </a:p>
          <a:p>
            <a:r>
              <a:rPr lang="en-US" sz="1200" dirty="0">
                <a:solidFill>
                  <a:srgbClr val="FFA400"/>
                </a:solidFill>
              </a:rPr>
              <a:t>Structured literacy brief from IDA states the outcomes of Structured Literacy</a:t>
            </a:r>
          </a:p>
          <a:p>
            <a:r>
              <a:rPr lang="en-US" sz="1200" dirty="0">
                <a:solidFill>
                  <a:srgbClr val="FFA400"/>
                </a:solidFill>
              </a:rPr>
              <a:t>Checklist needed for resources to check on components of SL</a:t>
            </a:r>
          </a:p>
          <a:p>
            <a:r>
              <a:rPr lang="en-US" sz="1200" dirty="0">
                <a:solidFill>
                  <a:srgbClr val="FFA400"/>
                </a:solidFill>
              </a:rPr>
              <a:t>Dissemination of information is very important. </a:t>
            </a:r>
          </a:p>
          <a:p>
            <a:pPr marL="0" indent="0">
              <a:buNone/>
            </a:pPr>
            <a:r>
              <a:rPr lang="en-US" sz="1200" dirty="0">
                <a:solidFill>
                  <a:srgbClr val="FFA400"/>
                </a:solidFill>
              </a:rPr>
              <a:t>Notes on this will include:</a:t>
            </a:r>
          </a:p>
          <a:p>
            <a:pPr marL="0" indent="0">
              <a:buNone/>
            </a:pPr>
            <a:r>
              <a:rPr lang="en-US" sz="1200" dirty="0">
                <a:solidFill>
                  <a:srgbClr val="FFA400"/>
                </a:solidFill>
              </a:rPr>
              <a:t>Checklist for resources (already drafted in handbook draft -  just need to include a time percentage for instruction recommendations.)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CADA5-11D1-420A-BEA0-CC47F8C37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376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A400"/>
                </a:solidFill>
              </a:rPr>
              <a:t>Determine the Audience – teachers, administration, with a section for parents </a:t>
            </a:r>
          </a:p>
          <a:p>
            <a:r>
              <a:rPr lang="en-US" sz="1200" dirty="0">
                <a:solidFill>
                  <a:srgbClr val="FFA400"/>
                </a:solidFill>
              </a:rPr>
              <a:t>Determine the Purpose – a document with required information, which is fully comprehensive, can be print or electronic, easy to use, includes a glossary and connects to other pieces of reading research</a:t>
            </a:r>
          </a:p>
          <a:p>
            <a:r>
              <a:rPr lang="en-US" sz="1200" dirty="0">
                <a:solidFill>
                  <a:srgbClr val="FFA400"/>
                </a:solidFill>
              </a:rPr>
              <a:t>Deadline to have draft by May 2020 final copies by Fall (October) 2020 for informational purposes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CADA5-11D1-420A-BEA0-CC47F8C37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921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A400"/>
                </a:solidFill>
              </a:rPr>
              <a:t>Discussion was to have this position be within the constructs of TASN.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CADA5-11D1-420A-BEA0-CC47F8C37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093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389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latin typeface="Calibri"/>
              </a:rPr>
              <a:pPr/>
              <a:t>27</a:t>
            </a:fld>
            <a:endParaRPr lang="en-US" dirty="0">
              <a:solidFill>
                <a:prstClr val="black"/>
              </a:solidFill>
              <a:latin typeface="Calibri"/>
            </a:endParaRPr>
          </a:p>
        </p:txBody>
      </p:sp>
    </p:spTree>
    <p:extLst>
      <p:ext uri="{BB962C8B-B14F-4D97-AF65-F5344CB8AC3E}">
        <p14:creationId xmlns:p14="http://schemas.microsoft.com/office/powerpoint/2010/main" val="1292499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0188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98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LiveSlide Site</a:t>
            </a:r>
          </a:p>
          <a:p>
            <a:r>
              <a:rPr lang="en-US"/>
              <a:t>https://www.mentimeter.com/s/2d92ed62b0a5e10608bc7df33533d0a3/5503cf4bd843/edit</a:t>
            </a:r>
          </a:p>
        </p:txBody>
      </p:sp>
      <p:sp>
        <p:nvSpPr>
          <p:cNvPr id="4" name="Slide Number Placeholder 3"/>
          <p:cNvSpPr>
            <a:spLocks noGrp="1"/>
          </p:cNvSpPr>
          <p:nvPr>
            <p:ph type="sldNum" sz="quarter" idx="5"/>
          </p:nvPr>
        </p:nvSpPr>
        <p:spPr/>
        <p:txBody>
          <a:bodyPr/>
          <a:lstStyle/>
          <a:p>
            <a:fld id="{31BC64E8-45BE-4474-B3AA-B6DEBEC91A50}" type="slidenum">
              <a:rPr lang="en-US" smtClean="0"/>
              <a:t>6</a:t>
            </a:fld>
            <a:endParaRPr lang="en-US" dirty="0"/>
          </a:p>
        </p:txBody>
      </p:sp>
    </p:spTree>
    <p:extLst>
      <p:ext uri="{BB962C8B-B14F-4D97-AF65-F5344CB8AC3E}">
        <p14:creationId xmlns:p14="http://schemas.microsoft.com/office/powerpoint/2010/main" val="753294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27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013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514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305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803400"/>
            <a:ext cx="121920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solidFill>
                  <a:prstClr val="black"/>
                </a:solidFill>
                <a:latin typeface="Arial"/>
              </a:rPr>
              <a:pPr/>
              <a:t>‹#›</a:t>
            </a:fld>
            <a:endParaRPr lang="en-US" dirty="0">
              <a:solidFill>
                <a:prstClr val="black"/>
              </a:solidFill>
              <a:latin typeface="Arial"/>
            </a:endParaRPr>
          </a:p>
        </p:txBody>
      </p:sp>
      <p:sp>
        <p:nvSpPr>
          <p:cNvPr id="9" name="TextBox 8"/>
          <p:cNvSpPr txBox="1"/>
          <p:nvPr/>
        </p:nvSpPr>
        <p:spPr>
          <a:xfrm>
            <a:off x="9428261" y="6454268"/>
            <a:ext cx="939680" cy="235898"/>
          </a:xfrm>
          <a:prstGeom prst="rect">
            <a:avLst/>
          </a:prstGeom>
          <a:noFill/>
        </p:spPr>
        <p:txBody>
          <a:bodyPr wrap="none" rtlCol="0">
            <a:spAutoFit/>
          </a:bodyPr>
          <a:lstStyle/>
          <a:p>
            <a:pPr algn="r"/>
            <a:r>
              <a:rPr lang="en-US" sz="933" i="1" dirty="0">
                <a:solidFill>
                  <a:prstClr val="black"/>
                </a:solidFill>
                <a:latin typeface="Arial"/>
              </a:rPr>
              <a:t>www.ksde.org</a:t>
            </a:r>
          </a:p>
        </p:txBody>
      </p:sp>
      <p:sp>
        <p:nvSpPr>
          <p:cNvPr id="2" name="Title 1"/>
          <p:cNvSpPr>
            <a:spLocks noGrp="1"/>
          </p:cNvSpPr>
          <p:nvPr>
            <p:ph type="ctrTitle"/>
          </p:nvPr>
        </p:nvSpPr>
        <p:spPr>
          <a:xfrm>
            <a:off x="3352801" y="1905000"/>
            <a:ext cx="8635999" cy="2336800"/>
          </a:xfrm>
        </p:spPr>
        <p:txBody>
          <a:bodyPr wrap="square" lIns="457200" anchor="b">
            <a:no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454400" y="4343400"/>
            <a:ext cx="8534416" cy="965200"/>
          </a:xfrm>
          <a:prstGeom prst="rect">
            <a:avLst/>
          </a:prstGeom>
        </p:spPr>
        <p:txBody>
          <a:bodyPr anchor="ctr">
            <a:normAutofit/>
          </a:bodyPr>
          <a:lstStyle>
            <a:lvl1pPr marL="0" indent="0" algn="l">
              <a:buNone/>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040"/>
            <a:ext cx="3836264" cy="621792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145" y="1315720"/>
            <a:ext cx="3173671" cy="4876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701" y="5702815"/>
            <a:ext cx="1409432" cy="1097280"/>
          </a:xfrm>
          <a:prstGeom prst="rect">
            <a:avLst/>
          </a:prstGeom>
        </p:spPr>
      </p:pic>
    </p:spTree>
    <p:extLst>
      <p:ext uri="{BB962C8B-B14F-4D97-AF65-F5344CB8AC3E}">
        <p14:creationId xmlns:p14="http://schemas.microsoft.com/office/powerpoint/2010/main" val="8724408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Tree>
    <p:extLst>
      <p:ext uri="{BB962C8B-B14F-4D97-AF65-F5344CB8AC3E}">
        <p14:creationId xmlns:p14="http://schemas.microsoft.com/office/powerpoint/2010/main" val="13039705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2" name="TextBox 11"/>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grpSp>
        <p:nvGrpSpPr>
          <p:cNvPr id="15" name="Group 14"/>
          <p:cNvGrpSpPr/>
          <p:nvPr userDrawn="1"/>
        </p:nvGrpSpPr>
        <p:grpSpPr>
          <a:xfrm>
            <a:off x="0" y="6100075"/>
            <a:ext cx="12192000" cy="307778"/>
            <a:chOff x="0" y="4574984"/>
            <a:chExt cx="9144000" cy="230834"/>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7" name="TextBox 16"/>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37317279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3" name="TextBox 12"/>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7" name="Content Placeholder 6"/>
          <p:cNvSpPr>
            <a:spLocks noGrp="1"/>
          </p:cNvSpPr>
          <p:nvPr>
            <p:ph sz="quarter" idx="11"/>
          </p:nvPr>
        </p:nvSpPr>
        <p:spPr>
          <a:xfrm>
            <a:off x="250901" y="279400"/>
            <a:ext cx="11690201" cy="599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28311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21" name="Group 20"/>
          <p:cNvGrpSpPr/>
          <p:nvPr userDrawn="1"/>
        </p:nvGrpSpPr>
        <p:grpSpPr>
          <a:xfrm>
            <a:off x="0" y="6100075"/>
            <a:ext cx="12192000" cy="307778"/>
            <a:chOff x="0" y="4574984"/>
            <a:chExt cx="9144000" cy="230834"/>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4" name="TextBox 23"/>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
        <p:nvSpPr>
          <p:cNvPr id="25" name="Title 1"/>
          <p:cNvSpPr>
            <a:spLocks noGrp="1"/>
          </p:cNvSpPr>
          <p:nvPr>
            <p:ph type="title"/>
          </p:nvPr>
        </p:nvSpPr>
        <p:spPr>
          <a:xfrm>
            <a:off x="406400" y="1"/>
            <a:ext cx="11480800" cy="787399"/>
          </a:xfrm>
        </p:spPr>
        <p:txBody>
          <a:bodyPr/>
          <a:lstStyle/>
          <a:p>
            <a:r>
              <a:rPr lang="en-US" dirty="0"/>
              <a:t>Click to edit Master title style</a:t>
            </a:r>
          </a:p>
        </p:txBody>
      </p:sp>
    </p:spTree>
    <p:extLst>
      <p:ext uri="{BB962C8B-B14F-4D97-AF65-F5344CB8AC3E}">
        <p14:creationId xmlns:p14="http://schemas.microsoft.com/office/powerpoint/2010/main" val="20650160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5" name="Title 1"/>
          <p:cNvSpPr>
            <a:spLocks noGrp="1"/>
          </p:cNvSpPr>
          <p:nvPr>
            <p:ph type="title"/>
          </p:nvPr>
        </p:nvSpPr>
        <p:spPr>
          <a:xfrm>
            <a:off x="406400" y="1"/>
            <a:ext cx="11480800" cy="787399"/>
          </a:xfrm>
        </p:spPr>
        <p:txBody>
          <a:bodyPr/>
          <a:lstStyle/>
          <a:p>
            <a:r>
              <a:rPr lang="en-US" dirty="0"/>
              <a:t>Click to edit Master title style</a:t>
            </a:r>
          </a:p>
        </p:txBody>
      </p:sp>
      <p:sp>
        <p:nvSpPr>
          <p:cNvPr id="13" name="Rectangle 12"/>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4" name="TextBox 13"/>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41846636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18" name="Group 17"/>
          <p:cNvGrpSpPr/>
          <p:nvPr userDrawn="1"/>
        </p:nvGrpSpPr>
        <p:grpSpPr>
          <a:xfrm>
            <a:off x="0" y="6100075"/>
            <a:ext cx="12192000" cy="307778"/>
            <a:chOff x="0" y="4574984"/>
            <a:chExt cx="9144000" cy="230834"/>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0" name="TextBox 19"/>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28624878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19" name="Rectangle 18"/>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9CFF1A"/>
              </a:solidFill>
              <a:latin typeface="Arial"/>
            </a:endParaRPr>
          </a:p>
        </p:txBody>
      </p:sp>
      <p:sp>
        <p:nvSpPr>
          <p:cNvPr id="20" name="TextBox 19"/>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11747850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59886"/>
            <a:ext cx="11582400" cy="656591"/>
          </a:xfrm>
        </p:spPr>
        <p:txBody>
          <a:bodyPr wrap="square">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0" name="Rectangle 19"/>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Box 20"/>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
        <p:nvSpPr>
          <p:cNvPr id="22" name="TextBox 21"/>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2289529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85" indent="0" algn="r">
              <a:buNone/>
              <a:defRPr i="1">
                <a:solidFill>
                  <a:schemeClr val="bg1"/>
                </a:solidFill>
              </a:defRPr>
            </a:lvl2pPr>
            <a:lvl3pPr marL="1219170" indent="0" algn="ctr">
              <a:buNone/>
              <a:defRPr i="1">
                <a:solidFill>
                  <a:schemeClr val="bg1"/>
                </a:solidFill>
              </a:defRPr>
            </a:lvl3pPr>
            <a:lvl4pPr marL="1828754" indent="0" algn="ctr">
              <a:buNone/>
              <a:defRPr i="1">
                <a:solidFill>
                  <a:schemeClr val="bg1"/>
                </a:solidFill>
              </a:defRPr>
            </a:lvl4pPr>
            <a:lvl5pPr marL="2438339"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067261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A546505-0C1E-7747-ABE4-80DCD963CF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7489" y="906465"/>
            <a:ext cx="10528300" cy="595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3840904-1669-AC4E-B8B4-B05EF7304BD0}"/>
              </a:ext>
            </a:extLst>
          </p:cNvPr>
          <p:cNvSpPr txBox="1">
            <a:spLocks noChangeArrowheads="1"/>
          </p:cNvSpPr>
          <p:nvPr userDrawn="1"/>
        </p:nvSpPr>
        <p:spPr bwMode="auto">
          <a:xfrm>
            <a:off x="3417888" y="6486526"/>
            <a:ext cx="64976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600">
                <a:solidFill>
                  <a:srgbClr val="11284B"/>
                </a:solidFill>
                <a:latin typeface="Arial Black" panose="020B0A04020102020204" pitchFamily="34" charset="0"/>
              </a:rPr>
              <a:t>Kansas leads the world in the success of each student.</a:t>
            </a:r>
          </a:p>
        </p:txBody>
      </p:sp>
    </p:spTree>
    <p:extLst>
      <p:ext uri="{BB962C8B-B14F-4D97-AF65-F5344CB8AC3E}">
        <p14:creationId xmlns:p14="http://schemas.microsoft.com/office/powerpoint/2010/main" val="322300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193800"/>
            <a:ext cx="11582400" cy="4830763"/>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676358" indent="-457189">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06400" y="1"/>
            <a:ext cx="11582400" cy="1198561"/>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5144606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12/9/2019</a:t>
            </a:fld>
            <a:endParaRPr lang="en-US" sz="180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12/9/2019</a:t>
            </a:fld>
            <a:endParaRPr lang="en-US" sz="180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12/9/2019</a:t>
            </a:fld>
            <a:endParaRPr lang="en-US" sz="180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12/9/2019</a:t>
            </a:fld>
            <a:endParaRPr lang="en-US" sz="180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12/9/2019</a:t>
            </a:fld>
            <a:endParaRPr lang="en-US" sz="180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defTabSz="914400"/>
            <a:endParaRPr lang="en-US" sz="180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12/9/2019</a:t>
            </a:fld>
            <a:endParaRPr lang="en-US" sz="180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defTabSz="914400"/>
            <a:endParaRPr lang="en-US" sz="180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12/9/2019</a:t>
            </a:fld>
            <a:endParaRPr lang="en-US" sz="1800">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defTabSz="914400"/>
            <a:endParaRPr lang="en-US" sz="180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12/9/2019</a:t>
            </a:fld>
            <a:endParaRPr lang="en-US" sz="180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12/9/2019</a:t>
            </a:fld>
            <a:endParaRPr lang="en-US" sz="180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12/9/2019</a:t>
            </a:fld>
            <a:endParaRPr lang="en-US" sz="180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041222"/>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9" name="TextBox 8"/>
          <p:cNvSpPr txBox="1"/>
          <p:nvPr userDrawn="1"/>
        </p:nvSpPr>
        <p:spPr>
          <a:xfrm>
            <a:off x="10820400" y="5969000"/>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13452558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12/9/2019</a:t>
            </a:fld>
            <a:endParaRPr lang="en-US" sz="180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a:solidFill>
                <a:prstClr val="black"/>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803400"/>
            <a:ext cx="121920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 name="Date Placeholder 3"/>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t>‹#›</a:t>
            </a:fld>
            <a:endParaRPr lang="en-US" dirty="0"/>
          </a:p>
        </p:txBody>
      </p:sp>
      <p:sp>
        <p:nvSpPr>
          <p:cNvPr id="9" name="TextBox 8"/>
          <p:cNvSpPr txBox="1"/>
          <p:nvPr/>
        </p:nvSpPr>
        <p:spPr>
          <a:xfrm>
            <a:off x="9428263" y="6454269"/>
            <a:ext cx="939680" cy="235898"/>
          </a:xfrm>
          <a:prstGeom prst="rect">
            <a:avLst/>
          </a:prstGeom>
          <a:noFill/>
        </p:spPr>
        <p:txBody>
          <a:bodyPr wrap="none" rtlCol="0">
            <a:spAutoFit/>
          </a:bodyPr>
          <a:lstStyle/>
          <a:p>
            <a:pPr algn="r"/>
            <a:r>
              <a:rPr lang="en-US" sz="933" i="1" baseline="0" dirty="0">
                <a:solidFill>
                  <a:schemeClr val="tx1"/>
                </a:solidFill>
              </a:rPr>
              <a:t>www.ksde.org</a:t>
            </a:r>
            <a:endParaRPr lang="en-US" sz="933" i="1" dirty="0">
              <a:solidFill>
                <a:schemeClr val="tx1"/>
              </a:solidFill>
            </a:endParaRPr>
          </a:p>
        </p:txBody>
      </p:sp>
      <p:sp>
        <p:nvSpPr>
          <p:cNvPr id="2" name="Title 1"/>
          <p:cNvSpPr>
            <a:spLocks noGrp="1"/>
          </p:cNvSpPr>
          <p:nvPr>
            <p:ph type="ctrTitle"/>
          </p:nvPr>
        </p:nvSpPr>
        <p:spPr>
          <a:xfrm>
            <a:off x="3352803" y="1905000"/>
            <a:ext cx="8635999" cy="2336800"/>
          </a:xfrm>
        </p:spPr>
        <p:txBody>
          <a:bodyPr wrap="square" lIns="457200" anchor="b">
            <a:no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454400" y="4343400"/>
            <a:ext cx="8534416" cy="965200"/>
          </a:xfrm>
          <a:prstGeom prst="rect">
            <a:avLst/>
          </a:prstGeom>
        </p:spPr>
        <p:txBody>
          <a:bodyPr anchor="ctr">
            <a:normAutofit/>
          </a:bodyPr>
          <a:lstStyle>
            <a:lvl1pPr marL="0" indent="0" algn="l">
              <a:buNone/>
              <a:defRPr sz="3200">
                <a:solidFill>
                  <a:schemeClr val="tx2"/>
                </a:solidFill>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040"/>
            <a:ext cx="3836264" cy="621792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147" y="1315720"/>
            <a:ext cx="3173671" cy="4876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701" y="5702815"/>
            <a:ext cx="1409432" cy="1097280"/>
          </a:xfrm>
          <a:prstGeom prst="rect">
            <a:avLst/>
          </a:prstGeom>
        </p:spPr>
      </p:pic>
    </p:spTree>
    <p:extLst>
      <p:ext uri="{BB962C8B-B14F-4D97-AF65-F5344CB8AC3E}">
        <p14:creationId xmlns:p14="http://schemas.microsoft.com/office/powerpoint/2010/main" val="292598572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193801"/>
            <a:ext cx="11582400" cy="4830763"/>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676275" indent="-457167">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06400" y="4"/>
            <a:ext cx="11582400" cy="1198561"/>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12231893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041224"/>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9" name="TextBox 8"/>
          <p:cNvSpPr txBox="1"/>
          <p:nvPr userDrawn="1"/>
        </p:nvSpPr>
        <p:spPr>
          <a:xfrm>
            <a:off x="10820400" y="5969000"/>
            <a:ext cx="1371600" cy="307777"/>
          </a:xfrm>
          <a:prstGeom prst="rect">
            <a:avLst/>
          </a:prstGeom>
          <a:noFill/>
        </p:spPr>
        <p:txBody>
          <a:bodyPr wrap="square" rtlCol="0">
            <a:spAutoFit/>
          </a:bodyPr>
          <a:lstStyle/>
          <a:p>
            <a:pPr algn="r"/>
            <a:r>
              <a:rPr lang="en-US" sz="1400" b="1" dirty="0">
                <a:solidFill>
                  <a:schemeClr val="accent3"/>
                </a:solidFill>
                <a:latin typeface="Century Gothic" panose="020B0502020202020204" pitchFamily="34" charset="0"/>
              </a:rPr>
              <a:t>COMMUNITY</a:t>
            </a:r>
          </a:p>
        </p:txBody>
      </p:sp>
    </p:spTree>
    <p:extLst>
      <p:ext uri="{BB962C8B-B14F-4D97-AF65-F5344CB8AC3E}">
        <p14:creationId xmlns:p14="http://schemas.microsoft.com/office/powerpoint/2010/main" val="22983699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041224"/>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1" name="TextBox 10"/>
          <p:cNvSpPr txBox="1"/>
          <p:nvPr userDrawn="1"/>
        </p:nvSpPr>
        <p:spPr>
          <a:xfrm>
            <a:off x="9631680" y="5969000"/>
            <a:ext cx="2560320" cy="307777"/>
          </a:xfrm>
          <a:prstGeom prst="rect">
            <a:avLst/>
          </a:prstGeom>
          <a:noFill/>
        </p:spPr>
        <p:txBody>
          <a:bodyPr wrap="square" rtlCol="0">
            <a:spAutoFit/>
          </a:bodyPr>
          <a:lstStyle/>
          <a:p>
            <a:pPr algn="r"/>
            <a:r>
              <a:rPr lang="en-US" sz="1400" b="1" dirty="0">
                <a:solidFill>
                  <a:schemeClr val="accent1"/>
                </a:solidFill>
                <a:latin typeface="Century Gothic" panose="020B0502020202020204" pitchFamily="34" charset="0"/>
              </a:rPr>
              <a:t>BUSINESS</a:t>
            </a:r>
            <a:r>
              <a:rPr lang="en-US" sz="1400" b="1" baseline="0" dirty="0">
                <a:solidFill>
                  <a:schemeClr val="accent1"/>
                </a:solidFill>
                <a:latin typeface="Century Gothic" panose="020B0502020202020204" pitchFamily="34" charset="0"/>
              </a:rPr>
              <a:t> AND INDUSTRY</a:t>
            </a:r>
            <a:endParaRPr lang="en-US" sz="140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15200363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#kansanscan</a:t>
            </a:r>
          </a:p>
        </p:txBody>
      </p:sp>
      <p:sp>
        <p:nvSpPr>
          <p:cNvPr id="5" name="Footer Placeholder 4"/>
          <p:cNvSpPr>
            <a:spLocks noGrp="1"/>
          </p:cNvSpPr>
          <p:nvPr>
            <p:ph type="ftr" sz="quarter" idx="11"/>
          </p:nvPr>
        </p:nvSpPr>
        <p:spPr>
          <a:xfrm>
            <a:off x="3962400" y="6356352"/>
            <a:ext cx="4267200" cy="365125"/>
          </a:xfrm>
        </p:spPr>
        <p:txBody>
          <a:bodyPr/>
          <a:lstStyle/>
          <a:p>
            <a:r>
              <a:rPr lang="en-US" dirty="0"/>
              <a:t>Lead the World in the Success of Each Child</a:t>
            </a:r>
          </a:p>
        </p:txBody>
      </p:sp>
      <p:sp>
        <p:nvSpPr>
          <p:cNvPr id="6" name="Slide Number Placeholder 5"/>
          <p:cNvSpPr>
            <a:spLocks noGrp="1"/>
          </p:cNvSpPr>
          <p:nvPr>
            <p:ph type="sldNum" sz="quarter" idx="12"/>
          </p:nvPr>
        </p:nvSpPr>
        <p:spPr/>
        <p:txBody>
          <a:bodyPr/>
          <a:lstStyle/>
          <a:p>
            <a:endParaRPr lang="en-US" dirty="0"/>
          </a:p>
        </p:txBody>
      </p:sp>
      <p:sp>
        <p:nvSpPr>
          <p:cNvPr id="17" name="TextBox 16"/>
          <p:cNvSpPr txBox="1"/>
          <p:nvPr/>
        </p:nvSpPr>
        <p:spPr>
          <a:xfrm>
            <a:off x="8256594" y="6385047"/>
            <a:ext cx="2106609" cy="297454"/>
          </a:xfrm>
          <a:prstGeom prst="rect">
            <a:avLst/>
          </a:prstGeom>
          <a:noFill/>
        </p:spPr>
        <p:txBody>
          <a:bodyPr wrap="square" rtlCol="0" anchor="b">
            <a:spAutoFit/>
          </a:bodyPr>
          <a:lstStyle/>
          <a:p>
            <a:pPr algn="r"/>
            <a:r>
              <a:rPr lang="en-US" sz="1333" i="1" baseline="0" dirty="0">
                <a:solidFill>
                  <a:schemeClr val="bg1">
                    <a:lumMod val="65000"/>
                  </a:schemeClr>
                </a:solidFill>
              </a:rPr>
              <a:t>www.ksde.org</a:t>
            </a:r>
            <a:endParaRPr lang="en-US" sz="1333" i="1" dirty="0">
              <a:solidFill>
                <a:schemeClr val="bg1">
                  <a:lumMod val="65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75" y="1193800"/>
            <a:ext cx="3066492" cy="4632960"/>
          </a:xfrm>
          <a:prstGeom prst="rect">
            <a:avLst/>
          </a:prstGeom>
        </p:spPr>
      </p:pic>
    </p:spTree>
    <p:extLst>
      <p:ext uri="{BB962C8B-B14F-4D97-AF65-F5344CB8AC3E}">
        <p14:creationId xmlns:p14="http://schemas.microsoft.com/office/powerpoint/2010/main" val="315207736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4"/>
            <a:ext cx="109728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5250006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7804"/>
            <a:ext cx="112776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3"/>
            <a:ext cx="55880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93803"/>
            <a:ext cx="54864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260254198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50800"/>
            <a:ext cx="11480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304803" y="1193800"/>
            <a:ext cx="5534436" cy="1016000"/>
          </a:xfrm>
          <a:prstGeom prst="rect">
            <a:avLst/>
          </a:prstGeom>
          <a:solidFill>
            <a:schemeClr val="tx2"/>
          </a:solidFill>
        </p:spPr>
        <p:txBody>
          <a:bodyPr anchor="b">
            <a:normAutofit/>
          </a:bodyPr>
          <a:lstStyle>
            <a:lvl1pPr marL="0" indent="0">
              <a:buNone/>
              <a:defRPr sz="2400" b="1">
                <a:solidFill>
                  <a:schemeClr val="bg1"/>
                </a:solidFill>
              </a:defRPr>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304804" y="2209800"/>
            <a:ext cx="553655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396570" y="1193800"/>
            <a:ext cx="5389033" cy="1016000"/>
          </a:xfrm>
          <a:prstGeom prst="rect">
            <a:avLst/>
          </a:prstGeom>
          <a:solidFill>
            <a:schemeClr val="tx2"/>
          </a:solidFill>
        </p:spPr>
        <p:txBody>
          <a:bodyPr anchor="b">
            <a:normAutofit/>
          </a:bodyPr>
          <a:lstStyle>
            <a:lvl1pPr marL="0" indent="0">
              <a:buNone/>
              <a:defRPr sz="2400" b="1">
                <a:solidFill>
                  <a:schemeClr val="bg1"/>
                </a:solidFill>
              </a:defRPr>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396570" y="2209800"/>
            <a:ext cx="538903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pPr/>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40146633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8"/>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chemeClr val="bg1">
                    <a:lumMod val="65000"/>
                  </a:schemeClr>
                </a:solidFill>
              </a:rPr>
              <a:t>KANSAS</a:t>
            </a:r>
            <a:r>
              <a:rPr lang="en-US" sz="933" baseline="0" dirty="0">
                <a:solidFill>
                  <a:schemeClr val="bg1">
                    <a:lumMod val="65000"/>
                  </a:schemeClr>
                </a:solidFill>
              </a:rPr>
              <a:t> STATE DEPARTMENT OF EDUCATION </a:t>
            </a:r>
            <a:r>
              <a:rPr lang="en-US" sz="933" i="1" baseline="0" dirty="0">
                <a:solidFill>
                  <a:schemeClr val="bg1">
                    <a:lumMod val="65000"/>
                  </a:schemeClr>
                </a:solidFill>
              </a:rPr>
              <a:t>| www.ksde.org</a:t>
            </a:r>
            <a:endParaRPr lang="en-US" sz="933" i="1" dirty="0">
              <a:solidFill>
                <a:schemeClr val="bg1">
                  <a:lumMod val="65000"/>
                </a:schemeClr>
              </a:solidFill>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2" y="929640"/>
            <a:ext cx="3054201" cy="4998720"/>
          </a:xfrm>
          <a:prstGeom prst="rect">
            <a:avLst/>
          </a:prstGeom>
          <a:noFill/>
          <a:ln>
            <a:noFill/>
          </a:ln>
        </p:spPr>
      </p:pic>
      <p:sp>
        <p:nvSpPr>
          <p:cNvPr id="9" name="Rectangle 8"/>
          <p:cNvSpPr/>
          <p:nvPr userDrawn="1"/>
        </p:nvSpPr>
        <p:spPr>
          <a:xfrm>
            <a:off x="0" y="6109068"/>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0" name="TextBox 9"/>
          <p:cNvSpPr txBox="1"/>
          <p:nvPr userDrawn="1"/>
        </p:nvSpPr>
        <p:spPr>
          <a:xfrm>
            <a:off x="10820400" y="6036845"/>
            <a:ext cx="1371600" cy="307777"/>
          </a:xfrm>
          <a:prstGeom prst="rect">
            <a:avLst/>
          </a:prstGeom>
          <a:noFill/>
        </p:spPr>
        <p:txBody>
          <a:bodyPr wrap="square" rtlCol="0">
            <a:spAutoFit/>
          </a:bodyPr>
          <a:lstStyle/>
          <a:p>
            <a:pPr algn="r"/>
            <a:r>
              <a:rPr lang="en-US" sz="1400" b="1" dirty="0">
                <a:solidFill>
                  <a:schemeClr val="accent3"/>
                </a:solidFill>
                <a:latin typeface="Century Gothic" panose="020B0502020202020204" pitchFamily="34" charset="0"/>
              </a:rPr>
              <a:t>COMMUNITY</a:t>
            </a:r>
          </a:p>
        </p:txBody>
      </p:sp>
    </p:spTree>
    <p:extLst>
      <p:ext uri="{BB962C8B-B14F-4D97-AF65-F5344CB8AC3E}">
        <p14:creationId xmlns:p14="http://schemas.microsoft.com/office/powerpoint/2010/main" val="16188167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041222"/>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1" name="TextBox 10"/>
          <p:cNvSpPr txBox="1"/>
          <p:nvPr userDrawn="1"/>
        </p:nvSpPr>
        <p:spPr>
          <a:xfrm>
            <a:off x="9631680" y="5969000"/>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33906577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8"/>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chemeClr val="bg1">
                    <a:lumMod val="65000"/>
                  </a:schemeClr>
                </a:solidFill>
              </a:rPr>
              <a:t>KANSAS</a:t>
            </a:r>
            <a:r>
              <a:rPr lang="en-US" sz="933" baseline="0" dirty="0">
                <a:solidFill>
                  <a:schemeClr val="bg1">
                    <a:lumMod val="65000"/>
                  </a:schemeClr>
                </a:solidFill>
              </a:rPr>
              <a:t> STATE DEPARTMENT OF EDUCATION </a:t>
            </a:r>
            <a:r>
              <a:rPr lang="en-US" sz="933" i="1" baseline="0" dirty="0">
                <a:solidFill>
                  <a:schemeClr val="bg1">
                    <a:lumMod val="65000"/>
                  </a:schemeClr>
                </a:solidFill>
              </a:rPr>
              <a:t>| www.ksde.org</a:t>
            </a:r>
            <a:endParaRPr lang="en-US" sz="933" i="1" dirty="0">
              <a:solidFill>
                <a:schemeClr val="bg1">
                  <a:lumMod val="65000"/>
                </a:schemeClr>
              </a:solidFill>
            </a:endParaRPr>
          </a:p>
        </p:txBody>
      </p:sp>
    </p:spTree>
    <p:extLst>
      <p:ext uri="{BB962C8B-B14F-4D97-AF65-F5344CB8AC3E}">
        <p14:creationId xmlns:p14="http://schemas.microsoft.com/office/powerpoint/2010/main" val="27420707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0A119E-7584-428E-89E9-092799AD27D7}" type="slidenum">
              <a:rPr lang="en-US" smtClean="0"/>
              <a:t>‹#›</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2" name="TextBox 11"/>
          <p:cNvSpPr txBox="1"/>
          <p:nvPr/>
        </p:nvSpPr>
        <p:spPr>
          <a:xfrm>
            <a:off x="280485" y="6545902"/>
            <a:ext cx="3748142" cy="235898"/>
          </a:xfrm>
          <a:prstGeom prst="rect">
            <a:avLst/>
          </a:prstGeom>
          <a:noFill/>
        </p:spPr>
        <p:txBody>
          <a:bodyPr wrap="none" rtlCol="0" anchor="b">
            <a:spAutoFit/>
          </a:bodyPr>
          <a:lstStyle/>
          <a:p>
            <a:r>
              <a:rPr lang="en-US" sz="933" dirty="0">
                <a:solidFill>
                  <a:schemeClr val="bg1">
                    <a:lumMod val="65000"/>
                  </a:schemeClr>
                </a:solidFill>
              </a:rPr>
              <a:t>KANSAS</a:t>
            </a:r>
            <a:r>
              <a:rPr lang="en-US" sz="933" baseline="0" dirty="0">
                <a:solidFill>
                  <a:schemeClr val="bg1">
                    <a:lumMod val="65000"/>
                  </a:schemeClr>
                </a:solidFill>
              </a:rPr>
              <a:t> STATE DEPARTMENT OF EDUCATION </a:t>
            </a:r>
            <a:r>
              <a:rPr lang="en-US" sz="933" i="1" baseline="0" dirty="0">
                <a:solidFill>
                  <a:schemeClr val="bg1">
                    <a:lumMod val="65000"/>
                  </a:schemeClr>
                </a:solidFill>
              </a:rPr>
              <a:t>| www.ksde.org</a:t>
            </a:r>
            <a:endParaRPr lang="en-US" sz="933" i="1" dirty="0">
              <a:solidFill>
                <a:schemeClr val="bg1">
                  <a:lumMod val="65000"/>
                </a:schemeClr>
              </a:solidFill>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2" y="929640"/>
            <a:ext cx="3054201" cy="4998720"/>
          </a:xfrm>
          <a:prstGeom prst="rect">
            <a:avLst/>
          </a:prstGeom>
          <a:noFill/>
          <a:ln>
            <a:noFill/>
          </a:ln>
        </p:spPr>
      </p:pic>
      <p:grpSp>
        <p:nvGrpSpPr>
          <p:cNvPr id="15" name="Group 14"/>
          <p:cNvGrpSpPr/>
          <p:nvPr userDrawn="1"/>
        </p:nvGrpSpPr>
        <p:grpSpPr>
          <a:xfrm>
            <a:off x="0" y="6100086"/>
            <a:ext cx="12192000" cy="307778"/>
            <a:chOff x="0" y="4574984"/>
            <a:chExt cx="9144000" cy="230834"/>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7" name="TextBox 16"/>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chemeClr val="accent3"/>
                  </a:solidFill>
                  <a:latin typeface="Century Gothic" panose="020B0502020202020204" pitchFamily="34" charset="0"/>
                </a:rPr>
                <a:t>COMMUNITY</a:t>
              </a:r>
            </a:p>
          </p:txBody>
        </p:sp>
      </p:grpSp>
    </p:spTree>
    <p:extLst>
      <p:ext uri="{BB962C8B-B14F-4D97-AF65-F5344CB8AC3E}">
        <p14:creationId xmlns:p14="http://schemas.microsoft.com/office/powerpoint/2010/main" val="122045201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3" name="TextBox 12"/>
          <p:cNvSpPr txBox="1"/>
          <p:nvPr/>
        </p:nvSpPr>
        <p:spPr>
          <a:xfrm>
            <a:off x="280485" y="6545902"/>
            <a:ext cx="3748142" cy="235898"/>
          </a:xfrm>
          <a:prstGeom prst="rect">
            <a:avLst/>
          </a:prstGeom>
          <a:noFill/>
        </p:spPr>
        <p:txBody>
          <a:bodyPr wrap="none" rtlCol="0" anchor="b">
            <a:spAutoFit/>
          </a:bodyPr>
          <a:lstStyle/>
          <a:p>
            <a:r>
              <a:rPr lang="en-US" sz="933" dirty="0">
                <a:solidFill>
                  <a:schemeClr val="bg1">
                    <a:lumMod val="65000"/>
                  </a:schemeClr>
                </a:solidFill>
              </a:rPr>
              <a:t>KANSAS</a:t>
            </a:r>
            <a:r>
              <a:rPr lang="en-US" sz="933" baseline="0" dirty="0">
                <a:solidFill>
                  <a:schemeClr val="bg1">
                    <a:lumMod val="65000"/>
                  </a:schemeClr>
                </a:solidFill>
              </a:rPr>
              <a:t> STATE DEPARTMENT OF EDUCATION </a:t>
            </a:r>
            <a:r>
              <a:rPr lang="en-US" sz="933" i="1" baseline="0" dirty="0">
                <a:solidFill>
                  <a:schemeClr val="bg1">
                    <a:lumMod val="65000"/>
                  </a:schemeClr>
                </a:solidFill>
              </a:rPr>
              <a:t>| www.ksde.org</a:t>
            </a:r>
            <a:endParaRPr lang="en-US" sz="933" i="1" dirty="0">
              <a:solidFill>
                <a:schemeClr val="bg1">
                  <a:lumMod val="65000"/>
                </a:schemeClr>
              </a:solidFill>
            </a:endParaRP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2" y="929640"/>
            <a:ext cx="3054201" cy="4998720"/>
          </a:xfrm>
          <a:prstGeom prst="rect">
            <a:avLst/>
          </a:prstGeom>
          <a:noFill/>
          <a:ln>
            <a:noFill/>
          </a:ln>
        </p:spPr>
      </p:pic>
      <p:sp>
        <p:nvSpPr>
          <p:cNvPr id="7" name="Content Placeholder 6"/>
          <p:cNvSpPr>
            <a:spLocks noGrp="1"/>
          </p:cNvSpPr>
          <p:nvPr>
            <p:ph sz="quarter" idx="11"/>
          </p:nvPr>
        </p:nvSpPr>
        <p:spPr>
          <a:xfrm>
            <a:off x="250904" y="279400"/>
            <a:ext cx="11690201" cy="599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08769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1"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5" y="888132"/>
            <a:ext cx="3454399" cy="5238032"/>
          </a:xfrm>
          <a:prstGeom prst="rect">
            <a:avLst/>
          </a:prstGeom>
          <a:noFill/>
        </p:spPr>
        <p:txBody>
          <a:bodyPr/>
          <a:lstStyle>
            <a:lvl1pPr marL="380972" indent="-380972">
              <a:buFont typeface="Arial" panose="020B0604020202020204" pitchFamily="34" charset="0"/>
              <a:buChar char="•"/>
              <a:defRPr sz="2667">
                <a:solidFill>
                  <a:schemeClr val="bg1"/>
                </a:solidFill>
              </a:defRPr>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chemeClr val="bg1">
                    <a:lumMod val="65000"/>
                  </a:schemeClr>
                </a:solidFill>
              </a:rPr>
              <a:t>KANSAS</a:t>
            </a:r>
            <a:r>
              <a:rPr lang="en-US" sz="933" baseline="0" dirty="0">
                <a:solidFill>
                  <a:schemeClr val="bg1">
                    <a:lumMod val="65000"/>
                  </a:schemeClr>
                </a:solidFill>
              </a:rPr>
              <a:t> STATE DEPARTMENT OF EDUCATION </a:t>
            </a:r>
            <a:r>
              <a:rPr lang="en-US" sz="933" i="1" baseline="0" dirty="0">
                <a:solidFill>
                  <a:schemeClr val="bg1">
                    <a:lumMod val="65000"/>
                  </a:schemeClr>
                </a:solidFill>
              </a:rPr>
              <a:t>| www.ksde.org</a:t>
            </a:r>
            <a:endParaRPr lang="en-US" sz="933" i="1" dirty="0">
              <a:solidFill>
                <a:schemeClr val="bg1">
                  <a:lumMod val="65000"/>
                </a:schemeClr>
              </a:solidFill>
            </a:endParaRPr>
          </a:p>
        </p:txBody>
      </p:sp>
      <p:grpSp>
        <p:nvGrpSpPr>
          <p:cNvPr id="21" name="Group 20"/>
          <p:cNvGrpSpPr/>
          <p:nvPr userDrawn="1"/>
        </p:nvGrpSpPr>
        <p:grpSpPr>
          <a:xfrm>
            <a:off x="0" y="6100086"/>
            <a:ext cx="12192000" cy="307778"/>
            <a:chOff x="0" y="4574984"/>
            <a:chExt cx="9144000" cy="230834"/>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4" name="TextBox 23"/>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chemeClr val="accent3"/>
                  </a:solidFill>
                  <a:latin typeface="Century Gothic" panose="020B0502020202020204" pitchFamily="34" charset="0"/>
                </a:rPr>
                <a:t>COMMUNITY</a:t>
              </a:r>
            </a:p>
          </p:txBody>
        </p:sp>
      </p:grpSp>
      <p:sp>
        <p:nvSpPr>
          <p:cNvPr id="25" name="Title 1"/>
          <p:cNvSpPr>
            <a:spLocks noGrp="1"/>
          </p:cNvSpPr>
          <p:nvPr>
            <p:ph type="title"/>
          </p:nvPr>
        </p:nvSpPr>
        <p:spPr>
          <a:xfrm>
            <a:off x="406400" y="3"/>
            <a:ext cx="11480800" cy="787399"/>
          </a:xfrm>
        </p:spPr>
        <p:txBody>
          <a:bodyPr/>
          <a:lstStyle/>
          <a:p>
            <a:r>
              <a:rPr lang="en-US" dirty="0"/>
              <a:t>Click to edit Master title style</a:t>
            </a:r>
          </a:p>
        </p:txBody>
      </p:sp>
    </p:spTree>
    <p:extLst>
      <p:ext uri="{BB962C8B-B14F-4D97-AF65-F5344CB8AC3E}">
        <p14:creationId xmlns:p14="http://schemas.microsoft.com/office/powerpoint/2010/main" val="36588732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1"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5" y="888132"/>
            <a:ext cx="3454399" cy="5238032"/>
          </a:xfrm>
          <a:prstGeom prst="rect">
            <a:avLst/>
          </a:prstGeom>
          <a:noFill/>
        </p:spPr>
        <p:txBody>
          <a:bodyPr/>
          <a:lstStyle>
            <a:lvl1pPr marL="380972" indent="-380972">
              <a:buFont typeface="Arial" panose="020B0604020202020204" pitchFamily="34" charset="0"/>
              <a:buChar char="•"/>
              <a:defRPr sz="2667">
                <a:solidFill>
                  <a:schemeClr val="bg1"/>
                </a:solidFill>
              </a:defRPr>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chemeClr val="bg1">
                    <a:lumMod val="65000"/>
                  </a:schemeClr>
                </a:solidFill>
              </a:rPr>
              <a:t>KANSAS</a:t>
            </a:r>
            <a:r>
              <a:rPr lang="en-US" sz="933" baseline="0" dirty="0">
                <a:solidFill>
                  <a:schemeClr val="bg1">
                    <a:lumMod val="65000"/>
                  </a:schemeClr>
                </a:solidFill>
              </a:rPr>
              <a:t> STATE DEPARTMENT OF EDUCATION </a:t>
            </a:r>
            <a:r>
              <a:rPr lang="en-US" sz="933" i="1" baseline="0" dirty="0">
                <a:solidFill>
                  <a:schemeClr val="bg1">
                    <a:lumMod val="65000"/>
                  </a:schemeClr>
                </a:solidFill>
              </a:rPr>
              <a:t>| www.ksde.org</a:t>
            </a:r>
            <a:endParaRPr lang="en-US" sz="933" i="1" dirty="0">
              <a:solidFill>
                <a:schemeClr val="bg1">
                  <a:lumMod val="65000"/>
                </a:schemeClr>
              </a:solidFill>
            </a:endParaRPr>
          </a:p>
        </p:txBody>
      </p:sp>
      <p:sp>
        <p:nvSpPr>
          <p:cNvPr id="25" name="Title 1"/>
          <p:cNvSpPr>
            <a:spLocks noGrp="1"/>
          </p:cNvSpPr>
          <p:nvPr>
            <p:ph type="title"/>
          </p:nvPr>
        </p:nvSpPr>
        <p:spPr>
          <a:xfrm>
            <a:off x="406400" y="3"/>
            <a:ext cx="11480800" cy="787399"/>
          </a:xfrm>
        </p:spPr>
        <p:txBody>
          <a:bodyPr/>
          <a:lstStyle/>
          <a:p>
            <a:r>
              <a:rPr lang="en-US" dirty="0"/>
              <a:t>Click to edit Master title style</a:t>
            </a:r>
          </a:p>
        </p:txBody>
      </p:sp>
      <p:sp>
        <p:nvSpPr>
          <p:cNvPr id="13" name="Rectangle 12"/>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 name="TextBox 13"/>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chemeClr val="accent1"/>
                </a:solidFill>
                <a:latin typeface="Century Gothic" panose="020B0502020202020204" pitchFamily="34" charset="0"/>
              </a:rPr>
              <a:t>BUSINESS</a:t>
            </a:r>
            <a:r>
              <a:rPr lang="en-US" sz="1400" b="1" baseline="0" dirty="0">
                <a:solidFill>
                  <a:schemeClr val="accent1"/>
                </a:solidFill>
                <a:latin typeface="Century Gothic" panose="020B0502020202020204" pitchFamily="34" charset="0"/>
              </a:rPr>
              <a:t> AND INDUSTRY</a:t>
            </a:r>
            <a:endParaRPr lang="en-US" sz="140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22963753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2" y="929640"/>
            <a:ext cx="3054201" cy="4998720"/>
          </a:xfrm>
          <a:prstGeom prst="rect">
            <a:avLst/>
          </a:prstGeom>
          <a:noFill/>
          <a:ln>
            <a:noFill/>
          </a:ln>
        </p:spPr>
      </p:pic>
      <p:sp>
        <p:nvSpPr>
          <p:cNvPr id="2" name="Title 1"/>
          <p:cNvSpPr>
            <a:spLocks noGrp="1"/>
          </p:cNvSpPr>
          <p:nvPr>
            <p:ph type="title"/>
          </p:nvPr>
        </p:nvSpPr>
        <p:spPr>
          <a:xfrm>
            <a:off x="513282" y="4800601"/>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8"/>
            <a:ext cx="11988800" cy="4549775"/>
          </a:xfrm>
          <a:prstGeom prst="rect">
            <a:avLst/>
          </a:prstGeom>
          <a:noFill/>
        </p:spPr>
        <p:txBody>
          <a:bodyPr/>
          <a:lstStyle>
            <a:lvl1pPr marL="0" indent="0">
              <a:buNone/>
              <a:defRPr sz="4267"/>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5"/>
            <a:ext cx="10363213" cy="804863"/>
          </a:xfrm>
          <a:prstGeom prst="rect">
            <a:avLst/>
          </a:prstGeom>
          <a:noFill/>
        </p:spPr>
        <p:txBody>
          <a:bodyPr/>
          <a:lstStyle>
            <a:lvl1pPr marL="0" indent="0">
              <a:buNone/>
              <a:defRPr sz="1867">
                <a:solidFill>
                  <a:schemeClr val="bg1"/>
                </a:solidFill>
              </a:defRPr>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chemeClr val="bg1">
                    <a:lumMod val="65000"/>
                  </a:schemeClr>
                </a:solidFill>
              </a:rPr>
              <a:t>KANSAS</a:t>
            </a:r>
            <a:r>
              <a:rPr lang="en-US" sz="933" baseline="0" dirty="0">
                <a:solidFill>
                  <a:schemeClr val="bg1">
                    <a:lumMod val="65000"/>
                  </a:schemeClr>
                </a:solidFill>
              </a:rPr>
              <a:t> STATE DEPARTMENT OF EDUCATION </a:t>
            </a:r>
            <a:r>
              <a:rPr lang="en-US" sz="933" i="1" baseline="0" dirty="0">
                <a:solidFill>
                  <a:schemeClr val="bg1">
                    <a:lumMod val="65000"/>
                  </a:schemeClr>
                </a:solidFill>
              </a:rPr>
              <a:t>| www.ksde.org</a:t>
            </a:r>
            <a:endParaRPr lang="en-US" sz="933" i="1" dirty="0">
              <a:solidFill>
                <a:schemeClr val="bg1">
                  <a:lumMod val="65000"/>
                </a:schemeClr>
              </a:solidFill>
            </a:endParaRPr>
          </a:p>
        </p:txBody>
      </p:sp>
      <p:grpSp>
        <p:nvGrpSpPr>
          <p:cNvPr id="18" name="Group 17"/>
          <p:cNvGrpSpPr/>
          <p:nvPr userDrawn="1"/>
        </p:nvGrpSpPr>
        <p:grpSpPr>
          <a:xfrm>
            <a:off x="0" y="6100086"/>
            <a:ext cx="12192000" cy="307778"/>
            <a:chOff x="0" y="4574984"/>
            <a:chExt cx="9144000" cy="230834"/>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0" name="TextBox 19"/>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chemeClr val="accent3"/>
                  </a:solidFill>
                  <a:latin typeface="Century Gothic" panose="020B0502020202020204" pitchFamily="34" charset="0"/>
                </a:rPr>
                <a:t>COMMUNITY</a:t>
              </a:r>
            </a:p>
          </p:txBody>
        </p:sp>
      </p:grpSp>
    </p:spTree>
    <p:extLst>
      <p:ext uri="{BB962C8B-B14F-4D97-AF65-F5344CB8AC3E}">
        <p14:creationId xmlns:p14="http://schemas.microsoft.com/office/powerpoint/2010/main" val="34218756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2" y="929640"/>
            <a:ext cx="3054201" cy="4998720"/>
          </a:xfrm>
          <a:prstGeom prst="rect">
            <a:avLst/>
          </a:prstGeom>
          <a:noFill/>
          <a:ln>
            <a:noFill/>
          </a:ln>
        </p:spPr>
      </p:pic>
      <p:sp>
        <p:nvSpPr>
          <p:cNvPr id="2" name="Title 1"/>
          <p:cNvSpPr>
            <a:spLocks noGrp="1"/>
          </p:cNvSpPr>
          <p:nvPr>
            <p:ph type="title"/>
          </p:nvPr>
        </p:nvSpPr>
        <p:spPr>
          <a:xfrm>
            <a:off x="513282" y="4800601"/>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8"/>
            <a:ext cx="11988800" cy="4549775"/>
          </a:xfrm>
          <a:prstGeom prst="rect">
            <a:avLst/>
          </a:prstGeom>
          <a:noFill/>
        </p:spPr>
        <p:txBody>
          <a:bodyPr/>
          <a:lstStyle>
            <a:lvl1pPr marL="0" indent="0">
              <a:buNone/>
              <a:defRPr sz="4267"/>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5"/>
            <a:ext cx="10363213" cy="804863"/>
          </a:xfrm>
          <a:prstGeom prst="rect">
            <a:avLst/>
          </a:prstGeom>
          <a:noFill/>
        </p:spPr>
        <p:txBody>
          <a:bodyPr/>
          <a:lstStyle>
            <a:lvl1pPr marL="0" indent="0">
              <a:buNone/>
              <a:defRPr sz="1867">
                <a:solidFill>
                  <a:schemeClr val="bg1"/>
                </a:solidFill>
              </a:defRPr>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chemeClr val="bg1">
                    <a:lumMod val="65000"/>
                  </a:schemeClr>
                </a:solidFill>
              </a:rPr>
              <a:t>KANSAS</a:t>
            </a:r>
            <a:r>
              <a:rPr lang="en-US" sz="933" baseline="0" dirty="0">
                <a:solidFill>
                  <a:schemeClr val="bg1">
                    <a:lumMod val="65000"/>
                  </a:schemeClr>
                </a:solidFill>
              </a:rPr>
              <a:t> STATE DEPARTMENT OF EDUCATION </a:t>
            </a:r>
            <a:r>
              <a:rPr lang="en-US" sz="933" i="1" baseline="0" dirty="0">
                <a:solidFill>
                  <a:schemeClr val="bg1">
                    <a:lumMod val="65000"/>
                  </a:schemeClr>
                </a:solidFill>
              </a:rPr>
              <a:t>| www.ksde.org</a:t>
            </a:r>
            <a:endParaRPr lang="en-US" sz="933" i="1" dirty="0">
              <a:solidFill>
                <a:schemeClr val="bg1">
                  <a:lumMod val="65000"/>
                </a:schemeClr>
              </a:solidFill>
            </a:endParaRPr>
          </a:p>
        </p:txBody>
      </p:sp>
      <p:sp>
        <p:nvSpPr>
          <p:cNvPr id="19" name="Rectangle 18"/>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endParaRPr>
          </a:p>
        </p:txBody>
      </p:sp>
      <p:sp>
        <p:nvSpPr>
          <p:cNvPr id="20" name="TextBox 19"/>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chemeClr val="accent1"/>
                </a:solidFill>
                <a:latin typeface="Century Gothic" panose="020B0502020202020204" pitchFamily="34" charset="0"/>
              </a:rPr>
              <a:t>BUSINESS</a:t>
            </a:r>
            <a:r>
              <a:rPr lang="en-US" sz="1400" b="1" baseline="0" dirty="0">
                <a:solidFill>
                  <a:schemeClr val="accent1"/>
                </a:solidFill>
                <a:latin typeface="Century Gothic" panose="020B0502020202020204" pitchFamily="34" charset="0"/>
              </a:rPr>
              <a:t> AND INDUSTRY</a:t>
            </a:r>
            <a:endParaRPr lang="en-US" sz="140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19674553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59889"/>
            <a:ext cx="11582400" cy="656591"/>
          </a:xfrm>
        </p:spPr>
        <p:txBody>
          <a:bodyPr wrap="square">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2" y="929640"/>
            <a:ext cx="3054201" cy="4998720"/>
          </a:xfrm>
          <a:prstGeom prst="rect">
            <a:avLst/>
          </a:prstGeom>
          <a:noFill/>
          <a:ln>
            <a:noFill/>
          </a:ln>
        </p:spPr>
      </p:pic>
      <p:sp>
        <p:nvSpPr>
          <p:cNvPr id="20" name="Rectangle 19"/>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1" name="TextBox 20"/>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chemeClr val="accent1"/>
                </a:solidFill>
                <a:latin typeface="Century Gothic" panose="020B0502020202020204" pitchFamily="34" charset="0"/>
              </a:rPr>
              <a:t>BUSINESS</a:t>
            </a:r>
            <a:r>
              <a:rPr lang="en-US" sz="1400" b="1" baseline="0" dirty="0">
                <a:solidFill>
                  <a:schemeClr val="accent1"/>
                </a:solidFill>
                <a:latin typeface="Century Gothic" panose="020B0502020202020204" pitchFamily="34" charset="0"/>
              </a:rPr>
              <a:t> AND INDUSTRY</a:t>
            </a:r>
            <a:endParaRPr lang="en-US" sz="1400" b="1" dirty="0">
              <a:solidFill>
                <a:schemeClr val="accent1"/>
              </a:solidFill>
              <a:latin typeface="Century Gothic" panose="020B0502020202020204" pitchFamily="34" charset="0"/>
            </a:endParaRPr>
          </a:p>
        </p:txBody>
      </p:sp>
      <p:sp>
        <p:nvSpPr>
          <p:cNvPr id="22" name="TextBox 21"/>
          <p:cNvSpPr txBox="1"/>
          <p:nvPr userDrawn="1"/>
        </p:nvSpPr>
        <p:spPr>
          <a:xfrm>
            <a:off x="280485" y="6545902"/>
            <a:ext cx="3748142" cy="235898"/>
          </a:xfrm>
          <a:prstGeom prst="rect">
            <a:avLst/>
          </a:prstGeom>
          <a:noFill/>
        </p:spPr>
        <p:txBody>
          <a:bodyPr wrap="none" rtlCol="0" anchor="b">
            <a:spAutoFit/>
          </a:bodyPr>
          <a:lstStyle/>
          <a:p>
            <a:r>
              <a:rPr lang="en-US" sz="933" dirty="0">
                <a:solidFill>
                  <a:schemeClr val="bg1">
                    <a:lumMod val="65000"/>
                  </a:schemeClr>
                </a:solidFill>
              </a:rPr>
              <a:t>KANSAS</a:t>
            </a:r>
            <a:r>
              <a:rPr lang="en-US" sz="933" baseline="0" dirty="0">
                <a:solidFill>
                  <a:schemeClr val="bg1">
                    <a:lumMod val="65000"/>
                  </a:schemeClr>
                </a:solidFill>
              </a:rPr>
              <a:t> STATE DEPARTMENT OF EDUCATION </a:t>
            </a:r>
            <a:r>
              <a:rPr lang="en-US" sz="933" i="1" baseline="0" dirty="0">
                <a:solidFill>
                  <a:schemeClr val="bg1">
                    <a:lumMod val="65000"/>
                  </a:schemeClr>
                </a:solidFill>
              </a:rPr>
              <a:t>| www.ksde.org</a:t>
            </a:r>
            <a:endParaRPr lang="en-US" sz="933" i="1" dirty="0">
              <a:solidFill>
                <a:schemeClr val="bg1">
                  <a:lumMod val="65000"/>
                </a:schemeClr>
              </a:solidFill>
            </a:endParaRP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4798315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1656436-2AE3-1942-87F5-3F1EE9CABC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2375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05E1FD35-7300-E147-B1E8-765FEECEC79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14700" y="6430963"/>
            <a:ext cx="3733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Arial Black" panose="020B0A040201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186703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6540500" cy="3521075"/>
          </a:xfrm>
        </p:spPr>
        <p:txBody>
          <a:bodyPr/>
          <a:lstStyle>
            <a:lvl1pPr marL="228600" indent="-228600">
              <a:buClr>
                <a:srgbClr val="FFA400"/>
              </a:buClr>
              <a:buSzPct val="110000"/>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043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0" y="1600200"/>
            <a:ext cx="12192000" cy="27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 name="Title 1"/>
          <p:cNvSpPr>
            <a:spLocks noGrp="1"/>
          </p:cNvSpPr>
          <p:nvPr>
            <p:ph type="title" hasCustomPrompt="1"/>
          </p:nvPr>
        </p:nvSpPr>
        <p:spPr>
          <a:xfrm>
            <a:off x="2133601" y="1600200"/>
            <a:ext cx="10058411" cy="2743203"/>
          </a:xfrm>
          <a:noFill/>
        </p:spPr>
        <p:txBody>
          <a:bodyPr wrap="square" lIns="365760" rIns="274320" anchor="ctr" anchorCtr="0"/>
          <a:lstStyle>
            <a:lvl1pPr algn="l">
              <a:defRPr sz="5333"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57601" y="4343400"/>
            <a:ext cx="8534401" cy="914400"/>
          </a:xfrm>
          <a:prstGeom prst="rect">
            <a:avLst/>
          </a:prstGeom>
          <a:noFill/>
        </p:spPr>
        <p:txBody>
          <a:bodyPr rIns="274320" anchor="t"/>
          <a:lstStyle>
            <a:lvl1pPr marL="0" indent="0">
              <a:buNone/>
              <a:defRPr sz="2667" spc="40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7" name="TextBox 16"/>
          <p:cNvSpPr txBox="1"/>
          <p:nvPr/>
        </p:nvSpPr>
        <p:spPr>
          <a:xfrm>
            <a:off x="8256592" y="6446602"/>
            <a:ext cx="2106609" cy="235898"/>
          </a:xfrm>
          <a:prstGeom prst="rect">
            <a:avLst/>
          </a:prstGeom>
          <a:noFill/>
        </p:spPr>
        <p:txBody>
          <a:bodyPr wrap="square" rtlCol="0" anchor="b">
            <a:spAutoFit/>
          </a:bodyPr>
          <a:lstStyle/>
          <a:p>
            <a:pPr algn="r"/>
            <a:r>
              <a:rPr lang="en-US" sz="933" i="1" dirty="0">
                <a:solidFill>
                  <a:srgbClr val="FFFFFF">
                    <a:lumMod val="65000"/>
                  </a:srgbClr>
                </a:solidFill>
                <a:latin typeface="Arial"/>
              </a:rPr>
              <a:t>www.ksde.org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74" y="1193800"/>
            <a:ext cx="3066492" cy="46329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461000"/>
            <a:ext cx="1431235" cy="1097280"/>
          </a:xfrm>
          <a:prstGeom prst="rect">
            <a:avLst/>
          </a:prstGeom>
        </p:spPr>
      </p:pic>
    </p:spTree>
    <p:extLst>
      <p:ext uri="{BB962C8B-B14F-4D97-AF65-F5344CB8AC3E}">
        <p14:creationId xmlns:p14="http://schemas.microsoft.com/office/powerpoint/2010/main" val="30828232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6540500" cy="3521075"/>
          </a:xfrm>
        </p:spPr>
        <p:txBody>
          <a:bodyPr/>
          <a:lstStyle>
            <a:lvl1pPr marL="228600" indent="-228600">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FFA400"/>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05959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5185F12-0341-E345-AD65-493E87DD30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12163425"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773569"/>
            <a:ext cx="10515600" cy="2852737"/>
          </a:xfrm>
        </p:spPr>
        <p:txBody>
          <a:bodyPr anchor="b">
            <a:normAutofit/>
          </a:bodyPr>
          <a:lstStyle>
            <a:lvl1pPr algn="ctr">
              <a:defRPr sz="4800">
                <a:latin typeface="Arial Black" panose="020B0A04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5649256"/>
            <a:ext cx="10515600" cy="543650"/>
          </a:xfrm>
        </p:spPr>
        <p:txBody>
          <a:bodyPr>
            <a:normAutofit/>
          </a:bodyPr>
          <a:lstStyle>
            <a:lvl1pPr marL="0" indent="0" algn="ctr">
              <a:buNone/>
              <a:defRPr sz="2000">
                <a:solidFill>
                  <a:srgbClr val="11284B"/>
                </a:solidFill>
                <a:latin typeface="Arial Black" panose="020B0A04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985120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3597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597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9724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Arial Black" panose="020B0A04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58079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543797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55E54B7-95F3-434B-97E7-11F893BC37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7488" y="906463"/>
            <a:ext cx="10528300" cy="595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C6786E1-3F21-EE40-89BD-E0FEDCA71A81}"/>
              </a:ext>
            </a:extLst>
          </p:cNvPr>
          <p:cNvSpPr txBox="1">
            <a:spLocks noChangeArrowheads="1"/>
          </p:cNvSpPr>
          <p:nvPr userDrawn="1"/>
        </p:nvSpPr>
        <p:spPr bwMode="auto">
          <a:xfrm>
            <a:off x="3417888" y="6486525"/>
            <a:ext cx="6497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600">
                <a:solidFill>
                  <a:srgbClr val="11284B"/>
                </a:solidFill>
                <a:latin typeface="Arial Black" panose="020B0A04020102020204" pitchFamily="34" charset="0"/>
              </a:rPr>
              <a:t>Kansas leads the world in the success of each student.</a:t>
            </a:r>
          </a:p>
        </p:txBody>
      </p:sp>
    </p:spTree>
    <p:extLst>
      <p:ext uri="{BB962C8B-B14F-4D97-AF65-F5344CB8AC3E}">
        <p14:creationId xmlns:p14="http://schemas.microsoft.com/office/powerpoint/2010/main" val="2317458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EFA00F6C-FBF6-4842-B5A4-7A8B08A638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A35BFE2E-C7AD-B64F-A19E-23160ACF41D6}"/>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AAF05A13-1784-984B-84E6-354F6A226E60}" type="datetimeFigureOut">
              <a:rPr lang="en-US"/>
              <a:pPr>
                <a:defRPr/>
              </a:pPr>
              <a:t>12/9/2019</a:t>
            </a:fld>
            <a:endParaRPr lang="en-US"/>
          </a:p>
        </p:txBody>
      </p:sp>
      <p:sp>
        <p:nvSpPr>
          <p:cNvPr id="4" name="Footer Placeholder 2">
            <a:extLst>
              <a:ext uri="{FF2B5EF4-FFF2-40B4-BE49-F238E27FC236}">
                <a16:creationId xmlns:a16="http://schemas.microsoft.com/office/drawing/2014/main" id="{E9DC313A-557A-7D44-BA00-1F45E65679FB}"/>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3">
            <a:extLst>
              <a:ext uri="{FF2B5EF4-FFF2-40B4-BE49-F238E27FC236}">
                <a16:creationId xmlns:a16="http://schemas.microsoft.com/office/drawing/2014/main" id="{849D5FC6-1761-7B4E-B55A-835EC64976B3}"/>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0BB8B39E-58D7-0241-993A-86AFC1CCCBE7}" type="slidenum">
              <a:rPr lang="en-US"/>
              <a:pPr>
                <a:defRPr/>
              </a:pPr>
              <a:t>‹#›</a:t>
            </a:fld>
            <a:endParaRPr lang="en-US"/>
          </a:p>
        </p:txBody>
      </p:sp>
    </p:spTree>
    <p:extLst>
      <p:ext uri="{BB962C8B-B14F-4D97-AF65-F5344CB8AC3E}">
        <p14:creationId xmlns:p14="http://schemas.microsoft.com/office/powerpoint/2010/main" val="38493668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8EFED697-B7FD-D34E-B33D-FFF55F808F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88950"/>
            <a:ext cx="12998450" cy="738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B6CC6BF0-75EB-9844-BA60-DC2ECF78584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83100" y="5961063"/>
            <a:ext cx="72009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41930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act slide with white">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F06B0CEC-E549-EB48-ACC4-CC77F7C13F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7638" y="-114300"/>
            <a:ext cx="12339638" cy="70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D9F7D79E-E976-F246-98B2-298FB30DEA0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83100" y="5961063"/>
            <a:ext cx="72009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76792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12/9/2019</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550619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1"/>
            <a:ext cx="109728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8767699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07497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360373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12/9/2019</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633082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0898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7762680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12/9/2019</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96891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12/9/2019</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6734942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12/9/2019</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2957653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4706052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089247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7801"/>
            <a:ext cx="112776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1"/>
            <a:ext cx="55880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93801"/>
            <a:ext cx="54864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7159550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5881739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3134185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12/9/2019</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188049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50800"/>
            <a:ext cx="11480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304801" y="1193800"/>
            <a:ext cx="5534436"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304801" y="2209800"/>
            <a:ext cx="553655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396568" y="1193800"/>
            <a:ext cx="5389033"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396568" y="2209800"/>
            <a:ext cx="538903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solidFill>
                  <a:prstClr val="black">
                    <a:tint val="75000"/>
                  </a:prstClr>
                </a:solidFill>
              </a:rPr>
              <a:pPr/>
              <a:t>12/9/2019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1535034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9" name="Rectangle 8"/>
          <p:cNvSpPr/>
          <p:nvPr userDrawn="1"/>
        </p:nvSpPr>
        <p:spPr>
          <a:xfrm>
            <a:off x="0" y="6109067"/>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0" name="TextBox 9"/>
          <p:cNvSpPr txBox="1"/>
          <p:nvPr userDrawn="1"/>
        </p:nvSpPr>
        <p:spPr>
          <a:xfrm>
            <a:off x="10820400" y="6036845"/>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19270258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1.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1.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2.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image" Target="../media/image19.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5.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01799" y="933040"/>
            <a:ext cx="3054201" cy="4991921"/>
          </a:xfrm>
          <a:prstGeom prst="rect">
            <a:avLst/>
          </a:prstGeom>
          <a:noFill/>
          <a:ln>
            <a:noFill/>
          </a:ln>
        </p:spPr>
      </p:pic>
      <p:sp>
        <p:nvSpPr>
          <p:cNvPr id="3" name="Rectangle 2"/>
          <p:cNvSpPr/>
          <p:nvPr userDrawn="1"/>
        </p:nvSpPr>
        <p:spPr>
          <a:xfrm>
            <a:off x="203200" y="1193800"/>
            <a:ext cx="11988800" cy="4775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 Placeholder 20"/>
          <p:cNvSpPr>
            <a:spLocks noGrp="1"/>
          </p:cNvSpPr>
          <p:nvPr>
            <p:ph type="body" idx="1"/>
          </p:nvPr>
        </p:nvSpPr>
        <p:spPr>
          <a:xfrm>
            <a:off x="370170" y="1193800"/>
            <a:ext cx="11618641" cy="5080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50800" y="0"/>
            <a:ext cx="122936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87680" rIns="0" bIns="0" rtlCol="0" anchor="ctr">
            <a:normAutofit/>
          </a:bodyPr>
          <a:lstStyle/>
          <a:p>
            <a:pPr algn="ctr"/>
            <a:endParaRPr lang="en-US" sz="3200" dirty="0">
              <a:solidFill>
                <a:srgbClr val="FFFFFF"/>
              </a:solidFill>
              <a:latin typeface="Arial"/>
            </a:endParaRPr>
          </a:p>
        </p:txBody>
      </p:sp>
      <p:sp>
        <p:nvSpPr>
          <p:cNvPr id="8" name="Rectangle 7"/>
          <p:cNvSpPr/>
          <p:nvPr/>
        </p:nvSpPr>
        <p:spPr>
          <a:xfrm>
            <a:off x="0" y="6273800"/>
            <a:ext cx="12192000" cy="5842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4B587-9FDF-46DF-B460-9026AE4DF246}" type="datetimeFigureOut">
              <a:rPr lang="en-US" smtClean="0">
                <a:solidFill>
                  <a:prstClr val="black">
                    <a:tint val="75000"/>
                  </a:prstClr>
                </a:solidFill>
                <a:latin typeface="Arial"/>
              </a:rPr>
              <a:pPr/>
              <a:t>12/9/2019</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9" name="TextBox 18"/>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 name="Title Placeholder 1"/>
          <p:cNvSpPr>
            <a:spLocks noGrp="1"/>
          </p:cNvSpPr>
          <p:nvPr>
            <p:ph type="title"/>
          </p:nvPr>
        </p:nvSpPr>
        <p:spPr>
          <a:xfrm>
            <a:off x="304801" y="1"/>
            <a:ext cx="11684000" cy="1198561"/>
          </a:xfrm>
          <a:prstGeom prst="rect">
            <a:avLst/>
          </a:prstGeom>
        </p:spPr>
        <p:txBody>
          <a:bodyPr vert="horz" wrap="none" lIns="274320" tIns="0" rIns="274320" bIns="0" rtlCol="0" anchor="ctr" anchorCtr="0">
            <a:normAutofit/>
          </a:bodyPr>
          <a:lstStyle/>
          <a:p>
            <a:r>
              <a:rPr lang="en-US"/>
              <a:t>Click to edit Master title style</a:t>
            </a:r>
            <a:endParaRPr lang="en-US" dirty="0"/>
          </a:p>
        </p:txBody>
      </p:sp>
      <p:pic>
        <p:nvPicPr>
          <p:cNvPr id="12" name="Picture 1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88155656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9" r:id="rId18"/>
    <p:sldLayoutId id="2147483968" r:id="rId19"/>
  </p:sldLayoutIdLst>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xStyles>
    <p:titleStyle>
      <a:lvl1pPr algn="l" defTabSz="1219170" rtl="0" eaLnBrk="1" latinLnBrk="0" hangingPunct="1">
        <a:spcBef>
          <a:spcPct val="0"/>
        </a:spcBef>
        <a:buNone/>
        <a:defRPr sz="4267" kern="1200">
          <a:solidFill>
            <a:schemeClr val="bg1"/>
          </a:solidFill>
          <a:latin typeface="+mj-lt"/>
          <a:ea typeface="+mj-ea"/>
          <a:cs typeface="+mj-cs"/>
        </a:defRPr>
      </a:lvl1pPr>
    </p:titleStyle>
    <p:bodyStyle>
      <a:lvl1pPr marL="243834" indent="-243834" algn="l" defTabSz="1219170" rtl="0" eaLnBrk="1" latinLnBrk="0" hangingPunct="1">
        <a:spcBef>
          <a:spcPct val="20000"/>
        </a:spcBef>
        <a:buClr>
          <a:schemeClr val="bg2"/>
        </a:buClr>
        <a:buSzPct val="120000"/>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Clr>
          <a:schemeClr val="tx2">
            <a:lumMod val="50000"/>
            <a:lumOff val="50000"/>
          </a:schemeClr>
        </a:buClr>
        <a:buSzPct val="110000"/>
        <a:buFont typeface="Arial" panose="020B0604020202020204" pitchFamily="34" charset="0"/>
        <a:buChar char="•"/>
        <a:defRPr sz="2667" kern="1200">
          <a:solidFill>
            <a:schemeClr val="tx1"/>
          </a:solidFill>
          <a:latin typeface="+mn-lt"/>
          <a:ea typeface="+mn-ea"/>
          <a:cs typeface="+mn-cs"/>
        </a:defRPr>
      </a:lvl2pPr>
      <a:lvl3pPr marL="1600160" indent="-380990" algn="l" defTabSz="121917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Clr>
          <a:schemeClr val="accent3"/>
        </a:buClr>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5374" y="117565"/>
            <a:ext cx="11483447" cy="8108510"/>
          </a:xfrm>
          <a:prstGeom prst="rect">
            <a:avLst/>
          </a:prstGeom>
        </p:spPr>
      </p:pic>
    </p:spTree>
    <p:extLst>
      <p:ext uri="{BB962C8B-B14F-4D97-AF65-F5344CB8AC3E}">
        <p14:creationId xmlns:p14="http://schemas.microsoft.com/office/powerpoint/2010/main" val="85185372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01802" y="933042"/>
            <a:ext cx="3054201" cy="4991921"/>
          </a:xfrm>
          <a:prstGeom prst="rect">
            <a:avLst/>
          </a:prstGeom>
          <a:noFill/>
          <a:ln>
            <a:noFill/>
          </a:ln>
        </p:spPr>
      </p:pic>
      <p:sp>
        <p:nvSpPr>
          <p:cNvPr id="3" name="Rectangle 2"/>
          <p:cNvSpPr/>
          <p:nvPr userDrawn="1"/>
        </p:nvSpPr>
        <p:spPr>
          <a:xfrm>
            <a:off x="203200" y="1193800"/>
            <a:ext cx="11988800" cy="4775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1" name="Text Placeholder 20"/>
          <p:cNvSpPr>
            <a:spLocks noGrp="1"/>
          </p:cNvSpPr>
          <p:nvPr>
            <p:ph type="body" idx="1"/>
          </p:nvPr>
        </p:nvSpPr>
        <p:spPr>
          <a:xfrm>
            <a:off x="370173" y="1193800"/>
            <a:ext cx="11618641" cy="5080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50800" y="0"/>
            <a:ext cx="122936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87680" rIns="0" bIns="0" rtlCol="0" anchor="ctr">
            <a:normAutofit/>
          </a:bodyPr>
          <a:lstStyle/>
          <a:p>
            <a:pPr algn="ctr"/>
            <a:endParaRPr lang="en-US" sz="3200" dirty="0"/>
          </a:p>
        </p:txBody>
      </p:sp>
      <p:sp>
        <p:nvSpPr>
          <p:cNvPr id="8" name="Rectangle 7"/>
          <p:cNvSpPr/>
          <p:nvPr/>
        </p:nvSpPr>
        <p:spPr>
          <a:xfrm>
            <a:off x="0" y="6273800"/>
            <a:ext cx="12192000" cy="5842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4B587-9FDF-46DF-B460-9026AE4DF246}" type="datetimeFigureOut">
              <a:rPr lang="en-US" smtClean="0"/>
              <a:t>12/9/2019</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00A119E-7584-428E-89E9-092799AD27D7}" type="slidenum">
              <a:rPr lang="en-US" smtClean="0"/>
              <a:t>‹#›</a:t>
            </a:fld>
            <a:endParaRPr lang="en-US" dirty="0"/>
          </a:p>
        </p:txBody>
      </p:sp>
      <p:sp>
        <p:nvSpPr>
          <p:cNvPr id="19" name="TextBox 18"/>
          <p:cNvSpPr txBox="1"/>
          <p:nvPr/>
        </p:nvSpPr>
        <p:spPr>
          <a:xfrm>
            <a:off x="280485" y="6545902"/>
            <a:ext cx="3748142" cy="235898"/>
          </a:xfrm>
          <a:prstGeom prst="rect">
            <a:avLst/>
          </a:prstGeom>
          <a:noFill/>
        </p:spPr>
        <p:txBody>
          <a:bodyPr wrap="none" rtlCol="0" anchor="b">
            <a:spAutoFit/>
          </a:bodyPr>
          <a:lstStyle/>
          <a:p>
            <a:r>
              <a:rPr lang="en-US" sz="933" dirty="0">
                <a:solidFill>
                  <a:schemeClr val="bg1">
                    <a:lumMod val="65000"/>
                  </a:schemeClr>
                </a:solidFill>
              </a:rPr>
              <a:t>KANSAS</a:t>
            </a:r>
            <a:r>
              <a:rPr lang="en-US" sz="933" baseline="0" dirty="0">
                <a:solidFill>
                  <a:schemeClr val="bg1">
                    <a:lumMod val="65000"/>
                  </a:schemeClr>
                </a:solidFill>
              </a:rPr>
              <a:t> STATE DEPARTMENT OF EDUCATION </a:t>
            </a:r>
            <a:r>
              <a:rPr lang="en-US" sz="933" i="1" baseline="0" dirty="0">
                <a:solidFill>
                  <a:schemeClr val="bg1">
                    <a:lumMod val="65000"/>
                  </a:schemeClr>
                </a:solidFill>
              </a:rPr>
              <a:t>| www.ksde.org</a:t>
            </a:r>
            <a:endParaRPr lang="en-US" sz="933" i="1" dirty="0">
              <a:solidFill>
                <a:schemeClr val="bg1">
                  <a:lumMod val="65000"/>
                </a:schemeClr>
              </a:solidFill>
            </a:endParaRPr>
          </a:p>
        </p:txBody>
      </p:sp>
      <p:sp>
        <p:nvSpPr>
          <p:cNvPr id="2" name="Title Placeholder 1"/>
          <p:cNvSpPr>
            <a:spLocks noGrp="1"/>
          </p:cNvSpPr>
          <p:nvPr>
            <p:ph type="title"/>
          </p:nvPr>
        </p:nvSpPr>
        <p:spPr>
          <a:xfrm>
            <a:off x="304801" y="4"/>
            <a:ext cx="11684000" cy="1198561"/>
          </a:xfrm>
          <a:prstGeom prst="rect">
            <a:avLst/>
          </a:prstGeom>
        </p:spPr>
        <p:txBody>
          <a:bodyPr vert="horz" wrap="none" lIns="274320" tIns="0" rIns="274320" bIns="0" rtlCol="0" anchor="ctr" anchorCtr="0">
            <a:normAutofit/>
          </a:bodyPr>
          <a:lstStyle/>
          <a:p>
            <a:r>
              <a:rPr lang="en-US"/>
              <a:t>Click to edit Master title style</a:t>
            </a:r>
            <a:endParaRPr lang="en-US" dirty="0"/>
          </a:p>
        </p:txBody>
      </p:sp>
      <p:pic>
        <p:nvPicPr>
          <p:cNvPr id="12" name="Picture 1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777133145"/>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Lst>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xStyles>
    <p:titleStyle>
      <a:lvl1pPr algn="l" defTabSz="1219110" rtl="0" eaLnBrk="1" latinLnBrk="0" hangingPunct="1">
        <a:spcBef>
          <a:spcPct val="0"/>
        </a:spcBef>
        <a:buNone/>
        <a:defRPr sz="4267" kern="1200">
          <a:solidFill>
            <a:schemeClr val="bg1"/>
          </a:solidFill>
          <a:latin typeface="+mj-lt"/>
          <a:ea typeface="+mj-ea"/>
          <a:cs typeface="+mj-cs"/>
        </a:defRPr>
      </a:lvl1pPr>
    </p:titleStyle>
    <p:bodyStyle>
      <a:lvl1pPr marL="243823" indent="-243823" algn="l" defTabSz="1219110" rtl="0" eaLnBrk="1" latinLnBrk="0" hangingPunct="1">
        <a:spcBef>
          <a:spcPct val="20000"/>
        </a:spcBef>
        <a:buClr>
          <a:schemeClr val="bg2"/>
        </a:buClr>
        <a:buSzPct val="120000"/>
        <a:buFont typeface="Arial" panose="020B0604020202020204" pitchFamily="34" charset="0"/>
        <a:buChar char="•"/>
        <a:defRPr sz="3200" kern="1200">
          <a:solidFill>
            <a:schemeClr val="tx1"/>
          </a:solidFill>
          <a:latin typeface="+mn-lt"/>
          <a:ea typeface="+mn-ea"/>
          <a:cs typeface="+mn-cs"/>
        </a:defRPr>
      </a:lvl1pPr>
      <a:lvl2pPr marL="990526" indent="-380972" algn="l" defTabSz="1219110" rtl="0" eaLnBrk="1" latinLnBrk="0" hangingPunct="1">
        <a:spcBef>
          <a:spcPct val="20000"/>
        </a:spcBef>
        <a:buClr>
          <a:schemeClr val="tx2">
            <a:lumMod val="50000"/>
            <a:lumOff val="50000"/>
          </a:schemeClr>
        </a:buClr>
        <a:buSzPct val="110000"/>
        <a:buFont typeface="Arial" panose="020B0604020202020204" pitchFamily="34" charset="0"/>
        <a:buChar char="•"/>
        <a:defRPr sz="2667" kern="1200">
          <a:solidFill>
            <a:schemeClr val="tx1"/>
          </a:solidFill>
          <a:latin typeface="+mn-lt"/>
          <a:ea typeface="+mn-ea"/>
          <a:cs typeface="+mn-cs"/>
        </a:defRPr>
      </a:lvl2pPr>
      <a:lvl3pPr marL="1600080" indent="-380972" algn="l" defTabSz="121911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2133440" indent="-304776" algn="l" defTabSz="1219110" rtl="0" eaLnBrk="1" latinLnBrk="0" hangingPunct="1">
        <a:spcBef>
          <a:spcPct val="20000"/>
        </a:spcBef>
        <a:buClr>
          <a:schemeClr val="accent3"/>
        </a:buClr>
        <a:buFont typeface="Arial" panose="020B0604020202020204" pitchFamily="34" charset="0"/>
        <a:buChar char="•"/>
        <a:defRPr sz="2400" kern="1200">
          <a:solidFill>
            <a:schemeClr val="tx1"/>
          </a:solidFill>
          <a:latin typeface="+mn-lt"/>
          <a:ea typeface="+mn-ea"/>
          <a:cs typeface="+mn-cs"/>
        </a:defRPr>
      </a:lvl4pPr>
      <a:lvl5pPr marL="2742994" indent="-304776" algn="l" defTabSz="1219110" rtl="0" eaLnBrk="1" latinLnBrk="0" hangingPunct="1">
        <a:spcBef>
          <a:spcPct val="200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a:extLst>
              <a:ext uri="{FF2B5EF4-FFF2-40B4-BE49-F238E27FC236}">
                <a16:creationId xmlns:a16="http://schemas.microsoft.com/office/drawing/2014/main" id="{193D830E-29B0-604D-9E7D-616F596794FF}"/>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163" y="0"/>
            <a:ext cx="12161837"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C3D0DF4F-5DCC-1D48-BC55-74EEC2EED97C}"/>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A41CA2A7-291E-F043-8BAA-1CA08728A5B6}"/>
              </a:ext>
            </a:extLst>
          </p:cNvPr>
          <p:cNvSpPr>
            <a:spLocks noGrp="1"/>
          </p:cNvSpPr>
          <p:nvPr>
            <p:ph type="body" idx="1"/>
          </p:nvPr>
        </p:nvSpPr>
        <p:spPr bwMode="auto">
          <a:xfrm>
            <a:off x="838200" y="1825625"/>
            <a:ext cx="105156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718485862"/>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l" rtl="0" eaLnBrk="0" fontAlgn="base" hangingPunct="0">
        <a:lnSpc>
          <a:spcPct val="90000"/>
        </a:lnSpc>
        <a:spcBef>
          <a:spcPct val="0"/>
        </a:spcBef>
        <a:spcAft>
          <a:spcPct val="0"/>
        </a:spcAft>
        <a:defRPr sz="4400" kern="1200">
          <a:solidFill>
            <a:srgbClr val="11284B"/>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4400">
          <a:solidFill>
            <a:srgbClr val="11284B"/>
          </a:solidFill>
          <a:latin typeface="Arial Black" panose="020B0A04020102020204" pitchFamily="34" charset="0"/>
        </a:defRPr>
      </a:lvl2pPr>
      <a:lvl3pPr algn="l" rtl="0" eaLnBrk="0" fontAlgn="base" hangingPunct="0">
        <a:lnSpc>
          <a:spcPct val="90000"/>
        </a:lnSpc>
        <a:spcBef>
          <a:spcPct val="0"/>
        </a:spcBef>
        <a:spcAft>
          <a:spcPct val="0"/>
        </a:spcAft>
        <a:defRPr sz="4400">
          <a:solidFill>
            <a:srgbClr val="11284B"/>
          </a:solidFill>
          <a:latin typeface="Arial Black" panose="020B0A04020102020204" pitchFamily="34" charset="0"/>
        </a:defRPr>
      </a:lvl3pPr>
      <a:lvl4pPr algn="l" rtl="0" eaLnBrk="0" fontAlgn="base" hangingPunct="0">
        <a:lnSpc>
          <a:spcPct val="90000"/>
        </a:lnSpc>
        <a:spcBef>
          <a:spcPct val="0"/>
        </a:spcBef>
        <a:spcAft>
          <a:spcPct val="0"/>
        </a:spcAft>
        <a:defRPr sz="4400">
          <a:solidFill>
            <a:srgbClr val="11284B"/>
          </a:solidFill>
          <a:latin typeface="Arial Black" panose="020B0A04020102020204" pitchFamily="34" charset="0"/>
        </a:defRPr>
      </a:lvl4pPr>
      <a:lvl5pPr algn="l" rtl="0" eaLnBrk="0" fontAlgn="base" hangingPunct="0">
        <a:lnSpc>
          <a:spcPct val="90000"/>
        </a:lnSpc>
        <a:spcBef>
          <a:spcPct val="0"/>
        </a:spcBef>
        <a:spcAft>
          <a:spcPct val="0"/>
        </a:spcAft>
        <a:defRPr sz="4400">
          <a:solidFill>
            <a:srgbClr val="11284B"/>
          </a:solidFill>
          <a:latin typeface="Arial Black" panose="020B0A04020102020204" pitchFamily="34" charset="0"/>
        </a:defRPr>
      </a:lvl5pPr>
      <a:lvl6pPr marL="457200" algn="l" rtl="0" fontAlgn="base">
        <a:lnSpc>
          <a:spcPct val="90000"/>
        </a:lnSpc>
        <a:spcBef>
          <a:spcPct val="0"/>
        </a:spcBef>
        <a:spcAft>
          <a:spcPct val="0"/>
        </a:spcAft>
        <a:defRPr sz="4400">
          <a:solidFill>
            <a:srgbClr val="11284B"/>
          </a:solidFill>
          <a:latin typeface="Arial Black" panose="020B0A04020102020204" pitchFamily="34" charset="0"/>
        </a:defRPr>
      </a:lvl6pPr>
      <a:lvl7pPr marL="914400" algn="l" rtl="0" fontAlgn="base">
        <a:lnSpc>
          <a:spcPct val="90000"/>
        </a:lnSpc>
        <a:spcBef>
          <a:spcPct val="0"/>
        </a:spcBef>
        <a:spcAft>
          <a:spcPct val="0"/>
        </a:spcAft>
        <a:defRPr sz="4400">
          <a:solidFill>
            <a:srgbClr val="11284B"/>
          </a:solidFill>
          <a:latin typeface="Arial Black" panose="020B0A04020102020204" pitchFamily="34" charset="0"/>
        </a:defRPr>
      </a:lvl7pPr>
      <a:lvl8pPr marL="1371600" algn="l" rtl="0" fontAlgn="base">
        <a:lnSpc>
          <a:spcPct val="90000"/>
        </a:lnSpc>
        <a:spcBef>
          <a:spcPct val="0"/>
        </a:spcBef>
        <a:spcAft>
          <a:spcPct val="0"/>
        </a:spcAft>
        <a:defRPr sz="4400">
          <a:solidFill>
            <a:srgbClr val="11284B"/>
          </a:solidFill>
          <a:latin typeface="Arial Black" panose="020B0A04020102020204" pitchFamily="34" charset="0"/>
        </a:defRPr>
      </a:lvl8pPr>
      <a:lvl9pPr marL="1828800" algn="l" rtl="0" fontAlgn="base">
        <a:lnSpc>
          <a:spcPct val="90000"/>
        </a:lnSpc>
        <a:spcBef>
          <a:spcPct val="0"/>
        </a:spcBef>
        <a:spcAft>
          <a:spcPct val="0"/>
        </a:spcAft>
        <a:defRPr sz="4400">
          <a:solidFill>
            <a:srgbClr val="11284B"/>
          </a:solidFill>
          <a:latin typeface="Arial Black" panose="020B0A04020102020204" pitchFamily="34" charset="0"/>
        </a:defRPr>
      </a:lvl9pPr>
    </p:titleStyle>
    <p:bodyStyle>
      <a:lvl1pPr marL="228600" indent="-228600" algn="l" rtl="0" eaLnBrk="0" fontAlgn="base" hangingPunct="0">
        <a:lnSpc>
          <a:spcPct val="90000"/>
        </a:lnSpc>
        <a:spcBef>
          <a:spcPts val="1000"/>
        </a:spcBef>
        <a:spcAft>
          <a:spcPct val="0"/>
        </a:spcAft>
        <a:buClr>
          <a:srgbClr val="FFA400"/>
        </a:buClr>
        <a:buFont typeface="Wingdings" pitchFamily="2" charset="2"/>
        <a:buChar char="§"/>
        <a:defRPr sz="2800" kern="1200">
          <a:solidFill>
            <a:srgbClr val="11284B"/>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FFA400"/>
        </a:buClr>
        <a:buFont typeface="Wingdings" pitchFamily="2" charset="2"/>
        <a:buChar char="§"/>
        <a:defRPr sz="2400" kern="1200">
          <a:solidFill>
            <a:srgbClr val="11284B"/>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Clr>
          <a:srgbClr val="FFA400"/>
        </a:buClr>
        <a:buFont typeface="Wingdings" pitchFamily="2" charset="2"/>
        <a:buChar char="§"/>
        <a:defRPr sz="2000" kern="1200">
          <a:solidFill>
            <a:srgbClr val="11284B"/>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Clr>
          <a:srgbClr val="FFA400"/>
        </a:buClr>
        <a:buFont typeface="Wingdings" pitchFamily="2" charset="2"/>
        <a:buChar char="§"/>
        <a:defRPr kern="1200">
          <a:solidFill>
            <a:srgbClr val="11284B"/>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Clr>
          <a:srgbClr val="FFA400"/>
        </a:buClr>
        <a:buFont typeface="Wingdings" pitchFamily="2" charset="2"/>
        <a:buChar char="§"/>
        <a:defRPr kern="1200">
          <a:solidFill>
            <a:srgbClr val="1128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12/9/2019</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437296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Ls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25.xml"/><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31.png"/><Relationship Id="rId7"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customXml" Target="../ink/ink1.xml"/><Relationship Id="rId11" Type="http://schemas.openxmlformats.org/officeDocument/2006/relationships/image" Target="NULL"/><Relationship Id="rId5" Type="http://schemas.openxmlformats.org/officeDocument/2006/relationships/image" Target="../media/image33.png"/><Relationship Id="rId10" Type="http://schemas.openxmlformats.org/officeDocument/2006/relationships/customXml" Target="../ink/ink3.xml"/><Relationship Id="rId4" Type="http://schemas.openxmlformats.org/officeDocument/2006/relationships/image" Target="../media/image32.png"/><Relationship Id="rId9" Type="http://schemas.openxmlformats.org/officeDocument/2006/relationships/image" Target="NUL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Update for SW Plains Principals Council</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257801"/>
            <a:ext cx="8610600" cy="688099"/>
          </a:xfrm>
        </p:spPr>
        <p:txBody>
          <a:bodyPr>
            <a:noAutofit/>
          </a:bodyPr>
          <a:lstStyle/>
          <a:p>
            <a:r>
              <a:rPr lang="en-US" dirty="0"/>
              <a:t>Dr. Randy Watson, Kansas Commissioner of Education</a:t>
            </a:r>
          </a:p>
        </p:txBody>
      </p:sp>
    </p:spTree>
    <p:extLst>
      <p:ext uri="{BB962C8B-B14F-4D97-AF65-F5344CB8AC3E}">
        <p14:creationId xmlns:p14="http://schemas.microsoft.com/office/powerpoint/2010/main" val="2746330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C0E905E-7262-AA4D-A829-DF6D52ACC9D2}"/>
              </a:ext>
            </a:extLst>
          </p:cNvPr>
          <p:cNvGraphicFramePr>
            <a:graphicFrameLocks noGrp="1"/>
          </p:cNvGraphicFramePr>
          <p:nvPr>
            <p:extLst>
              <p:ext uri="{D42A27DB-BD31-4B8C-83A1-F6EECF244321}">
                <p14:modId xmlns:p14="http://schemas.microsoft.com/office/powerpoint/2010/main" val="3496817918"/>
              </p:ext>
            </p:extLst>
          </p:nvPr>
        </p:nvGraphicFramePr>
        <p:xfrm>
          <a:off x="2443918" y="637127"/>
          <a:ext cx="7304164" cy="3789274"/>
        </p:xfrm>
        <a:graphic>
          <a:graphicData uri="http://schemas.openxmlformats.org/drawingml/2006/table">
            <a:tbl>
              <a:tblPr/>
              <a:tblGrid>
                <a:gridCol w="3618545">
                  <a:extLst>
                    <a:ext uri="{9D8B030D-6E8A-4147-A177-3AD203B41FA5}">
                      <a16:colId xmlns:a16="http://schemas.microsoft.com/office/drawing/2014/main" val="503802042"/>
                    </a:ext>
                  </a:extLst>
                </a:gridCol>
                <a:gridCol w="1588628">
                  <a:extLst>
                    <a:ext uri="{9D8B030D-6E8A-4147-A177-3AD203B41FA5}">
                      <a16:colId xmlns:a16="http://schemas.microsoft.com/office/drawing/2014/main" val="1011831453"/>
                    </a:ext>
                  </a:extLst>
                </a:gridCol>
                <a:gridCol w="2096991">
                  <a:extLst>
                    <a:ext uri="{9D8B030D-6E8A-4147-A177-3AD203B41FA5}">
                      <a16:colId xmlns:a16="http://schemas.microsoft.com/office/drawing/2014/main" val="1600890709"/>
                    </a:ext>
                  </a:extLst>
                </a:gridCol>
              </a:tblGrid>
              <a:tr h="414750">
                <a:tc>
                  <a:txBody>
                    <a:bodyPr/>
                    <a:lstStyle/>
                    <a:p>
                      <a:pPr marL="0" marR="0" algn="ctr">
                        <a:spcBef>
                          <a:spcPts val="0"/>
                        </a:spcBef>
                        <a:spcAft>
                          <a:spcPts val="0"/>
                        </a:spcAft>
                      </a:pPr>
                      <a:r>
                        <a:rPr lang="en-US" sz="1000" b="1">
                          <a:effectLst/>
                          <a:latin typeface="Open Sans" panose="020B0606030504020204" pitchFamily="34" charset="0"/>
                        </a:rPr>
                        <a:t>Current Freshmen Criteria – Under 21</a:t>
                      </a:r>
                      <a:endParaRPr lang="en-US" sz="1100">
                        <a:effectLst/>
                        <a:latin typeface="Calibri" panose="020F0502020204030204" pitchFamily="34" charset="0"/>
                      </a:endParaRPr>
                    </a:p>
                    <a:p>
                      <a:pPr marL="0" marR="0" algn="l">
                        <a:spcBef>
                          <a:spcPts val="0"/>
                        </a:spcBef>
                        <a:spcAft>
                          <a:spcPts val="0"/>
                        </a:spcAft>
                      </a:pPr>
                      <a:r>
                        <a:rPr lang="en-US" sz="1000" i="1">
                          <a:effectLst/>
                          <a:latin typeface="Open Sans" panose="020B0606030504020204" pitchFamily="34" charset="0"/>
                        </a:rPr>
                        <a:t>Requirements for Accredited High School Graduate</a:t>
                      </a:r>
                      <a:endParaRPr lang="en-US" sz="1100">
                        <a:effectLst/>
                        <a:latin typeface="Calibri" panose="020F0502020204030204" pitchFamily="34" charset="0"/>
                      </a:endParaRPr>
                    </a:p>
                  </a:txBody>
                  <a:tcPr marL="70025" marR="70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000" b="1">
                          <a:effectLst/>
                          <a:latin typeface="Open Sans" panose="020B0606030504020204" pitchFamily="34" charset="0"/>
                        </a:rPr>
                        <a:t>Amendments </a:t>
                      </a:r>
                      <a:endParaRPr lang="en-US" sz="1100">
                        <a:effectLst/>
                        <a:latin typeface="Calibri" panose="020F0502020204030204" pitchFamily="34" charset="0"/>
                      </a:endParaRPr>
                    </a:p>
                    <a:p>
                      <a:pPr marL="0" marR="0" algn="ctr">
                        <a:spcBef>
                          <a:spcPts val="0"/>
                        </a:spcBef>
                        <a:spcAft>
                          <a:spcPts val="0"/>
                        </a:spcAft>
                      </a:pPr>
                      <a:r>
                        <a:rPr lang="en-US" sz="1000" i="1">
                          <a:effectLst/>
                          <a:latin typeface="Open Sans" panose="020B0606030504020204" pitchFamily="34" charset="0"/>
                        </a:rPr>
                        <a:t>Accredited High School Graduate</a:t>
                      </a:r>
                      <a:endParaRPr lang="en-US" sz="1100">
                        <a:effectLst/>
                        <a:latin typeface="Calibri" panose="020F0502020204030204" pitchFamily="34" charset="0"/>
                      </a:endParaRPr>
                    </a:p>
                  </a:txBody>
                  <a:tcPr marL="95272" marR="95272" marT="47636" marB="4763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66730602"/>
                  </a:ext>
                </a:extLst>
              </a:tr>
              <a:tr h="321383">
                <a:tc>
                  <a:txBody>
                    <a:bodyPr/>
                    <a:lstStyle/>
                    <a:p>
                      <a:pPr marL="0" marR="0" algn="ctr">
                        <a:spcBef>
                          <a:spcPts val="0"/>
                        </a:spcBef>
                        <a:spcAft>
                          <a:spcPts val="0"/>
                        </a:spcAft>
                      </a:pPr>
                      <a:r>
                        <a:rPr lang="en-US" sz="1000">
                          <a:effectLst/>
                          <a:latin typeface="Open Sans" panose="020B0606030504020204" pitchFamily="34" charset="0"/>
                        </a:rPr>
                        <a:t>ESU, PSU, FHSU, KSU, and WSU</a:t>
                      </a:r>
                      <a:endParaRPr lang="en-US" sz="1100">
                        <a:effectLst/>
                        <a:latin typeface="Calibri" panose="020F0502020204030204" pitchFamily="34" charset="0"/>
                      </a:endParaRPr>
                    </a:p>
                  </a:txBody>
                  <a:tcPr marL="70025" marR="70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Open Sans" panose="020B0606030504020204" pitchFamily="34" charset="0"/>
                        </a:rPr>
                        <a:t>ESU, PSU,</a:t>
                      </a:r>
                      <a:endParaRPr lang="en-US" sz="1100">
                        <a:effectLst/>
                        <a:latin typeface="Calibri" panose="020F0502020204030204" pitchFamily="34" charset="0"/>
                      </a:endParaRPr>
                    </a:p>
                    <a:p>
                      <a:pPr marL="0" marR="0" algn="ctr">
                        <a:spcBef>
                          <a:spcPts val="0"/>
                        </a:spcBef>
                        <a:spcAft>
                          <a:spcPts val="0"/>
                        </a:spcAft>
                      </a:pPr>
                      <a:r>
                        <a:rPr lang="en-US" sz="1000">
                          <a:effectLst/>
                          <a:latin typeface="Open Sans" panose="020B0606030504020204" pitchFamily="34" charset="0"/>
                        </a:rPr>
                        <a:t>FHSU, and WSU</a:t>
                      </a:r>
                      <a:endParaRPr lang="en-US" sz="1100">
                        <a:effectLst/>
                        <a:latin typeface="Calibri" panose="020F0502020204030204" pitchFamily="34" charset="0"/>
                      </a:endParaRPr>
                    </a:p>
                  </a:txBody>
                  <a:tcPr marL="70025" marR="70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Open Sans" panose="020B0606030504020204" pitchFamily="34" charset="0"/>
                        </a:rPr>
                        <a:t>K-State</a:t>
                      </a:r>
                      <a:endParaRPr lang="en-US" sz="1100">
                        <a:effectLst/>
                        <a:latin typeface="Calibri" panose="020F0502020204030204" pitchFamily="34" charset="0"/>
                      </a:endParaRPr>
                    </a:p>
                  </a:txBody>
                  <a:tcPr marL="70025" marR="70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6350578"/>
                  </a:ext>
                </a:extLst>
              </a:tr>
              <a:tr h="482076">
                <a:tc>
                  <a:txBody>
                    <a:bodyPr/>
                    <a:lstStyle/>
                    <a:p>
                      <a:pPr marL="0" marR="0" algn="l">
                        <a:spcBef>
                          <a:spcPts val="0"/>
                        </a:spcBef>
                        <a:spcAft>
                          <a:spcPts val="0"/>
                        </a:spcAft>
                      </a:pPr>
                      <a:r>
                        <a:rPr lang="en-US" sz="1000">
                          <a:effectLst/>
                          <a:latin typeface="Open Sans" panose="020B0606030504020204" pitchFamily="34" charset="0"/>
                        </a:rPr>
                        <a:t>ACT: 21+ </a:t>
                      </a:r>
                      <a:r>
                        <a:rPr lang="en-US" sz="1000" u="sng">
                          <a:effectLst/>
                          <a:latin typeface="Open Sans" panose="020B0606030504020204" pitchFamily="34" charset="0"/>
                        </a:rPr>
                        <a:t>or</a:t>
                      </a:r>
                      <a:endParaRPr lang="en-US" sz="1100">
                        <a:effectLst/>
                        <a:latin typeface="Calibri" panose="020F0502020204030204" pitchFamily="34" charset="0"/>
                      </a:endParaRPr>
                    </a:p>
                    <a:p>
                      <a:pPr marL="0" marR="0" algn="l">
                        <a:spcBef>
                          <a:spcPts val="0"/>
                        </a:spcBef>
                        <a:spcAft>
                          <a:spcPts val="0"/>
                        </a:spcAft>
                      </a:pPr>
                      <a:r>
                        <a:rPr lang="en-US" sz="1000">
                          <a:effectLst/>
                          <a:latin typeface="Open Sans" panose="020B0606030504020204" pitchFamily="34" charset="0"/>
                        </a:rPr>
                        <a:t>Rank in top third of class</a:t>
                      </a:r>
                      <a:endParaRPr lang="en-US" sz="1100">
                        <a:effectLst/>
                        <a:latin typeface="Calibri" panose="020F0502020204030204" pitchFamily="34" charset="0"/>
                      </a:endParaRPr>
                    </a:p>
                  </a:txBody>
                  <a:tcPr marL="70025" marR="70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effectLst/>
                          <a:latin typeface="Open Sans" panose="020B0606030504020204" pitchFamily="34" charset="0"/>
                        </a:rPr>
                        <a:t>ACT: 21+ </a:t>
                      </a:r>
                      <a:r>
                        <a:rPr lang="en-US" sz="1000" u="sng">
                          <a:effectLst/>
                          <a:latin typeface="Open Sans" panose="020B0606030504020204" pitchFamily="34" charset="0"/>
                        </a:rPr>
                        <a:t>or</a:t>
                      </a:r>
                      <a:endParaRPr lang="en-US" sz="1100">
                        <a:effectLst/>
                        <a:latin typeface="Calibri" panose="020F0502020204030204" pitchFamily="34" charset="0"/>
                      </a:endParaRPr>
                    </a:p>
                    <a:p>
                      <a:pPr marL="0" marR="0" algn="l">
                        <a:spcBef>
                          <a:spcPts val="0"/>
                        </a:spcBef>
                        <a:spcAft>
                          <a:spcPts val="0"/>
                        </a:spcAft>
                      </a:pPr>
                      <a:r>
                        <a:rPr lang="en-US" sz="1000">
                          <a:effectLst/>
                          <a:latin typeface="Open Sans" panose="020B0606030504020204" pitchFamily="34" charset="0"/>
                        </a:rPr>
                        <a:t>Cumulative GPA of 2.25</a:t>
                      </a:r>
                      <a:endParaRPr lang="en-US" sz="1100">
                        <a:effectLst/>
                        <a:latin typeface="Calibri" panose="020F0502020204030204" pitchFamily="34" charset="0"/>
                      </a:endParaRPr>
                    </a:p>
                  </a:txBody>
                  <a:tcPr marL="70025" marR="70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effectLst/>
                          <a:latin typeface="Open Sans" panose="020B0606030504020204" pitchFamily="34" charset="0"/>
                        </a:rPr>
                        <a:t>ACT: 21+ </a:t>
                      </a:r>
                      <a:r>
                        <a:rPr lang="en-US" sz="1000" u="sng">
                          <a:effectLst/>
                          <a:latin typeface="Open Sans" panose="020B0606030504020204" pitchFamily="34" charset="0"/>
                        </a:rPr>
                        <a:t>or</a:t>
                      </a:r>
                      <a:endParaRPr lang="en-US" sz="1100">
                        <a:effectLst/>
                        <a:latin typeface="Calibri" panose="020F0502020204030204" pitchFamily="34" charset="0"/>
                      </a:endParaRPr>
                    </a:p>
                    <a:p>
                      <a:pPr marL="0" marR="0" algn="l">
                        <a:spcBef>
                          <a:spcPts val="0"/>
                        </a:spcBef>
                        <a:spcAft>
                          <a:spcPts val="0"/>
                        </a:spcAft>
                      </a:pPr>
                      <a:r>
                        <a:rPr lang="en-US" sz="1000">
                          <a:effectLst/>
                          <a:latin typeface="Open Sans" panose="020B0606030504020204" pitchFamily="34" charset="0"/>
                        </a:rPr>
                        <a:t>Cumulative GPA of 3.25</a:t>
                      </a:r>
                      <a:endParaRPr lang="en-US" sz="1100">
                        <a:effectLst/>
                        <a:latin typeface="Calibri" panose="020F0502020204030204" pitchFamily="34" charset="0"/>
                      </a:endParaRPr>
                    </a:p>
                  </a:txBody>
                  <a:tcPr marL="70025" marR="70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4775889"/>
                  </a:ext>
                </a:extLst>
              </a:tr>
              <a:tr h="1928299">
                <a:tc>
                  <a:txBody>
                    <a:bodyPr/>
                    <a:lstStyle/>
                    <a:p>
                      <a:pPr marL="0" marR="0" algn="l">
                        <a:spcBef>
                          <a:spcPts val="0"/>
                        </a:spcBef>
                        <a:spcAft>
                          <a:spcPts val="0"/>
                        </a:spcAft>
                      </a:pPr>
                      <a:r>
                        <a:rPr lang="en-US" sz="1000" dirty="0">
                          <a:effectLst/>
                          <a:latin typeface="Open Sans" panose="020B0606030504020204" pitchFamily="34" charset="0"/>
                        </a:rPr>
                        <a:t>Complete Precollege Curriculum with a</a:t>
                      </a:r>
                      <a:endParaRPr lang="en-US" sz="1100" dirty="0">
                        <a:effectLst/>
                        <a:latin typeface="Calibri" panose="020F0502020204030204" pitchFamily="34" charset="0"/>
                      </a:endParaRPr>
                    </a:p>
                    <a:p>
                      <a:pPr marL="0" marR="0" algn="l">
                        <a:spcBef>
                          <a:spcPts val="0"/>
                        </a:spcBef>
                        <a:spcAft>
                          <a:spcPts val="0"/>
                        </a:spcAft>
                      </a:pPr>
                      <a:r>
                        <a:rPr lang="en-US" sz="1000" dirty="0">
                          <a:effectLst/>
                          <a:latin typeface="Open Sans" panose="020B0606030504020204" pitchFamily="34" charset="0"/>
                        </a:rPr>
                        <a:t>2.0 GPA (Resident)/2.5 GPA (Nonresident). </a:t>
                      </a:r>
                      <a:endParaRPr lang="en-US" sz="1100" dirty="0">
                        <a:effectLst/>
                        <a:latin typeface="Calibri" panose="020F0502020204030204" pitchFamily="34" charset="0"/>
                      </a:endParaRPr>
                    </a:p>
                    <a:p>
                      <a:pPr marL="0" marR="0" algn="l">
                        <a:spcBef>
                          <a:spcPts val="0"/>
                        </a:spcBef>
                        <a:spcAft>
                          <a:spcPts val="0"/>
                        </a:spcAft>
                      </a:pPr>
                      <a:r>
                        <a:rPr lang="en-US" sz="1000" dirty="0">
                          <a:effectLst/>
                          <a:latin typeface="Open Sans" panose="020B0606030504020204" pitchFamily="34" charset="0"/>
                        </a:rPr>
                        <a:t>Curriculum consists of:</a:t>
                      </a:r>
                      <a:endParaRPr lang="en-US" sz="1100" dirty="0">
                        <a:effectLst/>
                        <a:latin typeface="Calibri" panose="020F0502020204030204" pitchFamily="34" charset="0"/>
                      </a:endParaRPr>
                    </a:p>
                    <a:p>
                      <a:pPr marL="0" marR="0" algn="l">
                        <a:spcBef>
                          <a:spcPts val="0"/>
                        </a:spcBef>
                        <a:spcAft>
                          <a:spcPts val="0"/>
                        </a:spcAft>
                      </a:pPr>
                      <a:r>
                        <a:rPr lang="en-US" sz="1000" dirty="0">
                          <a:effectLst/>
                          <a:latin typeface="Open Sans" panose="020B0606030504020204" pitchFamily="34" charset="0"/>
                        </a:rPr>
                        <a:t>-English (4 units);</a:t>
                      </a:r>
                      <a:endParaRPr lang="en-US" sz="1100" dirty="0">
                        <a:effectLst/>
                        <a:latin typeface="Calibri" panose="020F0502020204030204" pitchFamily="34" charset="0"/>
                      </a:endParaRPr>
                    </a:p>
                    <a:p>
                      <a:pPr marL="0" marR="0" algn="l">
                        <a:spcBef>
                          <a:spcPts val="0"/>
                        </a:spcBef>
                        <a:spcAft>
                          <a:spcPts val="0"/>
                        </a:spcAft>
                      </a:pPr>
                      <a:r>
                        <a:rPr lang="en-US" sz="1000" dirty="0">
                          <a:effectLst/>
                          <a:latin typeface="Open Sans" panose="020B0606030504020204" pitchFamily="34" charset="0"/>
                        </a:rPr>
                        <a:t>Math (3 units with ACT benchmark of 22 or 4 units with one taken in senior year);</a:t>
                      </a:r>
                      <a:endParaRPr lang="en-US" sz="1100" dirty="0">
                        <a:effectLst/>
                        <a:latin typeface="Calibri" panose="020F0502020204030204" pitchFamily="34" charset="0"/>
                      </a:endParaRPr>
                    </a:p>
                    <a:p>
                      <a:pPr marL="0" marR="0" algn="l">
                        <a:spcBef>
                          <a:spcPts val="0"/>
                        </a:spcBef>
                        <a:spcAft>
                          <a:spcPts val="0"/>
                        </a:spcAft>
                      </a:pPr>
                      <a:r>
                        <a:rPr lang="en-US" sz="1000" dirty="0">
                          <a:effectLst/>
                          <a:latin typeface="Open Sans" panose="020B0606030504020204" pitchFamily="34" charset="0"/>
                        </a:rPr>
                        <a:t>Natural Science (3 units with one unit in chemistry or physics);</a:t>
                      </a:r>
                      <a:endParaRPr lang="en-US" sz="1100" dirty="0">
                        <a:effectLst/>
                        <a:latin typeface="Calibri" panose="020F0502020204030204" pitchFamily="34" charset="0"/>
                      </a:endParaRPr>
                    </a:p>
                    <a:p>
                      <a:pPr marL="0" marR="0" algn="l">
                        <a:spcBef>
                          <a:spcPts val="0"/>
                        </a:spcBef>
                        <a:spcAft>
                          <a:spcPts val="0"/>
                        </a:spcAft>
                      </a:pPr>
                      <a:r>
                        <a:rPr lang="en-US" sz="1000" dirty="0">
                          <a:effectLst/>
                          <a:latin typeface="Open Sans" panose="020B0606030504020204" pitchFamily="34" charset="0"/>
                        </a:rPr>
                        <a:t>Social Science (3 units);</a:t>
                      </a:r>
                      <a:endParaRPr lang="en-US" sz="1100" dirty="0">
                        <a:effectLst/>
                        <a:latin typeface="Calibri" panose="020F0502020204030204" pitchFamily="34" charset="0"/>
                      </a:endParaRPr>
                    </a:p>
                    <a:p>
                      <a:pPr marL="0" marR="0" algn="l">
                        <a:spcBef>
                          <a:spcPts val="0"/>
                        </a:spcBef>
                        <a:spcAft>
                          <a:spcPts val="0"/>
                        </a:spcAft>
                      </a:pPr>
                      <a:r>
                        <a:rPr lang="en-US" sz="1000" dirty="0">
                          <a:effectLst/>
                          <a:latin typeface="Open Sans" panose="020B0606030504020204" pitchFamily="34" charset="0"/>
                        </a:rPr>
                        <a:t>Electives (3 units)</a:t>
                      </a:r>
                      <a:endParaRPr lang="en-US" sz="1100" dirty="0">
                        <a:effectLst/>
                        <a:latin typeface="Calibri" panose="020F0502020204030204" pitchFamily="34" charset="0"/>
                      </a:endParaRPr>
                    </a:p>
                    <a:p>
                      <a:pPr marL="0" marR="0" algn="l">
                        <a:spcBef>
                          <a:spcPts val="0"/>
                        </a:spcBef>
                        <a:spcAft>
                          <a:spcPts val="0"/>
                        </a:spcAft>
                      </a:pPr>
                      <a:r>
                        <a:rPr lang="en-US" sz="1000" i="1" dirty="0">
                          <a:effectLst/>
                          <a:latin typeface="Open Sans" panose="020B0606030504020204" pitchFamily="34" charset="0"/>
                        </a:rPr>
                        <a:t>Note: As part of the admission application, students list each high school course taken along with the grade.</a:t>
                      </a:r>
                      <a:endParaRPr lang="en-US" sz="1100" dirty="0">
                        <a:effectLst/>
                        <a:latin typeface="Calibri" panose="020F0502020204030204" pitchFamily="34" charset="0"/>
                      </a:endParaRPr>
                    </a:p>
                  </a:txBody>
                  <a:tcPr marL="70025" marR="70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effectLst/>
                          <a:latin typeface="Open Sans" panose="020B0606030504020204" pitchFamily="34" charset="0"/>
                        </a:rPr>
                        <a:t>Units (but not specific courses) are recommended;</a:t>
                      </a:r>
                      <a:endParaRPr lang="en-US" sz="1100" dirty="0">
                        <a:effectLst/>
                        <a:latin typeface="Calibri" panose="020F0502020204030204" pitchFamily="34" charset="0"/>
                      </a:endParaRPr>
                    </a:p>
                    <a:p>
                      <a:pPr marL="0" marR="0" algn="l">
                        <a:spcBef>
                          <a:spcPts val="0"/>
                        </a:spcBef>
                        <a:spcAft>
                          <a:spcPts val="0"/>
                        </a:spcAft>
                      </a:pPr>
                      <a:r>
                        <a:rPr lang="en-US" sz="1000" dirty="0">
                          <a:effectLst/>
                          <a:latin typeface="Open Sans" panose="020B0606030504020204" pitchFamily="34" charset="0"/>
                        </a:rPr>
                        <a:t>units are not required.</a:t>
                      </a:r>
                      <a:endParaRPr lang="en-US" sz="1100" dirty="0">
                        <a:effectLst/>
                        <a:latin typeface="Calibri" panose="020F0502020204030204" pitchFamily="34" charset="0"/>
                      </a:endParaRPr>
                    </a:p>
                    <a:p>
                      <a:pPr marL="0" marR="0" algn="l">
                        <a:spcBef>
                          <a:spcPts val="0"/>
                        </a:spcBef>
                        <a:spcAft>
                          <a:spcPts val="0"/>
                        </a:spcAft>
                      </a:pPr>
                      <a:r>
                        <a:rPr lang="en-US" sz="1000" dirty="0">
                          <a:effectLst/>
                          <a:latin typeface="Open Sans" panose="020B0606030504020204" pitchFamily="34" charset="0"/>
                        </a:rPr>
                        <a:t> </a:t>
                      </a:r>
                      <a:endParaRPr lang="en-US" sz="1100" dirty="0">
                        <a:effectLst/>
                        <a:latin typeface="Calibri" panose="020F0502020204030204" pitchFamily="34" charset="0"/>
                      </a:endParaRPr>
                    </a:p>
                  </a:txBody>
                  <a:tcPr marL="70025" marR="70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l">
                        <a:spcBef>
                          <a:spcPts val="0"/>
                        </a:spcBef>
                        <a:spcAft>
                          <a:spcPts val="0"/>
                        </a:spcAft>
                      </a:pPr>
                      <a:r>
                        <a:rPr lang="en-US" sz="1000">
                          <a:effectLst/>
                          <a:latin typeface="Open Sans" panose="020B0606030504020204" pitchFamily="34" charset="0"/>
                        </a:rPr>
                        <a:t>Units (but not specific courses) are recommended; units are not required.</a:t>
                      </a:r>
                      <a:endParaRPr lang="en-US" sz="1100">
                        <a:effectLst/>
                        <a:latin typeface="Calibri" panose="020F0502020204030204" pitchFamily="34" charset="0"/>
                      </a:endParaRPr>
                    </a:p>
                  </a:txBody>
                  <a:tcPr marL="70025" marR="70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3313444728"/>
                  </a:ext>
                </a:extLst>
              </a:tr>
              <a:tr h="642766">
                <a:tc>
                  <a:txBody>
                    <a:bodyPr/>
                    <a:lstStyle/>
                    <a:p>
                      <a:pPr marL="0" marR="0" algn="l">
                        <a:spcBef>
                          <a:spcPts val="0"/>
                        </a:spcBef>
                        <a:spcAft>
                          <a:spcPts val="0"/>
                        </a:spcAft>
                      </a:pPr>
                      <a:r>
                        <a:rPr lang="en-US" sz="1000">
                          <a:effectLst/>
                          <a:latin typeface="Open Sans" panose="020B0606030504020204" pitchFamily="34" charset="0"/>
                        </a:rPr>
                        <a:t>2.0 cumulative GPA on any college courses taken while in high school</a:t>
                      </a:r>
                      <a:endParaRPr lang="en-US" sz="1100">
                        <a:effectLst/>
                        <a:latin typeface="Calibri" panose="020F0502020204030204" pitchFamily="34" charset="0"/>
                      </a:endParaRPr>
                    </a:p>
                  </a:txBody>
                  <a:tcPr marL="70025" marR="70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effectLst/>
                          <a:latin typeface="Open Sans" panose="020B0606030504020204" pitchFamily="34" charset="0"/>
                        </a:rPr>
                        <a:t>2.0 cumulative GPA on any college courses taken while in high school</a:t>
                      </a:r>
                      <a:endParaRPr lang="en-US" sz="1100" dirty="0">
                        <a:effectLst/>
                        <a:latin typeface="Calibri" panose="020F0502020204030204" pitchFamily="34" charset="0"/>
                      </a:endParaRPr>
                    </a:p>
                  </a:txBody>
                  <a:tcPr marL="70025" marR="70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effectLst/>
                          <a:latin typeface="Open Sans" panose="020B0606030504020204" pitchFamily="34" charset="0"/>
                        </a:rPr>
                        <a:t>2.0 cumulative GPA on any college courses taken while in high school</a:t>
                      </a:r>
                      <a:endParaRPr lang="en-US" sz="1100" dirty="0">
                        <a:effectLst/>
                        <a:latin typeface="Calibri" panose="020F0502020204030204" pitchFamily="34" charset="0"/>
                      </a:endParaRPr>
                    </a:p>
                  </a:txBody>
                  <a:tcPr marL="70025" marR="70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5239128"/>
                  </a:ext>
                </a:extLst>
              </a:tr>
            </a:tbl>
          </a:graphicData>
        </a:graphic>
      </p:graphicFrame>
      <p:graphicFrame>
        <p:nvGraphicFramePr>
          <p:cNvPr id="3" name="Table 2">
            <a:extLst>
              <a:ext uri="{FF2B5EF4-FFF2-40B4-BE49-F238E27FC236}">
                <a16:creationId xmlns:a16="http://schemas.microsoft.com/office/drawing/2014/main" id="{A8CA7368-DFD3-DF45-8075-2184A45A54B1}"/>
              </a:ext>
            </a:extLst>
          </p:cNvPr>
          <p:cNvGraphicFramePr>
            <a:graphicFrameLocks noGrp="1"/>
          </p:cNvGraphicFramePr>
          <p:nvPr>
            <p:extLst>
              <p:ext uri="{D42A27DB-BD31-4B8C-83A1-F6EECF244321}">
                <p14:modId xmlns:p14="http://schemas.microsoft.com/office/powerpoint/2010/main" val="3067573271"/>
              </p:ext>
            </p:extLst>
          </p:nvPr>
        </p:nvGraphicFramePr>
        <p:xfrm>
          <a:off x="2304413" y="4572000"/>
          <a:ext cx="7583174" cy="1648873"/>
        </p:xfrm>
        <a:graphic>
          <a:graphicData uri="http://schemas.openxmlformats.org/drawingml/2006/table">
            <a:tbl>
              <a:tblPr/>
              <a:tblGrid>
                <a:gridCol w="3756768">
                  <a:extLst>
                    <a:ext uri="{9D8B030D-6E8A-4147-A177-3AD203B41FA5}">
                      <a16:colId xmlns:a16="http://schemas.microsoft.com/office/drawing/2014/main" val="2355551951"/>
                    </a:ext>
                  </a:extLst>
                </a:gridCol>
                <a:gridCol w="3826406">
                  <a:extLst>
                    <a:ext uri="{9D8B030D-6E8A-4147-A177-3AD203B41FA5}">
                      <a16:colId xmlns:a16="http://schemas.microsoft.com/office/drawing/2014/main" val="1274832130"/>
                    </a:ext>
                  </a:extLst>
                </a:gridCol>
              </a:tblGrid>
              <a:tr h="351853">
                <a:tc>
                  <a:txBody>
                    <a:bodyPr/>
                    <a:lstStyle/>
                    <a:p>
                      <a:pPr marL="0" marR="0" algn="ctr">
                        <a:spcBef>
                          <a:spcPts val="0"/>
                        </a:spcBef>
                        <a:spcAft>
                          <a:spcPts val="0"/>
                        </a:spcAft>
                      </a:pPr>
                      <a:r>
                        <a:rPr lang="en-US" sz="1200" b="1" dirty="0">
                          <a:effectLst/>
                          <a:latin typeface="Open Sans" panose="020B0606030504020204" pitchFamily="34" charset="0"/>
                        </a:rPr>
                        <a:t>Current Freshmen Criteria – Under 21</a:t>
                      </a:r>
                      <a:endParaRPr lang="en-US" sz="1300" dirty="0">
                        <a:effectLst/>
                        <a:latin typeface="Calibri" panose="020F0502020204030204" pitchFamily="34" charset="0"/>
                      </a:endParaRPr>
                    </a:p>
                    <a:p>
                      <a:pPr marL="0" marR="0" algn="ctr">
                        <a:spcBef>
                          <a:spcPts val="0"/>
                        </a:spcBef>
                        <a:spcAft>
                          <a:spcPts val="0"/>
                        </a:spcAft>
                      </a:pPr>
                      <a:r>
                        <a:rPr lang="en-US" sz="1200" i="1" dirty="0">
                          <a:effectLst/>
                          <a:latin typeface="Open Sans" panose="020B0606030504020204" pitchFamily="34" charset="0"/>
                        </a:rPr>
                        <a:t>Requirements for Accredited High School Graduate</a:t>
                      </a:r>
                      <a:endParaRPr lang="en-US" sz="1300" dirty="0">
                        <a:effectLst/>
                        <a:latin typeface="Calibri" panose="020F0502020204030204" pitchFamily="34" charset="0"/>
                      </a:endParaRPr>
                    </a:p>
                  </a:txBody>
                  <a:tcPr marL="79167" marR="7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Open Sans" panose="020B0606030504020204" pitchFamily="34" charset="0"/>
                        </a:rPr>
                        <a:t>Amendments</a:t>
                      </a:r>
                      <a:endParaRPr lang="en-US" sz="1300">
                        <a:effectLst/>
                        <a:latin typeface="Calibri" panose="020F0502020204030204" pitchFamily="34" charset="0"/>
                      </a:endParaRPr>
                    </a:p>
                    <a:p>
                      <a:pPr marL="0" marR="0" algn="ctr">
                        <a:spcBef>
                          <a:spcPts val="0"/>
                        </a:spcBef>
                        <a:spcAft>
                          <a:spcPts val="0"/>
                        </a:spcAft>
                      </a:pPr>
                      <a:r>
                        <a:rPr lang="en-US" sz="1200" i="1">
                          <a:effectLst/>
                          <a:latin typeface="Open Sans" panose="020B0606030504020204" pitchFamily="34" charset="0"/>
                        </a:rPr>
                        <a:t>Accredited High School Graduate</a:t>
                      </a:r>
                      <a:endParaRPr lang="en-US" sz="1300">
                        <a:effectLst/>
                        <a:latin typeface="Calibri" panose="020F0502020204030204" pitchFamily="34" charset="0"/>
                      </a:endParaRPr>
                    </a:p>
                  </a:txBody>
                  <a:tcPr marL="79167" marR="7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3739786"/>
                  </a:ext>
                </a:extLst>
              </a:tr>
              <a:tr h="175927">
                <a:tc>
                  <a:txBody>
                    <a:bodyPr/>
                    <a:lstStyle/>
                    <a:p>
                      <a:pPr marL="0" marR="0" algn="ctr">
                        <a:spcBef>
                          <a:spcPts val="0"/>
                        </a:spcBef>
                        <a:spcAft>
                          <a:spcPts val="0"/>
                        </a:spcAft>
                      </a:pPr>
                      <a:r>
                        <a:rPr lang="en-US" sz="1200">
                          <a:effectLst/>
                          <a:latin typeface="Open Sans" panose="020B0606030504020204" pitchFamily="34" charset="0"/>
                        </a:rPr>
                        <a:t>KU</a:t>
                      </a:r>
                      <a:endParaRPr lang="en-US" sz="1300">
                        <a:effectLst/>
                        <a:latin typeface="Calibri" panose="020F0502020204030204" pitchFamily="34" charset="0"/>
                      </a:endParaRPr>
                    </a:p>
                  </a:txBody>
                  <a:tcPr marL="79167" marR="7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Open Sans" panose="020B0606030504020204" pitchFamily="34" charset="0"/>
                        </a:rPr>
                        <a:t>KU</a:t>
                      </a:r>
                      <a:endParaRPr lang="en-US" sz="1300">
                        <a:effectLst/>
                        <a:latin typeface="Calibri" panose="020F0502020204030204" pitchFamily="34" charset="0"/>
                      </a:endParaRPr>
                    </a:p>
                  </a:txBody>
                  <a:tcPr marL="79167" marR="7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5185"/>
                  </a:ext>
                </a:extLst>
              </a:tr>
              <a:tr h="351853">
                <a:tc>
                  <a:txBody>
                    <a:bodyPr/>
                    <a:lstStyle/>
                    <a:p>
                      <a:pPr marL="0" marR="0" algn="l">
                        <a:spcBef>
                          <a:spcPts val="0"/>
                        </a:spcBef>
                        <a:spcAft>
                          <a:spcPts val="0"/>
                        </a:spcAft>
                      </a:pPr>
                      <a:r>
                        <a:rPr lang="en-US" sz="1200">
                          <a:effectLst/>
                          <a:latin typeface="Open Sans" panose="020B0606030504020204" pitchFamily="34" charset="0"/>
                        </a:rPr>
                        <a:t>Cumulative GPA of 3.25 and ACT 21+ </a:t>
                      </a:r>
                      <a:r>
                        <a:rPr lang="en-US" sz="1200" u="sng">
                          <a:effectLst/>
                          <a:latin typeface="Open Sans" panose="020B0606030504020204" pitchFamily="34" charset="0"/>
                        </a:rPr>
                        <a:t>or</a:t>
                      </a:r>
                      <a:endParaRPr lang="en-US" sz="1300">
                        <a:effectLst/>
                        <a:latin typeface="Calibri" panose="020F0502020204030204" pitchFamily="34" charset="0"/>
                      </a:endParaRPr>
                    </a:p>
                    <a:p>
                      <a:pPr marL="0" marR="0" algn="l">
                        <a:spcBef>
                          <a:spcPts val="0"/>
                        </a:spcBef>
                        <a:spcAft>
                          <a:spcPts val="0"/>
                        </a:spcAft>
                      </a:pPr>
                      <a:r>
                        <a:rPr lang="en-US" sz="1200">
                          <a:effectLst/>
                          <a:latin typeface="Open Sans" panose="020B0606030504020204" pitchFamily="34" charset="0"/>
                        </a:rPr>
                        <a:t>Cumulative GPA of 3.0 and ACT 24+</a:t>
                      </a:r>
                      <a:endParaRPr lang="en-US" sz="1300">
                        <a:effectLst/>
                        <a:latin typeface="Calibri" panose="020F0502020204030204" pitchFamily="34" charset="0"/>
                      </a:endParaRPr>
                    </a:p>
                  </a:txBody>
                  <a:tcPr marL="79167" marR="7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Open Sans" panose="020B0606030504020204" pitchFamily="34" charset="0"/>
                        </a:rPr>
                        <a:t>Cumulative GPA of 3.25 and ACT 21+ </a:t>
                      </a:r>
                      <a:r>
                        <a:rPr lang="en-US" sz="1200" u="sng" dirty="0">
                          <a:effectLst/>
                          <a:latin typeface="Open Sans" panose="020B0606030504020204" pitchFamily="34" charset="0"/>
                        </a:rPr>
                        <a:t>or</a:t>
                      </a:r>
                      <a:endParaRPr lang="en-US" sz="1300" dirty="0">
                        <a:effectLst/>
                        <a:latin typeface="Calibri" panose="020F0502020204030204" pitchFamily="34" charset="0"/>
                      </a:endParaRPr>
                    </a:p>
                    <a:p>
                      <a:pPr marL="0" marR="0" algn="l">
                        <a:spcBef>
                          <a:spcPts val="0"/>
                        </a:spcBef>
                        <a:spcAft>
                          <a:spcPts val="0"/>
                        </a:spcAft>
                      </a:pPr>
                      <a:r>
                        <a:rPr lang="en-US" sz="1200" dirty="0">
                          <a:effectLst/>
                          <a:latin typeface="Open Sans" panose="020B0606030504020204" pitchFamily="34" charset="0"/>
                        </a:rPr>
                        <a:t>Cumulative GPA of 3.0 and ACT 24+</a:t>
                      </a:r>
                      <a:endParaRPr lang="en-US" sz="1300" dirty="0">
                        <a:effectLst/>
                        <a:latin typeface="Calibri" panose="020F0502020204030204" pitchFamily="34" charset="0"/>
                      </a:endParaRPr>
                    </a:p>
                  </a:txBody>
                  <a:tcPr marL="79167" marR="7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3888737"/>
                  </a:ext>
                </a:extLst>
              </a:tr>
              <a:tr h="368713">
                <a:tc>
                  <a:txBody>
                    <a:bodyPr/>
                    <a:lstStyle/>
                    <a:p>
                      <a:pPr marL="0" marR="0" algn="l">
                        <a:spcBef>
                          <a:spcPts val="0"/>
                        </a:spcBef>
                        <a:spcAft>
                          <a:spcPts val="0"/>
                        </a:spcAft>
                      </a:pPr>
                      <a:r>
                        <a:rPr lang="en-US" sz="1200">
                          <a:effectLst/>
                          <a:latin typeface="Open Sans" panose="020B0606030504020204" pitchFamily="34" charset="0"/>
                        </a:rPr>
                        <a:t>Complete the Precollege Curriculum as described above  </a:t>
                      </a:r>
                      <a:endParaRPr lang="en-US" sz="1300">
                        <a:effectLst/>
                        <a:latin typeface="Calibri" panose="020F0502020204030204" pitchFamily="34" charset="0"/>
                      </a:endParaRPr>
                    </a:p>
                  </a:txBody>
                  <a:tcPr marL="79167" marR="7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a:effectLst/>
                          <a:latin typeface="Open Sans" panose="020B0606030504020204" pitchFamily="34" charset="0"/>
                        </a:rPr>
                        <a:t>Units (but not specific courses) are recommended; units are not required.</a:t>
                      </a:r>
                      <a:endParaRPr lang="en-US" sz="1300">
                        <a:effectLst/>
                        <a:latin typeface="Calibri" panose="020F0502020204030204" pitchFamily="34" charset="0"/>
                      </a:endParaRPr>
                    </a:p>
                  </a:txBody>
                  <a:tcPr marL="79167" marR="7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2812390259"/>
                  </a:ext>
                </a:extLst>
              </a:tr>
              <a:tr h="351853">
                <a:tc>
                  <a:txBody>
                    <a:bodyPr/>
                    <a:lstStyle/>
                    <a:p>
                      <a:pPr marL="0" marR="0" algn="l">
                        <a:spcBef>
                          <a:spcPts val="0"/>
                        </a:spcBef>
                        <a:spcAft>
                          <a:spcPts val="0"/>
                        </a:spcAft>
                      </a:pPr>
                      <a:r>
                        <a:rPr lang="en-US" sz="1200">
                          <a:effectLst/>
                          <a:latin typeface="Open Sans" panose="020B0606030504020204" pitchFamily="34" charset="0"/>
                        </a:rPr>
                        <a:t>2.0 cumulative GPA on any college courses taken while in high school</a:t>
                      </a:r>
                      <a:endParaRPr lang="en-US" sz="1300">
                        <a:effectLst/>
                        <a:latin typeface="Calibri" panose="020F0502020204030204" pitchFamily="34" charset="0"/>
                      </a:endParaRPr>
                    </a:p>
                  </a:txBody>
                  <a:tcPr marL="79167" marR="7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Open Sans" panose="020B0606030504020204" pitchFamily="34" charset="0"/>
                        </a:rPr>
                        <a:t>2.0 cumulative GPA on any college courses</a:t>
                      </a:r>
                      <a:endParaRPr lang="en-US" sz="1300" dirty="0">
                        <a:effectLst/>
                        <a:latin typeface="Calibri" panose="020F0502020204030204" pitchFamily="34" charset="0"/>
                      </a:endParaRPr>
                    </a:p>
                    <a:p>
                      <a:pPr marL="0" marR="0" algn="l">
                        <a:spcBef>
                          <a:spcPts val="0"/>
                        </a:spcBef>
                        <a:spcAft>
                          <a:spcPts val="0"/>
                        </a:spcAft>
                      </a:pPr>
                      <a:r>
                        <a:rPr lang="en-US" sz="1200" dirty="0">
                          <a:effectLst/>
                          <a:latin typeface="Open Sans" panose="020B0606030504020204" pitchFamily="34" charset="0"/>
                        </a:rPr>
                        <a:t>taken while in high school</a:t>
                      </a:r>
                      <a:endParaRPr lang="en-US" sz="1300" dirty="0">
                        <a:effectLst/>
                        <a:latin typeface="Calibri" panose="020F0502020204030204" pitchFamily="34" charset="0"/>
                      </a:endParaRPr>
                    </a:p>
                  </a:txBody>
                  <a:tcPr marL="79167" marR="7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582798"/>
                  </a:ext>
                </a:extLst>
              </a:tr>
            </a:tbl>
          </a:graphicData>
        </a:graphic>
      </p:graphicFrame>
      <p:graphicFrame>
        <p:nvGraphicFramePr>
          <p:cNvPr id="4" name="Table 3">
            <a:extLst>
              <a:ext uri="{FF2B5EF4-FFF2-40B4-BE49-F238E27FC236}">
                <a16:creationId xmlns:a16="http://schemas.microsoft.com/office/drawing/2014/main" id="{2B9FED7C-3FF3-374A-A53C-DD2A2C610553}"/>
              </a:ext>
            </a:extLst>
          </p:cNvPr>
          <p:cNvGraphicFramePr>
            <a:graphicFrameLocks noGrp="1"/>
          </p:cNvGraphicFramePr>
          <p:nvPr>
            <p:extLst>
              <p:ext uri="{D42A27DB-BD31-4B8C-83A1-F6EECF244321}">
                <p14:modId xmlns:p14="http://schemas.microsoft.com/office/powerpoint/2010/main" val="3140428674"/>
              </p:ext>
            </p:extLst>
          </p:nvPr>
        </p:nvGraphicFramePr>
        <p:xfrm>
          <a:off x="3277394" y="152400"/>
          <a:ext cx="5637212" cy="304800"/>
        </p:xfrm>
        <a:graphic>
          <a:graphicData uri="http://schemas.openxmlformats.org/drawingml/2006/table">
            <a:tbl>
              <a:tblPr/>
              <a:tblGrid>
                <a:gridCol w="2766850">
                  <a:extLst>
                    <a:ext uri="{9D8B030D-6E8A-4147-A177-3AD203B41FA5}">
                      <a16:colId xmlns:a16="http://schemas.microsoft.com/office/drawing/2014/main" val="4211509829"/>
                    </a:ext>
                  </a:extLst>
                </a:gridCol>
                <a:gridCol w="2870362">
                  <a:extLst>
                    <a:ext uri="{9D8B030D-6E8A-4147-A177-3AD203B41FA5}">
                      <a16:colId xmlns:a16="http://schemas.microsoft.com/office/drawing/2014/main" val="232479447"/>
                    </a:ext>
                  </a:extLst>
                </a:gridCol>
              </a:tblGrid>
              <a:tr h="0">
                <a:tc>
                  <a:txBody>
                    <a:bodyPr/>
                    <a:lstStyle/>
                    <a:p>
                      <a:pPr marL="0" marR="0" algn="ctr">
                        <a:spcBef>
                          <a:spcPts val="0"/>
                        </a:spcBef>
                        <a:spcAft>
                          <a:spcPts val="0"/>
                        </a:spcAft>
                      </a:pPr>
                      <a:r>
                        <a:rPr lang="en-US" sz="1000" b="1">
                          <a:effectLst/>
                          <a:latin typeface="Open Sans" panose="020B0606030504020204" pitchFamily="34" charset="0"/>
                        </a:rPr>
                        <a:t>High School Graduating Class of 2020</a:t>
                      </a:r>
                      <a:endParaRPr lang="en-US"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000" b="1">
                          <a:effectLst/>
                          <a:latin typeface="Open Sans" panose="020B0606030504020204" pitchFamily="34" charset="0"/>
                        </a:rPr>
                        <a:t>High School Graduating Class of 2021</a:t>
                      </a:r>
                      <a:endParaRPr lang="en-US"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121892443"/>
                  </a:ext>
                </a:extLst>
              </a:tr>
              <a:tr h="71755">
                <a:tc>
                  <a:txBody>
                    <a:bodyPr/>
                    <a:lstStyle/>
                    <a:p>
                      <a:pPr marL="0" marR="0" algn="ctr">
                        <a:spcBef>
                          <a:spcPts val="0"/>
                        </a:spcBef>
                        <a:spcAft>
                          <a:spcPts val="0"/>
                        </a:spcAft>
                      </a:pPr>
                      <a:r>
                        <a:rPr lang="en-US" sz="1000">
                          <a:solidFill>
                            <a:srgbClr val="000000"/>
                          </a:solidFill>
                          <a:effectLst/>
                          <a:latin typeface="Open Sans" panose="020B0606030504020204" pitchFamily="34" charset="0"/>
                        </a:rPr>
                        <a:t>Current QA Criteria Apply</a:t>
                      </a:r>
                      <a:endParaRPr lang="en-US"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Open Sans" panose="020B0606030504020204" pitchFamily="34" charset="0"/>
                        </a:rPr>
                        <a:t>Amended QA Criteria Apply</a:t>
                      </a:r>
                      <a:endParaRPr lang="en-US"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001921"/>
                  </a:ext>
                </a:extLst>
              </a:tr>
            </a:tbl>
          </a:graphicData>
        </a:graphic>
      </p:graphicFrame>
    </p:spTree>
    <p:extLst>
      <p:ext uri="{BB962C8B-B14F-4D97-AF65-F5344CB8AC3E}">
        <p14:creationId xmlns:p14="http://schemas.microsoft.com/office/powerpoint/2010/main" val="4169307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5DE-95F0-418D-9035-A6748ECA428F}"/>
              </a:ext>
            </a:extLst>
          </p:cNvPr>
          <p:cNvSpPr>
            <a:spLocks noGrp="1"/>
          </p:cNvSpPr>
          <p:nvPr>
            <p:ph type="title"/>
          </p:nvPr>
        </p:nvSpPr>
        <p:spPr/>
        <p:txBody>
          <a:bodyPr/>
          <a:lstStyle/>
          <a:p>
            <a:r>
              <a:rPr lang="en-US" dirty="0"/>
              <a:t>Pre-Service Recommendations</a:t>
            </a:r>
          </a:p>
        </p:txBody>
      </p:sp>
      <p:sp>
        <p:nvSpPr>
          <p:cNvPr id="3" name="Text Placeholder 2">
            <a:extLst>
              <a:ext uri="{FF2B5EF4-FFF2-40B4-BE49-F238E27FC236}">
                <a16:creationId xmlns:a16="http://schemas.microsoft.com/office/drawing/2014/main" id="{17A91502-BC6D-418F-B5E5-ABF7A3E52863}"/>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2323670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DD408-32BF-4430-A7A6-23695E5FE14D}"/>
              </a:ext>
            </a:extLst>
          </p:cNvPr>
          <p:cNvSpPr>
            <a:spLocks noGrp="1"/>
          </p:cNvSpPr>
          <p:nvPr>
            <p:ph type="title"/>
          </p:nvPr>
        </p:nvSpPr>
        <p:spPr/>
        <p:txBody>
          <a:bodyPr/>
          <a:lstStyle/>
          <a:p>
            <a:r>
              <a:rPr lang="en-US" dirty="0"/>
              <a:t>Pre-Service Recommendations</a:t>
            </a:r>
          </a:p>
        </p:txBody>
      </p:sp>
      <p:sp>
        <p:nvSpPr>
          <p:cNvPr id="7" name="Content Placeholder 6">
            <a:extLst>
              <a:ext uri="{FF2B5EF4-FFF2-40B4-BE49-F238E27FC236}">
                <a16:creationId xmlns:a16="http://schemas.microsoft.com/office/drawing/2014/main" id="{11BEFCC5-E85D-463B-9B54-2A0756294F99}"/>
              </a:ext>
            </a:extLst>
          </p:cNvPr>
          <p:cNvSpPr>
            <a:spLocks noGrp="1"/>
          </p:cNvSpPr>
          <p:nvPr>
            <p:ph sz="quarter" idx="4294967295"/>
          </p:nvPr>
        </p:nvSpPr>
        <p:spPr>
          <a:xfrm>
            <a:off x="722313" y="1690688"/>
            <a:ext cx="10905114" cy="3684587"/>
          </a:xfrm>
        </p:spPr>
        <p:txBody>
          <a:bodyPr/>
          <a:lstStyle/>
          <a:p>
            <a:r>
              <a:rPr lang="en-US" sz="2300" dirty="0">
                <a:solidFill>
                  <a:srgbClr val="13284B"/>
                </a:solidFill>
              </a:rPr>
              <a:t>The Kansas State Board of Education should modify the Educator Preparation Program Standards to integrate the International Dyslexia Association's Knowledge and Practice Standards for Teachers of Reading*, </a:t>
            </a:r>
            <a:r>
              <a:rPr lang="en-US" sz="2300" b="1" u="sng" dirty="0">
                <a:solidFill>
                  <a:srgbClr val="13284B"/>
                </a:solidFill>
              </a:rPr>
              <a:t>so to provide specificity (clarity) of the essential elements of literacy instruction. </a:t>
            </a:r>
          </a:p>
          <a:p>
            <a:pPr marL="0" indent="0">
              <a:buNone/>
            </a:pPr>
            <a:endParaRPr lang="en-US" sz="2300" b="1" u="sng" dirty="0">
              <a:solidFill>
                <a:srgbClr val="13284B"/>
              </a:solidFill>
            </a:endParaRPr>
          </a:p>
          <a:p>
            <a:r>
              <a:rPr lang="en-US" sz="2300" dirty="0">
                <a:solidFill>
                  <a:srgbClr val="13284B"/>
                </a:solidFill>
              </a:rPr>
              <a:t>Standards Implemented by August 2021. </a:t>
            </a:r>
          </a:p>
          <a:p>
            <a:pPr marL="0" indent="0">
              <a:buNone/>
            </a:pPr>
            <a:endParaRPr lang="en-US" sz="2300" dirty="0">
              <a:solidFill>
                <a:srgbClr val="13284B"/>
              </a:solidFill>
            </a:endParaRPr>
          </a:p>
          <a:p>
            <a:r>
              <a:rPr lang="en-US" sz="2300" dirty="0">
                <a:solidFill>
                  <a:srgbClr val="13284B"/>
                </a:solidFill>
              </a:rPr>
              <a:t>University Implementation </a:t>
            </a:r>
            <a:r>
              <a:rPr lang="en-US" sz="2200" dirty="0">
                <a:solidFill>
                  <a:srgbClr val="13284B"/>
                </a:solidFill>
              </a:rPr>
              <a:t>in </a:t>
            </a:r>
            <a:r>
              <a:rPr lang="en-US" sz="2300" dirty="0">
                <a:solidFill>
                  <a:srgbClr val="13284B"/>
                </a:solidFill>
              </a:rPr>
              <a:t>Programs: August 2023.</a:t>
            </a:r>
          </a:p>
          <a:p>
            <a:pPr marL="0" indent="0" algn="r">
              <a:buNone/>
            </a:pPr>
            <a:endParaRPr lang="en-US" sz="1800" dirty="0"/>
          </a:p>
          <a:p>
            <a:pPr marL="0" indent="0" algn="r">
              <a:buNone/>
            </a:pPr>
            <a:endParaRPr lang="en-US" sz="1800" dirty="0"/>
          </a:p>
          <a:p>
            <a:pPr marL="0" indent="0" algn="r">
              <a:buNone/>
            </a:pPr>
            <a:r>
              <a:rPr lang="en-US" sz="1800" dirty="0"/>
              <a:t>Board Document Page 1 Pre-Service #1</a:t>
            </a:r>
          </a:p>
        </p:txBody>
      </p:sp>
    </p:spTree>
    <p:extLst>
      <p:ext uri="{BB962C8B-B14F-4D97-AF65-F5344CB8AC3E}">
        <p14:creationId xmlns:p14="http://schemas.microsoft.com/office/powerpoint/2010/main" val="2720972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Pre-Service Recommendations</a:t>
            </a:r>
          </a:p>
        </p:txBody>
      </p:sp>
      <p:sp>
        <p:nvSpPr>
          <p:cNvPr id="7" name="Content Placeholder 6"/>
          <p:cNvSpPr>
            <a:spLocks noGrp="1"/>
          </p:cNvSpPr>
          <p:nvPr>
            <p:ph sz="quarter" idx="4294967295"/>
          </p:nvPr>
        </p:nvSpPr>
        <p:spPr>
          <a:xfrm>
            <a:off x="838200" y="1431492"/>
            <a:ext cx="10383982" cy="4427537"/>
          </a:xfrm>
        </p:spPr>
        <p:txBody>
          <a:bodyPr/>
          <a:lstStyle/>
          <a:p>
            <a:r>
              <a:rPr lang="en-US" sz="2300" dirty="0">
                <a:solidFill>
                  <a:srgbClr val="13284B"/>
                </a:solidFill>
              </a:rPr>
              <a:t>Kansas State Board of Education should require candidates for K-6 teaching licenses, English Language Arts endorsements, reading specialist teaching licenses, and special education teaching licenses to pass an examination of their knowledge of the science of reading. KSBE should </a:t>
            </a:r>
            <a:r>
              <a:rPr lang="en-US" sz="2300" b="1" u="sng" dirty="0">
                <a:solidFill>
                  <a:srgbClr val="13284B"/>
                </a:solidFill>
              </a:rPr>
              <a:t>approve a test or multiple tests to satisfy this requirement. </a:t>
            </a:r>
          </a:p>
          <a:p>
            <a:pPr marL="0" indent="0">
              <a:buNone/>
            </a:pPr>
            <a:endParaRPr lang="en-US" sz="2300" b="1" u="sng" dirty="0">
              <a:solidFill>
                <a:srgbClr val="13284B"/>
              </a:solidFill>
            </a:endParaRPr>
          </a:p>
          <a:p>
            <a:r>
              <a:rPr lang="en-US" sz="2300" dirty="0">
                <a:solidFill>
                  <a:srgbClr val="13284B"/>
                </a:solidFill>
              </a:rPr>
              <a:t>Timeline August 2021for testing requirements to change</a:t>
            </a:r>
          </a:p>
          <a:p>
            <a:pPr marL="0" indent="0">
              <a:buNone/>
            </a:pPr>
            <a:endParaRPr lang="en-US" sz="2300" dirty="0">
              <a:solidFill>
                <a:srgbClr val="13284B"/>
              </a:solidFill>
            </a:endParaRPr>
          </a:p>
          <a:p>
            <a:r>
              <a:rPr lang="en-US" sz="2300" dirty="0">
                <a:solidFill>
                  <a:srgbClr val="13284B"/>
                </a:solidFill>
              </a:rPr>
              <a:t>University Full Implementation Fall 2024.</a:t>
            </a:r>
          </a:p>
          <a:p>
            <a:pPr marL="0" indent="0" algn="r">
              <a:buNone/>
            </a:pPr>
            <a:endParaRPr lang="en-US" sz="1600" dirty="0">
              <a:solidFill>
                <a:srgbClr val="13284B"/>
              </a:solidFill>
            </a:endParaRPr>
          </a:p>
          <a:p>
            <a:pPr marL="0" indent="0" algn="r">
              <a:buNone/>
            </a:pPr>
            <a:endParaRPr lang="en-US" sz="1600" dirty="0">
              <a:solidFill>
                <a:srgbClr val="13284B"/>
              </a:solidFill>
            </a:endParaRPr>
          </a:p>
          <a:p>
            <a:pPr marL="0" indent="0" algn="r">
              <a:buNone/>
            </a:pPr>
            <a:r>
              <a:rPr lang="en-US" sz="1600" dirty="0">
                <a:solidFill>
                  <a:srgbClr val="13284B"/>
                </a:solidFill>
              </a:rPr>
              <a:t>Board Document Page 1 #2</a:t>
            </a:r>
          </a:p>
        </p:txBody>
      </p:sp>
    </p:spTree>
    <p:extLst>
      <p:ext uri="{BB962C8B-B14F-4D97-AF65-F5344CB8AC3E}">
        <p14:creationId xmlns:p14="http://schemas.microsoft.com/office/powerpoint/2010/main" val="134234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5DE-95F0-418D-9035-A6748ECA428F}"/>
              </a:ext>
            </a:extLst>
          </p:cNvPr>
          <p:cNvSpPr>
            <a:spLocks noGrp="1"/>
          </p:cNvSpPr>
          <p:nvPr>
            <p:ph type="title"/>
          </p:nvPr>
        </p:nvSpPr>
        <p:spPr>
          <a:xfrm>
            <a:off x="682337" y="3340169"/>
            <a:ext cx="10515600" cy="2852737"/>
          </a:xfrm>
        </p:spPr>
        <p:txBody>
          <a:bodyPr/>
          <a:lstStyle/>
          <a:p>
            <a:r>
              <a:rPr lang="en-US" dirty="0"/>
              <a:t>Professional Learning Recommendations</a:t>
            </a:r>
          </a:p>
        </p:txBody>
      </p:sp>
      <p:sp>
        <p:nvSpPr>
          <p:cNvPr id="3" name="Text Placeholder 2">
            <a:extLst>
              <a:ext uri="{FF2B5EF4-FFF2-40B4-BE49-F238E27FC236}">
                <a16:creationId xmlns:a16="http://schemas.microsoft.com/office/drawing/2014/main" id="{17A91502-BC6D-418F-B5E5-ABF7A3E52863}"/>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1120340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754FB-A793-4890-91D8-FABD538D4D62}"/>
              </a:ext>
            </a:extLst>
          </p:cNvPr>
          <p:cNvSpPr>
            <a:spLocks noGrp="1"/>
          </p:cNvSpPr>
          <p:nvPr>
            <p:ph type="title"/>
          </p:nvPr>
        </p:nvSpPr>
        <p:spPr>
          <a:xfrm>
            <a:off x="509154" y="385907"/>
            <a:ext cx="11585864" cy="1325563"/>
          </a:xfrm>
        </p:spPr>
        <p:txBody>
          <a:bodyPr/>
          <a:lstStyle/>
          <a:p>
            <a:r>
              <a:rPr lang="en-US" sz="4000" dirty="0"/>
              <a:t>Professional Learning Recommendations</a:t>
            </a:r>
          </a:p>
        </p:txBody>
      </p:sp>
      <p:sp>
        <p:nvSpPr>
          <p:cNvPr id="11" name="Content Placeholder 10">
            <a:extLst>
              <a:ext uri="{FF2B5EF4-FFF2-40B4-BE49-F238E27FC236}">
                <a16:creationId xmlns:a16="http://schemas.microsoft.com/office/drawing/2014/main" id="{EAF6F6A3-9CDC-4E93-898D-CF040216C4CF}"/>
              </a:ext>
            </a:extLst>
          </p:cNvPr>
          <p:cNvSpPr>
            <a:spLocks noGrp="1"/>
          </p:cNvSpPr>
          <p:nvPr>
            <p:ph sz="quarter" idx="4294967295"/>
          </p:nvPr>
        </p:nvSpPr>
        <p:spPr>
          <a:xfrm>
            <a:off x="838200" y="1520825"/>
            <a:ext cx="10664536" cy="4119563"/>
          </a:xfrm>
        </p:spPr>
        <p:txBody>
          <a:bodyPr/>
          <a:lstStyle/>
          <a:p>
            <a:r>
              <a:rPr lang="en-US" sz="2400" dirty="0">
                <a:solidFill>
                  <a:srgbClr val="13284B"/>
                </a:solidFill>
              </a:rPr>
              <a:t>Kansas State Board of Education should require school systems to provide evidence based and consistent professional </a:t>
            </a:r>
            <a:r>
              <a:rPr lang="en-US" sz="2400" b="1" u="sng" dirty="0">
                <a:solidFill>
                  <a:srgbClr val="13284B"/>
                </a:solidFill>
              </a:rPr>
              <a:t>learning</a:t>
            </a:r>
            <a:r>
              <a:rPr lang="en-US" sz="2400" dirty="0">
                <a:solidFill>
                  <a:srgbClr val="13284B"/>
                </a:solidFill>
              </a:rPr>
              <a:t> opportunities </a:t>
            </a:r>
            <a:r>
              <a:rPr lang="en-US" sz="2400" b="1" u="sng" dirty="0">
                <a:solidFill>
                  <a:srgbClr val="13284B"/>
                </a:solidFill>
              </a:rPr>
              <a:t>consisting of training </a:t>
            </a:r>
            <a:r>
              <a:rPr lang="en-US" sz="2400" dirty="0">
                <a:solidFill>
                  <a:srgbClr val="13284B"/>
                </a:solidFill>
              </a:rPr>
              <a:t>regarding the nature of dyslexia, an introduction to procedures to identify students who are struggling in reading, and an introduction to intervention strategies and procedures.</a:t>
            </a:r>
          </a:p>
          <a:p>
            <a:endParaRPr lang="en-US" sz="2400" dirty="0">
              <a:solidFill>
                <a:srgbClr val="13284B"/>
              </a:solidFill>
            </a:endParaRPr>
          </a:p>
          <a:p>
            <a:r>
              <a:rPr lang="en-US" sz="2400" dirty="0">
                <a:solidFill>
                  <a:srgbClr val="13284B"/>
                </a:solidFill>
              </a:rPr>
              <a:t>Content of Professional Learning next slide </a:t>
            </a:r>
          </a:p>
          <a:p>
            <a:pPr marL="0" indent="0">
              <a:buNone/>
            </a:pPr>
            <a:endParaRPr lang="en-US" sz="2400" dirty="0">
              <a:solidFill>
                <a:srgbClr val="13284B"/>
              </a:solidFill>
            </a:endParaRPr>
          </a:p>
          <a:p>
            <a:r>
              <a:rPr lang="en-US" sz="2400" dirty="0">
                <a:solidFill>
                  <a:srgbClr val="13284B"/>
                </a:solidFill>
              </a:rPr>
              <a:t>Timeline July 2020.</a:t>
            </a:r>
          </a:p>
          <a:p>
            <a:pPr marL="0" indent="0" algn="r">
              <a:buNone/>
            </a:pPr>
            <a:endParaRPr lang="en-US" sz="1600" dirty="0">
              <a:solidFill>
                <a:srgbClr val="13284B"/>
              </a:solidFill>
            </a:endParaRPr>
          </a:p>
          <a:p>
            <a:pPr marL="0" indent="0" algn="r">
              <a:buNone/>
            </a:pPr>
            <a:r>
              <a:rPr lang="en-US" sz="1600" dirty="0">
                <a:solidFill>
                  <a:srgbClr val="13284B"/>
                </a:solidFill>
              </a:rPr>
              <a:t>Board Document Page 2 #1</a:t>
            </a:r>
          </a:p>
          <a:p>
            <a:endParaRPr lang="en-US" dirty="0">
              <a:solidFill>
                <a:srgbClr val="FFA400"/>
              </a:solidFill>
            </a:endParaRPr>
          </a:p>
        </p:txBody>
      </p:sp>
    </p:spTree>
    <p:extLst>
      <p:ext uri="{BB962C8B-B14F-4D97-AF65-F5344CB8AC3E}">
        <p14:creationId xmlns:p14="http://schemas.microsoft.com/office/powerpoint/2010/main" val="3751707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754FB-A793-4890-91D8-FABD538D4D62}"/>
              </a:ext>
            </a:extLst>
          </p:cNvPr>
          <p:cNvSpPr>
            <a:spLocks noGrp="1"/>
          </p:cNvSpPr>
          <p:nvPr>
            <p:ph type="title"/>
          </p:nvPr>
        </p:nvSpPr>
        <p:spPr>
          <a:xfrm>
            <a:off x="261256" y="261143"/>
            <a:ext cx="12027159" cy="1325563"/>
          </a:xfrm>
        </p:spPr>
        <p:txBody>
          <a:bodyPr/>
          <a:lstStyle/>
          <a:p>
            <a:r>
              <a:rPr lang="en-US" sz="4000" dirty="0"/>
              <a:t>Professional Learning Recommendations</a:t>
            </a:r>
          </a:p>
        </p:txBody>
      </p:sp>
      <p:sp>
        <p:nvSpPr>
          <p:cNvPr id="9" name="Content Placeholder 8">
            <a:extLst>
              <a:ext uri="{FF2B5EF4-FFF2-40B4-BE49-F238E27FC236}">
                <a16:creationId xmlns:a16="http://schemas.microsoft.com/office/drawing/2014/main" id="{62A45041-F3E7-4071-8189-11058E07ECE2}"/>
              </a:ext>
            </a:extLst>
          </p:cNvPr>
          <p:cNvSpPr>
            <a:spLocks noGrp="1"/>
          </p:cNvSpPr>
          <p:nvPr>
            <p:ph sz="half" idx="2"/>
          </p:nvPr>
        </p:nvSpPr>
        <p:spPr>
          <a:xfrm>
            <a:off x="552621" y="1426228"/>
            <a:ext cx="5157787" cy="4309983"/>
          </a:xfrm>
        </p:spPr>
        <p:txBody>
          <a:bodyPr/>
          <a:lstStyle/>
          <a:p>
            <a:r>
              <a:rPr lang="en-US" sz="2400" dirty="0"/>
              <a:t>Professional Learning Content:</a:t>
            </a:r>
          </a:p>
          <a:p>
            <a:pPr lvl="1"/>
            <a:r>
              <a:rPr lang="en-US" sz="2000" dirty="0"/>
              <a:t>Overview of science and how science works to solve problems and create solutions including the scientific method.</a:t>
            </a:r>
          </a:p>
          <a:p>
            <a:pPr lvl="1"/>
            <a:r>
              <a:rPr lang="en-US" sz="2000" dirty="0"/>
              <a:t>Information concerning the meaning of terms research based and science based and how to identify programs that are science based. </a:t>
            </a:r>
          </a:p>
          <a:p>
            <a:pPr lvl="1"/>
            <a:r>
              <a:rPr lang="en-US" sz="2000" dirty="0"/>
              <a:t>Definition of dyslexia. </a:t>
            </a:r>
          </a:p>
          <a:p>
            <a:pPr lvl="1"/>
            <a:r>
              <a:rPr lang="en-US" sz="2000" dirty="0">
                <a:solidFill>
                  <a:srgbClr val="13284B"/>
                </a:solidFill>
              </a:rPr>
              <a:t>Characteristics of dyslexia.</a:t>
            </a:r>
          </a:p>
          <a:p>
            <a:pPr lvl="1"/>
            <a:r>
              <a:rPr lang="en-US" sz="2000" dirty="0">
                <a:solidFill>
                  <a:srgbClr val="13284B"/>
                </a:solidFill>
              </a:rPr>
              <a:t>Dyslexia identification procedures.</a:t>
            </a:r>
          </a:p>
          <a:p>
            <a:pPr marL="457200" lvl="1" indent="0">
              <a:buNone/>
            </a:pPr>
            <a:endParaRPr lang="en-US" sz="2000" dirty="0">
              <a:solidFill>
                <a:srgbClr val="13284B"/>
              </a:solidFill>
            </a:endParaRPr>
          </a:p>
          <a:p>
            <a:pPr marL="457200" lvl="1" indent="0">
              <a:buNone/>
            </a:pPr>
            <a:endParaRPr lang="en-US" sz="2000" dirty="0"/>
          </a:p>
        </p:txBody>
      </p:sp>
      <p:sp>
        <p:nvSpPr>
          <p:cNvPr id="11" name="Content Placeholder 10">
            <a:extLst>
              <a:ext uri="{FF2B5EF4-FFF2-40B4-BE49-F238E27FC236}">
                <a16:creationId xmlns:a16="http://schemas.microsoft.com/office/drawing/2014/main" id="{EAF6F6A3-9CDC-4E93-898D-CF040216C4CF}"/>
              </a:ext>
            </a:extLst>
          </p:cNvPr>
          <p:cNvSpPr>
            <a:spLocks noGrp="1"/>
          </p:cNvSpPr>
          <p:nvPr>
            <p:ph sz="quarter" idx="4"/>
          </p:nvPr>
        </p:nvSpPr>
        <p:spPr>
          <a:xfrm>
            <a:off x="5793955" y="1440872"/>
            <a:ext cx="5183188" cy="3684588"/>
          </a:xfrm>
        </p:spPr>
        <p:txBody>
          <a:bodyPr/>
          <a:lstStyle/>
          <a:p>
            <a:pPr lvl="1"/>
            <a:r>
              <a:rPr lang="en-US" sz="2000" dirty="0">
                <a:solidFill>
                  <a:srgbClr val="13284B"/>
                </a:solidFill>
              </a:rPr>
              <a:t>Potential outcomes if students are not taught explicitly to become competent readers, including results of additional socio-emotional difficulties. </a:t>
            </a:r>
          </a:p>
          <a:p>
            <a:pPr lvl="1"/>
            <a:r>
              <a:rPr lang="en-US" sz="2000" dirty="0">
                <a:solidFill>
                  <a:srgbClr val="13284B"/>
                </a:solidFill>
              </a:rPr>
              <a:t>Information regarding writing systems, including differences in transparent and opaque writing systems. </a:t>
            </a:r>
          </a:p>
          <a:p>
            <a:pPr lvl="1"/>
            <a:r>
              <a:rPr lang="en-US" sz="2000" dirty="0">
                <a:solidFill>
                  <a:srgbClr val="13284B"/>
                </a:solidFill>
              </a:rPr>
              <a:t>Information concerning how the English writing systems contributes to reading failure. </a:t>
            </a:r>
          </a:p>
          <a:p>
            <a:pPr lvl="1"/>
            <a:r>
              <a:rPr lang="en-US" sz="2000" dirty="0">
                <a:solidFill>
                  <a:srgbClr val="13284B"/>
                </a:solidFill>
              </a:rPr>
              <a:t>Dyslexia intervention strategies and how to implement them.</a:t>
            </a:r>
          </a:p>
          <a:p>
            <a:pPr lvl="1"/>
            <a:r>
              <a:rPr lang="en-US" sz="2000" dirty="0">
                <a:solidFill>
                  <a:srgbClr val="13284B"/>
                </a:solidFill>
              </a:rPr>
              <a:t>Dyslexia progress monitoring and progress monitoring systems</a:t>
            </a:r>
          </a:p>
          <a:p>
            <a:pPr marL="457200" lvl="1" indent="0" algn="r">
              <a:buNone/>
            </a:pPr>
            <a:endParaRPr lang="en-US" sz="1600" dirty="0">
              <a:solidFill>
                <a:srgbClr val="13284B"/>
              </a:solidFill>
            </a:endParaRPr>
          </a:p>
          <a:p>
            <a:pPr marL="457200" lvl="1" indent="0" algn="r">
              <a:buNone/>
            </a:pPr>
            <a:r>
              <a:rPr lang="en-US" sz="1600" dirty="0">
                <a:solidFill>
                  <a:srgbClr val="13284B"/>
                </a:solidFill>
              </a:rPr>
              <a:t>Board Document Pages 2-3 #1</a:t>
            </a:r>
          </a:p>
        </p:txBody>
      </p:sp>
      <p:sp>
        <p:nvSpPr>
          <p:cNvPr id="4" name="Text Placeholder 3">
            <a:extLst>
              <a:ext uri="{FF2B5EF4-FFF2-40B4-BE49-F238E27FC236}">
                <a16:creationId xmlns:a16="http://schemas.microsoft.com/office/drawing/2014/main" id="{5FB98BF1-F6CB-4A5E-8E1A-71BC3D5AEB35}"/>
              </a:ext>
            </a:extLst>
          </p:cNvPr>
          <p:cNvSpPr>
            <a:spLocks noGrp="1"/>
          </p:cNvSpPr>
          <p:nvPr>
            <p:ph type="body" sz="quarter" idx="3"/>
          </p:nvPr>
        </p:nvSpPr>
        <p:spPr/>
        <p:txBody>
          <a:bodyPr/>
          <a:lstStyle/>
          <a:p>
            <a:r>
              <a:rPr lang="en-US" dirty="0"/>
              <a:t> </a:t>
            </a:r>
          </a:p>
        </p:txBody>
      </p:sp>
    </p:spTree>
    <p:extLst>
      <p:ext uri="{BB962C8B-B14F-4D97-AF65-F5344CB8AC3E}">
        <p14:creationId xmlns:p14="http://schemas.microsoft.com/office/powerpoint/2010/main" val="3497836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5" y="272616"/>
            <a:ext cx="11554690" cy="1325563"/>
          </a:xfrm>
        </p:spPr>
        <p:txBody>
          <a:bodyPr/>
          <a:lstStyle/>
          <a:p>
            <a:r>
              <a:rPr lang="en-US" sz="4000" dirty="0"/>
              <a:t>Professional Learning Recommendations</a:t>
            </a:r>
          </a:p>
        </p:txBody>
      </p:sp>
      <p:sp>
        <p:nvSpPr>
          <p:cNvPr id="7" name="Content Placeholder 6"/>
          <p:cNvSpPr>
            <a:spLocks noGrp="1"/>
          </p:cNvSpPr>
          <p:nvPr>
            <p:ph sz="quarter" idx="4294967295"/>
          </p:nvPr>
        </p:nvSpPr>
        <p:spPr>
          <a:xfrm>
            <a:off x="848591" y="1427162"/>
            <a:ext cx="10747664" cy="4003675"/>
          </a:xfrm>
        </p:spPr>
        <p:txBody>
          <a:bodyPr/>
          <a:lstStyle/>
          <a:p>
            <a:r>
              <a:rPr lang="en-US" sz="2400" dirty="0">
                <a:solidFill>
                  <a:srgbClr val="13284B"/>
                </a:solidFill>
              </a:rPr>
              <a:t>The Kansas State Board of Education should encourage colleges of education in Kansas to develop a course of study with a specialization in dyslexia and struggling readers. This course should</a:t>
            </a:r>
            <a:r>
              <a:rPr lang="en-US" sz="2400" i="1" dirty="0">
                <a:solidFill>
                  <a:srgbClr val="13284B"/>
                </a:solidFill>
              </a:rPr>
              <a:t> </a:t>
            </a:r>
            <a:r>
              <a:rPr lang="en-US" sz="2400" dirty="0">
                <a:solidFill>
                  <a:srgbClr val="13284B"/>
                </a:solidFill>
              </a:rPr>
              <a:t>be geared toward a Science of Reading endorsement, and align with the IDA Knowledge and Practice Standards. It should include practica experiences with appropriate supervision and leadership development skills such that the person who graduates with this endorsement can train other classroom teachers and reading specialists within their school district. </a:t>
            </a:r>
          </a:p>
          <a:p>
            <a:r>
              <a:rPr lang="en-US" sz="2400" dirty="0">
                <a:solidFill>
                  <a:srgbClr val="13284B"/>
                </a:solidFill>
              </a:rPr>
              <a:t>Timeline July 2020.</a:t>
            </a:r>
          </a:p>
          <a:p>
            <a:pPr marL="0" indent="0">
              <a:buNone/>
            </a:pPr>
            <a:endParaRPr lang="en-US" sz="1600" dirty="0">
              <a:solidFill>
                <a:srgbClr val="FFA400"/>
              </a:solidFill>
            </a:endParaRPr>
          </a:p>
          <a:p>
            <a:pPr marL="0" indent="0" algn="r">
              <a:buNone/>
            </a:pPr>
            <a:r>
              <a:rPr lang="en-US" sz="1600" dirty="0">
                <a:solidFill>
                  <a:srgbClr val="13284B"/>
                </a:solidFill>
              </a:rPr>
              <a:t>Board Document Page 3 #2</a:t>
            </a:r>
          </a:p>
        </p:txBody>
      </p:sp>
    </p:spTree>
    <p:extLst>
      <p:ext uri="{BB962C8B-B14F-4D97-AF65-F5344CB8AC3E}">
        <p14:creationId xmlns:p14="http://schemas.microsoft.com/office/powerpoint/2010/main" val="1463935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F19B7B-E865-496F-B38D-4F63BCAAAB60}"/>
              </a:ext>
            </a:extLst>
          </p:cNvPr>
          <p:cNvSpPr>
            <a:spLocks noGrp="1"/>
          </p:cNvSpPr>
          <p:nvPr>
            <p:ph type="title"/>
          </p:nvPr>
        </p:nvSpPr>
        <p:spPr>
          <a:xfrm>
            <a:off x="844550" y="3543003"/>
            <a:ext cx="10515600" cy="2852737"/>
          </a:xfrm>
        </p:spPr>
        <p:txBody>
          <a:bodyPr/>
          <a:lstStyle/>
          <a:p>
            <a:r>
              <a:rPr lang="en-US" dirty="0"/>
              <a:t>Screening and Evaluation Recommendations</a:t>
            </a:r>
          </a:p>
        </p:txBody>
      </p:sp>
      <p:sp>
        <p:nvSpPr>
          <p:cNvPr id="8" name="Text Placeholder 7">
            <a:extLst>
              <a:ext uri="{FF2B5EF4-FFF2-40B4-BE49-F238E27FC236}">
                <a16:creationId xmlns:a16="http://schemas.microsoft.com/office/drawing/2014/main" id="{10837763-DC84-4BC5-A31C-61DED7C24236}"/>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1843694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DD408-32BF-4430-A7A6-23695E5FE14D}"/>
              </a:ext>
            </a:extLst>
          </p:cNvPr>
          <p:cNvSpPr>
            <a:spLocks noGrp="1"/>
          </p:cNvSpPr>
          <p:nvPr>
            <p:ph type="title"/>
          </p:nvPr>
        </p:nvSpPr>
        <p:spPr/>
        <p:txBody>
          <a:bodyPr/>
          <a:lstStyle/>
          <a:p>
            <a:r>
              <a:rPr lang="en-US" dirty="0"/>
              <a:t>Screening &amp; Evaluation Recommendations</a:t>
            </a:r>
          </a:p>
        </p:txBody>
      </p:sp>
      <p:sp>
        <p:nvSpPr>
          <p:cNvPr id="7" name="Content Placeholder 6">
            <a:extLst>
              <a:ext uri="{FF2B5EF4-FFF2-40B4-BE49-F238E27FC236}">
                <a16:creationId xmlns:a16="http://schemas.microsoft.com/office/drawing/2014/main" id="{11BEFCC5-E85D-463B-9B54-2A0756294F99}"/>
              </a:ext>
            </a:extLst>
          </p:cNvPr>
          <p:cNvSpPr>
            <a:spLocks noGrp="1"/>
          </p:cNvSpPr>
          <p:nvPr>
            <p:ph idx="1"/>
          </p:nvPr>
        </p:nvSpPr>
        <p:spPr>
          <a:xfrm>
            <a:off x="838199" y="1825625"/>
            <a:ext cx="10332027" cy="4159539"/>
          </a:xfrm>
        </p:spPr>
        <p:txBody>
          <a:bodyPr/>
          <a:lstStyle/>
          <a:p>
            <a:r>
              <a:rPr lang="en-US" sz="2400" dirty="0">
                <a:solidFill>
                  <a:srgbClr val="13284B"/>
                </a:solidFill>
              </a:rPr>
              <a:t>The Kansas State Board of Education should require every accredited school district to screen and identify students at risk of dyslexia or demonstrating characteristics of dyslexia, </a:t>
            </a:r>
            <a:r>
              <a:rPr lang="en-US" sz="2400" b="1" u="sng" dirty="0">
                <a:solidFill>
                  <a:srgbClr val="13284B"/>
                </a:solidFill>
              </a:rPr>
              <a:t>in accordance with universal screening </a:t>
            </a:r>
            <a:r>
              <a:rPr lang="en-US" sz="2400" dirty="0">
                <a:solidFill>
                  <a:srgbClr val="13284B"/>
                </a:solidFill>
              </a:rPr>
              <a:t>evidence-based practices.</a:t>
            </a:r>
          </a:p>
          <a:p>
            <a:pPr marL="0" indent="0">
              <a:buNone/>
            </a:pPr>
            <a:endParaRPr lang="en-US" sz="2400" dirty="0">
              <a:solidFill>
                <a:srgbClr val="13284B"/>
              </a:solidFill>
            </a:endParaRPr>
          </a:p>
          <a:p>
            <a:r>
              <a:rPr lang="en-US" sz="2400" dirty="0">
                <a:solidFill>
                  <a:srgbClr val="13284B"/>
                </a:solidFill>
              </a:rPr>
              <a:t>Timeline August 2020</a:t>
            </a:r>
          </a:p>
          <a:p>
            <a:endParaRPr lang="en-US" sz="2400" dirty="0">
              <a:solidFill>
                <a:srgbClr val="13284B"/>
              </a:solidFill>
            </a:endParaRPr>
          </a:p>
          <a:p>
            <a:pPr marL="0" indent="0" algn="r">
              <a:buNone/>
            </a:pPr>
            <a:endParaRPr lang="en-US" sz="1600" dirty="0">
              <a:solidFill>
                <a:srgbClr val="13284B"/>
              </a:solidFill>
            </a:endParaRPr>
          </a:p>
          <a:p>
            <a:pPr marL="0" indent="0" algn="r">
              <a:buNone/>
            </a:pPr>
            <a:endParaRPr lang="en-US" sz="1600" dirty="0">
              <a:solidFill>
                <a:srgbClr val="13284B"/>
              </a:solidFill>
            </a:endParaRPr>
          </a:p>
          <a:p>
            <a:pPr marL="0" indent="0" algn="r">
              <a:buNone/>
            </a:pPr>
            <a:endParaRPr lang="en-US" sz="1600" dirty="0">
              <a:solidFill>
                <a:srgbClr val="13284B"/>
              </a:solidFill>
            </a:endParaRPr>
          </a:p>
          <a:p>
            <a:pPr marL="0" indent="0" algn="r">
              <a:buNone/>
            </a:pPr>
            <a:r>
              <a:rPr lang="en-US" sz="1600" dirty="0">
                <a:solidFill>
                  <a:srgbClr val="13284B"/>
                </a:solidFill>
              </a:rPr>
              <a:t>Board Document Page 4 #1</a:t>
            </a:r>
          </a:p>
          <a:p>
            <a:pPr marL="0" indent="0">
              <a:buNone/>
            </a:pPr>
            <a:endParaRPr lang="en-US" sz="2000" dirty="0">
              <a:solidFill>
                <a:srgbClr val="FFA400"/>
              </a:solidFill>
            </a:endParaRPr>
          </a:p>
        </p:txBody>
      </p:sp>
    </p:spTree>
    <p:extLst>
      <p:ext uri="{BB962C8B-B14F-4D97-AF65-F5344CB8AC3E}">
        <p14:creationId xmlns:p14="http://schemas.microsoft.com/office/powerpoint/2010/main" val="2817362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BA67E-B11A-164E-BA6C-DD373CE82E7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7188181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DD408-32BF-4430-A7A6-23695E5FE14D}"/>
              </a:ext>
            </a:extLst>
          </p:cNvPr>
          <p:cNvSpPr>
            <a:spLocks noGrp="1"/>
          </p:cNvSpPr>
          <p:nvPr>
            <p:ph type="title"/>
          </p:nvPr>
        </p:nvSpPr>
        <p:spPr/>
        <p:txBody>
          <a:bodyPr/>
          <a:lstStyle/>
          <a:p>
            <a:r>
              <a:rPr lang="en-US" dirty="0"/>
              <a:t>Screening &amp; Evaluation Recommendations</a:t>
            </a:r>
          </a:p>
        </p:txBody>
      </p:sp>
      <p:sp>
        <p:nvSpPr>
          <p:cNvPr id="7" name="Content Placeholder 6">
            <a:extLst>
              <a:ext uri="{FF2B5EF4-FFF2-40B4-BE49-F238E27FC236}">
                <a16:creationId xmlns:a16="http://schemas.microsoft.com/office/drawing/2014/main" id="{11BEFCC5-E85D-463B-9B54-2A0756294F99}"/>
              </a:ext>
            </a:extLst>
          </p:cNvPr>
          <p:cNvSpPr>
            <a:spLocks noGrp="1"/>
          </p:cNvSpPr>
          <p:nvPr>
            <p:ph sz="quarter" idx="4294967295"/>
          </p:nvPr>
        </p:nvSpPr>
        <p:spPr>
          <a:xfrm>
            <a:off x="838200" y="1790700"/>
            <a:ext cx="10758055" cy="3684588"/>
          </a:xfrm>
        </p:spPr>
        <p:txBody>
          <a:bodyPr/>
          <a:lstStyle/>
          <a:p>
            <a:r>
              <a:rPr lang="en-US" sz="2400" dirty="0">
                <a:solidFill>
                  <a:srgbClr val="13284B"/>
                </a:solidFill>
              </a:rPr>
              <a:t>The Kansas State Board of Education should amend the Kansas Education Accreditation (KESA) model to require districts to implement a rigorous tiered system of supports </a:t>
            </a:r>
            <a:r>
              <a:rPr lang="en-US" sz="2400" b="1" u="sng" dirty="0">
                <a:solidFill>
                  <a:srgbClr val="13284B"/>
                </a:solidFill>
              </a:rPr>
              <a:t>(as defined in the Foundational Structures of KESA) </a:t>
            </a:r>
            <a:r>
              <a:rPr lang="en-US" sz="2400" dirty="0">
                <a:solidFill>
                  <a:srgbClr val="13284B"/>
                </a:solidFill>
              </a:rPr>
              <a:t>subject to external review.</a:t>
            </a:r>
          </a:p>
          <a:p>
            <a:pPr marL="0" indent="0">
              <a:buNone/>
            </a:pPr>
            <a:endParaRPr lang="en-US" sz="2400" dirty="0">
              <a:solidFill>
                <a:srgbClr val="13284B"/>
              </a:solidFill>
            </a:endParaRPr>
          </a:p>
          <a:p>
            <a:r>
              <a:rPr lang="en-US" sz="2400" dirty="0">
                <a:solidFill>
                  <a:srgbClr val="13284B"/>
                </a:solidFill>
              </a:rPr>
              <a:t>Timeline August 2021</a:t>
            </a:r>
          </a:p>
          <a:p>
            <a:endParaRPr lang="en-US" sz="2400" dirty="0">
              <a:solidFill>
                <a:srgbClr val="13284B"/>
              </a:solidFill>
            </a:endParaRPr>
          </a:p>
          <a:p>
            <a:pPr marL="0" indent="0" algn="r">
              <a:buNone/>
            </a:pPr>
            <a:endParaRPr lang="en-US" sz="1600" dirty="0">
              <a:solidFill>
                <a:srgbClr val="13284B"/>
              </a:solidFill>
            </a:endParaRPr>
          </a:p>
          <a:p>
            <a:pPr marL="0" indent="0" algn="r">
              <a:buNone/>
            </a:pPr>
            <a:endParaRPr lang="en-US" sz="1600" dirty="0">
              <a:solidFill>
                <a:srgbClr val="13284B"/>
              </a:solidFill>
            </a:endParaRPr>
          </a:p>
          <a:p>
            <a:pPr marL="0" indent="0" algn="r">
              <a:buNone/>
            </a:pPr>
            <a:r>
              <a:rPr lang="en-US" sz="1600" dirty="0">
                <a:solidFill>
                  <a:srgbClr val="13284B"/>
                </a:solidFill>
              </a:rPr>
              <a:t>Board Document Page 4 #2</a:t>
            </a:r>
          </a:p>
          <a:p>
            <a:pPr marL="0" indent="0">
              <a:buNone/>
            </a:pPr>
            <a:endParaRPr lang="en-US" sz="2400" dirty="0">
              <a:solidFill>
                <a:srgbClr val="FFA400"/>
              </a:solidFill>
            </a:endParaRPr>
          </a:p>
          <a:p>
            <a:pPr marL="0" indent="0">
              <a:buNone/>
            </a:pPr>
            <a:r>
              <a:rPr lang="en-US" sz="2000" dirty="0">
                <a:solidFill>
                  <a:srgbClr val="FFA400"/>
                </a:solidFill>
              </a:rPr>
              <a:t>. </a:t>
            </a:r>
          </a:p>
          <a:p>
            <a:pPr marL="0" indent="0">
              <a:buNone/>
            </a:pPr>
            <a:endParaRPr lang="en-US" dirty="0"/>
          </a:p>
        </p:txBody>
      </p:sp>
    </p:spTree>
    <p:extLst>
      <p:ext uri="{BB962C8B-B14F-4D97-AF65-F5344CB8AC3E}">
        <p14:creationId xmlns:p14="http://schemas.microsoft.com/office/powerpoint/2010/main" val="1779255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DD408-32BF-4430-A7A6-23695E5FE14D}"/>
              </a:ext>
            </a:extLst>
          </p:cNvPr>
          <p:cNvSpPr>
            <a:spLocks noGrp="1"/>
          </p:cNvSpPr>
          <p:nvPr>
            <p:ph type="title"/>
          </p:nvPr>
        </p:nvSpPr>
        <p:spPr/>
        <p:txBody>
          <a:bodyPr/>
          <a:lstStyle/>
          <a:p>
            <a:r>
              <a:rPr lang="en-US" dirty="0"/>
              <a:t>Screening &amp; Evaluation Recommendations</a:t>
            </a:r>
          </a:p>
        </p:txBody>
      </p:sp>
      <p:sp>
        <p:nvSpPr>
          <p:cNvPr id="7" name="Content Placeholder 6">
            <a:extLst>
              <a:ext uri="{FF2B5EF4-FFF2-40B4-BE49-F238E27FC236}">
                <a16:creationId xmlns:a16="http://schemas.microsoft.com/office/drawing/2014/main" id="{11BEFCC5-E85D-463B-9B54-2A0756294F99}"/>
              </a:ext>
            </a:extLst>
          </p:cNvPr>
          <p:cNvSpPr>
            <a:spLocks noGrp="1"/>
          </p:cNvSpPr>
          <p:nvPr>
            <p:ph sz="quarter" idx="4294967295"/>
          </p:nvPr>
        </p:nvSpPr>
        <p:spPr>
          <a:xfrm>
            <a:off x="838200" y="1690688"/>
            <a:ext cx="10766569" cy="4221739"/>
          </a:xfrm>
        </p:spPr>
        <p:txBody>
          <a:bodyPr/>
          <a:lstStyle/>
          <a:p>
            <a:r>
              <a:rPr lang="en-US" sz="2400" dirty="0">
                <a:solidFill>
                  <a:srgbClr val="13284B"/>
                </a:solidFill>
              </a:rPr>
              <a:t>Kansas State Board of Education should develop and provide to school districts criteria for vetting and approving tools for screening and assessing students for characteristics of dyslexia.</a:t>
            </a:r>
          </a:p>
          <a:p>
            <a:pPr marL="0" indent="0">
              <a:buNone/>
            </a:pPr>
            <a:endParaRPr lang="en-US" sz="2400" dirty="0">
              <a:solidFill>
                <a:srgbClr val="13284B"/>
              </a:solidFill>
            </a:endParaRPr>
          </a:p>
          <a:p>
            <a:r>
              <a:rPr lang="en-US" sz="2400" dirty="0">
                <a:solidFill>
                  <a:srgbClr val="13284B"/>
                </a:solidFill>
              </a:rPr>
              <a:t>Timeline January 2020</a:t>
            </a:r>
          </a:p>
          <a:p>
            <a:endParaRPr lang="en-US" sz="2400" dirty="0">
              <a:solidFill>
                <a:srgbClr val="13284B"/>
              </a:solidFill>
            </a:endParaRPr>
          </a:p>
          <a:p>
            <a:pPr marL="0" indent="0" algn="r">
              <a:buNone/>
            </a:pPr>
            <a:endParaRPr lang="en-US" sz="1600" dirty="0">
              <a:solidFill>
                <a:srgbClr val="13284B"/>
              </a:solidFill>
            </a:endParaRPr>
          </a:p>
          <a:p>
            <a:pPr marL="0" indent="0" algn="r">
              <a:buNone/>
            </a:pPr>
            <a:endParaRPr lang="en-US" sz="1600" dirty="0">
              <a:solidFill>
                <a:srgbClr val="13284B"/>
              </a:solidFill>
            </a:endParaRPr>
          </a:p>
          <a:p>
            <a:pPr marL="0" indent="0" algn="r">
              <a:buNone/>
            </a:pPr>
            <a:endParaRPr lang="en-US" sz="1600" dirty="0">
              <a:solidFill>
                <a:srgbClr val="13284B"/>
              </a:solidFill>
            </a:endParaRPr>
          </a:p>
          <a:p>
            <a:pPr marL="0" indent="0" algn="r">
              <a:buNone/>
            </a:pPr>
            <a:endParaRPr lang="en-US" sz="1600" dirty="0">
              <a:solidFill>
                <a:srgbClr val="13284B"/>
              </a:solidFill>
            </a:endParaRPr>
          </a:p>
          <a:p>
            <a:pPr marL="0" indent="0" algn="r">
              <a:buNone/>
            </a:pPr>
            <a:r>
              <a:rPr lang="en-US" sz="1600" dirty="0">
                <a:solidFill>
                  <a:srgbClr val="13284B"/>
                </a:solidFill>
              </a:rPr>
              <a:t>Board Document Page 4 #3</a:t>
            </a:r>
          </a:p>
          <a:p>
            <a:pPr marL="0" indent="0">
              <a:buNone/>
            </a:pPr>
            <a:endParaRPr lang="en-US" dirty="0"/>
          </a:p>
        </p:txBody>
      </p:sp>
    </p:spTree>
    <p:extLst>
      <p:ext uri="{BB962C8B-B14F-4D97-AF65-F5344CB8AC3E}">
        <p14:creationId xmlns:p14="http://schemas.microsoft.com/office/powerpoint/2010/main" val="3551862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31B860-E781-46BE-998F-030F92D91FB0}"/>
              </a:ext>
            </a:extLst>
          </p:cNvPr>
          <p:cNvSpPr>
            <a:spLocks noGrp="1"/>
          </p:cNvSpPr>
          <p:nvPr>
            <p:ph type="title"/>
          </p:nvPr>
        </p:nvSpPr>
        <p:spPr>
          <a:xfrm>
            <a:off x="726688" y="3429000"/>
            <a:ext cx="10515600" cy="2852737"/>
          </a:xfrm>
        </p:spPr>
        <p:txBody>
          <a:bodyPr/>
          <a:lstStyle/>
          <a:p>
            <a:r>
              <a:rPr lang="en-US" dirty="0"/>
              <a:t>Evidence-Based Reading Practices Recommendations</a:t>
            </a:r>
          </a:p>
        </p:txBody>
      </p:sp>
      <p:sp>
        <p:nvSpPr>
          <p:cNvPr id="8" name="Text Placeholder 7">
            <a:extLst>
              <a:ext uri="{FF2B5EF4-FFF2-40B4-BE49-F238E27FC236}">
                <a16:creationId xmlns:a16="http://schemas.microsoft.com/office/drawing/2014/main" id="{C9F3C1D4-401E-4BFC-9503-6E75752249BC}"/>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3836787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41AF1-95B3-40AC-B112-CAACF6BD6FCD}"/>
              </a:ext>
            </a:extLst>
          </p:cNvPr>
          <p:cNvSpPr>
            <a:spLocks noGrp="1"/>
          </p:cNvSpPr>
          <p:nvPr>
            <p:ph type="title"/>
          </p:nvPr>
        </p:nvSpPr>
        <p:spPr>
          <a:xfrm>
            <a:off x="651163" y="333952"/>
            <a:ext cx="11069782" cy="1325563"/>
          </a:xfrm>
        </p:spPr>
        <p:txBody>
          <a:bodyPr/>
          <a:lstStyle/>
          <a:p>
            <a:r>
              <a:rPr lang="en-US" dirty="0"/>
              <a:t>Evidence Based Reading Practices</a:t>
            </a:r>
          </a:p>
        </p:txBody>
      </p:sp>
      <p:sp>
        <p:nvSpPr>
          <p:cNvPr id="6" name="Content Placeholder 5">
            <a:extLst>
              <a:ext uri="{FF2B5EF4-FFF2-40B4-BE49-F238E27FC236}">
                <a16:creationId xmlns:a16="http://schemas.microsoft.com/office/drawing/2014/main" id="{E307C374-460B-4097-A8DE-10B7A0D71F97}"/>
              </a:ext>
            </a:extLst>
          </p:cNvPr>
          <p:cNvSpPr>
            <a:spLocks noGrp="1"/>
          </p:cNvSpPr>
          <p:nvPr>
            <p:ph idx="1"/>
          </p:nvPr>
        </p:nvSpPr>
        <p:spPr>
          <a:xfrm>
            <a:off x="651163" y="1306080"/>
            <a:ext cx="10810009" cy="3521075"/>
          </a:xfrm>
        </p:spPr>
        <p:txBody>
          <a:bodyPr/>
          <a:lstStyle/>
          <a:p>
            <a:r>
              <a:rPr lang="en-US" sz="2400" dirty="0">
                <a:solidFill>
                  <a:srgbClr val="13284B"/>
                </a:solidFill>
              </a:rPr>
              <a:t>The Kansas State Board of Education should require each accredited school district to utilize structured literacy as the </a:t>
            </a:r>
            <a:r>
              <a:rPr lang="en-US" sz="2400" b="1" u="sng" dirty="0">
                <a:solidFill>
                  <a:srgbClr val="13284B"/>
                </a:solidFill>
              </a:rPr>
              <a:t>explicit and </a:t>
            </a:r>
            <a:r>
              <a:rPr lang="en-US" sz="2400" dirty="0">
                <a:solidFill>
                  <a:srgbClr val="13284B"/>
                </a:solidFill>
              </a:rPr>
              <a:t>evidence-based approach to teaching literacy skills to all students and promote early intervention for students with characteristics of dyslexia. KSDE should create a checklist to guide selection and implementation of structured literacy practices for accreditation purposes. KSDE should ensure school districts are made aware of information concerning structured literacy training and information currently available from TASN.</a:t>
            </a:r>
          </a:p>
          <a:p>
            <a:pPr marL="0" indent="0">
              <a:buNone/>
            </a:pPr>
            <a:endParaRPr lang="en-US" sz="2400" dirty="0">
              <a:solidFill>
                <a:srgbClr val="13284B"/>
              </a:solidFill>
            </a:endParaRPr>
          </a:p>
          <a:p>
            <a:r>
              <a:rPr lang="en-US" sz="2400" dirty="0">
                <a:solidFill>
                  <a:srgbClr val="13284B"/>
                </a:solidFill>
              </a:rPr>
              <a:t>Timeline August 2020 for checklist publication </a:t>
            </a:r>
          </a:p>
          <a:p>
            <a:pPr marL="0" indent="0">
              <a:buNone/>
            </a:pPr>
            <a:endParaRPr lang="en-US" sz="2400" dirty="0">
              <a:solidFill>
                <a:srgbClr val="13284B"/>
              </a:solidFill>
            </a:endParaRPr>
          </a:p>
          <a:p>
            <a:r>
              <a:rPr lang="en-US" sz="2400" dirty="0">
                <a:solidFill>
                  <a:srgbClr val="13284B"/>
                </a:solidFill>
              </a:rPr>
              <a:t>August 2021 structured literacy practices implemented</a:t>
            </a:r>
          </a:p>
          <a:p>
            <a:pPr marL="0" indent="0" algn="r">
              <a:buNone/>
            </a:pPr>
            <a:r>
              <a:rPr lang="en-US" sz="1600" dirty="0">
                <a:solidFill>
                  <a:srgbClr val="13284B"/>
                </a:solidFill>
              </a:rPr>
              <a:t>Board Document Page 5 #1</a:t>
            </a:r>
          </a:p>
        </p:txBody>
      </p:sp>
    </p:spTree>
    <p:extLst>
      <p:ext uri="{BB962C8B-B14F-4D97-AF65-F5344CB8AC3E}">
        <p14:creationId xmlns:p14="http://schemas.microsoft.com/office/powerpoint/2010/main" val="1492462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41AF1-95B3-40AC-B112-CAACF6BD6FCD}"/>
              </a:ext>
            </a:extLst>
          </p:cNvPr>
          <p:cNvSpPr>
            <a:spLocks noGrp="1"/>
          </p:cNvSpPr>
          <p:nvPr>
            <p:ph type="title"/>
          </p:nvPr>
        </p:nvSpPr>
        <p:spPr>
          <a:xfrm>
            <a:off x="495299" y="365125"/>
            <a:ext cx="10997045" cy="1325563"/>
          </a:xfrm>
        </p:spPr>
        <p:txBody>
          <a:bodyPr/>
          <a:lstStyle/>
          <a:p>
            <a:r>
              <a:rPr lang="en-US" dirty="0"/>
              <a:t>Evidence Based Reading Practices</a:t>
            </a:r>
          </a:p>
        </p:txBody>
      </p:sp>
      <p:sp>
        <p:nvSpPr>
          <p:cNvPr id="6" name="Content Placeholder 5">
            <a:extLst>
              <a:ext uri="{FF2B5EF4-FFF2-40B4-BE49-F238E27FC236}">
                <a16:creationId xmlns:a16="http://schemas.microsoft.com/office/drawing/2014/main" id="{E307C374-460B-4097-A8DE-10B7A0D71F97}"/>
              </a:ext>
            </a:extLst>
          </p:cNvPr>
          <p:cNvSpPr>
            <a:spLocks noGrp="1"/>
          </p:cNvSpPr>
          <p:nvPr>
            <p:ph idx="1"/>
          </p:nvPr>
        </p:nvSpPr>
        <p:spPr>
          <a:xfrm>
            <a:off x="699656" y="1668462"/>
            <a:ext cx="10508673" cy="3521075"/>
          </a:xfrm>
        </p:spPr>
        <p:txBody>
          <a:bodyPr/>
          <a:lstStyle/>
          <a:p>
            <a:r>
              <a:rPr lang="en-US" sz="2400" dirty="0">
                <a:solidFill>
                  <a:srgbClr val="13284B"/>
                </a:solidFill>
              </a:rPr>
              <a:t>Kansas State Board of Education should direct the creation of a dyslexia handbook for use by schools in Kansas. The creation of the handbook should involve input from a broad array of stakeholders.</a:t>
            </a:r>
          </a:p>
          <a:p>
            <a:pPr marL="0" indent="0">
              <a:buNone/>
            </a:pPr>
            <a:endParaRPr lang="en-US" sz="2400" dirty="0">
              <a:solidFill>
                <a:srgbClr val="13284B"/>
              </a:solidFill>
            </a:endParaRPr>
          </a:p>
          <a:p>
            <a:r>
              <a:rPr lang="en-US" sz="2400" dirty="0">
                <a:solidFill>
                  <a:srgbClr val="13284B"/>
                </a:solidFill>
              </a:rPr>
              <a:t>Timeline  August 2020</a:t>
            </a:r>
          </a:p>
          <a:p>
            <a:endParaRPr lang="en-US" sz="2400" dirty="0">
              <a:solidFill>
                <a:srgbClr val="13284B"/>
              </a:solidFill>
            </a:endParaRPr>
          </a:p>
          <a:p>
            <a:pPr marL="0" indent="0" algn="r">
              <a:buNone/>
            </a:pPr>
            <a:endParaRPr lang="en-US" sz="1600" dirty="0">
              <a:solidFill>
                <a:srgbClr val="13284B"/>
              </a:solidFill>
            </a:endParaRPr>
          </a:p>
          <a:p>
            <a:pPr marL="0" indent="0" algn="r">
              <a:buNone/>
            </a:pPr>
            <a:endParaRPr lang="en-US" sz="1600" dirty="0">
              <a:solidFill>
                <a:srgbClr val="13284B"/>
              </a:solidFill>
            </a:endParaRPr>
          </a:p>
          <a:p>
            <a:pPr marL="0" indent="0" algn="r">
              <a:buNone/>
            </a:pPr>
            <a:endParaRPr lang="en-US" sz="1600" dirty="0">
              <a:solidFill>
                <a:srgbClr val="13284B"/>
              </a:solidFill>
            </a:endParaRPr>
          </a:p>
          <a:p>
            <a:pPr marL="0" indent="0" algn="r">
              <a:buNone/>
            </a:pPr>
            <a:endParaRPr lang="en-US" sz="1600" dirty="0">
              <a:solidFill>
                <a:srgbClr val="13284B"/>
              </a:solidFill>
            </a:endParaRPr>
          </a:p>
          <a:p>
            <a:pPr marL="0" indent="0" algn="r">
              <a:buNone/>
            </a:pPr>
            <a:r>
              <a:rPr lang="en-US" sz="1600" dirty="0">
                <a:solidFill>
                  <a:srgbClr val="13284B"/>
                </a:solidFill>
              </a:rPr>
              <a:t>Board Document Page 5 # 2</a:t>
            </a:r>
          </a:p>
          <a:p>
            <a:pPr marL="0" indent="0">
              <a:buNone/>
            </a:pPr>
            <a:endParaRPr lang="en-US" sz="2000" dirty="0">
              <a:solidFill>
                <a:srgbClr val="FFA400"/>
              </a:solidFill>
            </a:endParaRPr>
          </a:p>
        </p:txBody>
      </p:sp>
    </p:spTree>
    <p:extLst>
      <p:ext uri="{BB962C8B-B14F-4D97-AF65-F5344CB8AC3E}">
        <p14:creationId xmlns:p14="http://schemas.microsoft.com/office/powerpoint/2010/main" val="2899516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41AF1-95B3-40AC-B112-CAACF6BD6FCD}"/>
              </a:ext>
            </a:extLst>
          </p:cNvPr>
          <p:cNvSpPr>
            <a:spLocks noGrp="1"/>
          </p:cNvSpPr>
          <p:nvPr>
            <p:ph type="title"/>
          </p:nvPr>
        </p:nvSpPr>
        <p:spPr>
          <a:xfrm>
            <a:off x="703118" y="365125"/>
            <a:ext cx="11028218" cy="1325563"/>
          </a:xfrm>
        </p:spPr>
        <p:txBody>
          <a:bodyPr/>
          <a:lstStyle/>
          <a:p>
            <a:r>
              <a:rPr lang="en-US" dirty="0"/>
              <a:t>Evidence Based Reading Practices</a:t>
            </a:r>
          </a:p>
        </p:txBody>
      </p:sp>
      <p:sp>
        <p:nvSpPr>
          <p:cNvPr id="6" name="Content Placeholder 5">
            <a:extLst>
              <a:ext uri="{FF2B5EF4-FFF2-40B4-BE49-F238E27FC236}">
                <a16:creationId xmlns:a16="http://schemas.microsoft.com/office/drawing/2014/main" id="{E307C374-460B-4097-A8DE-10B7A0D71F97}"/>
              </a:ext>
            </a:extLst>
          </p:cNvPr>
          <p:cNvSpPr>
            <a:spLocks noGrp="1"/>
          </p:cNvSpPr>
          <p:nvPr>
            <p:ph idx="1"/>
          </p:nvPr>
        </p:nvSpPr>
        <p:spPr>
          <a:xfrm>
            <a:off x="926522" y="1825625"/>
            <a:ext cx="10581409" cy="3521075"/>
          </a:xfrm>
        </p:spPr>
        <p:txBody>
          <a:bodyPr/>
          <a:lstStyle/>
          <a:p>
            <a:r>
              <a:rPr lang="en-US" sz="2400" dirty="0">
                <a:solidFill>
                  <a:srgbClr val="13284B"/>
                </a:solidFill>
              </a:rPr>
              <a:t>Kansas State Board of Education should identify a dyslexia coordinator within the Kansas State Department of Education.</a:t>
            </a:r>
          </a:p>
          <a:p>
            <a:pPr marL="0" indent="0">
              <a:buNone/>
            </a:pPr>
            <a:endParaRPr lang="en-US" sz="2400" dirty="0">
              <a:solidFill>
                <a:srgbClr val="13284B"/>
              </a:solidFill>
            </a:endParaRPr>
          </a:p>
          <a:p>
            <a:r>
              <a:rPr lang="en-US" sz="2400" dirty="0">
                <a:solidFill>
                  <a:srgbClr val="13284B"/>
                </a:solidFill>
              </a:rPr>
              <a:t>Timeline July 2020</a:t>
            </a:r>
          </a:p>
          <a:p>
            <a:endParaRPr lang="en-US" sz="2400" dirty="0">
              <a:solidFill>
                <a:srgbClr val="13284B"/>
              </a:solidFill>
            </a:endParaRPr>
          </a:p>
          <a:p>
            <a:endParaRPr lang="en-US" sz="2400" dirty="0">
              <a:solidFill>
                <a:srgbClr val="13284B"/>
              </a:solidFill>
            </a:endParaRPr>
          </a:p>
          <a:p>
            <a:pPr marL="0" indent="0" algn="r">
              <a:buNone/>
            </a:pPr>
            <a:endParaRPr lang="en-US" sz="1600" dirty="0">
              <a:solidFill>
                <a:srgbClr val="13284B"/>
              </a:solidFill>
            </a:endParaRPr>
          </a:p>
          <a:p>
            <a:pPr marL="0" indent="0" algn="r">
              <a:buNone/>
            </a:pPr>
            <a:endParaRPr lang="en-US" sz="1600" dirty="0">
              <a:solidFill>
                <a:srgbClr val="13284B"/>
              </a:solidFill>
            </a:endParaRPr>
          </a:p>
          <a:p>
            <a:pPr marL="0" indent="0" algn="r">
              <a:buNone/>
            </a:pPr>
            <a:endParaRPr lang="en-US" sz="1600" dirty="0">
              <a:solidFill>
                <a:srgbClr val="13284B"/>
              </a:solidFill>
            </a:endParaRPr>
          </a:p>
          <a:p>
            <a:pPr marL="0" indent="0" algn="r">
              <a:buNone/>
            </a:pPr>
            <a:endParaRPr lang="en-US" sz="1600" dirty="0">
              <a:solidFill>
                <a:srgbClr val="13284B"/>
              </a:solidFill>
            </a:endParaRPr>
          </a:p>
          <a:p>
            <a:pPr marL="0" indent="0" algn="r">
              <a:buNone/>
            </a:pPr>
            <a:r>
              <a:rPr lang="en-US" sz="1600" dirty="0">
                <a:solidFill>
                  <a:srgbClr val="13284B"/>
                </a:solidFill>
              </a:rPr>
              <a:t>Board Document Page 6 #3</a:t>
            </a:r>
          </a:p>
          <a:p>
            <a:pPr marL="0" indent="0">
              <a:buNone/>
            </a:pPr>
            <a:endParaRPr lang="en-US" sz="2400" dirty="0">
              <a:solidFill>
                <a:srgbClr val="FFA400"/>
              </a:solidFill>
            </a:endParaRPr>
          </a:p>
        </p:txBody>
      </p:sp>
    </p:spTree>
    <p:extLst>
      <p:ext uri="{BB962C8B-B14F-4D97-AF65-F5344CB8AC3E}">
        <p14:creationId xmlns:p14="http://schemas.microsoft.com/office/powerpoint/2010/main" val="1654337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A60177-DCA8-0641-A446-E1435505A7E0}"/>
              </a:ext>
            </a:extLst>
          </p:cNvPr>
          <p:cNvPicPr>
            <a:picLocks noChangeAspect="1"/>
          </p:cNvPicPr>
          <p:nvPr/>
        </p:nvPicPr>
        <p:blipFill>
          <a:blip r:embed="rId3"/>
          <a:stretch>
            <a:fillRect/>
          </a:stretch>
        </p:blipFill>
        <p:spPr>
          <a:xfrm>
            <a:off x="838200" y="12700"/>
            <a:ext cx="10210800" cy="6202252"/>
          </a:xfrm>
          <a:prstGeom prst="rect">
            <a:avLst/>
          </a:prstGeom>
        </p:spPr>
      </p:pic>
    </p:spTree>
    <p:extLst>
      <p:ext uri="{BB962C8B-B14F-4D97-AF65-F5344CB8AC3E}">
        <p14:creationId xmlns:p14="http://schemas.microsoft.com/office/powerpoint/2010/main" val="2757843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597927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97A4954-6B60-4060-A5A5-B4D86E50CDF5}"/>
              </a:ext>
            </a:extLst>
          </p:cNvPr>
          <p:cNvSpPr>
            <a:spLocks noGrp="1"/>
          </p:cNvSpPr>
          <p:nvPr>
            <p:ph type="media" sz="quarter" idx="14"/>
          </p:nvPr>
        </p:nvSpPr>
        <p:spPr/>
      </p:sp>
      <p:sp>
        <p:nvSpPr>
          <p:cNvPr id="3" name="Text Placeholder 6">
            <a:extLst>
              <a:ext uri="{FF2B5EF4-FFF2-40B4-BE49-F238E27FC236}">
                <a16:creationId xmlns:a16="http://schemas.microsoft.com/office/drawing/2014/main" id="{7FA4FA22-4AF7-6347-831D-CC5773794EF6}"/>
              </a:ext>
            </a:extLst>
          </p:cNvPr>
          <p:cNvSpPr txBox="1">
            <a:spLocks/>
          </p:cNvSpPr>
          <p:nvPr/>
        </p:nvSpPr>
        <p:spPr>
          <a:xfrm>
            <a:off x="228600" y="4510426"/>
            <a:ext cx="11811000" cy="154401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lnSpc>
                <a:spcPts val="5333"/>
              </a:lnSpc>
              <a:buClr>
                <a:srgbClr val="12284C"/>
              </a:buClr>
            </a:pPr>
            <a:r>
              <a:rPr lang="en-US" sz="6300" dirty="0">
                <a:solidFill>
                  <a:srgbClr val="12284C"/>
                </a:solidFill>
                <a:latin typeface="Open Sans"/>
              </a:rPr>
              <a:t>Kansas leads the </a:t>
            </a:r>
            <a:r>
              <a:rPr lang="en-US" sz="6300" b="1" dirty="0">
                <a:solidFill>
                  <a:srgbClr val="FFA400"/>
                </a:solidFill>
                <a:latin typeface="Open Sans"/>
              </a:rPr>
              <a:t>world</a:t>
            </a:r>
            <a:r>
              <a:rPr lang="en-US" sz="6300" dirty="0">
                <a:solidFill>
                  <a:srgbClr val="12284C"/>
                </a:solidFill>
                <a:latin typeface="Open Sans"/>
              </a:rPr>
              <a:t> in the success of each student</a:t>
            </a:r>
          </a:p>
        </p:txBody>
      </p:sp>
      <p:pic>
        <p:nvPicPr>
          <p:cNvPr id="4" name="Picture 3">
            <a:extLst>
              <a:ext uri="{FF2B5EF4-FFF2-40B4-BE49-F238E27FC236}">
                <a16:creationId xmlns:a16="http://schemas.microsoft.com/office/drawing/2014/main" id="{30430409-F00D-0944-8F3B-91BB27184B5C}"/>
              </a:ext>
            </a:extLst>
          </p:cNvPr>
          <p:cNvPicPr>
            <a:picLocks noChangeAspect="1"/>
          </p:cNvPicPr>
          <p:nvPr/>
        </p:nvPicPr>
        <p:blipFill>
          <a:blip r:embed="rId3"/>
          <a:stretch>
            <a:fillRect/>
          </a:stretch>
        </p:blipFill>
        <p:spPr>
          <a:xfrm>
            <a:off x="3" y="0"/>
            <a:ext cx="12191999" cy="4216400"/>
          </a:xfrm>
          <a:prstGeom prst="rect">
            <a:avLst/>
          </a:prstGeom>
        </p:spPr>
      </p:pic>
      <p:sp>
        <p:nvSpPr>
          <p:cNvPr id="6" name="Title 4">
            <a:extLst>
              <a:ext uri="{FF2B5EF4-FFF2-40B4-BE49-F238E27FC236}">
                <a16:creationId xmlns:a16="http://schemas.microsoft.com/office/drawing/2014/main" id="{F9509B5E-95E3-0647-B956-75BA60E888E6}"/>
              </a:ext>
            </a:extLst>
          </p:cNvPr>
          <p:cNvSpPr txBox="1">
            <a:spLocks/>
          </p:cNvSpPr>
          <p:nvPr/>
        </p:nvSpPr>
        <p:spPr>
          <a:xfrm>
            <a:off x="84083" y="2"/>
            <a:ext cx="11785600" cy="510116"/>
          </a:xfrm>
          <a:prstGeom prst="rect">
            <a:avLst/>
          </a:prstGeom>
          <a:noFill/>
        </p:spPr>
        <p:txBody>
          <a:bodyPr vert="horz" wrap="square" lIns="0" tIns="0" rIns="0" bIns="12192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defTabSz="1219110">
              <a:defRPr/>
            </a:pPr>
            <a:r>
              <a:rPr lang="en-US" sz="4267" b="1" dirty="0">
                <a:solidFill>
                  <a:srgbClr val="15254B"/>
                </a:solidFill>
                <a:latin typeface="Open Sans Light"/>
              </a:rPr>
              <a:t>Our Vision for Kansas ...</a:t>
            </a:r>
          </a:p>
        </p:txBody>
      </p:sp>
    </p:spTree>
    <p:extLst>
      <p:ext uri="{BB962C8B-B14F-4D97-AF65-F5344CB8AC3E}">
        <p14:creationId xmlns:p14="http://schemas.microsoft.com/office/powerpoint/2010/main" val="3035264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167FD0-D0D7-E841-B116-723D64DEE8C4}"/>
              </a:ext>
            </a:extLst>
          </p:cNvPr>
          <p:cNvPicPr>
            <a:picLocks noChangeAspect="1"/>
          </p:cNvPicPr>
          <p:nvPr/>
        </p:nvPicPr>
        <p:blipFill>
          <a:blip r:embed="rId3"/>
          <a:stretch>
            <a:fillRect/>
          </a:stretch>
        </p:blipFill>
        <p:spPr>
          <a:xfrm>
            <a:off x="-3" y="1"/>
            <a:ext cx="3995224" cy="6233551"/>
          </a:xfrm>
          <a:prstGeom prst="rect">
            <a:avLst/>
          </a:prstGeom>
        </p:spPr>
      </p:pic>
      <p:pic>
        <p:nvPicPr>
          <p:cNvPr id="8" name="Picture 7">
            <a:extLst>
              <a:ext uri="{FF2B5EF4-FFF2-40B4-BE49-F238E27FC236}">
                <a16:creationId xmlns:a16="http://schemas.microsoft.com/office/drawing/2014/main" id="{AA833AE7-342E-AB46-953B-3E170883F09A}"/>
              </a:ext>
            </a:extLst>
          </p:cNvPr>
          <p:cNvPicPr>
            <a:picLocks noChangeAspect="1"/>
          </p:cNvPicPr>
          <p:nvPr/>
        </p:nvPicPr>
        <p:blipFill>
          <a:blip r:embed="rId4"/>
          <a:stretch>
            <a:fillRect/>
          </a:stretch>
        </p:blipFill>
        <p:spPr>
          <a:xfrm>
            <a:off x="8196780" y="1"/>
            <a:ext cx="3942277" cy="6233551"/>
          </a:xfrm>
          <a:prstGeom prst="rect">
            <a:avLst/>
          </a:prstGeom>
        </p:spPr>
      </p:pic>
      <p:pic>
        <p:nvPicPr>
          <p:cNvPr id="10" name="Picture 9">
            <a:extLst>
              <a:ext uri="{FF2B5EF4-FFF2-40B4-BE49-F238E27FC236}">
                <a16:creationId xmlns:a16="http://schemas.microsoft.com/office/drawing/2014/main" id="{5C8402BD-CAE6-A447-9343-1FADD9C4D0F5}"/>
              </a:ext>
            </a:extLst>
          </p:cNvPr>
          <p:cNvPicPr>
            <a:picLocks noChangeAspect="1"/>
          </p:cNvPicPr>
          <p:nvPr/>
        </p:nvPicPr>
        <p:blipFill>
          <a:blip r:embed="rId5"/>
          <a:stretch>
            <a:fillRect/>
          </a:stretch>
        </p:blipFill>
        <p:spPr>
          <a:xfrm>
            <a:off x="3995224" y="49547"/>
            <a:ext cx="3942101" cy="6184003"/>
          </a:xfrm>
          <a:prstGeom prst="rect">
            <a:avLst/>
          </a:prstGeom>
        </p:spPr>
      </p:pic>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968D2075-8193-2E4E-9C73-401137533E86}"/>
                  </a:ext>
                </a:extLst>
              </p14:cNvPr>
              <p14:cNvContentPartPr/>
              <p14:nvPr/>
            </p14:nvContentPartPr>
            <p14:xfrm>
              <a:off x="1614599" y="5929817"/>
              <a:ext cx="1196160" cy="111840"/>
            </p14:xfrm>
          </p:contentPart>
        </mc:Choice>
        <mc:Fallback xmlns="">
          <p:pic>
            <p:nvPicPr>
              <p:cNvPr id="11" name="Ink 10">
                <a:extLst>
                  <a:ext uri="{FF2B5EF4-FFF2-40B4-BE49-F238E27FC236}">
                    <a16:creationId xmlns:a16="http://schemas.microsoft.com/office/drawing/2014/main" id="{968D2075-8193-2E4E-9C73-401137533E86}"/>
                  </a:ext>
                </a:extLst>
              </p:cNvPr>
              <p:cNvPicPr/>
              <p:nvPr/>
            </p:nvPicPr>
            <p:blipFill>
              <a:blip r:embed="rId7"/>
              <a:stretch>
                <a:fillRect/>
              </a:stretch>
            </p:blipFill>
            <p:spPr>
              <a:xfrm>
                <a:off x="1578592" y="5857662"/>
                <a:ext cx="1267814" cy="25578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E80944AB-6A71-394A-8B2F-2BCED593B1E4}"/>
                  </a:ext>
                </a:extLst>
              </p14:cNvPr>
              <p14:cNvContentPartPr/>
              <p14:nvPr/>
            </p14:nvContentPartPr>
            <p14:xfrm>
              <a:off x="5627399" y="6037337"/>
              <a:ext cx="1190400" cy="17280"/>
            </p14:xfrm>
          </p:contentPart>
        </mc:Choice>
        <mc:Fallback xmlns="">
          <p:pic>
            <p:nvPicPr>
              <p:cNvPr id="12" name="Ink 11">
                <a:extLst>
                  <a:ext uri="{FF2B5EF4-FFF2-40B4-BE49-F238E27FC236}">
                    <a16:creationId xmlns:a16="http://schemas.microsoft.com/office/drawing/2014/main" id="{E80944AB-6A71-394A-8B2F-2BCED593B1E4}"/>
                  </a:ext>
                </a:extLst>
              </p:cNvPr>
              <p:cNvPicPr/>
              <p:nvPr/>
            </p:nvPicPr>
            <p:blipFill>
              <a:blip r:embed="rId9"/>
              <a:stretch>
                <a:fillRect/>
              </a:stretch>
            </p:blipFill>
            <p:spPr>
              <a:xfrm>
                <a:off x="5591392" y="5965337"/>
                <a:ext cx="1262054"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263116D5-9BE5-1246-865B-B90A1FE4E411}"/>
                  </a:ext>
                </a:extLst>
              </p14:cNvPr>
              <p14:cNvContentPartPr/>
              <p14:nvPr/>
            </p14:nvContentPartPr>
            <p14:xfrm>
              <a:off x="9787079" y="6068537"/>
              <a:ext cx="1166400" cy="13920"/>
            </p14:xfrm>
          </p:contentPart>
        </mc:Choice>
        <mc:Fallback xmlns="">
          <p:pic>
            <p:nvPicPr>
              <p:cNvPr id="13" name="Ink 12">
                <a:extLst>
                  <a:ext uri="{FF2B5EF4-FFF2-40B4-BE49-F238E27FC236}">
                    <a16:creationId xmlns:a16="http://schemas.microsoft.com/office/drawing/2014/main" id="{263116D5-9BE5-1246-865B-B90A1FE4E411}"/>
                  </a:ext>
                </a:extLst>
              </p:cNvPr>
              <p:cNvPicPr/>
              <p:nvPr/>
            </p:nvPicPr>
            <p:blipFill>
              <a:blip r:embed="rId11"/>
              <a:stretch>
                <a:fillRect/>
              </a:stretch>
            </p:blipFill>
            <p:spPr>
              <a:xfrm>
                <a:off x="9751090" y="5998937"/>
                <a:ext cx="1238018" cy="152772"/>
              </a:xfrm>
              <a:prstGeom prst="rect">
                <a:avLst/>
              </a:prstGeom>
            </p:spPr>
          </p:pic>
        </mc:Fallback>
      </mc:AlternateContent>
    </p:spTree>
    <p:extLst>
      <p:ext uri="{BB962C8B-B14F-4D97-AF65-F5344CB8AC3E}">
        <p14:creationId xmlns:p14="http://schemas.microsoft.com/office/powerpoint/2010/main" val="1309311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307E8B-D412-8848-A400-F5BC8CD72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1" y="0"/>
            <a:ext cx="11430000" cy="5943600"/>
          </a:xfrm>
          <a:prstGeom prst="rect">
            <a:avLst/>
          </a:prstGeom>
        </p:spPr>
      </p:pic>
    </p:spTree>
    <p:extLst>
      <p:ext uri="{BB962C8B-B14F-4D97-AF65-F5344CB8AC3E}">
        <p14:creationId xmlns:p14="http://schemas.microsoft.com/office/powerpoint/2010/main" val="247528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F339-12A1-F541-8C5B-CF20933D472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64E5138-1C38-8843-9504-70C090C95566}"/>
              </a:ext>
            </a:extLst>
          </p:cNvPr>
          <p:cNvSpPr>
            <a:spLocks noGrp="1"/>
          </p:cNvSpPr>
          <p:nvPr>
            <p:ph type="subTitle" idx="1"/>
          </p:nvPr>
        </p:nvSpPr>
        <p:spPr/>
        <p:txBody>
          <a:bodyPr/>
          <a:lstStyle/>
          <a:p>
            <a:endParaRPr lang="en-US"/>
          </a:p>
        </p:txBody>
      </p:sp>
      <p:pic>
        <p:nvPicPr>
          <p:cNvPr id="5" name="slide.url=https://www.mentimeter.com/s/2d92ed62b0a5e10608bc7df33533d0a3/5503cf4bd843/edit">
            <a:extLst>
              <a:ext uri="{FF2B5EF4-FFF2-40B4-BE49-F238E27FC236}">
                <a16:creationId xmlns:a16="http://schemas.microsoft.com/office/drawing/2014/main" id="{557D86B3-FBF0-3441-B988-9552CE5A9D1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32023114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904923-8E0F-354F-8A16-9FCD0E395177}"/>
              </a:ext>
            </a:extLst>
          </p:cNvPr>
          <p:cNvSpPr txBox="1"/>
          <p:nvPr/>
        </p:nvSpPr>
        <p:spPr>
          <a:xfrm>
            <a:off x="5791200" y="0"/>
            <a:ext cx="6400800" cy="5909310"/>
          </a:xfrm>
          <a:prstGeom prst="rect">
            <a:avLst/>
          </a:prstGeom>
          <a:noFill/>
        </p:spPr>
        <p:txBody>
          <a:bodyPr wrap="square" rtlCol="0">
            <a:spAutoFit/>
          </a:bodyPr>
          <a:lstStyle/>
          <a:p>
            <a:r>
              <a:rPr lang="en-US"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One of the biggest reasons most of us don't set out to achieve a huge goal is that we think we first need to develop a comprehensively detailed grand plan, one where every step is charted, every milestone identified—where success is pre-ordained. </a:t>
            </a:r>
          </a:p>
          <a:p>
            <a:endParaRPr lang="en-US" sz="2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en-US"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But because we don't have that kind of plan—because creating that kind of plan is basically impossible—we hesitate. We need to see an end before we see a beginning. </a:t>
            </a:r>
            <a:endParaRPr lang="en-US" sz="40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en-US" sz="40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And so we never start. </a:t>
            </a:r>
          </a:p>
        </p:txBody>
      </p:sp>
      <p:pic>
        <p:nvPicPr>
          <p:cNvPr id="3" name="Picture 2">
            <a:extLst>
              <a:ext uri="{FF2B5EF4-FFF2-40B4-BE49-F238E27FC236}">
                <a16:creationId xmlns:a16="http://schemas.microsoft.com/office/drawing/2014/main" id="{8E8FEBF9-6A54-EE49-BDC4-4DDCBD8CA42B}"/>
              </a:ext>
            </a:extLst>
          </p:cNvPr>
          <p:cNvPicPr>
            <a:picLocks noChangeAspect="1"/>
          </p:cNvPicPr>
          <p:nvPr/>
        </p:nvPicPr>
        <p:blipFill>
          <a:blip r:embed="rId3">
            <a:alphaModFix amt="56000"/>
          </a:blip>
          <a:stretch>
            <a:fillRect/>
          </a:stretch>
        </p:blipFill>
        <p:spPr>
          <a:xfrm>
            <a:off x="0" y="0"/>
            <a:ext cx="5791200" cy="6267708"/>
          </a:xfrm>
          <a:prstGeom prst="rect">
            <a:avLst/>
          </a:prstGeom>
        </p:spPr>
      </p:pic>
    </p:spTree>
    <p:extLst>
      <p:ext uri="{BB962C8B-B14F-4D97-AF65-F5344CB8AC3E}">
        <p14:creationId xmlns:p14="http://schemas.microsoft.com/office/powerpoint/2010/main" val="2928322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D68ABE-64F3-394E-B73C-A2728EB6D9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09" b="52002"/>
          <a:stretch/>
        </p:blipFill>
        <p:spPr>
          <a:xfrm>
            <a:off x="23018" y="0"/>
            <a:ext cx="12168982" cy="5943600"/>
          </a:xfrm>
          <a:prstGeom prst="rect">
            <a:avLst/>
          </a:prstGeom>
        </p:spPr>
      </p:pic>
      <p:sp>
        <p:nvSpPr>
          <p:cNvPr id="3" name="TextBox 2">
            <a:extLst>
              <a:ext uri="{FF2B5EF4-FFF2-40B4-BE49-F238E27FC236}">
                <a16:creationId xmlns:a16="http://schemas.microsoft.com/office/drawing/2014/main" id="{C13A8AAA-699C-1147-A1C3-DC3D86B15FCC}"/>
              </a:ext>
            </a:extLst>
          </p:cNvPr>
          <p:cNvSpPr txBox="1"/>
          <p:nvPr/>
        </p:nvSpPr>
        <p:spPr>
          <a:xfrm>
            <a:off x="7924800" y="1737558"/>
            <a:ext cx="4419599" cy="15696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2700">
                  <a:noFill/>
                </a:ln>
                <a:solidFill>
                  <a:srgbClr val="FFA300"/>
                </a:solidFill>
                <a:effectLst>
                  <a:outerShdw blurRad="50800" dist="38100" dir="2700000" sx="101000" sy="101000" algn="tl" rotWithShape="0">
                    <a:srgbClr val="15254B">
                      <a:alpha val="83000"/>
                    </a:srgbClr>
                  </a:outerShdw>
                </a:effectLst>
                <a:uLnTx/>
                <a:uFillTx/>
                <a:latin typeface="Arial"/>
                <a:ea typeface="+mn-ea"/>
                <a:cs typeface="+mn-cs"/>
              </a:rPr>
              <a:t>KESA</a:t>
            </a:r>
          </a:p>
        </p:txBody>
      </p:sp>
      <p:sp>
        <p:nvSpPr>
          <p:cNvPr id="4" name="TextBox 3">
            <a:extLst>
              <a:ext uri="{FF2B5EF4-FFF2-40B4-BE49-F238E27FC236}">
                <a16:creationId xmlns:a16="http://schemas.microsoft.com/office/drawing/2014/main" id="{D5A58091-B4E6-7C48-B4A8-74480227FB6B}"/>
              </a:ext>
            </a:extLst>
          </p:cNvPr>
          <p:cNvSpPr txBox="1"/>
          <p:nvPr/>
        </p:nvSpPr>
        <p:spPr>
          <a:xfrm>
            <a:off x="1371600" y="533400"/>
            <a:ext cx="9829800" cy="101566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15254B"/>
                  </a:solidFill>
                </a:ln>
                <a:solidFill>
                  <a:srgbClr val="9CFF1A"/>
                </a:solidFill>
                <a:effectLst>
                  <a:outerShdw blurRad="50800" dist="38100" dir="2700000" algn="tl" rotWithShape="0">
                    <a:prstClr val="black">
                      <a:alpha val="83000"/>
                    </a:prstClr>
                  </a:outerShdw>
                </a:effectLst>
                <a:uLnTx/>
                <a:uFillTx/>
                <a:latin typeface="Arial"/>
                <a:ea typeface="+mn-ea"/>
                <a:cs typeface="+mn-cs"/>
              </a:rPr>
              <a:t>A C C O U N T A B I L I T Y</a:t>
            </a:r>
          </a:p>
        </p:txBody>
      </p:sp>
    </p:spTree>
    <p:extLst>
      <p:ext uri="{BB962C8B-B14F-4D97-AF65-F5344CB8AC3E}">
        <p14:creationId xmlns:p14="http://schemas.microsoft.com/office/powerpoint/2010/main" val="1530270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6C5139-78A6-9F42-A2EF-40353C3D14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945" b="11972"/>
          <a:stretch/>
        </p:blipFill>
        <p:spPr>
          <a:xfrm>
            <a:off x="-49376" y="0"/>
            <a:ext cx="12241376" cy="5943600"/>
          </a:xfrm>
          <a:prstGeom prst="rect">
            <a:avLst/>
          </a:prstGeom>
        </p:spPr>
      </p:pic>
      <p:sp>
        <p:nvSpPr>
          <p:cNvPr id="3" name="Rounded Rectangle 2">
            <a:extLst>
              <a:ext uri="{FF2B5EF4-FFF2-40B4-BE49-F238E27FC236}">
                <a16:creationId xmlns:a16="http://schemas.microsoft.com/office/drawing/2014/main" id="{A009BEB8-BC3A-E344-BE88-32CCAFAD07C5}"/>
              </a:ext>
            </a:extLst>
          </p:cNvPr>
          <p:cNvSpPr/>
          <p:nvPr/>
        </p:nvSpPr>
        <p:spPr>
          <a:xfrm>
            <a:off x="4876800" y="4419600"/>
            <a:ext cx="5562600" cy="1524000"/>
          </a:xfrm>
          <a:prstGeom prst="roundRect">
            <a:avLst/>
          </a:prstGeom>
          <a:no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4" name="Rounded Rectangle 3">
            <a:extLst>
              <a:ext uri="{FF2B5EF4-FFF2-40B4-BE49-F238E27FC236}">
                <a16:creationId xmlns:a16="http://schemas.microsoft.com/office/drawing/2014/main" id="{4B320065-4E55-CF4A-B884-6BBDA54F1EDD}"/>
              </a:ext>
            </a:extLst>
          </p:cNvPr>
          <p:cNvSpPr/>
          <p:nvPr/>
        </p:nvSpPr>
        <p:spPr>
          <a:xfrm>
            <a:off x="1295399" y="197273"/>
            <a:ext cx="9448801" cy="3688927"/>
          </a:xfrm>
          <a:prstGeom prst="roundRect">
            <a:avLst/>
          </a:prstGeom>
          <a:noFill/>
          <a:ln w="1270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66650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1_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KSDE-powerpoint.potx" id="{560FEE78-F0EB-4EE5-B25E-5A36841B55F6}" vid="{089AAB6C-FBBF-45B4-AB09-7EE40DB5FACD}"/>
    </a:ext>
  </a:extLst>
</a:theme>
</file>

<file path=ppt/theme/theme5.xml><?xml version="1.0" encoding="utf-8"?>
<a:theme xmlns:a="http://schemas.openxmlformats.org/drawingml/2006/main" name="1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49343</TotalTime>
  <Words>1776</Words>
  <Application>Microsoft Office PowerPoint</Application>
  <PresentationFormat>Widescreen</PresentationFormat>
  <Paragraphs>250</Paragraphs>
  <Slides>27</Slides>
  <Notes>26</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27</vt:i4>
      </vt:variant>
    </vt:vector>
  </HeadingPairs>
  <TitlesOfParts>
    <vt:vector size="41" baseType="lpstr">
      <vt:lpstr>Arial</vt:lpstr>
      <vt:lpstr>Arial Black</vt:lpstr>
      <vt:lpstr>Calibri</vt:lpstr>
      <vt:lpstr>Calibri Light</vt:lpstr>
      <vt:lpstr>Century Gothic</vt:lpstr>
      <vt:lpstr>Open Sans</vt:lpstr>
      <vt:lpstr>Open Sans Light</vt:lpstr>
      <vt:lpstr>Open Sans Semibold</vt:lpstr>
      <vt:lpstr>Wingdings</vt:lpstr>
      <vt:lpstr>1_KansansCAN-Blank-Template</vt:lpstr>
      <vt:lpstr>Custom Design</vt:lpstr>
      <vt:lpstr>5_KansansCAN-Blank-Template</vt:lpstr>
      <vt:lpstr>3_Office Theme</vt:lpstr>
      <vt:lpstr>1_Custom Design</vt:lpstr>
      <vt:lpstr>Update for SW Plains Principals Council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Pre-Service Recommendations</vt:lpstr>
      <vt:lpstr>Pre-Service Recommendations</vt:lpstr>
      <vt:lpstr>Pre-Service Recommendations</vt:lpstr>
      <vt:lpstr>Professional Learning Recommendations</vt:lpstr>
      <vt:lpstr>Professional Learning Recommendations</vt:lpstr>
      <vt:lpstr>Professional Learning Recommendations</vt:lpstr>
      <vt:lpstr>Professional Learning Recommendations</vt:lpstr>
      <vt:lpstr>Screening and Evaluation Recommendations</vt:lpstr>
      <vt:lpstr>Screening &amp; Evaluation Recommendations</vt:lpstr>
      <vt:lpstr>Screening &amp; Evaluation Recommendations</vt:lpstr>
      <vt:lpstr>Screening &amp; Evaluation Recommendations</vt:lpstr>
      <vt:lpstr>Evidence-Based Reading Practices Recommendations</vt:lpstr>
      <vt:lpstr>Evidence Based Reading Practices</vt:lpstr>
      <vt:lpstr>Evidence Based Reading Practices</vt:lpstr>
      <vt:lpstr>Evidence Based Reading Practices</vt:lpstr>
      <vt:lpstr>PowerPoint Presentation</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Penny Rice</cp:lastModifiedBy>
  <cp:revision>1027</cp:revision>
  <cp:lastPrinted>2017-03-04T16:12:47Z</cp:lastPrinted>
  <dcterms:created xsi:type="dcterms:W3CDTF">2015-08-04T16:12:34Z</dcterms:created>
  <dcterms:modified xsi:type="dcterms:W3CDTF">2019-12-09T15:56:50Z</dcterms:modified>
</cp:coreProperties>
</file>