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57" r:id="rId3"/>
    <p:sldId id="283" r:id="rId4"/>
    <p:sldId id="262" r:id="rId5"/>
    <p:sldId id="260" r:id="rId6"/>
    <p:sldId id="261" r:id="rId7"/>
    <p:sldId id="265" r:id="rId8"/>
    <p:sldId id="267" r:id="rId9"/>
    <p:sldId id="268" r:id="rId10"/>
    <p:sldId id="269" r:id="rId11"/>
    <p:sldId id="270" r:id="rId12"/>
    <p:sldId id="271" r:id="rId13"/>
    <p:sldId id="272" r:id="rId14"/>
    <p:sldId id="273" r:id="rId15"/>
    <p:sldId id="274" r:id="rId16"/>
    <p:sldId id="275" r:id="rId17"/>
    <p:sldId id="282" r:id="rId18"/>
    <p:sldId id="277" r:id="rId19"/>
    <p:sldId id="278" r:id="rId20"/>
    <p:sldId id="27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9" autoAdjust="0"/>
  </p:normalViewPr>
  <p:slideViewPr>
    <p:cSldViewPr>
      <p:cViewPr varScale="1">
        <p:scale>
          <a:sx n="87" d="100"/>
          <a:sy n="87" d="100"/>
        </p:scale>
        <p:origin x="-23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E7F1D-4D77-4F11-9EAF-6634F70D2000}" type="datetimeFigureOut">
              <a:rPr lang="en-US" smtClean="0"/>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41E61-D9CF-4BF7-9B4A-390179A8413A}" type="slidenum">
              <a:rPr lang="en-US" smtClean="0"/>
              <a:t>‹#›</a:t>
            </a:fld>
            <a:endParaRPr lang="en-US"/>
          </a:p>
        </p:txBody>
      </p:sp>
    </p:spTree>
    <p:extLst>
      <p:ext uri="{BB962C8B-B14F-4D97-AF65-F5344CB8AC3E}">
        <p14:creationId xmlns:p14="http://schemas.microsoft.com/office/powerpoint/2010/main" val="280960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ubmed/22709401" TargetMode="External"/><Relationship Id="rId7" Type="http://schemas.openxmlformats.org/officeDocument/2006/relationships/hyperlink" Target="http://www.ncbi.nlm.nih.gov/pubmed?term=Sowell%20ER%5bAuthor%5d&amp;cauthor=true&amp;cauthor_uid=2270940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ncbi.nlm.nih.gov/pubmed?term=Kan%20E%5bAuthor%5d&amp;cauthor=true&amp;cauthor_uid=22709401" TargetMode="External"/><Relationship Id="rId5" Type="http://schemas.openxmlformats.org/officeDocument/2006/relationships/hyperlink" Target="http://www.ncbi.nlm.nih.gov/pubmed?term=Houston%20SM%5bAuthor%5d&amp;cauthor=true&amp;cauthor_uid=22709401" TargetMode="External"/><Relationship Id="rId4" Type="http://schemas.openxmlformats.org/officeDocument/2006/relationships/hyperlink" Target="http://www.ncbi.nlm.nih.gov/pubmed?term=Noble%20KG%5bAuthor%5d&amp;cauthor=true&amp;cauthor_uid=227094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3228DB-3379-463C-BBD3-B3F759C52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the ten districts with the largest African-American populations, there is more variability among the higher SES students, with the odds of being proficient running from a low of 50/50 to a high of more than 11 to one.  </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18</a:t>
            </a:fld>
            <a:endParaRPr lang="en-US"/>
          </a:p>
        </p:txBody>
      </p:sp>
    </p:spTree>
    <p:extLst>
      <p:ext uri="{BB962C8B-B14F-4D97-AF65-F5344CB8AC3E}">
        <p14:creationId xmlns:p14="http://schemas.microsoft.com/office/powerpoint/2010/main" val="266770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19</a:t>
            </a:fld>
            <a:endParaRPr lang="en-US"/>
          </a:p>
        </p:txBody>
      </p:sp>
    </p:spTree>
    <p:extLst>
      <p:ext uri="{BB962C8B-B14F-4D97-AF65-F5344CB8AC3E}">
        <p14:creationId xmlns:p14="http://schemas.microsoft.com/office/powerpoint/2010/main" val="8082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Developmental science."/>
              </a:rPr>
              <a:t>Dev Sci.</a:t>
            </a:r>
            <a:r>
              <a:rPr lang="en-US" dirty="0" smtClean="0"/>
              <a:t> 2012 Jul;15(4):516-27. </a:t>
            </a:r>
            <a:r>
              <a:rPr lang="en-US" dirty="0" err="1" smtClean="0"/>
              <a:t>doi</a:t>
            </a:r>
            <a:r>
              <a:rPr lang="en-US" dirty="0" smtClean="0"/>
              <a:t>: 10.1111/j.1467-7687.2012.01147.x. </a:t>
            </a:r>
            <a:r>
              <a:rPr lang="en-US" dirty="0" err="1" smtClean="0"/>
              <a:t>Epub</a:t>
            </a:r>
            <a:r>
              <a:rPr lang="en-US" dirty="0" smtClean="0"/>
              <a:t> 2012 Mar 29.</a:t>
            </a:r>
          </a:p>
          <a:p>
            <a:r>
              <a:rPr lang="en-US" b="1" dirty="0" smtClean="0"/>
              <a:t>Neural correlates of socioeconomic status in the developing human brain.</a:t>
            </a:r>
          </a:p>
          <a:p>
            <a:r>
              <a:rPr lang="en-US" dirty="0" smtClean="0">
                <a:hlinkClick r:id="rId4"/>
              </a:rPr>
              <a:t>Noble KG</a:t>
            </a:r>
            <a:r>
              <a:rPr lang="en-US" baseline="30000" dirty="0" smtClean="0"/>
              <a:t>1</a:t>
            </a:r>
            <a:r>
              <a:rPr lang="en-US" dirty="0" smtClean="0"/>
              <a:t>, </a:t>
            </a:r>
            <a:r>
              <a:rPr lang="en-US" dirty="0" smtClean="0">
                <a:hlinkClick r:id="rId5"/>
              </a:rPr>
              <a:t>Houston SM</a:t>
            </a:r>
            <a:r>
              <a:rPr lang="en-US" dirty="0" smtClean="0"/>
              <a:t>, </a:t>
            </a:r>
            <a:r>
              <a:rPr lang="en-US" dirty="0" err="1" smtClean="0">
                <a:hlinkClick r:id="rId6"/>
              </a:rPr>
              <a:t>Kan</a:t>
            </a:r>
            <a:r>
              <a:rPr lang="en-US" dirty="0" smtClean="0">
                <a:hlinkClick r:id="rId6"/>
              </a:rPr>
              <a:t> E</a:t>
            </a:r>
            <a:r>
              <a:rPr lang="en-US" dirty="0" smtClean="0"/>
              <a:t>, </a:t>
            </a:r>
            <a:r>
              <a:rPr lang="en-US" dirty="0" smtClean="0">
                <a:hlinkClick r:id="rId7"/>
              </a:rPr>
              <a:t>Sowell ER</a:t>
            </a:r>
            <a:r>
              <a:rPr lang="en-US" dirty="0" smtClean="0"/>
              <a:t>.</a:t>
            </a:r>
          </a:p>
          <a:p>
            <a:r>
              <a:rPr lang="en-US" b="1" dirty="0" smtClean="0">
                <a:hlinkClick r:id="rId3" tooltip="Open/close author information list"/>
              </a:rPr>
              <a:t>Author information </a:t>
            </a:r>
            <a:endParaRPr lang="en-US" b="1" dirty="0" smtClean="0"/>
          </a:p>
          <a:p>
            <a:r>
              <a:rPr lang="en-US" baseline="30000" dirty="0" smtClean="0"/>
              <a:t>1</a:t>
            </a:r>
            <a:r>
              <a:rPr lang="en-US" dirty="0" smtClean="0"/>
              <a:t>Department of Pediatrics, Columbia University, USA. kgn2106@columbia.edu</a:t>
            </a:r>
          </a:p>
          <a:p>
            <a:r>
              <a:rPr lang="en-US" b="1" dirty="0" smtClean="0"/>
              <a:t>Abstract</a:t>
            </a:r>
          </a:p>
          <a:p>
            <a:r>
              <a:rPr lang="en-US" dirty="0" smtClean="0"/>
              <a:t>Socioeconomic disparities in childhood are associated with remarkable differences in cognitive and socio-emotional development during a time when dramatic changes are occurring in the brain. Yet, the neurobiological pathways through which socioeconomic status (SES) shapes development remain poorly understood. Behavioral evidence suggests that language, memory, social-emotional processing, and cognitive control exhibit relatively large differences across SES. Here we investigated whether volumetric differences could be observed across SES in several neural regions that support these skills. In a sample of 60 socioeconomically diverse children, highly significant SES differences in regional brain volume were observed in the hippocampus and the amygdala. In addition, SES × age interactions were observed in the left superior temporal </a:t>
            </a:r>
            <a:r>
              <a:rPr lang="en-US" dirty="0" err="1" smtClean="0"/>
              <a:t>gyrus</a:t>
            </a:r>
            <a:r>
              <a:rPr lang="en-US" dirty="0" smtClean="0"/>
              <a:t> and left inferior frontal </a:t>
            </a:r>
            <a:r>
              <a:rPr lang="en-US" dirty="0" err="1" smtClean="0"/>
              <a:t>gyrus</a:t>
            </a:r>
            <a:r>
              <a:rPr lang="en-US" dirty="0" smtClean="0"/>
              <a:t>, suggesting increasing SES differences with age in these regions. These results were not explained by differences in gender, race or IQ. Likely mechanisms include differences in the home linguistic environment and exposure to stress, which may serve as targets for intervention at a time of high neural plasticity.</a:t>
            </a:r>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4</a:t>
            </a:fld>
            <a:endParaRPr lang="en-US"/>
          </a:p>
        </p:txBody>
      </p:sp>
    </p:spTree>
    <p:extLst>
      <p:ext uri="{BB962C8B-B14F-4D97-AF65-F5344CB8AC3E}">
        <p14:creationId xmlns:p14="http://schemas.microsoft.com/office/powerpoint/2010/main" val="21241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quality of parenting accounts for about one-third of the health and education gaps between rich and poor children. </a:t>
            </a:r>
          </a:p>
          <a:p>
            <a:r>
              <a:rPr lang="en-US" dirty="0" smtClean="0"/>
              <a:t>Richard Reeves and Kimberly Howard, 2013, The Parenting Gap. </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5</a:t>
            </a:fld>
            <a:endParaRPr lang="en-US"/>
          </a:p>
        </p:txBody>
      </p:sp>
    </p:spTree>
    <p:extLst>
      <p:ext uri="{BB962C8B-B14F-4D97-AF65-F5344CB8AC3E}">
        <p14:creationId xmlns:p14="http://schemas.microsoft.com/office/powerpoint/2010/main" val="33058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practical terms, the</a:t>
            </a:r>
            <a:r>
              <a:rPr lang="en-US" baseline="0" dirty="0" smtClean="0"/>
              <a:t> sensitivity and plasticity of e</a:t>
            </a:r>
            <a:r>
              <a:rPr lang="en-US" dirty="0" smtClean="0"/>
              <a:t>arly childhood makes</a:t>
            </a:r>
            <a:r>
              <a:rPr lang="en-US" baseline="0" dirty="0" smtClean="0"/>
              <a:t> it </a:t>
            </a:r>
            <a:r>
              <a:rPr lang="en-US" dirty="0" smtClean="0"/>
              <a:t>the most cost-effective period in which </a:t>
            </a:r>
            <a:r>
              <a:rPr lang="en-US" baseline="0" dirty="0" smtClean="0"/>
              <a:t>to invest.  Perversely, even stupidly, it is the period that as a society we invest the least in.  Older people vote and can more effectively direct collective resources toward their benefit.  See James Heckman’s work. </a:t>
            </a:r>
          </a:p>
          <a:p>
            <a:endParaRPr lang="en-US" baseline="0" dirty="0" smtClean="0"/>
          </a:p>
          <a:p>
            <a:r>
              <a:rPr lang="en-US" baseline="0" dirty="0" smtClean="0"/>
              <a:t>Luckily, it is both moral and practical to invest more in the early stages of life.  In as much as development can be optimized, we can prevent the loss of potentials, and many bad, and expensive outcomes.</a:t>
            </a:r>
          </a:p>
          <a:p>
            <a:endParaRPr lang="en-US" baseline="0" dirty="0" smtClean="0"/>
          </a:p>
          <a:p>
            <a:r>
              <a:rPr lang="en-US" baseline="0" dirty="0" smtClean="0"/>
              <a:t>But U.S. educational spending is terribly contradictory to early childhood investments. We spend one-and-a-half times the average of other wealthy countries on school-age children—about $12,000 per pupil per year nationally, but almost nothing on very young children, though that is where we would get the most benefit from our investments.  (see “Choose your parents wisely,” in The Economist, July 26</a:t>
            </a:r>
            <a:r>
              <a:rPr lang="en-US" baseline="30000" dirty="0" smtClean="0"/>
              <a:t>th</a:t>
            </a:r>
            <a:r>
              <a:rPr lang="en-US" baseline="0" dirty="0" smtClean="0"/>
              <a:t>, 2014, 21-25.  </a:t>
            </a:r>
          </a:p>
          <a:p>
            <a:endParaRPr lang="en-US" baseline="0" dirty="0" smtClean="0"/>
          </a:p>
          <a:p>
            <a:r>
              <a:rPr lang="en-US" baseline="0" dirty="0" smtClean="0"/>
              <a:t>Our school curricula do not teach young people the basics of good parenting and healthy family life.  Some of this blindness to practicality is ideological:  conservatives know that parents and families matter, but want all the responsibility for whatever goes wrong to be blamed on the parent, and to avoid any public spending obligations.  Liberals tend to be in favor of public investments in early childhood, but want to avoid holding parents responsible for the investments made in their children or the lack of them.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3064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26% of all the African Am students in the state; Kansas City about 21%; Topeka about 8%.  African-Americans are more concentrated in urban areas than Hispanics and Whites.</a:t>
            </a:r>
          </a:p>
          <a:p>
            <a:endParaRPr lang="en-US" baseline="0" dirty="0" smtClean="0"/>
          </a:p>
          <a:p>
            <a:r>
              <a:rPr lang="en-US" baseline="0" dirty="0" smtClean="0"/>
              <a:t>“Double segregation” segregation by both ethnicity and poverty.  Gary </a:t>
            </a:r>
            <a:r>
              <a:rPr lang="en-US" baseline="0" dirty="0" err="1" smtClean="0"/>
              <a:t>Orfiled</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10</a:t>
            </a:fld>
            <a:endParaRPr lang="en-US"/>
          </a:p>
        </p:txBody>
      </p:sp>
    </p:spTree>
    <p:extLst>
      <p:ext uri="{BB962C8B-B14F-4D97-AF65-F5344CB8AC3E}">
        <p14:creationId xmlns:p14="http://schemas.microsoft.com/office/powerpoint/2010/main" val="223685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these 10 districts, only 30 percent of the African American students are from higher SES families.  </a:t>
            </a:r>
            <a:r>
              <a:rPr lang="en-US" dirty="0" smtClean="0"/>
              <a:t>The districts where the higher</a:t>
            </a:r>
            <a:r>
              <a:rPr lang="en-US" baseline="0" dirty="0" smtClean="0"/>
              <a:t> SES African-Am. Students perform well—Blue Valley, Lawrence, Olathe—also show lower proportions of lower SES African-Americans scoring at proficient.  Kansas City, where higher SES African American students have the worst odds of success, is also the district where lower SES African-American students have the best odds among these 10 districts of scoring proficient or above.  What would explain this?  In districts where most students seem to be doing well, do more disadvantaged students stand out, and get labeled as failures?  Do they get discouraged faster?  Is there social status lowered because of their relatively much lower economic class?  Maybe all of these are true.</a:t>
            </a:r>
          </a:p>
          <a:p>
            <a:endParaRPr lang="en-US" baseline="0" dirty="0"/>
          </a:p>
          <a:p>
            <a:r>
              <a:rPr lang="en-US" baseline="0" dirty="0" smtClean="0"/>
              <a:t>A similar phenomena is observable at the state level:  Massachusetts is among the highest performing states on the NAEP, but blacks and Latinos there are eight time more likely to underperform in 4</a:t>
            </a:r>
            <a:r>
              <a:rPr lang="en-US" baseline="30000" dirty="0" smtClean="0"/>
              <a:t>th</a:t>
            </a:r>
            <a:r>
              <a:rPr lang="en-US" baseline="0" dirty="0" smtClean="0"/>
              <a:t> grade than are whites.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6D5F07-9858-449D-A12B-D01A8C44EEA3}" type="slidenum">
              <a:rPr lang="en-US" smtClean="0"/>
              <a:t>12</a:t>
            </a:fld>
            <a:endParaRPr lang="en-US"/>
          </a:p>
        </p:txBody>
      </p:sp>
    </p:spTree>
    <p:extLst>
      <p:ext uri="{BB962C8B-B14F-4D97-AF65-F5344CB8AC3E}">
        <p14:creationId xmlns:p14="http://schemas.microsoft.com/office/powerpoint/2010/main" val="218522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14</a:t>
            </a:fld>
            <a:endParaRPr lang="en-US"/>
          </a:p>
        </p:txBody>
      </p:sp>
    </p:spTree>
    <p:extLst>
      <p:ext uri="{BB962C8B-B14F-4D97-AF65-F5344CB8AC3E}">
        <p14:creationId xmlns:p14="http://schemas.microsoft.com/office/powerpoint/2010/main" val="361255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echoes</a:t>
            </a:r>
            <a:r>
              <a:rPr lang="en-US" baseline="0" dirty="0" smtClean="0"/>
              <a:t> the trend chart above, showing how consistently low are the academic measures from the lower SES groups</a:t>
            </a:r>
            <a:r>
              <a:rPr lang="en-US" baseline="0" dirty="0" smtClean="0"/>
              <a:t>.  This confirms our hypothesis that lower SES, particularly for children of single-parents, of which there are a higher proportion among African-Americans, tend to perform poorly academically.</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15</a:t>
            </a:fld>
            <a:endParaRPr lang="en-US"/>
          </a:p>
        </p:txBody>
      </p:sp>
    </p:spTree>
    <p:extLst>
      <p:ext uri="{BB962C8B-B14F-4D97-AF65-F5344CB8AC3E}">
        <p14:creationId xmlns:p14="http://schemas.microsoft.com/office/powerpoint/2010/main" val="213770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18 % of the State’s Hispanic students; Kansas City a little less than 11 %; Dodge about 6 %.</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16</a:t>
            </a:fld>
            <a:endParaRPr lang="en-US"/>
          </a:p>
        </p:txBody>
      </p:sp>
    </p:spTree>
    <p:extLst>
      <p:ext uri="{BB962C8B-B14F-4D97-AF65-F5344CB8AC3E}">
        <p14:creationId xmlns:p14="http://schemas.microsoft.com/office/powerpoint/2010/main" val="339643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03205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410181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92772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19306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EBA16-47F0-47DA-9C20-69B636AF4349}" type="datetimeFigureOut">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7900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EBA16-47F0-47DA-9C20-69B636AF434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612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EBA16-47F0-47DA-9C20-69B636AF4349}" type="datetimeFigureOut">
              <a:rPr lang="en-US" smtClean="0"/>
              <a:t>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66407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EBA16-47F0-47DA-9C20-69B636AF4349}" type="datetimeFigureOut">
              <a:rPr lang="en-US" smtClean="0"/>
              <a:t>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11410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BA16-47F0-47DA-9C20-69B636AF4349}" type="datetimeFigureOut">
              <a:rPr lang="en-US" smtClean="0"/>
              <a:t>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8178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875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96014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BA16-47F0-47DA-9C20-69B636AF4349}" type="datetimeFigureOut">
              <a:rPr lang="en-US" smtClean="0"/>
              <a:t>8/19/2014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DE760-4E8A-4B7A-94B6-CF7F98E8C91A}" type="slidenum">
              <a:rPr lang="en-US" smtClean="0"/>
              <a:t>‹#›</a:t>
            </a:fld>
            <a:endParaRPr lang="en-US"/>
          </a:p>
        </p:txBody>
      </p:sp>
    </p:spTree>
    <p:extLst>
      <p:ext uri="{BB962C8B-B14F-4D97-AF65-F5344CB8AC3E}">
        <p14:creationId xmlns:p14="http://schemas.microsoft.com/office/powerpoint/2010/main" val="95130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066800"/>
            <a:ext cx="5867400" cy="2536825"/>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228600" tIns="91440" rIns="228600" bIns="91440">
            <a:normAutofit/>
          </a:bodyPr>
          <a:lstStyle/>
          <a:p>
            <a:pPr algn="l"/>
            <a:r>
              <a:rPr lang="en-US" sz="3600" dirty="0" smtClean="0">
                <a:solidFill>
                  <a:schemeClr val="accent1">
                    <a:lumMod val="75000"/>
                  </a:schemeClr>
                </a:solidFill>
              </a:rPr>
              <a:t>Summary of Gap </a:t>
            </a:r>
            <a:r>
              <a:rPr lang="en-US" sz="3600" dirty="0">
                <a:solidFill>
                  <a:schemeClr val="accent1">
                    <a:lumMod val="75000"/>
                  </a:schemeClr>
                </a:solidFill>
              </a:rPr>
              <a:t>C</a:t>
            </a:r>
            <a:r>
              <a:rPr lang="en-US" sz="3600" dirty="0" smtClean="0">
                <a:solidFill>
                  <a:schemeClr val="accent1">
                    <a:lumMod val="75000"/>
                  </a:schemeClr>
                </a:solidFill>
              </a:rPr>
              <a:t>auses </a:t>
            </a:r>
            <a:br>
              <a:rPr lang="en-US" sz="3600" dirty="0" smtClean="0">
                <a:solidFill>
                  <a:schemeClr val="accent1">
                    <a:lumMod val="75000"/>
                  </a:schemeClr>
                </a:solidFill>
              </a:rPr>
            </a:br>
            <a:r>
              <a:rPr lang="en-US" sz="3600" dirty="0" smtClean="0">
                <a:solidFill>
                  <a:schemeClr val="accent1">
                    <a:lumMod val="75000"/>
                  </a:schemeClr>
                </a:solidFill>
              </a:rPr>
              <a:t>and </a:t>
            </a:r>
            <a:br>
              <a:rPr lang="en-US" sz="3600" dirty="0" smtClean="0">
                <a:solidFill>
                  <a:schemeClr val="accent1">
                    <a:lumMod val="75000"/>
                  </a:schemeClr>
                </a:solidFill>
              </a:rPr>
            </a:br>
            <a:r>
              <a:rPr lang="en-US" sz="3600" dirty="0" smtClean="0">
                <a:solidFill>
                  <a:schemeClr val="accent1">
                    <a:lumMod val="75000"/>
                  </a:schemeClr>
                </a:solidFill>
              </a:rPr>
              <a:t>Where the Most Prominent Gaps Are in Kansas</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fontScale="70000" lnSpcReduction="20000"/>
          </a:bodyPr>
          <a:lstStyle/>
          <a:p>
            <a:pPr algn="r"/>
            <a:r>
              <a:rPr lang="en-US" dirty="0" smtClean="0"/>
              <a:t>Tony Moss</a:t>
            </a:r>
          </a:p>
          <a:p>
            <a:pPr algn="r"/>
            <a:r>
              <a:rPr lang="en-US" dirty="0" smtClean="0"/>
              <a:t>Researcher / Data Analyst</a:t>
            </a:r>
          </a:p>
          <a:p>
            <a:pPr algn="r"/>
            <a:r>
              <a:rPr lang="en-US" dirty="0" smtClean="0"/>
              <a:t>Kansas State Dept. of Education</a:t>
            </a:r>
          </a:p>
          <a:p>
            <a:pPr algn="r"/>
            <a:r>
              <a:rPr lang="en-US" dirty="0" smtClean="0"/>
              <a:t>Gap Workgroup Meeting</a:t>
            </a:r>
          </a:p>
          <a:p>
            <a:pPr algn="r"/>
            <a:r>
              <a:rPr lang="en-US" dirty="0" smtClean="0"/>
              <a:t>KSDE, </a:t>
            </a:r>
            <a:r>
              <a:rPr lang="en-US" dirty="0" smtClean="0"/>
              <a:t>19 </a:t>
            </a:r>
            <a:r>
              <a:rPr lang="en-US" dirty="0" smtClean="0"/>
              <a:t>August 2014</a:t>
            </a:r>
            <a:endParaRPr lang="en-US" dirty="0"/>
          </a:p>
        </p:txBody>
      </p:sp>
    </p:spTree>
    <p:extLst>
      <p:ext uri="{BB962C8B-B14F-4D97-AF65-F5344CB8AC3E}">
        <p14:creationId xmlns:p14="http://schemas.microsoft.com/office/powerpoint/2010/main" val="50957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391400" cy="1401762"/>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200" dirty="0" smtClean="0">
                <a:solidFill>
                  <a:schemeClr val="accent1">
                    <a:lumMod val="75000"/>
                  </a:schemeClr>
                </a:solidFill>
              </a:rPr>
              <a:t>Background first:  Where are the greatest numbers of each of the </a:t>
            </a:r>
            <a:r>
              <a:rPr lang="en-US" sz="3200" dirty="0" smtClean="0">
                <a:solidFill>
                  <a:schemeClr val="accent1">
                    <a:lumMod val="75000"/>
                  </a:schemeClr>
                </a:solidFill>
              </a:rPr>
              <a:t>3 groups</a:t>
            </a:r>
            <a:r>
              <a:rPr lang="en-US" sz="3200" dirty="0" smtClean="0">
                <a:solidFill>
                  <a:schemeClr val="accent1">
                    <a:lumMod val="75000"/>
                  </a:schemeClr>
                </a:solidFill>
              </a:rPr>
              <a:t>?</a:t>
            </a:r>
            <a:endParaRPr lang="en-US" sz="32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59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3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5395"/>
            <a:ext cx="92202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152400"/>
            <a:ext cx="8229600" cy="9906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African-American students do on state reading assessments in these 10 districts?</a:t>
            </a:r>
            <a:endParaRPr lang="en-US" sz="3200" dirty="0">
              <a:solidFill>
                <a:schemeClr val="accent1">
                  <a:lumMod val="75000"/>
                </a:schemeClr>
              </a:solidFill>
            </a:endParaRPr>
          </a:p>
        </p:txBody>
      </p:sp>
    </p:spTree>
    <p:extLst>
      <p:ext uri="{BB962C8B-B14F-4D97-AF65-F5344CB8AC3E}">
        <p14:creationId xmlns:p14="http://schemas.microsoft.com/office/powerpoint/2010/main" val="67843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2057400"/>
            <a:ext cx="8229601" cy="505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81001" y="76200"/>
            <a:ext cx="8229600" cy="237744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1800" dirty="0" smtClean="0">
                <a:solidFill>
                  <a:schemeClr val="accent1">
                    <a:lumMod val="75000"/>
                  </a:schemeClr>
                </a:solidFill>
              </a:rPr>
              <a:t>If we compare the percent proficient to the percent below, for higher and lower SES African-American students, we see that the odds of being proficient or above vary a lot by district, especially for middle-class African-American students.  The odds are 14 to 1 that a middle-class African-American will be proficient or above in Blue Valley, but only about even for </a:t>
            </a:r>
            <a:r>
              <a:rPr lang="en-US" sz="1800" dirty="0">
                <a:solidFill>
                  <a:schemeClr val="accent1">
                    <a:lumMod val="75000"/>
                  </a:schemeClr>
                </a:solidFill>
              </a:rPr>
              <a:t>a middle-class African-American in </a:t>
            </a:r>
            <a:r>
              <a:rPr lang="en-US" sz="1800" dirty="0" smtClean="0">
                <a:solidFill>
                  <a:schemeClr val="accent1">
                    <a:lumMod val="75000"/>
                  </a:schemeClr>
                </a:solidFill>
              </a:rPr>
              <a:t>Kansas City.  </a:t>
            </a:r>
            <a:br>
              <a:rPr lang="en-US" sz="1800" dirty="0" smtClean="0">
                <a:solidFill>
                  <a:schemeClr val="accent1">
                    <a:lumMod val="75000"/>
                  </a:schemeClr>
                </a:solidFill>
              </a:rPr>
            </a:br>
            <a:r>
              <a:rPr lang="en-US" sz="1800" dirty="0">
                <a:solidFill>
                  <a:schemeClr val="accent1">
                    <a:lumMod val="75000"/>
                  </a:schemeClr>
                </a:solidFill>
              </a:rPr>
              <a:t/>
            </a:r>
            <a:br>
              <a:rPr lang="en-US" sz="1800" dirty="0">
                <a:solidFill>
                  <a:schemeClr val="accent1">
                    <a:lumMod val="75000"/>
                  </a:schemeClr>
                </a:solidFill>
              </a:rPr>
            </a:br>
            <a:r>
              <a:rPr lang="en-US" sz="1800" dirty="0">
                <a:solidFill>
                  <a:schemeClr val="accent1">
                    <a:lumMod val="75000"/>
                  </a:schemeClr>
                </a:solidFill>
              </a:rPr>
              <a:t>T</a:t>
            </a:r>
            <a:r>
              <a:rPr lang="en-US" sz="1800" dirty="0" smtClean="0">
                <a:solidFill>
                  <a:schemeClr val="accent1">
                    <a:lumMod val="75000"/>
                  </a:schemeClr>
                </a:solidFill>
              </a:rPr>
              <a:t>he districts having the most success with middle-class African-Americans tend to have the lowest success with lower SES African-Americans.</a:t>
            </a:r>
            <a:endParaRPr lang="en-US" sz="1800" dirty="0">
              <a:solidFill>
                <a:schemeClr val="accent1">
                  <a:lumMod val="75000"/>
                </a:schemeClr>
              </a:solidFill>
            </a:endParaRPr>
          </a:p>
        </p:txBody>
      </p:sp>
    </p:spTree>
    <p:extLst>
      <p:ext uri="{BB962C8B-B14F-4D97-AF65-F5344CB8AC3E}">
        <p14:creationId xmlns:p14="http://schemas.microsoft.com/office/powerpoint/2010/main" val="30878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533400"/>
            <a:ext cx="6858000" cy="19812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In which districts do African-American students show higher achievement?</a:t>
            </a:r>
            <a:endParaRPr lang="en-US" sz="3600" dirty="0">
              <a:solidFill>
                <a:schemeClr val="accent1">
                  <a:lumMod val="75000"/>
                </a:schemeClr>
              </a:solidFill>
            </a:endParaRPr>
          </a:p>
        </p:txBody>
      </p:sp>
      <p:sp>
        <p:nvSpPr>
          <p:cNvPr id="3" name="Content Placeholder 2"/>
          <p:cNvSpPr>
            <a:spLocks noGrp="1"/>
          </p:cNvSpPr>
          <p:nvPr>
            <p:ph idx="1"/>
          </p:nvPr>
        </p:nvSpPr>
        <p:spPr>
          <a:xfrm>
            <a:off x="1066800" y="3048000"/>
            <a:ext cx="7086600" cy="2475689"/>
          </a:xfrm>
        </p:spPr>
        <p:txBody>
          <a:bodyPr>
            <a:normAutofit fontScale="92500"/>
          </a:bodyPr>
          <a:lstStyle/>
          <a:p>
            <a:r>
              <a:rPr lang="en-US" dirty="0"/>
              <a:t>T</a:t>
            </a:r>
            <a:r>
              <a:rPr lang="en-US" dirty="0" smtClean="0"/>
              <a:t>here </a:t>
            </a:r>
            <a:r>
              <a:rPr lang="en-US" dirty="0" smtClean="0"/>
              <a:t>is greater variability when there are fewer </a:t>
            </a:r>
            <a:r>
              <a:rPr lang="en-US" dirty="0" smtClean="0"/>
              <a:t>students.  To capture only systematic differences, we’ll </a:t>
            </a:r>
            <a:r>
              <a:rPr lang="en-US" dirty="0" smtClean="0"/>
              <a:t>only include those districts with at least 50 or more </a:t>
            </a:r>
            <a:r>
              <a:rPr lang="en-US" dirty="0" smtClean="0"/>
              <a:t>students</a:t>
            </a:r>
            <a:r>
              <a:rPr lang="en-US" dirty="0"/>
              <a:t> </a:t>
            </a:r>
            <a:r>
              <a:rPr lang="en-US" dirty="0" smtClean="0"/>
              <a:t>in each of the 3 groups.</a:t>
            </a:r>
            <a:endParaRPr lang="en-US" dirty="0"/>
          </a:p>
        </p:txBody>
      </p:sp>
    </p:spTree>
    <p:extLst>
      <p:ext uri="{BB962C8B-B14F-4D97-AF65-F5344CB8AC3E}">
        <p14:creationId xmlns:p14="http://schemas.microsoft.com/office/powerpoint/2010/main" val="319120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747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2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62834"/>
            <a:ext cx="9144000" cy="489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990601" y="228600"/>
            <a:ext cx="7162800" cy="1524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182880" rIns="182880" bIns="182880">
            <a:noAutofit/>
          </a:bodyPr>
          <a:lstStyle/>
          <a:p>
            <a:pPr algn="l"/>
            <a:r>
              <a:rPr lang="en-US" sz="2800" dirty="0" smtClean="0">
                <a:solidFill>
                  <a:schemeClr val="accent1">
                    <a:lumMod val="75000"/>
                  </a:schemeClr>
                </a:solidFill>
              </a:rPr>
              <a:t>The ten districts with the highest performing lower SES African-American groups don’t perform much better than the group average.</a:t>
            </a:r>
            <a:endParaRPr lang="en-US" sz="2800" dirty="0">
              <a:solidFill>
                <a:schemeClr val="accent1">
                  <a:lumMod val="75000"/>
                </a:schemeClr>
              </a:solidFill>
            </a:endParaRPr>
          </a:p>
        </p:txBody>
      </p:sp>
      <p:sp>
        <p:nvSpPr>
          <p:cNvPr id="4" name="TextBox 3"/>
          <p:cNvSpPr txBox="1"/>
          <p:nvPr/>
        </p:nvSpPr>
        <p:spPr>
          <a:xfrm>
            <a:off x="2590800" y="1962834"/>
            <a:ext cx="4258217" cy="646331"/>
          </a:xfrm>
          <a:prstGeom prst="rect">
            <a:avLst/>
          </a:prstGeom>
          <a:noFill/>
        </p:spPr>
        <p:txBody>
          <a:bodyPr wrap="none" rtlCol="0">
            <a:spAutoFit/>
          </a:bodyPr>
          <a:lstStyle/>
          <a:p>
            <a:r>
              <a:rPr lang="en-US" b="1" dirty="0" smtClean="0"/>
              <a:t>Lower SES African-American Students API, </a:t>
            </a:r>
          </a:p>
          <a:p>
            <a:r>
              <a:rPr lang="en-US" b="1" dirty="0" smtClean="0"/>
              <a:t>Ten Highest API Districts, 2013 Reading</a:t>
            </a:r>
            <a:endParaRPr lang="en-US" b="1" dirty="0"/>
          </a:p>
        </p:txBody>
      </p:sp>
    </p:spTree>
    <p:extLst>
      <p:ext uri="{BB962C8B-B14F-4D97-AF65-F5344CB8AC3E}">
        <p14:creationId xmlns:p14="http://schemas.microsoft.com/office/powerpoint/2010/main" val="109034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304800"/>
            <a:ext cx="66294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br>
              <a:rPr lang="en-US" sz="3600" dirty="0" smtClean="0">
                <a:solidFill>
                  <a:schemeClr val="accent1">
                    <a:lumMod val="75000"/>
                  </a:schemeClr>
                </a:solidFill>
              </a:rPr>
            </a:br>
            <a:r>
              <a:rPr lang="en-US" sz="3600" dirty="0" smtClean="0">
                <a:solidFill>
                  <a:schemeClr val="accent1">
                    <a:lumMod val="75000"/>
                  </a:schemeClr>
                </a:solidFill>
              </a:rPr>
              <a:t> of Hispanic students?</a:t>
            </a:r>
            <a:endParaRPr lang="en-US" sz="3600" dirty="0">
              <a:solidFill>
                <a:schemeClr val="accent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3" y="1757388"/>
            <a:ext cx="8993057" cy="504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0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0" y="1828800"/>
            <a:ext cx="9111082" cy="472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Hispanic students do on state reading assessments in these 10 districts?</a:t>
            </a:r>
            <a:endParaRPr lang="en-US" sz="3200" dirty="0">
              <a:solidFill>
                <a:schemeClr val="accent1">
                  <a:lumMod val="75000"/>
                </a:schemeClr>
              </a:solidFill>
            </a:endParaRPr>
          </a:p>
        </p:txBody>
      </p:sp>
    </p:spTree>
    <p:extLst>
      <p:ext uri="{BB962C8B-B14F-4D97-AF65-F5344CB8AC3E}">
        <p14:creationId xmlns:p14="http://schemas.microsoft.com/office/powerpoint/2010/main" val="155989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213360"/>
            <a:ext cx="8229600" cy="1615440"/>
          </a:xfrm>
          <a:prstGeom prst="rect">
            <a:avLst/>
          </a:prstGeo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solidFill>
                  <a:schemeClr val="accent1">
                    <a:lumMod val="75000"/>
                  </a:schemeClr>
                </a:solidFill>
              </a:rPr>
              <a:t>Less than 15 percent of the Hispanics in these 10 schools are higher SES.  Combining the data in the 10 districts, higher SES Hispanics have a 5 to 1 chance of being proficient.  Lower SES Hispanics, just like lower SES African-Americans, have only a 1 in 3 chance.  Again, the districts that show more success with higher SES Hispanic  students, also show less success with lower SES </a:t>
            </a:r>
            <a:r>
              <a:rPr lang="en-US" sz="1800" dirty="0" smtClean="0">
                <a:solidFill>
                  <a:schemeClr val="accent1">
                    <a:lumMod val="75000"/>
                  </a:schemeClr>
                </a:solidFill>
              </a:rPr>
              <a:t>Hispanic </a:t>
            </a:r>
            <a:r>
              <a:rPr lang="en-US" sz="1800" dirty="0" smtClean="0">
                <a:solidFill>
                  <a:schemeClr val="accent1">
                    <a:lumMod val="75000"/>
                  </a:schemeClr>
                </a:solidFill>
              </a:rPr>
              <a:t>students, and vice versa.</a:t>
            </a:r>
            <a:endParaRPr lang="en-US" sz="1800" dirty="0">
              <a:solidFill>
                <a:schemeClr val="accent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02845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00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50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28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t>We reviewed research and data which confirmed that:</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marL="514350" lvl="0" indent="-514350">
              <a:buFont typeface="+mj-lt"/>
              <a:buAutoNum type="arabicPeriod"/>
            </a:pPr>
            <a:r>
              <a:rPr lang="en-US" i="1" dirty="0">
                <a:solidFill>
                  <a:schemeClr val="accent1">
                    <a:lumMod val="75000"/>
                  </a:schemeClr>
                </a:solidFill>
              </a:rPr>
              <a:t>Gaps are leading indicators of the health and competitiveness of a society.  </a:t>
            </a:r>
            <a:r>
              <a:rPr lang="en-US" i="1" dirty="0"/>
              <a:t>The smaller the gaps, the healthier and more economically competitive the society.  The rapid growth in the proportion of single mothers is a global phenomenon, but countries that have high-quality Early Education and Child Care (EECC), universal access to health care, and high-quality teachers in every school, have practically eliminated the gaps associated with poverty and single-parenthood</a:t>
            </a:r>
            <a:r>
              <a:rPr lang="en-US" i="1" dirty="0" smtClean="0"/>
              <a:t>.</a:t>
            </a:r>
            <a:endParaRPr lang="en-US" dirty="0"/>
          </a:p>
          <a:p>
            <a:pPr marL="514350" lvl="0" indent="-514350">
              <a:buFont typeface="+mj-lt"/>
              <a:buAutoNum type="arabicPeriod"/>
            </a:pPr>
            <a:r>
              <a:rPr lang="en-US" i="1" dirty="0">
                <a:solidFill>
                  <a:schemeClr val="accent1">
                    <a:lumMod val="75000"/>
                  </a:schemeClr>
                </a:solidFill>
              </a:rPr>
              <a:t>Health and academic gaps, because of developmental sensitivities, originate in early child development and social interactions.  </a:t>
            </a:r>
            <a:r>
              <a:rPr lang="en-US" i="1" dirty="0"/>
              <a:t>Damage done to the architecture of developing brains and to biological systems subject to stress can emerge years, even decades, later.  </a:t>
            </a:r>
            <a:endParaRPr lang="en-US" dirty="0"/>
          </a:p>
        </p:txBody>
      </p:sp>
    </p:spTree>
    <p:extLst>
      <p:ext uri="{BB962C8B-B14F-4D97-AF65-F5344CB8AC3E}">
        <p14:creationId xmlns:p14="http://schemas.microsoft.com/office/powerpoint/2010/main" val="255655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lstStyle/>
          <a:p>
            <a:endParaRPr lang="en-US" dirty="0"/>
          </a:p>
        </p:txBody>
      </p:sp>
      <p:sp>
        <p:nvSpPr>
          <p:cNvPr id="4" name="Title 1"/>
          <p:cNvSpPr>
            <a:spLocks noGrp="1"/>
          </p:cNvSpPr>
          <p:nvPr>
            <p:ph type="title"/>
          </p:nvPr>
        </p:nvSpPr>
        <p:spPr>
          <a:xfrm>
            <a:off x="457200" y="274638"/>
            <a:ext cx="8229600" cy="1477962"/>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182880" rIns="182880" bIns="182880">
            <a:noAutofit/>
          </a:bodyPr>
          <a:lstStyle/>
          <a:p>
            <a:pPr algn="l"/>
            <a:r>
              <a:rPr lang="en-US" sz="2800" dirty="0" smtClean="0">
                <a:solidFill>
                  <a:schemeClr val="accent1">
                    <a:lumMod val="75000"/>
                  </a:schemeClr>
                </a:solidFill>
              </a:rPr>
              <a:t>The ten districts with the highest performing lower SES </a:t>
            </a:r>
            <a:r>
              <a:rPr lang="en-US" sz="2800" dirty="0" smtClean="0">
                <a:solidFill>
                  <a:schemeClr val="accent1">
                    <a:lumMod val="75000"/>
                  </a:schemeClr>
                </a:solidFill>
              </a:rPr>
              <a:t>Hispanic </a:t>
            </a:r>
            <a:r>
              <a:rPr lang="en-US" sz="2800" dirty="0" smtClean="0">
                <a:solidFill>
                  <a:schemeClr val="accent1">
                    <a:lumMod val="75000"/>
                  </a:schemeClr>
                </a:solidFill>
              </a:rPr>
              <a:t>groups don’t perform much better than the group average.</a:t>
            </a:r>
            <a:endParaRPr lang="en-US" sz="2800" dirty="0">
              <a:solidFill>
                <a:schemeClr val="accent1">
                  <a:lumMod val="75000"/>
                </a:schemeClr>
              </a:solidFill>
            </a:endParaRPr>
          </a:p>
        </p:txBody>
      </p:sp>
    </p:spTree>
    <p:extLst>
      <p:ext uri="{BB962C8B-B14F-4D97-AF65-F5344CB8AC3E}">
        <p14:creationId xmlns:p14="http://schemas.microsoft.com/office/powerpoint/2010/main" val="315425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7200"/>
            <a:ext cx="9144000" cy="502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r>
              <a:rPr lang="en-US" sz="3600" dirty="0">
                <a:solidFill>
                  <a:schemeClr val="accent1">
                    <a:lumMod val="75000"/>
                  </a:schemeClr>
                </a:solidFill>
              </a:rPr>
              <a:t> </a:t>
            </a:r>
            <a:r>
              <a:rPr lang="en-US" sz="3600" dirty="0" smtClean="0">
                <a:solidFill>
                  <a:schemeClr val="accent1">
                    <a:lumMod val="75000"/>
                  </a:schemeClr>
                </a:solidFill>
              </a:rPr>
              <a:t>of lower social &amp; economic status students?</a:t>
            </a:r>
            <a:endParaRPr lang="en-US" sz="3600" dirty="0">
              <a:solidFill>
                <a:schemeClr val="accent1">
                  <a:lumMod val="75000"/>
                </a:schemeClr>
              </a:solidFill>
            </a:endParaRPr>
          </a:p>
        </p:txBody>
      </p:sp>
    </p:spTree>
    <p:extLst>
      <p:ext uri="{BB962C8B-B14F-4D97-AF65-F5344CB8AC3E}">
        <p14:creationId xmlns:p14="http://schemas.microsoft.com/office/powerpoint/2010/main" val="5318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77500" lnSpcReduction="20000"/>
          </a:bodyPr>
          <a:lstStyle/>
          <a:p>
            <a:pPr marL="514350" lvl="0" indent="-514350">
              <a:buFont typeface="+mj-lt"/>
              <a:buAutoNum type="arabicPeriod" startAt="3"/>
            </a:pPr>
            <a:r>
              <a:rPr lang="en-US" i="1" dirty="0" smtClean="0"/>
              <a:t>Poverty, particularly for children of single parents, tends to damage the biological architecture of developing brains.  This damage increases the probability of lower academic performance, heart disease, diabetes, mental illnesses, and many other illnesses and damaging behaviors. </a:t>
            </a:r>
            <a:endParaRPr lang="en-US" dirty="0" smtClean="0"/>
          </a:p>
          <a:p>
            <a:pPr marL="514350" lvl="0" indent="-514350">
              <a:buFont typeface="+mj-lt"/>
              <a:buAutoNum type="arabicPeriod" startAt="3"/>
            </a:pPr>
            <a:r>
              <a:rPr lang="en-US" i="1" dirty="0" smtClean="0"/>
              <a:t>As income and wealth gaps have increased over the last three decades, the upper classes are investing more in their children, increasing academic gaps by 30 to 60 percent.</a:t>
            </a:r>
            <a:endParaRPr lang="en-US" dirty="0" smtClean="0"/>
          </a:p>
          <a:p>
            <a:pPr marL="514350" lvl="0" indent="-514350">
              <a:buFont typeface="+mj-lt"/>
              <a:buAutoNum type="arabicPeriod" startAt="3"/>
            </a:pPr>
            <a:r>
              <a:rPr lang="en-US" i="1" dirty="0" smtClean="0"/>
              <a:t>Social and Economic Status (SES) has become a much stronger predictor of gaps than ethnicity or race.  But lower SES, particularly the high-</a:t>
            </a:r>
            <a:r>
              <a:rPr lang="en-US" i="1" dirty="0" smtClean="0"/>
              <a:t>risk associated with </a:t>
            </a:r>
            <a:r>
              <a:rPr lang="en-US" i="1" dirty="0" smtClean="0"/>
              <a:t>single-parent poverty, is disproportionately greater among African-Americans and Hispanics.</a:t>
            </a:r>
            <a:endParaRPr lang="en-US" dirty="0" smtClean="0"/>
          </a:p>
          <a:p>
            <a:endParaRPr lang="en-US" dirty="0"/>
          </a:p>
        </p:txBody>
      </p:sp>
      <p:sp>
        <p:nvSpPr>
          <p:cNvPr id="4"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t>We reviewed research and data which confirmed that:</a:t>
            </a:r>
            <a:endParaRPr lang="en-US" dirty="0"/>
          </a:p>
        </p:txBody>
      </p:sp>
    </p:spTree>
    <p:extLst>
      <p:ext uri="{BB962C8B-B14F-4D97-AF65-F5344CB8AC3E}">
        <p14:creationId xmlns:p14="http://schemas.microsoft.com/office/powerpoint/2010/main" val="405659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5800"/>
            <a:ext cx="8925752"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52400"/>
            <a:ext cx="8686800" cy="1384995"/>
          </a:xfrm>
          <a:prstGeom prst="rect">
            <a:avLst/>
          </a:prstGeo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wrap="square" lIns="182880" tIns="91440" rIns="182880" bIns="91440" rtlCol="0">
            <a:spAutoFit/>
          </a:bodyPr>
          <a:lstStyle/>
          <a:p>
            <a:r>
              <a:rPr lang="en-US" sz="2600" dirty="0" smtClean="0">
                <a:solidFill>
                  <a:schemeClr val="accent1">
                    <a:lumMod val="75000"/>
                  </a:schemeClr>
                </a:solidFill>
              </a:rPr>
              <a:t>Researchers can now show how poverty, through chronic stress, and a </a:t>
            </a:r>
            <a:r>
              <a:rPr lang="en-US" sz="2600" dirty="0" err="1" smtClean="0">
                <a:solidFill>
                  <a:schemeClr val="accent1">
                    <a:lumMod val="75000"/>
                  </a:schemeClr>
                </a:solidFill>
              </a:rPr>
              <a:t>dirth</a:t>
            </a:r>
            <a:r>
              <a:rPr lang="en-US" sz="2600" dirty="0" smtClean="0">
                <a:solidFill>
                  <a:schemeClr val="accent1">
                    <a:lumMod val="75000"/>
                  </a:schemeClr>
                </a:solidFill>
              </a:rPr>
              <a:t> of language and emotional play, suppresses optimal brain development and social and emotional skills:</a:t>
            </a:r>
            <a:endParaRPr lang="en-US" sz="2600" dirty="0">
              <a:solidFill>
                <a:schemeClr val="accent1">
                  <a:lumMod val="75000"/>
                </a:schemeClr>
              </a:solidFill>
            </a:endParaRPr>
          </a:p>
        </p:txBody>
      </p:sp>
    </p:spTree>
    <p:extLst>
      <p:ext uri="{BB962C8B-B14F-4D97-AF65-F5344CB8AC3E}">
        <p14:creationId xmlns:p14="http://schemas.microsoft.com/office/powerpoint/2010/main" val="276529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The 3 most important early factors for a child’s future academic success are:</a:t>
            </a:r>
            <a:endParaRPr lang="en-US" dirty="0">
              <a:solidFill>
                <a:schemeClr val="accent1">
                  <a:lumMod val="75000"/>
                </a:schemeClr>
              </a:solidFill>
            </a:endParaRPr>
          </a:p>
        </p:txBody>
      </p:sp>
      <p:sp>
        <p:nvSpPr>
          <p:cNvPr id="3" name="Content Placeholder 2"/>
          <p:cNvSpPr>
            <a:spLocks noGrp="1"/>
          </p:cNvSpPr>
          <p:nvPr>
            <p:ph idx="1"/>
          </p:nvPr>
        </p:nvSpPr>
        <p:spPr>
          <a:xfrm>
            <a:off x="1295400" y="2590800"/>
            <a:ext cx="6781800" cy="4114800"/>
          </a:xfrm>
        </p:spPr>
        <p:txBody>
          <a:bodyPr>
            <a:normAutofit/>
          </a:bodyPr>
          <a:lstStyle/>
          <a:p>
            <a:pPr lvl="0"/>
            <a:r>
              <a:rPr lang="en-US" dirty="0"/>
              <a:t>Rich language &amp; intellectual stimulation and reciprocity</a:t>
            </a:r>
          </a:p>
          <a:p>
            <a:pPr lvl="0"/>
            <a:r>
              <a:rPr lang="en-US" dirty="0"/>
              <a:t>Warm, positive bonding &amp; </a:t>
            </a:r>
            <a:r>
              <a:rPr lang="en-US" dirty="0" smtClean="0"/>
              <a:t>attachment &amp; </a:t>
            </a:r>
            <a:r>
              <a:rPr lang="en-US" dirty="0"/>
              <a:t>emotional reciprocity</a:t>
            </a:r>
          </a:p>
          <a:p>
            <a:pPr lvl="0"/>
            <a:r>
              <a:rPr lang="en-US" dirty="0"/>
              <a:t>Normal, not chronically stressful or neglectful, social environments</a:t>
            </a:r>
          </a:p>
          <a:p>
            <a:endParaRPr lang="en-US" dirty="0" smtClean="0"/>
          </a:p>
        </p:txBody>
      </p:sp>
    </p:spTree>
    <p:extLst>
      <p:ext uri="{BB962C8B-B14F-4D97-AF65-F5344CB8AC3E}">
        <p14:creationId xmlns:p14="http://schemas.microsoft.com/office/powerpoint/2010/main" val="39689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0"/>
            <a:ext cx="971804" cy="923330"/>
          </a:xfrm>
          <a:prstGeom prst="rect">
            <a:avLst/>
          </a:prstGeom>
          <a:noFill/>
        </p:spPr>
        <p:txBody>
          <a:bodyPr wrap="none" rtlCol="0">
            <a:spAutoFit/>
          </a:bodyPr>
          <a:lstStyle/>
          <a:p>
            <a:r>
              <a:rPr lang="en-US" dirty="0" smtClean="0">
                <a:solidFill>
                  <a:prstClr val="black"/>
                </a:solidFill>
              </a:rPr>
              <a:t>return</a:t>
            </a:r>
          </a:p>
          <a:p>
            <a:r>
              <a:rPr lang="en-US" dirty="0" smtClean="0">
                <a:solidFill>
                  <a:prstClr val="black"/>
                </a:solidFill>
              </a:rPr>
              <a:t>per $1</a:t>
            </a:r>
          </a:p>
          <a:p>
            <a:r>
              <a:rPr lang="en-US" dirty="0" smtClean="0">
                <a:solidFill>
                  <a:prstClr val="black"/>
                </a:solidFill>
              </a:rPr>
              <a:t>invested</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204" y="1799492"/>
            <a:ext cx="7495921" cy="484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33399" y="152400"/>
            <a:ext cx="8086725" cy="1494692"/>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Investments in early childhood return 3 </a:t>
            </a:r>
            <a:r>
              <a:rPr lang="en-US" sz="2800" dirty="0" smtClean="0">
                <a:solidFill>
                  <a:schemeClr val="accent1">
                    <a:lumMod val="75000"/>
                  </a:schemeClr>
                </a:solidFill>
              </a:rPr>
              <a:t>times</a:t>
            </a:r>
            <a:r>
              <a:rPr lang="en-US" sz="2800" dirty="0" smtClean="0">
                <a:solidFill>
                  <a:schemeClr val="accent1">
                    <a:lumMod val="75000"/>
                  </a:schemeClr>
                </a:solidFill>
              </a:rPr>
              <a:t/>
            </a:r>
            <a:br>
              <a:rPr lang="en-US" sz="2800" dirty="0" smtClean="0">
                <a:solidFill>
                  <a:schemeClr val="accent1">
                    <a:lumMod val="75000"/>
                  </a:schemeClr>
                </a:solidFill>
              </a:rPr>
            </a:br>
            <a:r>
              <a:rPr lang="en-US" sz="2800" dirty="0" smtClean="0">
                <a:solidFill>
                  <a:schemeClr val="accent1">
                    <a:lumMod val="75000"/>
                  </a:schemeClr>
                </a:solidFill>
              </a:rPr>
              <a:t>as much as school investments, and</a:t>
            </a:r>
            <a:br>
              <a:rPr lang="en-US" sz="2800" dirty="0" smtClean="0">
                <a:solidFill>
                  <a:schemeClr val="accent1">
                    <a:lumMod val="75000"/>
                  </a:schemeClr>
                </a:solidFill>
              </a:rPr>
            </a:br>
            <a:r>
              <a:rPr lang="en-US" sz="2800" dirty="0" smtClean="0">
                <a:solidFill>
                  <a:schemeClr val="accent1">
                    <a:lumMod val="75000"/>
                  </a:schemeClr>
                </a:solidFill>
              </a:rPr>
              <a:t>8 </a:t>
            </a:r>
            <a:r>
              <a:rPr lang="en-US" sz="2800" dirty="0" smtClean="0">
                <a:solidFill>
                  <a:schemeClr val="accent1">
                    <a:lumMod val="75000"/>
                  </a:schemeClr>
                </a:solidFill>
              </a:rPr>
              <a:t>times </a:t>
            </a:r>
            <a:r>
              <a:rPr lang="en-US" sz="2800" dirty="0" smtClean="0">
                <a:solidFill>
                  <a:schemeClr val="accent1">
                    <a:lumMod val="75000"/>
                  </a:schemeClr>
                </a:solidFill>
              </a:rPr>
              <a:t>as much as adult remediation programs.</a:t>
            </a:r>
            <a:endParaRPr lang="en-US" sz="2800" dirty="0">
              <a:solidFill>
                <a:schemeClr val="accent1">
                  <a:lumMod val="75000"/>
                </a:schemeClr>
              </a:solidFill>
            </a:endParaRPr>
          </a:p>
        </p:txBody>
      </p:sp>
    </p:spTree>
    <p:extLst>
      <p:ext uri="{BB962C8B-B14F-4D97-AF65-F5344CB8AC3E}">
        <p14:creationId xmlns:p14="http://schemas.microsoft.com/office/powerpoint/2010/main" val="6117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230505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rmAutofit fontScale="90000"/>
          </a:bodyPr>
          <a:lstStyle/>
          <a:p>
            <a:pPr algn="l"/>
            <a:r>
              <a:rPr lang="en-US" dirty="0" smtClean="0">
                <a:solidFill>
                  <a:schemeClr val="accent1">
                    <a:lumMod val="75000"/>
                  </a:schemeClr>
                </a:solidFill>
              </a:rPr>
              <a:t>Where are the biggest gaps and what solutions might be tested there?</a:t>
            </a:r>
            <a:endParaRPr lang="en-US" dirty="0">
              <a:solidFill>
                <a:schemeClr val="accent1">
                  <a:lumMod val="75000"/>
                </a:schemeClr>
              </a:solidFill>
            </a:endParaRPr>
          </a:p>
        </p:txBody>
      </p:sp>
      <p:sp>
        <p:nvSpPr>
          <p:cNvPr id="4" name="Content Placeholder 2"/>
          <p:cNvSpPr>
            <a:spLocks noGrp="1"/>
          </p:cNvSpPr>
          <p:nvPr>
            <p:ph type="subTitle" idx="1"/>
          </p:nvPr>
        </p:nvSpPr>
        <p:spPr>
          <a:xfrm>
            <a:off x="990600" y="2971800"/>
            <a:ext cx="7315200" cy="3200400"/>
          </a:xfrm>
        </p:spPr>
        <p:txBody>
          <a:bodyPr>
            <a:normAutofit fontScale="92500" lnSpcReduction="20000"/>
          </a:bodyPr>
          <a:lstStyle/>
          <a:p>
            <a:pPr marL="457200" indent="-457200" algn="l">
              <a:buFont typeface="Arial" panose="020B0604020202020204" pitchFamily="34" charset="0"/>
              <a:buChar char="•"/>
            </a:pPr>
            <a:r>
              <a:rPr lang="en-US" dirty="0"/>
              <a:t>W</a:t>
            </a:r>
            <a:r>
              <a:rPr lang="en-US" dirty="0" smtClean="0"/>
              <a:t>hich ten Kansas districts have the greatest numbers</a:t>
            </a:r>
            <a:r>
              <a:rPr lang="en-US" dirty="0"/>
              <a:t> </a:t>
            </a:r>
            <a:r>
              <a:rPr lang="en-US" dirty="0" smtClean="0"/>
              <a:t>of </a:t>
            </a:r>
            <a:r>
              <a:rPr lang="en-US" dirty="0" smtClean="0"/>
              <a:t>Hispanics</a:t>
            </a:r>
            <a:r>
              <a:rPr lang="en-US" dirty="0" smtClean="0"/>
              <a:t>, African-American, and lower SES </a:t>
            </a:r>
            <a:r>
              <a:rPr lang="en-US" dirty="0" smtClean="0"/>
              <a:t>students?</a:t>
            </a:r>
            <a:endParaRPr lang="en-US" dirty="0" smtClean="0"/>
          </a:p>
          <a:p>
            <a:pPr marL="457200" indent="-457200" algn="l">
              <a:buFont typeface="Arial" panose="020B0604020202020204" pitchFamily="34" charset="0"/>
              <a:buChar char="•"/>
            </a:pPr>
            <a:r>
              <a:rPr lang="en-US" dirty="0" smtClean="0"/>
              <a:t>How well are these 3 overlapping groups performing academically?</a:t>
            </a:r>
          </a:p>
          <a:p>
            <a:pPr marL="457200" indent="-457200" algn="l">
              <a:buFont typeface="Arial" panose="020B0604020202020204" pitchFamily="34" charset="0"/>
              <a:buChar char="•"/>
            </a:pPr>
            <a:r>
              <a:rPr lang="en-US" dirty="0" smtClean="0"/>
              <a:t>Do the descriptive facts of these districts and schools fit with our causal hypotheses?</a:t>
            </a:r>
            <a:endParaRPr lang="en-US" dirty="0" smtClean="0"/>
          </a:p>
          <a:p>
            <a:endParaRPr lang="en-US" dirty="0"/>
          </a:p>
        </p:txBody>
      </p:sp>
    </p:spTree>
    <p:extLst>
      <p:ext uri="{BB962C8B-B14F-4D97-AF65-F5344CB8AC3E}">
        <p14:creationId xmlns:p14="http://schemas.microsoft.com/office/powerpoint/2010/main" val="10679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325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What school and district level gaps should we examine?</a:t>
            </a:r>
            <a:endParaRPr lang="en-US" dirty="0">
              <a:solidFill>
                <a:schemeClr val="accent1">
                  <a:lumMod val="75000"/>
                </a:schemeClr>
              </a:solidFill>
            </a:endParaRPr>
          </a:p>
        </p:txBody>
      </p:sp>
      <p:sp>
        <p:nvSpPr>
          <p:cNvPr id="3" name="Content Placeholder 2"/>
          <p:cNvSpPr>
            <a:spLocks noGrp="1"/>
          </p:cNvSpPr>
          <p:nvPr>
            <p:ph idx="1"/>
          </p:nvPr>
        </p:nvSpPr>
        <p:spPr>
          <a:xfrm>
            <a:off x="457200" y="1828800"/>
            <a:ext cx="8229600" cy="4525963"/>
          </a:xfrm>
        </p:spPr>
        <p:txBody>
          <a:bodyPr>
            <a:normAutofit fontScale="62500" lnSpcReduction="20000"/>
          </a:bodyPr>
          <a:lstStyle/>
          <a:p>
            <a:pPr marL="0" indent="0">
              <a:buNone/>
            </a:pPr>
            <a:r>
              <a:rPr lang="en-US" dirty="0" smtClean="0"/>
              <a:t>[Do I have the data to compare the following?]  We can compare</a:t>
            </a:r>
            <a:r>
              <a:rPr lang="en-US" dirty="0" smtClean="0"/>
              <a:t>: </a:t>
            </a:r>
          </a:p>
          <a:p>
            <a:r>
              <a:rPr lang="en-US" dirty="0" smtClean="0"/>
              <a:t>high </a:t>
            </a:r>
            <a:r>
              <a:rPr lang="en-US" dirty="0" smtClean="0"/>
              <a:t>poverty to low poverty schools; high minority to low minority schools.</a:t>
            </a:r>
          </a:p>
          <a:p>
            <a:r>
              <a:rPr lang="en-US" dirty="0" smtClean="0"/>
              <a:t>Preschool </a:t>
            </a:r>
            <a:r>
              <a:rPr lang="en-US" dirty="0" smtClean="0"/>
              <a:t>availability (I don’t have).</a:t>
            </a:r>
            <a:endParaRPr lang="en-US" dirty="0" smtClean="0"/>
          </a:p>
          <a:p>
            <a:r>
              <a:rPr lang="en-US" dirty="0" smtClean="0"/>
              <a:t>Advanced course availability (calculus, physics, AP courses)</a:t>
            </a:r>
          </a:p>
          <a:p>
            <a:r>
              <a:rPr lang="en-US" dirty="0" smtClean="0"/>
              <a:t>Teacher preparation, salaries, experience, turnover (e.g., major in the subject </a:t>
            </a:r>
            <a:r>
              <a:rPr lang="en-US" dirty="0" smtClean="0"/>
              <a:t>matter)</a:t>
            </a:r>
          </a:p>
          <a:p>
            <a:r>
              <a:rPr lang="en-US" dirty="0" smtClean="0"/>
              <a:t>Teacher instructional support (not available)</a:t>
            </a:r>
          </a:p>
          <a:p>
            <a:r>
              <a:rPr lang="en-US" dirty="0" smtClean="0"/>
              <a:t>Student attachment and trust (not available)</a:t>
            </a:r>
          </a:p>
          <a:p>
            <a:r>
              <a:rPr lang="en-US" dirty="0" smtClean="0"/>
              <a:t>Measures of the quality of the curriculum (not available)</a:t>
            </a:r>
          </a:p>
          <a:p>
            <a:r>
              <a:rPr lang="en-US" dirty="0" smtClean="0"/>
              <a:t>Peer support or undermining (not available)</a:t>
            </a:r>
          </a:p>
          <a:p>
            <a:r>
              <a:rPr lang="en-US" dirty="0" smtClean="0"/>
              <a:t>Parental employment and income and food security (census track data?)</a:t>
            </a:r>
            <a:endParaRPr lang="en-US" dirty="0" smtClean="0"/>
          </a:p>
          <a:p>
            <a:r>
              <a:rPr lang="en-US" dirty="0" smtClean="0"/>
              <a:t>Parental aspirations for their children</a:t>
            </a:r>
          </a:p>
          <a:p>
            <a:r>
              <a:rPr lang="en-US" dirty="0" smtClean="0"/>
              <a:t>Staff collaboration and mutual support (not available)</a:t>
            </a:r>
          </a:p>
          <a:p>
            <a:r>
              <a:rPr lang="en-US" dirty="0" smtClean="0"/>
              <a:t>Measures of the quality of school leadership (someday?  Not validated)</a:t>
            </a:r>
            <a:endParaRPr lang="en-US" dirty="0"/>
          </a:p>
        </p:txBody>
      </p:sp>
    </p:spTree>
    <p:extLst>
      <p:ext uri="{BB962C8B-B14F-4D97-AF65-F5344CB8AC3E}">
        <p14:creationId xmlns:p14="http://schemas.microsoft.com/office/powerpoint/2010/main" val="339883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381000"/>
            <a:ext cx="66294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What effect does poverty have </a:t>
            </a:r>
            <a:br>
              <a:rPr lang="en-US" sz="3600" dirty="0" smtClean="0">
                <a:solidFill>
                  <a:schemeClr val="accent1">
                    <a:lumMod val="75000"/>
                  </a:schemeClr>
                </a:solidFill>
              </a:rPr>
            </a:br>
            <a:r>
              <a:rPr lang="en-US" sz="3600" dirty="0" smtClean="0">
                <a:solidFill>
                  <a:schemeClr val="accent1">
                    <a:lumMod val="75000"/>
                  </a:schemeClr>
                </a:solidFill>
              </a:rPr>
              <a:t>on academic achievement?</a:t>
            </a:r>
            <a:endParaRPr lang="en-US" sz="3600" dirty="0">
              <a:solidFill>
                <a:schemeClr val="accent1">
                  <a:lumMod val="75000"/>
                </a:schemeClr>
              </a:solidFill>
            </a:endParaRPr>
          </a:p>
        </p:txBody>
      </p:sp>
      <p:sp>
        <p:nvSpPr>
          <p:cNvPr id="5" name="Content Placeholder 2"/>
          <p:cNvSpPr>
            <a:spLocks noGrp="1"/>
          </p:cNvSpPr>
          <p:nvPr>
            <p:ph idx="1"/>
          </p:nvPr>
        </p:nvSpPr>
        <p:spPr>
          <a:xfrm>
            <a:off x="609600" y="1905000"/>
            <a:ext cx="8229600" cy="4525963"/>
          </a:xfrm>
        </p:spPr>
        <p:txBody>
          <a:bodyPr>
            <a:normAutofit fontScale="92500" lnSpcReduction="10000"/>
          </a:bodyPr>
          <a:lstStyle/>
          <a:p>
            <a:r>
              <a:rPr lang="en-US" dirty="0" smtClean="0"/>
              <a:t>We’ll use state reading assessments to measure </a:t>
            </a:r>
            <a:r>
              <a:rPr lang="en-US" i="1" dirty="0" smtClean="0"/>
              <a:t>academic achievement.  </a:t>
            </a:r>
          </a:p>
          <a:p>
            <a:r>
              <a:rPr lang="en-US" dirty="0" smtClean="0"/>
              <a:t>Rather than just take one threshold into account—proficiency—it is more accurate to take all performance levels into account—from academic warning, approaching standard, at standard, exceeds standard, to exemplary.</a:t>
            </a:r>
          </a:p>
          <a:p>
            <a:r>
              <a:rPr lang="en-US" dirty="0" smtClean="0"/>
              <a:t>The Assessment Performance Index, the API, does this by awarding more points for each higher performance level.</a:t>
            </a:r>
          </a:p>
        </p:txBody>
      </p:sp>
    </p:spTree>
    <p:extLst>
      <p:ext uri="{BB962C8B-B14F-4D97-AF65-F5344CB8AC3E}">
        <p14:creationId xmlns:p14="http://schemas.microsoft.com/office/powerpoint/2010/main" val="200798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1846</Words>
  <Application>Microsoft Office PowerPoint</Application>
  <PresentationFormat>On-screen Show (4:3)</PresentationFormat>
  <Paragraphs>94</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Summary of Gap Causes  and  Where the Most Prominent Gaps Are in Kansas</vt:lpstr>
      <vt:lpstr>We reviewed research and data which confirmed that:</vt:lpstr>
      <vt:lpstr>We reviewed research and data which confirmed that:</vt:lpstr>
      <vt:lpstr>PowerPoint Presentation</vt:lpstr>
      <vt:lpstr>The 3 most important early factors for a child’s future academic success are:</vt:lpstr>
      <vt:lpstr>PowerPoint Presentation</vt:lpstr>
      <vt:lpstr>Where are the biggest gaps and what solutions might be tested there?</vt:lpstr>
      <vt:lpstr>What school and district level gaps should we examine?</vt:lpstr>
      <vt:lpstr>What effect does poverty have  on academic achievement?</vt:lpstr>
      <vt:lpstr>Background first:  Where are the greatest numbers of each of the 3 groups?</vt:lpstr>
      <vt:lpstr>How well do African-American students do on state reading assessments in these 10 districts?</vt:lpstr>
      <vt:lpstr>If we compare the percent proficient to the percent below, for higher and lower SES African-American students, we see that the odds of being proficient or above vary a lot by district, especially for middle-class African-American students.  The odds are 14 to 1 that a middle-class African-American will be proficient or above in Blue Valley, but only about even for a middle-class African-American in Kansas City.    The districts having the most success with middle-class African-Americans tend to have the lowest success with lower SES African-Americans.</vt:lpstr>
      <vt:lpstr>In which districts do African-American students show higher achievement?</vt:lpstr>
      <vt:lpstr>PowerPoint Presentation</vt:lpstr>
      <vt:lpstr>The ten districts with the highest performing lower SES African-American groups don’t perform much better than the group average.</vt:lpstr>
      <vt:lpstr>Where are the greatest numbers  of Hispanic students?</vt:lpstr>
      <vt:lpstr>How well do Hispanic students do on state reading assessments in these 10 districts?</vt:lpstr>
      <vt:lpstr>PowerPoint Presentation</vt:lpstr>
      <vt:lpstr>PowerPoint Presentation</vt:lpstr>
      <vt:lpstr>The ten districts with the highest performing lower SES Hispanic groups don’t perform much better than the group average.</vt:lpstr>
      <vt:lpstr>Where are the greatest numbers of lower social &amp; economic status students?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Gap Causes</dc:title>
  <dc:creator>Tony Moss</dc:creator>
  <cp:lastModifiedBy>Tony Moss</cp:lastModifiedBy>
  <cp:revision>29</cp:revision>
  <dcterms:created xsi:type="dcterms:W3CDTF">2014-08-19T14:20:08Z</dcterms:created>
  <dcterms:modified xsi:type="dcterms:W3CDTF">2014-08-20T15:30:08Z</dcterms:modified>
</cp:coreProperties>
</file>