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0" r:id="rId3"/>
    <p:sldId id="267" r:id="rId4"/>
    <p:sldId id="261" r:id="rId5"/>
    <p:sldId id="268" r:id="rId6"/>
    <p:sldId id="264" r:id="rId7"/>
    <p:sldId id="269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8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94660"/>
  </p:normalViewPr>
  <p:slideViewPr>
    <p:cSldViewPr>
      <p:cViewPr>
        <p:scale>
          <a:sx n="70" d="100"/>
          <a:sy n="70" d="100"/>
        </p:scale>
        <p:origin x="-1248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66535433070865E-2"/>
          <c:y val="3.2834460833240917E-2"/>
          <c:w val="0.9144779090113736"/>
          <c:h val="0.8688048500979631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Paid-lunch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600" baseline="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0.0</c:formatCode>
                <c:ptCount val="13"/>
                <c:pt idx="0">
                  <c:v>65.3</c:v>
                </c:pt>
                <c:pt idx="1">
                  <c:v>66.5</c:v>
                </c:pt>
                <c:pt idx="2">
                  <c:v>66.2</c:v>
                </c:pt>
                <c:pt idx="3">
                  <c:v>71.7</c:v>
                </c:pt>
                <c:pt idx="4">
                  <c:v>75.5</c:v>
                </c:pt>
                <c:pt idx="5">
                  <c:v>78.5</c:v>
                </c:pt>
                <c:pt idx="6">
                  <c:v>87</c:v>
                </c:pt>
                <c:pt idx="7">
                  <c:v>87.8</c:v>
                </c:pt>
                <c:pt idx="8">
                  <c:v>90.8</c:v>
                </c:pt>
                <c:pt idx="9">
                  <c:v>92.2</c:v>
                </c:pt>
                <c:pt idx="10">
                  <c:v>93.3</c:v>
                </c:pt>
                <c:pt idx="11">
                  <c:v>93.9</c:v>
                </c:pt>
                <c:pt idx="12">
                  <c:v>93.8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Reduced-lunch</c:v>
                </c:pt>
              </c:strCache>
            </c:strRef>
          </c:tx>
          <c:marker>
            <c:symbol val="diamond"/>
            <c:size val="5"/>
          </c:marker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0.0</c:formatCode>
                <c:ptCount val="13"/>
                <c:pt idx="0">
                  <c:v>51.2</c:v>
                </c:pt>
                <c:pt idx="1">
                  <c:v>52.2</c:v>
                </c:pt>
                <c:pt idx="2">
                  <c:v>52.2</c:v>
                </c:pt>
                <c:pt idx="3">
                  <c:v>59.4</c:v>
                </c:pt>
                <c:pt idx="4">
                  <c:v>63.9</c:v>
                </c:pt>
                <c:pt idx="5">
                  <c:v>67.900000000000006</c:v>
                </c:pt>
                <c:pt idx="6">
                  <c:v>75.5</c:v>
                </c:pt>
                <c:pt idx="7">
                  <c:v>79.2</c:v>
                </c:pt>
                <c:pt idx="8">
                  <c:v>82</c:v>
                </c:pt>
                <c:pt idx="9">
                  <c:v>84.6</c:v>
                </c:pt>
                <c:pt idx="10">
                  <c:v>86.1</c:v>
                </c:pt>
                <c:pt idx="11">
                  <c:v>86.9</c:v>
                </c:pt>
                <c:pt idx="12">
                  <c:v>87.17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Free-lunch</c:v>
                </c:pt>
              </c:strCache>
            </c:strRef>
          </c:tx>
          <c:spPr>
            <a:ln>
              <a:solidFill>
                <a:srgbClr val="7DA123"/>
              </a:solidFill>
            </a:ln>
          </c:spPr>
          <c:marker>
            <c:symbol val="diamond"/>
            <c:size val="5"/>
            <c:spPr>
              <a:solidFill>
                <a:srgbClr val="7DA123"/>
              </a:solidFill>
              <a:ln>
                <a:solidFill>
                  <a:srgbClr val="7DA123"/>
                </a:solidFill>
              </a:ln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rgbClr val="74B23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0.0</c:formatCode>
                <c:ptCount val="13"/>
                <c:pt idx="0">
                  <c:v>36.5</c:v>
                </c:pt>
                <c:pt idx="1">
                  <c:v>38.700000000000003</c:v>
                </c:pt>
                <c:pt idx="2">
                  <c:v>40.6</c:v>
                </c:pt>
                <c:pt idx="3">
                  <c:v>47.8</c:v>
                </c:pt>
                <c:pt idx="4">
                  <c:v>52.7</c:v>
                </c:pt>
                <c:pt idx="5">
                  <c:v>58.7</c:v>
                </c:pt>
                <c:pt idx="6">
                  <c:v>63.6</c:v>
                </c:pt>
                <c:pt idx="7">
                  <c:v>67.400000000000006</c:v>
                </c:pt>
                <c:pt idx="8">
                  <c:v>71.3</c:v>
                </c:pt>
                <c:pt idx="9">
                  <c:v>74.099999999999994</c:v>
                </c:pt>
                <c:pt idx="10">
                  <c:v>75.7</c:v>
                </c:pt>
                <c:pt idx="11">
                  <c:v>78.5</c:v>
                </c:pt>
                <c:pt idx="12">
                  <c:v>75.95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292416"/>
        <c:axId val="133293952"/>
      </c:lineChart>
      <c:catAx>
        <c:axId val="13329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2939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3293952"/>
        <c:scaling>
          <c:orientation val="minMax"/>
          <c:max val="1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133292416"/>
        <c:crosses val="autoZero"/>
        <c:crossBetween val="between"/>
        <c:majorUnit val="20"/>
      </c:valAx>
      <c:spPr>
        <a:noFill/>
        <a:ln w="2540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74B23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4188872592798949"/>
          <c:y val="0.43644373100111172"/>
          <c:w val="0.22616674996790853"/>
          <c:h val="0.23509366250132618"/>
        </c:manualLayout>
      </c:layout>
      <c:overlay val="1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99868766404199E-2"/>
          <c:y val="3.0487042992865327E-2"/>
          <c:w val="0.9144779090113736"/>
          <c:h val="0.8688048500979631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600" baseline="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Sheet1!$B$2:$B$15</c:f>
              <c:numCache>
                <c:formatCode>0.0</c:formatCode>
                <c:ptCount val="14"/>
                <c:pt idx="0">
                  <c:v>65.2</c:v>
                </c:pt>
                <c:pt idx="1">
                  <c:v>65.8</c:v>
                </c:pt>
                <c:pt idx="2">
                  <c:v>64.900000000000006</c:v>
                </c:pt>
                <c:pt idx="3">
                  <c:v>69.5</c:v>
                </c:pt>
                <c:pt idx="4">
                  <c:v>73.5</c:v>
                </c:pt>
                <c:pt idx="5">
                  <c:v>76.599999999999994</c:v>
                </c:pt>
                <c:pt idx="6">
                  <c:v>84.6</c:v>
                </c:pt>
                <c:pt idx="7">
                  <c:v>87.2</c:v>
                </c:pt>
                <c:pt idx="8">
                  <c:v>89.1</c:v>
                </c:pt>
                <c:pt idx="9">
                  <c:v>90.4</c:v>
                </c:pt>
                <c:pt idx="10">
                  <c:v>90.7</c:v>
                </c:pt>
                <c:pt idx="11">
                  <c:v>91.6</c:v>
                </c:pt>
                <c:pt idx="12">
                  <c:v>91.14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Hispanics</c:v>
                </c:pt>
              </c:strCache>
            </c:strRef>
          </c:tx>
          <c:marker>
            <c:symbol val="diamond"/>
            <c:size val="5"/>
          </c:marker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0">
                  <c:v>32.9</c:v>
                </c:pt>
                <c:pt idx="1">
                  <c:v>32.200000000000003</c:v>
                </c:pt>
                <c:pt idx="2">
                  <c:v>38.6</c:v>
                </c:pt>
                <c:pt idx="3">
                  <c:v>48.7</c:v>
                </c:pt>
                <c:pt idx="4">
                  <c:v>52</c:v>
                </c:pt>
                <c:pt idx="5">
                  <c:v>58.6</c:v>
                </c:pt>
                <c:pt idx="6">
                  <c:v>59</c:v>
                </c:pt>
                <c:pt idx="7">
                  <c:v>65.5</c:v>
                </c:pt>
                <c:pt idx="8">
                  <c:v>68.8</c:v>
                </c:pt>
                <c:pt idx="9">
                  <c:v>71.3</c:v>
                </c:pt>
                <c:pt idx="10">
                  <c:v>75</c:v>
                </c:pt>
                <c:pt idx="11">
                  <c:v>78</c:v>
                </c:pt>
                <c:pt idx="12">
                  <c:v>75.66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African-Americans</c:v>
                </c:pt>
              </c:strCache>
            </c:strRef>
          </c:tx>
          <c:spPr>
            <a:ln>
              <a:solidFill>
                <a:srgbClr val="7DA123"/>
              </a:solidFill>
            </a:ln>
          </c:spPr>
          <c:marker>
            <c:symbol val="diamond"/>
            <c:size val="5"/>
            <c:spPr>
              <a:solidFill>
                <a:srgbClr val="7DA123"/>
              </a:solidFill>
              <a:ln>
                <a:solidFill>
                  <a:srgbClr val="7DA123"/>
                </a:solidFill>
              </a:ln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rgbClr val="74B23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Sheet1!$D$2:$D$15</c:f>
              <c:numCache>
                <c:formatCode>0.0</c:formatCode>
                <c:ptCount val="14"/>
                <c:pt idx="0">
                  <c:v>31.5</c:v>
                </c:pt>
                <c:pt idx="1">
                  <c:v>32.1</c:v>
                </c:pt>
                <c:pt idx="2">
                  <c:v>32.700000000000003</c:v>
                </c:pt>
                <c:pt idx="3">
                  <c:v>40.5</c:v>
                </c:pt>
                <c:pt idx="4">
                  <c:v>47.3</c:v>
                </c:pt>
                <c:pt idx="5">
                  <c:v>52.5</c:v>
                </c:pt>
                <c:pt idx="6">
                  <c:v>60</c:v>
                </c:pt>
                <c:pt idx="7">
                  <c:v>63.4</c:v>
                </c:pt>
                <c:pt idx="8">
                  <c:v>67.099999999999994</c:v>
                </c:pt>
                <c:pt idx="9">
                  <c:v>69.099999999999994</c:v>
                </c:pt>
                <c:pt idx="10">
                  <c:v>70.599999999999994</c:v>
                </c:pt>
                <c:pt idx="11">
                  <c:v>73.900000000000006</c:v>
                </c:pt>
                <c:pt idx="12">
                  <c:v>67.930000000000007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36032"/>
        <c:axId val="133358336"/>
      </c:lineChart>
      <c:catAx>
        <c:axId val="210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3583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3358336"/>
        <c:scaling>
          <c:orientation val="minMax"/>
          <c:max val="1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21036032"/>
        <c:crosses val="autoZero"/>
        <c:crossBetween val="between"/>
        <c:majorUnit val="20"/>
      </c:valAx>
      <c:spPr>
        <a:noFill/>
        <a:ln w="2540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74B230"/>
                </a:solidFill>
              </a:defRPr>
            </a:pPr>
            <a:endParaRPr lang="en-US"/>
          </a:p>
        </c:txPr>
      </c:legendEntry>
      <c:layout/>
      <c:overlay val="1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133202099737528E-2"/>
          <c:y val="3.0487042992865327E-2"/>
          <c:w val="0.9144779090113736"/>
          <c:h val="0.8688048500979631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Paid-lunch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600" baseline="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Sheet1!$B$2:$B$15</c:f>
              <c:numCache>
                <c:formatCode>0.0</c:formatCode>
                <c:ptCount val="14"/>
                <c:pt idx="0">
                  <c:v>56.9</c:v>
                </c:pt>
                <c:pt idx="1">
                  <c:v>61.2</c:v>
                </c:pt>
                <c:pt idx="2">
                  <c:v>61.5</c:v>
                </c:pt>
                <c:pt idx="3">
                  <c:v>65.5</c:v>
                </c:pt>
                <c:pt idx="4">
                  <c:v>71.400000000000006</c:v>
                </c:pt>
                <c:pt idx="5">
                  <c:v>74.599999999999994</c:v>
                </c:pt>
                <c:pt idx="6">
                  <c:v>81.400000000000006</c:v>
                </c:pt>
                <c:pt idx="7">
                  <c:v>84.7</c:v>
                </c:pt>
                <c:pt idx="8">
                  <c:v>88</c:v>
                </c:pt>
                <c:pt idx="9">
                  <c:v>89.4</c:v>
                </c:pt>
                <c:pt idx="10">
                  <c:v>90.2</c:v>
                </c:pt>
                <c:pt idx="11">
                  <c:v>91.5</c:v>
                </c:pt>
                <c:pt idx="12">
                  <c:v>91.91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Reduced-lunch</c:v>
                </c:pt>
              </c:strCache>
            </c:strRef>
          </c:tx>
          <c:marker>
            <c:symbol val="diamond"/>
            <c:size val="5"/>
          </c:marker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0">
                  <c:v>42.5</c:v>
                </c:pt>
                <c:pt idx="1">
                  <c:v>46.4</c:v>
                </c:pt>
                <c:pt idx="2">
                  <c:v>46.8</c:v>
                </c:pt>
                <c:pt idx="3">
                  <c:v>52.4</c:v>
                </c:pt>
                <c:pt idx="4">
                  <c:v>59.7</c:v>
                </c:pt>
                <c:pt idx="5">
                  <c:v>63.6</c:v>
                </c:pt>
                <c:pt idx="6">
                  <c:v>70.2</c:v>
                </c:pt>
                <c:pt idx="7">
                  <c:v>75.900000000000006</c:v>
                </c:pt>
                <c:pt idx="8">
                  <c:v>79.2</c:v>
                </c:pt>
                <c:pt idx="9">
                  <c:v>81.2</c:v>
                </c:pt>
                <c:pt idx="10">
                  <c:v>82.3</c:v>
                </c:pt>
                <c:pt idx="11">
                  <c:v>84.9</c:v>
                </c:pt>
                <c:pt idx="12">
                  <c:v>84.76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Free-lunch</c:v>
                </c:pt>
              </c:strCache>
            </c:strRef>
          </c:tx>
          <c:spPr>
            <a:ln>
              <a:solidFill>
                <a:srgbClr val="7DA123"/>
              </a:solidFill>
            </a:ln>
          </c:spPr>
          <c:marker>
            <c:symbol val="diamond"/>
            <c:size val="5"/>
            <c:spPr>
              <a:solidFill>
                <a:srgbClr val="7DA123"/>
              </a:solidFill>
              <a:ln>
                <a:solidFill>
                  <a:srgbClr val="7DA123"/>
                </a:solidFill>
              </a:ln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rgbClr val="74B23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Sheet1!$D$2:$D$15</c:f>
              <c:numCache>
                <c:formatCode>0.0</c:formatCode>
                <c:ptCount val="14"/>
                <c:pt idx="0">
                  <c:v>28</c:v>
                </c:pt>
                <c:pt idx="1">
                  <c:v>34.200000000000003</c:v>
                </c:pt>
                <c:pt idx="2">
                  <c:v>35</c:v>
                </c:pt>
                <c:pt idx="3">
                  <c:v>40.299999999999997</c:v>
                </c:pt>
                <c:pt idx="4">
                  <c:v>47.8</c:v>
                </c:pt>
                <c:pt idx="5">
                  <c:v>52.6</c:v>
                </c:pt>
                <c:pt idx="6">
                  <c:v>58.8</c:v>
                </c:pt>
                <c:pt idx="7">
                  <c:v>65.7</c:v>
                </c:pt>
                <c:pt idx="8">
                  <c:v>68.400000000000006</c:v>
                </c:pt>
                <c:pt idx="9">
                  <c:v>71.099999999999994</c:v>
                </c:pt>
                <c:pt idx="10">
                  <c:v>72.3</c:v>
                </c:pt>
                <c:pt idx="11">
                  <c:v>74.900000000000006</c:v>
                </c:pt>
                <c:pt idx="12">
                  <c:v>73.78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320448"/>
        <c:axId val="23147264"/>
      </c:lineChart>
      <c:catAx>
        <c:axId val="1533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1472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3147264"/>
        <c:scaling>
          <c:orientation val="minMax"/>
          <c:max val="1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153320448"/>
        <c:crosses val="autoZero"/>
        <c:crossBetween val="between"/>
        <c:majorUnit val="20"/>
      </c:valAx>
      <c:spPr>
        <a:noFill/>
        <a:ln w="2540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74B23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5855541990653874"/>
          <c:y val="0.40827477408909124"/>
          <c:w val="0.22616674996790853"/>
          <c:h val="0.23509366250132618"/>
        </c:manualLayout>
      </c:layout>
      <c:overlay val="1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99868766404199E-2"/>
          <c:y val="3.0487042992865327E-2"/>
          <c:w val="0.9144779090113736"/>
          <c:h val="0.8688048500979631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txPr>
              <a:bodyPr/>
              <a:lstStyle/>
              <a:p>
                <a:pPr>
                  <a:defRPr sz="1600" baseline="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Sheet1!$B$2:$B$15</c:f>
              <c:numCache>
                <c:formatCode>0.0</c:formatCode>
                <c:ptCount val="14"/>
                <c:pt idx="0">
                  <c:v>56.6</c:v>
                </c:pt>
                <c:pt idx="1">
                  <c:v>60.2</c:v>
                </c:pt>
                <c:pt idx="2">
                  <c:v>60.4</c:v>
                </c:pt>
                <c:pt idx="3">
                  <c:v>63.8</c:v>
                </c:pt>
                <c:pt idx="4">
                  <c:v>69.400000000000006</c:v>
                </c:pt>
                <c:pt idx="5">
                  <c:v>72.8</c:v>
                </c:pt>
                <c:pt idx="6">
                  <c:v>78.599999999999994</c:v>
                </c:pt>
                <c:pt idx="7">
                  <c:v>82.9</c:v>
                </c:pt>
                <c:pt idx="8">
                  <c:v>85.8</c:v>
                </c:pt>
                <c:pt idx="9">
                  <c:v>87.2</c:v>
                </c:pt>
                <c:pt idx="10">
                  <c:v>87.3</c:v>
                </c:pt>
                <c:pt idx="11">
                  <c:v>88.7</c:v>
                </c:pt>
                <c:pt idx="12">
                  <c:v>88.88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Hispanics</c:v>
                </c:pt>
              </c:strCache>
            </c:strRef>
          </c:tx>
          <c:marker>
            <c:symbol val="diamond"/>
            <c:size val="5"/>
          </c:marker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0">
                  <c:v>24.8</c:v>
                </c:pt>
                <c:pt idx="1">
                  <c:v>30.9</c:v>
                </c:pt>
                <c:pt idx="2">
                  <c:v>32</c:v>
                </c:pt>
                <c:pt idx="3">
                  <c:v>37</c:v>
                </c:pt>
                <c:pt idx="4">
                  <c:v>45.5</c:v>
                </c:pt>
                <c:pt idx="5">
                  <c:v>49.6</c:v>
                </c:pt>
                <c:pt idx="6">
                  <c:v>57.9</c:v>
                </c:pt>
                <c:pt idx="7">
                  <c:v>65.3</c:v>
                </c:pt>
                <c:pt idx="8">
                  <c:v>68.8</c:v>
                </c:pt>
                <c:pt idx="9">
                  <c:v>71</c:v>
                </c:pt>
                <c:pt idx="10">
                  <c:v>73.400000000000006</c:v>
                </c:pt>
                <c:pt idx="11">
                  <c:v>76.400000000000006</c:v>
                </c:pt>
                <c:pt idx="12">
                  <c:v>75.09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African-Americans</c:v>
                </c:pt>
              </c:strCache>
            </c:strRef>
          </c:tx>
          <c:spPr>
            <a:ln>
              <a:solidFill>
                <a:srgbClr val="7DA123"/>
              </a:solidFill>
            </a:ln>
          </c:spPr>
          <c:marker>
            <c:symbol val="diamond"/>
            <c:size val="5"/>
            <c:spPr>
              <a:solidFill>
                <a:srgbClr val="7DA123"/>
              </a:solidFill>
              <a:ln>
                <a:solidFill>
                  <a:srgbClr val="7DA123"/>
                </a:solidFill>
              </a:ln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rgbClr val="74B23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Sheet1!$D$2:$D$15</c:f>
              <c:numCache>
                <c:formatCode>0.0</c:formatCode>
                <c:ptCount val="14"/>
                <c:pt idx="0">
                  <c:v>19.8</c:v>
                </c:pt>
                <c:pt idx="1">
                  <c:v>24.9</c:v>
                </c:pt>
                <c:pt idx="2">
                  <c:v>25.9</c:v>
                </c:pt>
                <c:pt idx="3">
                  <c:v>30.7</c:v>
                </c:pt>
                <c:pt idx="4">
                  <c:v>39.6</c:v>
                </c:pt>
                <c:pt idx="5">
                  <c:v>43</c:v>
                </c:pt>
                <c:pt idx="6">
                  <c:v>50.9</c:v>
                </c:pt>
                <c:pt idx="7">
                  <c:v>57.6</c:v>
                </c:pt>
                <c:pt idx="8">
                  <c:v>60.4</c:v>
                </c:pt>
                <c:pt idx="9">
                  <c:v>63.1</c:v>
                </c:pt>
                <c:pt idx="10">
                  <c:v>64.3</c:v>
                </c:pt>
                <c:pt idx="11">
                  <c:v>67</c:v>
                </c:pt>
                <c:pt idx="12">
                  <c:v>63.62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48352"/>
        <c:axId val="25354240"/>
      </c:lineChart>
      <c:catAx>
        <c:axId val="2534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542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5354240"/>
        <c:scaling>
          <c:orientation val="minMax"/>
          <c:max val="1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25348352"/>
        <c:crosses val="autoZero"/>
        <c:crossBetween val="between"/>
        <c:majorUnit val="20"/>
      </c:valAx>
      <c:spPr>
        <a:noFill/>
        <a:ln w="25402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74B23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877044635809705"/>
          <c:y val="0.49278182933635928"/>
          <c:w val="0.26900729500383735"/>
          <c:h val="0.23509366250132624"/>
        </c:manualLayout>
      </c:layout>
      <c:overlay val="1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0.56792</cdr:x>
      <cdr:y>0.76056</cdr:y>
    </cdr:from>
    <cdr:to>
      <cdr:x>0.75833</cdr:x>
      <cdr:y>0.87324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1600" y="4114800"/>
          <a:ext cx="1752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new assessments</a:t>
          </a:r>
        </a:p>
        <a:p xmlns:a="http://schemas.openxmlformats.org/drawingml/2006/main">
          <a:r>
            <a:rPr lang="en-US" sz="1600" dirty="0" smtClean="0"/>
            <a:t>in 2006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0.55833</cdr:x>
      <cdr:y>0.05634</cdr:y>
    </cdr:from>
    <cdr:to>
      <cdr:x>0.55833</cdr:x>
      <cdr:y>0.88732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105400" y="304800"/>
          <a:ext cx="0" cy="44957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0.575</cdr:x>
      <cdr:y>0.74648</cdr:y>
    </cdr:from>
    <cdr:to>
      <cdr:x>0.75833</cdr:x>
      <cdr:y>0.85915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57800" y="4038600"/>
          <a:ext cx="1676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new assessments</a:t>
          </a:r>
        </a:p>
        <a:p xmlns:a="http://schemas.openxmlformats.org/drawingml/2006/main">
          <a:r>
            <a:rPr lang="en-US" sz="1600" dirty="0"/>
            <a:t>i</a:t>
          </a:r>
          <a:r>
            <a:rPr lang="en-US" sz="1600" dirty="0" smtClean="0"/>
            <a:t>n 2006</a:t>
          </a:r>
          <a:endParaRPr 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0.56033</cdr:x>
      <cdr:y>0.05634</cdr:y>
    </cdr:from>
    <cdr:to>
      <cdr:x>0.56033</cdr:x>
      <cdr:y>0.88732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105400" y="304800"/>
          <a:ext cx="0" cy="44957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0.57725</cdr:x>
      <cdr:y>0.74648</cdr:y>
    </cdr:from>
    <cdr:to>
      <cdr:x>0.75933</cdr:x>
      <cdr:y>0.85915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57800" y="4038600"/>
          <a:ext cx="1676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new assessments</a:t>
          </a:r>
        </a:p>
        <a:p xmlns:a="http://schemas.openxmlformats.org/drawingml/2006/main">
          <a:r>
            <a:rPr lang="en-US" sz="1600" dirty="0"/>
            <a:t>i</a:t>
          </a:r>
          <a:r>
            <a:rPr lang="en-US" sz="1600" dirty="0" smtClean="0"/>
            <a:t>n 2006</a:t>
          </a:r>
          <a:endParaRPr lang="en-US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0.55833</cdr:x>
      <cdr:y>0.05634</cdr:y>
    </cdr:from>
    <cdr:to>
      <cdr:x>0.55833</cdr:x>
      <cdr:y>0.88732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5105400" y="304800"/>
          <a:ext cx="0" cy="44957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0.575</cdr:x>
      <cdr:y>0.76056</cdr:y>
    </cdr:from>
    <cdr:to>
      <cdr:x>0.75833</cdr:x>
      <cdr:y>0.87323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57800" y="4114800"/>
          <a:ext cx="1676370" cy="609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new assessments</a:t>
          </a:r>
        </a:p>
        <a:p xmlns:a="http://schemas.openxmlformats.org/drawingml/2006/main">
          <a:r>
            <a:rPr lang="en-US" sz="1600" dirty="0"/>
            <a:t>i</a:t>
          </a:r>
          <a:r>
            <a:rPr lang="en-US" sz="1600" dirty="0" smtClean="0"/>
            <a:t>n 2006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A0FC01-D538-4B39-9EB1-FF13EA99E8F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1335EC-05C1-476C-8D9E-465C1525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980AFF-F6E8-4A47-BA58-52C1183D4784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B51A9-CD49-447C-BA3B-6608869D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8778D1-C60A-406A-AB7E-4AF5DF18F3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JRD – re-embedded data chart, replaced and revised chart for both 2011 and 2012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AC4162-F09B-4F26-AF6D-61F7724E19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9E946-7A42-4F4E-B90B-6BA65FB180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JRD – re-embedded data chart, replaced and revised chart for both 2011 and 2012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80D9B8-98B6-4F72-B96A-175D398D8E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EEA52-2C4B-4787-815E-87441CC2FA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JRD – 2011 and 2012 revised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247C1-DA79-46B1-BBBD-D1984A958AD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We are hoping that MTSS and adding Early Childhood to the accreditation system will help districts continue to narrow these gaps.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076CB-E86D-40CD-A496-B0FA494D84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We are hoping that MTSS and adding Early Childhood to the accreditation system will help districts continue to narrow these gaps.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F6157-6F62-41A1-8DF8-E81992EED9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88300">
              <a:srgbClr val="E1F0F8"/>
            </a:gs>
            <a:gs pos="0">
              <a:srgbClr val="0081C4"/>
            </a:gs>
            <a:gs pos="100000">
              <a:schemeClr val="tx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11DB9B8-082D-49D0-8568-0E41828C225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3895"/>
            <a:ext cx="2133784" cy="163387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63879"/>
            <a:ext cx="2030648" cy="1554479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F0E6F6-5701-4A95-A410-D1C4669AB8AE}" type="datetimeFigureOut">
              <a:rPr lang="en-US" smtClean="0"/>
              <a:pPr algn="r"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chemeClr val="accent2"/>
            </a:gs>
            <a:gs pos="58500">
              <a:schemeClr val="bg1"/>
            </a:gs>
            <a:gs pos="100000">
              <a:schemeClr val="tx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3895"/>
            <a:ext cx="2133784" cy="163387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483179"/>
            <a:ext cx="2590800" cy="1983813"/>
          </a:xfrm>
          <a:prstGeom prst="rect">
            <a:avLst/>
          </a:prstGeom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  <a:alpha val="31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72" y="5181600"/>
            <a:ext cx="2030103" cy="1554480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DF0E6F6-5701-4A95-A410-D1C4669AB8AE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SzPct val="95000"/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Kansas Reading Gap:  2000 – 2012 (includes ACT)</a:t>
            </a:r>
            <a:r>
              <a:rPr lang="en-US" sz="4400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sz="270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(all grades, Report Card population)</a:t>
            </a:r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087987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181600" y="1676400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17891D-A7D7-47C8-BF87-18F74034C56E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534400" y="6313488"/>
            <a:ext cx="457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EAD54-458B-419D-8D26-8EBA9A78AEB6}" type="slidenum">
              <a:rPr 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100" smtClean="0"/>
          </a:p>
        </p:txBody>
      </p:sp>
    </p:spTree>
    <p:extLst>
      <p:ext uri="{BB962C8B-B14F-4D97-AF65-F5344CB8AC3E}">
        <p14:creationId xmlns:p14="http://schemas.microsoft.com/office/powerpoint/2010/main" val="5996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152400"/>
            <a:ext cx="8229600" cy="11116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bg1"/>
                </a:solidFill>
              </a:rPr>
              <a:t>Kansas Reading Gap:  2000 – 2012 (excludes ACT)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>
                    <a:lumMod val="10000"/>
                  </a:schemeClr>
                </a:solidFill>
              </a:rPr>
              <a:t>(all grades, Report Card population)</a:t>
            </a:r>
            <a:endParaRPr lang="en-US" sz="2700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25603" name="Content Placeholder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5" imgW="8327858" imgH="4627265" progId="Excel.Chart.8">
                  <p:embed/>
                </p:oleObj>
              </mc:Choice>
              <mc:Fallback>
                <p:oleObj r:id="rId5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098">
                                <a:alpha val="16078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17891D-A7D7-47C8-BF87-18F74034C56E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0AA7A-7421-4FAF-9320-07ACB483C5FC}" type="slidenum">
              <a:rPr 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10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40250" y="1752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94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06243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Reading Gap by Ethnicity:  2000 – 2012 (includes ACT)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(all grades, Report Card population)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3D0764-A28A-4333-B35E-3AB3385274B0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763000" y="6472238"/>
            <a:ext cx="3810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A7677-B748-4AF7-8B42-34B245C4359E}" type="slidenum">
              <a:rPr lang="en-US" sz="10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272413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Reading Gap by Ethnicity:  2000 – 2012 (excludes ACT)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(all grades, Report Card population)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3D0764-A28A-4333-B35E-3AB3385274B0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763000" y="6472238"/>
            <a:ext cx="3810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DE17AF-3F55-405C-8584-ECEC5AC18881}" type="slidenum">
              <a:rPr lang="en-US" sz="10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000" smtClean="0"/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5" imgW="8327858" imgH="4627265" progId="Excel.Chart.8">
                  <p:embed/>
                </p:oleObj>
              </mc:Choice>
              <mc:Fallback>
                <p:oleObj r:id="rId5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098">
                                <a:alpha val="16078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40250" y="17526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8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Kansas Math Gap:  2000 – 2012 (includes ACT)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>
                    <a:lumMod val="10000"/>
                  </a:schemeClr>
                </a:solidFill>
              </a:rPr>
              <a:t>(all grades, Report Card population)</a:t>
            </a:r>
            <a:endParaRPr lang="en-US" sz="2700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297791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B92E9E-84DC-4AB2-A876-909D7A3D45E2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55050" y="6248400"/>
            <a:ext cx="457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F936A6-9E1F-4EDB-BAC7-C7CF2B813F0E}" type="slidenum">
              <a:rPr 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163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bg1"/>
                </a:solidFill>
              </a:rPr>
              <a:t>Kansas Math Gap:  2000 – 2012 (excludes ACT)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>
                    <a:lumMod val="10000"/>
                  </a:schemeClr>
                </a:solidFill>
              </a:rPr>
              <a:t>(all grades, Report Card population)</a:t>
            </a:r>
            <a:endParaRPr lang="en-US" sz="2700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33795" name="Content Placeholder 3"/>
          <p:cNvGraphicFramePr>
            <a:graphicFrameLocks noGrp="1"/>
          </p:cNvGraphicFramePr>
          <p:nvPr>
            <p:ph idx="1"/>
          </p:nvPr>
        </p:nvGraphicFramePr>
        <p:xfrm>
          <a:off x="-50800" y="1397000"/>
          <a:ext cx="92456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9242337" imgH="5511262" progId="Excel.Chart.8">
                  <p:embed/>
                </p:oleObj>
              </mc:Choice>
              <mc:Fallback>
                <p:oleObj r:id="rId5" imgW="9242337" imgH="55112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397000"/>
                        <a:ext cx="92456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098">
                                <a:alpha val="16078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B92E9E-84DC-4AB2-A876-909D7A3D45E2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55050" y="6248400"/>
            <a:ext cx="457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F0C5D0-ED53-46DF-BEE9-30CEE191C3D9}" type="slidenum">
              <a:rPr lang="en-US" sz="110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445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878453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Math Gap by Ethnicity:  2000 – 2012 (includes ACT)</a:t>
            </a:r>
            <a:br>
              <a:rPr lang="en-US" sz="3700" dirty="0" smtClean="0"/>
            </a:br>
            <a:r>
              <a:rPr lang="en-US" sz="2700" dirty="0" smtClean="0"/>
              <a:t>(all grades, Report Card population)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3EEC8A-65B2-4E53-B407-AC828B2897FF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81000" cy="381000"/>
          </a:xfrm>
        </p:spPr>
        <p:txBody>
          <a:bodyPr/>
          <a:lstStyle/>
          <a:p>
            <a:pPr>
              <a:defRPr/>
            </a:pPr>
            <a:fld id="{15BE54AF-1AD2-49CA-9935-5368D28CA135}" type="slidenum">
              <a:rPr lang="en-US" sz="105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Content Placeholder 3"/>
          <p:cNvGraphicFramePr>
            <a:graphicFrameLocks noGrp="1"/>
          </p:cNvGraphicFramePr>
          <p:nvPr>
            <p:ph idx="1"/>
          </p:nvPr>
        </p:nvGraphicFramePr>
        <p:xfrm>
          <a:off x="-50800" y="1397000"/>
          <a:ext cx="92456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5" imgW="9242337" imgH="5511262" progId="Excel.Chart.8">
                  <p:embed/>
                </p:oleObj>
              </mc:Choice>
              <mc:Fallback>
                <p:oleObj r:id="rId5" imgW="9242337" imgH="55112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397000"/>
                        <a:ext cx="92456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E098">
                                <a:alpha val="16078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Math Gap by Ethnicity:  2000 – 2012 (excludes ACT)</a:t>
            </a:r>
            <a:br>
              <a:rPr lang="en-US" sz="3700" dirty="0" smtClean="0"/>
            </a:br>
            <a:r>
              <a:rPr lang="en-US" sz="2700" dirty="0" smtClean="0"/>
              <a:t>(all grades, Report Card population)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3EEC8A-65B2-4E53-B407-AC828B2897FF}" type="datetime1">
              <a:rPr lang="en-US"/>
              <a:pPr>
                <a:defRPr/>
              </a:pPr>
              <a:t>3/26/2014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81000" cy="381000"/>
          </a:xfrm>
        </p:spPr>
        <p:txBody>
          <a:bodyPr/>
          <a:lstStyle/>
          <a:p>
            <a:pPr>
              <a:defRPr/>
            </a:pPr>
            <a:fld id="{E5697B1D-8073-4A94-A0C0-B374E6124E42}" type="slidenum">
              <a:rPr lang="en-US" sz="105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6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KSDE Template">
      <a:dk1>
        <a:srgbClr val="2F2B20"/>
      </a:dk1>
      <a:lt1>
        <a:srgbClr val="FFFFFF"/>
      </a:lt1>
      <a:dk2>
        <a:srgbClr val="0081C4"/>
      </a:dk2>
      <a:lt2>
        <a:srgbClr val="FFE098"/>
      </a:lt2>
      <a:accent1>
        <a:srgbClr val="FFAE37"/>
      </a:accent1>
      <a:accent2>
        <a:srgbClr val="75D1FF"/>
      </a:accent2>
      <a:accent3>
        <a:srgbClr val="FFE098"/>
      </a:accent3>
      <a:accent4>
        <a:srgbClr val="FFD08B"/>
      </a:accent4>
      <a:accent5>
        <a:srgbClr val="C89F5D"/>
      </a:accent5>
      <a:accent6>
        <a:srgbClr val="B1A089"/>
      </a:accent6>
      <a:hlink>
        <a:srgbClr val="0081C4"/>
      </a:hlink>
      <a:folHlink>
        <a:srgbClr val="0045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212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Decatur</vt:lpstr>
      <vt:lpstr>Microsoft Excel Chart</vt:lpstr>
      <vt:lpstr>Kansas Reading Gap:  2000 – 2012 (includes ACT) (all grades, Report Card population)</vt:lpstr>
      <vt:lpstr>Kansas Reading Gap:  2000 – 2012 (excludes ACT) (all grades, Report Card population)</vt:lpstr>
      <vt:lpstr>Reading Gap by Ethnicity:  2000 – 2012 (includes ACT) (all grades, Report Card population)</vt:lpstr>
      <vt:lpstr>Reading Gap by Ethnicity:  2000 – 2012 (excludes ACT) (all grades, Report Card population)</vt:lpstr>
      <vt:lpstr>Kansas Math Gap:  2000 – 2012 (includes ACT) (all grades, Report Card population)</vt:lpstr>
      <vt:lpstr>Kansas Math Gap:  2000 – 2012 (excludes ACT) (all grades, Report Card population)</vt:lpstr>
      <vt:lpstr>Math Gap by Ethnicity:  2000 – 2012 (includes ACT) (all grades, Report Card population)</vt:lpstr>
      <vt:lpstr>Math Gap by Ethnicity:  2000 – 2012 (excludes ACT) (all grades, Report Card population)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KSDE Template 3</dc:title>
  <dc:creator>cfranklin</dc:creator>
  <cp:lastModifiedBy>Penny Rice</cp:lastModifiedBy>
  <cp:revision>63</cp:revision>
  <cp:lastPrinted>2014-03-26T18:53:59Z</cp:lastPrinted>
  <dcterms:created xsi:type="dcterms:W3CDTF">2011-01-03T14:53:16Z</dcterms:created>
  <dcterms:modified xsi:type="dcterms:W3CDTF">2014-03-26T18:54:20Z</dcterms:modified>
</cp:coreProperties>
</file>