
<file path=[Content_Types].xml><?xml version="1.0" encoding="utf-8"?>
<Types xmlns="http://schemas.openxmlformats.org/package/2006/content-types">
  <Default Extension="png" ContentType="image/png"/>
  <Default Extension="pdf" ContentType="image/unknown"/>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1"/>
  </p:notesMasterIdLst>
  <p:handoutMasterIdLst>
    <p:handoutMasterId r:id="rId32"/>
  </p:handoutMasterIdLst>
  <p:sldIdLst>
    <p:sldId id="304" r:id="rId2"/>
    <p:sldId id="305" r:id="rId3"/>
    <p:sldId id="306" r:id="rId4"/>
    <p:sldId id="307" r:id="rId5"/>
    <p:sldId id="257" r:id="rId6"/>
    <p:sldId id="258" r:id="rId7"/>
    <p:sldId id="259" r:id="rId8"/>
    <p:sldId id="301" r:id="rId9"/>
    <p:sldId id="300" r:id="rId10"/>
    <p:sldId id="261" r:id="rId11"/>
    <p:sldId id="262" r:id="rId12"/>
    <p:sldId id="263" r:id="rId13"/>
    <p:sldId id="264" r:id="rId14"/>
    <p:sldId id="266" r:id="rId15"/>
    <p:sldId id="267" r:id="rId16"/>
    <p:sldId id="268" r:id="rId17"/>
    <p:sldId id="269" r:id="rId18"/>
    <p:sldId id="270" r:id="rId19"/>
    <p:sldId id="271" r:id="rId20"/>
    <p:sldId id="272" r:id="rId21"/>
    <p:sldId id="280" r:id="rId22"/>
    <p:sldId id="289" r:id="rId23"/>
    <p:sldId id="290" r:id="rId24"/>
    <p:sldId id="291" r:id="rId25"/>
    <p:sldId id="283" r:id="rId26"/>
    <p:sldId id="292" r:id="rId27"/>
    <p:sldId id="287" r:id="rId28"/>
    <p:sldId id="302" r:id="rId29"/>
    <p:sldId id="30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4"/>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6" autoAdjust="0"/>
    <p:restoredTop sz="94656" autoAdjust="0"/>
  </p:normalViewPr>
  <p:slideViewPr>
    <p:cSldViewPr>
      <p:cViewPr>
        <p:scale>
          <a:sx n="61" d="100"/>
          <a:sy n="61" d="100"/>
        </p:scale>
        <p:origin x="-3054" y="-11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2000" dirty="0"/>
              <a:t>% </a:t>
            </a:r>
            <a:r>
              <a:rPr lang="en-US" sz="2000" dirty="0" smtClean="0"/>
              <a:t>Proficient—Old System (AYP)</a:t>
            </a:r>
            <a:endParaRPr lang="en-US" sz="2000" dirty="0"/>
          </a:p>
        </c:rich>
      </c:tx>
      <c:layout>
        <c:manualLayout>
          <c:xMode val="edge"/>
          <c:yMode val="edge"/>
          <c:x val="0.2846936596160774"/>
          <c:y val="1.4925373134328358E-2"/>
        </c:manualLayout>
      </c:layout>
      <c:overlay val="0"/>
    </c:title>
    <c:autoTitleDeleted val="0"/>
    <c:plotArea>
      <c:layout/>
      <c:lineChart>
        <c:grouping val="standard"/>
        <c:varyColors val="0"/>
        <c:ser>
          <c:idx val="0"/>
          <c:order val="0"/>
          <c:tx>
            <c:strRef>
              <c:f>Sheet1!$B$18</c:f>
              <c:strCache>
                <c:ptCount val="1"/>
                <c:pt idx="0">
                  <c:v>% Proficient</c:v>
                </c:pt>
              </c:strCache>
            </c:strRef>
          </c:tx>
          <c:marker>
            <c:symbol val="square"/>
            <c:size val="5"/>
            <c:spPr>
              <a:solidFill>
                <a:schemeClr val="tx2">
                  <a:lumMod val="75000"/>
                </a:schemeClr>
              </a:solidFill>
            </c:spPr>
          </c:marker>
          <c:dLbls>
            <c:dLbl>
              <c:idx val="0"/>
              <c:layout>
                <c:manualLayout>
                  <c:x val="-2.5000000000000001E-2"/>
                  <c:y val="7.8703703703703706E-2"/>
                </c:manualLayout>
              </c:layout>
              <c:showLegendKey val="0"/>
              <c:showVal val="1"/>
              <c:showCatName val="0"/>
              <c:showSerName val="0"/>
              <c:showPercent val="0"/>
              <c:showBubbleSize val="0"/>
            </c:dLbl>
            <c:dLbl>
              <c:idx val="1"/>
              <c:layout>
                <c:manualLayout>
                  <c:x val="-8.3333333333333332E-3"/>
                  <c:y val="5.5555555555555511E-2"/>
                </c:manualLayout>
              </c:layout>
              <c:showLegendKey val="0"/>
              <c:showVal val="1"/>
              <c:showCatName val="0"/>
              <c:showSerName val="0"/>
              <c:showPercent val="0"/>
              <c:showBubbleSize val="0"/>
            </c:dLbl>
            <c:dLbl>
              <c:idx val="2"/>
              <c:layout>
                <c:manualLayout>
                  <c:x val="-1.6666666666666666E-2"/>
                  <c:y val="6.481481481481477E-2"/>
                </c:manualLayout>
              </c:layout>
              <c:showLegendKey val="0"/>
              <c:showVal val="1"/>
              <c:showCatName val="0"/>
              <c:showSerName val="0"/>
              <c:showPercent val="0"/>
              <c:showBubbleSize val="0"/>
            </c:dLbl>
            <c:dLbl>
              <c:idx val="3"/>
              <c:layout>
                <c:manualLayout>
                  <c:x val="-5.5555555555555552E-2"/>
                  <c:y val="6.9444444444444406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Sheet1!$A$19:$A$22</c:f>
              <c:strCache>
                <c:ptCount val="4"/>
                <c:pt idx="0">
                  <c:v>2007-2008</c:v>
                </c:pt>
                <c:pt idx="1">
                  <c:v>2008-2009</c:v>
                </c:pt>
                <c:pt idx="2">
                  <c:v>2009-2010</c:v>
                </c:pt>
                <c:pt idx="3">
                  <c:v>2010-2011</c:v>
                </c:pt>
              </c:strCache>
            </c:strRef>
          </c:cat>
          <c:val>
            <c:numRef>
              <c:f>Sheet1!$B$19:$B$22</c:f>
              <c:numCache>
                <c:formatCode>General</c:formatCode>
                <c:ptCount val="4"/>
                <c:pt idx="0">
                  <c:v>90.9</c:v>
                </c:pt>
                <c:pt idx="1">
                  <c:v>92.7</c:v>
                </c:pt>
                <c:pt idx="2">
                  <c:v>93.5</c:v>
                </c:pt>
                <c:pt idx="3">
                  <c:v>93.6</c:v>
                </c:pt>
              </c:numCache>
            </c:numRef>
          </c:val>
          <c:smooth val="0"/>
        </c:ser>
        <c:dLbls>
          <c:showLegendKey val="0"/>
          <c:showVal val="0"/>
          <c:showCatName val="0"/>
          <c:showSerName val="0"/>
          <c:showPercent val="0"/>
          <c:showBubbleSize val="0"/>
        </c:dLbls>
        <c:marker val="1"/>
        <c:smooth val="0"/>
        <c:axId val="122379648"/>
        <c:axId val="122397824"/>
      </c:lineChart>
      <c:catAx>
        <c:axId val="122379648"/>
        <c:scaling>
          <c:orientation val="minMax"/>
        </c:scaling>
        <c:delete val="0"/>
        <c:axPos val="b"/>
        <c:majorTickMark val="out"/>
        <c:minorTickMark val="none"/>
        <c:tickLblPos val="nextTo"/>
        <c:crossAx val="122397824"/>
        <c:crosses val="autoZero"/>
        <c:auto val="1"/>
        <c:lblAlgn val="ctr"/>
        <c:lblOffset val="100"/>
        <c:noMultiLvlLbl val="0"/>
      </c:catAx>
      <c:valAx>
        <c:axId val="122397824"/>
        <c:scaling>
          <c:orientation val="minMax"/>
          <c:max val="100"/>
          <c:min val="40"/>
        </c:scaling>
        <c:delete val="0"/>
        <c:axPos val="l"/>
        <c:majorGridlines/>
        <c:numFmt formatCode="General" sourceLinked="1"/>
        <c:majorTickMark val="out"/>
        <c:minorTickMark val="none"/>
        <c:tickLblPos val="nextTo"/>
        <c:crossAx val="1223796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Assessment</a:t>
            </a:r>
            <a:r>
              <a:rPr lang="en-US" baseline="0" dirty="0" smtClean="0"/>
              <a:t> Performance Index (API)</a:t>
            </a:r>
            <a:endParaRPr lang="en-US" dirty="0"/>
          </a:p>
        </c:rich>
      </c:tx>
      <c:layout/>
      <c:overlay val="0"/>
    </c:title>
    <c:autoTitleDeleted val="0"/>
    <c:plotArea>
      <c:layout/>
      <c:lineChart>
        <c:grouping val="standard"/>
        <c:varyColors val="0"/>
        <c:ser>
          <c:idx val="0"/>
          <c:order val="0"/>
          <c:tx>
            <c:strRef>
              <c:f>Sheet1!$B$3</c:f>
              <c:strCache>
                <c:ptCount val="1"/>
                <c:pt idx="0">
                  <c:v>API</c:v>
                </c:pt>
              </c:strCache>
            </c:strRef>
          </c:tx>
          <c:marker>
            <c:spPr>
              <a:solidFill>
                <a:schemeClr val="tx2">
                  <a:lumMod val="75000"/>
                </a:schemeClr>
              </a:solidFill>
            </c:spPr>
          </c:marker>
          <c:dLbls>
            <c:dLbl>
              <c:idx val="0"/>
              <c:layout>
                <c:manualLayout>
                  <c:x val="1.1111111111111112E-2"/>
                  <c:y val="4.1666666666666581E-2"/>
                </c:manualLayout>
              </c:layout>
              <c:showLegendKey val="0"/>
              <c:showVal val="1"/>
              <c:showCatName val="0"/>
              <c:showSerName val="0"/>
              <c:showPercent val="0"/>
              <c:showBubbleSize val="0"/>
            </c:dLbl>
            <c:dLbl>
              <c:idx val="1"/>
              <c:layout>
                <c:manualLayout>
                  <c:x val="8.3333333333333332E-3"/>
                  <c:y val="2.7777777777777776E-2"/>
                </c:manualLayout>
              </c:layout>
              <c:showLegendKey val="0"/>
              <c:showVal val="1"/>
              <c:showCatName val="0"/>
              <c:showSerName val="0"/>
              <c:showPercent val="0"/>
              <c:showBubbleSize val="0"/>
            </c:dLbl>
            <c:dLbl>
              <c:idx val="2"/>
              <c:layout>
                <c:manualLayout>
                  <c:x val="2.7777777777777779E-3"/>
                  <c:y val="2.7777777777777776E-2"/>
                </c:manualLayout>
              </c:layout>
              <c:showLegendKey val="0"/>
              <c:showVal val="1"/>
              <c:showCatName val="0"/>
              <c:showSerName val="0"/>
              <c:showPercent val="0"/>
              <c:showBubbleSize val="0"/>
            </c:dLbl>
            <c:dLbl>
              <c:idx val="3"/>
              <c:layout>
                <c:manualLayout>
                  <c:x val="-2.5000000000000001E-2"/>
                  <c:y val="6.9444444444444448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Sheet1!$A$4:$A$7</c:f>
              <c:strCache>
                <c:ptCount val="4"/>
                <c:pt idx="0">
                  <c:v>2007-2008</c:v>
                </c:pt>
                <c:pt idx="1">
                  <c:v>2008-2009</c:v>
                </c:pt>
                <c:pt idx="2">
                  <c:v>2009-2010</c:v>
                </c:pt>
                <c:pt idx="3">
                  <c:v>2010-2011</c:v>
                </c:pt>
              </c:strCache>
            </c:strRef>
          </c:cat>
          <c:val>
            <c:numRef>
              <c:f>Sheet1!$B$4:$B$7</c:f>
              <c:numCache>
                <c:formatCode>General</c:formatCode>
                <c:ptCount val="4"/>
                <c:pt idx="0">
                  <c:v>727</c:v>
                </c:pt>
                <c:pt idx="1">
                  <c:v>729</c:v>
                </c:pt>
                <c:pt idx="2">
                  <c:v>744</c:v>
                </c:pt>
                <c:pt idx="3">
                  <c:v>748</c:v>
                </c:pt>
              </c:numCache>
            </c:numRef>
          </c:val>
          <c:smooth val="0"/>
        </c:ser>
        <c:dLbls>
          <c:showLegendKey val="0"/>
          <c:showVal val="0"/>
          <c:showCatName val="0"/>
          <c:showSerName val="0"/>
          <c:showPercent val="0"/>
          <c:showBubbleSize val="0"/>
        </c:dLbls>
        <c:marker val="1"/>
        <c:smooth val="0"/>
        <c:axId val="122445824"/>
        <c:axId val="122447360"/>
      </c:lineChart>
      <c:catAx>
        <c:axId val="122445824"/>
        <c:scaling>
          <c:orientation val="minMax"/>
        </c:scaling>
        <c:delete val="0"/>
        <c:axPos val="b"/>
        <c:majorTickMark val="out"/>
        <c:minorTickMark val="none"/>
        <c:tickLblPos val="nextTo"/>
        <c:crossAx val="122447360"/>
        <c:crosses val="autoZero"/>
        <c:auto val="1"/>
        <c:lblAlgn val="ctr"/>
        <c:lblOffset val="100"/>
        <c:noMultiLvlLbl val="0"/>
      </c:catAx>
      <c:valAx>
        <c:axId val="122447360"/>
        <c:scaling>
          <c:orientation val="minMax"/>
        </c:scaling>
        <c:delete val="0"/>
        <c:axPos val="l"/>
        <c:majorGridlines/>
        <c:numFmt formatCode="General" sourceLinked="1"/>
        <c:majorTickMark val="out"/>
        <c:minorTickMark val="none"/>
        <c:tickLblPos val="nextTo"/>
        <c:crossAx val="122445824"/>
        <c:crosses val="autoZero"/>
        <c:crossBetween val="between"/>
      </c:valAx>
      <c:spPr>
        <a:ln>
          <a:solidFill>
            <a:schemeClr val="tx2">
              <a:lumMod val="75000"/>
            </a:schemeClr>
          </a:solidFill>
        </a:ln>
      </c:spPr>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16D3B6C-D878-4B3B-9830-DDB74E28D623}" type="datetimeFigureOut">
              <a:rPr lang="en-US" smtClean="0"/>
              <a:t>9/13/2012</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7CA7AE9B-3EBC-43DB-9EBF-7548C73BC4A7}" type="slidenum">
              <a:rPr lang="en-US" smtClean="0"/>
              <a:t>‹#›</a:t>
            </a:fld>
            <a:endParaRPr lang="en-US" dirty="0"/>
          </a:p>
        </p:txBody>
      </p:sp>
    </p:spTree>
    <p:extLst>
      <p:ext uri="{BB962C8B-B14F-4D97-AF65-F5344CB8AC3E}">
        <p14:creationId xmlns:p14="http://schemas.microsoft.com/office/powerpoint/2010/main" val="2701771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77980AFF-F6E8-4A47-BA58-52C1183D4784}" type="datetimeFigureOut">
              <a:rPr lang="en-US" smtClean="0"/>
              <a:t>9/13/2012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C65B51A9-CD49-447C-BA3B-6608869D3829}" type="slidenum">
              <a:rPr lang="en-US" smtClean="0"/>
              <a:t>‹#›</a:t>
            </a:fld>
            <a:endParaRPr lang="en-US" dirty="0"/>
          </a:p>
        </p:txBody>
      </p:sp>
    </p:spTree>
    <p:extLst>
      <p:ext uri="{BB962C8B-B14F-4D97-AF65-F5344CB8AC3E}">
        <p14:creationId xmlns:p14="http://schemas.microsoft.com/office/powerpoint/2010/main" val="366236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ESEA was due</a:t>
            </a:r>
            <a:r>
              <a:rPr lang="en-US" baseline="0" dirty="0" smtClean="0"/>
              <a:t> to be reauthorized in 2007</a:t>
            </a:r>
          </a:p>
          <a:p>
            <a:pPr marL="171450" indent="-171450">
              <a:buFont typeface="Arial" pitchFamily="34" charset="0"/>
              <a:buChar char="•"/>
            </a:pPr>
            <a:r>
              <a:rPr lang="en-US" baseline="0" dirty="0" smtClean="0"/>
              <a:t>Given a lack of action in Congress, the administration announced in Sept. 2011 the ability for states to apply for waivers from some NCLB provisions</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6</a:t>
            </a:fld>
            <a:endParaRPr lang="en-US" dirty="0"/>
          </a:p>
        </p:txBody>
      </p:sp>
    </p:spTree>
    <p:extLst>
      <p:ext uri="{BB962C8B-B14F-4D97-AF65-F5344CB8AC3E}">
        <p14:creationId xmlns:p14="http://schemas.microsoft.com/office/powerpoint/2010/main" val="160928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a:t>
            </a:r>
            <a:r>
              <a:rPr lang="en-US" baseline="0" dirty="0" smtClean="0"/>
              <a:t> related to achievement relies on the API – Assessment Performance Index. The API assigns a specific point value for each student performing in one of the five performance levels, granting a higher point value for students in higher performance levels. In this way, we’re able to look at performance across all of the levels and recognize when students are being moved out of lower levels and into higher levels. In that way, the index works in a similar fashion to our current Standard of Excellence calculation.</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17</a:t>
            </a:fld>
            <a:endParaRPr lang="en-US" dirty="0"/>
          </a:p>
        </p:txBody>
      </p:sp>
    </p:spTree>
    <p:extLst>
      <p:ext uri="{BB962C8B-B14F-4D97-AF65-F5344CB8AC3E}">
        <p14:creationId xmlns:p14="http://schemas.microsoft.com/office/powerpoint/2010/main" val="74954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of</a:t>
            </a:r>
            <a:r>
              <a:rPr lang="en-US" baseline="0" dirty="0" smtClean="0"/>
              <a:t> an API calculation, you can see how credit is given in increasing amounts as students are moved from one performance level to the next. In the previous system, schools were only given credit for getting students above the red line. There was no credit given based on how far above the red line they moved students, and no credit for upward movement that occurred below the red line.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18</a:t>
            </a:fld>
            <a:endParaRPr lang="en-US" dirty="0"/>
          </a:p>
        </p:txBody>
      </p:sp>
    </p:spTree>
    <p:extLst>
      <p:ext uri="{BB962C8B-B14F-4D97-AF65-F5344CB8AC3E}">
        <p14:creationId xmlns:p14="http://schemas.microsoft.com/office/powerpoint/2010/main" val="154491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what performance looked like for one school under the old AYP system of accountability. While the school showed high performance, it wasn’t necessarily reflecting any improvement in performance. </a:t>
            </a:r>
          </a:p>
        </p:txBody>
      </p:sp>
      <p:sp>
        <p:nvSpPr>
          <p:cNvPr id="4" name="Slide Number Placeholder 3"/>
          <p:cNvSpPr>
            <a:spLocks noGrp="1"/>
          </p:cNvSpPr>
          <p:nvPr>
            <p:ph type="sldNum" sz="quarter" idx="10"/>
          </p:nvPr>
        </p:nvSpPr>
        <p:spPr/>
        <p:txBody>
          <a:bodyPr/>
          <a:lstStyle/>
          <a:p>
            <a:fld id="{C65B51A9-CD49-447C-BA3B-6608869D3829}" type="slidenum">
              <a:rPr lang="en-US" smtClean="0"/>
              <a:t>19</a:t>
            </a:fld>
            <a:endParaRPr lang="en-US" dirty="0"/>
          </a:p>
        </p:txBody>
      </p:sp>
    </p:spTree>
    <p:extLst>
      <p:ext uri="{BB962C8B-B14F-4D97-AF65-F5344CB8AC3E}">
        <p14:creationId xmlns:p14="http://schemas.microsoft.com/office/powerpoint/2010/main" val="2594221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a:t>
            </a:r>
            <a:r>
              <a:rPr lang="en-US" baseline="0" dirty="0" smtClean="0"/>
              <a:t> performance looks like for the same school using the API in the new accountability system. Because the API looks at improvement in all five performance levels, you can see that the school was effecting improvements in student performance, helping them move from lower performance levels into higher performance levels.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20</a:t>
            </a:fld>
            <a:endParaRPr lang="en-US" dirty="0"/>
          </a:p>
        </p:txBody>
      </p:sp>
    </p:spTree>
    <p:extLst>
      <p:ext uri="{BB962C8B-B14F-4D97-AF65-F5344CB8AC3E}">
        <p14:creationId xmlns:p14="http://schemas.microsoft.com/office/powerpoint/2010/main" val="2854134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accountability plan provides a mechanism for recognizing</a:t>
            </a:r>
            <a:r>
              <a:rPr lang="en-US" baseline="0" dirty="0" smtClean="0"/>
              <a:t> high-performing Title I schools. These Reward Schools will be identified based on high performance or high progress among the all-students group as measured by the Assessment Performance Index, using four years of reading and math assessment data. Ten percent of Title I schools will be identified as Reward Schools and will receive recognition. Rewards will be provided to these schools as funding is available.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21</a:t>
            </a:fld>
            <a:endParaRPr lang="en-US" dirty="0"/>
          </a:p>
        </p:txBody>
      </p:sp>
    </p:spTree>
    <p:extLst>
      <p:ext uri="{BB962C8B-B14F-4D97-AF65-F5344CB8AC3E}">
        <p14:creationId xmlns:p14="http://schemas.microsoft.com/office/powerpoint/2010/main" val="156891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no longer be identifying Title I schools on improvement, however, we will identify Title I priority and focus schools. Priority schools are the lowest achieving Title I schools based on their all-students API score. The determination is made using the most recent four years of assessment data for reading and math combined. We must identify five percent of Title I schools as priority schools. These schools will receive support from KSDE through the Kansas Learning Network and the Technical Assistance Support Network to implement interventions aligned with the turnaround principles. The list is good for three years; while schools may be removed the list prior to the end of the three-year period, no new schools will be added to the list during that time.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22</a:t>
            </a:fld>
            <a:endParaRPr lang="en-US" dirty="0"/>
          </a:p>
        </p:txBody>
      </p:sp>
    </p:spTree>
    <p:extLst>
      <p:ext uri="{BB962C8B-B14F-4D97-AF65-F5344CB8AC3E}">
        <p14:creationId xmlns:p14="http://schemas.microsoft.com/office/powerpoint/2010/main" val="3673872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principle that had to be addressed in the waiver</a:t>
            </a:r>
            <a:r>
              <a:rPr lang="en-US" baseline="0" dirty="0" smtClean="0"/>
              <a:t> application was around supporting effective instruction and leadership and focused primarily on teacher and principal evaluations. The waiver requirements related to this principle are outlined on this slide.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23</a:t>
            </a:fld>
            <a:endParaRPr lang="en-US" dirty="0"/>
          </a:p>
        </p:txBody>
      </p:sp>
    </p:spTree>
    <p:extLst>
      <p:ext uri="{BB962C8B-B14F-4D97-AF65-F5344CB8AC3E}">
        <p14:creationId xmlns:p14="http://schemas.microsoft.com/office/powerpoint/2010/main" val="619528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Kansas is not mandating a specific evaluation</a:t>
            </a:r>
            <a:r>
              <a:rPr lang="en-US" baseline="0" dirty="0" smtClean="0"/>
              <a:t> system for all districts, however we are requiring that all evaluation systems meet the state’s educator evaluation guidelines. </a:t>
            </a:r>
          </a:p>
          <a:p>
            <a:r>
              <a:rPr lang="en-US" baseline="0" dirty="0" smtClean="0"/>
              <a:t>Through a collaborative effort with a variety of stakeholders, KSDE developed a model evaluation system known as the Kansas Educator Evaluation Protocol, or KEEP, and began piloting the system during the 2011-2012 school year. Districts may choose to use KEEP as their evaluation system, but they are not required to. If they choose to use a different system, it will need to be reviewed by KSDE to ensure it is in compliance with the state guidelines.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24</a:t>
            </a:fld>
            <a:endParaRPr lang="en-US" dirty="0"/>
          </a:p>
        </p:txBody>
      </p:sp>
    </p:spTree>
    <p:extLst>
      <p:ext uri="{BB962C8B-B14F-4D97-AF65-F5344CB8AC3E}">
        <p14:creationId xmlns:p14="http://schemas.microsoft.com/office/powerpoint/2010/main" val="716206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three is an area in which</a:t>
            </a:r>
            <a:r>
              <a:rPr lang="en-US" baseline="0" dirty="0" smtClean="0"/>
              <a:t> our work is not yet complete, but we do have a plan for achieving the objectives of this principle. The waiver criteria stipulates that student growth must be a significant factor in educator evaluations. In Kansas, we are appointing a commission to make recommendations on the best method for integrating student growth in educator evaluation systems, including KEEP. Those recommendations will be presented to the State Board of Education, which will make the final decision. That work is set to be complete by the end of the 2012-2013 school year.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25</a:t>
            </a:fld>
            <a:endParaRPr lang="en-US" dirty="0"/>
          </a:p>
        </p:txBody>
      </p:sp>
    </p:spTree>
    <p:extLst>
      <p:ext uri="{BB962C8B-B14F-4D97-AF65-F5344CB8AC3E}">
        <p14:creationId xmlns:p14="http://schemas.microsoft.com/office/powerpoint/2010/main" val="348644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aseline="0" dirty="0" smtClean="0"/>
              <a:t>the 2012-2013 school year, we will continue the pilot of KEEP. The Teaching in Kansas Commission will meet and by the end of that school year we will know what the state guidelines for educator evaluations are. At that time, districts will need to decide which evaluation system they will use. If they decide to use a system other than KEEP, they will need to submit it to KSDE for review. </a:t>
            </a:r>
          </a:p>
          <a:p>
            <a:r>
              <a:rPr lang="en-US" baseline="0" dirty="0" smtClean="0"/>
              <a:t>An additional pilot of KEEP, which will include the integration of student growth measures, will take place in the 2013-2014 school year. By 2014-2015, KEEP will be fully implemented, and those districts using a different evaluation system will need to have their system fully implemented, as well.</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26</a:t>
            </a:fld>
            <a:endParaRPr lang="en-US" dirty="0"/>
          </a:p>
        </p:txBody>
      </p:sp>
    </p:spTree>
    <p:extLst>
      <p:ext uri="{BB962C8B-B14F-4D97-AF65-F5344CB8AC3E}">
        <p14:creationId xmlns:p14="http://schemas.microsoft.com/office/powerpoint/2010/main" val="308996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to</a:t>
            </a:r>
            <a:r>
              <a:rPr lang="en-US" baseline="0" dirty="0" smtClean="0"/>
              <a:t>o long, schools that had made tremendous gains in achievement were being labeled as failing simply because they had not met a prescribed target. Kansas wanted to define an accountability system that would set goals and measurements appropriate to each school’s unique circumstance and recognize and give credit to schools that were fostering strong improvements in student achievement.</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7</a:t>
            </a:fld>
            <a:endParaRPr lang="en-US" dirty="0"/>
          </a:p>
        </p:txBody>
      </p:sp>
    </p:spTree>
    <p:extLst>
      <p:ext uri="{BB962C8B-B14F-4D97-AF65-F5344CB8AC3E}">
        <p14:creationId xmlns:p14="http://schemas.microsoft.com/office/powerpoint/2010/main" val="1780971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keep in mind that the waiver is not the end-game in terms of school accountability. That will come with</a:t>
            </a:r>
            <a:r>
              <a:rPr lang="en-US" baseline="0" dirty="0" smtClean="0"/>
              <a:t> the reauthorization of ESEA. The waiver allows us to be better positioned for the transition once ESEA is reauthorized. It allows us to focus on our implementation of the Kansas Common Core Standards and the development of our new assessments aligned to those standards. It also helps us as we design a new system of accreditation for our state.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27</a:t>
            </a:fld>
            <a:endParaRPr lang="en-US" dirty="0"/>
          </a:p>
        </p:txBody>
      </p:sp>
    </p:spTree>
    <p:extLst>
      <p:ext uri="{BB962C8B-B14F-4D97-AF65-F5344CB8AC3E}">
        <p14:creationId xmlns:p14="http://schemas.microsoft.com/office/powerpoint/2010/main" val="183883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state’s final AYP determinations will be made for the 2011-2012 school year and will be released on report cards issued in Sept. 2012. </a:t>
            </a:r>
          </a:p>
          <a:p>
            <a:r>
              <a:rPr lang="en-US" baseline="0" dirty="0" smtClean="0"/>
              <a:t>With the elimination of AYP, there is no longer a requirement to reach 100% proficiency in reading and math by 2014</a:t>
            </a:r>
          </a:p>
          <a:p>
            <a:r>
              <a:rPr lang="en-US" baseline="0" dirty="0" smtClean="0"/>
              <a:t>Under the new accountability plan, we will no longer be identifying Title I schools or districts as being on improvement, which means there will no longer be a requirement for those schools to provide choice or supplemental educational services.</a:t>
            </a:r>
          </a:p>
        </p:txBody>
      </p:sp>
      <p:sp>
        <p:nvSpPr>
          <p:cNvPr id="4" name="Slide Number Placeholder 3"/>
          <p:cNvSpPr>
            <a:spLocks noGrp="1"/>
          </p:cNvSpPr>
          <p:nvPr>
            <p:ph type="sldNum" sz="quarter" idx="10"/>
          </p:nvPr>
        </p:nvSpPr>
        <p:spPr/>
        <p:txBody>
          <a:bodyPr/>
          <a:lstStyle/>
          <a:p>
            <a:fld id="{C65B51A9-CD49-447C-BA3B-6608869D3829}" type="slidenum">
              <a:rPr lang="en-US" smtClean="0"/>
              <a:t>10</a:t>
            </a:fld>
            <a:endParaRPr lang="en-US" dirty="0"/>
          </a:p>
        </p:txBody>
      </p:sp>
    </p:spTree>
    <p:extLst>
      <p:ext uri="{BB962C8B-B14F-4D97-AF65-F5344CB8AC3E}">
        <p14:creationId xmlns:p14="http://schemas.microsoft.com/office/powerpoint/2010/main" val="186763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waiver</a:t>
            </a:r>
            <a:r>
              <a:rPr lang="en-US" baseline="0" dirty="0" smtClean="0"/>
              <a:t> application, the state had to address these three principles.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11</a:t>
            </a:fld>
            <a:endParaRPr lang="en-US" dirty="0"/>
          </a:p>
        </p:txBody>
      </p:sp>
    </p:spTree>
    <p:extLst>
      <p:ext uri="{BB962C8B-B14F-4D97-AF65-F5344CB8AC3E}">
        <p14:creationId xmlns:p14="http://schemas.microsoft.com/office/powerpoint/2010/main" val="224003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 work</a:t>
            </a:r>
            <a:r>
              <a:rPr lang="en-US" baseline="0" dirty="0" smtClean="0"/>
              <a:t> to address Principle 1 of the waiver application was already underway in Kansas.</a:t>
            </a:r>
          </a:p>
          <a:p>
            <a:r>
              <a:rPr lang="en-US" dirty="0" smtClean="0"/>
              <a:t>The</a:t>
            </a:r>
            <a:r>
              <a:rPr lang="en-US" baseline="0" dirty="0" smtClean="0"/>
              <a:t> Kansas State Board of Education adopted the Kansas Common Core Standards in Oct. 2010, establishing college and career ready expectations in those content areas. The state had already become a governing state in the SMARTER Balanced Assessment Consortium, working to develop assessments aligned to the Common Core Standards. </a:t>
            </a:r>
          </a:p>
        </p:txBody>
      </p:sp>
      <p:sp>
        <p:nvSpPr>
          <p:cNvPr id="4" name="Slide Number Placeholder 3"/>
          <p:cNvSpPr>
            <a:spLocks noGrp="1"/>
          </p:cNvSpPr>
          <p:nvPr>
            <p:ph type="sldNum" sz="quarter" idx="10"/>
          </p:nvPr>
        </p:nvSpPr>
        <p:spPr/>
        <p:txBody>
          <a:bodyPr/>
          <a:lstStyle/>
          <a:p>
            <a:fld id="{C65B51A9-CD49-447C-BA3B-6608869D3829}" type="slidenum">
              <a:rPr lang="en-US" smtClean="0"/>
              <a:t>12</a:t>
            </a:fld>
            <a:endParaRPr lang="en-US" dirty="0"/>
          </a:p>
        </p:txBody>
      </p:sp>
    </p:spTree>
    <p:extLst>
      <p:ext uri="{BB962C8B-B14F-4D97-AF65-F5344CB8AC3E}">
        <p14:creationId xmlns:p14="http://schemas.microsoft.com/office/powerpoint/2010/main" val="18460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is</a:t>
            </a:r>
            <a:r>
              <a:rPr lang="en-US" baseline="0" dirty="0" smtClean="0"/>
              <a:t> working to develop and adopt new ELP standards aligned to the Common Core, and to develop and implement revised or new assessments aligned to those standards by 2014-2015.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13</a:t>
            </a:fld>
            <a:endParaRPr lang="en-US" dirty="0"/>
          </a:p>
        </p:txBody>
      </p:sp>
    </p:spTree>
    <p:extLst>
      <p:ext uri="{BB962C8B-B14F-4D97-AF65-F5344CB8AC3E}">
        <p14:creationId xmlns:p14="http://schemas.microsoft.com/office/powerpoint/2010/main" val="258669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 work in developing</a:t>
            </a:r>
            <a:r>
              <a:rPr lang="en-US" baseline="0" dirty="0" smtClean="0"/>
              <a:t> the state’s waiver application was in Principle 2, where we needed to define how schools, districts and the state would be held accountable for improving student achievement. The waiver required that the focus remain on reading and math results, but we were able to design a system that allowed us to look at the data in multiple ways so we could get a better picture of how the school was actually performing. Participation rates and graduation rates remain a part of the accountability system and will be measured in the same manner as in the previous system.</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14</a:t>
            </a:fld>
            <a:endParaRPr lang="en-US" dirty="0"/>
          </a:p>
        </p:txBody>
      </p:sp>
    </p:spTree>
    <p:extLst>
      <p:ext uri="{BB962C8B-B14F-4D97-AF65-F5344CB8AC3E}">
        <p14:creationId xmlns:p14="http://schemas.microsoft.com/office/powerpoint/2010/main" val="412047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what a building report might look like in the new accountability system. The graphic elements depict progress toward the AMOs, which are</a:t>
            </a:r>
            <a:r>
              <a:rPr lang="en-US" baseline="0" dirty="0" smtClean="0"/>
              <a:t> based on the all-student population, while the charts to the right report information for subgroups. We won’t be reporting based on the new accountability system until 2013, so we continue to work on what that reporting system might look like.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15</a:t>
            </a:fld>
            <a:endParaRPr lang="en-US" dirty="0"/>
          </a:p>
        </p:txBody>
      </p:sp>
    </p:spTree>
    <p:extLst>
      <p:ext uri="{BB962C8B-B14F-4D97-AF65-F5344CB8AC3E}">
        <p14:creationId xmlns:p14="http://schemas.microsoft.com/office/powerpoint/2010/main" val="358156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6 annual measurable objectives (AMOs) </a:t>
            </a:r>
            <a:r>
              <a:rPr lang="en-US" dirty="0" smtClean="0"/>
              <a:t>in the accountability</a:t>
            </a:r>
            <a:r>
              <a:rPr lang="en-US" baseline="0" dirty="0" smtClean="0"/>
              <a:t> system; four that relate to state assessments. Unlike the previous accountability system, where every school in the state had to hit the same target, the new accountability system establishes unique AMOs for each school and district. The four assessment AMOs are all based on showing improvement. The amount of improvement that needs to be made each year will vary from school to school. Schools that already have high levels of performance will have a goal based on a smaller percentage of improvement as compared to schools that may not be performing as well. </a:t>
            </a:r>
          </a:p>
          <a:p>
            <a:r>
              <a:rPr lang="en-US" baseline="0" dirty="0" smtClean="0"/>
              <a:t>AMOs will be determined for the all-student population and for subgroups, and we’re adding an additional subgroup that represents the lowest performing 30% of students in the school or district. This new subgroup will be used with the gap measure.</a:t>
            </a:r>
          </a:p>
          <a:p>
            <a:r>
              <a:rPr lang="en-US" dirty="0" smtClean="0"/>
              <a:t>In order to show that they’re making progress, schools will have to meet just one of the</a:t>
            </a:r>
            <a:r>
              <a:rPr lang="en-US" baseline="0" dirty="0" smtClean="0"/>
              <a:t> four AMOs for each content area (reading and math), as well as the participation rate AMO.  </a:t>
            </a: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t>16</a:t>
            </a:fld>
            <a:endParaRPr lang="en-US" dirty="0"/>
          </a:p>
        </p:txBody>
      </p:sp>
    </p:spTree>
    <p:extLst>
      <p:ext uri="{BB962C8B-B14F-4D97-AF65-F5344CB8AC3E}">
        <p14:creationId xmlns:p14="http://schemas.microsoft.com/office/powerpoint/2010/main" val="2565915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88300">
              <a:srgbClr val="E1F0F8"/>
            </a:gs>
            <a:gs pos="0">
              <a:srgbClr val="0081C4"/>
            </a:gs>
            <a:gs pos="100000">
              <a:schemeClr val="tx1"/>
            </a:gs>
          </a:gsLst>
          <a:lin ang="189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2667000"/>
            <a:ext cx="9144000" cy="2739571"/>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487336-EAE0-42FB-B404-A47DC8F48CD5}" type="datetime1">
              <a:rPr lang="en-US" smtClean="0"/>
              <a:t>9/13/2012</a:t>
            </a:fld>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811DB9B8-082D-49D0-8568-0E41828C2254}" type="slidenum">
              <a:rPr lang="en-US" smtClean="0"/>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9400" y="593895"/>
            <a:ext cx="2133784" cy="1633870"/>
          </a:xfrm>
          <a:prstGeom prst="rect">
            <a:avLst/>
          </a:prstGeom>
          <a:effectLst>
            <a:outerShdw blurRad="50800" dist="38100" algn="l" rotWithShape="0">
              <a:prstClr val="black">
                <a:alpha val="40000"/>
              </a:prstClr>
            </a:outerShdw>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042" y="770440"/>
            <a:ext cx="2857500" cy="1457325"/>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fld id="{A5B762A2-FEAC-4DB1-B4DB-B3D4A97DF24D}" type="datetime1">
              <a:rPr lang="en-US" smtClean="0"/>
              <a:t>9/13/2012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B9B8-082D-49D0-8568-0E41828C225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163879"/>
            <a:ext cx="2030648" cy="1554479"/>
          </a:xfrm>
          <a:prstGeom prst="rect">
            <a:avLst/>
          </a:prstGeom>
          <a:effectLst/>
        </p:spPr>
      </p:pic>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fld id="{1AA4C004-B2DC-43C2-96D6-1756D9EE70B6}" type="datetime1">
              <a:rPr lang="en-US" smtClean="0"/>
              <a:t>9/13/2012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96000" y="6356350"/>
            <a:ext cx="762000" cy="365125"/>
          </a:xfrm>
        </p:spPr>
        <p:txBody>
          <a:bodyPr/>
          <a:lstStyle/>
          <a:p>
            <a:fld id="{811DB9B8-082D-49D0-8568-0E41828C2254}" type="slidenum">
              <a:rPr lang="en-US" smtClean="0"/>
              <a:t>‹#›</a:t>
            </a:fld>
            <a:endParaRPr lang="en-US" dirty="0"/>
          </a:p>
        </p:txBody>
      </p:sp>
      <p:sp>
        <p:nvSpPr>
          <p:cNvPr id="9" name="Rectangle 8"/>
          <p:cNvSpPr/>
          <p:nvPr/>
        </p:nvSpPr>
        <p:spPr>
          <a:xfrm rot="5400000">
            <a:off x="3681476" y="3354324"/>
            <a:ext cx="6858000" cy="149352"/>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lgn="r"/>
            <a:fld id="{A7C80CB2-34C1-4A6E-98E6-CD1142F8D503}" type="datetime1">
              <a:rPr lang="en-US" smtClean="0"/>
              <a:t>9/13/2012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B9B8-082D-49D0-8568-0E41828C225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chemeClr val="accent2"/>
            </a:gs>
            <a:gs pos="58500">
              <a:schemeClr val="bg1"/>
            </a:gs>
            <a:gs pos="100000">
              <a:schemeClr val="tx2"/>
            </a:gs>
          </a:gsLst>
          <a:lin ang="3600000" scaled="0"/>
        </a:gradFill>
        <a:effectLst/>
      </p:bgPr>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E6438-FB33-4317-BDA9-C8FD21A416F3}" type="datetime1">
              <a:rPr lang="en-US" smtClean="0"/>
              <a:t>9/13/2012</a:t>
            </a:fld>
            <a:endParaRPr lang="en-US" dirty="0"/>
          </a:p>
        </p:txBody>
      </p:sp>
      <p:sp>
        <p:nvSpPr>
          <p:cNvPr id="5" name="Footer Placeholder 4"/>
          <p:cNvSpPr>
            <a:spLocks noGrp="1"/>
          </p:cNvSpPr>
          <p:nvPr>
            <p:ph type="ftr" sz="quarter" idx="11"/>
          </p:nvPr>
        </p:nvSpPr>
        <p:spPr>
          <a:xfrm>
            <a:off x="5791200" y="6356350"/>
            <a:ext cx="2895600" cy="365125"/>
          </a:xfrm>
        </p:spPr>
        <p:txBody>
          <a:bodyPr/>
          <a:lstStyle/>
          <a:p>
            <a:endParaRPr lang="en-US" dirty="0"/>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811DB9B8-082D-49D0-8568-0E41828C2254}"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9400" y="593895"/>
            <a:ext cx="2133784" cy="1633870"/>
          </a:xfrm>
          <a:prstGeom prst="rect">
            <a:avLst/>
          </a:prstGeom>
          <a:effectLst>
            <a:outerShdw blurRad="50800" dist="38100" algn="l" rotWithShape="0">
              <a:prstClr val="black">
                <a:alpha val="40000"/>
              </a:prstClr>
            </a:outerShdw>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r">
              <a:defRPr/>
            </a:lvl1pPr>
          </a:lstStyle>
          <a:p>
            <a:fld id="{8D493F04-FA00-4D23-A379-910EECFFAD7B}" type="datetime1">
              <a:rPr lang="en-US" smtClean="0"/>
              <a:t>9/13/2012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DB9B8-082D-49D0-8568-0E41828C225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a:lvl1pPr>
          </a:lstStyle>
          <a:p>
            <a:fld id="{7B73717B-1616-4002-9594-AF6478F320BE}" type="datetime1">
              <a:rPr lang="en-US" smtClean="0"/>
              <a:t>9/13/2012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1DB9B8-082D-49D0-8568-0E41828C225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r">
              <a:defRPr/>
            </a:lvl1pPr>
          </a:lstStyle>
          <a:p>
            <a:fld id="{F3C8EBAA-63A3-4F32-93F3-65517C8D4CDB}" type="datetime1">
              <a:rPr lang="en-US" smtClean="0"/>
              <a:t>9/13/2012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1DB9B8-082D-49D0-8568-0E41828C225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4483179"/>
            <a:ext cx="2590800" cy="1983813"/>
          </a:xfrm>
          <a:prstGeom prst="rect">
            <a:avLst/>
          </a:prstGeom>
          <a:effectLst/>
        </p:spPr>
      </p:pic>
      <p:sp>
        <p:nvSpPr>
          <p:cNvPr id="2" name="Date Placeholder 1"/>
          <p:cNvSpPr>
            <a:spLocks noGrp="1"/>
          </p:cNvSpPr>
          <p:nvPr>
            <p:ph type="dt" sz="half" idx="10"/>
          </p:nvPr>
        </p:nvSpPr>
        <p:spPr/>
        <p:txBody>
          <a:bodyPr/>
          <a:lstStyle>
            <a:lvl1pPr algn="r">
              <a:defRPr/>
            </a:lvl1pPr>
          </a:lstStyle>
          <a:p>
            <a:fld id="{3C54508B-38C8-43C4-AF9E-D48FF4E6845F}" type="datetime1">
              <a:rPr lang="en-US" smtClean="0"/>
              <a:t>9/13/2012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1DB9B8-082D-49D0-8568-0E41828C225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lgn="r">
              <a:defRPr/>
            </a:lvl1pPr>
          </a:lstStyle>
          <a:p>
            <a:fld id="{4EA53CF8-8098-492F-AC60-8828D2DB35ED}" type="datetime1">
              <a:rPr lang="en-US" smtClean="0"/>
              <a:t>9/13/2012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DB9B8-082D-49D0-8568-0E41828C2254}" type="slidenum">
              <a:rPr lang="en-US" smtClean="0"/>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308615-FD84-427B-9783-A2A60A0CC87F}" type="datetime1">
              <a:rPr lang="en-US" smtClean="0"/>
              <a:t>9/13/2012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DB9B8-082D-49D0-8568-0E41828C2254}" type="slidenum">
              <a:rPr lang="en-US" smtClean="0"/>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36880" y="1717040"/>
            <a:ext cx="8249920" cy="4531360"/>
          </a:xfrm>
          <a:solidFill>
            <a:schemeClr val="bg2">
              <a:lumMod val="60000"/>
              <a:lumOff val="40000"/>
              <a:alpha val="31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58272" y="5181600"/>
            <a:ext cx="2030103" cy="1554480"/>
          </a:xfrm>
          <a:prstGeom prst="rect">
            <a:avLst/>
          </a:prstGeom>
          <a:effectLst/>
        </p:spPr>
      </p:pic>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600">
                <a:solidFill>
                  <a:schemeClr val="tx2"/>
                </a:solidFill>
              </a:defRPr>
            </a:lvl1pPr>
          </a:lstStyle>
          <a:p>
            <a:fld id="{EAF7BCC1-6653-495A-B85C-11EFC1446E8D}" type="datetime1">
              <a:rPr lang="en-US" smtClean="0"/>
              <a:t>9/13/2012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11DB9B8-082D-49D0-8568-0E41828C2254}" type="slidenum">
              <a:rPr lang="en-US" smtClean="0"/>
              <a:t>‹#›</a:t>
            </a:fld>
            <a:endParaRPr lang="en-US" dirty="0"/>
          </a:p>
        </p:txBody>
      </p:sp>
      <p:sp>
        <p:nvSpPr>
          <p:cNvPr id="9" name="Rectangle 8"/>
          <p:cNvSpPr/>
          <p:nvPr/>
        </p:nvSpPr>
        <p:spPr>
          <a:xfrm>
            <a:off x="0" y="1368552"/>
            <a:ext cx="9144000" cy="149352"/>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d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1DB9B8-082D-49D0-8568-0E41828C2254}" type="slidenum">
              <a:rPr lang="en-US" smtClean="0"/>
              <a:t>1</a:t>
            </a:fld>
            <a:endParaRPr lang="en-US" dirty="0"/>
          </a:p>
        </p:txBody>
      </p:sp>
      <p:pic>
        <p:nvPicPr>
          <p:cNvPr id="6148" name="Picture 4" descr="C:\Users\ddebacker\AppData\Local\Microsoft\Windows\Temporary Internet Files\Content.Outlook\RNLWW6ZZ\Teaching in Kansas Commission II Logo Designs st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66" y="228600"/>
            <a:ext cx="8478978" cy="518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00200" y="5867400"/>
            <a:ext cx="6324600" cy="400110"/>
          </a:xfrm>
          <a:prstGeom prst="rect">
            <a:avLst/>
          </a:prstGeom>
          <a:noFill/>
        </p:spPr>
        <p:txBody>
          <a:bodyPr wrap="square" rtlCol="0">
            <a:spAutoFit/>
          </a:bodyPr>
          <a:lstStyle/>
          <a:p>
            <a:pPr algn="ctr"/>
            <a:r>
              <a:rPr lang="en-US" sz="2000" b="1" dirty="0" smtClean="0"/>
              <a:t>Inaugural Meeting - September 14, 2012</a:t>
            </a:r>
            <a:endParaRPr lang="en-US" sz="2000" b="1" dirty="0"/>
          </a:p>
        </p:txBody>
      </p:sp>
    </p:spTree>
    <p:extLst>
      <p:ext uri="{BB962C8B-B14F-4D97-AF65-F5344CB8AC3E}">
        <p14:creationId xmlns:p14="http://schemas.microsoft.com/office/powerpoint/2010/main" val="23538770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No more Adequate Yearly Progress (AYP) beginning with 2013 assessments</a:t>
            </a:r>
          </a:p>
          <a:p>
            <a:r>
              <a:rPr lang="en-US" sz="2800" dirty="0" smtClean="0"/>
              <a:t>No more 100% proficient by 2014</a:t>
            </a:r>
          </a:p>
          <a:p>
            <a:r>
              <a:rPr lang="en-US" sz="2800" dirty="0" smtClean="0"/>
              <a:t>No more Title I schools or districts on improvement</a:t>
            </a:r>
          </a:p>
          <a:p>
            <a:r>
              <a:rPr lang="en-US" sz="2800" dirty="0" smtClean="0"/>
              <a:t>No more sanctions for Title I schools - choice or supplemental educational services (SES—after school tutoring), etc.</a:t>
            </a:r>
          </a:p>
        </p:txBody>
      </p:sp>
      <p:sp>
        <p:nvSpPr>
          <p:cNvPr id="3" name="Slide Number Placeholder 2"/>
          <p:cNvSpPr>
            <a:spLocks noGrp="1"/>
          </p:cNvSpPr>
          <p:nvPr>
            <p:ph type="sldNum" sz="quarter" idx="12"/>
          </p:nvPr>
        </p:nvSpPr>
        <p:spPr/>
        <p:txBody>
          <a:bodyPr/>
          <a:lstStyle/>
          <a:p>
            <a:fld id="{0D6DB094-AA42-43E0-8B36-423E1CDF436C}" type="slidenum">
              <a:rPr lang="en-US" smtClean="0"/>
              <a:t>10</a:t>
            </a:fld>
            <a:endParaRPr lang="en-US" dirty="0"/>
          </a:p>
        </p:txBody>
      </p:sp>
      <p:sp>
        <p:nvSpPr>
          <p:cNvPr id="4" name="Title 3"/>
          <p:cNvSpPr>
            <a:spLocks noGrp="1"/>
          </p:cNvSpPr>
          <p:nvPr>
            <p:ph type="title"/>
          </p:nvPr>
        </p:nvSpPr>
        <p:spPr/>
        <p:txBody>
          <a:bodyPr>
            <a:normAutofit/>
          </a:bodyPr>
          <a:lstStyle/>
          <a:p>
            <a:r>
              <a:rPr lang="en-US" dirty="0" smtClean="0">
                <a:latin typeface="+mn-lt"/>
              </a:rPr>
              <a:t>What Changes in New </a:t>
            </a:r>
            <a:r>
              <a:rPr lang="en-US" dirty="0">
                <a:latin typeface="+mn-lt"/>
              </a:rPr>
              <a:t>S</a:t>
            </a:r>
            <a:r>
              <a:rPr lang="en-US" dirty="0" smtClean="0">
                <a:latin typeface="+mn-lt"/>
              </a:rPr>
              <a:t>ystem?</a:t>
            </a:r>
            <a:endParaRPr lang="en-US" dirty="0">
              <a:latin typeface="+mn-lt"/>
            </a:endParaRPr>
          </a:p>
        </p:txBody>
      </p:sp>
    </p:spTree>
    <p:extLst>
      <p:ext uri="{BB962C8B-B14F-4D97-AF65-F5344CB8AC3E}">
        <p14:creationId xmlns:p14="http://schemas.microsoft.com/office/powerpoint/2010/main" val="13286980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pPr marL="624078" lvl="0" indent="-514350">
              <a:buFont typeface="+mj-lt"/>
              <a:buAutoNum type="arabicPeriod"/>
            </a:pPr>
            <a:r>
              <a:rPr lang="en-US" sz="2800" dirty="0"/>
              <a:t>College- and Career-Ready Expectations for All </a:t>
            </a:r>
            <a:r>
              <a:rPr lang="en-US" sz="2800" dirty="0" smtClean="0"/>
              <a:t>Students</a:t>
            </a:r>
          </a:p>
          <a:p>
            <a:pPr marL="624078" lvl="0" indent="-514350">
              <a:buFont typeface="+mj-lt"/>
              <a:buAutoNum type="arabicPeriod"/>
            </a:pPr>
            <a:endParaRPr lang="en-US" sz="2800" dirty="0" smtClean="0"/>
          </a:p>
          <a:p>
            <a:pPr marL="624078" indent="-514350">
              <a:buFont typeface="+mj-lt"/>
              <a:buAutoNum type="arabicPeriod"/>
            </a:pPr>
            <a:r>
              <a:rPr lang="en-US" sz="2800" dirty="0"/>
              <a:t>State-Developed Differentiated Recognition, Accountability, and </a:t>
            </a:r>
            <a:r>
              <a:rPr lang="en-US" sz="2800" dirty="0" smtClean="0"/>
              <a:t>Support</a:t>
            </a:r>
          </a:p>
          <a:p>
            <a:pPr marL="624078" indent="-514350">
              <a:buFont typeface="+mj-lt"/>
              <a:buAutoNum type="arabicPeriod"/>
            </a:pPr>
            <a:endParaRPr lang="en-US" sz="2800" dirty="0" smtClean="0"/>
          </a:p>
          <a:p>
            <a:pPr marL="624078" lvl="0" indent="-514350">
              <a:buFont typeface="+mj-lt"/>
              <a:buAutoNum type="arabicPeriod"/>
            </a:pPr>
            <a:r>
              <a:rPr lang="en-US" sz="2800" dirty="0"/>
              <a:t>Supporting Effective Instruction and </a:t>
            </a:r>
            <a:r>
              <a:rPr lang="en-US" sz="2800" dirty="0" smtClean="0"/>
              <a:t>Leadership </a:t>
            </a:r>
          </a:p>
          <a:p>
            <a:pPr marL="624078" lvl="0" indent="-514350">
              <a:buFont typeface="+mj-lt"/>
              <a:buAutoNum type="arabicPeriod"/>
            </a:pPr>
            <a:endParaRPr lang="en-US" sz="2800" dirty="0" smtClean="0"/>
          </a:p>
          <a:p>
            <a:pPr marL="109728" indent="0">
              <a:buNone/>
            </a:pPr>
            <a:endParaRPr lang="en-US" dirty="0"/>
          </a:p>
          <a:p>
            <a:pPr lvl="0"/>
            <a:endParaRPr lang="en-US" dirty="0"/>
          </a:p>
          <a:p>
            <a:endParaRPr lang="en-US" dirty="0"/>
          </a:p>
        </p:txBody>
      </p:sp>
      <p:sp>
        <p:nvSpPr>
          <p:cNvPr id="3" name="Title 2"/>
          <p:cNvSpPr>
            <a:spLocks noGrp="1"/>
          </p:cNvSpPr>
          <p:nvPr>
            <p:ph type="title"/>
          </p:nvPr>
        </p:nvSpPr>
        <p:spPr/>
        <p:txBody>
          <a:bodyPr>
            <a:normAutofit/>
          </a:bodyPr>
          <a:lstStyle/>
          <a:p>
            <a:r>
              <a:rPr lang="en-US" dirty="0" smtClean="0">
                <a:latin typeface="+mn-lt"/>
              </a:rPr>
              <a:t>Principles of the Waiver</a:t>
            </a:r>
            <a:endParaRPr lang="en-US" dirty="0">
              <a:latin typeface="+mn-lt"/>
            </a:endParaRPr>
          </a:p>
        </p:txBody>
      </p:sp>
      <p:sp>
        <p:nvSpPr>
          <p:cNvPr id="4" name="Slide Number Placeholder 3"/>
          <p:cNvSpPr>
            <a:spLocks noGrp="1"/>
          </p:cNvSpPr>
          <p:nvPr>
            <p:ph type="sldNum" sz="quarter" idx="12"/>
          </p:nvPr>
        </p:nvSpPr>
        <p:spPr/>
        <p:txBody>
          <a:bodyPr/>
          <a:lstStyle/>
          <a:p>
            <a:fld id="{0D6DB094-AA42-43E0-8B36-423E1CDF436C}" type="slidenum">
              <a:rPr lang="en-US" smtClean="0"/>
              <a:t>11</a:t>
            </a:fld>
            <a:endParaRPr lang="en-US" dirty="0"/>
          </a:p>
        </p:txBody>
      </p:sp>
    </p:spTree>
    <p:extLst>
      <p:ext uri="{BB962C8B-B14F-4D97-AF65-F5344CB8AC3E}">
        <p14:creationId xmlns:p14="http://schemas.microsoft.com/office/powerpoint/2010/main" val="1636531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20000"/>
              </a:lnSpc>
            </a:pPr>
            <a:r>
              <a:rPr lang="en-US" sz="2800" dirty="0" smtClean="0"/>
              <a:t>Implement KS Common Core Standards (College &amp; Career Ready) in English/language arts and mathematics by 2013-2014</a:t>
            </a:r>
          </a:p>
          <a:p>
            <a:pPr>
              <a:lnSpc>
                <a:spcPct val="120000"/>
              </a:lnSpc>
            </a:pPr>
            <a:r>
              <a:rPr lang="en-US" sz="2800" dirty="0" smtClean="0"/>
              <a:t>Implement new high </a:t>
            </a:r>
            <a:r>
              <a:rPr lang="en-US" sz="2800" dirty="0"/>
              <a:t>quality assessments aligned with </a:t>
            </a:r>
            <a:r>
              <a:rPr lang="en-US" sz="2800" dirty="0" smtClean="0"/>
              <a:t>CCS in 2014-2015</a:t>
            </a:r>
          </a:p>
          <a:p>
            <a:pPr lvl="1">
              <a:lnSpc>
                <a:spcPct val="120000"/>
              </a:lnSpc>
            </a:pPr>
            <a:r>
              <a:rPr lang="en-US" sz="2400" dirty="0" smtClean="0"/>
              <a:t>Smarter Balanced Assessment Consortium</a:t>
            </a:r>
          </a:p>
          <a:p>
            <a:pPr lvl="1">
              <a:lnSpc>
                <a:spcPct val="120000"/>
              </a:lnSpc>
            </a:pPr>
            <a:r>
              <a:rPr lang="en-US" sz="2400" dirty="0" smtClean="0"/>
              <a:t>Assessments in grades 3-8 and HS </a:t>
            </a:r>
          </a:p>
        </p:txBody>
      </p:sp>
      <p:sp>
        <p:nvSpPr>
          <p:cNvPr id="3" name="Slide Number Placeholder 2"/>
          <p:cNvSpPr>
            <a:spLocks noGrp="1"/>
          </p:cNvSpPr>
          <p:nvPr>
            <p:ph type="sldNum" sz="quarter" idx="12"/>
          </p:nvPr>
        </p:nvSpPr>
        <p:spPr/>
        <p:txBody>
          <a:bodyPr/>
          <a:lstStyle/>
          <a:p>
            <a:fld id="{0D6DB094-AA42-43E0-8B36-423E1CDF436C}" type="slidenum">
              <a:rPr lang="en-US" smtClean="0"/>
              <a:t>12</a:t>
            </a:fld>
            <a:endParaRPr lang="en-US" dirty="0"/>
          </a:p>
        </p:txBody>
      </p:sp>
      <p:sp>
        <p:nvSpPr>
          <p:cNvPr id="4" name="Title 3"/>
          <p:cNvSpPr>
            <a:spLocks noGrp="1"/>
          </p:cNvSpPr>
          <p:nvPr>
            <p:ph type="title"/>
          </p:nvPr>
        </p:nvSpPr>
        <p:spPr/>
        <p:txBody>
          <a:bodyPr>
            <a:noAutofit/>
          </a:bodyPr>
          <a:lstStyle/>
          <a:p>
            <a:r>
              <a:rPr lang="en-US" sz="3600" dirty="0" smtClean="0">
                <a:latin typeface="+mn-lt"/>
              </a:rPr>
              <a:t>Principle 1: College- and Career-Ready Expectations for All Students</a:t>
            </a:r>
            <a:endParaRPr lang="en-US" sz="3600" dirty="0">
              <a:latin typeface="+mn-lt"/>
            </a:endParaRPr>
          </a:p>
        </p:txBody>
      </p:sp>
    </p:spTree>
    <p:extLst>
      <p:ext uri="{BB962C8B-B14F-4D97-AF65-F5344CB8AC3E}">
        <p14:creationId xmlns:p14="http://schemas.microsoft.com/office/powerpoint/2010/main" val="28890653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20000"/>
              </a:lnSpc>
            </a:pPr>
            <a:r>
              <a:rPr lang="en-US" sz="2800" dirty="0"/>
              <a:t>Adopt English Language Proficiency (ELP) standards aligned to CCS by 2013-2014</a:t>
            </a:r>
          </a:p>
          <a:p>
            <a:pPr>
              <a:lnSpc>
                <a:spcPct val="120000"/>
              </a:lnSpc>
            </a:pPr>
            <a:r>
              <a:rPr lang="en-US" sz="2800" dirty="0"/>
              <a:t>Administer new ELP assessments aligned to new ELP standards by </a:t>
            </a:r>
            <a:r>
              <a:rPr lang="en-US" sz="2800" dirty="0" smtClean="0"/>
              <a:t>2014-2015 (revise or replace the KELPA)</a:t>
            </a:r>
            <a:endParaRPr lang="en-US" sz="2800" dirty="0"/>
          </a:p>
          <a:p>
            <a:endParaRPr lang="en-US" sz="2800" dirty="0"/>
          </a:p>
        </p:txBody>
      </p:sp>
      <p:sp>
        <p:nvSpPr>
          <p:cNvPr id="3" name="Slide Number Placeholder 2"/>
          <p:cNvSpPr>
            <a:spLocks noGrp="1"/>
          </p:cNvSpPr>
          <p:nvPr>
            <p:ph type="sldNum" sz="quarter" idx="12"/>
          </p:nvPr>
        </p:nvSpPr>
        <p:spPr/>
        <p:txBody>
          <a:bodyPr/>
          <a:lstStyle/>
          <a:p>
            <a:fld id="{0D6DB094-AA42-43E0-8B36-423E1CDF436C}" type="slidenum">
              <a:rPr lang="en-US" smtClean="0"/>
              <a:t>13</a:t>
            </a:fld>
            <a:endParaRPr lang="en-US" dirty="0"/>
          </a:p>
        </p:txBody>
      </p:sp>
      <p:sp>
        <p:nvSpPr>
          <p:cNvPr id="4" name="Title 3"/>
          <p:cNvSpPr>
            <a:spLocks noGrp="1"/>
          </p:cNvSpPr>
          <p:nvPr>
            <p:ph type="title"/>
          </p:nvPr>
        </p:nvSpPr>
        <p:spPr/>
        <p:txBody>
          <a:bodyPr>
            <a:noAutofit/>
          </a:bodyPr>
          <a:lstStyle/>
          <a:p>
            <a:r>
              <a:rPr lang="en-US" sz="3600" dirty="0">
                <a:latin typeface="+mn-lt"/>
              </a:rPr>
              <a:t>Principle 1: College- and Career-Ready Expectations for All Students</a:t>
            </a:r>
          </a:p>
        </p:txBody>
      </p:sp>
    </p:spTree>
    <p:extLst>
      <p:ext uri="{BB962C8B-B14F-4D97-AF65-F5344CB8AC3E}">
        <p14:creationId xmlns:p14="http://schemas.microsoft.com/office/powerpoint/2010/main" val="30923237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026091"/>
          </a:xfrm>
        </p:spPr>
        <p:txBody>
          <a:bodyPr>
            <a:normAutofit fontScale="92500" lnSpcReduction="20000"/>
          </a:bodyPr>
          <a:lstStyle/>
          <a:p>
            <a:r>
              <a:rPr lang="en-US" sz="2800" dirty="0" smtClean="0"/>
              <a:t>Accountability</a:t>
            </a:r>
          </a:p>
          <a:p>
            <a:pPr lvl="1"/>
            <a:r>
              <a:rPr lang="en-US" sz="2400" dirty="0" smtClean="0"/>
              <a:t>Still use state assessments for reading and math</a:t>
            </a:r>
          </a:p>
          <a:p>
            <a:pPr lvl="1"/>
            <a:r>
              <a:rPr lang="en-US" sz="2400" dirty="0" smtClean="0"/>
              <a:t>Look at state assessment data in four ways</a:t>
            </a:r>
          </a:p>
          <a:p>
            <a:pPr lvl="2"/>
            <a:r>
              <a:rPr lang="en-US" sz="2400" dirty="0" smtClean="0"/>
              <a:t>Improving achievement</a:t>
            </a:r>
          </a:p>
          <a:p>
            <a:pPr lvl="2"/>
            <a:r>
              <a:rPr lang="en-US" sz="2400" dirty="0" smtClean="0"/>
              <a:t>Increasing growth</a:t>
            </a:r>
          </a:p>
          <a:p>
            <a:pPr lvl="2"/>
            <a:r>
              <a:rPr lang="en-US" sz="2400" dirty="0" smtClean="0"/>
              <a:t>Decreasing gap</a:t>
            </a:r>
          </a:p>
          <a:p>
            <a:pPr lvl="2"/>
            <a:r>
              <a:rPr lang="en-US" sz="2400" dirty="0" smtClean="0"/>
              <a:t>Reducing non-proficient </a:t>
            </a:r>
          </a:p>
          <a:p>
            <a:pPr lvl="1"/>
            <a:r>
              <a:rPr lang="en-US" sz="2400" dirty="0" smtClean="0"/>
              <a:t>Participation rates on state assessments</a:t>
            </a:r>
          </a:p>
          <a:p>
            <a:pPr lvl="1"/>
            <a:r>
              <a:rPr lang="en-US" sz="2400" dirty="0" smtClean="0"/>
              <a:t>Graduation rates</a:t>
            </a:r>
          </a:p>
          <a:p>
            <a:pPr lvl="1"/>
            <a:r>
              <a:rPr lang="en-US" sz="2400" dirty="0" smtClean="0"/>
              <a:t>Establish Annual Measurable Objectives (AMOs) </a:t>
            </a:r>
          </a:p>
          <a:p>
            <a:pPr marL="457200" lvl="1" indent="0">
              <a:buNone/>
            </a:pPr>
            <a:r>
              <a:rPr lang="en-US" sz="2400" dirty="0"/>
              <a:t>	</a:t>
            </a:r>
            <a:r>
              <a:rPr lang="en-US" sz="2400" dirty="0" smtClean="0"/>
              <a:t>for each</a:t>
            </a:r>
            <a:endParaRPr lang="en-US" sz="2800" dirty="0" smtClean="0"/>
          </a:p>
          <a:p>
            <a:pPr marL="0" indent="0">
              <a:buNone/>
            </a:pPr>
            <a:endParaRPr lang="en-US" sz="2800" dirty="0" smtClean="0"/>
          </a:p>
          <a:p>
            <a:pPr marL="109728" indent="0">
              <a:buNone/>
            </a:pPr>
            <a:endParaRPr lang="en-US" dirty="0" smtClean="0"/>
          </a:p>
        </p:txBody>
      </p:sp>
      <p:sp>
        <p:nvSpPr>
          <p:cNvPr id="3" name="Slide Number Placeholder 2"/>
          <p:cNvSpPr>
            <a:spLocks noGrp="1"/>
          </p:cNvSpPr>
          <p:nvPr>
            <p:ph type="sldNum" sz="quarter" idx="12"/>
          </p:nvPr>
        </p:nvSpPr>
        <p:spPr/>
        <p:txBody>
          <a:bodyPr/>
          <a:lstStyle/>
          <a:p>
            <a:fld id="{0D6DB094-AA42-43E0-8B36-423E1CDF436C}" type="slidenum">
              <a:rPr lang="en-US" smtClean="0"/>
              <a:t>14</a:t>
            </a:fld>
            <a:endParaRPr lang="en-US" dirty="0"/>
          </a:p>
        </p:txBody>
      </p:sp>
      <p:sp>
        <p:nvSpPr>
          <p:cNvPr id="4" name="Title 3"/>
          <p:cNvSpPr>
            <a:spLocks noGrp="1"/>
          </p:cNvSpPr>
          <p:nvPr>
            <p:ph type="title"/>
          </p:nvPr>
        </p:nvSpPr>
        <p:spPr>
          <a:xfrm>
            <a:off x="457200" y="274638"/>
            <a:ext cx="8229600" cy="1477962"/>
          </a:xfrm>
        </p:spPr>
        <p:txBody>
          <a:bodyPr>
            <a:noAutofit/>
          </a:bodyPr>
          <a:lstStyle/>
          <a:p>
            <a:pPr algn="l"/>
            <a:r>
              <a:rPr lang="en-US" sz="3600" dirty="0" smtClean="0">
                <a:latin typeface="+mn-lt"/>
              </a:rPr>
              <a:t>Principle 2: Differentiated </a:t>
            </a:r>
            <a:r>
              <a:rPr lang="en-US" sz="3600" dirty="0">
                <a:latin typeface="+mn-lt"/>
              </a:rPr>
              <a:t>Recognition, </a:t>
            </a:r>
            <a:r>
              <a:rPr lang="en-US" sz="3600" dirty="0" smtClean="0">
                <a:latin typeface="+mn-lt"/>
              </a:rPr>
              <a:t/>
            </a:r>
            <a:br>
              <a:rPr lang="en-US" sz="3600" dirty="0" smtClean="0">
                <a:latin typeface="+mn-lt"/>
              </a:rPr>
            </a:br>
            <a:r>
              <a:rPr lang="en-US" sz="3600" dirty="0" smtClean="0">
                <a:latin typeface="+mn-lt"/>
              </a:rPr>
              <a:t>Accountability</a:t>
            </a:r>
            <a:r>
              <a:rPr lang="en-US" sz="3600" dirty="0">
                <a:latin typeface="+mn-lt"/>
              </a:rPr>
              <a:t>, and Support</a:t>
            </a:r>
            <a:br>
              <a:rPr lang="en-US" sz="3600" dirty="0">
                <a:latin typeface="+mn-lt"/>
              </a:rPr>
            </a:br>
            <a:endParaRPr lang="en-US" sz="3600" dirty="0">
              <a:latin typeface="+mn-lt"/>
            </a:endParaRPr>
          </a:p>
        </p:txBody>
      </p:sp>
    </p:spTree>
    <p:extLst>
      <p:ext uri="{BB962C8B-B14F-4D97-AF65-F5344CB8AC3E}">
        <p14:creationId xmlns:p14="http://schemas.microsoft.com/office/powerpoint/2010/main" val="25341464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6DB094-AA42-43E0-8B36-423E1CDF436C}" type="slidenum">
              <a:rPr lang="en-US" smtClean="0"/>
              <a:t>15</a:t>
            </a:fld>
            <a:endParaRPr lang="en-US" dirty="0"/>
          </a:p>
        </p:txBody>
      </p:sp>
      <p:pic>
        <p:nvPicPr>
          <p:cNvPr id="1030" name="Picture 6" descr="C:\Users\tcote\Desktop\mock up 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040" y="0"/>
            <a:ext cx="52991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402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normAutofit/>
          </a:bodyPr>
          <a:lstStyle/>
          <a:p>
            <a:r>
              <a:rPr lang="en-US" sz="2800" dirty="0" smtClean="0"/>
              <a:t>Each performance area has its own annual measurable objective (AMO)</a:t>
            </a:r>
          </a:p>
          <a:p>
            <a:r>
              <a:rPr lang="en-US" sz="2800" dirty="0" smtClean="0"/>
              <a:t>AMOs calculated for schools, districts and state</a:t>
            </a:r>
          </a:p>
          <a:p>
            <a:r>
              <a:rPr lang="en-US" sz="2800" dirty="0" smtClean="0"/>
              <a:t>AMOs unique to each school/district</a:t>
            </a:r>
          </a:p>
          <a:p>
            <a:r>
              <a:rPr lang="en-US" sz="2800" dirty="0" smtClean="0"/>
              <a:t>All students, traditional subgroups, and lowest 30% group (if 30 students in group)</a:t>
            </a:r>
          </a:p>
          <a:p>
            <a:endParaRPr lang="en-US" dirty="0" smtClean="0"/>
          </a:p>
          <a:p>
            <a:pPr marL="109728" indent="0">
              <a:buNone/>
            </a:pPr>
            <a:endParaRPr lang="en-US" dirty="0"/>
          </a:p>
        </p:txBody>
      </p:sp>
      <p:sp>
        <p:nvSpPr>
          <p:cNvPr id="3" name="Slide Number Placeholder 2"/>
          <p:cNvSpPr>
            <a:spLocks noGrp="1"/>
          </p:cNvSpPr>
          <p:nvPr>
            <p:ph type="sldNum" sz="quarter" idx="12"/>
          </p:nvPr>
        </p:nvSpPr>
        <p:spPr/>
        <p:txBody>
          <a:bodyPr/>
          <a:lstStyle/>
          <a:p>
            <a:fld id="{0D6DB094-AA42-43E0-8B36-423E1CDF436C}" type="slidenum">
              <a:rPr lang="en-US" smtClean="0"/>
              <a:t>16</a:t>
            </a:fld>
            <a:endParaRPr lang="en-US" dirty="0"/>
          </a:p>
        </p:txBody>
      </p:sp>
      <p:sp>
        <p:nvSpPr>
          <p:cNvPr id="4" name="Title 3"/>
          <p:cNvSpPr>
            <a:spLocks noGrp="1"/>
          </p:cNvSpPr>
          <p:nvPr>
            <p:ph type="title"/>
          </p:nvPr>
        </p:nvSpPr>
        <p:spPr/>
        <p:txBody>
          <a:bodyPr/>
          <a:lstStyle/>
          <a:p>
            <a:r>
              <a:rPr lang="en-US" dirty="0" smtClean="0">
                <a:latin typeface="+mn-lt"/>
              </a:rPr>
              <a:t>Principle 2 Accountability—AMOs </a:t>
            </a:r>
            <a:endParaRPr lang="en-US" dirty="0">
              <a:latin typeface="+mn-lt"/>
            </a:endParaRPr>
          </a:p>
        </p:txBody>
      </p:sp>
    </p:spTree>
    <p:extLst>
      <p:ext uri="{BB962C8B-B14F-4D97-AF65-F5344CB8AC3E}">
        <p14:creationId xmlns:p14="http://schemas.microsoft.com/office/powerpoint/2010/main" val="37054409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Assessment Performance Index - API</a:t>
            </a:r>
          </a:p>
          <a:p>
            <a:pPr lvl="1"/>
            <a:r>
              <a:rPr lang="en-US" sz="2800" dirty="0" smtClean="0"/>
              <a:t>Acknowledges results at all performance levels</a:t>
            </a:r>
          </a:p>
          <a:p>
            <a:pPr marL="393192" lvl="1" indent="0">
              <a:buNone/>
            </a:pPr>
            <a:endParaRPr lang="en-US" sz="2800" dirty="0" smtClean="0"/>
          </a:p>
          <a:p>
            <a:pPr lvl="1"/>
            <a:r>
              <a:rPr lang="en-US" sz="2800" dirty="0" smtClean="0"/>
              <a:t>AMO—Amount of Improvement based on what quartile school is in</a:t>
            </a:r>
          </a:p>
          <a:p>
            <a:pPr lvl="1"/>
            <a:endParaRPr lang="en-US" sz="2400" dirty="0" smtClean="0"/>
          </a:p>
        </p:txBody>
      </p:sp>
      <p:sp>
        <p:nvSpPr>
          <p:cNvPr id="3" name="Slide Number Placeholder 2"/>
          <p:cNvSpPr>
            <a:spLocks noGrp="1"/>
          </p:cNvSpPr>
          <p:nvPr>
            <p:ph type="sldNum" sz="quarter" idx="12"/>
          </p:nvPr>
        </p:nvSpPr>
        <p:spPr/>
        <p:txBody>
          <a:bodyPr/>
          <a:lstStyle/>
          <a:p>
            <a:fld id="{0D6DB094-AA42-43E0-8B36-423E1CDF436C}" type="slidenum">
              <a:rPr lang="en-US" smtClean="0"/>
              <a:t>17</a:t>
            </a:fld>
            <a:endParaRPr lang="en-US" dirty="0"/>
          </a:p>
        </p:txBody>
      </p:sp>
      <p:sp>
        <p:nvSpPr>
          <p:cNvPr id="4" name="Title 3"/>
          <p:cNvSpPr>
            <a:spLocks noGrp="1"/>
          </p:cNvSpPr>
          <p:nvPr>
            <p:ph type="title"/>
          </p:nvPr>
        </p:nvSpPr>
        <p:spPr/>
        <p:txBody>
          <a:bodyPr>
            <a:normAutofit/>
          </a:bodyPr>
          <a:lstStyle/>
          <a:p>
            <a:r>
              <a:rPr lang="en-US" dirty="0" smtClean="0">
                <a:latin typeface="+mn-lt"/>
              </a:rPr>
              <a:t>Example: Achievement AMO</a:t>
            </a:r>
            <a:endParaRPr lang="en-US" dirty="0">
              <a:latin typeface="+mn-lt"/>
            </a:endParaRPr>
          </a:p>
        </p:txBody>
      </p:sp>
    </p:spTree>
    <p:extLst>
      <p:ext uri="{BB962C8B-B14F-4D97-AF65-F5344CB8AC3E}">
        <p14:creationId xmlns:p14="http://schemas.microsoft.com/office/powerpoint/2010/main" val="33721395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6DB094-AA42-43E0-8B36-423E1CDF436C}" type="slidenum">
              <a:rPr lang="en-US" smtClean="0"/>
              <a:t>18</a:t>
            </a:fld>
            <a:endParaRPr lang="en-US" dirty="0"/>
          </a:p>
        </p:txBody>
      </p:sp>
      <p:sp>
        <p:nvSpPr>
          <p:cNvPr id="8" name="Title 7"/>
          <p:cNvSpPr>
            <a:spLocks noGrp="1"/>
          </p:cNvSpPr>
          <p:nvPr>
            <p:ph type="title"/>
          </p:nvPr>
        </p:nvSpPr>
        <p:spPr>
          <a:xfrm>
            <a:off x="457200" y="274638"/>
            <a:ext cx="8229600" cy="792162"/>
          </a:xfrm>
        </p:spPr>
        <p:txBody>
          <a:bodyPr>
            <a:normAutofit/>
          </a:bodyPr>
          <a:lstStyle/>
          <a:p>
            <a:pPr algn="ctr"/>
            <a:r>
              <a:rPr lang="en-US" b="1" dirty="0" smtClean="0">
                <a:solidFill>
                  <a:schemeClr val="tx2">
                    <a:lumMod val="75000"/>
                  </a:schemeClr>
                </a:solidFill>
                <a:effectLst/>
                <a:latin typeface="+mn-lt"/>
              </a:rPr>
              <a:t>Calculating API</a:t>
            </a:r>
            <a:endParaRPr lang="en-US" b="1" dirty="0">
              <a:solidFill>
                <a:schemeClr val="tx2">
                  <a:lumMod val="75000"/>
                </a:schemeClr>
              </a:solidFill>
              <a:effectLst/>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74" y="1066800"/>
            <a:ext cx="847094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669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6DB094-AA42-43E0-8B36-423E1CDF436C}" type="slidenum">
              <a:rPr lang="en-US" smtClean="0"/>
              <a:t>19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484036146"/>
              </p:ext>
            </p:extLst>
          </p:nvPr>
        </p:nvGraphicFramePr>
        <p:xfrm>
          <a:off x="762000" y="762000"/>
          <a:ext cx="7772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41341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81C4"/>
          </a:solidFill>
        </p:spPr>
        <p:txBody>
          <a:bodyPr/>
          <a:lstStyle/>
          <a:p>
            <a:r>
              <a:rPr lang="en-US" dirty="0" smtClean="0">
                <a:latin typeface="Arial Rounded MT Bold" pitchFamily="34" charset="0"/>
              </a:rPr>
              <a:t>AGENDA</a:t>
            </a:r>
            <a:endParaRPr lang="en-US" dirty="0">
              <a:latin typeface="Arial Rounded MT Bold" pitchFamily="34" charset="0"/>
            </a:endParaRPr>
          </a:p>
        </p:txBody>
      </p:sp>
      <p:sp>
        <p:nvSpPr>
          <p:cNvPr id="4" name="Content Placeholder 3"/>
          <p:cNvSpPr>
            <a:spLocks noGrp="1"/>
          </p:cNvSpPr>
          <p:nvPr>
            <p:ph idx="1"/>
          </p:nvPr>
        </p:nvSpPr>
        <p:spPr/>
        <p:txBody>
          <a:bodyPr>
            <a:normAutofit/>
          </a:bodyPr>
          <a:lstStyle/>
          <a:p>
            <a:pPr marL="0" indent="0">
              <a:buNone/>
            </a:pPr>
            <a:endParaRPr lang="en-US" dirty="0"/>
          </a:p>
          <a:p>
            <a:pPr algn="ctr"/>
            <a:r>
              <a:rPr lang="en-US" sz="2200" dirty="0">
                <a:latin typeface="Franklin Gothic Heavy" pitchFamily="34" charset="0"/>
              </a:rPr>
              <a:t>Introductions</a:t>
            </a:r>
          </a:p>
          <a:p>
            <a:pPr algn="ctr"/>
            <a:r>
              <a:rPr lang="en-US" sz="2200" dirty="0">
                <a:latin typeface="Franklin Gothic Heavy" pitchFamily="34" charset="0"/>
              </a:rPr>
              <a:t>Why Are You Here?</a:t>
            </a:r>
          </a:p>
          <a:p>
            <a:pPr algn="ctr"/>
            <a:r>
              <a:rPr lang="en-US" sz="2200" dirty="0">
                <a:latin typeface="Franklin Gothic Heavy" pitchFamily="34" charset="0"/>
              </a:rPr>
              <a:t>What Do We Need To Accomplish?</a:t>
            </a:r>
          </a:p>
          <a:p>
            <a:pPr algn="ctr"/>
            <a:r>
              <a:rPr lang="en-US" sz="2200" dirty="0">
                <a:latin typeface="Franklin Gothic Heavy" pitchFamily="34" charset="0"/>
              </a:rPr>
              <a:t>Overview of Kansas Educator Evaluation Protocol (KEEP)</a:t>
            </a:r>
          </a:p>
          <a:p>
            <a:pPr algn="ctr"/>
            <a:r>
              <a:rPr lang="en-US" sz="2200" dirty="0">
                <a:latin typeface="Franklin Gothic Heavy" pitchFamily="34" charset="0"/>
              </a:rPr>
              <a:t>Group Norms</a:t>
            </a:r>
          </a:p>
          <a:p>
            <a:pPr algn="ctr"/>
            <a:r>
              <a:rPr lang="en-US" sz="2200" dirty="0">
                <a:latin typeface="Franklin Gothic Heavy" pitchFamily="34" charset="0"/>
              </a:rPr>
              <a:t>Planning for the Work</a:t>
            </a:r>
          </a:p>
          <a:p>
            <a:pPr algn="ctr"/>
            <a:r>
              <a:rPr lang="en-US" sz="2200" dirty="0">
                <a:latin typeface="Franklin Gothic Heavy" pitchFamily="34" charset="0"/>
              </a:rPr>
              <a:t>    </a:t>
            </a:r>
            <a:r>
              <a:rPr lang="en-US" sz="2200" dirty="0" smtClean="0">
                <a:latin typeface="Franklin Gothic Heavy" pitchFamily="34" charset="0"/>
              </a:rPr>
              <a:t>Knowledge</a:t>
            </a:r>
            <a:r>
              <a:rPr lang="en-US" sz="2200" dirty="0">
                <a:latin typeface="Franklin Gothic Heavy" pitchFamily="34" charset="0"/>
              </a:rPr>
              <a:t>, Resources and </a:t>
            </a:r>
            <a:r>
              <a:rPr lang="en-US" sz="2200" dirty="0" smtClean="0">
                <a:latin typeface="Franklin Gothic Heavy" pitchFamily="34" charset="0"/>
              </a:rPr>
              <a:t>Materials</a:t>
            </a:r>
            <a:endParaRPr lang="en-US" sz="2200" dirty="0">
              <a:latin typeface="Franklin Gothic Heavy" pitchFamily="34" charset="0"/>
            </a:endParaRPr>
          </a:p>
          <a:p>
            <a:pPr algn="ctr"/>
            <a:r>
              <a:rPr lang="en-US" sz="2200" dirty="0">
                <a:latin typeface="Franklin Gothic Heavy" pitchFamily="34" charset="0"/>
              </a:rPr>
              <a:t>      </a:t>
            </a:r>
            <a:r>
              <a:rPr lang="en-US" sz="2200" dirty="0" smtClean="0">
                <a:latin typeface="Franklin Gothic Heavy" pitchFamily="34" charset="0"/>
              </a:rPr>
              <a:t>Meeting </a:t>
            </a:r>
            <a:r>
              <a:rPr lang="en-US" sz="2200" dirty="0">
                <a:latin typeface="Franklin Gothic Heavy" pitchFamily="34" charset="0"/>
              </a:rPr>
              <a:t>the Waiver </a:t>
            </a:r>
            <a:r>
              <a:rPr lang="en-US" sz="2200" dirty="0" smtClean="0">
                <a:latin typeface="Franklin Gothic Heavy" pitchFamily="34" charset="0"/>
              </a:rPr>
              <a:t>Requirements</a:t>
            </a:r>
            <a:endParaRPr lang="en-US" sz="2200" dirty="0">
              <a:latin typeface="Franklin Gothic Heavy" pitchFamily="34" charset="0"/>
            </a:endParaRPr>
          </a:p>
          <a:p>
            <a:pPr algn="ctr"/>
            <a:r>
              <a:rPr lang="en-US" sz="2200" dirty="0">
                <a:latin typeface="Franklin Gothic Heavy" pitchFamily="34" charset="0"/>
              </a:rPr>
              <a:t>    </a:t>
            </a:r>
            <a:r>
              <a:rPr lang="en-US" sz="2200" dirty="0" smtClean="0">
                <a:latin typeface="Franklin Gothic Heavy" pitchFamily="34" charset="0"/>
              </a:rPr>
              <a:t>Milestones</a:t>
            </a:r>
            <a:endParaRPr lang="en-US" sz="2200" dirty="0">
              <a:latin typeface="Franklin Gothic Heavy" pitchFamily="34" charset="0"/>
            </a:endParaRPr>
          </a:p>
          <a:p>
            <a:pPr algn="ctr"/>
            <a:r>
              <a:rPr lang="en-US" sz="2200" dirty="0">
                <a:latin typeface="Franklin Gothic Heavy" pitchFamily="34" charset="0"/>
              </a:rPr>
              <a:t>Next Steps</a:t>
            </a:r>
          </a:p>
          <a:p>
            <a:endParaRPr lang="en-US" dirty="0"/>
          </a:p>
        </p:txBody>
      </p:sp>
      <p:sp>
        <p:nvSpPr>
          <p:cNvPr id="2" name="Slide Number Placeholder 1"/>
          <p:cNvSpPr>
            <a:spLocks noGrp="1"/>
          </p:cNvSpPr>
          <p:nvPr>
            <p:ph type="sldNum" sz="quarter" idx="12"/>
          </p:nvPr>
        </p:nvSpPr>
        <p:spPr/>
        <p:txBody>
          <a:bodyPr/>
          <a:lstStyle/>
          <a:p>
            <a:fld id="{811DB9B8-082D-49D0-8568-0E41828C2254}" type="slidenum">
              <a:rPr lang="en-US" smtClean="0"/>
              <a:t>2</a:t>
            </a:fld>
            <a:endParaRPr lang="en-US" dirty="0"/>
          </a:p>
        </p:txBody>
      </p:sp>
    </p:spTree>
    <p:extLst>
      <p:ext uri="{BB962C8B-B14F-4D97-AF65-F5344CB8AC3E}">
        <p14:creationId xmlns:p14="http://schemas.microsoft.com/office/powerpoint/2010/main" val="24342473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6DB094-AA42-43E0-8B36-423E1CDF436C}" type="slidenum">
              <a:rPr lang="en-US" smtClean="0"/>
              <a:t>20</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08545120"/>
              </p:ext>
            </p:extLst>
          </p:nvPr>
        </p:nvGraphicFramePr>
        <p:xfrm>
          <a:off x="685800" y="533400"/>
          <a:ext cx="7848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2337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648200"/>
          </a:xfrm>
        </p:spPr>
        <p:txBody>
          <a:bodyPr>
            <a:normAutofit/>
          </a:bodyPr>
          <a:lstStyle/>
          <a:p>
            <a:r>
              <a:rPr lang="en-US" sz="2800" dirty="0" smtClean="0"/>
              <a:t>Identify Title I Reward, Priority and Focus Schools:</a:t>
            </a:r>
          </a:p>
          <a:p>
            <a:pPr lvl="1"/>
            <a:r>
              <a:rPr lang="en-US" sz="2800" dirty="0" smtClean="0"/>
              <a:t>Reward Schools: Highest performance or highest progress (10% of Title I schools= 66)</a:t>
            </a:r>
          </a:p>
          <a:p>
            <a:pPr marL="850392" lvl="1" indent="-457200"/>
            <a:r>
              <a:rPr lang="en-US" sz="2800" dirty="0" smtClean="0"/>
              <a:t>Priority Schools:  Lowest performing (5% of Title I schools= 33)</a:t>
            </a:r>
          </a:p>
          <a:p>
            <a:pPr marL="850392" lvl="1" indent="-457200"/>
            <a:r>
              <a:rPr lang="en-US" sz="2800" dirty="0" smtClean="0"/>
              <a:t>Focus Schools: Largest gaps between state benchmark and lowest achieving students in school (10% = 66)</a:t>
            </a:r>
          </a:p>
          <a:p>
            <a:endParaRPr lang="en-US" dirty="0" smtClean="0"/>
          </a:p>
          <a:p>
            <a:endParaRPr lang="en-US" dirty="0"/>
          </a:p>
          <a:p>
            <a:endParaRPr lang="en-US" dirty="0" smtClean="0"/>
          </a:p>
          <a:p>
            <a:pPr lvl="1"/>
            <a:endParaRPr lang="en-US" dirty="0"/>
          </a:p>
        </p:txBody>
      </p:sp>
      <p:sp>
        <p:nvSpPr>
          <p:cNvPr id="3" name="Slide Number Placeholder 2"/>
          <p:cNvSpPr>
            <a:spLocks noGrp="1"/>
          </p:cNvSpPr>
          <p:nvPr>
            <p:ph type="sldNum" sz="quarter" idx="12"/>
          </p:nvPr>
        </p:nvSpPr>
        <p:spPr/>
        <p:txBody>
          <a:bodyPr/>
          <a:lstStyle/>
          <a:p>
            <a:fld id="{0D6DB094-AA42-43E0-8B36-423E1CDF436C}" type="slidenum">
              <a:rPr lang="en-US" smtClean="0"/>
              <a:t>21</a:t>
            </a:fld>
            <a:endParaRPr lang="en-US" dirty="0"/>
          </a:p>
        </p:txBody>
      </p:sp>
      <p:sp>
        <p:nvSpPr>
          <p:cNvPr id="4" name="Title 3"/>
          <p:cNvSpPr>
            <a:spLocks noGrp="1"/>
          </p:cNvSpPr>
          <p:nvPr>
            <p:ph type="title"/>
          </p:nvPr>
        </p:nvSpPr>
        <p:spPr>
          <a:xfrm>
            <a:off x="457200" y="274638"/>
            <a:ext cx="8229600" cy="944562"/>
          </a:xfrm>
        </p:spPr>
        <p:txBody>
          <a:bodyPr>
            <a:normAutofit fontScale="90000"/>
          </a:bodyPr>
          <a:lstStyle/>
          <a:p>
            <a:r>
              <a:rPr lang="en-US" dirty="0" smtClean="0">
                <a:latin typeface="+mn-lt"/>
              </a:rPr>
              <a:t>Principle 2 Recognition &amp; Support</a:t>
            </a:r>
            <a:r>
              <a:rPr lang="en-US" dirty="0" smtClean="0"/>
              <a:t>	</a:t>
            </a:r>
            <a:endParaRPr lang="en-US" dirty="0"/>
          </a:p>
        </p:txBody>
      </p:sp>
    </p:spTree>
    <p:extLst>
      <p:ext uri="{BB962C8B-B14F-4D97-AF65-F5344CB8AC3E}">
        <p14:creationId xmlns:p14="http://schemas.microsoft.com/office/powerpoint/2010/main" val="3736419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 2 Recognition &amp; Support</a:t>
            </a:r>
          </a:p>
        </p:txBody>
      </p:sp>
      <p:sp>
        <p:nvSpPr>
          <p:cNvPr id="3" name="Content Placeholder 2"/>
          <p:cNvSpPr>
            <a:spLocks noGrp="1"/>
          </p:cNvSpPr>
          <p:nvPr>
            <p:ph idx="1"/>
          </p:nvPr>
        </p:nvSpPr>
        <p:spPr>
          <a:xfrm>
            <a:off x="381000" y="1828800"/>
            <a:ext cx="8229600" cy="4525963"/>
          </a:xfrm>
        </p:spPr>
        <p:txBody>
          <a:bodyPr>
            <a:normAutofit/>
          </a:bodyPr>
          <a:lstStyle/>
          <a:p>
            <a:r>
              <a:rPr lang="en-US" sz="2800" dirty="0" smtClean="0"/>
              <a:t>Identification of these schools is based on </a:t>
            </a:r>
          </a:p>
          <a:p>
            <a:pPr lvl="1">
              <a:lnSpc>
                <a:spcPct val="150000"/>
              </a:lnSpc>
            </a:pPr>
            <a:r>
              <a:rPr lang="en-US" dirty="0" smtClean="0"/>
              <a:t>Reading and math assessment results combined</a:t>
            </a:r>
          </a:p>
          <a:p>
            <a:pPr lvl="1">
              <a:lnSpc>
                <a:spcPct val="150000"/>
              </a:lnSpc>
            </a:pPr>
            <a:r>
              <a:rPr lang="en-US" dirty="0" smtClean="0"/>
              <a:t>Multiple </a:t>
            </a:r>
            <a:r>
              <a:rPr lang="en-US" dirty="0"/>
              <a:t>years of </a:t>
            </a:r>
            <a:r>
              <a:rPr lang="en-US" dirty="0" smtClean="0"/>
              <a:t>data</a:t>
            </a:r>
          </a:p>
          <a:p>
            <a:pPr lvl="1">
              <a:lnSpc>
                <a:spcPct val="150000"/>
              </a:lnSpc>
            </a:pPr>
            <a:r>
              <a:rPr lang="en-US" dirty="0" smtClean="0"/>
              <a:t>“All Students” group</a:t>
            </a:r>
          </a:p>
          <a:p>
            <a:pPr>
              <a:lnSpc>
                <a:spcPct val="150000"/>
              </a:lnSpc>
            </a:pPr>
            <a:r>
              <a:rPr lang="en-US" dirty="0" smtClean="0"/>
              <a:t>Priority &amp; Focus schools implement interventions  </a:t>
            </a:r>
          </a:p>
          <a:p>
            <a:r>
              <a:rPr lang="en-US" dirty="0" smtClean="0"/>
              <a:t>Federal School Improvement Grants &amp; Title I funds available for the Priority &amp; Focus Schools</a:t>
            </a:r>
          </a:p>
          <a:p>
            <a:r>
              <a:rPr lang="en-US" dirty="0" smtClean="0"/>
              <a:t>Kansas Learning Network provides support</a:t>
            </a:r>
            <a:endParaRPr lang="en-US" dirty="0"/>
          </a:p>
          <a:p>
            <a:pPr>
              <a:lnSpc>
                <a:spcPct val="150000"/>
              </a:lnSpc>
            </a:pPr>
            <a:endParaRPr lang="en-US" sz="2800" dirty="0"/>
          </a:p>
        </p:txBody>
      </p:sp>
      <p:sp>
        <p:nvSpPr>
          <p:cNvPr id="4" name="Slide Number Placeholder 3"/>
          <p:cNvSpPr>
            <a:spLocks noGrp="1"/>
          </p:cNvSpPr>
          <p:nvPr>
            <p:ph type="sldNum" sz="quarter" idx="12"/>
          </p:nvPr>
        </p:nvSpPr>
        <p:spPr/>
        <p:txBody>
          <a:bodyPr/>
          <a:lstStyle/>
          <a:p>
            <a:fld id="{811DB9B8-082D-49D0-8568-0E41828C2254}" type="slidenum">
              <a:rPr lang="en-US" smtClean="0"/>
              <a:t>22</a:t>
            </a:fld>
            <a:endParaRPr lang="en-US" dirty="0"/>
          </a:p>
        </p:txBody>
      </p:sp>
    </p:spTree>
    <p:extLst>
      <p:ext uri="{BB962C8B-B14F-4D97-AF65-F5344CB8AC3E}">
        <p14:creationId xmlns:p14="http://schemas.microsoft.com/office/powerpoint/2010/main" val="33022245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Principle 3 Supporting Effective Instruction and Leadership</a:t>
            </a:r>
            <a:endParaRPr lang="en-US" dirty="0">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US" sz="2800" dirty="0" smtClean="0"/>
              <a:t>Implement teacher &amp; principal evaluation &amp; support systems that:</a:t>
            </a:r>
          </a:p>
          <a:p>
            <a:r>
              <a:rPr lang="en-US" sz="2800" dirty="0" smtClean="0"/>
              <a:t>Are used for continual improvement of instruction</a:t>
            </a:r>
          </a:p>
          <a:p>
            <a:r>
              <a:rPr lang="en-US" sz="2800" dirty="0" smtClean="0"/>
              <a:t>Use at least 3 performance levels</a:t>
            </a:r>
          </a:p>
          <a:p>
            <a:r>
              <a:rPr lang="en-US" sz="2800" dirty="0" smtClean="0"/>
              <a:t>Use multiple measures including student growth as significant factor</a:t>
            </a:r>
          </a:p>
          <a:p>
            <a:r>
              <a:rPr lang="en-US" sz="2800" dirty="0" smtClean="0"/>
              <a:t>Are used to evaluate on a regular basis</a:t>
            </a:r>
          </a:p>
          <a:p>
            <a:r>
              <a:rPr lang="en-US" sz="2800" dirty="0" smtClean="0"/>
              <a:t>Provide clear, timely, and useful feedback</a:t>
            </a:r>
          </a:p>
          <a:p>
            <a:r>
              <a:rPr lang="en-US" sz="2800" dirty="0" smtClean="0"/>
              <a:t>Are used to inform personnel decisions</a:t>
            </a:r>
            <a:endParaRPr lang="en-US" sz="2800" dirty="0"/>
          </a:p>
        </p:txBody>
      </p:sp>
      <p:sp>
        <p:nvSpPr>
          <p:cNvPr id="4" name="Slide Number Placeholder 3"/>
          <p:cNvSpPr>
            <a:spLocks noGrp="1"/>
          </p:cNvSpPr>
          <p:nvPr>
            <p:ph type="sldNum" sz="quarter" idx="12"/>
          </p:nvPr>
        </p:nvSpPr>
        <p:spPr/>
        <p:txBody>
          <a:bodyPr/>
          <a:lstStyle/>
          <a:p>
            <a:fld id="{811DB9B8-082D-49D0-8568-0E41828C2254}" type="slidenum">
              <a:rPr lang="en-US" smtClean="0"/>
              <a:t>23</a:t>
            </a:fld>
            <a:endParaRPr lang="en-US" dirty="0"/>
          </a:p>
        </p:txBody>
      </p:sp>
    </p:spTree>
    <p:extLst>
      <p:ext uri="{BB962C8B-B14F-4D97-AF65-F5344CB8AC3E}">
        <p14:creationId xmlns:p14="http://schemas.microsoft.com/office/powerpoint/2010/main" val="15928655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Which Evaluation System?</a:t>
            </a:r>
            <a:endParaRPr lang="en-US" dirty="0">
              <a:latin typeface="+mn-lt"/>
            </a:endParaRPr>
          </a:p>
        </p:txBody>
      </p:sp>
      <p:sp>
        <p:nvSpPr>
          <p:cNvPr id="3" name="Content Placeholder 2"/>
          <p:cNvSpPr>
            <a:spLocks noGrp="1"/>
          </p:cNvSpPr>
          <p:nvPr>
            <p:ph idx="1"/>
          </p:nvPr>
        </p:nvSpPr>
        <p:spPr/>
        <p:txBody>
          <a:bodyPr>
            <a:normAutofit/>
          </a:bodyPr>
          <a:lstStyle/>
          <a:p>
            <a:r>
              <a:rPr lang="en-US" sz="2800" dirty="0" smtClean="0"/>
              <a:t>No specific system is required; however, all teacher and principal evaluation systems must meet the Kansas guidelines for educator evaluation</a:t>
            </a:r>
          </a:p>
          <a:p>
            <a:r>
              <a:rPr lang="en-US" sz="2800" dirty="0" smtClean="0"/>
              <a:t>Kansas Educator Evaluation Protocol (KEEP) is a model which districts may use</a:t>
            </a:r>
          </a:p>
          <a:p>
            <a:r>
              <a:rPr lang="en-US" sz="2800" dirty="0" smtClean="0"/>
              <a:t>If districts use own system, it will be reviewed by KSDE to ensure it meets guidelines</a:t>
            </a:r>
            <a:endParaRPr lang="en-US" sz="2800" dirty="0"/>
          </a:p>
        </p:txBody>
      </p:sp>
      <p:sp>
        <p:nvSpPr>
          <p:cNvPr id="4" name="Slide Number Placeholder 3"/>
          <p:cNvSpPr>
            <a:spLocks noGrp="1"/>
          </p:cNvSpPr>
          <p:nvPr>
            <p:ph type="sldNum" sz="quarter" idx="12"/>
          </p:nvPr>
        </p:nvSpPr>
        <p:spPr/>
        <p:txBody>
          <a:bodyPr/>
          <a:lstStyle/>
          <a:p>
            <a:fld id="{811DB9B8-082D-49D0-8568-0E41828C2254}" type="slidenum">
              <a:rPr lang="en-US" smtClean="0"/>
              <a:t>24</a:t>
            </a:fld>
            <a:endParaRPr lang="en-US" dirty="0"/>
          </a:p>
        </p:txBody>
      </p:sp>
    </p:spTree>
    <p:extLst>
      <p:ext uri="{BB962C8B-B14F-4D97-AF65-F5344CB8AC3E}">
        <p14:creationId xmlns:p14="http://schemas.microsoft.com/office/powerpoint/2010/main" val="17022318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2011-12— Kansas guidelines submitted for ED Peer Review</a:t>
            </a:r>
          </a:p>
          <a:p>
            <a:pPr lvl="1"/>
            <a:r>
              <a:rPr lang="en-US" sz="2400" dirty="0" smtClean="0"/>
              <a:t>By end of 2012-2013 define student growth &amp; how used as significant factor in educator evaluations</a:t>
            </a:r>
          </a:p>
          <a:p>
            <a:pPr lvl="2"/>
            <a:r>
              <a:rPr lang="en-US" sz="2400" dirty="0" smtClean="0"/>
              <a:t>State assessments</a:t>
            </a:r>
          </a:p>
          <a:p>
            <a:pPr lvl="2"/>
            <a:r>
              <a:rPr lang="en-US" sz="2400" dirty="0" smtClean="0"/>
              <a:t>Other measures to be determined</a:t>
            </a:r>
          </a:p>
          <a:p>
            <a:pPr lvl="1"/>
            <a:r>
              <a:rPr lang="en-US" sz="2400" dirty="0" smtClean="0"/>
              <a:t>Teaching in Kansas Commission II </a:t>
            </a:r>
          </a:p>
          <a:p>
            <a:pPr lvl="2"/>
            <a:r>
              <a:rPr lang="en-US" sz="2400" dirty="0" smtClean="0"/>
              <a:t>Makes recommendations on student growth as significant factor in educator evaluations</a:t>
            </a:r>
          </a:p>
          <a:p>
            <a:pPr lvl="2"/>
            <a:r>
              <a:rPr lang="en-US" sz="2400" dirty="0" smtClean="0"/>
              <a:t>State Board makes final decision</a:t>
            </a:r>
          </a:p>
        </p:txBody>
      </p:sp>
      <p:sp>
        <p:nvSpPr>
          <p:cNvPr id="3" name="Title 2"/>
          <p:cNvSpPr>
            <a:spLocks noGrp="1"/>
          </p:cNvSpPr>
          <p:nvPr>
            <p:ph type="title"/>
          </p:nvPr>
        </p:nvSpPr>
        <p:spPr/>
        <p:txBody>
          <a:bodyPr/>
          <a:lstStyle/>
          <a:p>
            <a:r>
              <a:rPr lang="en-US" dirty="0" smtClean="0">
                <a:latin typeface="+mn-lt"/>
              </a:rPr>
              <a:t>Principle 3 Timeline</a:t>
            </a:r>
            <a:endParaRPr lang="en-US" dirty="0">
              <a:latin typeface="+mn-lt"/>
            </a:endParaRPr>
          </a:p>
        </p:txBody>
      </p:sp>
      <p:sp>
        <p:nvSpPr>
          <p:cNvPr id="4" name="Slide Number Placeholder 3"/>
          <p:cNvSpPr>
            <a:spLocks noGrp="1"/>
          </p:cNvSpPr>
          <p:nvPr>
            <p:ph type="sldNum" sz="quarter" idx="12"/>
          </p:nvPr>
        </p:nvSpPr>
        <p:spPr/>
        <p:txBody>
          <a:bodyPr/>
          <a:lstStyle/>
          <a:p>
            <a:fld id="{0D6DB094-AA42-43E0-8B36-423E1CDF436C}" type="slidenum">
              <a:rPr lang="en-US" smtClean="0"/>
              <a:t>25</a:t>
            </a:fld>
            <a:endParaRPr lang="en-US" dirty="0"/>
          </a:p>
        </p:txBody>
      </p:sp>
    </p:spTree>
    <p:extLst>
      <p:ext uri="{BB962C8B-B14F-4D97-AF65-F5344CB8AC3E}">
        <p14:creationId xmlns:p14="http://schemas.microsoft.com/office/powerpoint/2010/main" val="21577055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Timeline (cont’d)</a:t>
            </a:r>
            <a:endParaRPr lang="en-US" dirty="0">
              <a:latin typeface="+mn-lt"/>
            </a:endParaRPr>
          </a:p>
        </p:txBody>
      </p:sp>
      <p:sp>
        <p:nvSpPr>
          <p:cNvPr id="3" name="Content Placeholder 2"/>
          <p:cNvSpPr>
            <a:spLocks noGrp="1"/>
          </p:cNvSpPr>
          <p:nvPr>
            <p:ph idx="1"/>
          </p:nvPr>
        </p:nvSpPr>
        <p:spPr/>
        <p:txBody>
          <a:bodyPr/>
          <a:lstStyle/>
          <a:p>
            <a:r>
              <a:rPr lang="en-US" sz="2800" dirty="0"/>
              <a:t>2012-13</a:t>
            </a:r>
            <a:r>
              <a:rPr lang="en-US" sz="2800" dirty="0" smtClean="0"/>
              <a:t>—</a:t>
            </a:r>
          </a:p>
          <a:p>
            <a:pPr lvl="1"/>
            <a:r>
              <a:rPr lang="en-US" sz="2400" dirty="0" smtClean="0"/>
              <a:t>Districts </a:t>
            </a:r>
            <a:r>
              <a:rPr lang="en-US" sz="2400" dirty="0"/>
              <a:t>determine whether use KEEP or own system; submit own system for </a:t>
            </a:r>
            <a:r>
              <a:rPr lang="en-US" sz="2400" dirty="0" smtClean="0"/>
              <a:t>review</a:t>
            </a:r>
          </a:p>
          <a:p>
            <a:pPr lvl="1"/>
            <a:r>
              <a:rPr lang="en-US" sz="2400" dirty="0" smtClean="0"/>
              <a:t>Teaching in Kansas Commission II</a:t>
            </a:r>
          </a:p>
          <a:p>
            <a:pPr lvl="1"/>
            <a:r>
              <a:rPr lang="en-US" sz="2400" dirty="0" smtClean="0"/>
              <a:t>Pilot KEEP</a:t>
            </a:r>
          </a:p>
          <a:p>
            <a:pPr marL="457200" lvl="1" indent="0">
              <a:buNone/>
            </a:pPr>
            <a:endParaRPr lang="en-US" sz="2800" dirty="0"/>
          </a:p>
          <a:p>
            <a:r>
              <a:rPr lang="en-US" sz="2800" dirty="0" smtClean="0"/>
              <a:t>2013-14—Pilot</a:t>
            </a:r>
          </a:p>
          <a:p>
            <a:pPr marL="0" indent="0">
              <a:buNone/>
            </a:pPr>
            <a:endParaRPr lang="en-US" sz="2800" dirty="0"/>
          </a:p>
          <a:p>
            <a:r>
              <a:rPr lang="en-US" sz="2800" dirty="0"/>
              <a:t>2014-15—Fully implement</a:t>
            </a:r>
          </a:p>
          <a:p>
            <a:endParaRPr lang="en-US" dirty="0"/>
          </a:p>
        </p:txBody>
      </p:sp>
      <p:sp>
        <p:nvSpPr>
          <p:cNvPr id="4" name="Slide Number Placeholder 3"/>
          <p:cNvSpPr>
            <a:spLocks noGrp="1"/>
          </p:cNvSpPr>
          <p:nvPr>
            <p:ph type="sldNum" sz="quarter" idx="12"/>
          </p:nvPr>
        </p:nvSpPr>
        <p:spPr/>
        <p:txBody>
          <a:bodyPr/>
          <a:lstStyle/>
          <a:p>
            <a:fld id="{811DB9B8-082D-49D0-8568-0E41828C2254}" type="slidenum">
              <a:rPr lang="en-US" smtClean="0"/>
              <a:t>26</a:t>
            </a:fld>
            <a:endParaRPr lang="en-US" dirty="0"/>
          </a:p>
        </p:txBody>
      </p:sp>
    </p:spTree>
    <p:extLst>
      <p:ext uri="{BB962C8B-B14F-4D97-AF65-F5344CB8AC3E}">
        <p14:creationId xmlns:p14="http://schemas.microsoft.com/office/powerpoint/2010/main" val="33473140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Focus on common core standards</a:t>
            </a:r>
          </a:p>
          <a:p>
            <a:pPr marL="109728" indent="0">
              <a:buNone/>
            </a:pPr>
            <a:endParaRPr lang="en-US" sz="2800" dirty="0" smtClean="0"/>
          </a:p>
          <a:p>
            <a:r>
              <a:rPr lang="en-US" sz="2800" dirty="0" smtClean="0"/>
              <a:t>Develop and implement next generation of state assessments</a:t>
            </a:r>
          </a:p>
          <a:p>
            <a:pPr marL="109728" indent="0">
              <a:buNone/>
            </a:pPr>
            <a:endParaRPr lang="en-US" sz="2800" dirty="0" smtClean="0"/>
          </a:p>
          <a:p>
            <a:r>
              <a:rPr lang="en-US" sz="2800" dirty="0" smtClean="0"/>
              <a:t>Design a new accreditation system</a:t>
            </a:r>
          </a:p>
          <a:p>
            <a:endParaRPr lang="en-US" sz="2800" dirty="0"/>
          </a:p>
          <a:p>
            <a:r>
              <a:rPr lang="en-US" sz="2800" dirty="0" smtClean="0"/>
              <a:t>Prepare for a future reauthorized ESEA</a:t>
            </a:r>
            <a:endParaRPr lang="en-US" sz="2800" dirty="0"/>
          </a:p>
        </p:txBody>
      </p:sp>
      <p:sp>
        <p:nvSpPr>
          <p:cNvPr id="3" name="Slide Number Placeholder 2"/>
          <p:cNvSpPr>
            <a:spLocks noGrp="1"/>
          </p:cNvSpPr>
          <p:nvPr>
            <p:ph type="sldNum" sz="quarter" idx="12"/>
          </p:nvPr>
        </p:nvSpPr>
        <p:spPr/>
        <p:txBody>
          <a:bodyPr/>
          <a:lstStyle/>
          <a:p>
            <a:fld id="{0D6DB094-AA42-43E0-8B36-423E1CDF436C}" type="slidenum">
              <a:rPr lang="en-US" smtClean="0"/>
              <a:t>27</a:t>
            </a:fld>
            <a:endParaRPr lang="en-US" dirty="0"/>
          </a:p>
        </p:txBody>
      </p:sp>
      <p:sp>
        <p:nvSpPr>
          <p:cNvPr id="4" name="Title 3"/>
          <p:cNvSpPr>
            <a:spLocks noGrp="1"/>
          </p:cNvSpPr>
          <p:nvPr>
            <p:ph type="title"/>
          </p:nvPr>
        </p:nvSpPr>
        <p:spPr/>
        <p:txBody>
          <a:bodyPr>
            <a:normAutofit/>
          </a:bodyPr>
          <a:lstStyle/>
          <a:p>
            <a:r>
              <a:rPr lang="en-US" dirty="0" smtClean="0">
                <a:latin typeface="+mn-lt"/>
              </a:rPr>
              <a:t>Waiver Helps with Transition</a:t>
            </a:r>
            <a:endParaRPr lang="en-US" dirty="0">
              <a:latin typeface="+mn-lt"/>
            </a:endParaRPr>
          </a:p>
        </p:txBody>
      </p:sp>
    </p:spTree>
    <p:extLst>
      <p:ext uri="{BB962C8B-B14F-4D97-AF65-F5344CB8AC3E}">
        <p14:creationId xmlns:p14="http://schemas.microsoft.com/office/powerpoint/2010/main" val="42386946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1DB9B8-082D-49D0-8568-0E41828C2254}" type="slidenum">
              <a:rPr lang="en-US" smtClean="0"/>
              <a:t>28</a:t>
            </a:fld>
            <a:endParaRPr lang="en-US" dirty="0"/>
          </a:p>
        </p:txBody>
      </p:sp>
      <p:pic>
        <p:nvPicPr>
          <p:cNvPr id="4099" name="Picture 3" descr="C:\Users\ddebacker\AppData\Local\Microsoft\Windows\Temporary Internet Files\Content.Outlook\RNLWW6ZZ\Waiver Graphic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227" y="0"/>
            <a:ext cx="57835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315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1DB9B8-082D-49D0-8568-0E41828C2254}" type="slidenum">
              <a:rPr lang="en-US" smtClean="0"/>
              <a:t>29</a:t>
            </a:fld>
            <a:endParaRPr lang="en-US" dirty="0"/>
          </a:p>
        </p:txBody>
      </p:sp>
      <p:pic>
        <p:nvPicPr>
          <p:cNvPr id="5123" name="Picture 3" descr="C:\Users\ddebacker\AppData\Local\Microsoft\Windows\Temporary Internet Files\Content.Outlook\RNLWW6ZZ\Waiver Graphic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373"/>
            <a:ext cx="8605282" cy="624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6262300"/>
            <a:ext cx="7010400" cy="276999"/>
          </a:xfrm>
          <a:prstGeom prst="rect">
            <a:avLst/>
          </a:prstGeom>
          <a:noFill/>
        </p:spPr>
        <p:txBody>
          <a:bodyPr wrap="square" rtlCol="0">
            <a:spAutoFit/>
          </a:bodyPr>
          <a:lstStyle/>
          <a:p>
            <a:pPr algn="ctr"/>
            <a:r>
              <a:rPr lang="en-US" sz="1200" dirty="0" smtClean="0"/>
              <a:t>Adapted with permission of the Massachusetts Teacher Association</a:t>
            </a:r>
            <a:endParaRPr lang="en-US" sz="1200" dirty="0"/>
          </a:p>
        </p:txBody>
      </p:sp>
    </p:spTree>
    <p:extLst>
      <p:ext uri="{BB962C8B-B14F-4D97-AF65-F5344CB8AC3E}">
        <p14:creationId xmlns:p14="http://schemas.microsoft.com/office/powerpoint/2010/main" val="22631624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algn="ctr"/>
            <a:endParaRPr lang="en-US" sz="3200" b="1" dirty="0" smtClean="0">
              <a:latin typeface="Arial Rounded MT Bold" pitchFamily="34" charset="0"/>
            </a:endParaRPr>
          </a:p>
          <a:p>
            <a:pPr marL="514350" indent="-514350" algn="ctr">
              <a:buFont typeface="+mj-lt"/>
              <a:buAutoNum type="arabicPeriod"/>
            </a:pPr>
            <a:r>
              <a:rPr lang="en-US" sz="3200" b="1" dirty="0" smtClean="0">
                <a:latin typeface="Arial Rounded MT Bold" pitchFamily="34" charset="0"/>
              </a:rPr>
              <a:t>Name</a:t>
            </a:r>
          </a:p>
          <a:p>
            <a:pPr marL="514350" indent="-514350" algn="ctr">
              <a:buFont typeface="+mj-lt"/>
              <a:buAutoNum type="arabicPeriod"/>
            </a:pPr>
            <a:r>
              <a:rPr lang="en-US" sz="3200" b="1" dirty="0" smtClean="0">
                <a:latin typeface="Arial Rounded MT Bold" pitchFamily="34" charset="0"/>
              </a:rPr>
              <a:t>School, district, organization affiliation</a:t>
            </a:r>
          </a:p>
          <a:p>
            <a:pPr marL="514350" indent="-514350" algn="ctr">
              <a:buFont typeface="+mj-lt"/>
              <a:buAutoNum type="arabicPeriod"/>
            </a:pPr>
            <a:r>
              <a:rPr lang="en-US" sz="3200" b="1" dirty="0" smtClean="0">
                <a:latin typeface="Arial Rounded MT Bold" pitchFamily="34" charset="0"/>
              </a:rPr>
              <a:t>Position</a:t>
            </a:r>
          </a:p>
          <a:p>
            <a:pPr marL="514350" indent="-514350" algn="ctr">
              <a:buFont typeface="+mj-lt"/>
              <a:buAutoNum type="arabicPeriod"/>
            </a:pPr>
            <a:r>
              <a:rPr lang="en-US" sz="3200" b="1" dirty="0" smtClean="0">
                <a:latin typeface="Arial Rounded MT Bold" pitchFamily="34" charset="0"/>
              </a:rPr>
              <a:t>One interesting thing about YOU!</a:t>
            </a:r>
            <a:endParaRPr lang="en-US" sz="3200" b="1" dirty="0">
              <a:latin typeface="Arial Rounded MT Bold" pitchFamily="34" charset="0"/>
            </a:endParaRPr>
          </a:p>
        </p:txBody>
      </p:sp>
      <p:sp>
        <p:nvSpPr>
          <p:cNvPr id="4" name="Slide Number Placeholder 3"/>
          <p:cNvSpPr>
            <a:spLocks noGrp="1"/>
          </p:cNvSpPr>
          <p:nvPr>
            <p:ph type="sldNum" sz="quarter" idx="12"/>
          </p:nvPr>
        </p:nvSpPr>
        <p:spPr/>
        <p:txBody>
          <a:bodyPr/>
          <a:lstStyle/>
          <a:p>
            <a:fld id="{811DB9B8-082D-49D0-8568-0E41828C2254}" type="slidenum">
              <a:rPr lang="en-US" smtClean="0"/>
              <a:t>3</a:t>
            </a:fld>
            <a:endParaRPr lang="en-US" dirty="0"/>
          </a:p>
        </p:txBody>
      </p:sp>
    </p:spTree>
    <p:extLst>
      <p:ext uri="{BB962C8B-B14F-4D97-AF65-F5344CB8AC3E}">
        <p14:creationId xmlns:p14="http://schemas.microsoft.com/office/powerpoint/2010/main" val="13364221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11DB9B8-082D-49D0-8568-0E41828C2254}" type="slidenum">
              <a:rPr lang="en-US" smtClean="0"/>
              <a:t>4</a:t>
            </a:fld>
            <a:endParaRPr lang="en-US" dirty="0"/>
          </a:p>
        </p:txBody>
      </p:sp>
      <p:pic>
        <p:nvPicPr>
          <p:cNvPr id="7170" name="Picture 2" descr="C:\Users\ddebacker\AppData\Local\Microsoft\Windows\Temporary Internet Files\Content.Outlook\RNLWW6ZZ\HomePageCapture0913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47625"/>
            <a:ext cx="7486650" cy="676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2755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71800"/>
            <a:ext cx="7772400" cy="1371600"/>
          </a:xfrm>
        </p:spPr>
        <p:txBody>
          <a:bodyPr anchor="t">
            <a:normAutofit fontScale="90000"/>
          </a:bodyPr>
          <a:lstStyle/>
          <a:p>
            <a:pPr algn="ctr"/>
            <a:r>
              <a:rPr lang="en-US" sz="4900" dirty="0" smtClean="0">
                <a:latin typeface="+mn-lt"/>
                <a:cs typeface="Calibri" pitchFamily="34" charset="0"/>
              </a:rPr>
              <a:t>Kansas ESEA </a:t>
            </a:r>
            <a:br>
              <a:rPr lang="en-US" sz="4900" dirty="0" smtClean="0">
                <a:latin typeface="+mn-lt"/>
                <a:cs typeface="Calibri" pitchFamily="34" charset="0"/>
              </a:rPr>
            </a:br>
            <a:r>
              <a:rPr lang="en-US" sz="4900" dirty="0" smtClean="0">
                <a:latin typeface="+mn-lt"/>
                <a:cs typeface="Calibri" pitchFamily="34" charset="0"/>
              </a:rPr>
              <a:t>Flexibility Waiver</a:t>
            </a:r>
            <a:r>
              <a:rPr lang="en-US" sz="4900" dirty="0">
                <a:latin typeface="+mn-lt"/>
                <a:cs typeface="Calibri" pitchFamily="34" charset="0"/>
              </a:rPr>
              <a:t> </a:t>
            </a:r>
            <a:r>
              <a:rPr lang="en-US" sz="4900" dirty="0" smtClean="0">
                <a:latin typeface="+mn-lt"/>
                <a:cs typeface="Calibri" pitchFamily="34" charset="0"/>
              </a:rPr>
              <a:t>Overview</a:t>
            </a:r>
            <a:br>
              <a:rPr lang="en-US" sz="4900" dirty="0" smtClean="0">
                <a:latin typeface="+mn-lt"/>
                <a:cs typeface="Calibri" pitchFamily="34" charset="0"/>
              </a:rPr>
            </a:br>
            <a:r>
              <a:rPr lang="en-US" dirty="0" smtClean="0">
                <a:cs typeface="Calibri" pitchFamily="34" charset="0"/>
              </a:rPr>
              <a:t/>
            </a:r>
            <a:br>
              <a:rPr lang="en-US" dirty="0" smtClean="0">
                <a:cs typeface="Calibri" pitchFamily="34" charset="0"/>
              </a:rPr>
            </a:br>
            <a:r>
              <a:rPr lang="en-US" sz="4400" dirty="0" smtClean="0">
                <a:latin typeface="Calibri" pitchFamily="34" charset="0"/>
                <a:cs typeface="Calibri" pitchFamily="34" charset="0"/>
              </a:rPr>
              <a:t> </a:t>
            </a:r>
            <a:br>
              <a:rPr lang="en-US" sz="4400" dirty="0" smtClean="0">
                <a:latin typeface="Calibri" pitchFamily="34" charset="0"/>
                <a:cs typeface="Calibri" pitchFamily="34" charset="0"/>
              </a:rPr>
            </a:br>
            <a:endParaRPr lang="en-US" sz="4400" dirty="0">
              <a:latin typeface="Calibri" pitchFamily="34" charset="0"/>
              <a:cs typeface="Calibri" pitchFamily="34" charset="0"/>
            </a:endParaRPr>
          </a:p>
        </p:txBody>
      </p:sp>
      <p:sp>
        <p:nvSpPr>
          <p:cNvPr id="3" name="Subtitle 2"/>
          <p:cNvSpPr>
            <a:spLocks noGrp="1"/>
          </p:cNvSpPr>
          <p:nvPr>
            <p:ph type="subTitle" idx="1"/>
          </p:nvPr>
        </p:nvSpPr>
        <p:spPr/>
        <p:txBody>
          <a:bodyPr>
            <a:normAutofit/>
          </a:bodyPr>
          <a:lstStyle/>
          <a:p>
            <a:r>
              <a:rPr lang="en-US" b="1" dirty="0" smtClean="0"/>
              <a:t>Teaching in Kansas Commission II – September 14, 2012</a:t>
            </a:r>
            <a:endParaRPr lang="en-US" b="1" dirty="0" smtClean="0"/>
          </a:p>
        </p:txBody>
      </p:sp>
    </p:spTree>
    <p:extLst>
      <p:ext uri="{BB962C8B-B14F-4D97-AF65-F5344CB8AC3E}">
        <p14:creationId xmlns:p14="http://schemas.microsoft.com/office/powerpoint/2010/main" val="38642634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chemeClr val="tx2">
                    <a:lumMod val="75000"/>
                  </a:schemeClr>
                </a:solidFill>
              </a:rPr>
              <a:t>Congress has not reauthorized Elementary &amp; Secondary Education Act (ESEA), currently known as No Child Left Behind (NCLB)</a:t>
            </a:r>
          </a:p>
          <a:p>
            <a:r>
              <a:rPr lang="en-US" sz="2800" dirty="0" smtClean="0">
                <a:solidFill>
                  <a:schemeClr val="tx2">
                    <a:lumMod val="75000"/>
                  </a:schemeClr>
                </a:solidFill>
              </a:rPr>
              <a:t>U.S. Department of Education (ED) offered states relief from certain provisions of ESEA </a:t>
            </a:r>
          </a:p>
          <a:p>
            <a:r>
              <a:rPr lang="en-US" sz="2800" dirty="0" smtClean="0">
                <a:solidFill>
                  <a:schemeClr val="tx2">
                    <a:lumMod val="75000"/>
                  </a:schemeClr>
                </a:solidFill>
              </a:rPr>
              <a:t>In order to improve </a:t>
            </a:r>
            <a:r>
              <a:rPr lang="en-US" sz="2800" dirty="0">
                <a:solidFill>
                  <a:schemeClr val="tx2">
                    <a:lumMod val="75000"/>
                  </a:schemeClr>
                </a:solidFill>
              </a:rPr>
              <a:t>academic achievement and increase the quality of instruction for all students through state and local reforms</a:t>
            </a:r>
          </a:p>
          <a:p>
            <a:endParaRPr lang="en-US"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0D6DB094-AA42-43E0-8B36-423E1CDF436C}" type="slidenum">
              <a:rPr lang="en-US" smtClean="0"/>
              <a:t>6</a:t>
            </a:fld>
            <a:endParaRPr lang="en-US" dirty="0"/>
          </a:p>
        </p:txBody>
      </p:sp>
      <p:sp>
        <p:nvSpPr>
          <p:cNvPr id="4" name="Title 3"/>
          <p:cNvSpPr>
            <a:spLocks noGrp="1"/>
          </p:cNvSpPr>
          <p:nvPr>
            <p:ph type="title"/>
          </p:nvPr>
        </p:nvSpPr>
        <p:spPr/>
        <p:txBody>
          <a:bodyPr>
            <a:normAutofit/>
          </a:bodyPr>
          <a:lstStyle/>
          <a:p>
            <a:r>
              <a:rPr lang="en-US" dirty="0" smtClean="0">
                <a:latin typeface="+mn-lt"/>
              </a:rPr>
              <a:t>Why Was ESEA Waiver Available?</a:t>
            </a:r>
            <a:endParaRPr lang="en-US" dirty="0">
              <a:latin typeface="+mn-lt"/>
            </a:endParaRPr>
          </a:p>
        </p:txBody>
      </p:sp>
    </p:spTree>
    <p:extLst>
      <p:ext uri="{BB962C8B-B14F-4D97-AF65-F5344CB8AC3E}">
        <p14:creationId xmlns:p14="http://schemas.microsoft.com/office/powerpoint/2010/main" val="3844243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dirty="0" smtClean="0"/>
              <a:t>To move away </a:t>
            </a:r>
            <a:r>
              <a:rPr lang="en-US" sz="2800" dirty="0"/>
              <a:t>from the narrowly defined accountability system in </a:t>
            </a:r>
            <a:r>
              <a:rPr lang="en-US" sz="2800" dirty="0" smtClean="0"/>
              <a:t>NCLB (100% proficient)</a:t>
            </a:r>
          </a:p>
          <a:p>
            <a:pPr lvl="0"/>
            <a:r>
              <a:rPr lang="en-US" sz="2800" dirty="0" smtClean="0"/>
              <a:t>To develop new accountability </a:t>
            </a:r>
            <a:r>
              <a:rPr lang="en-US" sz="2800" dirty="0"/>
              <a:t>system </a:t>
            </a:r>
            <a:r>
              <a:rPr lang="en-US" sz="2800" dirty="0" smtClean="0"/>
              <a:t>using multiple </a:t>
            </a:r>
            <a:r>
              <a:rPr lang="en-US" sz="2800" dirty="0"/>
              <a:t>measures </a:t>
            </a:r>
            <a:r>
              <a:rPr lang="en-US" sz="2800" dirty="0" smtClean="0"/>
              <a:t>and </a:t>
            </a:r>
            <a:r>
              <a:rPr lang="en-US" sz="2800" dirty="0"/>
              <a:t>goals </a:t>
            </a:r>
            <a:r>
              <a:rPr lang="en-US" sz="2800" dirty="0" smtClean="0"/>
              <a:t>unique </a:t>
            </a:r>
            <a:r>
              <a:rPr lang="en-US" sz="2800" dirty="0"/>
              <a:t>to each school/district</a:t>
            </a:r>
          </a:p>
          <a:p>
            <a:pPr lvl="0"/>
            <a:r>
              <a:rPr lang="en-US" sz="2800" dirty="0" smtClean="0"/>
              <a:t>To gain a more </a:t>
            </a:r>
            <a:r>
              <a:rPr lang="en-US" sz="2800" dirty="0"/>
              <a:t>meaningful </a:t>
            </a:r>
            <a:r>
              <a:rPr lang="en-US" sz="2800" dirty="0" smtClean="0"/>
              <a:t>measure </a:t>
            </a:r>
            <a:r>
              <a:rPr lang="en-US" sz="2800" dirty="0"/>
              <a:t>of the success and progress of Kansas schools </a:t>
            </a:r>
            <a:endParaRPr lang="en-US" sz="2800" dirty="0" smtClean="0"/>
          </a:p>
          <a:p>
            <a:pPr lvl="0"/>
            <a:r>
              <a:rPr lang="en-US" sz="2800" dirty="0" smtClean="0"/>
              <a:t>Already doing many of the parts of  the waiver</a:t>
            </a:r>
            <a:endParaRPr lang="en-US" dirty="0"/>
          </a:p>
          <a:p>
            <a:endParaRPr lang="en-US" dirty="0"/>
          </a:p>
        </p:txBody>
      </p:sp>
      <p:sp>
        <p:nvSpPr>
          <p:cNvPr id="3" name="Slide Number Placeholder 2"/>
          <p:cNvSpPr>
            <a:spLocks noGrp="1"/>
          </p:cNvSpPr>
          <p:nvPr>
            <p:ph type="sldNum" sz="quarter" idx="12"/>
          </p:nvPr>
        </p:nvSpPr>
        <p:spPr/>
        <p:txBody>
          <a:bodyPr/>
          <a:lstStyle/>
          <a:p>
            <a:fld id="{0D6DB094-AA42-43E0-8B36-423E1CDF436C}" type="slidenum">
              <a:rPr lang="en-US" smtClean="0"/>
              <a:t>7</a:t>
            </a:fld>
            <a:endParaRPr lang="en-US" dirty="0"/>
          </a:p>
        </p:txBody>
      </p:sp>
      <p:sp>
        <p:nvSpPr>
          <p:cNvPr id="4" name="Title 3"/>
          <p:cNvSpPr>
            <a:spLocks noGrp="1"/>
          </p:cNvSpPr>
          <p:nvPr>
            <p:ph type="title"/>
          </p:nvPr>
        </p:nvSpPr>
        <p:spPr/>
        <p:txBody>
          <a:bodyPr>
            <a:normAutofit/>
          </a:bodyPr>
          <a:lstStyle/>
          <a:p>
            <a:r>
              <a:rPr lang="en-US" dirty="0" smtClean="0">
                <a:latin typeface="+mn-lt"/>
              </a:rPr>
              <a:t>Why Kansas Sought a Waiver</a:t>
            </a:r>
            <a:endParaRPr lang="en-US" dirty="0">
              <a:latin typeface="+mn-lt"/>
            </a:endParaRPr>
          </a:p>
        </p:txBody>
      </p:sp>
    </p:spTree>
    <p:extLst>
      <p:ext uri="{BB962C8B-B14F-4D97-AF65-F5344CB8AC3E}">
        <p14:creationId xmlns:p14="http://schemas.microsoft.com/office/powerpoint/2010/main" val="30289083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3843" y="3164681"/>
            <a:ext cx="1396313" cy="1397000"/>
          </a:xfrm>
        </p:spPr>
      </p:pic>
      <p:sp>
        <p:nvSpPr>
          <p:cNvPr id="4" name="Slide Number Placeholder 3"/>
          <p:cNvSpPr>
            <a:spLocks noGrp="1"/>
          </p:cNvSpPr>
          <p:nvPr>
            <p:ph type="sldNum" sz="quarter" idx="12"/>
          </p:nvPr>
        </p:nvSpPr>
        <p:spPr/>
        <p:txBody>
          <a:bodyPr/>
          <a:lstStyle/>
          <a:p>
            <a:fld id="{811DB9B8-082D-49D0-8568-0E41828C2254}" type="slidenum">
              <a:rPr lang="en-US" smtClean="0"/>
              <a:t>8</a:t>
            </a:fld>
            <a:endParaRPr lang="en-US" dirty="0"/>
          </a:p>
        </p:txBody>
      </p:sp>
      <p:pic>
        <p:nvPicPr>
          <p:cNvPr id="3074" name="Picture 2" descr="http://scoutconsultants.com/wp-content/uploads/WaiversMap080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
            <a:ext cx="6858000" cy="641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859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6DB094-AA42-43E0-8B36-423E1CDF436C}" type="slidenum">
              <a:rPr lang="en-US" smtClean="0"/>
              <a:t>9</a:t>
            </a:fld>
            <a:endParaRPr lang="en-US" dirty="0"/>
          </a:p>
        </p:txBody>
      </p:sp>
      <p:graphicFrame>
        <p:nvGraphicFramePr>
          <p:cNvPr id="6" name="Object 5"/>
          <p:cNvGraphicFramePr>
            <a:graphicFrameLocks noChangeAspect="1"/>
          </p:cNvGraphicFramePr>
          <p:nvPr/>
        </p:nvGraphicFramePr>
        <p:xfrm>
          <a:off x="381000" y="838200"/>
          <a:ext cx="8229600" cy="5248275"/>
        </p:xfrm>
        <a:graphic>
          <a:graphicData uri="http://schemas.openxmlformats.org/presentationml/2006/ole">
            <mc:AlternateContent xmlns:mc="http://schemas.openxmlformats.org/markup-compatibility/2006">
              <mc:Choice xmlns:v="urn:schemas-microsoft-com:vml" Requires="v">
                <p:oleObj spid="_x0000_s2058" name="Chart" r:id="rId3" imgW="8229600" imgH="5248427" progId="Excel.Chart.8">
                  <p:embed/>
                </p:oleObj>
              </mc:Choice>
              <mc:Fallback>
                <p:oleObj name="Chart" r:id="rId3" imgW="8229600" imgH="524842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38200"/>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Multiply 3"/>
          <p:cNvSpPr/>
          <p:nvPr/>
        </p:nvSpPr>
        <p:spPr>
          <a:xfrm>
            <a:off x="2286000" y="2133600"/>
            <a:ext cx="5410200" cy="3581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98523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KSDE Template">
      <a:dk1>
        <a:srgbClr val="2F2B20"/>
      </a:dk1>
      <a:lt1>
        <a:srgbClr val="FFFFFF"/>
      </a:lt1>
      <a:dk2>
        <a:srgbClr val="0081C4"/>
      </a:dk2>
      <a:lt2>
        <a:srgbClr val="FFE098"/>
      </a:lt2>
      <a:accent1>
        <a:srgbClr val="FFAE37"/>
      </a:accent1>
      <a:accent2>
        <a:srgbClr val="75D1FF"/>
      </a:accent2>
      <a:accent3>
        <a:srgbClr val="FFE098"/>
      </a:accent3>
      <a:accent4>
        <a:srgbClr val="FFD08B"/>
      </a:accent4>
      <a:accent5>
        <a:srgbClr val="C89F5D"/>
      </a:accent5>
      <a:accent6>
        <a:srgbClr val="B1A089"/>
      </a:accent6>
      <a:hlink>
        <a:srgbClr val="0081C4"/>
      </a:hlink>
      <a:folHlink>
        <a:srgbClr val="0045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1910</TotalTime>
  <Words>2555</Words>
  <Application>Microsoft Office PowerPoint</Application>
  <PresentationFormat>On-screen Show (4:3)</PresentationFormat>
  <Paragraphs>213</Paragraphs>
  <Slides>29</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Decatur</vt:lpstr>
      <vt:lpstr>Chart</vt:lpstr>
      <vt:lpstr>PowerPoint Presentation</vt:lpstr>
      <vt:lpstr>AGENDA</vt:lpstr>
      <vt:lpstr>Introductions</vt:lpstr>
      <vt:lpstr>PowerPoint Presentation</vt:lpstr>
      <vt:lpstr>Kansas ESEA  Flexibility Waiver Overview    </vt:lpstr>
      <vt:lpstr>Why Was ESEA Waiver Available?</vt:lpstr>
      <vt:lpstr>Why Kansas Sought a Waiver</vt:lpstr>
      <vt:lpstr>PowerPoint Presentation</vt:lpstr>
      <vt:lpstr>PowerPoint Presentation</vt:lpstr>
      <vt:lpstr>What Changes in New System?</vt:lpstr>
      <vt:lpstr>Principles of the Waiver</vt:lpstr>
      <vt:lpstr>Principle 1: College- and Career-Ready Expectations for All Students</vt:lpstr>
      <vt:lpstr>Principle 1: College- and Career-Ready Expectations for All Students</vt:lpstr>
      <vt:lpstr>Principle 2: Differentiated Recognition,  Accountability, and Support </vt:lpstr>
      <vt:lpstr>PowerPoint Presentation</vt:lpstr>
      <vt:lpstr>Principle 2 Accountability—AMOs </vt:lpstr>
      <vt:lpstr>Example: Achievement AMO</vt:lpstr>
      <vt:lpstr>Calculating API</vt:lpstr>
      <vt:lpstr>PowerPoint Presentation</vt:lpstr>
      <vt:lpstr>PowerPoint Presentation</vt:lpstr>
      <vt:lpstr>Principle 2 Recognition &amp; Support </vt:lpstr>
      <vt:lpstr>Principle 2 Recognition &amp; Support</vt:lpstr>
      <vt:lpstr>Principle 3 Supporting Effective Instruction and Leadership</vt:lpstr>
      <vt:lpstr>Which Evaluation System?</vt:lpstr>
      <vt:lpstr>Principle 3 Timeline</vt:lpstr>
      <vt:lpstr>Timeline (cont’d)</vt:lpstr>
      <vt:lpstr>Waiver Helps with Transition</vt:lpstr>
      <vt:lpstr>PowerPoint Presentation</vt:lpstr>
      <vt:lpstr>PowerPoint Presentation</vt:lpstr>
    </vt:vector>
  </TitlesOfParts>
  <Company>Ks Dept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 Template 3</dc:title>
  <dc:creator>cfranklin</dc:creator>
  <cp:lastModifiedBy>ddebacker</cp:lastModifiedBy>
  <cp:revision>126</cp:revision>
  <cp:lastPrinted>2012-09-07T17:43:29Z</cp:lastPrinted>
  <dcterms:created xsi:type="dcterms:W3CDTF">2011-01-03T14:53:16Z</dcterms:created>
  <dcterms:modified xsi:type="dcterms:W3CDTF">2012-09-13T21:36:32Z</dcterms:modified>
</cp:coreProperties>
</file>