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 id="2147483785" r:id="rId6"/>
  </p:sldMasterIdLst>
  <p:notesMasterIdLst>
    <p:notesMasterId r:id="rId65"/>
  </p:notesMasterIdLst>
  <p:sldIdLst>
    <p:sldId id="399" r:id="rId7"/>
    <p:sldId id="398" r:id="rId8"/>
    <p:sldId id="261" r:id="rId9"/>
    <p:sldId id="280" r:id="rId10"/>
    <p:sldId id="295" r:id="rId11"/>
    <p:sldId id="400" r:id="rId12"/>
    <p:sldId id="395" r:id="rId13"/>
    <p:sldId id="2134806209" r:id="rId14"/>
    <p:sldId id="290" r:id="rId15"/>
    <p:sldId id="296" r:id="rId16"/>
    <p:sldId id="297" r:id="rId17"/>
    <p:sldId id="291" r:id="rId18"/>
    <p:sldId id="292" r:id="rId19"/>
    <p:sldId id="293" r:id="rId20"/>
    <p:sldId id="2134806210" r:id="rId21"/>
    <p:sldId id="2134806211" r:id="rId22"/>
    <p:sldId id="298" r:id="rId23"/>
    <p:sldId id="2134806212" r:id="rId24"/>
    <p:sldId id="2134806184" r:id="rId25"/>
    <p:sldId id="631" r:id="rId26"/>
    <p:sldId id="2134806203" r:id="rId27"/>
    <p:sldId id="633" r:id="rId28"/>
    <p:sldId id="256" r:id="rId29"/>
    <p:sldId id="2134806206" r:id="rId30"/>
    <p:sldId id="314" r:id="rId31"/>
    <p:sldId id="320" r:id="rId32"/>
    <p:sldId id="321" r:id="rId33"/>
    <p:sldId id="324" r:id="rId34"/>
    <p:sldId id="331" r:id="rId35"/>
    <p:sldId id="372" r:id="rId36"/>
    <p:sldId id="322" r:id="rId37"/>
    <p:sldId id="371" r:id="rId38"/>
    <p:sldId id="373" r:id="rId39"/>
    <p:sldId id="374" r:id="rId40"/>
    <p:sldId id="359" r:id="rId41"/>
    <p:sldId id="365" r:id="rId42"/>
    <p:sldId id="323" r:id="rId43"/>
    <p:sldId id="368" r:id="rId44"/>
    <p:sldId id="366" r:id="rId45"/>
    <p:sldId id="2134806207" r:id="rId46"/>
    <p:sldId id="2134806204" r:id="rId47"/>
    <p:sldId id="266" r:id="rId48"/>
    <p:sldId id="2134806214" r:id="rId49"/>
    <p:sldId id="2134806109" r:id="rId50"/>
    <p:sldId id="276" r:id="rId51"/>
    <p:sldId id="2134806119" r:id="rId52"/>
    <p:sldId id="2134806118" r:id="rId53"/>
    <p:sldId id="2134806117" r:id="rId54"/>
    <p:sldId id="2134806120" r:id="rId55"/>
    <p:sldId id="2134806110" r:id="rId56"/>
    <p:sldId id="632" r:id="rId57"/>
    <p:sldId id="2134806188" r:id="rId58"/>
    <p:sldId id="637" r:id="rId59"/>
    <p:sldId id="638" r:id="rId60"/>
    <p:sldId id="640" r:id="rId61"/>
    <p:sldId id="367" r:id="rId62"/>
    <p:sldId id="294" r:id="rId63"/>
    <p:sldId id="279" r:id="rId64"/>
  </p:sldIdLst>
  <p:sldSz cx="12192000" cy="6858000"/>
  <p:notesSz cx="7010400" cy="9296400"/>
  <p:embeddedFontLst>
    <p:embeddedFont>
      <p:font typeface="Calibri" panose="020F0502020204030204" pitchFamily="34"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
      <p:font typeface="Open Sans Light" panose="020B0306030504020204" pitchFamily="34" charset="0"/>
      <p:regular r:id="rId74"/>
      <p:italic r:id="rId75"/>
    </p:embeddedFont>
    <p:embeddedFont>
      <p:font typeface="Open Sans Semibold" panose="020B0706030804020204" pitchFamily="34" charset="0"/>
      <p:bold r:id="rId76"/>
      <p:boldItalic r:id="rId77"/>
    </p:embeddedFont>
    <p:embeddedFont>
      <p:font typeface="Open Sans Semibold" panose="020B0706030804020204" pitchFamily="34" charset="0"/>
      <p:bold r:id="rId76"/>
      <p:boldItalic r:id="rId77"/>
    </p:embeddedFont>
    <p:embeddedFont>
      <p:font typeface="roboto" panose="02000000000000000000" pitchFamily="2" charset="0"/>
      <p:regular r:id="rId78"/>
      <p:bold r:id="rId79"/>
      <p:italic r:id="rId80"/>
      <p:boldItalic r:id="rId81"/>
    </p:embeddedFont>
    <p:embeddedFont>
      <p:font typeface="Trebuchet MS" panose="020B0603020202020204" pitchFamily="34"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395"/>
            <p14:sldId id="2134806209"/>
            <p14:sldId id="290"/>
            <p14:sldId id="296"/>
            <p14:sldId id="297"/>
            <p14:sldId id="291"/>
            <p14:sldId id="292"/>
            <p14:sldId id="293"/>
            <p14:sldId id="2134806210"/>
            <p14:sldId id="2134806211"/>
            <p14:sldId id="298"/>
            <p14:sldId id="2134806212"/>
            <p14:sldId id="2134806184"/>
            <p14:sldId id="631"/>
            <p14:sldId id="2134806203"/>
            <p14:sldId id="633"/>
            <p14:sldId id="256"/>
            <p14:sldId id="2134806206"/>
            <p14:sldId id="314"/>
            <p14:sldId id="320"/>
            <p14:sldId id="321"/>
            <p14:sldId id="324"/>
            <p14:sldId id="331"/>
            <p14:sldId id="372"/>
            <p14:sldId id="322"/>
            <p14:sldId id="371"/>
            <p14:sldId id="373"/>
            <p14:sldId id="374"/>
            <p14:sldId id="359"/>
            <p14:sldId id="365"/>
            <p14:sldId id="323"/>
            <p14:sldId id="368"/>
            <p14:sldId id="366"/>
            <p14:sldId id="2134806207"/>
            <p14:sldId id="2134806204"/>
            <p14:sldId id="266"/>
            <p14:sldId id="2134806214"/>
            <p14:sldId id="2134806109"/>
            <p14:sldId id="276"/>
            <p14:sldId id="2134806119"/>
            <p14:sldId id="2134806118"/>
            <p14:sldId id="2134806117"/>
            <p14:sldId id="2134806120"/>
            <p14:sldId id="2134806110"/>
            <p14:sldId id="632"/>
            <p14:sldId id="2134806188"/>
            <p14:sldId id="637"/>
            <p14:sldId id="638"/>
            <p14:sldId id="640"/>
            <p14:sldId id="367"/>
            <p14:sldId id="294"/>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9" autoAdjust="0"/>
    <p:restoredTop sz="94620" autoAdjust="0"/>
  </p:normalViewPr>
  <p:slideViewPr>
    <p:cSldViewPr snapToGrid="0">
      <p:cViewPr varScale="1">
        <p:scale>
          <a:sx n="76" d="100"/>
          <a:sy n="76" d="100"/>
        </p:scale>
        <p:origin x="96" y="3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11.fntdata"/><Relationship Id="rId7" Type="http://schemas.openxmlformats.org/officeDocument/2006/relationships/slide" Target="slides/slide1.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fntdata"/><Relationship Id="rId87"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font" Target="fonts/font17.fntdata"/><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aumer\Dropbox%20(Research%20Collab)\Research%20Collab%20Team%20Folder\TASN%203.0\SSIP%20SIMR\SIMR%20historical%20data%200831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baseline="0" dirty="0">
                <a:effectLst/>
              </a:rPr>
              <a:t>State-Identified Measurable Result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954651501895608E-2"/>
          <c:y val="0.16220849910539706"/>
          <c:w val="0.89575051035287256"/>
          <c:h val="0.79494115249016695"/>
        </c:manualLayout>
      </c:layout>
      <c:lineChart>
        <c:grouping val="standard"/>
        <c:varyColors val="0"/>
        <c:ser>
          <c:idx val="0"/>
          <c:order val="0"/>
          <c:tx>
            <c:strRef>
              <c:f>Sheet1!$A$3</c:f>
              <c:strCache>
                <c:ptCount val="1"/>
                <c:pt idx="0">
                  <c:v>Target</c:v>
                </c:pt>
              </c:strCache>
            </c:strRef>
          </c:tx>
          <c:spPr>
            <a:ln w="28575" cap="rnd">
              <a:solidFill>
                <a:srgbClr val="FF0000"/>
              </a:solidFill>
              <a:prstDash val="dash"/>
              <a:round/>
            </a:ln>
            <a:effectLst/>
          </c:spPr>
          <c:marker>
            <c:symbol val="none"/>
          </c:marker>
          <c:dLbls>
            <c:dLbl>
              <c:idx val="3"/>
              <c:layout>
                <c:manualLayout>
                  <c:x val="-4.2504327770147177E-2"/>
                  <c:y val="2.5514857566482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4B-4204-8823-DEAFE3241D44}"/>
                </c:ext>
              </c:extLst>
            </c:dLbl>
            <c:dLbl>
              <c:idx val="4"/>
              <c:layout>
                <c:manualLayout>
                  <c:x val="-4.2504327770147177E-2"/>
                  <c:y val="2.786158659577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4B-4204-8823-DEAFE3241D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FFY 2014</c:v>
                </c:pt>
                <c:pt idx="1">
                  <c:v>FFY 2015</c:v>
                </c:pt>
                <c:pt idx="2">
                  <c:v>FFY 2016</c:v>
                </c:pt>
                <c:pt idx="3">
                  <c:v>FFY 2017</c:v>
                </c:pt>
                <c:pt idx="4">
                  <c:v>FFY 2018</c:v>
                </c:pt>
              </c:strCache>
            </c:strRef>
          </c:cat>
          <c:val>
            <c:numRef>
              <c:f>Sheet1!$B$3:$F$3</c:f>
              <c:numCache>
                <c:formatCode>0.00%</c:formatCode>
                <c:ptCount val="5"/>
                <c:pt idx="0">
                  <c:v>0.29949999999999999</c:v>
                </c:pt>
                <c:pt idx="1">
                  <c:v>0.3</c:v>
                </c:pt>
                <c:pt idx="2">
                  <c:v>0.2752</c:v>
                </c:pt>
                <c:pt idx="3">
                  <c:v>0.28499999999999998</c:v>
                </c:pt>
                <c:pt idx="4">
                  <c:v>0.29499999999999998</c:v>
                </c:pt>
              </c:numCache>
            </c:numRef>
          </c:val>
          <c:smooth val="0"/>
          <c:extLst>
            <c:ext xmlns:c16="http://schemas.microsoft.com/office/drawing/2014/chart" uri="{C3380CC4-5D6E-409C-BE32-E72D297353CC}">
              <c16:uniqueId val="{00000000-9D4B-4204-8823-DEAFE3241D44}"/>
            </c:ext>
          </c:extLst>
        </c:ser>
        <c:ser>
          <c:idx val="1"/>
          <c:order val="1"/>
          <c:tx>
            <c:strRef>
              <c:f>Sheet1!$A$4</c:f>
              <c:strCache>
                <c:ptCount val="1"/>
                <c:pt idx="0">
                  <c:v>Percentage Proficient</c:v>
                </c:pt>
              </c:strCache>
            </c:strRef>
          </c:tx>
          <c:spPr>
            <a:ln w="28575" cap="rnd">
              <a:solidFill>
                <a:schemeClr val="accent6">
                  <a:lumMod val="60000"/>
                  <a:lumOff val="40000"/>
                </a:schemeClr>
              </a:solidFill>
              <a:round/>
            </a:ln>
            <a:effectLst/>
          </c:spPr>
          <c:marker>
            <c:symbol val="none"/>
          </c:marker>
          <c:dLbls>
            <c:dLbl>
              <c:idx val="0"/>
              <c:layout>
                <c:manualLayout>
                  <c:x val="-3.8882703135000904E-2"/>
                  <c:y val="3.0208315625076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4B-4204-8823-DEAFE3241D44}"/>
                </c:ext>
              </c:extLst>
            </c:dLbl>
            <c:dLbl>
              <c:idx val="1"/>
              <c:layout>
                <c:manualLayout>
                  <c:x val="-4.2504327770147177E-2"/>
                  <c:y val="3.2555044654373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4B-4204-8823-DEAFE3241D44}"/>
                </c:ext>
              </c:extLst>
            </c:dLbl>
            <c:dLbl>
              <c:idx val="3"/>
              <c:layout>
                <c:manualLayout>
                  <c:x val="-4.2504327770147177E-2"/>
                  <c:y val="-4.0193555253827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4B-4204-8823-DEAFE3241D44}"/>
                </c:ext>
              </c:extLst>
            </c:dLbl>
            <c:dLbl>
              <c:idx val="4"/>
              <c:layout>
                <c:manualLayout>
                  <c:x val="-3.7071890817427774E-2"/>
                  <c:y val="-3.7846826224530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4B-4204-8823-DEAFE3241D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FFY 2014</c:v>
                </c:pt>
                <c:pt idx="1">
                  <c:v>FFY 2015</c:v>
                </c:pt>
                <c:pt idx="2">
                  <c:v>FFY 2016</c:v>
                </c:pt>
                <c:pt idx="3">
                  <c:v>FFY 2017</c:v>
                </c:pt>
                <c:pt idx="4">
                  <c:v>FFY 2018</c:v>
                </c:pt>
              </c:strCache>
            </c:strRef>
          </c:cat>
          <c:val>
            <c:numRef>
              <c:f>Sheet1!$B$4:$F$4</c:f>
              <c:numCache>
                <c:formatCode>0.00%</c:formatCode>
                <c:ptCount val="5"/>
                <c:pt idx="0">
                  <c:v>0.24410000000000001</c:v>
                </c:pt>
                <c:pt idx="1">
                  <c:v>0.26369999999999999</c:v>
                </c:pt>
                <c:pt idx="2">
                  <c:v>0.2752</c:v>
                </c:pt>
                <c:pt idx="3">
                  <c:v>0.31109999999999999</c:v>
                </c:pt>
                <c:pt idx="4">
                  <c:v>0.30249999999999999</c:v>
                </c:pt>
              </c:numCache>
            </c:numRef>
          </c:val>
          <c:smooth val="0"/>
          <c:extLst>
            <c:ext xmlns:c16="http://schemas.microsoft.com/office/drawing/2014/chart" uri="{C3380CC4-5D6E-409C-BE32-E72D297353CC}">
              <c16:uniqueId val="{00000001-9D4B-4204-8823-DEAFE3241D44}"/>
            </c:ext>
          </c:extLst>
        </c:ser>
        <c:ser>
          <c:idx val="2"/>
          <c:order val="2"/>
          <c:tx>
            <c:strRef>
              <c:f>Sheet1!$A$5</c:f>
              <c:strCache>
                <c:ptCount val="1"/>
                <c:pt idx="0">
                  <c:v>Percentage 95% Accurate</c:v>
                </c:pt>
              </c:strCache>
            </c:strRef>
          </c:tx>
          <c:spPr>
            <a:ln w="28575" cap="rnd">
              <a:solidFill>
                <a:schemeClr val="accent1">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FFY 2014</c:v>
                </c:pt>
                <c:pt idx="1">
                  <c:v>FFY 2015</c:v>
                </c:pt>
                <c:pt idx="2">
                  <c:v>FFY 2016</c:v>
                </c:pt>
                <c:pt idx="3">
                  <c:v>FFY 2017</c:v>
                </c:pt>
                <c:pt idx="4">
                  <c:v>FFY 2018</c:v>
                </c:pt>
              </c:strCache>
            </c:strRef>
          </c:cat>
          <c:val>
            <c:numRef>
              <c:f>Sheet1!$B$5:$F$5</c:f>
              <c:numCache>
                <c:formatCode>0.00%</c:formatCode>
                <c:ptCount val="5"/>
                <c:pt idx="0">
                  <c:v>#N/A</c:v>
                </c:pt>
                <c:pt idx="1">
                  <c:v>#N/A</c:v>
                </c:pt>
                <c:pt idx="2">
                  <c:v>0.70099999999999996</c:v>
                </c:pt>
                <c:pt idx="3">
                  <c:v>0.71799999999999997</c:v>
                </c:pt>
                <c:pt idx="4">
                  <c:v>0.63500000000000001</c:v>
                </c:pt>
              </c:numCache>
            </c:numRef>
          </c:val>
          <c:smooth val="0"/>
          <c:extLst>
            <c:ext xmlns:c16="http://schemas.microsoft.com/office/drawing/2014/chart" uri="{C3380CC4-5D6E-409C-BE32-E72D297353CC}">
              <c16:uniqueId val="{00000002-9D4B-4204-8823-DEAFE3241D44}"/>
            </c:ext>
          </c:extLst>
        </c:ser>
        <c:dLbls>
          <c:dLblPos val="t"/>
          <c:showLegendKey val="0"/>
          <c:showVal val="1"/>
          <c:showCatName val="0"/>
          <c:showSerName val="0"/>
          <c:showPercent val="0"/>
          <c:showBubbleSize val="0"/>
        </c:dLbls>
        <c:smooth val="0"/>
        <c:axId val="358329336"/>
        <c:axId val="358325416"/>
        <c:extLst/>
      </c:lineChart>
      <c:catAx>
        <c:axId val="35832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358325416"/>
        <c:crosses val="autoZero"/>
        <c:auto val="1"/>
        <c:lblAlgn val="ctr"/>
        <c:lblOffset val="100"/>
        <c:noMultiLvlLbl val="0"/>
      </c:catAx>
      <c:valAx>
        <c:axId val="358325416"/>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32933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cdr:y>
    </cdr:from>
    <cdr:to>
      <cdr:x>0.01733</cdr:x>
      <cdr:y>0.00167</cdr:y>
    </cdr:to>
    <cdr:pic>
      <cdr:nvPicPr>
        <cdr:cNvPr id="2" name="Picture 1">
          <a:extLst xmlns:a="http://schemas.openxmlformats.org/drawingml/2006/main">
            <a:ext uri="{FF2B5EF4-FFF2-40B4-BE49-F238E27FC236}">
              <a16:creationId xmlns:a16="http://schemas.microsoft.com/office/drawing/2014/main" id="{9C704392-FD91-47F7-AE07-5EBB78CADFF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18874" cy="12192"/>
        </a:xfrm>
        <a:prstGeom xmlns:a="http://schemas.openxmlformats.org/drawingml/2006/main" prst="rect">
          <a:avLst/>
        </a:prstGeom>
      </cdr:spPr>
    </cdr:pic>
  </cdr:relSizeAnchor>
  <cdr:relSizeAnchor xmlns:cdr="http://schemas.openxmlformats.org/drawingml/2006/chartDrawing">
    <cdr:from>
      <cdr:x>0.26944</cdr:x>
      <cdr:y>0.10026</cdr:y>
    </cdr:from>
    <cdr:to>
      <cdr:x>0.80972</cdr:x>
      <cdr:y>0.1224</cdr:y>
    </cdr:to>
    <cdr:sp macro="" textlink="">
      <cdr:nvSpPr>
        <cdr:cNvPr id="3" name="TextBox 2"/>
        <cdr:cNvSpPr txBox="1"/>
      </cdr:nvSpPr>
      <cdr:spPr>
        <a:xfrm xmlns:a="http://schemas.openxmlformats.org/drawingml/2006/main">
          <a:off x="1847850" y="733426"/>
          <a:ext cx="3705225"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0.25556</cdr:x>
      <cdr:y>0.08464</cdr:y>
    </cdr:from>
    <cdr:to>
      <cdr:x>0.79028</cdr:x>
      <cdr:y>0.11849</cdr:y>
    </cdr:to>
    <cdr:sp macro="" textlink="">
      <cdr:nvSpPr>
        <cdr:cNvPr id="4" name="TextBox 3"/>
        <cdr:cNvSpPr txBox="1"/>
      </cdr:nvSpPr>
      <cdr:spPr>
        <a:xfrm xmlns:a="http://schemas.openxmlformats.org/drawingml/2006/main">
          <a:off x="1752600" y="619126"/>
          <a:ext cx="36671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0.01733</cdr:x>
      <cdr:y>0.00167</cdr:y>
    </cdr:to>
    <cdr:pic>
      <cdr:nvPicPr>
        <cdr:cNvPr id="6" name="Picture 5">
          <a:extLst xmlns:a="http://schemas.openxmlformats.org/drawingml/2006/main">
            <a:ext uri="{FF2B5EF4-FFF2-40B4-BE49-F238E27FC236}">
              <a16:creationId xmlns:a16="http://schemas.microsoft.com/office/drawing/2014/main" id="{8DE4EE91-06A0-4235-8A98-CA7E5BEB49F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18874" cy="1219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9/16/2021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28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3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5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23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73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addressing impact of pandemic on children and youth with disabilities and learning… </a:t>
            </a:r>
          </a:p>
          <a:p>
            <a:r>
              <a:rPr lang="en-US" dirty="0"/>
              <a:t>CEIS- how funds being used? </a:t>
            </a:r>
          </a:p>
          <a:p>
            <a:r>
              <a:rPr lang="en-US" dirty="0"/>
              <a:t>LEA MOE adjustment- are LEAs aware?  Notification?  </a:t>
            </a:r>
          </a:p>
          <a:p>
            <a:r>
              <a:rPr lang="en-US" dirty="0"/>
              <a:t>Strategies for long-term and short-terms needs? </a:t>
            </a:r>
          </a:p>
          <a:p>
            <a:r>
              <a:rPr lang="en-US" dirty="0"/>
              <a:t>Lot of money and a short amount of time- strategies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8008F-DB08-4554-A422-21F93A4BC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32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97012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5"/>
          </p:nvPr>
        </p:nvSpPr>
        <p:spPr/>
        <p:txBody>
          <a:bodyPr/>
          <a:lstStyle/>
          <a:p>
            <a:fld id="{B03B681A-0971-437A-97B1-44BF12E3167A}" type="slidenum">
              <a:rPr lang="en-US" smtClean="0"/>
              <a:t>52</a:t>
            </a:fld>
            <a:endParaRPr lang="en-US"/>
          </a:p>
        </p:txBody>
      </p:sp>
    </p:spTree>
    <p:extLst>
      <p:ext uri="{BB962C8B-B14F-4D97-AF65-F5344CB8AC3E}">
        <p14:creationId xmlns:p14="http://schemas.microsoft.com/office/powerpoint/2010/main" val="129744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9/16/2021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will need to share his screen.</a:t>
            </a:r>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68400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will share </a:t>
            </a:r>
            <a:r>
              <a:rPr lang="en-US"/>
              <a:t>her screen.</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19</a:t>
            </a:fld>
            <a:endParaRPr lang="en-US"/>
          </a:p>
        </p:txBody>
      </p:sp>
    </p:spTree>
    <p:extLst>
      <p:ext uri="{BB962C8B-B14F-4D97-AF65-F5344CB8AC3E}">
        <p14:creationId xmlns:p14="http://schemas.microsoft.com/office/powerpoint/2010/main" val="418938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 will share her PowerPoint slides.</a:t>
            </a:r>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a:t>
            </a:r>
            <a:r>
              <a:rPr lang="en-US" dirty="0" err="1"/>
              <a:t>Gaumer</a:t>
            </a:r>
            <a:r>
              <a:rPr lang="en-US" dirty="0"/>
              <a:t> Erickson will share her screen.  Handout emailed out prior to </a:t>
            </a:r>
            <a:r>
              <a:rPr lang="en-US"/>
              <a:t>the meeting.</a:t>
            </a:r>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417208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94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47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59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oleObject" Target="../embeddings/oleObject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9.png"/><Relationship Id="rId5" Type="http://schemas.openxmlformats.org/officeDocument/2006/relationships/image" Target="../media/image13.emf"/><Relationship Id="rId4" Type="http://schemas.openxmlformats.org/officeDocument/2006/relationships/oleObject" Target="../embeddings/oleObject1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4.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6.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2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2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2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2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2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0.xml"/><Relationship Id="rId1" Type="http://schemas.openxmlformats.org/officeDocument/2006/relationships/vmlDrawing" Target="../drawings/vmlDrawing25.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2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26.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27.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28.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4.xml"/><Relationship Id="rId1" Type="http://schemas.openxmlformats.org/officeDocument/2006/relationships/vmlDrawing" Target="../drawings/vmlDrawing29.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29.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5.xml"/><Relationship Id="rId1" Type="http://schemas.openxmlformats.org/officeDocument/2006/relationships/vmlDrawing" Target="../drawings/vmlDrawing30.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30.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vmlDrawing" Target="../drawings/vmlDrawing31.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3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32.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3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38.xml"/><Relationship Id="rId1" Type="http://schemas.openxmlformats.org/officeDocument/2006/relationships/vmlDrawing" Target="../drawings/vmlDrawing33.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3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4.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41.xml"/><Relationship Id="rId1" Type="http://schemas.openxmlformats.org/officeDocument/2006/relationships/vmlDrawing" Target="../drawings/vmlDrawing36.v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oleObject" Target="../embeddings/oleObject3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37.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38.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39.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0.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0.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1.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41.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2.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2.bin"/></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vmlDrawing" Target="../drawings/vmlDrawing43.vml"/><Relationship Id="rId6" Type="http://schemas.openxmlformats.org/officeDocument/2006/relationships/image" Target="../media/image12.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44.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4.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vmlDrawing" Target="../drawings/vmlDrawing4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5.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46.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6.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47.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7.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48.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4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vmlDrawing" Target="../drawings/vmlDrawing49.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49.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56.xml"/><Relationship Id="rId1" Type="http://schemas.openxmlformats.org/officeDocument/2006/relationships/vmlDrawing" Target="../drawings/vmlDrawing50.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5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57.xml"/><Relationship Id="rId1" Type="http://schemas.openxmlformats.org/officeDocument/2006/relationships/vmlDrawing" Target="../drawings/vmlDrawing51.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5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58.xml"/><Relationship Id="rId1" Type="http://schemas.openxmlformats.org/officeDocument/2006/relationships/vmlDrawing" Target="../drawings/vmlDrawing52.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5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59.xml"/><Relationship Id="rId1" Type="http://schemas.openxmlformats.org/officeDocument/2006/relationships/vmlDrawing" Target="../drawings/vmlDrawing53.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53.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vmlDrawing" Target="../drawings/vmlDrawing54.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54.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1.xml"/><Relationship Id="rId1" Type="http://schemas.openxmlformats.org/officeDocument/2006/relationships/vmlDrawing" Target="../drawings/vmlDrawing55.v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oleObject" Target="../embeddings/oleObject5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2.xml"/><Relationship Id="rId1" Type="http://schemas.openxmlformats.org/officeDocument/2006/relationships/vmlDrawing" Target="../drawings/vmlDrawing56.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56.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3.xml"/><Relationship Id="rId1" Type="http://schemas.openxmlformats.org/officeDocument/2006/relationships/vmlDrawing" Target="../drawings/vmlDrawing57.vml"/><Relationship Id="rId6" Type="http://schemas.openxmlformats.org/officeDocument/2006/relationships/image" Target="../media/image19.png"/><Relationship Id="rId5" Type="http://schemas.openxmlformats.org/officeDocument/2006/relationships/image" Target="../media/image13.emf"/><Relationship Id="rId4" Type="http://schemas.openxmlformats.org/officeDocument/2006/relationships/oleObject" Target="../embeddings/oleObject5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4.xml"/><Relationship Id="rId1" Type="http://schemas.openxmlformats.org/officeDocument/2006/relationships/vmlDrawing" Target="../drawings/vmlDrawing58.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5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5.xml"/><Relationship Id="rId1" Type="http://schemas.openxmlformats.org/officeDocument/2006/relationships/vmlDrawing" Target="../drawings/vmlDrawing59.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5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6.xml"/><Relationship Id="rId1" Type="http://schemas.openxmlformats.org/officeDocument/2006/relationships/vmlDrawing" Target="../drawings/vmlDrawing60.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60.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7.xml"/><Relationship Id="rId1" Type="http://schemas.openxmlformats.org/officeDocument/2006/relationships/vmlDrawing" Target="../drawings/vmlDrawing61.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61.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68.xml"/><Relationship Id="rId1" Type="http://schemas.openxmlformats.org/officeDocument/2006/relationships/vmlDrawing" Target="../drawings/vmlDrawing62.v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62.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vmlDrawing" Target="../drawings/vmlDrawing63.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3.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vmlDrawing" Target="../drawings/vmlDrawing64.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71.xml"/><Relationship Id="rId1" Type="http://schemas.openxmlformats.org/officeDocument/2006/relationships/vmlDrawing" Target="../drawings/vmlDrawing65.vml"/><Relationship Id="rId6" Type="http://schemas.openxmlformats.org/officeDocument/2006/relationships/image" Target="../media/image20.png"/><Relationship Id="rId5" Type="http://schemas.openxmlformats.org/officeDocument/2006/relationships/image" Target="../media/image12.emf"/><Relationship Id="rId4" Type="http://schemas.openxmlformats.org/officeDocument/2006/relationships/oleObject" Target="../embeddings/oleObject65.bin"/></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4.png"/><Relationship Id="rId2" Type="http://schemas.openxmlformats.org/officeDocument/2006/relationships/vmlDrawing" Target="../drawings/vmlDrawing66.v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oleObject" Target="../embeddings/oleObject66.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73.xml"/><Relationship Id="rId1" Type="http://schemas.openxmlformats.org/officeDocument/2006/relationships/vmlDrawing" Target="../drawings/vmlDrawing67.v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67.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68.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8.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69.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9.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70.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70.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71.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72.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72.bin"/></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4.png"/><Relationship Id="rId2" Type="http://schemas.openxmlformats.org/officeDocument/2006/relationships/tags" Target="../tags/tag79.xml"/><Relationship Id="rId1" Type="http://schemas.openxmlformats.org/officeDocument/2006/relationships/vmlDrawing" Target="../drawings/vmlDrawing73.vml"/><Relationship Id="rId6" Type="http://schemas.openxmlformats.org/officeDocument/2006/relationships/image" Target="../media/image11.emf"/><Relationship Id="rId5" Type="http://schemas.openxmlformats.org/officeDocument/2006/relationships/oleObject" Target="../embeddings/oleObject73.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74.v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4.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75.v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5.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83.xml"/><Relationship Id="rId1" Type="http://schemas.openxmlformats.org/officeDocument/2006/relationships/vmlDrawing" Target="../drawings/vmlDrawing76.vml"/><Relationship Id="rId6" Type="http://schemas.openxmlformats.org/officeDocument/2006/relationships/image" Target="../media/image15.png"/><Relationship Id="rId5" Type="http://schemas.openxmlformats.org/officeDocument/2006/relationships/image" Target="../media/image11.emf"/><Relationship Id="rId4" Type="http://schemas.openxmlformats.org/officeDocument/2006/relationships/oleObject" Target="../embeddings/oleObject76.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4.png"/><Relationship Id="rId2" Type="http://schemas.openxmlformats.org/officeDocument/2006/relationships/tags" Target="../tags/tag84.xml"/><Relationship Id="rId1" Type="http://schemas.openxmlformats.org/officeDocument/2006/relationships/vmlDrawing" Target="../drawings/vmlDrawing77.vml"/><Relationship Id="rId6" Type="http://schemas.openxmlformats.org/officeDocument/2006/relationships/image" Target="../media/image11.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78.v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8.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79.v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9.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88.xml"/><Relationship Id="rId1" Type="http://schemas.openxmlformats.org/officeDocument/2006/relationships/vmlDrawing" Target="../drawings/vmlDrawing80.vml"/><Relationship Id="rId6" Type="http://schemas.openxmlformats.org/officeDocument/2006/relationships/image" Target="../media/image15.png"/><Relationship Id="rId5" Type="http://schemas.openxmlformats.org/officeDocument/2006/relationships/image" Target="../media/image11.emf"/><Relationship Id="rId4" Type="http://schemas.openxmlformats.org/officeDocument/2006/relationships/oleObject" Target="../embeddings/oleObject80.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89.xml"/><Relationship Id="rId1" Type="http://schemas.openxmlformats.org/officeDocument/2006/relationships/vmlDrawing" Target="../drawings/vmlDrawing81.vml"/><Relationship Id="rId6" Type="http://schemas.openxmlformats.org/officeDocument/2006/relationships/image" Target="../media/image16.png"/><Relationship Id="rId5" Type="http://schemas.openxmlformats.org/officeDocument/2006/relationships/image" Target="../media/image11.emf"/><Relationship Id="rId4" Type="http://schemas.openxmlformats.org/officeDocument/2006/relationships/oleObject" Target="../embeddings/oleObject81.bin"/></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4371298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0877163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8886740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4756271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679690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790863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15469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1929446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27635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9490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7"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9"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3"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7" name="think-cell Slide" r:id="rId4" imgW="286" imgH="286" progId="TCLayout.ActiveDocument.1">
                  <p:embed/>
                </p:oleObj>
              </mc:Choice>
              <mc:Fallback>
                <p:oleObj name="think-cell Slide" r:id="rId4" imgW="286" imgH="28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1"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5"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9"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3" name="think-cell Slide" r:id="rId4" imgW="286" imgH="286" progId="TCLayout.ActiveDocument.1">
                  <p:embed/>
                </p:oleObj>
              </mc:Choice>
              <mc:Fallback>
                <p:oleObj name="think-cell Slide" r:id="rId4" imgW="286" imgH="286"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7"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1"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7"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5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7"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4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9"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6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13"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61"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0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7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7"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1"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9"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4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5"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1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7"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6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85"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9"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3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8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0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2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5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7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0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2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721328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03649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516990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9/16/2021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9232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xml"/><Relationship Id="rId21" Type="http://schemas.openxmlformats.org/officeDocument/2006/relationships/slideLayout" Target="../slideLayouts/slideLayout35.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84" Type="http://schemas.openxmlformats.org/officeDocument/2006/relationships/tags" Target="../tags/tag1.xml"/><Relationship Id="rId16" Type="http://schemas.openxmlformats.org/officeDocument/2006/relationships/slideLayout" Target="../slideLayouts/slideLayout30.xml"/><Relationship Id="rId11" Type="http://schemas.openxmlformats.org/officeDocument/2006/relationships/slideLayout" Target="../slideLayouts/slideLayout25.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74" Type="http://schemas.openxmlformats.org/officeDocument/2006/relationships/slideLayout" Target="../slideLayouts/slideLayout88.xml"/><Relationship Id="rId79" Type="http://schemas.openxmlformats.org/officeDocument/2006/relationships/slideLayout" Target="../slideLayouts/slideLayout93.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80" Type="http://schemas.openxmlformats.org/officeDocument/2006/relationships/slideLayout" Target="../slideLayouts/slideLayout94.xml"/><Relationship Id="rId85" Type="http://schemas.openxmlformats.org/officeDocument/2006/relationships/oleObject" Target="../embeddings/oleObject1.bin"/><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83" Type="http://schemas.openxmlformats.org/officeDocument/2006/relationships/vmlDrawing" Target="../drawings/vmlDrawing1.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slideLayout" Target="../slideLayouts/slideLayout92.xml"/><Relationship Id="rId81" Type="http://schemas.openxmlformats.org/officeDocument/2006/relationships/slideLayout" Target="../slideLayouts/slideLayout95.xml"/><Relationship Id="rId86" Type="http://schemas.openxmlformats.org/officeDocument/2006/relationships/image" Target="../media/image11.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9" Type="http://schemas.openxmlformats.org/officeDocument/2006/relationships/slideLayout" Target="../slideLayouts/slideLayout53.xml"/><Relationship Id="rId34" Type="http://schemas.openxmlformats.org/officeDocument/2006/relationships/slideLayout" Target="../slideLayouts/slideLayout48.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6" Type="http://schemas.openxmlformats.org/officeDocument/2006/relationships/slideLayout" Target="../slideLayouts/slideLayout90.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29" Type="http://schemas.openxmlformats.org/officeDocument/2006/relationships/slideLayout" Target="../slideLayouts/slideLayout43.xml"/><Relationship Id="rId24" Type="http://schemas.openxmlformats.org/officeDocument/2006/relationships/slideLayout" Target="../slideLayouts/slideLayout38.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66" Type="http://schemas.openxmlformats.org/officeDocument/2006/relationships/slideLayout" Target="../slideLayouts/slideLayout80.xml"/><Relationship Id="rId61" Type="http://schemas.openxmlformats.org/officeDocument/2006/relationships/slideLayout" Target="../slideLayouts/slideLayout75.xml"/><Relationship Id="rId8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3.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5" name="think-cell Slide" r:id="rId85" imgW="270" imgH="270" progId="TCLayout.ActiveDocument.1">
                  <p:embed/>
                </p:oleObj>
              </mc:Choice>
              <mc:Fallback>
                <p:oleObj name="think-cell Slide" r:id="rId85" imgW="270" imgH="270" progId="TCLayout.ActiveDocument.1">
                  <p:embed/>
                  <p:pic>
                    <p:nvPicPr>
                      <p:cNvPr id="2" name="Object 1" hidden="1"/>
                      <p:cNvPicPr/>
                      <p:nvPr/>
                    </p:nvPicPr>
                    <p:blipFill>
                      <a:blip r:embed="rId8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152171736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7.xml"/><Relationship Id="rId4" Type="http://schemas.openxmlformats.org/officeDocument/2006/relationships/hyperlink" Target="http://pngimg.com/download/2747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jrand@ksde.org" TargetMode="External"/><Relationship Id="rId1" Type="http://schemas.openxmlformats.org/officeDocument/2006/relationships/slideLayout" Target="../slideLayouts/slideLayout10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24.emf"/><Relationship Id="rId2" Type="http://schemas.openxmlformats.org/officeDocument/2006/relationships/tags" Target="../tags/tag90.xml"/><Relationship Id="rId1" Type="http://schemas.openxmlformats.org/officeDocument/2006/relationships/vmlDrawing" Target="../drawings/vmlDrawing82.vml"/><Relationship Id="rId6" Type="http://schemas.openxmlformats.org/officeDocument/2006/relationships/oleObject" Target="../embeddings/oleObject82.bin"/><Relationship Id="rId5" Type="http://schemas.openxmlformats.org/officeDocument/2006/relationships/notesSlide" Target="../notesSlides/notesSlide17.xml"/><Relationship Id="rId4"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dlabor.house.gov/download/build-back-better-fact-shee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dzajic@ksde.org"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g"/><Relationship Id="rId18" Type="http://schemas.openxmlformats.org/officeDocument/2006/relationships/image" Target="../media/image4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19.xml"/><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kbyrn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mailto:kbyrne@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0020" y="291623"/>
            <a:ext cx="8667115" cy="696595"/>
          </a:xfrm>
          <a:prstGeom prst="rect">
            <a:avLst/>
          </a:prstGeom>
        </p:spPr>
        <p:txBody>
          <a:bodyPr vert="horz" wrap="square" lIns="0" tIns="12700" rIns="0" bIns="0" rtlCol="0">
            <a:spAutoFit/>
          </a:bodyPr>
          <a:lstStyle/>
          <a:p>
            <a:pPr marL="12700">
              <a:lnSpc>
                <a:spcPct val="100000"/>
              </a:lnSpc>
              <a:spcBef>
                <a:spcPts val="100"/>
              </a:spcBef>
            </a:pPr>
            <a:r>
              <a:rPr spc="-5" dirty="0"/>
              <a:t>Option </a:t>
            </a:r>
            <a:r>
              <a:rPr dirty="0"/>
              <a:t>1: </a:t>
            </a:r>
            <a:r>
              <a:rPr spc="-15" dirty="0"/>
              <a:t>Leaver/Exiter </a:t>
            </a:r>
            <a:r>
              <a:rPr spc="-10" dirty="0"/>
              <a:t>Dropout</a:t>
            </a:r>
            <a:r>
              <a:rPr spc="-70" dirty="0"/>
              <a:t> </a:t>
            </a:r>
            <a:r>
              <a:rPr spc="-25" dirty="0"/>
              <a:t>Rate</a:t>
            </a:r>
          </a:p>
        </p:txBody>
      </p:sp>
      <p:sp>
        <p:nvSpPr>
          <p:cNvPr id="3" name="object 3"/>
          <p:cNvSpPr txBox="1"/>
          <p:nvPr/>
        </p:nvSpPr>
        <p:spPr>
          <a:xfrm>
            <a:off x="4636770" y="1346453"/>
            <a:ext cx="1430020" cy="1292860"/>
          </a:xfrm>
          <a:prstGeom prst="rect">
            <a:avLst/>
          </a:prstGeom>
          <a:ln w="28955">
            <a:solidFill>
              <a:srgbClr val="000000"/>
            </a:solidFill>
          </a:ln>
        </p:spPr>
        <p:txBody>
          <a:bodyPr vert="horz" wrap="square" lIns="0" tIns="28575" rIns="0" bIns="0" rtlCol="0">
            <a:spAutoFit/>
          </a:bodyPr>
          <a:lstStyle/>
          <a:p>
            <a:pPr marL="143510" marR="137795" lvl="0" indent="0" algn="ctr" defTabSz="914400" rtl="0" eaLnBrk="1" fontAlgn="auto" latinLnBrk="0" hangingPunct="1">
              <a:lnSpc>
                <a:spcPct val="100000"/>
              </a:lnSpc>
              <a:spcBef>
                <a:spcPts val="225"/>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5" normalizeH="0" baseline="0" noProof="0" dirty="0">
                <a:ln>
                  <a:noFill/>
                </a:ln>
                <a:solidFill>
                  <a:srgbClr val="12284C"/>
                </a:solidFill>
                <a:effectLst/>
                <a:uLnTx/>
                <a:uFillTx/>
                <a:latin typeface="Calibri"/>
                <a:ea typeface="+mn-ea"/>
                <a:cs typeface="Calibri"/>
              </a:rPr>
              <a:t>dropouts</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4" name="object 4"/>
          <p:cNvSpPr/>
          <p:nvPr/>
        </p:nvSpPr>
        <p:spPr>
          <a:xfrm>
            <a:off x="938022" y="3312414"/>
            <a:ext cx="8827135" cy="0"/>
          </a:xfrm>
          <a:custGeom>
            <a:avLst/>
            <a:gdLst/>
            <a:ahLst/>
            <a:cxnLst/>
            <a:rect l="l" t="t" r="r" b="b"/>
            <a:pathLst>
              <a:path w="8827135">
                <a:moveTo>
                  <a:pt x="0" y="0"/>
                </a:moveTo>
                <a:lnTo>
                  <a:pt x="8827020" y="0"/>
                </a:lnTo>
              </a:path>
            </a:pathLst>
          </a:custGeom>
          <a:ln w="2895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5" name="object 5"/>
          <p:cNvSpPr txBox="1"/>
          <p:nvPr/>
        </p:nvSpPr>
        <p:spPr>
          <a:xfrm>
            <a:off x="727709" y="3725417"/>
            <a:ext cx="1430020" cy="1323340"/>
          </a:xfrm>
          <a:prstGeom prst="rect">
            <a:avLst/>
          </a:prstGeom>
          <a:ln w="25908">
            <a:solidFill>
              <a:srgbClr val="000000"/>
            </a:solidFill>
          </a:ln>
        </p:spPr>
        <p:txBody>
          <a:bodyPr vert="horz" wrap="square" lIns="0" tIns="28575" rIns="0" bIns="0" rtlCol="0">
            <a:spAutoFit/>
          </a:bodyPr>
          <a:lstStyle/>
          <a:p>
            <a:pPr marL="143510" marR="137795" lvl="0" indent="0" algn="ctr" defTabSz="914400" rtl="0" eaLnBrk="1" fontAlgn="auto" latinLnBrk="0" hangingPunct="1">
              <a:lnSpc>
                <a:spcPct val="100000"/>
              </a:lnSpc>
              <a:spcBef>
                <a:spcPts val="225"/>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227329" marR="223520" lvl="0" indent="1905"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dirty="0">
                <a:ln>
                  <a:noFill/>
                </a:ln>
                <a:solidFill>
                  <a:srgbClr val="12284C"/>
                </a:solidFill>
                <a:effectLst/>
                <a:uLnTx/>
                <a:uFillTx/>
                <a:latin typeface="Calibri"/>
                <a:ea typeface="+mn-ea"/>
                <a:cs typeface="Calibri"/>
              </a:rPr>
              <a:t>regular  </a:t>
            </a:r>
            <a:r>
              <a:rPr kumimoji="0" sz="2000" b="1" i="0" u="none" strike="noStrike" kern="1200" cap="none" spc="0" normalizeH="0" baseline="0" noProof="0" dirty="0">
                <a:ln>
                  <a:noFill/>
                </a:ln>
                <a:solidFill>
                  <a:srgbClr val="12284C"/>
                </a:solidFill>
                <a:effectLst/>
                <a:uLnTx/>
                <a:uFillTx/>
                <a:latin typeface="Calibri"/>
                <a:ea typeface="+mn-ea"/>
                <a:cs typeface="Calibri"/>
              </a:rPr>
              <a:t>d</a:t>
            </a:r>
            <a:r>
              <a:rPr kumimoji="0" sz="2000" b="1" i="0" u="none" strike="noStrike" kern="1200" cap="none" spc="-5" normalizeH="0" baseline="0" noProof="0" dirty="0">
                <a:ln>
                  <a:noFill/>
                </a:ln>
                <a:solidFill>
                  <a:srgbClr val="12284C"/>
                </a:solidFill>
                <a:effectLst/>
                <a:uLnTx/>
                <a:uFillTx/>
                <a:latin typeface="Calibri"/>
                <a:ea typeface="+mn-ea"/>
                <a:cs typeface="Calibri"/>
              </a:rPr>
              <a:t>i</a:t>
            </a:r>
            <a:r>
              <a:rPr kumimoji="0" sz="2000" b="1" i="0" u="none" strike="noStrike" kern="1200" cap="none" spc="0" normalizeH="0" baseline="0" noProof="0" dirty="0">
                <a:ln>
                  <a:noFill/>
                </a:ln>
                <a:solidFill>
                  <a:srgbClr val="12284C"/>
                </a:solidFill>
                <a:effectLst/>
                <a:uLnTx/>
                <a:uFillTx/>
                <a:latin typeface="Calibri"/>
                <a:ea typeface="+mn-ea"/>
                <a:cs typeface="Calibri"/>
              </a:rPr>
              <a:t>p</a:t>
            </a:r>
            <a:r>
              <a:rPr kumimoji="0" sz="2000" b="1" i="0" u="none" strike="noStrike" kern="1200" cap="none" spc="-5" normalizeH="0" baseline="0" noProof="0" dirty="0">
                <a:ln>
                  <a:noFill/>
                </a:ln>
                <a:solidFill>
                  <a:srgbClr val="12284C"/>
                </a:solidFill>
                <a:effectLst/>
                <a:uLnTx/>
                <a:uFillTx/>
                <a:latin typeface="Calibri"/>
                <a:ea typeface="+mn-ea"/>
                <a:cs typeface="Calibri"/>
              </a:rPr>
              <a:t>l</a:t>
            </a:r>
            <a:r>
              <a:rPr kumimoji="0" sz="2000" b="1" i="0" u="none" strike="noStrike" kern="1200" cap="none" spc="0" normalizeH="0" baseline="0" noProof="0" dirty="0">
                <a:ln>
                  <a:noFill/>
                </a:ln>
                <a:solidFill>
                  <a:srgbClr val="12284C"/>
                </a:solidFill>
                <a:effectLst/>
                <a:uLnTx/>
                <a:uFillTx/>
                <a:latin typeface="Calibri"/>
                <a:ea typeface="+mn-ea"/>
                <a:cs typeface="Calibri"/>
              </a:rPr>
              <a:t>om</a:t>
            </a:r>
            <a:r>
              <a:rPr kumimoji="0" sz="2000" b="1" i="0" u="none" strike="noStrike" kern="1200" cap="none" spc="-10" normalizeH="0" baseline="0" noProof="0" dirty="0">
                <a:ln>
                  <a:noFill/>
                </a:ln>
                <a:solidFill>
                  <a:srgbClr val="12284C"/>
                </a:solidFill>
                <a:effectLst/>
                <a:uLnTx/>
                <a:uFillTx/>
                <a:latin typeface="Calibri"/>
                <a:ea typeface="+mn-ea"/>
                <a:cs typeface="Calibri"/>
              </a:rPr>
              <a:t>a</a:t>
            </a:r>
            <a:r>
              <a:rPr kumimoji="0" sz="2000" b="1" i="0" u="none" strike="noStrike" kern="1200" cap="none" spc="0" normalizeH="0" baseline="0" noProof="0" dirty="0">
                <a:ln>
                  <a:noFill/>
                </a:ln>
                <a:solidFill>
                  <a:srgbClr val="12284C"/>
                </a:solidFill>
                <a:effectLst/>
                <a:uLnTx/>
                <a:uFillTx/>
                <a:latin typeface="Calibri"/>
                <a:ea typeface="+mn-ea"/>
                <a:cs typeface="Calibri"/>
              </a:rPr>
              <a:t>s</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6" name="object 6"/>
          <p:cNvSpPr txBox="1"/>
          <p:nvPr/>
        </p:nvSpPr>
        <p:spPr>
          <a:xfrm>
            <a:off x="2681477" y="3725417"/>
            <a:ext cx="1430020" cy="1323340"/>
          </a:xfrm>
          <a:prstGeom prst="rect">
            <a:avLst/>
          </a:prstGeom>
          <a:ln w="25907">
            <a:solidFill>
              <a:srgbClr val="000000"/>
            </a:solidFill>
          </a:ln>
        </p:spPr>
        <p:txBody>
          <a:bodyPr vert="horz" wrap="square" lIns="0" tIns="28575" rIns="0" bIns="0" rtlCol="0">
            <a:spAutoFit/>
          </a:bodyPr>
          <a:lstStyle/>
          <a:p>
            <a:pPr marL="144145" marR="137160" lvl="0" indent="0" algn="ctr" defTabSz="914400" rtl="0" eaLnBrk="1" fontAlgn="auto" latinLnBrk="0" hangingPunct="1">
              <a:lnSpc>
                <a:spcPct val="100000"/>
              </a:lnSpc>
              <a:spcBef>
                <a:spcPts val="225"/>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227965" marR="222885" lvl="0" indent="1905"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dirty="0">
                <a:ln>
                  <a:noFill/>
                </a:ln>
                <a:solidFill>
                  <a:srgbClr val="12284C"/>
                </a:solidFill>
                <a:effectLst/>
                <a:uLnTx/>
                <a:uFillTx/>
                <a:latin typeface="Calibri"/>
                <a:ea typeface="+mn-ea"/>
                <a:cs typeface="Calibri"/>
              </a:rPr>
              <a:t>a</a:t>
            </a:r>
            <a:r>
              <a:rPr kumimoji="0" sz="2000" b="1" i="0" u="none" strike="noStrike" kern="1200" cap="none" spc="-5" normalizeH="0" baseline="0" noProof="0" dirty="0">
                <a:ln>
                  <a:noFill/>
                </a:ln>
                <a:solidFill>
                  <a:srgbClr val="12284C"/>
                </a:solidFill>
                <a:effectLst/>
                <a:uLnTx/>
                <a:uFillTx/>
                <a:latin typeface="Calibri"/>
                <a:ea typeface="+mn-ea"/>
                <a:cs typeface="Calibri"/>
              </a:rPr>
              <a:t>l</a:t>
            </a:r>
            <a:r>
              <a:rPr kumimoji="0" sz="2000" b="1" i="0" u="none" strike="noStrike" kern="1200" cap="none" spc="-25" normalizeH="0" baseline="0" noProof="0" dirty="0">
                <a:ln>
                  <a:noFill/>
                </a:ln>
                <a:solidFill>
                  <a:srgbClr val="12284C"/>
                </a:solidFill>
                <a:effectLst/>
                <a:uLnTx/>
                <a:uFillTx/>
                <a:latin typeface="Calibri"/>
                <a:ea typeface="+mn-ea"/>
                <a:cs typeface="Calibri"/>
              </a:rPr>
              <a:t>t</a:t>
            </a:r>
            <a:r>
              <a:rPr kumimoji="0" sz="2000" b="1" i="0" u="none" strike="noStrike" kern="1200" cap="none" spc="-5" normalizeH="0" baseline="0" noProof="0" dirty="0">
                <a:ln>
                  <a:noFill/>
                </a:ln>
                <a:solidFill>
                  <a:srgbClr val="12284C"/>
                </a:solidFill>
                <a:effectLst/>
                <a:uLnTx/>
                <a:uFillTx/>
                <a:latin typeface="Calibri"/>
                <a:ea typeface="+mn-ea"/>
                <a:cs typeface="Calibri"/>
              </a:rPr>
              <a:t>er</a:t>
            </a:r>
            <a:r>
              <a:rPr kumimoji="0" sz="2000" b="1" i="0" u="none" strike="noStrike" kern="1200" cap="none" spc="0" normalizeH="0" baseline="0" noProof="0" dirty="0">
                <a:ln>
                  <a:noFill/>
                </a:ln>
                <a:solidFill>
                  <a:srgbClr val="12284C"/>
                </a:solidFill>
                <a:effectLst/>
                <a:uLnTx/>
                <a:uFillTx/>
                <a:latin typeface="Calibri"/>
                <a:ea typeface="+mn-ea"/>
                <a:cs typeface="Calibri"/>
              </a:rPr>
              <a:t>n</a:t>
            </a:r>
            <a:r>
              <a:rPr kumimoji="0" sz="2000" b="1" i="0" u="none" strike="noStrike" kern="1200" cap="none" spc="-30" normalizeH="0" baseline="0" noProof="0" dirty="0">
                <a:ln>
                  <a:noFill/>
                </a:ln>
                <a:solidFill>
                  <a:srgbClr val="12284C"/>
                </a:solidFill>
                <a:effectLst/>
                <a:uLnTx/>
                <a:uFillTx/>
                <a:latin typeface="Calibri"/>
                <a:ea typeface="+mn-ea"/>
                <a:cs typeface="Calibri"/>
              </a:rPr>
              <a:t>a</a:t>
            </a:r>
            <a:r>
              <a:rPr kumimoji="0" sz="2000" b="1" i="0" u="none" strike="noStrike" kern="1200" cap="none" spc="-25" normalizeH="0" baseline="0" noProof="0" dirty="0">
                <a:ln>
                  <a:noFill/>
                </a:ln>
                <a:solidFill>
                  <a:srgbClr val="12284C"/>
                </a:solidFill>
                <a:effectLst/>
                <a:uLnTx/>
                <a:uFillTx/>
                <a:latin typeface="Calibri"/>
                <a:ea typeface="+mn-ea"/>
                <a:cs typeface="Calibri"/>
              </a:rPr>
              <a:t>t</a:t>
            </a:r>
            <a:r>
              <a:rPr kumimoji="0" sz="2000" b="1" i="0" u="none" strike="noStrike" kern="1200" cap="none" spc="0" normalizeH="0" baseline="0" noProof="0" dirty="0">
                <a:ln>
                  <a:noFill/>
                </a:ln>
                <a:solidFill>
                  <a:srgbClr val="12284C"/>
                </a:solidFill>
                <a:effectLst/>
                <a:uLnTx/>
                <a:uFillTx/>
                <a:latin typeface="Calibri"/>
                <a:ea typeface="+mn-ea"/>
                <a:cs typeface="Calibri"/>
              </a:rPr>
              <a:t>e  d</a:t>
            </a:r>
            <a:r>
              <a:rPr kumimoji="0" sz="2000" b="1" i="0" u="none" strike="noStrike" kern="1200" cap="none" spc="-5" normalizeH="0" baseline="0" noProof="0" dirty="0">
                <a:ln>
                  <a:noFill/>
                </a:ln>
                <a:solidFill>
                  <a:srgbClr val="12284C"/>
                </a:solidFill>
                <a:effectLst/>
                <a:uLnTx/>
                <a:uFillTx/>
                <a:latin typeface="Calibri"/>
                <a:ea typeface="+mn-ea"/>
                <a:cs typeface="Calibri"/>
              </a:rPr>
              <a:t>i</a:t>
            </a:r>
            <a:r>
              <a:rPr kumimoji="0" sz="2000" b="1" i="0" u="none" strike="noStrike" kern="1200" cap="none" spc="0" normalizeH="0" baseline="0" noProof="0" dirty="0">
                <a:ln>
                  <a:noFill/>
                </a:ln>
                <a:solidFill>
                  <a:srgbClr val="12284C"/>
                </a:solidFill>
                <a:effectLst/>
                <a:uLnTx/>
                <a:uFillTx/>
                <a:latin typeface="Calibri"/>
                <a:ea typeface="+mn-ea"/>
                <a:cs typeface="Calibri"/>
              </a:rPr>
              <a:t>p</a:t>
            </a:r>
            <a:r>
              <a:rPr kumimoji="0" sz="2000" b="1" i="0" u="none" strike="noStrike" kern="1200" cap="none" spc="-5" normalizeH="0" baseline="0" noProof="0" dirty="0">
                <a:ln>
                  <a:noFill/>
                </a:ln>
                <a:solidFill>
                  <a:srgbClr val="12284C"/>
                </a:solidFill>
                <a:effectLst/>
                <a:uLnTx/>
                <a:uFillTx/>
                <a:latin typeface="Calibri"/>
                <a:ea typeface="+mn-ea"/>
                <a:cs typeface="Calibri"/>
              </a:rPr>
              <a:t>l</a:t>
            </a:r>
            <a:r>
              <a:rPr kumimoji="0" sz="2000" b="1" i="0" u="none" strike="noStrike" kern="1200" cap="none" spc="0" normalizeH="0" baseline="0" noProof="0" dirty="0">
                <a:ln>
                  <a:noFill/>
                </a:ln>
                <a:solidFill>
                  <a:srgbClr val="12284C"/>
                </a:solidFill>
                <a:effectLst/>
                <a:uLnTx/>
                <a:uFillTx/>
                <a:latin typeface="Calibri"/>
                <a:ea typeface="+mn-ea"/>
                <a:cs typeface="Calibri"/>
              </a:rPr>
              <a:t>om</a:t>
            </a:r>
            <a:r>
              <a:rPr kumimoji="0" sz="2000" b="1" i="0" u="none" strike="noStrike" kern="1200" cap="none" spc="-10" normalizeH="0" baseline="0" noProof="0" dirty="0">
                <a:ln>
                  <a:noFill/>
                </a:ln>
                <a:solidFill>
                  <a:srgbClr val="12284C"/>
                </a:solidFill>
                <a:effectLst/>
                <a:uLnTx/>
                <a:uFillTx/>
                <a:latin typeface="Calibri"/>
                <a:ea typeface="+mn-ea"/>
                <a:cs typeface="Calibri"/>
              </a:rPr>
              <a:t>a</a:t>
            </a:r>
            <a:r>
              <a:rPr kumimoji="0" sz="2000" b="1" i="0" u="none" strike="noStrike" kern="1200" cap="none" spc="0" normalizeH="0" baseline="0" noProof="0" dirty="0">
                <a:ln>
                  <a:noFill/>
                </a:ln>
                <a:solidFill>
                  <a:srgbClr val="12284C"/>
                </a:solidFill>
                <a:effectLst/>
                <a:uLnTx/>
                <a:uFillTx/>
                <a:latin typeface="Calibri"/>
                <a:ea typeface="+mn-ea"/>
                <a:cs typeface="Calibri"/>
              </a:rPr>
              <a:t>s</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7" name="object 7"/>
          <p:cNvSpPr txBox="1"/>
          <p:nvPr/>
        </p:nvSpPr>
        <p:spPr>
          <a:xfrm>
            <a:off x="4636770" y="3725417"/>
            <a:ext cx="1430020" cy="1323340"/>
          </a:xfrm>
          <a:prstGeom prst="rect">
            <a:avLst/>
          </a:prstGeom>
          <a:ln w="25907">
            <a:solidFill>
              <a:srgbClr val="000000"/>
            </a:solidFill>
          </a:ln>
        </p:spPr>
        <p:txBody>
          <a:bodyPr vert="horz" wrap="square" lIns="0" tIns="28575" rIns="0" bIns="0" rtlCol="0">
            <a:spAutoFit/>
          </a:bodyPr>
          <a:lstStyle/>
          <a:p>
            <a:pPr marL="143510" marR="137795" lvl="0" indent="0" algn="ctr" defTabSz="914400" rtl="0" eaLnBrk="1" fontAlgn="auto" latinLnBrk="0" hangingPunct="1">
              <a:lnSpc>
                <a:spcPct val="100000"/>
              </a:lnSpc>
              <a:spcBef>
                <a:spcPts val="225"/>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276225" marR="269875" lvl="0" indent="-3175"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dirty="0">
                <a:ln>
                  <a:noFill/>
                </a:ln>
                <a:solidFill>
                  <a:srgbClr val="12284C"/>
                </a:solidFill>
                <a:effectLst/>
                <a:uLnTx/>
                <a:uFillTx/>
                <a:latin typeface="Calibri"/>
                <a:ea typeface="+mn-ea"/>
                <a:cs typeface="Calibri"/>
              </a:rPr>
              <a:t>reached  max</a:t>
            </a:r>
            <a:r>
              <a:rPr kumimoji="0" sz="2000" b="1" i="0" u="none" strike="noStrike" kern="1200" cap="none" spc="-75" normalizeH="0" baseline="0" noProof="0" dirty="0">
                <a:ln>
                  <a:noFill/>
                </a:ln>
                <a:solidFill>
                  <a:srgbClr val="12284C"/>
                </a:solidFill>
                <a:effectLst/>
                <a:uLnTx/>
                <a:uFillTx/>
                <a:latin typeface="Calibri"/>
                <a:ea typeface="+mn-ea"/>
                <a:cs typeface="Calibri"/>
              </a:rPr>
              <a:t> </a:t>
            </a:r>
            <a:r>
              <a:rPr kumimoji="0" sz="2000" b="1" i="0" u="none" strike="noStrike" kern="1200" cap="none" spc="-15" normalizeH="0" baseline="0" noProof="0" dirty="0">
                <a:ln>
                  <a:noFill/>
                </a:ln>
                <a:solidFill>
                  <a:srgbClr val="12284C"/>
                </a:solidFill>
                <a:effectLst/>
                <a:uLnTx/>
                <a:uFillTx/>
                <a:latin typeface="Calibri"/>
                <a:ea typeface="+mn-ea"/>
                <a:cs typeface="Calibri"/>
              </a:rPr>
              <a:t>age</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8" name="object 8"/>
          <p:cNvSpPr txBox="1"/>
          <p:nvPr/>
        </p:nvSpPr>
        <p:spPr>
          <a:xfrm>
            <a:off x="6590538" y="3725417"/>
            <a:ext cx="1430020" cy="1292860"/>
          </a:xfrm>
          <a:prstGeom prst="rect">
            <a:avLst/>
          </a:prstGeom>
          <a:ln w="25907">
            <a:solidFill>
              <a:srgbClr val="000000"/>
            </a:solidFill>
          </a:ln>
        </p:spPr>
        <p:txBody>
          <a:bodyPr vert="horz" wrap="square" lIns="0" tIns="28575" rIns="0" bIns="0" rtlCol="0">
            <a:spAutoFit/>
          </a:bodyPr>
          <a:lstStyle/>
          <a:p>
            <a:pPr marL="144145" marR="137160" lvl="0" indent="0" algn="ctr" defTabSz="914400" rtl="0" eaLnBrk="1" fontAlgn="auto" latinLnBrk="0" hangingPunct="1">
              <a:lnSpc>
                <a:spcPct val="100000"/>
              </a:lnSpc>
              <a:spcBef>
                <a:spcPts val="225"/>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dirty="0">
                <a:ln>
                  <a:noFill/>
                </a:ln>
                <a:solidFill>
                  <a:srgbClr val="12284C"/>
                </a:solidFill>
                <a:effectLst/>
                <a:uLnTx/>
                <a:uFillTx/>
                <a:latin typeface="Calibri"/>
                <a:ea typeface="+mn-ea"/>
                <a:cs typeface="Calibri"/>
              </a:rPr>
              <a:t>certificates</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9" name="object 9"/>
          <p:cNvSpPr txBox="1"/>
          <p:nvPr/>
        </p:nvSpPr>
        <p:spPr>
          <a:xfrm>
            <a:off x="8545830" y="3725417"/>
            <a:ext cx="1430020" cy="1292860"/>
          </a:xfrm>
          <a:prstGeom prst="rect">
            <a:avLst/>
          </a:prstGeom>
          <a:ln w="25907">
            <a:solidFill>
              <a:srgbClr val="000000"/>
            </a:solidFill>
          </a:ln>
        </p:spPr>
        <p:txBody>
          <a:bodyPr vert="horz" wrap="square" lIns="0" tIns="28575" rIns="0" bIns="0" rtlCol="0">
            <a:spAutoFit/>
          </a:bodyPr>
          <a:lstStyle/>
          <a:p>
            <a:pPr marL="143510" marR="137795" lvl="0" indent="0" algn="ctr" defTabSz="914400" rtl="0" eaLnBrk="1" fontAlgn="auto" latinLnBrk="0" hangingPunct="1">
              <a:lnSpc>
                <a:spcPct val="100000"/>
              </a:lnSpc>
              <a:spcBef>
                <a:spcPts val="225"/>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5" normalizeH="0" baseline="0" noProof="0" dirty="0">
                <a:ln>
                  <a:noFill/>
                </a:ln>
                <a:solidFill>
                  <a:srgbClr val="12284C"/>
                </a:solidFill>
                <a:effectLst/>
                <a:uLnTx/>
                <a:uFillTx/>
                <a:latin typeface="Calibri"/>
                <a:ea typeface="+mn-ea"/>
                <a:cs typeface="Calibri"/>
              </a:rPr>
              <a:t>dropouts</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10" name="object 10"/>
          <p:cNvSpPr/>
          <p:nvPr/>
        </p:nvSpPr>
        <p:spPr>
          <a:xfrm>
            <a:off x="2361680" y="4391166"/>
            <a:ext cx="92710" cy="98425"/>
          </a:xfrm>
          <a:custGeom>
            <a:avLst/>
            <a:gdLst/>
            <a:ahLst/>
            <a:cxnLst/>
            <a:rect l="l" t="t" r="r" b="b"/>
            <a:pathLst>
              <a:path w="92710"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1" name="object 11"/>
          <p:cNvSpPr/>
          <p:nvPr/>
        </p:nvSpPr>
        <p:spPr>
          <a:xfrm>
            <a:off x="2253362" y="4298684"/>
            <a:ext cx="309245" cy="92710"/>
          </a:xfrm>
          <a:custGeom>
            <a:avLst/>
            <a:gdLst/>
            <a:ahLst/>
            <a:cxnLst/>
            <a:rect l="l" t="t" r="r" b="b"/>
            <a:pathLst>
              <a:path w="309244" h="92710">
                <a:moveTo>
                  <a:pt x="309118" y="0"/>
                </a:moveTo>
                <a:lnTo>
                  <a:pt x="0" y="0"/>
                </a:lnTo>
                <a:lnTo>
                  <a:pt x="0" y="92481"/>
                </a:lnTo>
                <a:lnTo>
                  <a:pt x="309118" y="92481"/>
                </a:lnTo>
                <a:lnTo>
                  <a:pt x="309118"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2" name="object 12"/>
          <p:cNvSpPr/>
          <p:nvPr/>
        </p:nvSpPr>
        <p:spPr>
          <a:xfrm>
            <a:off x="2361680" y="4200450"/>
            <a:ext cx="92710" cy="98425"/>
          </a:xfrm>
          <a:custGeom>
            <a:avLst/>
            <a:gdLst/>
            <a:ahLst/>
            <a:cxnLst/>
            <a:rect l="l" t="t" r="r" b="b"/>
            <a:pathLst>
              <a:path w="92710"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3" name="object 13"/>
          <p:cNvSpPr/>
          <p:nvPr/>
        </p:nvSpPr>
        <p:spPr>
          <a:xfrm>
            <a:off x="2253360" y="4200450"/>
            <a:ext cx="309245" cy="289560"/>
          </a:xfrm>
          <a:custGeom>
            <a:avLst/>
            <a:gdLst/>
            <a:ahLst/>
            <a:cxnLst/>
            <a:rect l="l" t="t" r="r" b="b"/>
            <a:pathLst>
              <a:path w="309244" h="289560">
                <a:moveTo>
                  <a:pt x="0" y="98234"/>
                </a:moveTo>
                <a:lnTo>
                  <a:pt x="108318" y="98234"/>
                </a:lnTo>
                <a:lnTo>
                  <a:pt x="108318" y="0"/>
                </a:lnTo>
                <a:lnTo>
                  <a:pt x="200799" y="0"/>
                </a:lnTo>
                <a:lnTo>
                  <a:pt x="200799" y="98234"/>
                </a:lnTo>
                <a:lnTo>
                  <a:pt x="309118" y="98234"/>
                </a:lnTo>
                <a:lnTo>
                  <a:pt x="309118" y="190715"/>
                </a:lnTo>
                <a:lnTo>
                  <a:pt x="200799" y="190715"/>
                </a:lnTo>
                <a:lnTo>
                  <a:pt x="200799" y="288950"/>
                </a:lnTo>
                <a:lnTo>
                  <a:pt x="108318" y="288950"/>
                </a:lnTo>
                <a:lnTo>
                  <a:pt x="108318" y="190715"/>
                </a:lnTo>
                <a:lnTo>
                  <a:pt x="0" y="190715"/>
                </a:lnTo>
                <a:lnTo>
                  <a:pt x="0" y="98234"/>
                </a:lnTo>
                <a:close/>
              </a:path>
            </a:pathLst>
          </a:custGeom>
          <a:ln w="12191">
            <a:solidFill>
              <a:srgbClr val="25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4" name="object 14"/>
          <p:cNvSpPr/>
          <p:nvPr/>
        </p:nvSpPr>
        <p:spPr>
          <a:xfrm>
            <a:off x="4326878" y="4391166"/>
            <a:ext cx="92710" cy="98425"/>
          </a:xfrm>
          <a:custGeom>
            <a:avLst/>
            <a:gdLst/>
            <a:ahLst/>
            <a:cxnLst/>
            <a:rect l="l" t="t" r="r" b="b"/>
            <a:pathLst>
              <a:path w="92710"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5" name="object 15"/>
          <p:cNvSpPr/>
          <p:nvPr/>
        </p:nvSpPr>
        <p:spPr>
          <a:xfrm>
            <a:off x="4219119" y="4298684"/>
            <a:ext cx="308610" cy="92710"/>
          </a:xfrm>
          <a:custGeom>
            <a:avLst/>
            <a:gdLst/>
            <a:ahLst/>
            <a:cxnLst/>
            <a:rect l="l" t="t" r="r" b="b"/>
            <a:pathLst>
              <a:path w="308610" h="92710">
                <a:moveTo>
                  <a:pt x="308000" y="0"/>
                </a:moveTo>
                <a:lnTo>
                  <a:pt x="0" y="0"/>
                </a:lnTo>
                <a:lnTo>
                  <a:pt x="0" y="92481"/>
                </a:lnTo>
                <a:lnTo>
                  <a:pt x="308000" y="92481"/>
                </a:lnTo>
                <a:lnTo>
                  <a:pt x="308000"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6" name="object 16"/>
          <p:cNvSpPr/>
          <p:nvPr/>
        </p:nvSpPr>
        <p:spPr>
          <a:xfrm>
            <a:off x="4326878" y="4200450"/>
            <a:ext cx="92710" cy="98425"/>
          </a:xfrm>
          <a:custGeom>
            <a:avLst/>
            <a:gdLst/>
            <a:ahLst/>
            <a:cxnLst/>
            <a:rect l="l" t="t" r="r" b="b"/>
            <a:pathLst>
              <a:path w="92710"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7" name="object 17"/>
          <p:cNvSpPr/>
          <p:nvPr/>
        </p:nvSpPr>
        <p:spPr>
          <a:xfrm>
            <a:off x="4219119" y="4200450"/>
            <a:ext cx="308610" cy="289560"/>
          </a:xfrm>
          <a:custGeom>
            <a:avLst/>
            <a:gdLst/>
            <a:ahLst/>
            <a:cxnLst/>
            <a:rect l="l" t="t" r="r" b="b"/>
            <a:pathLst>
              <a:path w="308610" h="289560">
                <a:moveTo>
                  <a:pt x="0" y="98234"/>
                </a:moveTo>
                <a:lnTo>
                  <a:pt x="107759" y="98234"/>
                </a:lnTo>
                <a:lnTo>
                  <a:pt x="107759" y="0"/>
                </a:lnTo>
                <a:lnTo>
                  <a:pt x="200240" y="0"/>
                </a:lnTo>
                <a:lnTo>
                  <a:pt x="200240" y="98234"/>
                </a:lnTo>
                <a:lnTo>
                  <a:pt x="308000" y="98234"/>
                </a:lnTo>
                <a:lnTo>
                  <a:pt x="308000" y="190715"/>
                </a:lnTo>
                <a:lnTo>
                  <a:pt x="200240" y="190715"/>
                </a:lnTo>
                <a:lnTo>
                  <a:pt x="200240" y="288950"/>
                </a:lnTo>
                <a:lnTo>
                  <a:pt x="107759" y="288950"/>
                </a:lnTo>
                <a:lnTo>
                  <a:pt x="107759" y="190715"/>
                </a:lnTo>
                <a:lnTo>
                  <a:pt x="0" y="190715"/>
                </a:lnTo>
                <a:lnTo>
                  <a:pt x="0" y="98234"/>
                </a:lnTo>
                <a:close/>
              </a:path>
            </a:pathLst>
          </a:custGeom>
          <a:ln w="12191">
            <a:solidFill>
              <a:srgbClr val="25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8" name="object 18"/>
          <p:cNvSpPr/>
          <p:nvPr/>
        </p:nvSpPr>
        <p:spPr>
          <a:xfrm>
            <a:off x="6281408" y="4420122"/>
            <a:ext cx="92710" cy="98425"/>
          </a:xfrm>
          <a:custGeom>
            <a:avLst/>
            <a:gdLst/>
            <a:ahLst/>
            <a:cxnLst/>
            <a:rect l="l" t="t" r="r" b="b"/>
            <a:pathLst>
              <a:path w="92710"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19" name="object 19"/>
          <p:cNvSpPr/>
          <p:nvPr/>
        </p:nvSpPr>
        <p:spPr>
          <a:xfrm>
            <a:off x="6173090" y="4327640"/>
            <a:ext cx="309245" cy="92710"/>
          </a:xfrm>
          <a:custGeom>
            <a:avLst/>
            <a:gdLst/>
            <a:ahLst/>
            <a:cxnLst/>
            <a:rect l="l" t="t" r="r" b="b"/>
            <a:pathLst>
              <a:path w="309245" h="92710">
                <a:moveTo>
                  <a:pt x="309118" y="0"/>
                </a:moveTo>
                <a:lnTo>
                  <a:pt x="0" y="0"/>
                </a:lnTo>
                <a:lnTo>
                  <a:pt x="0" y="92481"/>
                </a:lnTo>
                <a:lnTo>
                  <a:pt x="309118" y="92481"/>
                </a:lnTo>
                <a:lnTo>
                  <a:pt x="309118"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0" name="object 20"/>
          <p:cNvSpPr/>
          <p:nvPr/>
        </p:nvSpPr>
        <p:spPr>
          <a:xfrm>
            <a:off x="6281408" y="4229406"/>
            <a:ext cx="92710" cy="98425"/>
          </a:xfrm>
          <a:custGeom>
            <a:avLst/>
            <a:gdLst/>
            <a:ahLst/>
            <a:cxnLst/>
            <a:rect l="l" t="t" r="r" b="b"/>
            <a:pathLst>
              <a:path w="92710"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1" name="object 21"/>
          <p:cNvSpPr/>
          <p:nvPr/>
        </p:nvSpPr>
        <p:spPr>
          <a:xfrm>
            <a:off x="6173090" y="4229406"/>
            <a:ext cx="309245" cy="289560"/>
          </a:xfrm>
          <a:custGeom>
            <a:avLst/>
            <a:gdLst/>
            <a:ahLst/>
            <a:cxnLst/>
            <a:rect l="l" t="t" r="r" b="b"/>
            <a:pathLst>
              <a:path w="309245" h="289560">
                <a:moveTo>
                  <a:pt x="0" y="98234"/>
                </a:moveTo>
                <a:lnTo>
                  <a:pt x="108318" y="98234"/>
                </a:lnTo>
                <a:lnTo>
                  <a:pt x="108318" y="0"/>
                </a:lnTo>
                <a:lnTo>
                  <a:pt x="200799" y="0"/>
                </a:lnTo>
                <a:lnTo>
                  <a:pt x="200799" y="98234"/>
                </a:lnTo>
                <a:lnTo>
                  <a:pt x="309118" y="98234"/>
                </a:lnTo>
                <a:lnTo>
                  <a:pt x="309118" y="190715"/>
                </a:lnTo>
                <a:lnTo>
                  <a:pt x="200799" y="190715"/>
                </a:lnTo>
                <a:lnTo>
                  <a:pt x="200799" y="288950"/>
                </a:lnTo>
                <a:lnTo>
                  <a:pt x="108318" y="288950"/>
                </a:lnTo>
                <a:lnTo>
                  <a:pt x="108318" y="190715"/>
                </a:lnTo>
                <a:lnTo>
                  <a:pt x="0" y="190715"/>
                </a:lnTo>
                <a:lnTo>
                  <a:pt x="0" y="98234"/>
                </a:lnTo>
                <a:close/>
              </a:path>
            </a:pathLst>
          </a:custGeom>
          <a:ln w="12191">
            <a:solidFill>
              <a:srgbClr val="25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2" name="object 22"/>
          <p:cNvSpPr/>
          <p:nvPr/>
        </p:nvSpPr>
        <p:spPr>
          <a:xfrm>
            <a:off x="8225270" y="4391166"/>
            <a:ext cx="92710" cy="98425"/>
          </a:xfrm>
          <a:custGeom>
            <a:avLst/>
            <a:gdLst/>
            <a:ahLst/>
            <a:cxnLst/>
            <a:rect l="l" t="t" r="r" b="b"/>
            <a:pathLst>
              <a:path w="92709"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3" name="object 23"/>
          <p:cNvSpPr/>
          <p:nvPr/>
        </p:nvSpPr>
        <p:spPr>
          <a:xfrm>
            <a:off x="8117510" y="4298684"/>
            <a:ext cx="308610" cy="92710"/>
          </a:xfrm>
          <a:custGeom>
            <a:avLst/>
            <a:gdLst/>
            <a:ahLst/>
            <a:cxnLst/>
            <a:rect l="l" t="t" r="r" b="b"/>
            <a:pathLst>
              <a:path w="308609" h="92710">
                <a:moveTo>
                  <a:pt x="308000" y="0"/>
                </a:moveTo>
                <a:lnTo>
                  <a:pt x="0" y="0"/>
                </a:lnTo>
                <a:lnTo>
                  <a:pt x="0" y="92481"/>
                </a:lnTo>
                <a:lnTo>
                  <a:pt x="308000" y="92481"/>
                </a:lnTo>
                <a:lnTo>
                  <a:pt x="308000"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4" name="object 24"/>
          <p:cNvSpPr/>
          <p:nvPr/>
        </p:nvSpPr>
        <p:spPr>
          <a:xfrm>
            <a:off x="8225270" y="4200450"/>
            <a:ext cx="92710" cy="98425"/>
          </a:xfrm>
          <a:custGeom>
            <a:avLst/>
            <a:gdLst/>
            <a:ahLst/>
            <a:cxnLst/>
            <a:rect l="l" t="t" r="r" b="b"/>
            <a:pathLst>
              <a:path w="92709" h="98425">
                <a:moveTo>
                  <a:pt x="92481" y="0"/>
                </a:moveTo>
                <a:lnTo>
                  <a:pt x="0" y="0"/>
                </a:lnTo>
                <a:lnTo>
                  <a:pt x="0" y="98234"/>
                </a:lnTo>
                <a:lnTo>
                  <a:pt x="92481" y="98234"/>
                </a:lnTo>
                <a:lnTo>
                  <a:pt x="92481"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5" name="object 25"/>
          <p:cNvSpPr/>
          <p:nvPr/>
        </p:nvSpPr>
        <p:spPr>
          <a:xfrm>
            <a:off x="8117510" y="4200450"/>
            <a:ext cx="308610" cy="289560"/>
          </a:xfrm>
          <a:custGeom>
            <a:avLst/>
            <a:gdLst/>
            <a:ahLst/>
            <a:cxnLst/>
            <a:rect l="l" t="t" r="r" b="b"/>
            <a:pathLst>
              <a:path w="308609" h="289560">
                <a:moveTo>
                  <a:pt x="0" y="98234"/>
                </a:moveTo>
                <a:lnTo>
                  <a:pt x="107759" y="98234"/>
                </a:lnTo>
                <a:lnTo>
                  <a:pt x="107759" y="0"/>
                </a:lnTo>
                <a:lnTo>
                  <a:pt x="200240" y="0"/>
                </a:lnTo>
                <a:lnTo>
                  <a:pt x="200240" y="98234"/>
                </a:lnTo>
                <a:lnTo>
                  <a:pt x="308000" y="98234"/>
                </a:lnTo>
                <a:lnTo>
                  <a:pt x="308000" y="190715"/>
                </a:lnTo>
                <a:lnTo>
                  <a:pt x="200240" y="190715"/>
                </a:lnTo>
                <a:lnTo>
                  <a:pt x="200240" y="288950"/>
                </a:lnTo>
                <a:lnTo>
                  <a:pt x="107759" y="288950"/>
                </a:lnTo>
                <a:lnTo>
                  <a:pt x="107759" y="190715"/>
                </a:lnTo>
                <a:lnTo>
                  <a:pt x="0" y="190715"/>
                </a:lnTo>
                <a:lnTo>
                  <a:pt x="0" y="98234"/>
                </a:lnTo>
                <a:close/>
              </a:path>
            </a:pathLst>
          </a:custGeom>
          <a:ln w="12191">
            <a:solidFill>
              <a:srgbClr val="25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26" name="object 26"/>
          <p:cNvSpPr txBox="1"/>
          <p:nvPr/>
        </p:nvSpPr>
        <p:spPr>
          <a:xfrm>
            <a:off x="1023367" y="5178917"/>
            <a:ext cx="83693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9</a:t>
            </a:r>
            <a:r>
              <a:rPr kumimoji="0" sz="2800" b="1" i="0" u="none" strike="noStrike" kern="1200" cap="none" spc="-5" normalizeH="0" baseline="0" noProof="0" dirty="0">
                <a:ln>
                  <a:noFill/>
                </a:ln>
                <a:solidFill>
                  <a:srgbClr val="12284C"/>
                </a:solidFill>
                <a:effectLst/>
                <a:uLnTx/>
                <a:uFillTx/>
                <a:latin typeface="Calibri"/>
                <a:ea typeface="+mn-ea"/>
                <a:cs typeface="Calibri"/>
              </a:rPr>
              <a:t>,</a:t>
            </a:r>
            <a:r>
              <a:rPr kumimoji="0" sz="2800" b="1" i="0" u="none" strike="noStrike" kern="1200" cap="none" spc="-10" normalizeH="0" baseline="0" noProof="0" dirty="0">
                <a:ln>
                  <a:noFill/>
                </a:ln>
                <a:solidFill>
                  <a:srgbClr val="12284C"/>
                </a:solidFill>
                <a:effectLst/>
                <a:uLnTx/>
                <a:uFillTx/>
                <a:latin typeface="Calibri"/>
                <a:ea typeface="+mn-ea"/>
                <a:cs typeface="Calibri"/>
              </a:rPr>
              <a:t>10</a:t>
            </a:r>
            <a:r>
              <a:rPr kumimoji="0" sz="2800" b="1" i="0" u="none" strike="noStrike" kern="1200" cap="none" spc="-5" normalizeH="0" baseline="0" noProof="0" dirty="0">
                <a:ln>
                  <a:noFill/>
                </a:ln>
                <a:solidFill>
                  <a:srgbClr val="12284C"/>
                </a:solidFill>
                <a:effectLst/>
                <a:uLnTx/>
                <a:uFillTx/>
                <a:latin typeface="Calibri"/>
                <a:ea typeface="+mn-ea"/>
                <a:cs typeface="Calibri"/>
              </a:rPr>
              <a:t>0</a:t>
            </a:r>
            <a:endParaRPr kumimoji="0" sz="2800" b="0" i="0" u="none" strike="noStrike" kern="1200" cap="none" spc="0" normalizeH="0" baseline="0" noProof="0">
              <a:ln>
                <a:noFill/>
              </a:ln>
              <a:solidFill>
                <a:srgbClr val="12284C"/>
              </a:solidFill>
              <a:effectLst/>
              <a:uLnTx/>
              <a:uFillTx/>
              <a:latin typeface="Calibri"/>
              <a:ea typeface="+mn-ea"/>
              <a:cs typeface="Calibri"/>
            </a:endParaRPr>
          </a:p>
        </p:txBody>
      </p:sp>
      <p:sp>
        <p:nvSpPr>
          <p:cNvPr id="27" name="object 27"/>
          <p:cNvSpPr txBox="1"/>
          <p:nvPr/>
        </p:nvSpPr>
        <p:spPr>
          <a:xfrm>
            <a:off x="3110953" y="5178917"/>
            <a:ext cx="6557009"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143760" algn="l"/>
                <a:tab pos="3916045" algn="l"/>
                <a:tab pos="5732780" algn="l"/>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41</a:t>
            </a:r>
            <a:r>
              <a:rPr kumimoji="0" sz="2800" b="1" i="0" u="none" strike="noStrike" kern="1200" cap="none" spc="-5" normalizeH="0" baseline="0" noProof="0" dirty="0">
                <a:ln>
                  <a:noFill/>
                </a:ln>
                <a:solidFill>
                  <a:srgbClr val="12284C"/>
                </a:solidFill>
                <a:effectLst/>
                <a:uLnTx/>
                <a:uFillTx/>
                <a:latin typeface="Calibri"/>
                <a:ea typeface="+mn-ea"/>
                <a:cs typeface="Calibri"/>
              </a:rPr>
              <a:t>3</a:t>
            </a:r>
            <a:r>
              <a:rPr kumimoji="0" sz="2800" b="1" i="0" u="none" strike="noStrike" kern="1200" cap="none" spc="0" normalizeH="0" baseline="0" noProof="0" dirty="0">
                <a:ln>
                  <a:noFill/>
                </a:ln>
                <a:solidFill>
                  <a:srgbClr val="12284C"/>
                </a:solidFill>
                <a:effectLst/>
                <a:uLnTx/>
                <a:uFillTx/>
                <a:latin typeface="Calibri"/>
                <a:ea typeface="+mn-ea"/>
                <a:cs typeface="Calibri"/>
              </a:rPr>
              <a:t>	</a:t>
            </a:r>
            <a:r>
              <a:rPr kumimoji="0" sz="2800" b="1" i="0" u="none" strike="noStrike" kern="1200" cap="none" spc="-5" normalizeH="0" baseline="0" noProof="0" dirty="0">
                <a:ln>
                  <a:noFill/>
                </a:ln>
                <a:solidFill>
                  <a:srgbClr val="12284C"/>
                </a:solidFill>
                <a:effectLst/>
                <a:uLnTx/>
                <a:uFillTx/>
                <a:latin typeface="Calibri"/>
                <a:ea typeface="+mn-ea"/>
                <a:cs typeface="Calibri"/>
              </a:rPr>
              <a:t>0</a:t>
            </a:r>
            <a:r>
              <a:rPr kumimoji="0" sz="2800" b="1" i="0" u="none" strike="noStrike" kern="1200" cap="none" spc="0" normalizeH="0" baseline="0" noProof="0" dirty="0">
                <a:ln>
                  <a:noFill/>
                </a:ln>
                <a:solidFill>
                  <a:srgbClr val="12284C"/>
                </a:solidFill>
                <a:effectLst/>
                <a:uLnTx/>
                <a:uFillTx/>
                <a:latin typeface="Calibri"/>
                <a:ea typeface="+mn-ea"/>
                <a:cs typeface="Calibri"/>
              </a:rPr>
              <a:t>	</a:t>
            </a:r>
            <a:r>
              <a:rPr kumimoji="0" sz="2800" b="1" i="0" u="none" strike="noStrike" kern="1200" cap="none" spc="-10" normalizeH="0" baseline="0" noProof="0" dirty="0">
                <a:ln>
                  <a:noFill/>
                </a:ln>
                <a:solidFill>
                  <a:srgbClr val="12284C"/>
                </a:solidFill>
                <a:effectLst/>
                <a:uLnTx/>
                <a:uFillTx/>
                <a:latin typeface="Calibri"/>
                <a:ea typeface="+mn-ea"/>
                <a:cs typeface="Calibri"/>
              </a:rPr>
              <a:t>61</a:t>
            </a:r>
            <a:r>
              <a:rPr kumimoji="0" sz="2800" b="1" i="0" u="none" strike="noStrike" kern="1200" cap="none" spc="-5" normalizeH="0" baseline="0" noProof="0" dirty="0">
                <a:ln>
                  <a:noFill/>
                </a:ln>
                <a:solidFill>
                  <a:srgbClr val="12284C"/>
                </a:solidFill>
                <a:effectLst/>
                <a:uLnTx/>
                <a:uFillTx/>
                <a:latin typeface="Calibri"/>
                <a:ea typeface="+mn-ea"/>
                <a:cs typeface="Calibri"/>
              </a:rPr>
              <a:t>1</a:t>
            </a:r>
            <a:r>
              <a:rPr kumimoji="0" sz="2800" b="1" i="0" u="none" strike="noStrike" kern="1200" cap="none" spc="0" normalizeH="0" baseline="0" noProof="0" dirty="0">
                <a:ln>
                  <a:noFill/>
                </a:ln>
                <a:solidFill>
                  <a:srgbClr val="12284C"/>
                </a:solidFill>
                <a:effectLst/>
                <a:uLnTx/>
                <a:uFillTx/>
                <a:latin typeface="Calibri"/>
                <a:ea typeface="+mn-ea"/>
                <a:cs typeface="Calibri"/>
              </a:rPr>
              <a:t>	</a:t>
            </a:r>
            <a:r>
              <a:rPr kumimoji="0" sz="2800" b="1" i="0" u="none" strike="noStrike" kern="1200" cap="none" spc="-10" normalizeH="0" baseline="0" noProof="0" dirty="0">
                <a:ln>
                  <a:noFill/>
                </a:ln>
                <a:solidFill>
                  <a:srgbClr val="12284C"/>
                </a:solidFill>
                <a:effectLst/>
                <a:uLnTx/>
                <a:uFillTx/>
                <a:latin typeface="Calibri"/>
                <a:ea typeface="+mn-ea"/>
                <a:cs typeface="Calibri"/>
              </a:rPr>
              <a:t>3</a:t>
            </a:r>
            <a:r>
              <a:rPr kumimoji="0" sz="2800" b="1" i="0" u="none" strike="noStrike" kern="1200" cap="none" spc="-5" normalizeH="0" baseline="0" noProof="0" dirty="0">
                <a:ln>
                  <a:noFill/>
                </a:ln>
                <a:solidFill>
                  <a:srgbClr val="12284C"/>
                </a:solidFill>
                <a:effectLst/>
                <a:uLnTx/>
                <a:uFillTx/>
                <a:latin typeface="Calibri"/>
                <a:ea typeface="+mn-ea"/>
                <a:cs typeface="Calibri"/>
              </a:rPr>
              <a:t>,</a:t>
            </a:r>
            <a:r>
              <a:rPr kumimoji="0" sz="2800" b="1" i="0" u="none" strike="noStrike" kern="1200" cap="none" spc="-10" normalizeH="0" baseline="0" noProof="0" dirty="0">
                <a:ln>
                  <a:noFill/>
                </a:ln>
                <a:solidFill>
                  <a:srgbClr val="12284C"/>
                </a:solidFill>
                <a:effectLst/>
                <a:uLnTx/>
                <a:uFillTx/>
                <a:latin typeface="Calibri"/>
                <a:ea typeface="+mn-ea"/>
                <a:cs typeface="Calibri"/>
              </a:rPr>
              <a:t>43</a:t>
            </a:r>
            <a:r>
              <a:rPr kumimoji="0" sz="2800" b="1" i="0" u="none" strike="noStrike" kern="1200" cap="none" spc="-5" normalizeH="0" baseline="0" noProof="0" dirty="0">
                <a:ln>
                  <a:noFill/>
                </a:ln>
                <a:solidFill>
                  <a:srgbClr val="12284C"/>
                </a:solidFill>
                <a:effectLst/>
                <a:uLnTx/>
                <a:uFillTx/>
                <a:latin typeface="Calibri"/>
                <a:ea typeface="+mn-ea"/>
                <a:cs typeface="Calibri"/>
              </a:rPr>
              <a:t>7</a:t>
            </a:r>
            <a:endParaRPr kumimoji="0" sz="2800" b="0" i="0" u="none" strike="noStrike" kern="1200" cap="none" spc="0" normalizeH="0" baseline="0" noProof="0">
              <a:ln>
                <a:noFill/>
              </a:ln>
              <a:solidFill>
                <a:srgbClr val="12284C"/>
              </a:solidFill>
              <a:effectLst/>
              <a:uLnTx/>
              <a:uFillTx/>
              <a:latin typeface="Calibri"/>
              <a:ea typeface="+mn-ea"/>
              <a:cs typeface="Calibri"/>
            </a:endParaRPr>
          </a:p>
        </p:txBody>
      </p:sp>
      <p:sp>
        <p:nvSpPr>
          <p:cNvPr id="28" name="object 28"/>
          <p:cNvSpPr txBox="1"/>
          <p:nvPr/>
        </p:nvSpPr>
        <p:spPr>
          <a:xfrm>
            <a:off x="2223998" y="5125186"/>
            <a:ext cx="6158865" cy="574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030095" algn="l"/>
                <a:tab pos="3984625" algn="l"/>
                <a:tab pos="5918200" algn="l"/>
              </a:tabLst>
              <a:defRPr/>
            </a:pPr>
            <a:r>
              <a:rPr kumimoji="0" sz="3600" b="0" i="0" u="none" strike="noStrike" kern="1200" cap="none" spc="0" normalizeH="0" baseline="0" noProof="0" dirty="0">
                <a:ln>
                  <a:noFill/>
                </a:ln>
                <a:solidFill>
                  <a:srgbClr val="12284C"/>
                </a:solidFill>
                <a:effectLst/>
                <a:uLnTx/>
                <a:uFillTx/>
                <a:latin typeface="Calibri"/>
                <a:ea typeface="+mn-ea"/>
                <a:cs typeface="Calibri"/>
              </a:rPr>
              <a:t>+	+	+	+</a:t>
            </a:r>
            <a:endParaRPr kumimoji="0" sz="3600" b="0" i="0" u="none" strike="noStrike" kern="1200" cap="none" spc="0" normalizeH="0" baseline="0" noProof="0">
              <a:ln>
                <a:noFill/>
              </a:ln>
              <a:solidFill>
                <a:srgbClr val="12284C"/>
              </a:solidFill>
              <a:effectLst/>
              <a:uLnTx/>
              <a:uFillTx/>
              <a:latin typeface="Calibri"/>
              <a:ea typeface="+mn-ea"/>
              <a:cs typeface="Calibri"/>
            </a:endParaRPr>
          </a:p>
        </p:txBody>
      </p:sp>
      <p:sp>
        <p:nvSpPr>
          <p:cNvPr id="29" name="object 29"/>
          <p:cNvSpPr txBox="1"/>
          <p:nvPr/>
        </p:nvSpPr>
        <p:spPr>
          <a:xfrm>
            <a:off x="4927221" y="2639405"/>
            <a:ext cx="83693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3</a:t>
            </a:r>
            <a:r>
              <a:rPr kumimoji="0" sz="2800" b="1" i="0" u="none" strike="noStrike" kern="1200" cap="none" spc="-5" normalizeH="0" baseline="0" noProof="0" dirty="0">
                <a:ln>
                  <a:noFill/>
                </a:ln>
                <a:solidFill>
                  <a:srgbClr val="12284C"/>
                </a:solidFill>
                <a:effectLst/>
                <a:uLnTx/>
                <a:uFillTx/>
                <a:latin typeface="Calibri"/>
                <a:ea typeface="+mn-ea"/>
                <a:cs typeface="Calibri"/>
              </a:rPr>
              <a:t>,</a:t>
            </a:r>
            <a:r>
              <a:rPr kumimoji="0" sz="2800" b="1" i="0" u="none" strike="noStrike" kern="1200" cap="none" spc="-10" normalizeH="0" baseline="0" noProof="0" dirty="0">
                <a:ln>
                  <a:noFill/>
                </a:ln>
                <a:solidFill>
                  <a:srgbClr val="12284C"/>
                </a:solidFill>
                <a:effectLst/>
                <a:uLnTx/>
                <a:uFillTx/>
                <a:latin typeface="Calibri"/>
                <a:ea typeface="+mn-ea"/>
                <a:cs typeface="Calibri"/>
              </a:rPr>
              <a:t>43</a:t>
            </a:r>
            <a:r>
              <a:rPr kumimoji="0" sz="2800" b="1" i="0" u="none" strike="noStrike" kern="1200" cap="none" spc="-5" normalizeH="0" baseline="0" noProof="0" dirty="0">
                <a:ln>
                  <a:noFill/>
                </a:ln>
                <a:solidFill>
                  <a:srgbClr val="12284C"/>
                </a:solidFill>
                <a:effectLst/>
                <a:uLnTx/>
                <a:uFillTx/>
                <a:latin typeface="Calibri"/>
                <a:ea typeface="+mn-ea"/>
                <a:cs typeface="Calibri"/>
              </a:rPr>
              <a:t>7</a:t>
            </a:r>
            <a:endParaRPr kumimoji="0" sz="2800" b="0" i="0" u="none" strike="noStrike" kern="1200" cap="none" spc="0" normalizeH="0" baseline="0" noProof="0">
              <a:ln>
                <a:noFill/>
              </a:ln>
              <a:solidFill>
                <a:srgbClr val="12284C"/>
              </a:solidFill>
              <a:effectLst/>
              <a:uLnTx/>
              <a:uFillTx/>
              <a:latin typeface="Calibri"/>
              <a:ea typeface="+mn-ea"/>
              <a:cs typeface="Calibri"/>
            </a:endParaRPr>
          </a:p>
        </p:txBody>
      </p:sp>
      <p:sp>
        <p:nvSpPr>
          <p:cNvPr id="30" name="object 30"/>
          <p:cNvSpPr txBox="1"/>
          <p:nvPr/>
        </p:nvSpPr>
        <p:spPr>
          <a:xfrm>
            <a:off x="10473048" y="5194647"/>
            <a:ext cx="101663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13,561</a:t>
            </a:r>
            <a:endParaRPr kumimoji="0" sz="2800" b="0" i="0" u="none" strike="noStrike" kern="1200" cap="none" spc="0" normalizeH="0" baseline="0" noProof="0">
              <a:ln>
                <a:noFill/>
              </a:ln>
              <a:solidFill>
                <a:srgbClr val="12284C"/>
              </a:solidFill>
              <a:effectLst/>
              <a:uLnTx/>
              <a:uFillTx/>
              <a:latin typeface="Calibri"/>
              <a:ea typeface="+mn-ea"/>
              <a:cs typeface="Calibri"/>
            </a:endParaRPr>
          </a:p>
        </p:txBody>
      </p:sp>
      <p:sp>
        <p:nvSpPr>
          <p:cNvPr id="31" name="object 31"/>
          <p:cNvSpPr txBox="1"/>
          <p:nvPr/>
        </p:nvSpPr>
        <p:spPr>
          <a:xfrm>
            <a:off x="9895096" y="5125186"/>
            <a:ext cx="253365" cy="5740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600" b="0" i="0" u="none" strike="noStrike" kern="1200" cap="none" spc="0" normalizeH="0" baseline="0" noProof="0" dirty="0">
                <a:ln>
                  <a:noFill/>
                </a:ln>
                <a:solidFill>
                  <a:srgbClr val="12284C"/>
                </a:solidFill>
                <a:effectLst/>
                <a:uLnTx/>
                <a:uFillTx/>
                <a:latin typeface="Calibri"/>
                <a:ea typeface="+mn-ea"/>
                <a:cs typeface="Calibri"/>
              </a:rPr>
              <a:t>=</a:t>
            </a:r>
            <a:endParaRPr kumimoji="0" sz="3600" b="0" i="0" u="none" strike="noStrike" kern="1200" cap="none" spc="0" normalizeH="0" baseline="0" noProof="0">
              <a:ln>
                <a:noFill/>
              </a:ln>
              <a:solidFill>
                <a:srgbClr val="12284C"/>
              </a:solidFill>
              <a:effectLst/>
              <a:uLnTx/>
              <a:uFillTx/>
              <a:latin typeface="Calibri"/>
              <a:ea typeface="+mn-ea"/>
              <a:cs typeface="Calibri"/>
            </a:endParaRPr>
          </a:p>
        </p:txBody>
      </p:sp>
      <p:sp>
        <p:nvSpPr>
          <p:cNvPr id="32" name="object 32"/>
          <p:cNvSpPr txBox="1"/>
          <p:nvPr/>
        </p:nvSpPr>
        <p:spPr>
          <a:xfrm>
            <a:off x="11642852" y="6240344"/>
            <a:ext cx="14160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srgbClr val="01569B"/>
                </a:solidFill>
                <a:effectLst/>
                <a:uLnTx/>
                <a:uFillTx/>
                <a:latin typeface="Calibri"/>
                <a:ea typeface="+mn-ea"/>
                <a:cs typeface="Calibri"/>
              </a:rPr>
              <a:t>8</a:t>
            </a:r>
            <a:endParaRPr kumimoji="0" sz="1800" b="0" i="0" u="none" strike="noStrike" kern="1200" cap="none" spc="0" normalizeH="0" baseline="0" noProof="0">
              <a:ln>
                <a:noFill/>
              </a:ln>
              <a:solidFill>
                <a:srgbClr val="12284C"/>
              </a:solidFill>
              <a:effectLst/>
              <a:uLnTx/>
              <a:uFillTx/>
              <a:latin typeface="Calibri"/>
              <a:ea typeface="+mn-ea"/>
              <a:cs typeface="Calibri"/>
            </a:endParaRPr>
          </a:p>
        </p:txBody>
      </p:sp>
      <p:sp>
        <p:nvSpPr>
          <p:cNvPr id="33" name="object 33"/>
          <p:cNvSpPr txBox="1"/>
          <p:nvPr/>
        </p:nvSpPr>
        <p:spPr>
          <a:xfrm>
            <a:off x="398861" y="5798444"/>
            <a:ext cx="9048115" cy="895985"/>
          </a:xfrm>
          <a:prstGeom prst="rect">
            <a:avLst/>
          </a:prstGeom>
        </p:spPr>
        <p:txBody>
          <a:bodyPr vert="horz" wrap="square" lIns="0" tIns="12065" rIns="0" bIns="0" rtlCol="0">
            <a:spAutoFit/>
          </a:bodyPr>
          <a:lstStyle/>
          <a:p>
            <a:pPr marL="235839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Dropout Calculation: </a:t>
            </a:r>
            <a:r>
              <a:rPr kumimoji="0" sz="2800" b="1" i="0" u="none" strike="noStrike" kern="1200" cap="none" spc="-5" normalizeH="0" baseline="0" noProof="0" dirty="0">
                <a:ln>
                  <a:noFill/>
                </a:ln>
                <a:solidFill>
                  <a:srgbClr val="12284C"/>
                </a:solidFill>
                <a:effectLst/>
                <a:uLnTx/>
                <a:uFillTx/>
                <a:latin typeface="Calibri"/>
                <a:ea typeface="+mn-ea"/>
                <a:cs typeface="Calibri"/>
              </a:rPr>
              <a:t>3,437 / </a:t>
            </a:r>
            <a:r>
              <a:rPr kumimoji="0" sz="2800" b="1" i="0" u="none" strike="noStrike" kern="1200" cap="none" spc="-10" normalizeH="0" baseline="0" noProof="0" dirty="0">
                <a:ln>
                  <a:noFill/>
                </a:ln>
                <a:solidFill>
                  <a:srgbClr val="12284C"/>
                </a:solidFill>
                <a:effectLst/>
                <a:uLnTx/>
                <a:uFillTx/>
                <a:latin typeface="Calibri"/>
                <a:ea typeface="+mn-ea"/>
                <a:cs typeface="Calibri"/>
              </a:rPr>
              <a:t>13,561 </a:t>
            </a:r>
            <a:r>
              <a:rPr kumimoji="0" sz="2800" b="1" i="0" u="none" strike="noStrike" kern="1200" cap="none" spc="-5" normalizeH="0" baseline="0" noProof="0" dirty="0">
                <a:ln>
                  <a:noFill/>
                </a:ln>
                <a:solidFill>
                  <a:srgbClr val="12284C"/>
                </a:solidFill>
                <a:effectLst/>
                <a:uLnTx/>
                <a:uFillTx/>
                <a:latin typeface="Calibri"/>
                <a:ea typeface="+mn-ea"/>
                <a:cs typeface="Calibri"/>
              </a:rPr>
              <a:t>=</a:t>
            </a:r>
            <a:r>
              <a:rPr kumimoji="0" sz="2800" b="1" i="0" u="none" strike="noStrike" kern="1200" cap="none" spc="190" normalizeH="0" baseline="0" noProof="0" dirty="0">
                <a:ln>
                  <a:noFill/>
                </a:ln>
                <a:solidFill>
                  <a:srgbClr val="12284C"/>
                </a:solidFill>
                <a:effectLst/>
                <a:uLnTx/>
                <a:uFillTx/>
                <a:latin typeface="Calibri"/>
                <a:ea typeface="+mn-ea"/>
                <a:cs typeface="Calibri"/>
              </a:rPr>
              <a:t> </a:t>
            </a:r>
            <a:r>
              <a:rPr kumimoji="0" sz="2800" b="1" i="0" u="none" strike="noStrike" kern="1200" cap="none" spc="-10" normalizeH="0" baseline="0" noProof="0" dirty="0">
                <a:ln>
                  <a:noFill/>
                </a:ln>
                <a:solidFill>
                  <a:srgbClr val="12284C"/>
                </a:solidFill>
                <a:effectLst/>
                <a:uLnTx/>
                <a:uFillTx/>
                <a:latin typeface="Calibri"/>
                <a:ea typeface="+mn-ea"/>
                <a:cs typeface="Calibri"/>
              </a:rPr>
              <a:t>25.34%</a:t>
            </a:r>
            <a:endParaRPr kumimoji="0" sz="2800" b="0" i="0" u="none" strike="noStrike" kern="1200" cap="none" spc="0" normalizeH="0" baseline="0" noProof="0">
              <a:ln>
                <a:noFill/>
              </a:ln>
              <a:solidFill>
                <a:srgbClr val="12284C"/>
              </a:solidFill>
              <a:effectLst/>
              <a:uLnTx/>
              <a:uFillTx/>
              <a:latin typeface="Calibri"/>
              <a:ea typeface="+mn-ea"/>
              <a:cs typeface="Calibri"/>
            </a:endParaRPr>
          </a:p>
          <a:p>
            <a:pPr marL="12700" marR="0" lvl="0" indent="0" algn="l" defTabSz="914400" rtl="0" eaLnBrk="1" fontAlgn="auto" latinLnBrk="0" hangingPunct="1">
              <a:lnSpc>
                <a:spcPct val="100000"/>
              </a:lnSpc>
              <a:spcBef>
                <a:spcPts val="1814"/>
              </a:spcBef>
              <a:spcAft>
                <a:spcPts val="0"/>
              </a:spcAft>
              <a:buClrTx/>
              <a:buSzTx/>
              <a:buFontTx/>
              <a:buNone/>
              <a:tabLst/>
              <a:defRPr/>
            </a:pPr>
            <a:r>
              <a:rPr kumimoji="0" sz="1400" b="0" i="0" u="none" strike="noStrike" kern="1200" cap="none" spc="0" normalizeH="0" baseline="0" noProof="0" dirty="0">
                <a:ln>
                  <a:noFill/>
                </a:ln>
                <a:solidFill>
                  <a:srgbClr val="12284C"/>
                </a:solidFill>
                <a:effectLst/>
                <a:uLnTx/>
                <a:uFillTx/>
                <a:latin typeface="Arial"/>
                <a:ea typeface="+mn-ea"/>
                <a:cs typeface="Arial"/>
              </a:rPr>
              <a:t>Students </a:t>
            </a:r>
            <a:r>
              <a:rPr kumimoji="0" sz="1400" b="0" i="0" u="none" strike="noStrike" kern="1200" cap="none" spc="-5" normalizeH="0" baseline="0" noProof="0" dirty="0">
                <a:ln>
                  <a:noFill/>
                </a:ln>
                <a:solidFill>
                  <a:srgbClr val="12284C"/>
                </a:solidFill>
                <a:effectLst/>
                <a:uLnTx/>
                <a:uFillTx/>
                <a:latin typeface="Arial"/>
                <a:ea typeface="+mn-ea"/>
                <a:cs typeface="Arial"/>
              </a:rPr>
              <a:t>with </a:t>
            </a:r>
            <a:r>
              <a:rPr kumimoji="0" sz="1400" b="0" i="0" u="none" strike="noStrike" kern="1200" cap="none" spc="0" normalizeH="0" baseline="0" noProof="0" dirty="0">
                <a:ln>
                  <a:noFill/>
                </a:ln>
                <a:solidFill>
                  <a:srgbClr val="12284C"/>
                </a:solidFill>
                <a:effectLst/>
                <a:uLnTx/>
                <a:uFillTx/>
                <a:latin typeface="Arial"/>
                <a:ea typeface="+mn-ea"/>
                <a:cs typeface="Arial"/>
              </a:rPr>
              <a:t>disabilities</a:t>
            </a:r>
            <a:r>
              <a:rPr kumimoji="0" sz="1400" b="0" i="0" u="none" strike="noStrike" kern="1200" cap="none" spc="-80" normalizeH="0" baseline="0" noProof="0" dirty="0">
                <a:ln>
                  <a:noFill/>
                </a:ln>
                <a:solidFill>
                  <a:srgbClr val="12284C"/>
                </a:solidFill>
                <a:effectLst/>
                <a:uLnTx/>
                <a:uFillTx/>
                <a:latin typeface="Arial"/>
                <a:ea typeface="+mn-ea"/>
                <a:cs typeface="Arial"/>
              </a:rPr>
              <a:t> </a:t>
            </a:r>
            <a:r>
              <a:rPr kumimoji="0" sz="1400" b="0" i="0" u="none" strike="noStrike" kern="1200" cap="none" spc="0" normalizeH="0" baseline="0" noProof="0" dirty="0">
                <a:ln>
                  <a:noFill/>
                </a:ln>
                <a:solidFill>
                  <a:srgbClr val="12284C"/>
                </a:solidFill>
                <a:effectLst/>
                <a:uLnTx/>
                <a:uFillTx/>
                <a:latin typeface="Arial"/>
                <a:ea typeface="+mn-ea"/>
                <a:cs typeface="Arial"/>
              </a:rPr>
              <a:t>(SWD)</a:t>
            </a:r>
            <a:endParaRPr kumimoji="0" sz="1400" b="0" i="0" u="none" strike="noStrike" kern="1200" cap="none" spc="0" normalizeH="0" baseline="0" noProof="0">
              <a:ln>
                <a:noFill/>
              </a:ln>
              <a:solidFill>
                <a:srgbClr val="12284C"/>
              </a:solidFill>
              <a:effectLst/>
              <a:uLnTx/>
              <a:uFillTx/>
              <a:latin typeface="Arial"/>
              <a:ea typeface="+mn-ea"/>
              <a:cs typeface="Arial"/>
            </a:endParaRPr>
          </a:p>
        </p:txBody>
      </p:sp>
      <p:sp>
        <p:nvSpPr>
          <p:cNvPr id="34" name="TextBox 33">
            <a:extLst>
              <a:ext uri="{FF2B5EF4-FFF2-40B4-BE49-F238E27FC236}">
                <a16:creationId xmlns:a16="http://schemas.microsoft.com/office/drawing/2014/main" id="{7F1E7E56-B005-4C4C-8D76-FA56997A65F4}"/>
              </a:ext>
            </a:extLst>
          </p:cNvPr>
          <p:cNvSpPr txBox="1"/>
          <p:nvPr/>
        </p:nvSpPr>
        <p:spPr>
          <a:xfrm>
            <a:off x="9895096" y="5699226"/>
            <a:ext cx="14962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Illustrative and not Kansas data</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6835">
              <a:lnSpc>
                <a:spcPct val="100000"/>
              </a:lnSpc>
              <a:spcBef>
                <a:spcPts val="100"/>
              </a:spcBef>
            </a:pPr>
            <a:r>
              <a:rPr spc="-5" dirty="0"/>
              <a:t>Option </a:t>
            </a:r>
            <a:r>
              <a:rPr dirty="0"/>
              <a:t>2: Annual </a:t>
            </a:r>
            <a:r>
              <a:rPr spc="-40" dirty="0"/>
              <a:t>Event </a:t>
            </a:r>
            <a:r>
              <a:rPr spc="-10" dirty="0"/>
              <a:t>Dropout</a:t>
            </a:r>
            <a:r>
              <a:rPr spc="-50" dirty="0"/>
              <a:t> </a:t>
            </a:r>
            <a:r>
              <a:rPr spc="-25" dirty="0"/>
              <a:t>Rate</a:t>
            </a:r>
          </a:p>
        </p:txBody>
      </p:sp>
      <p:sp>
        <p:nvSpPr>
          <p:cNvPr id="3" name="object 3"/>
          <p:cNvSpPr/>
          <p:nvPr/>
        </p:nvSpPr>
        <p:spPr>
          <a:xfrm>
            <a:off x="3757421" y="3541014"/>
            <a:ext cx="3117215" cy="0"/>
          </a:xfrm>
          <a:custGeom>
            <a:avLst/>
            <a:gdLst/>
            <a:ahLst/>
            <a:cxnLst/>
            <a:rect l="l" t="t" r="r" b="b"/>
            <a:pathLst>
              <a:path w="3117215">
                <a:moveTo>
                  <a:pt x="0" y="0"/>
                </a:moveTo>
                <a:lnTo>
                  <a:pt x="3117024" y="0"/>
                </a:lnTo>
              </a:path>
            </a:pathLst>
          </a:custGeom>
          <a:ln w="28956">
            <a:solidFill>
              <a:srgbClr val="25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4" name="object 4"/>
          <p:cNvSpPr txBox="1"/>
          <p:nvPr/>
        </p:nvSpPr>
        <p:spPr>
          <a:xfrm>
            <a:off x="4633721" y="1578102"/>
            <a:ext cx="1435735" cy="1292860"/>
          </a:xfrm>
          <a:prstGeom prst="rect">
            <a:avLst/>
          </a:prstGeom>
          <a:ln w="25907">
            <a:solidFill>
              <a:srgbClr val="252525"/>
            </a:solidFill>
          </a:ln>
        </p:spPr>
        <p:txBody>
          <a:bodyPr vert="horz" wrap="square" lIns="0" tIns="27940" rIns="0" bIns="0" rtlCol="0">
            <a:spAutoFit/>
          </a:bodyPr>
          <a:lstStyle/>
          <a:p>
            <a:pPr marL="146685" marR="140335" lvl="0" indent="0" algn="ctr" defTabSz="914400" rtl="0" eaLnBrk="1" fontAlgn="auto" latinLnBrk="0" hangingPunct="1">
              <a:lnSpc>
                <a:spcPct val="100000"/>
              </a:lnSpc>
              <a:spcBef>
                <a:spcPts val="220"/>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5" normalizeH="0" baseline="0" noProof="0" dirty="0">
                <a:ln>
                  <a:noFill/>
                </a:ln>
                <a:solidFill>
                  <a:srgbClr val="12284C"/>
                </a:solidFill>
                <a:effectLst/>
                <a:uLnTx/>
                <a:uFillTx/>
                <a:latin typeface="Calibri"/>
                <a:ea typeface="+mn-ea"/>
                <a:cs typeface="Calibri"/>
              </a:rPr>
              <a:t>dropouts</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5" name="object 5"/>
          <p:cNvSpPr txBox="1"/>
          <p:nvPr/>
        </p:nvSpPr>
        <p:spPr>
          <a:xfrm>
            <a:off x="4627626" y="3922014"/>
            <a:ext cx="1469390" cy="1323340"/>
          </a:xfrm>
          <a:prstGeom prst="rect">
            <a:avLst/>
          </a:prstGeom>
          <a:ln w="25907">
            <a:solidFill>
              <a:srgbClr val="252525"/>
            </a:solidFill>
          </a:ln>
        </p:spPr>
        <p:txBody>
          <a:bodyPr vert="horz" wrap="square" lIns="0" tIns="27940" rIns="0" bIns="0" rtlCol="0">
            <a:spAutoFit/>
          </a:bodyPr>
          <a:lstStyle/>
          <a:p>
            <a:pPr marL="163830" marR="156845" lvl="0" indent="0" algn="ctr" defTabSz="914400" rtl="0" eaLnBrk="1" fontAlgn="auto" latinLnBrk="0" hangingPunct="1">
              <a:lnSpc>
                <a:spcPct val="100000"/>
              </a:lnSpc>
              <a:spcBef>
                <a:spcPts val="220"/>
              </a:spcBef>
              <a:spcAft>
                <a:spcPts val="0"/>
              </a:spcAft>
              <a:buClrTx/>
              <a:buSzTx/>
              <a:buFontTx/>
              <a:buNone/>
              <a:tabLst/>
              <a:defRPr/>
            </a:pPr>
            <a:r>
              <a:rPr kumimoji="0" sz="2000" b="1" i="0" u="none" strike="noStrike" kern="1200" cap="none" spc="0" normalizeH="0" baseline="0" noProof="0" dirty="0">
                <a:ln>
                  <a:noFill/>
                </a:ln>
                <a:solidFill>
                  <a:srgbClr val="12284C"/>
                </a:solidFill>
                <a:effectLst/>
                <a:uLnTx/>
                <a:uFillTx/>
                <a:latin typeface="Calibri"/>
                <a:ea typeface="+mn-ea"/>
                <a:cs typeface="Calibri"/>
              </a:rPr>
              <a:t>Number</a:t>
            </a:r>
            <a:r>
              <a:rPr kumimoji="0" sz="2000" b="1" i="0" u="none" strike="noStrike" kern="1200" cap="none" spc="-110"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of  </a:t>
            </a:r>
            <a:r>
              <a:rPr kumimoji="0" sz="2000" b="1" i="0" u="none" strike="noStrike" kern="1200" cap="none" spc="-10" normalizeH="0" baseline="0" noProof="0" dirty="0">
                <a:ln>
                  <a:noFill/>
                </a:ln>
                <a:solidFill>
                  <a:srgbClr val="12284C"/>
                </a:solidFill>
                <a:effectLst/>
                <a:uLnTx/>
                <a:uFillTx/>
                <a:latin typeface="Calibri"/>
                <a:ea typeface="+mn-ea"/>
                <a:cs typeface="Calibri"/>
              </a:rPr>
              <a:t>SWD</a:t>
            </a:r>
            <a:endParaRPr kumimoji="0" sz="2000" b="0" i="0" u="none" strike="noStrike" kern="1200" cap="none" spc="0" normalizeH="0" baseline="0" noProof="0">
              <a:ln>
                <a:noFill/>
              </a:ln>
              <a:solidFill>
                <a:srgbClr val="12284C"/>
              </a:solidFill>
              <a:effectLst/>
              <a:uLnTx/>
              <a:uFillTx/>
              <a:latin typeface="Calibri"/>
              <a:ea typeface="+mn-ea"/>
              <a:cs typeface="Calibri"/>
            </a:endParaRPr>
          </a:p>
          <a:p>
            <a:pPr marL="165100" marR="161290" lvl="0" indent="0" algn="ctr" defTabSz="914400" rtl="0" eaLnBrk="1" fontAlgn="auto" latinLnBrk="0" hangingPunct="1">
              <a:lnSpc>
                <a:spcPct val="100000"/>
              </a:lnSpc>
              <a:spcBef>
                <a:spcPts val="5"/>
              </a:spcBef>
              <a:spcAft>
                <a:spcPts val="0"/>
              </a:spcAft>
              <a:buClrTx/>
              <a:buSzTx/>
              <a:buFontTx/>
              <a:buNone/>
              <a:tabLst/>
              <a:defRPr/>
            </a:pPr>
            <a:r>
              <a:rPr kumimoji="0" sz="2000" b="1" i="0" u="none" strike="noStrike" kern="1200" cap="none" spc="-5" normalizeH="0" baseline="0" noProof="0" dirty="0">
                <a:ln>
                  <a:noFill/>
                </a:ln>
                <a:solidFill>
                  <a:srgbClr val="12284C"/>
                </a:solidFill>
                <a:effectLst/>
                <a:uLnTx/>
                <a:uFillTx/>
                <a:latin typeface="Calibri"/>
                <a:ea typeface="+mn-ea"/>
                <a:cs typeface="Calibri"/>
              </a:rPr>
              <a:t>enrolled</a:t>
            </a:r>
            <a:r>
              <a:rPr kumimoji="0" sz="2000" b="1" i="0" u="none" strike="noStrike" kern="1200" cap="none" spc="-95" normalizeH="0" baseline="0" noProof="0" dirty="0">
                <a:ln>
                  <a:noFill/>
                </a:ln>
                <a:solidFill>
                  <a:srgbClr val="12284C"/>
                </a:solidFill>
                <a:effectLst/>
                <a:uLnTx/>
                <a:uFillTx/>
                <a:latin typeface="Calibri"/>
                <a:ea typeface="+mn-ea"/>
                <a:cs typeface="Calibri"/>
              </a:rPr>
              <a:t> </a:t>
            </a:r>
            <a:r>
              <a:rPr kumimoji="0" sz="2000" b="1" i="0" u="none" strike="noStrike" kern="1200" cap="none" spc="-5" normalizeH="0" baseline="0" noProof="0" dirty="0">
                <a:ln>
                  <a:noFill/>
                </a:ln>
                <a:solidFill>
                  <a:srgbClr val="12284C"/>
                </a:solidFill>
                <a:effectLst/>
                <a:uLnTx/>
                <a:uFillTx/>
                <a:latin typeface="Calibri"/>
                <a:ea typeface="+mn-ea"/>
                <a:cs typeface="Calibri"/>
              </a:rPr>
              <a:t>in  </a:t>
            </a:r>
            <a:r>
              <a:rPr kumimoji="0" sz="2000" b="1" i="0" u="none" strike="noStrike" kern="1200" cap="none" spc="-65" normalizeH="0" baseline="0" noProof="0" dirty="0">
                <a:ln>
                  <a:noFill/>
                </a:ln>
                <a:solidFill>
                  <a:srgbClr val="12284C"/>
                </a:solidFill>
                <a:effectLst/>
                <a:uLnTx/>
                <a:uFillTx/>
                <a:latin typeface="Calibri"/>
                <a:ea typeface="+mn-ea"/>
                <a:cs typeface="Calibri"/>
              </a:rPr>
              <a:t>Gr.</a:t>
            </a:r>
            <a:r>
              <a:rPr kumimoji="0" sz="2000" b="1" i="0" u="none" strike="noStrike" kern="1200" cap="none" spc="-25" normalizeH="0" baseline="0" noProof="0" dirty="0">
                <a:ln>
                  <a:noFill/>
                </a:ln>
                <a:solidFill>
                  <a:srgbClr val="12284C"/>
                </a:solidFill>
                <a:effectLst/>
                <a:uLnTx/>
                <a:uFillTx/>
                <a:latin typeface="Calibri"/>
                <a:ea typeface="+mn-ea"/>
                <a:cs typeface="Calibri"/>
              </a:rPr>
              <a:t> </a:t>
            </a:r>
            <a:r>
              <a:rPr kumimoji="0" sz="2000" b="1" i="0" u="none" strike="noStrike" kern="1200" cap="none" spc="0" normalizeH="0" baseline="0" noProof="0" dirty="0">
                <a:ln>
                  <a:noFill/>
                </a:ln>
                <a:solidFill>
                  <a:srgbClr val="12284C"/>
                </a:solidFill>
                <a:effectLst/>
                <a:uLnTx/>
                <a:uFillTx/>
                <a:latin typeface="Calibri"/>
                <a:ea typeface="+mn-ea"/>
                <a:cs typeface="Calibri"/>
              </a:rPr>
              <a:t>9–12</a:t>
            </a:r>
            <a:endParaRPr kumimoji="0" sz="2000" b="0" i="0" u="none" strike="noStrike" kern="1200" cap="none" spc="0" normalizeH="0" baseline="0" noProof="0">
              <a:ln>
                <a:noFill/>
              </a:ln>
              <a:solidFill>
                <a:srgbClr val="12284C"/>
              </a:solidFill>
              <a:effectLst/>
              <a:uLnTx/>
              <a:uFillTx/>
              <a:latin typeface="Calibri"/>
              <a:ea typeface="+mn-ea"/>
              <a:cs typeface="Calibri"/>
            </a:endParaRPr>
          </a:p>
        </p:txBody>
      </p:sp>
      <p:sp>
        <p:nvSpPr>
          <p:cNvPr id="6" name="object 6"/>
          <p:cNvSpPr txBox="1"/>
          <p:nvPr/>
        </p:nvSpPr>
        <p:spPr>
          <a:xfrm>
            <a:off x="4925277" y="2865300"/>
            <a:ext cx="83693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3</a:t>
            </a:r>
            <a:r>
              <a:rPr kumimoji="0" sz="2800" b="1" i="0" u="none" strike="noStrike" kern="1200" cap="none" spc="-5" normalizeH="0" baseline="0" noProof="0" dirty="0">
                <a:ln>
                  <a:noFill/>
                </a:ln>
                <a:solidFill>
                  <a:srgbClr val="12284C"/>
                </a:solidFill>
                <a:effectLst/>
                <a:uLnTx/>
                <a:uFillTx/>
                <a:latin typeface="Calibri"/>
                <a:ea typeface="+mn-ea"/>
                <a:cs typeface="Calibri"/>
              </a:rPr>
              <a:t>,</a:t>
            </a:r>
            <a:r>
              <a:rPr kumimoji="0" sz="2800" b="1" i="0" u="none" strike="noStrike" kern="1200" cap="none" spc="-10" normalizeH="0" baseline="0" noProof="0" dirty="0">
                <a:ln>
                  <a:noFill/>
                </a:ln>
                <a:solidFill>
                  <a:srgbClr val="12284C"/>
                </a:solidFill>
                <a:effectLst/>
                <a:uLnTx/>
                <a:uFillTx/>
                <a:latin typeface="Calibri"/>
                <a:ea typeface="+mn-ea"/>
                <a:cs typeface="Calibri"/>
              </a:rPr>
              <a:t>43</a:t>
            </a:r>
            <a:r>
              <a:rPr kumimoji="0" sz="2800" b="1" i="0" u="none" strike="noStrike" kern="1200" cap="none" spc="-5" normalizeH="0" baseline="0" noProof="0" dirty="0">
                <a:ln>
                  <a:noFill/>
                </a:ln>
                <a:solidFill>
                  <a:srgbClr val="12284C"/>
                </a:solidFill>
                <a:effectLst/>
                <a:uLnTx/>
                <a:uFillTx/>
                <a:latin typeface="Calibri"/>
                <a:ea typeface="+mn-ea"/>
                <a:cs typeface="Calibri"/>
              </a:rPr>
              <a:t>7</a:t>
            </a:r>
            <a:endParaRPr kumimoji="0" sz="2800" b="0" i="0" u="none" strike="noStrike" kern="1200" cap="none" spc="0" normalizeH="0" baseline="0" noProof="0">
              <a:ln>
                <a:noFill/>
              </a:ln>
              <a:solidFill>
                <a:srgbClr val="12284C"/>
              </a:solidFill>
              <a:effectLst/>
              <a:uLnTx/>
              <a:uFillTx/>
              <a:latin typeface="Calibri"/>
              <a:ea typeface="+mn-ea"/>
              <a:cs typeface="Calibri"/>
            </a:endParaRPr>
          </a:p>
        </p:txBody>
      </p:sp>
      <p:sp>
        <p:nvSpPr>
          <p:cNvPr id="7" name="object 7"/>
          <p:cNvSpPr txBox="1"/>
          <p:nvPr/>
        </p:nvSpPr>
        <p:spPr>
          <a:xfrm>
            <a:off x="2834639" y="4975213"/>
            <a:ext cx="6522084" cy="1339215"/>
          </a:xfrm>
          <a:prstGeom prst="rect">
            <a:avLst/>
          </a:prstGeom>
        </p:spPr>
        <p:txBody>
          <a:bodyPr vert="horz" wrap="square" lIns="0" tIns="242570" rIns="0" bIns="0" rtlCol="0">
            <a:spAutoFit/>
          </a:bodyPr>
          <a:lstStyle/>
          <a:p>
            <a:pPr marL="2030095" marR="0" lvl="0" indent="0" algn="l" defTabSz="914400" rtl="0" eaLnBrk="1" fontAlgn="auto" latinLnBrk="0" hangingPunct="1">
              <a:lnSpc>
                <a:spcPct val="100000"/>
              </a:lnSpc>
              <a:spcBef>
                <a:spcPts val="1910"/>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67,679</a:t>
            </a:r>
            <a:endParaRPr kumimoji="0" sz="2800" b="0" i="0" u="none" strike="noStrike" kern="1200" cap="none" spc="0" normalizeH="0" baseline="0" noProof="0">
              <a:ln>
                <a:noFill/>
              </a:ln>
              <a:solidFill>
                <a:srgbClr val="12284C"/>
              </a:solidFill>
              <a:effectLst/>
              <a:uLnTx/>
              <a:uFillTx/>
              <a:latin typeface="Calibri"/>
              <a:ea typeface="+mn-ea"/>
              <a:cs typeface="Calibri"/>
            </a:endParaRPr>
          </a:p>
          <a:p>
            <a:pPr marL="12700" marR="0" lvl="0" indent="0" algn="l" defTabSz="914400" rtl="0" eaLnBrk="1" fontAlgn="auto" latinLnBrk="0" hangingPunct="1">
              <a:lnSpc>
                <a:spcPct val="100000"/>
              </a:lnSpc>
              <a:spcBef>
                <a:spcPts val="1810"/>
              </a:spcBef>
              <a:spcAft>
                <a:spcPts val="0"/>
              </a:spcAft>
              <a:buClrTx/>
              <a:buSzTx/>
              <a:buFontTx/>
              <a:buNone/>
              <a:tabLst/>
              <a:defRPr/>
            </a:pPr>
            <a:r>
              <a:rPr kumimoji="0" sz="2800" b="1" i="0" u="none" strike="noStrike" kern="1200" cap="none" spc="-10" normalizeH="0" baseline="0" noProof="0" dirty="0">
                <a:ln>
                  <a:noFill/>
                </a:ln>
                <a:solidFill>
                  <a:srgbClr val="12284C"/>
                </a:solidFill>
                <a:effectLst/>
                <a:uLnTx/>
                <a:uFillTx/>
                <a:latin typeface="Calibri"/>
                <a:ea typeface="+mn-ea"/>
                <a:cs typeface="Calibri"/>
              </a:rPr>
              <a:t>Dropout Calculation: </a:t>
            </a:r>
            <a:r>
              <a:rPr kumimoji="0" sz="2800" b="1" i="0" u="none" strike="noStrike" kern="1200" cap="none" spc="-5" normalizeH="0" baseline="0" noProof="0" dirty="0">
                <a:ln>
                  <a:noFill/>
                </a:ln>
                <a:solidFill>
                  <a:srgbClr val="12284C"/>
                </a:solidFill>
                <a:effectLst/>
                <a:uLnTx/>
                <a:uFillTx/>
                <a:latin typeface="Calibri"/>
                <a:ea typeface="+mn-ea"/>
                <a:cs typeface="Calibri"/>
              </a:rPr>
              <a:t>3,437 / </a:t>
            </a:r>
            <a:r>
              <a:rPr kumimoji="0" sz="2800" b="1" i="0" u="none" strike="noStrike" kern="1200" cap="none" spc="-10" normalizeH="0" baseline="0" noProof="0" dirty="0">
                <a:ln>
                  <a:noFill/>
                </a:ln>
                <a:solidFill>
                  <a:srgbClr val="12284C"/>
                </a:solidFill>
                <a:effectLst/>
                <a:uLnTx/>
                <a:uFillTx/>
                <a:latin typeface="Calibri"/>
                <a:ea typeface="+mn-ea"/>
                <a:cs typeface="Calibri"/>
              </a:rPr>
              <a:t>67,679 </a:t>
            </a:r>
            <a:r>
              <a:rPr kumimoji="0" sz="2800" b="1" i="0" u="none" strike="noStrike" kern="1200" cap="none" spc="-5" normalizeH="0" baseline="0" noProof="0" dirty="0">
                <a:ln>
                  <a:noFill/>
                </a:ln>
                <a:solidFill>
                  <a:srgbClr val="12284C"/>
                </a:solidFill>
                <a:effectLst/>
                <a:uLnTx/>
                <a:uFillTx/>
                <a:latin typeface="Calibri"/>
                <a:ea typeface="+mn-ea"/>
                <a:cs typeface="Calibri"/>
              </a:rPr>
              <a:t>=</a:t>
            </a:r>
            <a:r>
              <a:rPr kumimoji="0" sz="2800" b="1" i="0" u="none" strike="noStrike" kern="1200" cap="none" spc="185" normalizeH="0" baseline="0" noProof="0" dirty="0">
                <a:ln>
                  <a:noFill/>
                </a:ln>
                <a:solidFill>
                  <a:srgbClr val="12284C"/>
                </a:solidFill>
                <a:effectLst/>
                <a:uLnTx/>
                <a:uFillTx/>
                <a:latin typeface="Calibri"/>
                <a:ea typeface="+mn-ea"/>
                <a:cs typeface="Calibri"/>
              </a:rPr>
              <a:t> </a:t>
            </a:r>
            <a:r>
              <a:rPr kumimoji="0" sz="2800" b="1" i="0" u="none" strike="noStrike" kern="1200" cap="none" spc="-10" normalizeH="0" baseline="0" noProof="0" dirty="0">
                <a:ln>
                  <a:noFill/>
                </a:ln>
                <a:solidFill>
                  <a:srgbClr val="12284C"/>
                </a:solidFill>
                <a:effectLst/>
                <a:uLnTx/>
                <a:uFillTx/>
                <a:latin typeface="Calibri"/>
                <a:ea typeface="+mn-ea"/>
                <a:cs typeface="Calibri"/>
              </a:rPr>
              <a:t>5.08%</a:t>
            </a:r>
            <a:endParaRPr kumimoji="0" sz="2800" b="0" i="0" u="none" strike="noStrike" kern="1200" cap="none" spc="0" normalizeH="0" baseline="0" noProof="0">
              <a:ln>
                <a:noFill/>
              </a:ln>
              <a:solidFill>
                <a:srgbClr val="12284C"/>
              </a:solidFill>
              <a:effectLst/>
              <a:uLnTx/>
              <a:uFillTx/>
              <a:latin typeface="Calibri"/>
              <a:ea typeface="+mn-ea"/>
              <a:cs typeface="Calibri"/>
            </a:endParaRPr>
          </a:p>
        </p:txBody>
      </p:sp>
      <p:sp>
        <p:nvSpPr>
          <p:cNvPr id="8" name="object 8"/>
          <p:cNvSpPr txBox="1"/>
          <p:nvPr/>
        </p:nvSpPr>
        <p:spPr>
          <a:xfrm>
            <a:off x="11642852" y="6240344"/>
            <a:ext cx="14160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srgbClr val="01569B"/>
                </a:solidFill>
                <a:effectLst/>
                <a:uLnTx/>
                <a:uFillTx/>
                <a:latin typeface="Calibri"/>
                <a:ea typeface="+mn-ea"/>
                <a:cs typeface="Calibri"/>
              </a:rPr>
              <a:t>9</a:t>
            </a:r>
            <a:endParaRPr kumimoji="0" sz="1800" b="0" i="0" u="none" strike="noStrike" kern="1200" cap="none" spc="0" normalizeH="0" baseline="0" noProof="0">
              <a:ln>
                <a:noFill/>
              </a:ln>
              <a:solidFill>
                <a:srgbClr val="12284C"/>
              </a:solidFill>
              <a:effectLst/>
              <a:uLnTx/>
              <a:uFillTx/>
              <a:latin typeface="Calibri"/>
              <a:ea typeface="+mn-ea"/>
              <a:cs typeface="Calibri"/>
            </a:endParaRPr>
          </a:p>
        </p:txBody>
      </p:sp>
      <p:sp>
        <p:nvSpPr>
          <p:cNvPr id="9" name="TextBox 8">
            <a:extLst>
              <a:ext uri="{FF2B5EF4-FFF2-40B4-BE49-F238E27FC236}">
                <a16:creationId xmlns:a16="http://schemas.microsoft.com/office/drawing/2014/main" id="{CD26944D-714A-4384-BDC3-9B8AB7E0BE94}"/>
              </a:ext>
            </a:extLst>
          </p:cNvPr>
          <p:cNvSpPr txBox="1"/>
          <p:nvPr/>
        </p:nvSpPr>
        <p:spPr>
          <a:xfrm>
            <a:off x="9939130" y="5778679"/>
            <a:ext cx="14146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Light"/>
                <a:ea typeface="+mn-ea"/>
                <a:cs typeface="+mn-cs"/>
              </a:rPr>
              <a:t>Illustrative and not Kansas data</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C985E-93CF-404F-9813-0C4F02067113}"/>
              </a:ext>
            </a:extLst>
          </p:cNvPr>
          <p:cNvSpPr>
            <a:spLocks noGrp="1"/>
          </p:cNvSpPr>
          <p:nvPr>
            <p:ph idx="1"/>
          </p:nvPr>
        </p:nvSpPr>
        <p:spPr>
          <a:xfrm>
            <a:off x="838200" y="1614256"/>
            <a:ext cx="10515600" cy="4532890"/>
          </a:xfrm>
        </p:spPr>
        <p:txBody>
          <a:bodyPr/>
          <a:lstStyle/>
          <a:p>
            <a:r>
              <a:rPr lang="en-US" dirty="0"/>
              <a:t>SWOD:  Students without disabilities:</a:t>
            </a:r>
          </a:p>
          <a:p>
            <a:pPr lvl="1">
              <a:buClrTx/>
            </a:pPr>
            <a:r>
              <a:rPr lang="en-US" dirty="0"/>
              <a:t>Option 1 for school years 2010-2020:</a:t>
            </a:r>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0008B2C3-7A4B-4E6B-8FB8-CD7859DC4E86}"/>
              </a:ext>
            </a:extLst>
          </p:cNvPr>
          <p:cNvSpPr>
            <a:spLocks noGrp="1"/>
          </p:cNvSpPr>
          <p:nvPr>
            <p:ph type="title"/>
          </p:nvPr>
        </p:nvSpPr>
        <p:spPr>
          <a:xfrm>
            <a:off x="838200" y="365126"/>
            <a:ext cx="10515600" cy="1164854"/>
          </a:xfrm>
        </p:spPr>
        <p:txBody>
          <a:bodyPr/>
          <a:lstStyle/>
          <a:p>
            <a:r>
              <a:rPr lang="en-US" dirty="0"/>
              <a:t>KSDE Dropout Data SWOD and SWD</a:t>
            </a:r>
          </a:p>
        </p:txBody>
      </p:sp>
      <p:graphicFrame>
        <p:nvGraphicFramePr>
          <p:cNvPr id="4" name="Table 3">
            <a:extLst>
              <a:ext uri="{FF2B5EF4-FFF2-40B4-BE49-F238E27FC236}">
                <a16:creationId xmlns:a16="http://schemas.microsoft.com/office/drawing/2014/main" id="{5DF55D35-FA79-4ADE-868D-6B54EFA249E3}"/>
              </a:ext>
            </a:extLst>
          </p:cNvPr>
          <p:cNvGraphicFramePr>
            <a:graphicFrameLocks noGrp="1"/>
          </p:cNvGraphicFramePr>
          <p:nvPr>
            <p:extLst/>
          </p:nvPr>
        </p:nvGraphicFramePr>
        <p:xfrm>
          <a:off x="3805030" y="2707883"/>
          <a:ext cx="4581939" cy="3359426"/>
        </p:xfrm>
        <a:graphic>
          <a:graphicData uri="http://schemas.openxmlformats.org/drawingml/2006/table">
            <a:tbl>
              <a:tblPr firstRow="1" firstCol="1" bandRow="1">
                <a:tableStyleId>{5C22544A-7EE6-4342-B048-85BDC9FD1C3A}</a:tableStyleId>
              </a:tblPr>
              <a:tblGrid>
                <a:gridCol w="4581939">
                  <a:extLst>
                    <a:ext uri="{9D8B030D-6E8A-4147-A177-3AD203B41FA5}">
                      <a16:colId xmlns:a16="http://schemas.microsoft.com/office/drawing/2014/main" val="2453375101"/>
                    </a:ext>
                  </a:extLst>
                </a:gridCol>
              </a:tblGrid>
              <a:tr h="1397471">
                <a:tc>
                  <a:txBody>
                    <a:bodyPr/>
                    <a:lstStyle/>
                    <a:p>
                      <a:pPr marL="0" marR="0">
                        <a:lnSpc>
                          <a:spcPct val="107000"/>
                        </a:lnSpc>
                        <a:spcBef>
                          <a:spcPts val="0"/>
                        </a:spcBef>
                        <a:spcAft>
                          <a:spcPts val="0"/>
                        </a:spcAft>
                      </a:pPr>
                      <a:r>
                        <a:rPr lang="en-US" sz="1600" dirty="0">
                          <a:solidFill>
                            <a:schemeClr val="tx1"/>
                          </a:solidFill>
                          <a:effectLst/>
                        </a:rPr>
                        <a:t>Numerator:</a:t>
                      </a:r>
                    </a:p>
                    <a:p>
                      <a:pPr marL="0" marR="0">
                        <a:lnSpc>
                          <a:spcPct val="107000"/>
                        </a:lnSpc>
                        <a:spcBef>
                          <a:spcPts val="0"/>
                        </a:spcBef>
                        <a:spcAft>
                          <a:spcPts val="0"/>
                        </a:spcAft>
                      </a:pPr>
                      <a:r>
                        <a:rPr lang="en-US" sz="1600" dirty="0">
                          <a:solidFill>
                            <a:schemeClr val="tx1"/>
                          </a:solidFill>
                          <a:effectLst/>
                        </a:rPr>
                        <a:t>Sum of the number of Students that are not students with disabilities (ages 14-21 years) who exited due to dropping out</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48734248"/>
                  </a:ext>
                </a:extLst>
              </a:tr>
              <a:tr h="1961955">
                <a:tc>
                  <a:txBody>
                    <a:bodyPr/>
                    <a:lstStyle/>
                    <a:p>
                      <a:pPr marL="0" marR="0">
                        <a:lnSpc>
                          <a:spcPct val="107000"/>
                        </a:lnSpc>
                        <a:spcBef>
                          <a:spcPts val="0"/>
                        </a:spcBef>
                        <a:spcAft>
                          <a:spcPts val="0"/>
                        </a:spcAft>
                      </a:pPr>
                      <a:r>
                        <a:rPr lang="en-US" sz="1600" dirty="0">
                          <a:solidFill>
                            <a:schemeClr val="tx1"/>
                          </a:solidFill>
                          <a:effectLst/>
                        </a:rPr>
                        <a:t>Denominator:</a:t>
                      </a:r>
                    </a:p>
                    <a:p>
                      <a:pPr marL="0" marR="0">
                        <a:lnSpc>
                          <a:spcPct val="107000"/>
                        </a:lnSpc>
                        <a:spcBef>
                          <a:spcPts val="0"/>
                        </a:spcBef>
                        <a:spcAft>
                          <a:spcPts val="0"/>
                        </a:spcAft>
                      </a:pPr>
                      <a:r>
                        <a:rPr lang="en-US" sz="1600" dirty="0">
                          <a:solidFill>
                            <a:schemeClr val="tx1"/>
                          </a:solidFill>
                          <a:effectLst/>
                        </a:rPr>
                        <a:t>Sum of number of Students that are not students with disabilities. (ages 14-21 years) with the following exiting categories: (a) graduated with a regular high school diploma; (b) reached maximum age; or (c) dropped out.</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12856961"/>
                  </a:ext>
                </a:extLst>
              </a:tr>
            </a:tbl>
          </a:graphicData>
        </a:graphic>
      </p:graphicFrame>
    </p:spTree>
    <p:extLst>
      <p:ext uri="{BB962C8B-B14F-4D97-AF65-F5344CB8AC3E}">
        <p14:creationId xmlns:p14="http://schemas.microsoft.com/office/powerpoint/2010/main" val="37164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EF2529-DCB4-428C-AC88-2597318DA99B}"/>
              </a:ext>
            </a:extLst>
          </p:cNvPr>
          <p:cNvGraphicFramePr>
            <a:graphicFrameLocks noGrp="1"/>
          </p:cNvGraphicFramePr>
          <p:nvPr>
            <p:ph idx="1"/>
            <p:extLst/>
          </p:nvPr>
        </p:nvGraphicFramePr>
        <p:xfrm>
          <a:off x="2901398" y="1690688"/>
          <a:ext cx="6389204" cy="4044190"/>
        </p:xfrm>
        <a:graphic>
          <a:graphicData uri="http://schemas.openxmlformats.org/drawingml/2006/table">
            <a:tbl>
              <a:tblPr firstRow="1" firstCol="1" bandRow="1">
                <a:tableStyleId>{5C22544A-7EE6-4342-B048-85BDC9FD1C3A}</a:tableStyleId>
              </a:tblPr>
              <a:tblGrid>
                <a:gridCol w="1967948">
                  <a:extLst>
                    <a:ext uri="{9D8B030D-6E8A-4147-A177-3AD203B41FA5}">
                      <a16:colId xmlns:a16="http://schemas.microsoft.com/office/drawing/2014/main" val="712102298"/>
                    </a:ext>
                  </a:extLst>
                </a:gridCol>
                <a:gridCol w="2206487">
                  <a:extLst>
                    <a:ext uri="{9D8B030D-6E8A-4147-A177-3AD203B41FA5}">
                      <a16:colId xmlns:a16="http://schemas.microsoft.com/office/drawing/2014/main" val="1035841862"/>
                    </a:ext>
                  </a:extLst>
                </a:gridCol>
                <a:gridCol w="2214769">
                  <a:extLst>
                    <a:ext uri="{9D8B030D-6E8A-4147-A177-3AD203B41FA5}">
                      <a16:colId xmlns:a16="http://schemas.microsoft.com/office/drawing/2014/main" val="2326678919"/>
                    </a:ext>
                  </a:extLst>
                </a:gridCol>
              </a:tblGrid>
              <a:tr h="333789">
                <a:tc>
                  <a:txBody>
                    <a:bodyPr/>
                    <a:lstStyle/>
                    <a:p>
                      <a:pPr marL="0" marR="0">
                        <a:lnSpc>
                          <a:spcPct val="107000"/>
                        </a:lnSpc>
                        <a:spcBef>
                          <a:spcPts val="0"/>
                        </a:spcBef>
                        <a:spcAft>
                          <a:spcPts val="0"/>
                        </a:spcAft>
                      </a:pPr>
                      <a:r>
                        <a:rPr lang="en-US" sz="1600" dirty="0">
                          <a:solidFill>
                            <a:schemeClr val="tx1"/>
                          </a:solidFill>
                          <a:effectLst/>
                        </a:rPr>
                        <a:t>School Year</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SWOD Rate</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SWD Rate</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630379"/>
                  </a:ext>
                </a:extLst>
              </a:tr>
              <a:tr h="333789">
                <a:tc>
                  <a:txBody>
                    <a:bodyPr/>
                    <a:lstStyle/>
                    <a:p>
                      <a:pPr marL="0" marR="0">
                        <a:lnSpc>
                          <a:spcPct val="107000"/>
                        </a:lnSpc>
                        <a:spcBef>
                          <a:spcPts val="0"/>
                        </a:spcBef>
                        <a:spcAft>
                          <a:spcPts val="0"/>
                        </a:spcAft>
                      </a:pPr>
                      <a:r>
                        <a:rPr lang="en-US" sz="1600" dirty="0">
                          <a:solidFill>
                            <a:schemeClr val="tx1"/>
                          </a:solidFill>
                          <a:effectLst/>
                        </a:rPr>
                        <a:t>2019-2020</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6.5%</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14.11%</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0286374"/>
                  </a:ext>
                </a:extLst>
              </a:tr>
              <a:tr h="333789">
                <a:tc>
                  <a:txBody>
                    <a:bodyPr/>
                    <a:lstStyle/>
                    <a:p>
                      <a:pPr marL="0" marR="0">
                        <a:lnSpc>
                          <a:spcPct val="107000"/>
                        </a:lnSpc>
                        <a:spcBef>
                          <a:spcPts val="0"/>
                        </a:spcBef>
                        <a:spcAft>
                          <a:spcPts val="0"/>
                        </a:spcAft>
                      </a:pPr>
                      <a:r>
                        <a:rPr lang="en-US" sz="1600" dirty="0">
                          <a:solidFill>
                            <a:schemeClr val="tx1"/>
                          </a:solidFill>
                          <a:effectLst/>
                        </a:rPr>
                        <a:t>2018-2019</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7.2%</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17.95%</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7663670"/>
                  </a:ext>
                </a:extLst>
              </a:tr>
              <a:tr h="333789">
                <a:tc>
                  <a:txBody>
                    <a:bodyPr/>
                    <a:lstStyle/>
                    <a:p>
                      <a:pPr marL="0" marR="0">
                        <a:lnSpc>
                          <a:spcPct val="107000"/>
                        </a:lnSpc>
                        <a:spcBef>
                          <a:spcPts val="0"/>
                        </a:spcBef>
                        <a:spcAft>
                          <a:spcPts val="0"/>
                        </a:spcAft>
                      </a:pPr>
                      <a:r>
                        <a:rPr lang="en-US" sz="1600" dirty="0">
                          <a:solidFill>
                            <a:schemeClr val="tx1"/>
                          </a:solidFill>
                          <a:effectLst/>
                        </a:rPr>
                        <a:t>2017-2018</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7.2%</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16.81%</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4638536"/>
                  </a:ext>
                </a:extLst>
              </a:tr>
              <a:tr h="333789">
                <a:tc>
                  <a:txBody>
                    <a:bodyPr/>
                    <a:lstStyle/>
                    <a:p>
                      <a:pPr marL="0" marR="0">
                        <a:lnSpc>
                          <a:spcPct val="107000"/>
                        </a:lnSpc>
                        <a:spcBef>
                          <a:spcPts val="0"/>
                        </a:spcBef>
                        <a:spcAft>
                          <a:spcPts val="0"/>
                        </a:spcAft>
                      </a:pPr>
                      <a:r>
                        <a:rPr lang="en-US" sz="1600" dirty="0">
                          <a:solidFill>
                            <a:schemeClr val="tx1"/>
                          </a:solidFill>
                          <a:effectLst/>
                        </a:rPr>
                        <a:t>2016-2017</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8.5%</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17.90%</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4600671"/>
                  </a:ext>
                </a:extLst>
              </a:tr>
              <a:tr h="333789">
                <a:tc>
                  <a:txBody>
                    <a:bodyPr/>
                    <a:lstStyle/>
                    <a:p>
                      <a:pPr marL="0" marR="0">
                        <a:lnSpc>
                          <a:spcPct val="107000"/>
                        </a:lnSpc>
                        <a:spcBef>
                          <a:spcPts val="0"/>
                        </a:spcBef>
                        <a:spcAft>
                          <a:spcPts val="0"/>
                        </a:spcAft>
                      </a:pPr>
                      <a:r>
                        <a:rPr lang="en-US" sz="1600" dirty="0">
                          <a:solidFill>
                            <a:schemeClr val="tx1"/>
                          </a:solidFill>
                          <a:effectLst/>
                        </a:rPr>
                        <a:t>2015-2016</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8.7%</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15.26%</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4277002"/>
                  </a:ext>
                </a:extLst>
              </a:tr>
              <a:tr h="333789">
                <a:tc>
                  <a:txBody>
                    <a:bodyPr/>
                    <a:lstStyle/>
                    <a:p>
                      <a:pPr marL="0" marR="0">
                        <a:lnSpc>
                          <a:spcPct val="107000"/>
                        </a:lnSpc>
                        <a:spcBef>
                          <a:spcPts val="0"/>
                        </a:spcBef>
                        <a:spcAft>
                          <a:spcPts val="0"/>
                        </a:spcAft>
                      </a:pPr>
                      <a:r>
                        <a:rPr lang="en-US" sz="1600" dirty="0">
                          <a:solidFill>
                            <a:schemeClr val="tx1"/>
                          </a:solidFill>
                          <a:effectLst/>
                        </a:rPr>
                        <a:t>2014-2015</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8.5%</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16.77%</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992497"/>
                  </a:ext>
                </a:extLst>
              </a:tr>
              <a:tr h="333789">
                <a:tc>
                  <a:txBody>
                    <a:bodyPr/>
                    <a:lstStyle/>
                    <a:p>
                      <a:pPr marL="0" marR="0">
                        <a:lnSpc>
                          <a:spcPct val="107000"/>
                        </a:lnSpc>
                        <a:spcBef>
                          <a:spcPts val="0"/>
                        </a:spcBef>
                        <a:spcAft>
                          <a:spcPts val="0"/>
                        </a:spcAft>
                      </a:pPr>
                      <a:r>
                        <a:rPr lang="en-US" sz="1600" dirty="0">
                          <a:solidFill>
                            <a:schemeClr val="tx1"/>
                          </a:solidFill>
                          <a:effectLst/>
                        </a:rPr>
                        <a:t>2013-2014</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7.2%</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15.26%</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43874056"/>
                  </a:ext>
                </a:extLst>
              </a:tr>
              <a:tr h="333789">
                <a:tc>
                  <a:txBody>
                    <a:bodyPr/>
                    <a:lstStyle/>
                    <a:p>
                      <a:pPr marL="0" marR="0">
                        <a:lnSpc>
                          <a:spcPct val="107000"/>
                        </a:lnSpc>
                        <a:spcBef>
                          <a:spcPts val="0"/>
                        </a:spcBef>
                        <a:spcAft>
                          <a:spcPts val="0"/>
                        </a:spcAft>
                      </a:pPr>
                      <a:r>
                        <a:rPr lang="en-US" sz="1600" dirty="0">
                          <a:solidFill>
                            <a:schemeClr val="tx1"/>
                          </a:solidFill>
                          <a:effectLst/>
                        </a:rPr>
                        <a:t>2012-2013</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7.5%</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15.73%</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39158172"/>
                  </a:ext>
                </a:extLst>
              </a:tr>
              <a:tr h="333789">
                <a:tc>
                  <a:txBody>
                    <a:bodyPr/>
                    <a:lstStyle/>
                    <a:p>
                      <a:pPr marL="0" marR="0">
                        <a:lnSpc>
                          <a:spcPct val="107000"/>
                        </a:lnSpc>
                        <a:spcBef>
                          <a:spcPts val="0"/>
                        </a:spcBef>
                        <a:spcAft>
                          <a:spcPts val="0"/>
                        </a:spcAft>
                      </a:pPr>
                      <a:r>
                        <a:rPr lang="en-US" sz="1600" dirty="0">
                          <a:solidFill>
                            <a:schemeClr val="tx1"/>
                          </a:solidFill>
                          <a:effectLst/>
                        </a:rPr>
                        <a:t>2011-2012</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7.5%</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18.63%</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107056"/>
                  </a:ext>
                </a:extLst>
              </a:tr>
              <a:tr h="333789">
                <a:tc>
                  <a:txBody>
                    <a:bodyPr/>
                    <a:lstStyle/>
                    <a:p>
                      <a:pPr marL="0" marR="0">
                        <a:lnSpc>
                          <a:spcPct val="107000"/>
                        </a:lnSpc>
                        <a:spcBef>
                          <a:spcPts val="0"/>
                        </a:spcBef>
                        <a:spcAft>
                          <a:spcPts val="0"/>
                        </a:spcAft>
                      </a:pPr>
                      <a:r>
                        <a:rPr lang="en-US" sz="1600" dirty="0">
                          <a:solidFill>
                            <a:schemeClr val="tx1"/>
                          </a:solidFill>
                          <a:effectLst/>
                        </a:rPr>
                        <a:t>2010-2011</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a:solidFill>
                            <a:schemeClr val="tx1"/>
                          </a:solidFill>
                          <a:effectLst/>
                        </a:rPr>
                        <a:t>7.4%</a:t>
                      </a:r>
                      <a:endParaRPr lang="en-US" sz="160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18.64%</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1465528"/>
                  </a:ext>
                </a:extLst>
              </a:tr>
              <a:tr h="372511">
                <a:tc>
                  <a:txBody>
                    <a:bodyPr/>
                    <a:lstStyle/>
                    <a:p>
                      <a:pPr marL="0" marR="0">
                        <a:lnSpc>
                          <a:spcPct val="107000"/>
                        </a:lnSpc>
                        <a:spcBef>
                          <a:spcPts val="0"/>
                        </a:spcBef>
                        <a:spcAft>
                          <a:spcPts val="0"/>
                        </a:spcAft>
                      </a:pPr>
                      <a:r>
                        <a:rPr lang="en-US" sz="1600" dirty="0">
                          <a:solidFill>
                            <a:schemeClr val="tx1"/>
                          </a:solidFill>
                          <a:effectLst/>
                        </a:rPr>
                        <a:t>2009-2010</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12.2%</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solidFill>
                            <a:schemeClr val="tx1"/>
                          </a:solidFill>
                          <a:effectLst/>
                        </a:rPr>
                        <a:t>18.80%</a:t>
                      </a:r>
                      <a:endParaRPr lang="en-US" sz="1600" dirty="0">
                        <a:solidFill>
                          <a:schemeClr val="tx1"/>
                        </a:solidFill>
                        <a:effectLst/>
                        <a:latin typeface="Open Sans Light" panose="020B03060305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925"/>
                  </a:ext>
                </a:extLst>
              </a:tr>
            </a:tbl>
          </a:graphicData>
        </a:graphic>
      </p:graphicFrame>
      <p:sp>
        <p:nvSpPr>
          <p:cNvPr id="3" name="Title 2">
            <a:extLst>
              <a:ext uri="{FF2B5EF4-FFF2-40B4-BE49-F238E27FC236}">
                <a16:creationId xmlns:a16="http://schemas.microsoft.com/office/drawing/2014/main" id="{E935ECC7-538E-4997-8C6B-64BD5DB98417}"/>
              </a:ext>
            </a:extLst>
          </p:cNvPr>
          <p:cNvSpPr>
            <a:spLocks noGrp="1"/>
          </p:cNvSpPr>
          <p:nvPr>
            <p:ph type="title"/>
          </p:nvPr>
        </p:nvSpPr>
        <p:spPr>
          <a:xfrm>
            <a:off x="838200" y="365126"/>
            <a:ext cx="10515600" cy="976658"/>
          </a:xfrm>
        </p:spPr>
        <p:txBody>
          <a:bodyPr/>
          <a:lstStyle/>
          <a:p>
            <a:r>
              <a:rPr lang="en-US" dirty="0"/>
              <a:t>KSDE Dropout Data SWOD and SWD</a:t>
            </a:r>
          </a:p>
        </p:txBody>
      </p:sp>
    </p:spTree>
    <p:extLst>
      <p:ext uri="{BB962C8B-B14F-4D97-AF65-F5344CB8AC3E}">
        <p14:creationId xmlns:p14="http://schemas.microsoft.com/office/powerpoint/2010/main" val="162080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F807D-72B0-44CB-98BD-C0DC2B40E89F}"/>
              </a:ext>
            </a:extLst>
          </p:cNvPr>
          <p:cNvSpPr>
            <a:spLocks noGrp="1"/>
          </p:cNvSpPr>
          <p:nvPr>
            <p:ph idx="1"/>
          </p:nvPr>
        </p:nvSpPr>
        <p:spPr/>
        <p:txBody>
          <a:bodyPr>
            <a:normAutofit fontScale="92500" lnSpcReduction="10000"/>
          </a:bodyPr>
          <a:lstStyle/>
          <a:p>
            <a:r>
              <a:rPr lang="en-US" dirty="0"/>
              <a:t>Indicator 1:  Graduation</a:t>
            </a:r>
          </a:p>
          <a:p>
            <a:pPr marL="0" indent="0">
              <a:buNone/>
            </a:pPr>
            <a:endParaRPr lang="en-US" dirty="0"/>
          </a:p>
          <a:p>
            <a:pPr lvl="1">
              <a:buClrTx/>
            </a:pPr>
            <a:r>
              <a:rPr lang="en-US" dirty="0"/>
              <a:t>Percent of youth with Individualized Education Programs (IEPs) exiting from high school with a regular high school diploma.</a:t>
            </a:r>
          </a:p>
          <a:p>
            <a:pPr lvl="1">
              <a:buClrTx/>
            </a:pPr>
            <a:endParaRPr lang="en-US" dirty="0"/>
          </a:p>
          <a:p>
            <a:pPr lvl="1">
              <a:buClrTx/>
            </a:pPr>
            <a:r>
              <a:rPr lang="en-US" dirty="0"/>
              <a:t>GED Guidance:  FILE 009 – Children with Disabilities (IDEA) Exiting Special Education File Specifications – V17.0 (SY 2020-21)</a:t>
            </a:r>
          </a:p>
          <a:p>
            <a:pPr lvl="2">
              <a:buClrTx/>
            </a:pPr>
            <a:r>
              <a:rPr lang="en-US" dirty="0"/>
              <a:t>As defined in 34 CFR 300.102(a)(3)(iv), the term </a:t>
            </a:r>
            <a:r>
              <a:rPr lang="en-US" i="1" dirty="0"/>
              <a:t>regular high school diploma</a:t>
            </a:r>
            <a:r>
              <a:rPr lang="en-US" dirty="0"/>
              <a:t> means the standard high school diploma awarded to the preponderance of students in the State that is fully aligned with State standards, or a higher diploma, except that a regular high school diploma shall not be aligned to the alternate academic achievement standards described in section 1111(b)(1)(E) of the ESEA. </a:t>
            </a:r>
            <a:r>
              <a:rPr lang="en-US" b="1" i="1" dirty="0"/>
              <a:t>A regular high school diploma does not include a recognized equivalent of a diploma, such as a general equivalency diploma, certificate of completion, certificate of attendance, or similar lesser credential. </a:t>
            </a:r>
            <a:r>
              <a:rPr lang="en-US" dirty="0"/>
              <a:t>(emphasis added)</a:t>
            </a:r>
            <a:endParaRPr lang="en-US" b="1" i="1" dirty="0"/>
          </a:p>
          <a:p>
            <a:pPr lvl="2">
              <a:buClrTx/>
            </a:pPr>
            <a:endParaRPr lang="en-US" dirty="0"/>
          </a:p>
        </p:txBody>
      </p:sp>
      <p:sp>
        <p:nvSpPr>
          <p:cNvPr id="3" name="Title 2">
            <a:extLst>
              <a:ext uri="{FF2B5EF4-FFF2-40B4-BE49-F238E27FC236}">
                <a16:creationId xmlns:a16="http://schemas.microsoft.com/office/drawing/2014/main" id="{20703D1C-6351-4E6A-9AF5-7CBEEDBF7DB3}"/>
              </a:ext>
            </a:extLst>
          </p:cNvPr>
          <p:cNvSpPr>
            <a:spLocks noGrp="1"/>
          </p:cNvSpPr>
          <p:nvPr>
            <p:ph type="title"/>
          </p:nvPr>
        </p:nvSpPr>
        <p:spPr/>
        <p:txBody>
          <a:bodyPr/>
          <a:lstStyle/>
          <a:p>
            <a:r>
              <a:rPr lang="en-US" dirty="0"/>
              <a:t>GED Discussion:  Graduation</a:t>
            </a:r>
          </a:p>
        </p:txBody>
      </p:sp>
    </p:spTree>
    <p:extLst>
      <p:ext uri="{BB962C8B-B14F-4D97-AF65-F5344CB8AC3E}">
        <p14:creationId xmlns:p14="http://schemas.microsoft.com/office/powerpoint/2010/main" val="78692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12199-E327-4B8F-89A4-DF2B60A7D920}"/>
              </a:ext>
            </a:extLst>
          </p:cNvPr>
          <p:cNvSpPr>
            <a:spLocks noGrp="1"/>
          </p:cNvSpPr>
          <p:nvPr>
            <p:ph idx="1"/>
          </p:nvPr>
        </p:nvSpPr>
        <p:spPr/>
        <p:txBody>
          <a:bodyPr>
            <a:normAutofit lnSpcReduction="10000"/>
          </a:bodyPr>
          <a:lstStyle/>
          <a:p>
            <a:r>
              <a:rPr lang="en-US" dirty="0"/>
              <a:t>Indicator 2:  Dropout</a:t>
            </a:r>
          </a:p>
          <a:p>
            <a:pPr marL="0" indent="0">
              <a:buNone/>
            </a:pPr>
            <a:endParaRPr lang="en-US" dirty="0"/>
          </a:p>
          <a:p>
            <a:pPr lvl="1">
              <a:buClrTx/>
            </a:pPr>
            <a:r>
              <a:rPr lang="en-US" dirty="0"/>
              <a:t>Percent of youth with IEPs dropping out of high school.</a:t>
            </a:r>
          </a:p>
          <a:p>
            <a:pPr lvl="1">
              <a:buClrTx/>
            </a:pPr>
            <a:endParaRPr lang="en-US" dirty="0"/>
          </a:p>
          <a:p>
            <a:pPr lvl="1">
              <a:buClrTx/>
            </a:pPr>
            <a:r>
              <a:rPr lang="en-US" dirty="0"/>
              <a:t>GED Guidance:  FILE 009 – Children with Disabilities (IDEA) Exiting Special Education File Specifications – V17.0 (SY 2020-21)</a:t>
            </a:r>
          </a:p>
          <a:p>
            <a:pPr lvl="2">
              <a:buClrTx/>
            </a:pPr>
            <a:r>
              <a:rPr lang="en-US" dirty="0"/>
              <a:t>This includes dropouts, runaways, </a:t>
            </a:r>
            <a:r>
              <a:rPr lang="en-US" b="1" i="1" dirty="0"/>
              <a:t>GED recipients (in cases where students are required to drop out of the secondary educational program in order to pursue the GED certificate)</a:t>
            </a:r>
            <a:r>
              <a:rPr lang="en-US" dirty="0"/>
              <a:t>, expulsions, status unknown, students who moved but are not known to be continuing in another educational program, and other </a:t>
            </a:r>
            <a:r>
              <a:rPr lang="en-US" dirty="0" err="1"/>
              <a:t>exiters</a:t>
            </a:r>
            <a:r>
              <a:rPr lang="en-US" dirty="0"/>
              <a:t> from special education.</a:t>
            </a:r>
          </a:p>
          <a:p>
            <a:pPr lvl="3">
              <a:buClrTx/>
            </a:pPr>
            <a:r>
              <a:rPr lang="en-US" b="1" i="1" dirty="0"/>
              <a:t>GED - In states where students may receive a GED without dropping out of school, these students may be reported as having received a certificate. These are students who were jointly enrolled in secondary education and a GED program.  In all other cases, GED recipients should be reported as dropped out.  </a:t>
            </a:r>
            <a:r>
              <a:rPr lang="en-US" dirty="0"/>
              <a:t>(emphasis added)</a:t>
            </a:r>
            <a:endParaRPr lang="en-US" b="1" i="1" dirty="0"/>
          </a:p>
        </p:txBody>
      </p:sp>
      <p:sp>
        <p:nvSpPr>
          <p:cNvPr id="3" name="Title 2">
            <a:extLst>
              <a:ext uri="{FF2B5EF4-FFF2-40B4-BE49-F238E27FC236}">
                <a16:creationId xmlns:a16="http://schemas.microsoft.com/office/drawing/2014/main" id="{9B48F150-F030-49C4-AB3C-D3FFEB6E22FB}"/>
              </a:ext>
            </a:extLst>
          </p:cNvPr>
          <p:cNvSpPr>
            <a:spLocks noGrp="1"/>
          </p:cNvSpPr>
          <p:nvPr>
            <p:ph type="title"/>
          </p:nvPr>
        </p:nvSpPr>
        <p:spPr/>
        <p:txBody>
          <a:bodyPr/>
          <a:lstStyle/>
          <a:p>
            <a:r>
              <a:rPr lang="en-US" dirty="0"/>
              <a:t>GED Discussion:  Dropout</a:t>
            </a:r>
          </a:p>
        </p:txBody>
      </p:sp>
    </p:spTree>
    <p:extLst>
      <p:ext uri="{BB962C8B-B14F-4D97-AF65-F5344CB8AC3E}">
        <p14:creationId xmlns:p14="http://schemas.microsoft.com/office/powerpoint/2010/main" val="376341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95275F-5E3F-49E9-91ED-F4D246E42C92}"/>
              </a:ext>
            </a:extLst>
          </p:cNvPr>
          <p:cNvSpPr>
            <a:spLocks noGrp="1"/>
          </p:cNvSpPr>
          <p:nvPr>
            <p:ph idx="1"/>
          </p:nvPr>
        </p:nvSpPr>
        <p:spPr/>
        <p:txBody>
          <a:bodyPr/>
          <a:lstStyle/>
          <a:p>
            <a:r>
              <a:rPr lang="en-US" dirty="0"/>
              <a:t>Eligibility to take the GED test:</a:t>
            </a:r>
          </a:p>
          <a:p>
            <a:pPr marL="0" indent="0">
              <a:buNone/>
            </a:pPr>
            <a:endParaRPr lang="en-US" dirty="0"/>
          </a:p>
          <a:p>
            <a:pPr lvl="1">
              <a:buClrTx/>
            </a:pPr>
            <a:r>
              <a:rPr lang="en-US" b="1" dirty="0"/>
              <a:t>K.A.R. 88-24-1. Eligibility to take GED test</a:t>
            </a:r>
            <a:r>
              <a:rPr lang="en-US" dirty="0"/>
              <a:t>.</a:t>
            </a:r>
          </a:p>
          <a:p>
            <a:pPr marL="1371600" lvl="2" indent="-457200">
              <a:buClrTx/>
              <a:buAutoNum type="alphaLcParenBoth"/>
            </a:pPr>
            <a:r>
              <a:rPr lang="en-US" dirty="0"/>
              <a:t>Each applicant to take the general education development (GED) test shall meet the following requirements:</a:t>
            </a:r>
          </a:p>
          <a:p>
            <a:pPr marL="914400" lvl="2" indent="0">
              <a:buClrTx/>
              <a:buNone/>
            </a:pPr>
            <a:br>
              <a:rPr lang="en-US" dirty="0"/>
            </a:br>
            <a:r>
              <a:rPr lang="en-US" dirty="0"/>
              <a:t>	(1) Be neither currently enrolled at nor graduated from an accredited 	public, private, denominational, or parochial high school in the United 	States or Canada; and</a:t>
            </a:r>
          </a:p>
          <a:p>
            <a:pPr marL="914400" lvl="2" indent="0">
              <a:buClrTx/>
              <a:buNone/>
            </a:pPr>
            <a:br>
              <a:rPr lang="en-US" dirty="0"/>
            </a:br>
            <a:r>
              <a:rPr lang="en-US" dirty="0"/>
              <a:t>	(2) be 16 years of age or older.</a:t>
            </a:r>
          </a:p>
        </p:txBody>
      </p:sp>
      <p:sp>
        <p:nvSpPr>
          <p:cNvPr id="3" name="Title 2">
            <a:extLst>
              <a:ext uri="{FF2B5EF4-FFF2-40B4-BE49-F238E27FC236}">
                <a16:creationId xmlns:a16="http://schemas.microsoft.com/office/drawing/2014/main" id="{48C9D002-4EF9-4C6B-B262-42C6AA49248F}"/>
              </a:ext>
            </a:extLst>
          </p:cNvPr>
          <p:cNvSpPr>
            <a:spLocks noGrp="1"/>
          </p:cNvSpPr>
          <p:nvPr>
            <p:ph type="title"/>
          </p:nvPr>
        </p:nvSpPr>
        <p:spPr/>
        <p:txBody>
          <a:bodyPr/>
          <a:lstStyle/>
          <a:p>
            <a:r>
              <a:rPr lang="en-US" dirty="0"/>
              <a:t>GED Discussion:  Eligibility</a:t>
            </a:r>
          </a:p>
        </p:txBody>
      </p:sp>
    </p:spTree>
    <p:extLst>
      <p:ext uri="{BB962C8B-B14F-4D97-AF65-F5344CB8AC3E}">
        <p14:creationId xmlns:p14="http://schemas.microsoft.com/office/powerpoint/2010/main" val="359099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B59091-4CAB-4BD5-8976-15CE31ED15B4}"/>
              </a:ext>
            </a:extLst>
          </p:cNvPr>
          <p:cNvSpPr>
            <a:spLocks noGrp="1"/>
          </p:cNvSpPr>
          <p:nvPr>
            <p:ph idx="1"/>
          </p:nvPr>
        </p:nvSpPr>
        <p:spPr/>
        <p:txBody>
          <a:bodyPr>
            <a:normAutofit fontScale="85000" lnSpcReduction="20000"/>
          </a:bodyPr>
          <a:lstStyle/>
          <a:p>
            <a:r>
              <a:rPr lang="en-US" b="1" dirty="0"/>
              <a:t>K.A.R. 88-24-1</a:t>
            </a:r>
            <a:r>
              <a:rPr lang="en-US" dirty="0"/>
              <a:t>(b) In addition to meeting the requirements specified in subsection (a), each applicant who is 16 or 17 years old shall meet the following requirements:</a:t>
            </a:r>
            <a:br>
              <a:rPr lang="en-US" dirty="0"/>
            </a:br>
            <a:r>
              <a:rPr lang="en-US" dirty="0"/>
              <a:t>(1) Provide one of the following:</a:t>
            </a:r>
            <a:br>
              <a:rPr lang="en-US" dirty="0"/>
            </a:br>
            <a:r>
              <a:rPr lang="en-US" dirty="0"/>
              <a:t>(A) Written permission from a parent or legal guardian; or</a:t>
            </a:r>
            <a:br>
              <a:rPr lang="en-US" dirty="0"/>
            </a:br>
            <a:r>
              <a:rPr lang="en-US" dirty="0"/>
              <a:t>(B) written proof of legal emancipation; and</a:t>
            </a:r>
            <a:br>
              <a:rPr lang="en-US" dirty="0"/>
            </a:br>
            <a:r>
              <a:rPr lang="en-US" dirty="0"/>
              <a:t>(2) provide proof of meeting one of the following requirements:</a:t>
            </a:r>
            <a:br>
              <a:rPr lang="en-US" dirty="0"/>
            </a:br>
            <a:r>
              <a:rPr lang="en-US" b="1" i="1" dirty="0"/>
              <a:t>(A) Have participated in a final counseling session conducted by the school district where the applicant currently resides and signed a disclaimer pursuant to K.S.A. 72-1111(b)(2), and amendments thereto;</a:t>
            </a:r>
            <a:br>
              <a:rPr lang="en-US" b="1" i="1" dirty="0"/>
            </a:br>
            <a:r>
              <a:rPr lang="en-US" b="1" i="1" dirty="0"/>
              <a:t>(B) have disenrolled from an alternative education program approved by a Kansas unified school district;</a:t>
            </a:r>
            <a:br>
              <a:rPr lang="en-US" b="1" i="1" dirty="0"/>
            </a:br>
            <a:r>
              <a:rPr lang="en-US" b="1" i="1" dirty="0"/>
              <a:t>(C) have graduated or disenrolled from a program of instruction approved by the state board of education pursuant to K.S.A. 72-1111(g), and amendments</a:t>
            </a:r>
            <a:r>
              <a:rPr lang="en-US" dirty="0"/>
              <a:t> </a:t>
            </a:r>
            <a:r>
              <a:rPr lang="en-US" b="1" i="1" dirty="0"/>
              <a:t>thereto</a:t>
            </a:r>
            <a:r>
              <a:rPr lang="en-US" dirty="0"/>
              <a:t>; (emphasis added) or</a:t>
            </a:r>
            <a:br>
              <a:rPr lang="en-US" dirty="0"/>
            </a:br>
            <a:r>
              <a:rPr lang="en-US" dirty="0"/>
              <a:t>(D) be exempt from compulsory attendance pursuant to a court order.</a:t>
            </a:r>
          </a:p>
        </p:txBody>
      </p:sp>
      <p:sp>
        <p:nvSpPr>
          <p:cNvPr id="3" name="Title 2">
            <a:extLst>
              <a:ext uri="{FF2B5EF4-FFF2-40B4-BE49-F238E27FC236}">
                <a16:creationId xmlns:a16="http://schemas.microsoft.com/office/drawing/2014/main" id="{F5A55AA8-EC26-45F3-BB74-1C3DC2F79F08}"/>
              </a:ext>
            </a:extLst>
          </p:cNvPr>
          <p:cNvSpPr>
            <a:spLocks noGrp="1"/>
          </p:cNvSpPr>
          <p:nvPr>
            <p:ph type="title"/>
          </p:nvPr>
        </p:nvSpPr>
        <p:spPr/>
        <p:txBody>
          <a:bodyPr/>
          <a:lstStyle/>
          <a:p>
            <a:r>
              <a:rPr lang="en-US" dirty="0"/>
              <a:t>GED Discussion:  Eligibility</a:t>
            </a:r>
          </a:p>
        </p:txBody>
      </p:sp>
    </p:spTree>
    <p:extLst>
      <p:ext uri="{BB962C8B-B14F-4D97-AF65-F5344CB8AC3E}">
        <p14:creationId xmlns:p14="http://schemas.microsoft.com/office/powerpoint/2010/main" val="292060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Brian Dempsey</a:t>
            </a:r>
            <a:br>
              <a:rPr lang="en-US" dirty="0"/>
            </a:br>
            <a:r>
              <a:rPr lang="en-US" dirty="0"/>
              <a:t>Attorney</a:t>
            </a:r>
            <a:br>
              <a:rPr lang="en-US" dirty="0"/>
            </a:br>
            <a:r>
              <a:rPr lang="en-US" dirty="0"/>
              <a:t>SETS</a:t>
            </a:r>
            <a:br>
              <a:rPr lang="en-US" dirty="0"/>
            </a:br>
            <a:r>
              <a:rPr lang="en-US" dirty="0"/>
              <a:t>(785) 296-6518</a:t>
            </a:r>
            <a:br>
              <a:rPr lang="en-US" dirty="0"/>
            </a:br>
            <a:r>
              <a:rPr lang="en-US" dirty="0">
                <a:hlinkClick r:id="rId2"/>
              </a:rPr>
              <a:t>bdempsey@ksde.org</a:t>
            </a:r>
            <a:r>
              <a:rPr lang="en-US" dirty="0"/>
              <a:t> </a:t>
            </a:r>
          </a:p>
        </p:txBody>
      </p:sp>
    </p:spTree>
    <p:extLst>
      <p:ext uri="{BB962C8B-B14F-4D97-AF65-F5344CB8AC3E}">
        <p14:creationId xmlns:p14="http://schemas.microsoft.com/office/powerpoint/2010/main" val="246057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Stakeholder Input on State Performance Plan/Annual Performance Report</a:t>
            </a:r>
          </a:p>
        </p:txBody>
      </p:sp>
      <p:sp>
        <p:nvSpPr>
          <p:cNvPr id="3" name="Subtitle 2"/>
          <p:cNvSpPr>
            <a:spLocks noGrp="1"/>
          </p:cNvSpPr>
          <p:nvPr>
            <p:ph type="body" idx="1"/>
          </p:nvPr>
        </p:nvSpPr>
        <p:spPr/>
        <p:txBody>
          <a:bodyPr>
            <a:normAutofit/>
          </a:bodyPr>
          <a:lstStyle/>
          <a:p>
            <a:r>
              <a:rPr lang="en-US" dirty="0"/>
              <a:t>Laura Jurgensen</a:t>
            </a:r>
          </a:p>
        </p:txBody>
      </p:sp>
    </p:spTree>
    <p:extLst>
      <p:ext uri="{BB962C8B-B14F-4D97-AF65-F5344CB8AC3E}">
        <p14:creationId xmlns:p14="http://schemas.microsoft.com/office/powerpoint/2010/main" val="366566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4524315"/>
          </a:xfrm>
          <a:prstGeom prst="rect">
            <a:avLst/>
          </a:prstGeom>
        </p:spPr>
        <p:txBody>
          <a:bodyPr wrap="square">
            <a:spAutoFit/>
          </a:bodyPr>
          <a:lstStyle/>
          <a:p>
            <a:r>
              <a:rPr lang="en-US" sz="2400" dirty="0"/>
              <a:t>Our Interpreters today are </a:t>
            </a:r>
            <a:r>
              <a:rPr lang="en-US" sz="2400" dirty="0">
                <a:highlight>
                  <a:srgbClr val="FFFF00"/>
                </a:highlight>
              </a:rPr>
              <a:t>Tanya </a:t>
            </a:r>
            <a:r>
              <a:rPr lang="en-US" sz="2400" dirty="0" err="1">
                <a:highlight>
                  <a:srgbClr val="FFFF00"/>
                </a:highlight>
              </a:rPr>
              <a:t>Northcraft</a:t>
            </a:r>
            <a:r>
              <a:rPr lang="en-US" sz="2400" dirty="0">
                <a:highlight>
                  <a:srgbClr val="FFFF00"/>
                </a:highlight>
              </a:rPr>
              <a:t> </a:t>
            </a:r>
            <a:r>
              <a:rPr lang="en-US" sz="2400" dirty="0"/>
              <a:t>and </a:t>
            </a:r>
            <a:r>
              <a:rPr lang="en-US" sz="2400" dirty="0">
                <a:highlight>
                  <a:srgbClr val="FFFF00"/>
                </a:highlight>
              </a:rPr>
              <a:t>Robin Olson</a:t>
            </a:r>
            <a:r>
              <a:rPr lang="en-US" sz="2400" dirty="0"/>
              <a:t>.</a:t>
            </a:r>
          </a:p>
          <a:p>
            <a:endParaRPr lang="en-US" sz="2400" dirty="0"/>
          </a:p>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ESI Longitudinal Data Discussion</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Shanna Bigler</a:t>
            </a:r>
          </a:p>
        </p:txBody>
      </p:sp>
    </p:spTree>
    <p:extLst>
      <p:ext uri="{BB962C8B-B14F-4D97-AF65-F5344CB8AC3E}">
        <p14:creationId xmlns:p14="http://schemas.microsoft.com/office/powerpoint/2010/main" val="4148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8100-D92D-495C-800F-3837E5833A02}"/>
              </a:ext>
            </a:extLst>
          </p:cNvPr>
          <p:cNvSpPr>
            <a:spLocks noGrp="1"/>
          </p:cNvSpPr>
          <p:nvPr>
            <p:ph type="title"/>
          </p:nvPr>
        </p:nvSpPr>
        <p:spPr/>
        <p:txBody>
          <a:bodyPr/>
          <a:lstStyle/>
          <a:p>
            <a:r>
              <a:rPr lang="en-US" dirty="0"/>
              <a:t>TASN Survey</a:t>
            </a:r>
          </a:p>
        </p:txBody>
      </p:sp>
      <p:sp>
        <p:nvSpPr>
          <p:cNvPr id="3" name="Text Placeholder 2">
            <a:extLst>
              <a:ext uri="{FF2B5EF4-FFF2-40B4-BE49-F238E27FC236}">
                <a16:creationId xmlns:a16="http://schemas.microsoft.com/office/drawing/2014/main" id="{96259AAD-248C-424A-BA3A-1488EBBCA4AF}"/>
              </a:ext>
            </a:extLst>
          </p:cNvPr>
          <p:cNvSpPr>
            <a:spLocks noGrp="1"/>
          </p:cNvSpPr>
          <p:nvPr>
            <p:ph type="body" idx="1"/>
          </p:nvPr>
        </p:nvSpPr>
        <p:spPr/>
        <p:txBody>
          <a:bodyPr/>
          <a:lstStyle/>
          <a:p>
            <a:r>
              <a:rPr lang="en-US" dirty="0"/>
              <a:t>Amy </a:t>
            </a:r>
            <a:r>
              <a:rPr lang="en-US" dirty="0" err="1"/>
              <a:t>Gaumer</a:t>
            </a:r>
            <a:r>
              <a:rPr lang="en-US" dirty="0"/>
              <a:t> Erickson</a:t>
            </a:r>
          </a:p>
          <a:p>
            <a:r>
              <a:rPr lang="en-US" dirty="0"/>
              <a:t>Crystal Davis</a:t>
            </a:r>
          </a:p>
        </p:txBody>
      </p:sp>
    </p:spTree>
    <p:extLst>
      <p:ext uri="{BB962C8B-B14F-4D97-AF65-F5344CB8AC3E}">
        <p14:creationId xmlns:p14="http://schemas.microsoft.com/office/powerpoint/2010/main" val="163124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24E490-1D63-4777-83D3-CF4E5E5D3AB7}"/>
              </a:ext>
            </a:extLst>
          </p:cNvPr>
          <p:cNvSpPr>
            <a:spLocks noGrp="1"/>
          </p:cNvSpPr>
          <p:nvPr>
            <p:ph type="title"/>
          </p:nvPr>
        </p:nvSpPr>
        <p:spPr/>
        <p:txBody>
          <a:bodyPr/>
          <a:lstStyle/>
          <a:p>
            <a:r>
              <a:rPr lang="en-US" dirty="0"/>
              <a:t>Lunch Break</a:t>
            </a:r>
          </a:p>
        </p:txBody>
      </p:sp>
    </p:spTree>
    <p:extLst>
      <p:ext uri="{BB962C8B-B14F-4D97-AF65-F5344CB8AC3E}">
        <p14:creationId xmlns:p14="http://schemas.microsoft.com/office/powerpoint/2010/main" val="365923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6213" y="1030185"/>
            <a:ext cx="8622144" cy="1900416"/>
          </a:xfrm>
        </p:spPr>
        <p:txBody>
          <a:bodyPr>
            <a:normAutofit fontScale="90000"/>
          </a:bodyPr>
          <a:lstStyle/>
          <a:p>
            <a:r>
              <a:rPr lang="en-US" dirty="0"/>
              <a:t>Proposed Changes to the SIMR and Indicator 17 (SSIP)</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ubtitle 1"/>
          <p:cNvSpPr>
            <a:spLocks noGrp="1"/>
          </p:cNvSpPr>
          <p:nvPr>
            <p:ph type="body" idx="1"/>
          </p:nvPr>
        </p:nvSpPr>
        <p:spPr>
          <a:xfrm>
            <a:off x="1790820" y="4104684"/>
            <a:ext cx="5384422" cy="877863"/>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Kerry Haag</a:t>
            </a:r>
          </a:p>
        </p:txBody>
      </p:sp>
    </p:spTree>
    <p:extLst>
      <p:ext uri="{BB962C8B-B14F-4D97-AF65-F5344CB8AC3E}">
        <p14:creationId xmlns:p14="http://schemas.microsoft.com/office/powerpoint/2010/main" val="362728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Indicator 17:  State Systemic Improvement Plan</a:t>
            </a:r>
          </a:p>
        </p:txBody>
      </p:sp>
    </p:spTree>
    <p:extLst>
      <p:ext uri="{BB962C8B-B14F-4D97-AF65-F5344CB8AC3E}">
        <p14:creationId xmlns:p14="http://schemas.microsoft.com/office/powerpoint/2010/main" val="250613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21758"/>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State Systemic Improvement Plan (SSIP)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SPP/APR Indicator 17</a:t>
            </a:r>
          </a:p>
        </p:txBody>
      </p:sp>
      <p:sp>
        <p:nvSpPr>
          <p:cNvPr id="4" name="Content Placeholder 3">
            <a:extLst>
              <a:ext uri="{FF2B5EF4-FFF2-40B4-BE49-F238E27FC236}">
                <a16:creationId xmlns:a16="http://schemas.microsoft.com/office/drawing/2014/main" id="{BEA02CCB-B74A-4B50-99F1-2390FC5C9A22}"/>
              </a:ext>
            </a:extLst>
          </p:cNvPr>
          <p:cNvSpPr>
            <a:spLocks noGrp="1"/>
          </p:cNvSpPr>
          <p:nvPr>
            <p:ph idx="1"/>
          </p:nvPr>
        </p:nvSpPr>
        <p:spPr/>
        <p:txBody>
          <a:bodyPr/>
          <a:lstStyle/>
          <a:p>
            <a:pPr marL="0" indent="0">
              <a:buNone/>
            </a:pPr>
            <a:r>
              <a:rPr lang="en-US" dirty="0"/>
              <a:t>Each State is required to submit in the FFY 2020 SPP/APR, Part B Indicators 1-17 by February 1, 2022.</a:t>
            </a:r>
          </a:p>
          <a:p>
            <a:pPr marL="457200" indent="-457200"/>
            <a:r>
              <a:rPr lang="en-US" dirty="0"/>
              <a:t>A comprehensive, ambitious, achievable, multi-year State Systemic Improvement Plan (SSIP) to improve results for children with disabilities. The plan is comprised of three phases; Analysis, Plan, Implementation, and Evaluation.</a:t>
            </a:r>
          </a:p>
          <a:p>
            <a:pPr marL="457200" indent="-457200"/>
            <a:r>
              <a:rPr lang="en-US" dirty="0"/>
              <a:t>Measured annually using: 1) analysis of the State-Identified Measurable Result (SIMR) progress data; </a:t>
            </a:r>
            <a:r>
              <a:rPr lang="en-US" i="1" dirty="0"/>
              <a:t>and</a:t>
            </a:r>
            <a:r>
              <a:rPr lang="en-US" dirty="0"/>
              <a:t> 2) report on implementation of principle SSIP improvement strategies, activities, measures, and outcomes</a:t>
            </a:r>
          </a:p>
          <a:p>
            <a:endParaRPr lang="en-US" dirty="0"/>
          </a:p>
        </p:txBody>
      </p:sp>
    </p:spTree>
    <p:extLst>
      <p:ext uri="{BB962C8B-B14F-4D97-AF65-F5344CB8AC3E}">
        <p14:creationId xmlns:p14="http://schemas.microsoft.com/office/powerpoint/2010/main" val="372175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Requirements for Indicator 17 Measurement</a:t>
            </a:r>
          </a:p>
        </p:txBody>
      </p:sp>
      <p:sp>
        <p:nvSpPr>
          <p:cNvPr id="12" name="Content Placeholder 2"/>
          <p:cNvSpPr txBox="1">
            <a:spLocks/>
          </p:cNvSpPr>
          <p:nvPr/>
        </p:nvSpPr>
        <p:spPr>
          <a:xfrm>
            <a:off x="691793" y="1568912"/>
            <a:ext cx="10808414" cy="453393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0" indent="-742950" algn="l" defTabSz="914400" rtl="0" eaLnBrk="1" fontAlgn="auto" latinLnBrk="0" hangingPunct="1">
              <a:lnSpc>
                <a:spcPct val="90000"/>
              </a:lnSpc>
              <a:spcBef>
                <a:spcPts val="1800"/>
              </a:spcBef>
              <a:spcAft>
                <a:spcPts val="1800"/>
              </a:spcAft>
              <a:buClrTx/>
              <a:buSzTx/>
              <a:buFont typeface="+mj-lt"/>
              <a:buAutoNum type="arabicPeriod"/>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Baseline Data: Expressed as % and aligned with State Identified Measurable Result (SIMR)</a:t>
            </a:r>
          </a:p>
          <a:p>
            <a:pPr marL="742950" marR="0" lvl="0" indent="-742950" algn="l" defTabSz="914400" rtl="0" eaLnBrk="1" fontAlgn="auto" latinLnBrk="0" hangingPunct="1">
              <a:lnSpc>
                <a:spcPct val="90000"/>
              </a:lnSpc>
              <a:spcBef>
                <a:spcPts val="1800"/>
              </a:spcBef>
              <a:spcAft>
                <a:spcPts val="1800"/>
              </a:spcAft>
              <a:buClrTx/>
              <a:buSzTx/>
              <a:buFont typeface="+mj-lt"/>
              <a:buAutoNum type="arabicPeriod"/>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SIMR must measure performance of students with disabilities. </a:t>
            </a:r>
          </a:p>
          <a:p>
            <a:pPr marL="742950" marR="0" lvl="0" indent="-742950" algn="l" defTabSz="914400" rtl="0" eaLnBrk="1" fontAlgn="auto" latinLnBrk="0" hangingPunct="1">
              <a:lnSpc>
                <a:spcPct val="90000"/>
              </a:lnSpc>
              <a:spcBef>
                <a:spcPts val="1800"/>
              </a:spcBef>
              <a:spcAft>
                <a:spcPts val="1800"/>
              </a:spcAft>
              <a:buClrTx/>
              <a:buSzTx/>
              <a:buFont typeface="+mj-lt"/>
              <a:buAutoNum type="arabicPeriod"/>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Updated Data: Aligned with SIMR, expressed as % and whether target was met</a:t>
            </a:r>
            <a:endParaRPr kumimoji="0" lang="en-US" sz="7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endParaRPr>
          </a:p>
        </p:txBody>
      </p:sp>
    </p:spTree>
    <p:extLst>
      <p:ext uri="{BB962C8B-B14F-4D97-AF65-F5344CB8AC3E}">
        <p14:creationId xmlns:p14="http://schemas.microsoft.com/office/powerpoint/2010/main" val="2031641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a:xfrm>
            <a:off x="0" y="-4328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Last Thoughts Target Setting </a:t>
            </a:r>
          </a:p>
        </p:txBody>
      </p:sp>
      <p:sp>
        <p:nvSpPr>
          <p:cNvPr id="3" name="Rectangle 2"/>
          <p:cNvSpPr/>
          <p:nvPr/>
        </p:nvSpPr>
        <p:spPr>
          <a:xfrm>
            <a:off x="1369128" y="1577503"/>
            <a:ext cx="9453744" cy="4031873"/>
          </a:xfrm>
          <a:prstGeom prst="rect">
            <a:avLst/>
          </a:prstGeom>
        </p:spPr>
        <p:txBody>
          <a:bodyPr wrap="square" anchor="ctr">
            <a:spAutoFit/>
          </a:bodyPr>
          <a:lstStyle/>
          <a:p>
            <a:pPr marL="742950" marR="0" lvl="0" indent="-7429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Targets may remain the same several years in a row. </a:t>
            </a:r>
          </a:p>
          <a:p>
            <a:pPr marL="742950" marR="0" lvl="0" indent="-7429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Targets must show improvement over baseline in the end.</a:t>
            </a:r>
          </a:p>
          <a:p>
            <a:pPr marL="742950" marR="0" lvl="0" indent="-7429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The state must clearly and completely explain the rationale and method used.</a:t>
            </a:r>
          </a:p>
        </p:txBody>
      </p:sp>
    </p:spTree>
    <p:extLst>
      <p:ext uri="{BB962C8B-B14F-4D97-AF65-F5344CB8AC3E}">
        <p14:creationId xmlns:p14="http://schemas.microsoft.com/office/powerpoint/2010/main" val="278731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State Systemic Improvement Plan (SSIP)</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Indicator 17</a:t>
            </a:r>
            <a:endParaRPr kumimoji="0" lang="en-US" sz="18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106583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839788" y="377826"/>
            <a:ext cx="10515600" cy="1149350"/>
          </a:xfrm>
        </p:spPr>
        <p:txBody>
          <a:bodyPr>
            <a:normAutofit/>
          </a:bodyPr>
          <a:lstStyle/>
          <a:p>
            <a:r>
              <a:rPr lang="en-US" sz="3600" dirty="0"/>
              <a:t>What is Indicator 17?</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579788" y="1554834"/>
            <a:ext cx="5157787" cy="548568"/>
          </a:xfrm>
        </p:spPr>
        <p:txBody>
          <a:bodyPr>
            <a:noAutofit/>
          </a:bodyPr>
          <a:lstStyle/>
          <a:p>
            <a:pPr>
              <a:spcBef>
                <a:spcPts val="0"/>
              </a:spcBef>
            </a:pPr>
            <a:r>
              <a:rPr lang="en-US" sz="2000" dirty="0"/>
              <a:t>State Systemic Improvement Plan (SSIP)</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373335" y="2289974"/>
            <a:ext cx="5157787" cy="2076421"/>
          </a:xfrm>
        </p:spPr>
        <p:txBody>
          <a:bodyPr>
            <a:noAutofit/>
          </a:bodyPr>
          <a:lstStyle/>
          <a:p>
            <a:r>
              <a:rPr lang="en-US" sz="1800" u="sng" dirty="0"/>
              <a:t>Indicator 17 </a:t>
            </a:r>
            <a:r>
              <a:rPr lang="en-US" sz="1800" dirty="0"/>
              <a:t>- The SSIP is a comprehensive, ambitious, yet achievable multi-year plan measuring the results for children with disabilities. Its goal is to improve results for children with disabilities, with stakeholder involvement in each phase: analysis, planning, implementation and evaluation. </a:t>
            </a:r>
          </a:p>
        </p:txBody>
      </p:sp>
      <p:sp>
        <p:nvSpPr>
          <p:cNvPr id="11" name="Content Placeholder 20">
            <a:extLst>
              <a:ext uri="{FF2B5EF4-FFF2-40B4-BE49-F238E27FC236}">
                <a16:creationId xmlns:a16="http://schemas.microsoft.com/office/drawing/2014/main" id="{969DD153-6FEA-47C1-90DB-8AD4A314C7ED}"/>
              </a:ext>
            </a:extLst>
          </p:cNvPr>
          <p:cNvSpPr txBox="1">
            <a:spLocks/>
          </p:cNvSpPr>
          <p:nvPr/>
        </p:nvSpPr>
        <p:spPr>
          <a:xfrm>
            <a:off x="530577" y="4366395"/>
            <a:ext cx="5318126" cy="1744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20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2013-2020 State Identified Measurable Result  (SIMR)</a:t>
            </a:r>
          </a:p>
          <a:p>
            <a:pPr marL="0" marR="0" lvl="0" indent="0" algn="l" defTabSz="914400"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1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Percentage of children with disabilities in grades K-5 who perform at benchmark or above in Reading</a:t>
            </a:r>
          </a:p>
          <a:p>
            <a:pPr marL="0" marR="0" lvl="0" indent="0" algn="l" defTabSz="914400"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5934429" y="2103402"/>
            <a:ext cx="5318126" cy="4661382"/>
          </a:xfrm>
        </p:spPr>
        <p:txBody>
          <a:bodyPr>
            <a:normAutofit/>
          </a:bodyPr>
          <a:lstStyle/>
          <a:p>
            <a:pPr marL="0" indent="0">
              <a:buNone/>
            </a:pPr>
            <a:r>
              <a:rPr lang="en-US" sz="2000" b="1" dirty="0"/>
              <a:t>Measured by </a:t>
            </a:r>
            <a:r>
              <a:rPr lang="en-US" sz="2000" dirty="0"/>
              <a:t>locally administered Curriculum-Based Measure – General Outcome Measure (CBM-GOM) from a state-selected cohort of districts </a:t>
            </a:r>
          </a:p>
          <a:p>
            <a:pPr marL="0" indent="0">
              <a:buNone/>
            </a:pPr>
            <a:endParaRPr lang="en-US" sz="2000" b="1" dirty="0"/>
          </a:p>
          <a:p>
            <a:pPr marL="0" indent="0">
              <a:buNone/>
            </a:pPr>
            <a:endParaRPr lang="en-US" sz="2000" dirty="0"/>
          </a:p>
          <a:p>
            <a:pPr marL="0" indent="0">
              <a:buNone/>
            </a:pPr>
            <a:r>
              <a:rPr lang="en-US" sz="2000" dirty="0"/>
              <a:t>State-selected cohort:  Kansas MTSS and Alignment districts who are installing an integrated school improvement framework for academics, behavior, social and emotional learning</a:t>
            </a:r>
          </a:p>
          <a:p>
            <a:pPr marL="0" indent="0">
              <a:buNone/>
            </a:pPr>
            <a:endParaRPr lang="en-US" sz="2000" dirty="0"/>
          </a:p>
          <a:p>
            <a:endParaRPr lang="en-US" sz="2000" dirty="0"/>
          </a:p>
        </p:txBody>
      </p:sp>
    </p:spTree>
    <p:extLst>
      <p:ext uri="{BB962C8B-B14F-4D97-AF65-F5344CB8AC3E}">
        <p14:creationId xmlns:p14="http://schemas.microsoft.com/office/powerpoint/2010/main" val="134842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September 16, 2021</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048C-D755-45F6-B88E-B39EFE03961E}"/>
              </a:ext>
            </a:extLst>
          </p:cNvPr>
          <p:cNvSpPr>
            <a:spLocks noGrp="1"/>
          </p:cNvSpPr>
          <p:nvPr>
            <p:ph type="title"/>
          </p:nvPr>
        </p:nvSpPr>
        <p:spPr/>
        <p:txBody>
          <a:bodyPr>
            <a:normAutofit/>
          </a:bodyPr>
          <a:lstStyle/>
          <a:p>
            <a:r>
              <a:rPr lang="en-US" dirty="0"/>
              <a:t>State Systemic Improvement Plan (SSIP) Strategies</a:t>
            </a:r>
          </a:p>
        </p:txBody>
      </p:sp>
      <p:sp>
        <p:nvSpPr>
          <p:cNvPr id="7" name="Content Placeholder 6">
            <a:extLst>
              <a:ext uri="{FF2B5EF4-FFF2-40B4-BE49-F238E27FC236}">
                <a16:creationId xmlns:a16="http://schemas.microsoft.com/office/drawing/2014/main" id="{FB1106A4-215B-4F36-A77A-BC11FCDE1C5D}"/>
              </a:ext>
            </a:extLst>
          </p:cNvPr>
          <p:cNvSpPr>
            <a:spLocks noGrp="1"/>
          </p:cNvSpPr>
          <p:nvPr>
            <p:ph idx="1"/>
          </p:nvPr>
        </p:nvSpPr>
        <p:spPr>
          <a:xfrm>
            <a:off x="393700" y="1644073"/>
            <a:ext cx="10960100" cy="4532890"/>
          </a:xfrm>
        </p:spPr>
        <p:txBody>
          <a:bodyPr>
            <a:normAutofit/>
          </a:bodyPr>
          <a:lstStyle/>
          <a:p>
            <a:pPr lvl="1"/>
            <a:r>
              <a:rPr lang="en-US" b="1" dirty="0"/>
              <a:t>Coherent Improvement Strategy 1.0 </a:t>
            </a:r>
            <a:r>
              <a:rPr lang="en-US" dirty="0"/>
              <a:t>infrastructure development through strategically realigning, reallocating, and leveraging current State Education Agency (SEA) policies, organization, and infrastructure for increased capacity of districts to implement evidence-based practices. </a:t>
            </a:r>
          </a:p>
          <a:p>
            <a:pPr lvl="1"/>
            <a:r>
              <a:rPr lang="en-US" b="1" dirty="0"/>
              <a:t>Coherent Improvement Strategy 2.0 </a:t>
            </a:r>
            <a:r>
              <a:rPr lang="en-US" dirty="0"/>
              <a:t>supports the implementation of evidence-based practices through designing, implementing, and evaluating an integrated school improvement-planning framework built on the existing Kansas Multi-Tier System of Supports (Kansas MTSS) and Alignment.</a:t>
            </a:r>
          </a:p>
          <a:p>
            <a:pPr lvl="1"/>
            <a:r>
              <a:rPr lang="en-US" b="1" dirty="0"/>
              <a:t>Coherent Improvement Strategy 3.0 </a:t>
            </a:r>
            <a:r>
              <a:rPr lang="en-US" dirty="0"/>
              <a:t>evaluates the degree to which the state infrastructure supported district implementation of evidence-based practices to improve reading results for students with disabilities kindergarten through fifth grade.</a:t>
            </a:r>
          </a:p>
        </p:txBody>
      </p:sp>
    </p:spTree>
    <p:extLst>
      <p:ext uri="{BB962C8B-B14F-4D97-AF65-F5344CB8AC3E}">
        <p14:creationId xmlns:p14="http://schemas.microsoft.com/office/powerpoint/2010/main" val="114184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a:xfrm>
            <a:off x="0" y="-4328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Changes to Indicator 17 for the 2020-2025 SPP/APR Reporting Period</a:t>
            </a:r>
          </a:p>
        </p:txBody>
      </p:sp>
      <p:sp>
        <p:nvSpPr>
          <p:cNvPr id="3" name="Rectangle 2"/>
          <p:cNvSpPr/>
          <p:nvPr/>
        </p:nvSpPr>
        <p:spPr>
          <a:xfrm>
            <a:off x="267854" y="2175070"/>
            <a:ext cx="11656291" cy="366254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FFY 2014-2019 SSIP Evaluation data indicated: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Steady increase in percentage of students with disabilities reading at benchmark or above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KSDE is proposing changing SIMR calculation from a percentage at grade level benchmark to one based on the </a:t>
            </a:r>
            <a:r>
              <a:rPr kumimoji="0" lang="en-US" sz="2400" b="0" i="0" u="sng" strike="noStrike" kern="1200" cap="none" spc="0" normalizeH="0" baseline="0" noProof="0" dirty="0">
                <a:ln>
                  <a:noFill/>
                </a:ln>
                <a:solidFill>
                  <a:srgbClr val="12284C"/>
                </a:solidFill>
                <a:effectLst/>
                <a:uLnTx/>
                <a:uFillTx/>
                <a:latin typeface="Open Sans Light"/>
                <a:ea typeface="+mn-ea"/>
                <a:cs typeface="+mn-cs"/>
              </a:rPr>
              <a:t>rate of improvement.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741363"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Change will take effect in data collected during the 2021-2022 school year.</a:t>
            </a:r>
            <a:endParaRPr kumimoji="0" lang="en-US" sz="3200" b="0" i="0" u="none" strike="noStrike" kern="1200" cap="none" spc="0" normalizeH="0" baseline="0" noProof="0" dirty="0">
              <a:ln>
                <a:noFill/>
              </a:ln>
              <a:solidFill>
                <a:srgbClr val="12284C"/>
              </a:solidFill>
              <a:effectLst/>
              <a:uLnTx/>
              <a:uFillTx/>
              <a:latin typeface="Open Sans Ligh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23167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7BB0-1260-44C4-8289-2251A0B5FDE8}"/>
              </a:ext>
            </a:extLst>
          </p:cNvPr>
          <p:cNvSpPr>
            <a:spLocks noGrp="1"/>
          </p:cNvSpPr>
          <p:nvPr>
            <p:ph type="title"/>
          </p:nvPr>
        </p:nvSpPr>
        <p:spPr/>
        <p:txBody>
          <a:bodyPr>
            <a:normAutofit fontScale="90000"/>
          </a:bodyPr>
          <a:lstStyle/>
          <a:p>
            <a:r>
              <a:rPr lang="en-US" b="1" dirty="0">
                <a:solidFill>
                  <a:schemeClr val="tx1">
                    <a:lumMod val="90000"/>
                    <a:lumOff val="10000"/>
                  </a:schemeClr>
                </a:solidFill>
                <a:latin typeface="Calibri" panose="020F0502020204030204" pitchFamily="34" charset="0"/>
                <a:cs typeface="Calibri" panose="020F0502020204030204" pitchFamily="34" charset="0"/>
              </a:rPr>
              <a:t>Indicator 17 – Historical Data for the State Systemic Improvement Plan (SSIP)</a:t>
            </a:r>
            <a:br>
              <a:rPr lang="en-US" b="1" dirty="0">
                <a:solidFill>
                  <a:schemeClr val="tx1">
                    <a:lumMod val="90000"/>
                    <a:lumOff val="10000"/>
                  </a:schemeClr>
                </a:solidFill>
                <a:latin typeface="Calibri" panose="020F0502020204030204" pitchFamily="34" charset="0"/>
                <a:cs typeface="Calibri" panose="020F0502020204030204" pitchFamily="34" charset="0"/>
              </a:rPr>
            </a:br>
            <a:r>
              <a:rPr lang="en-US" dirty="0">
                <a:solidFill>
                  <a:schemeClr val="tx1">
                    <a:lumMod val="90000"/>
                    <a:lumOff val="10000"/>
                  </a:schemeClr>
                </a:solidFill>
                <a:latin typeface="Calibri" panose="020F0502020204030204" pitchFamily="34" charset="0"/>
                <a:cs typeface="Calibri" panose="020F0502020204030204" pitchFamily="34" charset="0"/>
              </a:rPr>
              <a:t>Kansas State Identified Measurable Result (SIMR) </a:t>
            </a:r>
            <a:endParaRPr lang="en-US" b="1" dirty="0"/>
          </a:p>
        </p:txBody>
      </p:sp>
      <p:graphicFrame>
        <p:nvGraphicFramePr>
          <p:cNvPr id="4" name="Table 4">
            <a:extLst>
              <a:ext uri="{FF2B5EF4-FFF2-40B4-BE49-F238E27FC236}">
                <a16:creationId xmlns:a16="http://schemas.microsoft.com/office/drawing/2014/main" id="{5EF12D47-9C80-42B8-B554-9E76EDE753E1}"/>
              </a:ext>
            </a:extLst>
          </p:cNvPr>
          <p:cNvGraphicFramePr>
            <a:graphicFrameLocks noGrp="1"/>
          </p:cNvGraphicFramePr>
          <p:nvPr>
            <p:ph idx="1"/>
            <p:extLst/>
          </p:nvPr>
        </p:nvGraphicFramePr>
        <p:xfrm>
          <a:off x="838200" y="2316480"/>
          <a:ext cx="10515600" cy="1112520"/>
        </p:xfrm>
        <a:graphic>
          <a:graphicData uri="http://schemas.openxmlformats.org/drawingml/2006/table">
            <a:tbl>
              <a:tblPr firstRow="1" bandRow="1">
                <a:tableStyleId>{9DCAF9ED-07DC-4A11-8D7F-57B35C25682E}</a:tableStyleId>
              </a:tblPr>
              <a:tblGrid>
                <a:gridCol w="1314450">
                  <a:extLst>
                    <a:ext uri="{9D8B030D-6E8A-4147-A177-3AD203B41FA5}">
                      <a16:colId xmlns:a16="http://schemas.microsoft.com/office/drawing/2014/main" val="3716525340"/>
                    </a:ext>
                  </a:extLst>
                </a:gridCol>
                <a:gridCol w="1314450">
                  <a:extLst>
                    <a:ext uri="{9D8B030D-6E8A-4147-A177-3AD203B41FA5}">
                      <a16:colId xmlns:a16="http://schemas.microsoft.com/office/drawing/2014/main" val="1383582729"/>
                    </a:ext>
                  </a:extLst>
                </a:gridCol>
                <a:gridCol w="1314450">
                  <a:extLst>
                    <a:ext uri="{9D8B030D-6E8A-4147-A177-3AD203B41FA5}">
                      <a16:colId xmlns:a16="http://schemas.microsoft.com/office/drawing/2014/main" val="506755788"/>
                    </a:ext>
                  </a:extLst>
                </a:gridCol>
                <a:gridCol w="1314450">
                  <a:extLst>
                    <a:ext uri="{9D8B030D-6E8A-4147-A177-3AD203B41FA5}">
                      <a16:colId xmlns:a16="http://schemas.microsoft.com/office/drawing/2014/main" val="196958964"/>
                    </a:ext>
                  </a:extLst>
                </a:gridCol>
                <a:gridCol w="1314450">
                  <a:extLst>
                    <a:ext uri="{9D8B030D-6E8A-4147-A177-3AD203B41FA5}">
                      <a16:colId xmlns:a16="http://schemas.microsoft.com/office/drawing/2014/main" val="1510346438"/>
                    </a:ext>
                  </a:extLst>
                </a:gridCol>
                <a:gridCol w="1314450">
                  <a:extLst>
                    <a:ext uri="{9D8B030D-6E8A-4147-A177-3AD203B41FA5}">
                      <a16:colId xmlns:a16="http://schemas.microsoft.com/office/drawing/2014/main" val="1506098069"/>
                    </a:ext>
                  </a:extLst>
                </a:gridCol>
                <a:gridCol w="1314450">
                  <a:extLst>
                    <a:ext uri="{9D8B030D-6E8A-4147-A177-3AD203B41FA5}">
                      <a16:colId xmlns:a16="http://schemas.microsoft.com/office/drawing/2014/main" val="2742611162"/>
                    </a:ext>
                  </a:extLst>
                </a:gridCol>
                <a:gridCol w="1314450">
                  <a:extLst>
                    <a:ext uri="{9D8B030D-6E8A-4147-A177-3AD203B41FA5}">
                      <a16:colId xmlns:a16="http://schemas.microsoft.com/office/drawing/2014/main" val="1302882964"/>
                    </a:ext>
                  </a:extLst>
                </a:gridCol>
              </a:tblGrid>
              <a:tr h="370840">
                <a:tc>
                  <a:txBody>
                    <a:bodyPr/>
                    <a:lstStyle/>
                    <a:p>
                      <a:r>
                        <a:rPr lang="en-US" dirty="0"/>
                        <a:t>FFY</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1668643244"/>
                  </a:ext>
                </a:extLst>
              </a:tr>
              <a:tr h="370840">
                <a:tc>
                  <a:txBody>
                    <a:bodyPr/>
                    <a:lstStyle/>
                    <a:p>
                      <a:r>
                        <a:rPr lang="en-US" dirty="0"/>
                        <a:t>Target &gt;=</a:t>
                      </a:r>
                    </a:p>
                  </a:txBody>
                  <a:tcPr/>
                </a:tc>
                <a:tc>
                  <a:txBody>
                    <a:bodyPr/>
                    <a:lstStyle/>
                    <a:p>
                      <a:pPr algn="ctr"/>
                      <a:endParaRPr lang="en-US" dirty="0"/>
                    </a:p>
                  </a:txBody>
                  <a:tcPr/>
                </a:tc>
                <a:tc>
                  <a:txBody>
                    <a:bodyPr/>
                    <a:lstStyle/>
                    <a:p>
                      <a:pPr algn="ctr"/>
                      <a:r>
                        <a:rPr lang="en-US" dirty="0"/>
                        <a:t>29.95%</a:t>
                      </a:r>
                    </a:p>
                  </a:txBody>
                  <a:tcPr/>
                </a:tc>
                <a:tc>
                  <a:txBody>
                    <a:bodyPr/>
                    <a:lstStyle/>
                    <a:p>
                      <a:pPr algn="ctr"/>
                      <a:r>
                        <a:rPr lang="en-US" dirty="0"/>
                        <a:t>30.00%</a:t>
                      </a:r>
                    </a:p>
                  </a:txBody>
                  <a:tcPr/>
                </a:tc>
                <a:tc>
                  <a:txBody>
                    <a:bodyPr/>
                    <a:lstStyle/>
                    <a:p>
                      <a:pPr algn="ctr"/>
                      <a:r>
                        <a:rPr lang="en-US" dirty="0"/>
                        <a:t>27.52%</a:t>
                      </a:r>
                    </a:p>
                  </a:txBody>
                  <a:tcPr/>
                </a:tc>
                <a:tc>
                  <a:txBody>
                    <a:bodyPr/>
                    <a:lstStyle/>
                    <a:p>
                      <a:pPr algn="ctr"/>
                      <a:r>
                        <a:rPr lang="en-US" dirty="0"/>
                        <a:t>28.50%</a:t>
                      </a:r>
                    </a:p>
                  </a:txBody>
                  <a:tcPr/>
                </a:tc>
                <a:tc>
                  <a:txBody>
                    <a:bodyPr/>
                    <a:lstStyle/>
                    <a:p>
                      <a:pPr algn="ctr"/>
                      <a:r>
                        <a:rPr lang="en-US" dirty="0"/>
                        <a:t>29.50%</a:t>
                      </a:r>
                    </a:p>
                  </a:txBody>
                  <a:tcPr/>
                </a:tc>
                <a:tc>
                  <a:txBody>
                    <a:bodyPr/>
                    <a:lstStyle/>
                    <a:p>
                      <a:pPr algn="ctr"/>
                      <a:r>
                        <a:rPr lang="en-US" dirty="0"/>
                        <a:t>29.50%</a:t>
                      </a:r>
                    </a:p>
                  </a:txBody>
                  <a:tcPr/>
                </a:tc>
                <a:extLst>
                  <a:ext uri="{0D108BD9-81ED-4DB2-BD59-A6C34878D82A}">
                    <a16:rowId xmlns:a16="http://schemas.microsoft.com/office/drawing/2014/main" val="4013210579"/>
                  </a:ext>
                </a:extLst>
              </a:tr>
              <a:tr h="370840">
                <a:tc>
                  <a:txBody>
                    <a:bodyPr/>
                    <a:lstStyle/>
                    <a:p>
                      <a:r>
                        <a:rPr lang="en-US" dirty="0"/>
                        <a:t>Data*</a:t>
                      </a:r>
                    </a:p>
                  </a:txBody>
                  <a:tcPr/>
                </a:tc>
                <a:tc>
                  <a:txBody>
                    <a:bodyPr/>
                    <a:lstStyle/>
                    <a:p>
                      <a:pPr algn="ctr"/>
                      <a:r>
                        <a:rPr lang="en-US" dirty="0"/>
                        <a:t>29.95%*</a:t>
                      </a:r>
                    </a:p>
                  </a:txBody>
                  <a:tcPr/>
                </a:tc>
                <a:tc>
                  <a:txBody>
                    <a:bodyPr/>
                    <a:lstStyle/>
                    <a:p>
                      <a:pPr algn="ctr"/>
                      <a:r>
                        <a:rPr lang="en-US" dirty="0"/>
                        <a:t>24.41%</a:t>
                      </a:r>
                    </a:p>
                  </a:txBody>
                  <a:tcPr/>
                </a:tc>
                <a:tc>
                  <a:txBody>
                    <a:bodyPr/>
                    <a:lstStyle/>
                    <a:p>
                      <a:pPr algn="ctr"/>
                      <a:r>
                        <a:rPr lang="en-US" dirty="0"/>
                        <a:t>26.37%</a:t>
                      </a:r>
                    </a:p>
                  </a:txBody>
                  <a:tcPr/>
                </a:tc>
                <a:tc>
                  <a:txBody>
                    <a:bodyPr/>
                    <a:lstStyle/>
                    <a:p>
                      <a:pPr algn="ctr"/>
                      <a:r>
                        <a:rPr lang="en-US" dirty="0"/>
                        <a:t>27.52%**</a:t>
                      </a:r>
                    </a:p>
                  </a:txBody>
                  <a:tcPr/>
                </a:tc>
                <a:tc>
                  <a:txBody>
                    <a:bodyPr/>
                    <a:lstStyle/>
                    <a:p>
                      <a:pPr algn="ctr"/>
                      <a:r>
                        <a:rPr lang="en-US" dirty="0"/>
                        <a:t>31.11%</a:t>
                      </a:r>
                    </a:p>
                  </a:txBody>
                  <a:tcPr/>
                </a:tc>
                <a:tc>
                  <a:txBody>
                    <a:bodyPr/>
                    <a:lstStyle/>
                    <a:p>
                      <a:pPr algn="ctr"/>
                      <a:r>
                        <a:rPr lang="en-US" dirty="0"/>
                        <a:t>30.25%</a:t>
                      </a:r>
                    </a:p>
                  </a:txBody>
                  <a:tcPr/>
                </a:tc>
                <a:tc>
                  <a:txBody>
                    <a:bodyPr/>
                    <a:lstStyle/>
                    <a:p>
                      <a:pPr algn="ctr"/>
                      <a:r>
                        <a:rPr lang="en-US" dirty="0"/>
                        <a:t>--</a:t>
                      </a:r>
                    </a:p>
                  </a:txBody>
                  <a:tcPr/>
                </a:tc>
                <a:extLst>
                  <a:ext uri="{0D108BD9-81ED-4DB2-BD59-A6C34878D82A}">
                    <a16:rowId xmlns:a16="http://schemas.microsoft.com/office/drawing/2014/main" val="3104368932"/>
                  </a:ext>
                </a:extLst>
              </a:tr>
            </a:tbl>
          </a:graphicData>
        </a:graphic>
      </p:graphicFrame>
      <p:sp>
        <p:nvSpPr>
          <p:cNvPr id="5" name="TextBox 4">
            <a:extLst>
              <a:ext uri="{FF2B5EF4-FFF2-40B4-BE49-F238E27FC236}">
                <a16:creationId xmlns:a16="http://schemas.microsoft.com/office/drawing/2014/main" id="{79411E41-9A69-4FE8-A3A8-709DFEA81195}"/>
              </a:ext>
            </a:extLst>
          </p:cNvPr>
          <p:cNvSpPr txBox="1"/>
          <p:nvPr/>
        </p:nvSpPr>
        <p:spPr>
          <a:xfrm>
            <a:off x="838200" y="3848100"/>
            <a:ext cx="288893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*Baseline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284C"/>
                </a:solidFill>
                <a:effectLst/>
                <a:uLnTx/>
                <a:uFillTx/>
                <a:latin typeface="Open Sans Light"/>
                <a:ea typeface="+mn-ea"/>
                <a:cs typeface="+mn-cs"/>
              </a:rPr>
              <a:t>**Baseline Re-Established</a:t>
            </a:r>
          </a:p>
        </p:txBody>
      </p:sp>
    </p:spTree>
    <p:extLst>
      <p:ext uri="{BB962C8B-B14F-4D97-AF65-F5344CB8AC3E}">
        <p14:creationId xmlns:p14="http://schemas.microsoft.com/office/powerpoint/2010/main" val="1170324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A47F3-BED1-4278-86A8-24B1F97B6635}"/>
              </a:ext>
            </a:extLst>
          </p:cNvPr>
          <p:cNvSpPr>
            <a:spLocks noGrp="1"/>
          </p:cNvSpPr>
          <p:nvPr>
            <p:ph type="title"/>
          </p:nvPr>
        </p:nvSpPr>
        <p:spPr>
          <a:xfrm>
            <a:off x="839788" y="457200"/>
            <a:ext cx="3932237" cy="2971800"/>
          </a:xfrm>
        </p:spPr>
        <p:txBody>
          <a:bodyPr>
            <a:normAutofit/>
          </a:bodyPr>
          <a:lstStyle/>
          <a:p>
            <a:r>
              <a:rPr lang="en-US" dirty="0"/>
              <a:t>Reading Proficiency &amp; Reading Accuracy, children K–5 in the </a:t>
            </a:r>
            <a:r>
              <a:rPr lang="en-US" dirty="0" err="1"/>
              <a:t>SIMR</a:t>
            </a:r>
            <a:r>
              <a:rPr lang="en-US" dirty="0"/>
              <a:t> Cohort districts</a:t>
            </a:r>
          </a:p>
        </p:txBody>
      </p:sp>
      <p:graphicFrame>
        <p:nvGraphicFramePr>
          <p:cNvPr id="7" name="Chart 6" descr="Graph showing target and proficient data from FFY 2014 through FFY 2018. FFY 2014 and FFY 2015 were below target, FFY 2016 at target, FFY 2017 and 2018 above target.">
            <a:extLst>
              <a:ext uri="{FF2B5EF4-FFF2-40B4-BE49-F238E27FC236}">
                <a16:creationId xmlns:a16="http://schemas.microsoft.com/office/drawing/2014/main" id="{D117B05D-ED42-44B1-9344-CC787D86B6AC}"/>
              </a:ext>
            </a:extLst>
          </p:cNvPr>
          <p:cNvGraphicFramePr>
            <a:graphicFrameLocks/>
          </p:cNvGraphicFramePr>
          <p:nvPr>
            <p:extLst/>
          </p:nvPr>
        </p:nvGraphicFramePr>
        <p:xfrm>
          <a:off x="4772025" y="457200"/>
          <a:ext cx="7013427" cy="5411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47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F7E48F-29DF-4A7B-80A5-EC942F1B8F81}"/>
              </a:ext>
            </a:extLst>
          </p:cNvPr>
          <p:cNvSpPr>
            <a:spLocks noGrp="1"/>
          </p:cNvSpPr>
          <p:nvPr>
            <p:ph type="title"/>
          </p:nvPr>
        </p:nvSpPr>
        <p:spPr/>
        <p:txBody>
          <a:bodyPr/>
          <a:lstStyle/>
          <a:p>
            <a:r>
              <a:rPr lang="en-US" dirty="0"/>
              <a:t>Proposed Revision to </a:t>
            </a:r>
            <a:r>
              <a:rPr lang="en-US" dirty="0" err="1"/>
              <a:t>SIMR</a:t>
            </a:r>
            <a:r>
              <a:rPr lang="en-US" dirty="0"/>
              <a:t> Measurement</a:t>
            </a:r>
          </a:p>
        </p:txBody>
      </p:sp>
      <p:sp>
        <p:nvSpPr>
          <p:cNvPr id="6" name="Content Placeholder 5">
            <a:extLst>
              <a:ext uri="{FF2B5EF4-FFF2-40B4-BE49-F238E27FC236}">
                <a16:creationId xmlns:a16="http://schemas.microsoft.com/office/drawing/2014/main" id="{4B92AD5A-1BAF-43A2-A7C0-73BB620301C7}"/>
              </a:ext>
            </a:extLst>
          </p:cNvPr>
          <p:cNvSpPr>
            <a:spLocks noGrp="1"/>
          </p:cNvSpPr>
          <p:nvPr>
            <p:ph idx="1"/>
          </p:nvPr>
        </p:nvSpPr>
        <p:spPr/>
        <p:txBody>
          <a:bodyPr/>
          <a:lstStyle/>
          <a:p>
            <a:pPr marL="0" indent="0">
              <a:buNone/>
            </a:pPr>
            <a:r>
              <a:rPr lang="en-US" sz="2400" dirty="0">
                <a:effectLst/>
                <a:latin typeface="Calibri" panose="020F0502020204030204" pitchFamily="34" charset="0"/>
                <a:ea typeface="Calibri" panose="020F0502020204030204" pitchFamily="34" charset="0"/>
              </a:rPr>
              <a:t>The measurement tool for the Kansas </a:t>
            </a:r>
            <a:r>
              <a:rPr lang="en-US" sz="2400" dirty="0" err="1">
                <a:effectLst/>
                <a:latin typeface="Calibri" panose="020F0502020204030204" pitchFamily="34" charset="0"/>
                <a:ea typeface="Calibri" panose="020F0502020204030204" pitchFamily="34" charset="0"/>
              </a:rPr>
              <a:t>SIMR</a:t>
            </a:r>
            <a:r>
              <a:rPr lang="en-US" sz="2400" dirty="0">
                <a:effectLst/>
                <a:latin typeface="Calibri" panose="020F0502020204030204" pitchFamily="34" charset="0"/>
                <a:ea typeface="Calibri" panose="020F0502020204030204" pitchFamily="34" charset="0"/>
              </a:rPr>
              <a:t> will remain the same, a curriculum-based measure/general outcome measure, however, the calculation from this assessment will be shifting. Kansas proposes moving from a grade level benchmark to a Rate of Improvement calculation. This is a new calculation, offered by the assessment product </a:t>
            </a:r>
            <a:r>
              <a:rPr lang="en-US" sz="2400" dirty="0" err="1">
                <a:effectLst/>
                <a:latin typeface="Calibri" panose="020F0502020204030204" pitchFamily="34" charset="0"/>
                <a:ea typeface="Calibri" panose="020F0502020204030204" pitchFamily="34" charset="0"/>
              </a:rPr>
              <a:t>FastBridge</a:t>
            </a:r>
            <a:r>
              <a:rPr lang="en-US" sz="2400" dirty="0">
                <a:effectLst/>
                <a:latin typeface="Calibri" panose="020F0502020204030204" pitchFamily="34" charset="0"/>
                <a:ea typeface="Calibri" panose="020F0502020204030204" pitchFamily="34" charset="0"/>
              </a:rPr>
              <a:t>, is based on the same reading skills as grade level benchmarks but is reflective of student growth opposed to mastery. Focusing on a rate of improvement calculation ensures students with disabilities are not falling farther behind non-disabled peers, reflecting their actual growth even if they remain below grade level. This measurement approach is consistent with the spirit of IDEA by ensuring that students with disabilities are not only making progress but also not falling farther behind.</a:t>
            </a:r>
          </a:p>
          <a:p>
            <a:endParaRPr lang="en-US" dirty="0"/>
          </a:p>
        </p:txBody>
      </p:sp>
    </p:spTree>
    <p:extLst>
      <p:ext uri="{BB962C8B-B14F-4D97-AF65-F5344CB8AC3E}">
        <p14:creationId xmlns:p14="http://schemas.microsoft.com/office/powerpoint/2010/main" val="1189816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1690688"/>
            <a:ext cx="10515600" cy="3194821"/>
          </a:xfrm>
        </p:spPr>
        <p:txBody>
          <a:bodyPr>
            <a:normAutofit/>
          </a:bodyPr>
          <a:lstStyle/>
          <a:p>
            <a:r>
              <a:rPr lang="en-US" sz="2400" dirty="0"/>
              <a:t>In </a:t>
            </a:r>
            <a:r>
              <a:rPr lang="en-US" sz="2400" i="1" u="sng" dirty="0"/>
              <a:t>FFY2020, no data</a:t>
            </a:r>
            <a:r>
              <a:rPr lang="en-US" sz="2400" i="1" dirty="0"/>
              <a:t> </a:t>
            </a:r>
            <a:r>
              <a:rPr lang="en-US" sz="2400" dirty="0"/>
              <a:t>could be collected on this indicator due to the shift to remote instruction across the state as result of Covid-19 pandemic.</a:t>
            </a:r>
          </a:p>
          <a:p>
            <a:r>
              <a:rPr lang="en-US" sz="2400" dirty="0"/>
              <a:t>In FFY2021, while data collection itself has not been impacted; the level of student performance has yet to be determined/analyzed.</a:t>
            </a:r>
          </a:p>
          <a:p>
            <a:r>
              <a:rPr lang="en-US" sz="2400" dirty="0"/>
              <a:t>Hypothesis:  FFY2021 data  collected in Spring of 2021may indicate a learning loss and lower than typical percentage of students with disabilities scoring at benchmark.</a:t>
            </a:r>
          </a:p>
          <a:p>
            <a:endParaRPr lang="en-US" sz="2400" dirty="0"/>
          </a:p>
          <a:p>
            <a:endParaRPr lang="en-US" sz="2400" dirty="0"/>
          </a:p>
        </p:txBody>
      </p:sp>
    </p:spTree>
    <p:extLst>
      <p:ext uri="{BB962C8B-B14F-4D97-AF65-F5344CB8AC3E}">
        <p14:creationId xmlns:p14="http://schemas.microsoft.com/office/powerpoint/2010/main" val="2114706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a:xfrm>
            <a:off x="0" y="-4328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Baseline Changes to Indicator 17 for the 2020-2025 SPP/APR Reporting Period</a:t>
            </a:r>
          </a:p>
        </p:txBody>
      </p:sp>
      <p:sp>
        <p:nvSpPr>
          <p:cNvPr id="12" name="Content Placeholder 2"/>
          <p:cNvSpPr txBox="1">
            <a:spLocks/>
          </p:cNvSpPr>
          <p:nvPr/>
        </p:nvSpPr>
        <p:spPr>
          <a:xfrm>
            <a:off x="449802" y="1659377"/>
            <a:ext cx="11292396" cy="15881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A new performance baseline was established in FFY 2016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While KSDE must establish a FFY 2020* performance baseline there is no recent data to use in reliably inform establishment said baseline.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As a result,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Proposal is to continue the SIMR and use the 2019 target of 29.50% as a baseline for FFY2020.</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a:t>
            </a:r>
            <a:r>
              <a:rPr kumimoji="0" lang="en-US" sz="2400" b="0" i="1" u="none" strike="noStrike" kern="1200" cap="none" spc="0" normalizeH="0" baseline="0" noProof="0" dirty="0">
                <a:ln>
                  <a:noFill/>
                </a:ln>
                <a:solidFill>
                  <a:srgbClr val="12284C"/>
                </a:solidFill>
                <a:effectLst/>
                <a:uLnTx/>
                <a:uFillTx/>
                <a:latin typeface="Open Sans Light"/>
                <a:ea typeface="+mn-ea"/>
                <a:cs typeface="+mn-cs"/>
              </a:rPr>
              <a:t>Reminder:  In </a:t>
            </a:r>
            <a:r>
              <a:rPr kumimoji="0" lang="en-US" sz="2400" b="0" i="1" u="sng" strike="noStrike" kern="1200" cap="none" spc="0" normalizeH="0" baseline="0" noProof="0" dirty="0">
                <a:ln>
                  <a:noFill/>
                </a:ln>
                <a:solidFill>
                  <a:srgbClr val="12284C"/>
                </a:solidFill>
                <a:effectLst/>
                <a:uLnTx/>
                <a:uFillTx/>
                <a:latin typeface="Open Sans Light"/>
                <a:ea typeface="+mn-ea"/>
                <a:cs typeface="+mn-cs"/>
              </a:rPr>
              <a:t>FFY2020 no data </a:t>
            </a:r>
            <a:r>
              <a:rPr kumimoji="0" lang="en-US" sz="2400" b="0" i="1" u="none" strike="noStrike" kern="1200" cap="none" spc="0" normalizeH="0" baseline="0" noProof="0" dirty="0">
                <a:ln>
                  <a:noFill/>
                </a:ln>
                <a:solidFill>
                  <a:srgbClr val="12284C"/>
                </a:solidFill>
                <a:effectLst/>
                <a:uLnTx/>
                <a:uFillTx/>
                <a:latin typeface="Open Sans Light"/>
                <a:ea typeface="+mn-ea"/>
                <a:cs typeface="+mn-cs"/>
              </a:rPr>
              <a:t>could be collected on this indicator due to shift to remote instruction across the state as result of Covid-19 pandemic</a:t>
            </a:r>
            <a:r>
              <a:rPr kumimoji="0" lang="en-US" sz="2400" b="0" i="0" u="none" strike="noStrike" kern="1200" cap="none" spc="0" normalizeH="0" baseline="0" noProof="0" dirty="0">
                <a:ln>
                  <a:noFill/>
                </a:ln>
                <a:solidFill>
                  <a:srgbClr val="12284C"/>
                </a:solidFill>
                <a:effectLst/>
                <a:uLnTx/>
                <a:uFillTx/>
                <a:latin typeface="Open Sans Light"/>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183457362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46FB27-8065-47F4-B2C6-B28C21B53A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1629" y="2012633"/>
            <a:ext cx="2355483" cy="2927291"/>
          </a:xfrm>
          <a:prstGeom prst="rect">
            <a:avLst/>
          </a:prstGeom>
        </p:spPr>
      </p:pic>
      <p:sp>
        <p:nvSpPr>
          <p:cNvPr id="16" name="Title 1"/>
          <p:cNvSpPr txBox="1">
            <a:spLocks noGrp="1"/>
          </p:cNvSpPr>
          <p:nvPr>
            <p:ph type="title" idx="4294967295"/>
          </p:nvPr>
        </p:nvSpPr>
        <p:spPr>
          <a:xfrm>
            <a:off x="-37708" y="2390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Proposed Targets for Indicator 17</a:t>
            </a:r>
          </a:p>
        </p:txBody>
      </p:sp>
      <p:sp>
        <p:nvSpPr>
          <p:cNvPr id="3" name="TextBox 2">
            <a:extLst>
              <a:ext uri="{FF2B5EF4-FFF2-40B4-BE49-F238E27FC236}">
                <a16:creationId xmlns:a16="http://schemas.microsoft.com/office/drawing/2014/main" id="{3611AB79-2989-4204-9EA8-D1485956528C}"/>
              </a:ext>
            </a:extLst>
          </p:cNvPr>
          <p:cNvSpPr txBox="1"/>
          <p:nvPr/>
        </p:nvSpPr>
        <p:spPr>
          <a:xfrm>
            <a:off x="2423972" y="1195995"/>
            <a:ext cx="8911342" cy="452431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FFY2020*:  29.50% baseline proposed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FFY2021- FFY 2025:  29.51 % target proposed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FFY2022: Proposed change in SIMR measurement criteria calculation requires establishment of new baseline and targets.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12284C"/>
                </a:solidFill>
                <a:effectLst/>
                <a:uLnTx/>
                <a:uFillTx/>
                <a:latin typeface="Open Sans Light"/>
                <a:ea typeface="+mn-ea"/>
                <a:cs typeface="+mn-cs"/>
              </a:rPr>
              <a:t>Proposed 2021 SIMR Measurement Criteria:  Measure rate of reading improvement for students with disabilities within a NEW cohort of Kansas MTSS and Alignment buildings.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SIMR data collected during the 2021-2022 school year and stakeholder input to inform new baseline and targets</a:t>
            </a:r>
          </a:p>
        </p:txBody>
      </p:sp>
    </p:spTree>
    <p:extLst>
      <p:ext uri="{BB962C8B-B14F-4D97-AF65-F5344CB8AC3E}">
        <p14:creationId xmlns:p14="http://schemas.microsoft.com/office/powerpoint/2010/main" val="4256569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How w</a:t>
            </a:r>
            <a:r>
              <a:rPr lang="en-US" sz="4000" b="1" dirty="0">
                <a:solidFill>
                  <a:schemeClr val="bg1"/>
                </a:solidFill>
                <a:cs typeface="Times New Roman" panose="02020603050405020304" pitchFamily="18" charset="0"/>
              </a:rPr>
              <a:t>ere </a:t>
            </a: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 Proposed Targets Determined?</a:t>
            </a:r>
          </a:p>
        </p:txBody>
      </p:sp>
      <p:sp>
        <p:nvSpPr>
          <p:cNvPr id="2" name="TextBox 1">
            <a:extLst>
              <a:ext uri="{FF2B5EF4-FFF2-40B4-BE49-F238E27FC236}">
                <a16:creationId xmlns:a16="http://schemas.microsoft.com/office/drawing/2014/main" id="{40582F76-C515-420C-BAAA-B63FBB5F1EA7}"/>
              </a:ext>
            </a:extLst>
          </p:cNvPr>
          <p:cNvSpPr txBox="1"/>
          <p:nvPr/>
        </p:nvSpPr>
        <p:spPr>
          <a:xfrm>
            <a:off x="1121225" y="1559859"/>
            <a:ext cx="9736827"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Reviewed data from FFY 2014 to FFY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Baseline was changed in FFY 2016.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Discussed carrying the 2019 target forward and, then in FFY 2021, the baseline and target will reset.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Linear forecasting was used as a tool for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Ensured FFY 2025’s target was higher than baseline year FFY 2005 per OSEP’s guidance. </a:t>
            </a:r>
          </a:p>
        </p:txBody>
      </p:sp>
    </p:spTree>
    <p:extLst>
      <p:ext uri="{BB962C8B-B14F-4D97-AF65-F5344CB8AC3E}">
        <p14:creationId xmlns:p14="http://schemas.microsoft.com/office/powerpoint/2010/main" val="142448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Data Visualizations and Feedback</a:t>
            </a:r>
          </a:p>
        </p:txBody>
      </p:sp>
      <p:sp>
        <p:nvSpPr>
          <p:cNvPr id="12" name="Content Placeholder 2"/>
          <p:cNvSpPr txBox="1">
            <a:spLocks/>
          </p:cNvSpPr>
          <p:nvPr/>
        </p:nvSpPr>
        <p:spPr>
          <a:xfrm>
            <a:off x="1080074" y="2051222"/>
            <a:ext cx="9836827" cy="397274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2284C"/>
                </a:solidFill>
                <a:effectLst/>
                <a:uLnTx/>
                <a:uFillTx/>
                <a:latin typeface="Open Sans Light"/>
                <a:ea typeface="+mn-ea"/>
                <a:cs typeface="+mn-cs"/>
              </a:rPr>
              <a:t>KSDE has created and established interactive visualizations of indicator’s historical and projected data on a site called Tableau Public.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12284C"/>
              </a:solidFill>
              <a:effectLst/>
              <a:uLnTx/>
              <a:uFillTx/>
              <a:latin typeface="Open Sans Ligh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2284C"/>
                </a:solidFill>
                <a:effectLst/>
                <a:uLnTx/>
                <a:uFillTx/>
                <a:latin typeface="Open Sans Light"/>
                <a:ea typeface="+mn-ea"/>
                <a:cs typeface="+mn-cs"/>
              </a:rPr>
              <a:t>Indicator 17 SIMR Data:  Five years of performance that can be reported.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12284C"/>
              </a:solidFill>
              <a:effectLst/>
              <a:uLnTx/>
              <a:uFillTx/>
              <a:latin typeface="Open Sans Ligh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12284C"/>
                </a:solidFill>
                <a:effectLst/>
                <a:uLnTx/>
                <a:uFillTx/>
                <a:latin typeface="Open Sans Light"/>
                <a:ea typeface="+mn-ea"/>
                <a:cs typeface="+mn-cs"/>
              </a:rPr>
              <a:t>Data Visualizations are not available for Indicator 17. </a:t>
            </a:r>
          </a:p>
        </p:txBody>
      </p:sp>
    </p:spTree>
    <p:extLst>
      <p:ext uri="{BB962C8B-B14F-4D97-AF65-F5344CB8AC3E}">
        <p14:creationId xmlns:p14="http://schemas.microsoft.com/office/powerpoint/2010/main" val="81559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p:txBody>
          <a:bodyPr/>
          <a:lstStyle/>
          <a:p>
            <a:endParaRPr lang="en-US" dirty="0"/>
          </a:p>
          <a:p>
            <a:r>
              <a:rPr lang="en-US" dirty="0"/>
              <a:t>Welcome </a:t>
            </a:r>
          </a:p>
          <a:p>
            <a:pPr marL="0" indent="0">
              <a:buNone/>
            </a:pPr>
            <a:endParaRPr lang="en-US" dirty="0"/>
          </a:p>
          <a:p>
            <a:r>
              <a:rPr lang="en-US" dirty="0"/>
              <a:t>Roll Call</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5" name="Content Placeholder 2">
            <a:extLst>
              <a:ext uri="{FF2B5EF4-FFF2-40B4-BE49-F238E27FC236}">
                <a16:creationId xmlns:a16="http://schemas.microsoft.com/office/drawing/2014/main" id="{A74D5FF6-2C1F-4407-B68E-9E00B179D05C}"/>
              </a:ext>
            </a:extLst>
          </p:cNvPr>
          <p:cNvSpPr txBox="1">
            <a:spLocks/>
          </p:cNvSpPr>
          <p:nvPr/>
        </p:nvSpPr>
        <p:spPr>
          <a:xfrm>
            <a:off x="1050634" y="3076557"/>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None/>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Kerry Haag</a:t>
            </a:r>
          </a:p>
          <a:p>
            <a:pPr marL="457200" marR="0" lvl="1" indent="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None/>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Assistant Director, </a:t>
            </a:r>
          </a:p>
          <a:p>
            <a:pPr marL="457200" marR="0" lvl="1" indent="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None/>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Special Education Title Services</a:t>
            </a:r>
            <a:b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(785) 291-3097</a:t>
            </a:r>
            <a:b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US" sz="2000" b="0" i="0" u="sng"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khaag</a:t>
            </a: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2"/>
              </a:rPr>
              <a:t>@ksde.org</a:t>
            </a: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2248564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4A09-DA12-4885-B794-BF16F62DAA77}"/>
              </a:ext>
            </a:extLst>
          </p:cNvPr>
          <p:cNvSpPr>
            <a:spLocks noGrp="1"/>
          </p:cNvSpPr>
          <p:nvPr>
            <p:ph type="title"/>
          </p:nvPr>
        </p:nvSpPr>
        <p:spPr/>
        <p:txBody>
          <a:bodyPr/>
          <a:lstStyle/>
          <a:p>
            <a:r>
              <a:rPr lang="en-US" dirty="0"/>
              <a:t>Fiscal Update</a:t>
            </a:r>
          </a:p>
        </p:txBody>
      </p:sp>
      <p:sp>
        <p:nvSpPr>
          <p:cNvPr id="3" name="Text Placeholder 2">
            <a:extLst>
              <a:ext uri="{FF2B5EF4-FFF2-40B4-BE49-F238E27FC236}">
                <a16:creationId xmlns:a16="http://schemas.microsoft.com/office/drawing/2014/main" id="{11868598-FBE2-4FE0-AE47-14C89360CF2E}"/>
              </a:ext>
            </a:extLst>
          </p:cNvPr>
          <p:cNvSpPr>
            <a:spLocks noGrp="1"/>
          </p:cNvSpPr>
          <p:nvPr>
            <p:ph type="body" idx="1"/>
          </p:nvPr>
        </p:nvSpPr>
        <p:spPr/>
        <p:txBody>
          <a:bodyPr/>
          <a:lstStyle/>
          <a:p>
            <a:r>
              <a:rPr lang="en-US" dirty="0"/>
              <a:t>Dean Zajic</a:t>
            </a:r>
          </a:p>
        </p:txBody>
      </p:sp>
    </p:spTree>
    <p:extLst>
      <p:ext uri="{BB962C8B-B14F-4D97-AF65-F5344CB8AC3E}">
        <p14:creationId xmlns:p14="http://schemas.microsoft.com/office/powerpoint/2010/main" val="402874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C374-9A69-4EBF-BB1E-DF3F9AB10A4D}"/>
              </a:ext>
            </a:extLst>
          </p:cNvPr>
          <p:cNvSpPr>
            <a:spLocks noGrp="1"/>
          </p:cNvSpPr>
          <p:nvPr>
            <p:ph type="ctrTitle"/>
          </p:nvPr>
        </p:nvSpPr>
        <p:spPr/>
        <p:txBody>
          <a:bodyPr>
            <a:normAutofit/>
          </a:bodyPr>
          <a:lstStyle/>
          <a:p>
            <a:r>
              <a:rPr lang="en-US" dirty="0"/>
              <a:t>SEAC Fiscal Update</a:t>
            </a:r>
          </a:p>
        </p:txBody>
      </p:sp>
      <p:sp>
        <p:nvSpPr>
          <p:cNvPr id="3" name="Content Placeholder 2">
            <a:extLst>
              <a:ext uri="{FF2B5EF4-FFF2-40B4-BE49-F238E27FC236}">
                <a16:creationId xmlns:a16="http://schemas.microsoft.com/office/drawing/2014/main" id="{E05A62FA-A15F-4512-B323-659B1B8650E0}"/>
              </a:ext>
            </a:extLst>
          </p:cNvPr>
          <p:cNvSpPr>
            <a:spLocks noGrp="1"/>
          </p:cNvSpPr>
          <p:nvPr>
            <p:ph type="subTitle" idx="1"/>
          </p:nvPr>
        </p:nvSpPr>
        <p:spPr>
          <a:xfrm>
            <a:off x="3581400" y="5675322"/>
            <a:ext cx="8572500" cy="688099"/>
          </a:xfrm>
        </p:spPr>
        <p:txBody>
          <a:bodyPr/>
          <a:lstStyle/>
          <a:p>
            <a:pPr algn="ctr"/>
            <a:r>
              <a:rPr lang="en-US" dirty="0"/>
              <a:t>September 16, 2021</a:t>
            </a:r>
          </a:p>
        </p:txBody>
      </p:sp>
      <p:sp>
        <p:nvSpPr>
          <p:cNvPr id="4" name="Slide Number Placeholder 3">
            <a:extLst>
              <a:ext uri="{FF2B5EF4-FFF2-40B4-BE49-F238E27FC236}">
                <a16:creationId xmlns:a16="http://schemas.microsoft.com/office/drawing/2014/main" id="{585578FF-94AA-4129-966E-5F10429F68F4}"/>
              </a:ext>
            </a:extLst>
          </p:cNvPr>
          <p:cNvSpPr>
            <a:spLocks noGrp="1"/>
          </p:cNvSpPr>
          <p:nvPr>
            <p:ph type="sldNum" sz="quarter" idx="4"/>
          </p:nvPr>
        </p:nvSpPr>
        <p:spPr>
          <a:xfrm>
            <a:off x="108579" y="645445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srgbClr val="12284C"/>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12284C"/>
              </a:solidFill>
              <a:effectLst/>
              <a:uLnTx/>
              <a:uFillTx/>
              <a:latin typeface="Open Sans"/>
              <a:ea typeface="+mn-ea"/>
              <a:cs typeface="+mn-cs"/>
            </a:endParaRPr>
          </a:p>
        </p:txBody>
      </p:sp>
    </p:spTree>
    <p:extLst>
      <p:ext uri="{BB962C8B-B14F-4D97-AF65-F5344CB8AC3E}">
        <p14:creationId xmlns:p14="http://schemas.microsoft.com/office/powerpoint/2010/main" val="1182364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FC13B-E985-47CA-8108-06881891F36D}"/>
              </a:ext>
            </a:extLst>
          </p:cNvPr>
          <p:cNvSpPr>
            <a:spLocks noGrp="1"/>
          </p:cNvSpPr>
          <p:nvPr>
            <p:ph type="title"/>
          </p:nvPr>
        </p:nvSpPr>
        <p:spPr/>
        <p:txBody>
          <a:bodyPr>
            <a:normAutofit/>
          </a:bodyPr>
          <a:lstStyle/>
          <a:p>
            <a:r>
              <a:rPr lang="en-US" sz="5400" dirty="0"/>
              <a:t>Update On Federal Aid</a:t>
            </a:r>
          </a:p>
        </p:txBody>
      </p:sp>
    </p:spTree>
    <p:extLst>
      <p:ext uri="{BB962C8B-B14F-4D97-AF65-F5344CB8AC3E}">
        <p14:creationId xmlns:p14="http://schemas.microsoft.com/office/powerpoint/2010/main" val="1688897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E4C62DFC-F8C2-C14B-9C99-39A60535A22F}"/>
              </a:ext>
            </a:extLst>
          </p:cNvPr>
          <p:cNvSpPr/>
          <p:nvPr/>
        </p:nvSpPr>
        <p:spPr>
          <a:xfrm>
            <a:off x="10358466" y="3571314"/>
            <a:ext cx="1452526" cy="241223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4" name="Rectangle 73">
            <a:extLst>
              <a:ext uri="{FF2B5EF4-FFF2-40B4-BE49-F238E27FC236}">
                <a16:creationId xmlns:a16="http://schemas.microsoft.com/office/drawing/2014/main" id="{3EC44CD2-83D8-BB41-94EA-76E920069D03}"/>
              </a:ext>
            </a:extLst>
          </p:cNvPr>
          <p:cNvSpPr/>
          <p:nvPr/>
        </p:nvSpPr>
        <p:spPr>
          <a:xfrm>
            <a:off x="6259013" y="3590576"/>
            <a:ext cx="2088204"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5" name="Rectangle 74">
            <a:extLst>
              <a:ext uri="{FF2B5EF4-FFF2-40B4-BE49-F238E27FC236}">
                <a16:creationId xmlns:a16="http://schemas.microsoft.com/office/drawing/2014/main" id="{25FC778D-C5A3-314C-81FD-929E65D58EDB}"/>
              </a:ext>
            </a:extLst>
          </p:cNvPr>
          <p:cNvSpPr/>
          <p:nvPr/>
        </p:nvSpPr>
        <p:spPr>
          <a:xfrm>
            <a:off x="8676167" y="3571314"/>
            <a:ext cx="1605154" cy="241223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2" name="Rectangle 71">
            <a:extLst>
              <a:ext uri="{FF2B5EF4-FFF2-40B4-BE49-F238E27FC236}">
                <a16:creationId xmlns:a16="http://schemas.microsoft.com/office/drawing/2014/main" id="{4739F06A-9D59-DC47-ADFE-020C89158D5B}"/>
              </a:ext>
            </a:extLst>
          </p:cNvPr>
          <p:cNvSpPr/>
          <p:nvPr/>
        </p:nvSpPr>
        <p:spPr>
          <a:xfrm>
            <a:off x="1863532" y="3590576"/>
            <a:ext cx="2045548"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graphicFrame>
        <p:nvGraphicFramePr>
          <p:cNvPr id="4" name="Object 3" hidden="1">
            <a:extLst>
              <a:ext uri="{FF2B5EF4-FFF2-40B4-BE49-F238E27FC236}">
                <a16:creationId xmlns:a16="http://schemas.microsoft.com/office/drawing/2014/main" id="{9096827F-6CE7-4CE3-8C7B-F02EE2004F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6" imgW="592" imgH="595" progId="TCLayout.ActiveDocument.1">
                  <p:embed/>
                </p:oleObj>
              </mc:Choice>
              <mc:Fallback>
                <p:oleObj name="think-cell Slide" r:id="rId6" imgW="592" imgH="595" progId="TCLayout.ActiveDocument.1">
                  <p:embed/>
                  <p:pic>
                    <p:nvPicPr>
                      <p:cNvPr id="4" name="Object 3" hidden="1">
                        <a:extLst>
                          <a:ext uri="{FF2B5EF4-FFF2-40B4-BE49-F238E27FC236}">
                            <a16:creationId xmlns:a16="http://schemas.microsoft.com/office/drawing/2014/main" id="{9096827F-6CE7-4CE3-8C7B-F02EE2004F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FF2622-D1F1-4F4A-A7F9-41161C8C2FBB}"/>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mn-ea"/>
              <a:cs typeface="+mn-cs"/>
              <a:sym typeface="Open Sans Semibold" panose="020B0706030804020204" pitchFamily="34" charset="0"/>
            </a:endParaRPr>
          </a:p>
        </p:txBody>
      </p:sp>
      <p:sp>
        <p:nvSpPr>
          <p:cNvPr id="8" name="Rectangle 7">
            <a:extLst>
              <a:ext uri="{FF2B5EF4-FFF2-40B4-BE49-F238E27FC236}">
                <a16:creationId xmlns:a16="http://schemas.microsoft.com/office/drawing/2014/main" id="{F8136478-BAC4-42D0-8A01-B2AC72633526}"/>
              </a:ext>
            </a:extLst>
          </p:cNvPr>
          <p:cNvSpPr/>
          <p:nvPr/>
        </p:nvSpPr>
        <p:spPr>
          <a:xfrm>
            <a:off x="4034157" y="3598308"/>
            <a:ext cx="2099150" cy="238524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cap="rnd" cmpd="sng" algn="ctr">
            <a:solidFill>
              <a:srgbClr val="07B59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 name="Title 1">
            <a:extLst>
              <a:ext uri="{FF2B5EF4-FFF2-40B4-BE49-F238E27FC236}">
                <a16:creationId xmlns:a16="http://schemas.microsoft.com/office/drawing/2014/main" id="{BC1A3F3D-2BF9-407A-B1FF-552452A2F9CA}"/>
              </a:ext>
            </a:extLst>
          </p:cNvPr>
          <p:cNvSpPr>
            <a:spLocks noGrp="1"/>
          </p:cNvSpPr>
          <p:nvPr>
            <p:ph type="title"/>
          </p:nvPr>
        </p:nvSpPr>
        <p:spPr>
          <a:xfrm>
            <a:off x="534139" y="622910"/>
            <a:ext cx="11123721" cy="886397"/>
          </a:xfrm>
        </p:spPr>
        <p:txBody>
          <a:bodyPr/>
          <a:lstStyle/>
          <a:p>
            <a:r>
              <a:rPr lang="en-US" sz="3200" dirty="0"/>
              <a:t>Federal relief funds intended to further support LEAs and nonpublic schools in addressing these needs</a:t>
            </a:r>
          </a:p>
        </p:txBody>
      </p:sp>
      <p:sp>
        <p:nvSpPr>
          <p:cNvPr id="9" name="Rectangle 8">
            <a:extLst>
              <a:ext uri="{FF2B5EF4-FFF2-40B4-BE49-F238E27FC236}">
                <a16:creationId xmlns:a16="http://schemas.microsoft.com/office/drawing/2014/main" id="{477B5C43-9398-4E5B-AC2B-F6FE3B0821A7}"/>
              </a:ext>
            </a:extLst>
          </p:cNvPr>
          <p:cNvSpPr/>
          <p:nvPr/>
        </p:nvSpPr>
        <p:spPr>
          <a:xfrm>
            <a:off x="239697" y="2203609"/>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Description</a:t>
            </a:r>
          </a:p>
        </p:txBody>
      </p:sp>
      <p:sp>
        <p:nvSpPr>
          <p:cNvPr id="7" name="Rectangle 6">
            <a:extLst>
              <a:ext uri="{FF2B5EF4-FFF2-40B4-BE49-F238E27FC236}">
                <a16:creationId xmlns:a16="http://schemas.microsoft.com/office/drawing/2014/main" id="{C4BA1715-9065-4115-9AC4-A3AE17FC78A8}"/>
              </a:ext>
            </a:extLst>
          </p:cNvPr>
          <p:cNvSpPr/>
          <p:nvPr/>
        </p:nvSpPr>
        <p:spPr>
          <a:xfrm>
            <a:off x="239696" y="3015968"/>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Intended Use</a:t>
            </a:r>
          </a:p>
        </p:txBody>
      </p:sp>
      <p:sp>
        <p:nvSpPr>
          <p:cNvPr id="6" name="Rectangle 5">
            <a:extLst>
              <a:ext uri="{FF2B5EF4-FFF2-40B4-BE49-F238E27FC236}">
                <a16:creationId xmlns:a16="http://schemas.microsoft.com/office/drawing/2014/main" id="{6874CF77-B3A4-4039-9505-914427C6D477}"/>
              </a:ext>
            </a:extLst>
          </p:cNvPr>
          <p:cNvSpPr/>
          <p:nvPr/>
        </p:nvSpPr>
        <p:spPr>
          <a:xfrm>
            <a:off x="239697" y="4101163"/>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Bill</a:t>
            </a:r>
          </a:p>
        </p:txBody>
      </p:sp>
      <p:sp>
        <p:nvSpPr>
          <p:cNvPr id="14" name="Rectangle 13">
            <a:extLst>
              <a:ext uri="{FF2B5EF4-FFF2-40B4-BE49-F238E27FC236}">
                <a16:creationId xmlns:a16="http://schemas.microsoft.com/office/drawing/2014/main" id="{51B24BD9-0E8C-4AE4-9FFB-3AC65A53247D}"/>
              </a:ext>
            </a:extLst>
          </p:cNvPr>
          <p:cNvSpPr/>
          <p:nvPr/>
        </p:nvSpPr>
        <p:spPr>
          <a:xfrm>
            <a:off x="239697" y="4670797"/>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KS Amount</a:t>
            </a:r>
          </a:p>
        </p:txBody>
      </p:sp>
      <p:sp>
        <p:nvSpPr>
          <p:cNvPr id="15" name="Rectangle 14">
            <a:extLst>
              <a:ext uri="{FF2B5EF4-FFF2-40B4-BE49-F238E27FC236}">
                <a16:creationId xmlns:a16="http://schemas.microsoft.com/office/drawing/2014/main" id="{83094584-4A27-456A-9038-DF68EFA10573}"/>
              </a:ext>
            </a:extLst>
          </p:cNvPr>
          <p:cNvSpPr/>
          <p:nvPr/>
        </p:nvSpPr>
        <p:spPr>
          <a:xfrm>
            <a:off x="1793289" y="1937117"/>
            <a:ext cx="6656766"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2C8078DB-88BD-4AFE-941A-FEDFFF16BBF0}"/>
              </a:ext>
            </a:extLst>
          </p:cNvPr>
          <p:cNvSpPr/>
          <p:nvPr/>
        </p:nvSpPr>
        <p:spPr>
          <a:xfrm>
            <a:off x="8626122" y="1937117"/>
            <a:ext cx="3237402" cy="4117453"/>
          </a:xfrm>
          <a:prstGeom prst="rect">
            <a:avLst/>
          </a:prstGeom>
          <a:noFill/>
          <a:ln w="28575" cap="rnd" cmpd="sng" algn="ctr">
            <a:solidFill>
              <a:srgbClr val="12284C"/>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id="{FB21B72E-25DA-41CA-B715-D6C244614FFC}"/>
              </a:ext>
            </a:extLst>
          </p:cNvPr>
          <p:cNvSpPr txBox="1"/>
          <p:nvPr/>
        </p:nvSpPr>
        <p:spPr>
          <a:xfrm>
            <a:off x="8786662" y="1752452"/>
            <a:ext cx="2916323" cy="36933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Emergency Assistance to Non-Public Schools (EANS)</a:t>
            </a:r>
          </a:p>
        </p:txBody>
      </p:sp>
      <p:sp>
        <p:nvSpPr>
          <p:cNvPr id="20" name="TextBox 19">
            <a:extLst>
              <a:ext uri="{FF2B5EF4-FFF2-40B4-BE49-F238E27FC236}">
                <a16:creationId xmlns:a16="http://schemas.microsoft.com/office/drawing/2014/main" id="{08166F1D-4567-4209-9919-4171D5A7C116}"/>
              </a:ext>
            </a:extLst>
          </p:cNvPr>
          <p:cNvSpPr txBox="1"/>
          <p:nvPr/>
        </p:nvSpPr>
        <p:spPr>
          <a:xfrm>
            <a:off x="1997162"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CARES Act (Mar '20)</a:t>
            </a:r>
          </a:p>
        </p:txBody>
      </p:sp>
      <p:cxnSp>
        <p:nvCxnSpPr>
          <p:cNvPr id="22" name="Straight Connector 21">
            <a:extLst>
              <a:ext uri="{FF2B5EF4-FFF2-40B4-BE49-F238E27FC236}">
                <a16:creationId xmlns:a16="http://schemas.microsoft.com/office/drawing/2014/main" id="{53FD5ECA-8CA5-49C6-9990-52E423CD56EA}"/>
              </a:ext>
            </a:extLst>
          </p:cNvPr>
          <p:cNvCxnSpPr>
            <a:cxnSpLocks/>
          </p:cNvCxnSpPr>
          <p:nvPr/>
        </p:nvCxnSpPr>
        <p:spPr>
          <a:xfrm>
            <a:off x="1793290" y="4093496"/>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8D2196-904B-4FC3-84A2-AAF3207EBC81}"/>
              </a:ext>
            </a:extLst>
          </p:cNvPr>
          <p:cNvCxnSpPr>
            <a:cxnSpLocks/>
          </p:cNvCxnSpPr>
          <p:nvPr/>
        </p:nvCxnSpPr>
        <p:spPr>
          <a:xfrm>
            <a:off x="1793290" y="4569135"/>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0C79DD-D4CA-40F3-ABAB-0601298728DB}"/>
              </a:ext>
            </a:extLst>
          </p:cNvPr>
          <p:cNvSpPr txBox="1"/>
          <p:nvPr/>
        </p:nvSpPr>
        <p:spPr>
          <a:xfrm>
            <a:off x="1793287" y="2203610"/>
            <a:ext cx="6656766" cy="7082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Awarded to SEAs based on Title I formula to provide emergency relief funds to LEAs to address the impact that COVID-19 has had, and continues to have, on elementary and secondary schools across the Nation</a:t>
            </a:r>
          </a:p>
        </p:txBody>
      </p:sp>
      <p:sp>
        <p:nvSpPr>
          <p:cNvPr id="19" name="TextBox 18">
            <a:extLst>
              <a:ext uri="{FF2B5EF4-FFF2-40B4-BE49-F238E27FC236}">
                <a16:creationId xmlns:a16="http://schemas.microsoft.com/office/drawing/2014/main" id="{53D8CBD4-9798-4E2F-80BA-00B48DDF3002}"/>
              </a:ext>
            </a:extLst>
          </p:cNvPr>
          <p:cNvSpPr txBox="1"/>
          <p:nvPr/>
        </p:nvSpPr>
        <p:spPr>
          <a:xfrm>
            <a:off x="1859406" y="1816340"/>
            <a:ext cx="6524527" cy="266492"/>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Elementary &amp; Secondary School Emergency Relief Fund (ESSER)</a:t>
            </a:r>
          </a:p>
        </p:txBody>
      </p:sp>
      <p:cxnSp>
        <p:nvCxnSpPr>
          <p:cNvPr id="26" name="Straight Connector 25">
            <a:extLst>
              <a:ext uri="{FF2B5EF4-FFF2-40B4-BE49-F238E27FC236}">
                <a16:creationId xmlns:a16="http://schemas.microsoft.com/office/drawing/2014/main" id="{B7AB6450-5783-4ECE-A969-C0F552E40CDD}"/>
              </a:ext>
            </a:extLst>
          </p:cNvPr>
          <p:cNvCxnSpPr>
            <a:cxnSpLocks/>
          </p:cNvCxnSpPr>
          <p:nvPr/>
        </p:nvCxnSpPr>
        <p:spPr>
          <a:xfrm>
            <a:off x="1793290" y="3003298"/>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C7D9CA-B53C-43C7-BB22-24AE0E40E1EF}"/>
              </a:ext>
            </a:extLst>
          </p:cNvPr>
          <p:cNvSpPr txBox="1"/>
          <p:nvPr/>
        </p:nvSpPr>
        <p:spPr>
          <a:xfrm>
            <a:off x="1793287" y="3062579"/>
            <a:ext cx="665676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Used by LEAs for preventing, preparing for, and responding to COVID-19</a:t>
            </a:r>
          </a:p>
        </p:txBody>
      </p:sp>
      <p:cxnSp>
        <p:nvCxnSpPr>
          <p:cNvPr id="30" name="Straight Connector 29">
            <a:extLst>
              <a:ext uri="{FF2B5EF4-FFF2-40B4-BE49-F238E27FC236}">
                <a16:creationId xmlns:a16="http://schemas.microsoft.com/office/drawing/2014/main" id="{37674CC5-72F2-4B96-AA0A-E571F1F98688}"/>
              </a:ext>
            </a:extLst>
          </p:cNvPr>
          <p:cNvCxnSpPr>
            <a:cxnSpLocks/>
          </p:cNvCxnSpPr>
          <p:nvPr/>
        </p:nvCxnSpPr>
        <p:spPr>
          <a:xfrm>
            <a:off x="1793290" y="3506885"/>
            <a:ext cx="665676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F4BDF79-F9F4-45ED-8DB8-E361EF56E47C}"/>
              </a:ext>
            </a:extLst>
          </p:cNvPr>
          <p:cNvSpPr/>
          <p:nvPr/>
        </p:nvSpPr>
        <p:spPr>
          <a:xfrm>
            <a:off x="239697" y="5224084"/>
            <a:ext cx="1377521" cy="470516"/>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2284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Timeframe</a:t>
            </a:r>
          </a:p>
        </p:txBody>
      </p:sp>
      <p:sp>
        <p:nvSpPr>
          <p:cNvPr id="32" name="TextBox 31">
            <a:extLst>
              <a:ext uri="{FF2B5EF4-FFF2-40B4-BE49-F238E27FC236}">
                <a16:creationId xmlns:a16="http://schemas.microsoft.com/office/drawing/2014/main" id="{E0800806-818A-4564-A111-3C0CB5A7E655}"/>
              </a:ext>
            </a:extLst>
          </p:cNvPr>
          <p:cNvSpPr txBox="1"/>
          <p:nvPr/>
        </p:nvSpPr>
        <p:spPr>
          <a:xfrm>
            <a:off x="1959560" y="3786532"/>
            <a:ext cx="1912882" cy="26649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ESSER I</a:t>
            </a:r>
          </a:p>
        </p:txBody>
      </p:sp>
      <p:sp>
        <p:nvSpPr>
          <p:cNvPr id="33" name="TextBox 32">
            <a:extLst>
              <a:ext uri="{FF2B5EF4-FFF2-40B4-BE49-F238E27FC236}">
                <a16:creationId xmlns:a16="http://schemas.microsoft.com/office/drawing/2014/main" id="{3934B30A-402A-4D33-8269-BC18BDA258DC}"/>
              </a:ext>
            </a:extLst>
          </p:cNvPr>
          <p:cNvSpPr txBox="1"/>
          <p:nvPr/>
        </p:nvSpPr>
        <p:spPr>
          <a:xfrm>
            <a:off x="4165229" y="3786532"/>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ESSER II</a:t>
            </a:r>
          </a:p>
        </p:txBody>
      </p:sp>
      <p:sp>
        <p:nvSpPr>
          <p:cNvPr id="34" name="TextBox 33">
            <a:extLst>
              <a:ext uri="{FF2B5EF4-FFF2-40B4-BE49-F238E27FC236}">
                <a16:creationId xmlns:a16="http://schemas.microsoft.com/office/drawing/2014/main" id="{D0C2CE97-0FF0-484D-9445-066CB69D933D}"/>
              </a:ext>
            </a:extLst>
          </p:cNvPr>
          <p:cNvSpPr txBox="1"/>
          <p:nvPr/>
        </p:nvSpPr>
        <p:spPr>
          <a:xfrm>
            <a:off x="6406414" y="3786532"/>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ESSER III</a:t>
            </a:r>
          </a:p>
        </p:txBody>
      </p:sp>
      <p:sp>
        <p:nvSpPr>
          <p:cNvPr id="41" name="TextBox 40">
            <a:extLst>
              <a:ext uri="{FF2B5EF4-FFF2-40B4-BE49-F238E27FC236}">
                <a16:creationId xmlns:a16="http://schemas.microsoft.com/office/drawing/2014/main" id="{36E58199-E8E7-484A-A96E-B619EB28E1DD}"/>
              </a:ext>
            </a:extLst>
          </p:cNvPr>
          <p:cNvSpPr txBox="1"/>
          <p:nvPr/>
        </p:nvSpPr>
        <p:spPr>
          <a:xfrm>
            <a:off x="4202832"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CRRSA Act (Dec '20)</a:t>
            </a:r>
          </a:p>
        </p:txBody>
      </p:sp>
      <p:cxnSp>
        <p:nvCxnSpPr>
          <p:cNvPr id="42" name="Straight Connector 41">
            <a:extLst>
              <a:ext uri="{FF2B5EF4-FFF2-40B4-BE49-F238E27FC236}">
                <a16:creationId xmlns:a16="http://schemas.microsoft.com/office/drawing/2014/main" id="{2E873740-A8DB-4DEA-974B-E0CFAB245C83}"/>
              </a:ext>
            </a:extLst>
          </p:cNvPr>
          <p:cNvCxnSpPr>
            <a:cxnSpLocks/>
          </p:cNvCxnSpPr>
          <p:nvPr/>
        </p:nvCxnSpPr>
        <p:spPr>
          <a:xfrm>
            <a:off x="4034156"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955730-F3BC-4015-A9E0-7F9104F9B216}"/>
              </a:ext>
            </a:extLst>
          </p:cNvPr>
          <p:cNvCxnSpPr>
            <a:cxnSpLocks/>
          </p:cNvCxnSpPr>
          <p:nvPr/>
        </p:nvCxnSpPr>
        <p:spPr>
          <a:xfrm>
            <a:off x="4034156"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137F46-4A7A-428E-A760-88BF0D9D2EC5}"/>
              </a:ext>
            </a:extLst>
          </p:cNvPr>
          <p:cNvSpPr txBox="1"/>
          <p:nvPr/>
        </p:nvSpPr>
        <p:spPr>
          <a:xfrm>
            <a:off x="6444016" y="4147774"/>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284C"/>
                </a:solidFill>
                <a:effectLst/>
                <a:uLnTx/>
                <a:uFillTx/>
                <a:latin typeface="Open Sans"/>
                <a:ea typeface="+mn-ea"/>
                <a:cs typeface="+mn-cs"/>
              </a:rPr>
              <a:t>ARP Act (Mar ‘21)</a:t>
            </a:r>
          </a:p>
        </p:txBody>
      </p:sp>
      <p:cxnSp>
        <p:nvCxnSpPr>
          <p:cNvPr id="45" name="Straight Connector 44">
            <a:extLst>
              <a:ext uri="{FF2B5EF4-FFF2-40B4-BE49-F238E27FC236}">
                <a16:creationId xmlns:a16="http://schemas.microsoft.com/office/drawing/2014/main" id="{5731240E-599B-4864-9A28-6983961C6FE4}"/>
              </a:ext>
            </a:extLst>
          </p:cNvPr>
          <p:cNvCxnSpPr>
            <a:cxnSpLocks/>
          </p:cNvCxnSpPr>
          <p:nvPr/>
        </p:nvCxnSpPr>
        <p:spPr>
          <a:xfrm>
            <a:off x="6275341" y="410524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F9C3C7-7EB0-40B6-AD36-5921CE93160E}"/>
              </a:ext>
            </a:extLst>
          </p:cNvPr>
          <p:cNvCxnSpPr>
            <a:cxnSpLocks/>
          </p:cNvCxnSpPr>
          <p:nvPr/>
        </p:nvCxnSpPr>
        <p:spPr>
          <a:xfrm>
            <a:off x="6275341" y="4571761"/>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29BC17-1E8F-418C-B0E7-EE6B7151B61B}"/>
              </a:ext>
            </a:extLst>
          </p:cNvPr>
          <p:cNvSpPr txBox="1"/>
          <p:nvPr/>
        </p:nvSpPr>
        <p:spPr>
          <a:xfrm>
            <a:off x="1997163"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$85M</a:t>
            </a:r>
          </a:p>
        </p:txBody>
      </p:sp>
      <p:sp>
        <p:nvSpPr>
          <p:cNvPr id="48" name="TextBox 47">
            <a:extLst>
              <a:ext uri="{FF2B5EF4-FFF2-40B4-BE49-F238E27FC236}">
                <a16:creationId xmlns:a16="http://schemas.microsoft.com/office/drawing/2014/main" id="{65B57E75-0E77-4786-B4F7-B66C8DA37B53}"/>
              </a:ext>
            </a:extLst>
          </p:cNvPr>
          <p:cNvSpPr txBox="1"/>
          <p:nvPr/>
        </p:nvSpPr>
        <p:spPr>
          <a:xfrm>
            <a:off x="4202832"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$370M </a:t>
            </a:r>
          </a:p>
        </p:txBody>
      </p:sp>
      <p:sp>
        <p:nvSpPr>
          <p:cNvPr id="49" name="TextBox 48">
            <a:extLst>
              <a:ext uri="{FF2B5EF4-FFF2-40B4-BE49-F238E27FC236}">
                <a16:creationId xmlns:a16="http://schemas.microsoft.com/office/drawing/2014/main" id="{90C9F4BD-8993-424C-AB35-662A072B492A}"/>
              </a:ext>
            </a:extLst>
          </p:cNvPr>
          <p:cNvSpPr txBox="1"/>
          <p:nvPr/>
        </p:nvSpPr>
        <p:spPr>
          <a:xfrm>
            <a:off x="6444016" y="4717408"/>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284C"/>
                </a:solidFill>
                <a:effectLst/>
                <a:uLnTx/>
                <a:uFillTx/>
                <a:latin typeface="Open Sans"/>
                <a:ea typeface="+mn-ea"/>
                <a:cs typeface="+mn-cs"/>
              </a:rPr>
              <a:t>$830M</a:t>
            </a:r>
          </a:p>
        </p:txBody>
      </p:sp>
      <p:cxnSp>
        <p:nvCxnSpPr>
          <p:cNvPr id="50" name="Straight Connector 49">
            <a:extLst>
              <a:ext uri="{FF2B5EF4-FFF2-40B4-BE49-F238E27FC236}">
                <a16:creationId xmlns:a16="http://schemas.microsoft.com/office/drawing/2014/main" id="{E8CFD574-4908-4218-9766-FB3450672D43}"/>
              </a:ext>
            </a:extLst>
          </p:cNvPr>
          <p:cNvCxnSpPr>
            <a:cxnSpLocks/>
          </p:cNvCxnSpPr>
          <p:nvPr/>
        </p:nvCxnSpPr>
        <p:spPr>
          <a:xfrm>
            <a:off x="1793290" y="5221458"/>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F1C865-1E8D-46E2-97B3-C09967E315B8}"/>
              </a:ext>
            </a:extLst>
          </p:cNvPr>
          <p:cNvCxnSpPr>
            <a:cxnSpLocks/>
          </p:cNvCxnSpPr>
          <p:nvPr/>
        </p:nvCxnSpPr>
        <p:spPr>
          <a:xfrm>
            <a:off x="4034156"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B7F890-BA65-4E17-9517-816CE0C0284D}"/>
              </a:ext>
            </a:extLst>
          </p:cNvPr>
          <p:cNvCxnSpPr>
            <a:cxnSpLocks/>
          </p:cNvCxnSpPr>
          <p:nvPr/>
        </p:nvCxnSpPr>
        <p:spPr>
          <a:xfrm>
            <a:off x="6275341" y="5224084"/>
            <a:ext cx="2175028"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EB7C254-021B-4DF9-B22D-EA846164B83D}"/>
              </a:ext>
            </a:extLst>
          </p:cNvPr>
          <p:cNvSpPr txBox="1"/>
          <p:nvPr/>
        </p:nvSpPr>
        <p:spPr>
          <a:xfrm>
            <a:off x="1813166" y="5430073"/>
            <a:ext cx="220567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12284C"/>
                </a:solidFill>
                <a:effectLst/>
                <a:uLnTx/>
                <a:uFillTx/>
                <a:latin typeface="Open Sans Light" panose="020B0306030504020204"/>
                <a:ea typeface="+mn-ea"/>
                <a:cs typeface="+mn-cs"/>
              </a:rPr>
              <a:t>8M SPED</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Sep '22</a:t>
            </a:r>
          </a:p>
        </p:txBody>
      </p:sp>
      <p:sp>
        <p:nvSpPr>
          <p:cNvPr id="54" name="TextBox 53">
            <a:extLst>
              <a:ext uri="{FF2B5EF4-FFF2-40B4-BE49-F238E27FC236}">
                <a16:creationId xmlns:a16="http://schemas.microsoft.com/office/drawing/2014/main" id="{AF3F9C59-7598-4435-9384-07E06A75DC4A}"/>
              </a:ext>
            </a:extLst>
          </p:cNvPr>
          <p:cNvSpPr txBox="1"/>
          <p:nvPr/>
        </p:nvSpPr>
        <p:spPr>
          <a:xfrm>
            <a:off x="4018835" y="5430073"/>
            <a:ext cx="220567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12284C"/>
                </a:solidFill>
                <a:effectLst/>
                <a:uLnTx/>
                <a:uFillTx/>
                <a:latin typeface="Open Sans Light" panose="020B0306030504020204"/>
                <a:ea typeface="+mn-ea"/>
                <a:cs typeface="+mn-cs"/>
              </a:rPr>
              <a:t>24M SPED</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Sep '23</a:t>
            </a:r>
          </a:p>
        </p:txBody>
      </p:sp>
      <p:sp>
        <p:nvSpPr>
          <p:cNvPr id="56" name="TextBox 55">
            <a:extLst>
              <a:ext uri="{FF2B5EF4-FFF2-40B4-BE49-F238E27FC236}">
                <a16:creationId xmlns:a16="http://schemas.microsoft.com/office/drawing/2014/main" id="{7B61A13D-2705-4299-888E-C888523A9CBF}"/>
              </a:ext>
            </a:extLst>
          </p:cNvPr>
          <p:cNvSpPr txBox="1"/>
          <p:nvPr/>
        </p:nvSpPr>
        <p:spPr>
          <a:xfrm>
            <a:off x="6444016" y="5430073"/>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A9A9A"/>
              </a:solidFill>
              <a:effectLst/>
              <a:uLnTx/>
              <a:uFillTx/>
              <a:latin typeface="Open Sans"/>
              <a:ea typeface="+mn-ea"/>
              <a:cs typeface="+mn-cs"/>
            </a:endParaRPr>
          </a:p>
        </p:txBody>
      </p:sp>
      <p:sp>
        <p:nvSpPr>
          <p:cNvPr id="57" name="TextBox 56">
            <a:extLst>
              <a:ext uri="{FF2B5EF4-FFF2-40B4-BE49-F238E27FC236}">
                <a16:creationId xmlns:a16="http://schemas.microsoft.com/office/drawing/2014/main" id="{A9C42623-BDC6-4F7C-B56C-41126FB9C53A}"/>
              </a:ext>
            </a:extLst>
          </p:cNvPr>
          <p:cNvSpPr txBox="1"/>
          <p:nvPr/>
        </p:nvSpPr>
        <p:spPr>
          <a:xfrm>
            <a:off x="8626122" y="2244630"/>
            <a:ext cx="3237402" cy="7082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mn-ea"/>
                <a:cs typeface="+mn-cs"/>
              </a:rPr>
              <a:t>Awarded to Governors to provide services or assistance to eligible non-public schools</a:t>
            </a:r>
          </a:p>
        </p:txBody>
      </p:sp>
      <p:sp>
        <p:nvSpPr>
          <p:cNvPr id="58" name="TextBox 57">
            <a:extLst>
              <a:ext uri="{FF2B5EF4-FFF2-40B4-BE49-F238E27FC236}">
                <a16:creationId xmlns:a16="http://schemas.microsoft.com/office/drawing/2014/main" id="{EE2CB38A-3E3F-4204-8AF4-15A7FDFA4664}"/>
              </a:ext>
            </a:extLst>
          </p:cNvPr>
          <p:cNvSpPr txBox="1"/>
          <p:nvPr/>
        </p:nvSpPr>
        <p:spPr>
          <a:xfrm>
            <a:off x="8592090" y="3062579"/>
            <a:ext cx="330546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Open Sans"/>
                <a:ea typeface="+mn-ea"/>
                <a:cs typeface="+mn-cs"/>
              </a:rPr>
              <a:t>Address the impact of COVID-19 on non-public school students &amp; teachers</a:t>
            </a:r>
          </a:p>
        </p:txBody>
      </p:sp>
      <p:cxnSp>
        <p:nvCxnSpPr>
          <p:cNvPr id="59" name="Straight Connector 58">
            <a:extLst>
              <a:ext uri="{FF2B5EF4-FFF2-40B4-BE49-F238E27FC236}">
                <a16:creationId xmlns:a16="http://schemas.microsoft.com/office/drawing/2014/main" id="{6089124A-E4B8-4685-854C-E36AAD4C06E1}"/>
              </a:ext>
            </a:extLst>
          </p:cNvPr>
          <p:cNvCxnSpPr>
            <a:cxnSpLocks/>
          </p:cNvCxnSpPr>
          <p:nvPr/>
        </p:nvCxnSpPr>
        <p:spPr>
          <a:xfrm>
            <a:off x="8626122" y="300329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B5F8F4-6F7D-4536-B8B1-558DCFC16C20}"/>
              </a:ext>
            </a:extLst>
          </p:cNvPr>
          <p:cNvCxnSpPr>
            <a:cxnSpLocks/>
          </p:cNvCxnSpPr>
          <p:nvPr/>
        </p:nvCxnSpPr>
        <p:spPr>
          <a:xfrm>
            <a:off x="8626122" y="3506885"/>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22799F-9752-49FA-A95E-DC82A0FE5F2B}"/>
              </a:ext>
            </a:extLst>
          </p:cNvPr>
          <p:cNvCxnSpPr>
            <a:cxnSpLocks/>
          </p:cNvCxnSpPr>
          <p:nvPr/>
        </p:nvCxnSpPr>
        <p:spPr>
          <a:xfrm>
            <a:off x="8626122" y="410136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25E9AC-B2F1-4CFD-A885-27A7B6BD3BB5}"/>
              </a:ext>
            </a:extLst>
          </p:cNvPr>
          <p:cNvCxnSpPr>
            <a:cxnSpLocks/>
          </p:cNvCxnSpPr>
          <p:nvPr/>
        </p:nvCxnSpPr>
        <p:spPr>
          <a:xfrm>
            <a:off x="8626122" y="4569135"/>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9A0F5A7-4DE2-467C-ADDE-628653F74E47}"/>
              </a:ext>
            </a:extLst>
          </p:cNvPr>
          <p:cNvCxnSpPr>
            <a:cxnSpLocks/>
          </p:cNvCxnSpPr>
          <p:nvPr/>
        </p:nvCxnSpPr>
        <p:spPr>
          <a:xfrm>
            <a:off x="8626122" y="5221458"/>
            <a:ext cx="3237402"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BF26F0F-9687-4B72-8A69-396A4EBE25CC}"/>
              </a:ext>
            </a:extLst>
          </p:cNvPr>
          <p:cNvSpPr txBox="1"/>
          <p:nvPr/>
        </p:nvSpPr>
        <p:spPr>
          <a:xfrm>
            <a:off x="8611770" y="4157572"/>
            <a:ext cx="1696496"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CRRSA Act (Dec '20)</a:t>
            </a:r>
          </a:p>
        </p:txBody>
      </p:sp>
      <p:sp>
        <p:nvSpPr>
          <p:cNvPr id="66" name="TextBox 65">
            <a:extLst>
              <a:ext uri="{FF2B5EF4-FFF2-40B4-BE49-F238E27FC236}">
                <a16:creationId xmlns:a16="http://schemas.microsoft.com/office/drawing/2014/main" id="{66F52254-0F13-4D4A-90D3-2FAD07F84267}"/>
              </a:ext>
            </a:extLst>
          </p:cNvPr>
          <p:cNvSpPr txBox="1"/>
          <p:nvPr/>
        </p:nvSpPr>
        <p:spPr>
          <a:xfrm>
            <a:off x="8347531" y="4739857"/>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$27M</a:t>
            </a:r>
          </a:p>
        </p:txBody>
      </p:sp>
      <p:sp>
        <p:nvSpPr>
          <p:cNvPr id="67" name="TextBox 66">
            <a:extLst>
              <a:ext uri="{FF2B5EF4-FFF2-40B4-BE49-F238E27FC236}">
                <a16:creationId xmlns:a16="http://schemas.microsoft.com/office/drawing/2014/main" id="{FBAFD5D8-7E80-4323-9554-2C5C94AC2C49}"/>
              </a:ext>
            </a:extLst>
          </p:cNvPr>
          <p:cNvSpPr txBox="1"/>
          <p:nvPr/>
        </p:nvSpPr>
        <p:spPr>
          <a:xfrm>
            <a:off x="8499516" y="5406088"/>
            <a:ext cx="2146990"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Obligate by Aug '21</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a:ea typeface="+mn-ea"/>
                <a:cs typeface="+mn-cs"/>
              </a:rPr>
              <a:t>Services through Sep '23</a:t>
            </a:r>
          </a:p>
        </p:txBody>
      </p:sp>
      <p:sp>
        <p:nvSpPr>
          <p:cNvPr id="55" name="TextBox 54">
            <a:extLst>
              <a:ext uri="{FF2B5EF4-FFF2-40B4-BE49-F238E27FC236}">
                <a16:creationId xmlns:a16="http://schemas.microsoft.com/office/drawing/2014/main" id="{8AAF948C-5933-634F-8F0F-0EFC9A366833}"/>
              </a:ext>
            </a:extLst>
          </p:cNvPr>
          <p:cNvSpPr txBox="1"/>
          <p:nvPr/>
        </p:nvSpPr>
        <p:spPr>
          <a:xfrm>
            <a:off x="6078111" y="5280231"/>
            <a:ext cx="2318057"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Usable from Mar ‘20</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ARP-IDEA 28M SPED</a:t>
            </a:r>
          </a:p>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61" name="TextBox 60">
            <a:extLst>
              <a:ext uri="{FF2B5EF4-FFF2-40B4-BE49-F238E27FC236}">
                <a16:creationId xmlns:a16="http://schemas.microsoft.com/office/drawing/2014/main" id="{4F68B6AE-A54D-C745-A793-CC6BCAA4C4C2}"/>
              </a:ext>
            </a:extLst>
          </p:cNvPr>
          <p:cNvSpPr txBox="1"/>
          <p:nvPr/>
        </p:nvSpPr>
        <p:spPr>
          <a:xfrm>
            <a:off x="8318978" y="3791536"/>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EANS I</a:t>
            </a:r>
          </a:p>
        </p:txBody>
      </p:sp>
      <p:sp>
        <p:nvSpPr>
          <p:cNvPr id="68" name="TextBox 67">
            <a:extLst>
              <a:ext uri="{FF2B5EF4-FFF2-40B4-BE49-F238E27FC236}">
                <a16:creationId xmlns:a16="http://schemas.microsoft.com/office/drawing/2014/main" id="{D700F70A-F6A0-A04B-ADCD-6C5A2BE28E85}"/>
              </a:ext>
            </a:extLst>
          </p:cNvPr>
          <p:cNvSpPr txBox="1"/>
          <p:nvPr/>
        </p:nvSpPr>
        <p:spPr>
          <a:xfrm>
            <a:off x="10076894" y="3783567"/>
            <a:ext cx="1912882" cy="266492"/>
          </a:xfrm>
          <a:prstGeom prst="rect">
            <a:avLst/>
          </a:prstGeom>
          <a:noFill/>
          <a:ln w="9525" cap="rnd">
            <a:noFill/>
            <a:prstDash val="solid"/>
            <a:roun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284C"/>
                </a:solidFill>
                <a:effectLst/>
                <a:uLnTx/>
                <a:uFillTx/>
                <a:latin typeface="Open Sans"/>
                <a:ea typeface="+mn-ea"/>
                <a:cs typeface="+mn-cs"/>
              </a:rPr>
              <a:t>EANS II</a:t>
            </a:r>
          </a:p>
        </p:txBody>
      </p:sp>
      <p:sp>
        <p:nvSpPr>
          <p:cNvPr id="70" name="TextBox 69">
            <a:extLst>
              <a:ext uri="{FF2B5EF4-FFF2-40B4-BE49-F238E27FC236}">
                <a16:creationId xmlns:a16="http://schemas.microsoft.com/office/drawing/2014/main" id="{DA0920ED-E824-4E4F-9962-AFA059E685A8}"/>
              </a:ext>
            </a:extLst>
          </p:cNvPr>
          <p:cNvSpPr txBox="1"/>
          <p:nvPr/>
        </p:nvSpPr>
        <p:spPr>
          <a:xfrm>
            <a:off x="10185208" y="5276693"/>
            <a:ext cx="1901131" cy="640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6800" marR="0" lvl="1" indent="-151200" algn="l" defTabSz="914400" rtl="0" eaLnBrk="1" fontAlgn="auto" latinLnBrk="0" hangingPunct="1">
              <a:lnSpc>
                <a:spcPct val="100000"/>
              </a:lnSpc>
              <a:spcBef>
                <a:spcPts val="0"/>
              </a:spcBef>
              <a:spcAft>
                <a:spcPts val="0"/>
              </a:spcAft>
              <a:buClr>
                <a:srgbClr val="12284C"/>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Obligate by Sep '24</a:t>
            </a:r>
          </a:p>
        </p:txBody>
      </p:sp>
      <p:sp>
        <p:nvSpPr>
          <p:cNvPr id="71" name="TextBox 70">
            <a:extLst>
              <a:ext uri="{FF2B5EF4-FFF2-40B4-BE49-F238E27FC236}">
                <a16:creationId xmlns:a16="http://schemas.microsoft.com/office/drawing/2014/main" id="{BAB9250A-EAA8-5045-BBF6-434025D6C1F8}"/>
              </a:ext>
            </a:extLst>
          </p:cNvPr>
          <p:cNvSpPr txBox="1"/>
          <p:nvPr/>
        </p:nvSpPr>
        <p:spPr>
          <a:xfrm>
            <a:off x="10114496" y="4148986"/>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a:ea typeface="+mn-ea"/>
                <a:cs typeface="+mn-cs"/>
              </a:rPr>
              <a:t>ARP Act (Mar ‘21)</a:t>
            </a:r>
          </a:p>
        </p:txBody>
      </p:sp>
      <p:sp>
        <p:nvSpPr>
          <p:cNvPr id="5" name="Rectangle 4">
            <a:extLst>
              <a:ext uri="{FF2B5EF4-FFF2-40B4-BE49-F238E27FC236}">
                <a16:creationId xmlns:a16="http://schemas.microsoft.com/office/drawing/2014/main" id="{6AE3BAC6-99D6-C94B-A53D-4B1496FA8F3F}"/>
              </a:ext>
            </a:extLst>
          </p:cNvPr>
          <p:cNvSpPr/>
          <p:nvPr/>
        </p:nvSpPr>
        <p:spPr>
          <a:xfrm>
            <a:off x="1959560" y="5491716"/>
            <a:ext cx="1022873" cy="249865"/>
          </a:xfrm>
          <a:prstGeom prst="rect">
            <a:avLst/>
          </a:prstGeom>
          <a:solidFill>
            <a:schemeClr val="accent4">
              <a:alpha val="43000"/>
            </a:schemeClr>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5DB0"/>
              </a:solidFill>
              <a:effectLst/>
              <a:uLnTx/>
              <a:uFillTx/>
              <a:latin typeface="Open Sans"/>
              <a:ea typeface="+mn-ea"/>
              <a:cs typeface="+mn-cs"/>
            </a:endParaRPr>
          </a:p>
        </p:txBody>
      </p:sp>
      <p:sp>
        <p:nvSpPr>
          <p:cNvPr id="78" name="Rectangle 77">
            <a:extLst>
              <a:ext uri="{FF2B5EF4-FFF2-40B4-BE49-F238E27FC236}">
                <a16:creationId xmlns:a16="http://schemas.microsoft.com/office/drawing/2014/main" id="{EEF3861B-037A-C14B-A565-90D335ED2D97}"/>
              </a:ext>
            </a:extLst>
          </p:cNvPr>
          <p:cNvSpPr/>
          <p:nvPr/>
        </p:nvSpPr>
        <p:spPr>
          <a:xfrm>
            <a:off x="6265284" y="5500145"/>
            <a:ext cx="2003175" cy="238769"/>
          </a:xfrm>
          <a:prstGeom prst="rect">
            <a:avLst/>
          </a:prstGeom>
          <a:solidFill>
            <a:schemeClr val="accent4">
              <a:alpha val="43000"/>
            </a:schemeClr>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5DB0"/>
              </a:solidFill>
              <a:effectLst/>
              <a:uLnTx/>
              <a:uFillTx/>
              <a:latin typeface="Open Sans"/>
              <a:ea typeface="+mn-ea"/>
              <a:cs typeface="+mn-cs"/>
            </a:endParaRPr>
          </a:p>
        </p:txBody>
      </p:sp>
      <p:sp>
        <p:nvSpPr>
          <p:cNvPr id="77" name="Rectangle 76">
            <a:extLst>
              <a:ext uri="{FF2B5EF4-FFF2-40B4-BE49-F238E27FC236}">
                <a16:creationId xmlns:a16="http://schemas.microsoft.com/office/drawing/2014/main" id="{D429E04D-C9BD-FF4B-A53C-F10A91E23352}"/>
              </a:ext>
            </a:extLst>
          </p:cNvPr>
          <p:cNvSpPr/>
          <p:nvPr/>
        </p:nvSpPr>
        <p:spPr>
          <a:xfrm>
            <a:off x="4194589" y="5500145"/>
            <a:ext cx="1022873" cy="249865"/>
          </a:xfrm>
          <a:prstGeom prst="rect">
            <a:avLst/>
          </a:prstGeom>
          <a:solidFill>
            <a:schemeClr val="accent4">
              <a:alpha val="43000"/>
            </a:schemeClr>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5DB0"/>
              </a:solidFill>
              <a:effectLst/>
              <a:uLnTx/>
              <a:uFillTx/>
              <a:latin typeface="Open Sans"/>
              <a:ea typeface="+mn-ea"/>
              <a:cs typeface="+mn-cs"/>
            </a:endParaRPr>
          </a:p>
        </p:txBody>
      </p:sp>
      <p:sp>
        <p:nvSpPr>
          <p:cNvPr id="69" name="TextBox 68">
            <a:extLst>
              <a:ext uri="{FF2B5EF4-FFF2-40B4-BE49-F238E27FC236}">
                <a16:creationId xmlns:a16="http://schemas.microsoft.com/office/drawing/2014/main" id="{45CF2DBF-83F3-4DDB-B154-C20C667D9C20}"/>
              </a:ext>
            </a:extLst>
          </p:cNvPr>
          <p:cNvSpPr txBox="1"/>
          <p:nvPr/>
        </p:nvSpPr>
        <p:spPr>
          <a:xfrm>
            <a:off x="10088973" y="4706382"/>
            <a:ext cx="1837677" cy="37729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Open Sans"/>
                <a:ea typeface="+mn-ea"/>
                <a:cs typeface="+mn-cs"/>
              </a:rPr>
              <a:t>$25M</a:t>
            </a:r>
          </a:p>
        </p:txBody>
      </p:sp>
    </p:spTree>
    <p:extLst>
      <p:ext uri="{BB962C8B-B14F-4D97-AF65-F5344CB8AC3E}">
        <p14:creationId xmlns:p14="http://schemas.microsoft.com/office/powerpoint/2010/main" val="33983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CAF-C6CE-49DF-802E-D882D57B3145}"/>
              </a:ext>
            </a:extLst>
          </p:cNvPr>
          <p:cNvSpPr>
            <a:spLocks noGrp="1"/>
          </p:cNvSpPr>
          <p:nvPr>
            <p:ph type="title"/>
          </p:nvPr>
        </p:nvSpPr>
        <p:spPr/>
        <p:txBody>
          <a:bodyPr/>
          <a:lstStyle/>
          <a:p>
            <a:r>
              <a:rPr lang="en-US" dirty="0"/>
              <a:t>Maintenance of Effort Concerns</a:t>
            </a:r>
          </a:p>
        </p:txBody>
      </p:sp>
      <p:sp>
        <p:nvSpPr>
          <p:cNvPr id="3" name="Content Placeholder 2">
            <a:extLst>
              <a:ext uri="{FF2B5EF4-FFF2-40B4-BE49-F238E27FC236}">
                <a16:creationId xmlns:a16="http://schemas.microsoft.com/office/drawing/2014/main" id="{BEED6A5E-B917-4187-AE62-8C207C744293}"/>
              </a:ext>
            </a:extLst>
          </p:cNvPr>
          <p:cNvSpPr>
            <a:spLocks noGrp="1"/>
          </p:cNvSpPr>
          <p:nvPr>
            <p:ph idx="1"/>
          </p:nvPr>
        </p:nvSpPr>
        <p:spPr/>
        <p:txBody>
          <a:bodyPr/>
          <a:lstStyle/>
          <a:p>
            <a:pPr>
              <a:lnSpc>
                <a:spcPct val="100000"/>
              </a:lnSpc>
            </a:pPr>
            <a:r>
              <a:rPr lang="en-US" dirty="0"/>
              <a:t>No extraordinary waivers are available to reduce state Maintenance of Fiscal Support (MFS)</a:t>
            </a:r>
          </a:p>
          <a:p>
            <a:pPr>
              <a:lnSpc>
                <a:spcPct val="100000"/>
              </a:lnSpc>
            </a:pPr>
            <a:r>
              <a:rPr lang="en-US" dirty="0"/>
              <a:t>No extraordinary waivers are available to reduce local Maintenance of Effort (MOE)</a:t>
            </a:r>
          </a:p>
          <a:p>
            <a:pPr>
              <a:lnSpc>
                <a:spcPct val="100000"/>
              </a:lnSpc>
            </a:pPr>
            <a:r>
              <a:rPr lang="en-US" dirty="0"/>
              <a:t>No additional waivers for IDEA to extend the period of availability have been provided.</a:t>
            </a:r>
          </a:p>
          <a:p>
            <a:pPr>
              <a:lnSpc>
                <a:spcPct val="100000"/>
              </a:lnSpc>
            </a:pPr>
            <a:r>
              <a:rPr lang="en-US" dirty="0"/>
              <a:t>This surge in funding is needed but temporary.  Plan accordingly.</a:t>
            </a:r>
          </a:p>
        </p:txBody>
      </p:sp>
      <p:sp>
        <p:nvSpPr>
          <p:cNvPr id="4" name="Slide Number Placeholder 3">
            <a:extLst>
              <a:ext uri="{FF2B5EF4-FFF2-40B4-BE49-F238E27FC236}">
                <a16:creationId xmlns:a16="http://schemas.microsoft.com/office/drawing/2014/main" id="{F5D9D98F-2170-4ED4-BC5C-90ED90FC3AB9}"/>
              </a:ext>
            </a:extLst>
          </p:cNvPr>
          <p:cNvSpPr>
            <a:spLocks noGrp="1"/>
          </p:cNvSpPr>
          <p:nvPr>
            <p:ph type="sldNum" sz="quarter" idx="4"/>
          </p:nvPr>
        </p:nvSpPr>
        <p:spPr>
          <a:xfrm>
            <a:off x="92251" y="642179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srgbClr val="12284C"/>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2284C"/>
              </a:solidFill>
              <a:effectLst/>
              <a:uLnTx/>
              <a:uFillTx/>
              <a:latin typeface="Open Sans"/>
              <a:ea typeface="+mn-ea"/>
              <a:cs typeface="+mn-cs"/>
            </a:endParaRPr>
          </a:p>
        </p:txBody>
      </p:sp>
    </p:spTree>
    <p:extLst>
      <p:ext uri="{BB962C8B-B14F-4D97-AF65-F5344CB8AC3E}">
        <p14:creationId xmlns:p14="http://schemas.microsoft.com/office/powerpoint/2010/main" val="1282293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FC13B-E985-47CA-8108-06881891F36D}"/>
              </a:ext>
            </a:extLst>
          </p:cNvPr>
          <p:cNvSpPr>
            <a:spLocks noGrp="1"/>
          </p:cNvSpPr>
          <p:nvPr>
            <p:ph type="title"/>
          </p:nvPr>
        </p:nvSpPr>
        <p:spPr/>
        <p:txBody>
          <a:bodyPr>
            <a:normAutofit/>
          </a:bodyPr>
          <a:lstStyle/>
          <a:p>
            <a:r>
              <a:rPr lang="en-US" sz="5400" dirty="0"/>
              <a:t>Additional Reading</a:t>
            </a:r>
          </a:p>
        </p:txBody>
      </p:sp>
    </p:spTree>
    <p:extLst>
      <p:ext uri="{BB962C8B-B14F-4D97-AF65-F5344CB8AC3E}">
        <p14:creationId xmlns:p14="http://schemas.microsoft.com/office/powerpoint/2010/main" val="2339121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3FF0F8-20D9-4342-9692-464A65B0ACAB}"/>
              </a:ext>
            </a:extLst>
          </p:cNvPr>
          <p:cNvPicPr>
            <a:picLocks noGrp="1" noChangeAspect="1"/>
          </p:cNvPicPr>
          <p:nvPr>
            <p:ph idx="1"/>
          </p:nvPr>
        </p:nvPicPr>
        <p:blipFill>
          <a:blip r:embed="rId2"/>
          <a:stretch>
            <a:fillRect/>
          </a:stretch>
        </p:blipFill>
        <p:spPr>
          <a:xfrm>
            <a:off x="838200" y="1690688"/>
            <a:ext cx="6146217" cy="4532313"/>
          </a:xfrm>
        </p:spPr>
      </p:pic>
      <p:sp>
        <p:nvSpPr>
          <p:cNvPr id="3" name="Title 2">
            <a:extLst>
              <a:ext uri="{FF2B5EF4-FFF2-40B4-BE49-F238E27FC236}">
                <a16:creationId xmlns:a16="http://schemas.microsoft.com/office/drawing/2014/main" id="{F0836994-F06E-4F78-9564-246076A962C9}"/>
              </a:ext>
            </a:extLst>
          </p:cNvPr>
          <p:cNvSpPr>
            <a:spLocks noGrp="1"/>
          </p:cNvSpPr>
          <p:nvPr>
            <p:ph type="title"/>
          </p:nvPr>
        </p:nvSpPr>
        <p:spPr/>
        <p:txBody>
          <a:bodyPr/>
          <a:lstStyle/>
          <a:p>
            <a:r>
              <a:rPr lang="en-US" dirty="0"/>
              <a:t>Strategies for Using </a:t>
            </a:r>
            <a:br>
              <a:rPr lang="en-US" dirty="0"/>
            </a:br>
            <a:r>
              <a:rPr lang="en-US" dirty="0"/>
              <a:t>American Rescue Plan Funding </a:t>
            </a:r>
          </a:p>
        </p:txBody>
      </p:sp>
      <p:pic>
        <p:nvPicPr>
          <p:cNvPr id="7" name="Picture 6">
            <a:extLst>
              <a:ext uri="{FF2B5EF4-FFF2-40B4-BE49-F238E27FC236}">
                <a16:creationId xmlns:a16="http://schemas.microsoft.com/office/drawing/2014/main" id="{A6D74B58-1D4B-4FBC-BEFB-9A344FFEDCE5}"/>
              </a:ext>
            </a:extLst>
          </p:cNvPr>
          <p:cNvPicPr>
            <a:picLocks noChangeAspect="1"/>
          </p:cNvPicPr>
          <p:nvPr/>
        </p:nvPicPr>
        <p:blipFill>
          <a:blip r:embed="rId3"/>
          <a:stretch>
            <a:fillRect/>
          </a:stretch>
        </p:blipFill>
        <p:spPr>
          <a:xfrm>
            <a:off x="8113221" y="3521135"/>
            <a:ext cx="2131815" cy="2186477"/>
          </a:xfrm>
          <a:prstGeom prst="rect">
            <a:avLst/>
          </a:prstGeom>
        </p:spPr>
      </p:pic>
      <p:sp>
        <p:nvSpPr>
          <p:cNvPr id="8" name="TextBox 7">
            <a:extLst>
              <a:ext uri="{FF2B5EF4-FFF2-40B4-BE49-F238E27FC236}">
                <a16:creationId xmlns:a16="http://schemas.microsoft.com/office/drawing/2014/main" id="{BACAD169-3E03-4E0E-9119-3F9012F64ADF}"/>
              </a:ext>
            </a:extLst>
          </p:cNvPr>
          <p:cNvSpPr txBox="1"/>
          <p:nvPr/>
        </p:nvSpPr>
        <p:spPr>
          <a:xfrm>
            <a:off x="7228023" y="2225348"/>
            <a:ext cx="41257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2284C"/>
                </a:solidFill>
                <a:effectLst/>
                <a:uLnTx/>
                <a:uFillTx/>
                <a:latin typeface="Open Sans Light"/>
                <a:ea typeface="+mn-ea"/>
                <a:cs typeface="+mn-cs"/>
              </a:rPr>
              <a:t>https://www2.ed.gov/documents/coronavirus/lost-instructional-time.pdf</a:t>
            </a:r>
            <a:endParaRPr kumimoji="0" lang="en-US" sz="18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2585502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44EED-BB93-499A-8533-DC68162CEEA9}"/>
              </a:ext>
            </a:extLst>
          </p:cNvPr>
          <p:cNvSpPr>
            <a:spLocks noGrp="1"/>
          </p:cNvSpPr>
          <p:nvPr>
            <p:ph type="title"/>
          </p:nvPr>
        </p:nvSpPr>
        <p:spPr/>
        <p:txBody>
          <a:bodyPr>
            <a:normAutofit/>
          </a:bodyPr>
          <a:lstStyle/>
          <a:p>
            <a:r>
              <a:rPr lang="en-US" b="1" i="0" dirty="0">
                <a:solidFill>
                  <a:srgbClr val="212529"/>
                </a:solidFill>
                <a:effectLst/>
                <a:latin typeface="roboto" panose="02000000000000000000" pitchFamily="2" charset="0"/>
              </a:rPr>
              <a:t>Factsheet on the ED &amp; Labor Committee Portion of the Build Back Better Act</a:t>
            </a:r>
          </a:p>
        </p:txBody>
      </p:sp>
      <p:sp>
        <p:nvSpPr>
          <p:cNvPr id="6" name="TextBox 5">
            <a:extLst>
              <a:ext uri="{FF2B5EF4-FFF2-40B4-BE49-F238E27FC236}">
                <a16:creationId xmlns:a16="http://schemas.microsoft.com/office/drawing/2014/main" id="{FCCFDDD1-70B9-4F75-A282-9F579151BDA9}"/>
              </a:ext>
            </a:extLst>
          </p:cNvPr>
          <p:cNvSpPr txBox="1"/>
          <p:nvPr/>
        </p:nvSpPr>
        <p:spPr>
          <a:xfrm>
            <a:off x="1285875" y="5646225"/>
            <a:ext cx="96202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hlinkClick r:id="rId2"/>
              </a:rPr>
              <a:t>https://edlabor.house.gov/download/build-back-better-fact-sheet</a:t>
            </a:r>
            <a:r>
              <a:rPr kumimoji="0" lang="en-US" sz="2400" b="0" i="0" u="none" strike="noStrike" kern="1200" cap="none" spc="0" normalizeH="0" baseline="0" noProof="0" dirty="0">
                <a:ln>
                  <a:noFill/>
                </a:ln>
                <a:solidFill>
                  <a:srgbClr val="12284C"/>
                </a:solidFill>
                <a:effectLst/>
                <a:uLnTx/>
                <a:uFillTx/>
                <a:latin typeface="Open Sans Light"/>
                <a:ea typeface="+mn-ea"/>
                <a:cs typeface="+mn-cs"/>
              </a:rPr>
              <a:t> </a:t>
            </a:r>
          </a:p>
        </p:txBody>
      </p:sp>
      <p:sp>
        <p:nvSpPr>
          <p:cNvPr id="9" name="Rectangle 1">
            <a:extLst>
              <a:ext uri="{FF2B5EF4-FFF2-40B4-BE49-F238E27FC236}">
                <a16:creationId xmlns:a16="http://schemas.microsoft.com/office/drawing/2014/main" id="{2AC1B337-A80E-4CFE-B190-3AA5B931BB15}"/>
              </a:ext>
            </a:extLst>
          </p:cNvPr>
          <p:cNvSpPr>
            <a:spLocks noChangeArrowheads="1"/>
          </p:cNvSpPr>
          <p:nvPr/>
        </p:nvSpPr>
        <p:spPr bwMode="auto">
          <a:xfrm>
            <a:off x="100012" y="4879788"/>
            <a:ext cx="1051560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12284C"/>
              </a:solidFill>
              <a:effectLst/>
              <a:uLnTx/>
              <a:uFillTx/>
              <a:latin typeface="Arial" panose="020B0604020202020204" pitchFamily="34" charset="0"/>
              <a:ea typeface="+mn-ea"/>
              <a:cs typeface="+mn-cs"/>
            </a:endParaRPr>
          </a:p>
        </p:txBody>
      </p:sp>
      <p:pic>
        <p:nvPicPr>
          <p:cNvPr id="7" name="Content Placeholder 6">
            <a:extLst>
              <a:ext uri="{FF2B5EF4-FFF2-40B4-BE49-F238E27FC236}">
                <a16:creationId xmlns:a16="http://schemas.microsoft.com/office/drawing/2014/main" id="{E904673C-FC0E-458F-AFDE-0756F0DDCBCB}"/>
              </a:ext>
            </a:extLst>
          </p:cNvPr>
          <p:cNvPicPr>
            <a:picLocks noGrp="1" noChangeAspect="1"/>
          </p:cNvPicPr>
          <p:nvPr>
            <p:ph idx="1"/>
          </p:nvPr>
        </p:nvPicPr>
        <p:blipFill>
          <a:blip r:embed="rId3"/>
          <a:stretch>
            <a:fillRect/>
          </a:stretch>
        </p:blipFill>
        <p:spPr>
          <a:xfrm>
            <a:off x="8715374" y="2260173"/>
            <a:ext cx="2638426" cy="2604382"/>
          </a:xfrm>
        </p:spPr>
      </p:pic>
      <p:pic>
        <p:nvPicPr>
          <p:cNvPr id="11" name="Picture 10">
            <a:extLst>
              <a:ext uri="{FF2B5EF4-FFF2-40B4-BE49-F238E27FC236}">
                <a16:creationId xmlns:a16="http://schemas.microsoft.com/office/drawing/2014/main" id="{D40E994A-351A-4027-9F31-A893C671551D}"/>
              </a:ext>
            </a:extLst>
          </p:cNvPr>
          <p:cNvPicPr>
            <a:picLocks noChangeAspect="1"/>
          </p:cNvPicPr>
          <p:nvPr/>
        </p:nvPicPr>
        <p:blipFill>
          <a:blip r:embed="rId4"/>
          <a:stretch>
            <a:fillRect/>
          </a:stretch>
        </p:blipFill>
        <p:spPr>
          <a:xfrm>
            <a:off x="838200" y="1917271"/>
            <a:ext cx="5902712" cy="3290187"/>
          </a:xfrm>
          <a:prstGeom prst="rect">
            <a:avLst/>
          </a:prstGeom>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1983536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FC13B-E985-47CA-8108-06881891F36D}"/>
              </a:ext>
            </a:extLst>
          </p:cNvPr>
          <p:cNvSpPr>
            <a:spLocks noGrp="1"/>
          </p:cNvSpPr>
          <p:nvPr>
            <p:ph type="title"/>
          </p:nvPr>
        </p:nvSpPr>
        <p:spPr/>
        <p:txBody>
          <a:bodyPr>
            <a:normAutofit/>
          </a:bodyPr>
          <a:lstStyle/>
          <a:p>
            <a:r>
              <a:rPr lang="en-US" sz="5400" dirty="0"/>
              <a:t>Questions?</a:t>
            </a:r>
          </a:p>
        </p:txBody>
      </p:sp>
    </p:spTree>
    <p:extLst>
      <p:ext uri="{BB962C8B-B14F-4D97-AF65-F5344CB8AC3E}">
        <p14:creationId xmlns:p14="http://schemas.microsoft.com/office/powerpoint/2010/main" val="384291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r>
              <a:rPr lang="en-US" dirty="0"/>
              <a:t>Agenda for today, September 16, 2021</a:t>
            </a:r>
          </a:p>
          <a:p>
            <a:pPr marL="0" indent="0">
              <a:buNone/>
            </a:pPr>
            <a:endParaRPr lang="en-US" dirty="0"/>
          </a:p>
          <a:p>
            <a:r>
              <a:rPr lang="en-US" dirty="0"/>
              <a:t>Minutes July 15, 2021</a:t>
            </a:r>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30F42-2AC5-4796-84D7-83AF871156F5}"/>
              </a:ext>
            </a:extLst>
          </p:cNvPr>
          <p:cNvSpPr>
            <a:spLocks noGrp="1"/>
          </p:cNvSpPr>
          <p:nvPr>
            <p:ph idx="15"/>
          </p:nvPr>
        </p:nvSpPr>
        <p:spPr>
          <a:xfrm>
            <a:off x="3799752" y="3290737"/>
            <a:ext cx="4592495" cy="2354047"/>
          </a:xfrm>
        </p:spPr>
        <p:txBody>
          <a:bodyPr/>
          <a:lstStyle/>
          <a:p>
            <a:pPr marL="457200" lvl="1" indent="0" algn="ctr">
              <a:buClr>
                <a:srgbClr val="FFA400"/>
              </a:buClr>
              <a:buNone/>
            </a:pPr>
            <a:r>
              <a:rPr lang="en-US" dirty="0">
                <a:solidFill>
                  <a:srgbClr val="12284C"/>
                </a:solidFill>
              </a:rPr>
              <a:t>Dean Zajic</a:t>
            </a:r>
            <a:br>
              <a:rPr lang="en-US" dirty="0">
                <a:solidFill>
                  <a:srgbClr val="12284C"/>
                </a:solidFill>
              </a:rPr>
            </a:br>
            <a:r>
              <a:rPr lang="en-US" dirty="0">
                <a:solidFill>
                  <a:srgbClr val="12284C"/>
                </a:solidFill>
              </a:rPr>
              <a:t>Coordinator</a:t>
            </a:r>
          </a:p>
          <a:p>
            <a:pPr marL="457200" lvl="1" indent="0" algn="ctr">
              <a:spcBef>
                <a:spcPts val="0"/>
              </a:spcBef>
              <a:buClr>
                <a:srgbClr val="FFA400"/>
              </a:buClr>
              <a:buNone/>
            </a:pPr>
            <a:r>
              <a:rPr lang="en-US" dirty="0">
                <a:solidFill>
                  <a:srgbClr val="12284C"/>
                </a:solidFill>
              </a:rPr>
              <a:t>Special Education and Title Services</a:t>
            </a:r>
            <a:br>
              <a:rPr lang="en-US" dirty="0">
                <a:solidFill>
                  <a:srgbClr val="12284C"/>
                </a:solidFill>
              </a:rPr>
            </a:br>
            <a:r>
              <a:rPr lang="en-US" dirty="0">
                <a:solidFill>
                  <a:srgbClr val="12284C"/>
                </a:solidFill>
              </a:rPr>
              <a:t>(785) 296-2425</a:t>
            </a:r>
            <a:br>
              <a:rPr lang="en-US" dirty="0">
                <a:solidFill>
                  <a:srgbClr val="12284C"/>
                </a:solidFill>
              </a:rPr>
            </a:br>
            <a:r>
              <a:rPr lang="en-US" dirty="0">
                <a:solidFill>
                  <a:srgbClr val="12284C"/>
                </a:solidFill>
                <a:hlinkClick r:id="rId2"/>
              </a:rPr>
              <a:t>dzajic@ksde.org</a:t>
            </a:r>
            <a:endParaRPr lang="en-US" dirty="0">
              <a:solidFill>
                <a:srgbClr val="12284C"/>
              </a:solidFill>
            </a:endParaRPr>
          </a:p>
          <a:p>
            <a:endParaRPr lang="en-US" dirty="0"/>
          </a:p>
        </p:txBody>
      </p:sp>
    </p:spTree>
    <p:extLst>
      <p:ext uri="{BB962C8B-B14F-4D97-AF65-F5344CB8AC3E}">
        <p14:creationId xmlns:p14="http://schemas.microsoft.com/office/powerpoint/2010/main" val="1244098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lstStyle/>
          <a:p>
            <a:r>
              <a:rPr lang="en-US" dirty="0"/>
              <a:t>KSDE Updates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246228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2D7F0-41B6-4DCC-9B1A-14018BC5C377}"/>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1654085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04DD-61A6-4AF0-94E1-E602853B6590}"/>
              </a:ext>
            </a:extLst>
          </p:cNvPr>
          <p:cNvSpPr>
            <a:spLocks noGrp="1"/>
          </p:cNvSpPr>
          <p:nvPr>
            <p:ph type="title"/>
          </p:nvPr>
        </p:nvSpPr>
        <p:spPr/>
        <p:txBody>
          <a:bodyPr/>
          <a:lstStyle/>
          <a:p>
            <a:r>
              <a:rPr lang="en-US" dirty="0"/>
              <a:t>Council Ex-Officio Member Reports</a:t>
            </a:r>
          </a:p>
        </p:txBody>
      </p:sp>
      <p:sp>
        <p:nvSpPr>
          <p:cNvPr id="3" name="Text Placeholder 2">
            <a:extLst>
              <a:ext uri="{FF2B5EF4-FFF2-40B4-BE49-F238E27FC236}">
                <a16:creationId xmlns:a16="http://schemas.microsoft.com/office/drawing/2014/main" id="{A6AB47B9-09E8-49EB-972E-A1238B740C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5274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a:t>
            </a:r>
            <a:r>
              <a:rPr lang="en-US"/>
              <a:t>Education Administrators (KASEA) </a:t>
            </a:r>
            <a:r>
              <a:rPr lang="en-US" dirty="0"/>
              <a:t>– </a:t>
            </a:r>
            <a:r>
              <a:rPr lang="en-US"/>
              <a:t>Ashley Enz</a:t>
            </a:r>
            <a:endParaRPr lang="en-US" dirty="0"/>
          </a:p>
          <a:p>
            <a:r>
              <a:rPr lang="en-US" dirty="0"/>
              <a:t>Disability Rights Center</a:t>
            </a:r>
          </a:p>
          <a:p>
            <a:r>
              <a:rPr lang="en-US" dirty="0"/>
              <a:t>Kansas State Board of Education</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905635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35835-EC71-4AAA-A842-6940BECC0DD5}"/>
              </a:ext>
            </a:extLst>
          </p:cNvPr>
          <p:cNvSpPr>
            <a:spLocks noGrp="1"/>
          </p:cNvSpPr>
          <p:nvPr>
            <p:ph idx="1"/>
          </p:nvPr>
        </p:nvSpPr>
        <p:spPr/>
        <p:txBody>
          <a:bodyPr/>
          <a:lstStyle/>
          <a:p>
            <a:r>
              <a:rPr lang="en-US" dirty="0"/>
              <a:t>November 17, 2021, Virtual</a:t>
            </a:r>
          </a:p>
          <a:p>
            <a:r>
              <a:rPr lang="en-US" dirty="0"/>
              <a:t>January 12-13, 2022 Virtual or In-person to be determined</a:t>
            </a:r>
          </a:p>
          <a:p>
            <a:r>
              <a:rPr lang="en-US" dirty="0"/>
              <a:t>April 14, 2022 Virtual or In-person to be determined</a:t>
            </a:r>
          </a:p>
        </p:txBody>
      </p:sp>
      <p:sp>
        <p:nvSpPr>
          <p:cNvPr id="3" name="Title 2">
            <a:extLst>
              <a:ext uri="{FF2B5EF4-FFF2-40B4-BE49-F238E27FC236}">
                <a16:creationId xmlns:a16="http://schemas.microsoft.com/office/drawing/2014/main" id="{331D2366-7058-448B-9751-5BFB3062A70A}"/>
              </a:ext>
            </a:extLst>
          </p:cNvPr>
          <p:cNvSpPr>
            <a:spLocks noGrp="1"/>
          </p:cNvSpPr>
          <p:nvPr>
            <p:ph type="title"/>
          </p:nvPr>
        </p:nvSpPr>
        <p:spPr/>
        <p:txBody>
          <a:bodyPr/>
          <a:lstStyle/>
          <a:p>
            <a:r>
              <a:rPr lang="en-US" dirty="0"/>
              <a:t>Council Meeting Dates 2021-2022</a:t>
            </a:r>
          </a:p>
        </p:txBody>
      </p:sp>
    </p:spTree>
    <p:extLst>
      <p:ext uri="{BB962C8B-B14F-4D97-AF65-F5344CB8AC3E}">
        <p14:creationId xmlns:p14="http://schemas.microsoft.com/office/powerpoint/2010/main" val="330825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9/16/2021</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r>
              <a:rPr lang="en-US" dirty="0"/>
              <a:t>Next SEAC Meeting:  November 17, 2021</a:t>
            </a:r>
          </a:p>
          <a:p>
            <a:pPr lvl="1"/>
            <a:r>
              <a:rPr lang="en-US" dirty="0"/>
              <a:t>Virtual 9am-3pm</a:t>
            </a:r>
          </a:p>
          <a:p>
            <a:pPr marL="457200" lvl="1" indent="0">
              <a:buNone/>
            </a:pPr>
            <a:endParaRPr lang="en-US" dirty="0"/>
          </a:p>
          <a:p>
            <a:r>
              <a:rPr lang="en-US" dirty="0"/>
              <a:t>Items for next agenda</a:t>
            </a:r>
          </a:p>
          <a:p>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Kelli Byrne</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dirty="0">
                <a:hlinkClick r:id="rId3"/>
              </a:rPr>
              <a:t>kbyrne@ksde.org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Kelli Byrne, </a:t>
            </a:r>
            <a:r>
              <a:rPr lang="en-US" dirty="0">
                <a:solidFill>
                  <a:srgbClr val="12284C"/>
                </a:solidFill>
                <a:hlinkClick r:id="rId2">
                  <a:extLst>
                    <a:ext uri="{A12FA001-AC4F-418D-AE19-62706E023703}">
                      <ahyp:hlinkClr xmlns:ahyp="http://schemas.microsoft.com/office/drawing/2018/hyperlinkcolor" val="tx"/>
                    </a:ext>
                  </a:extLst>
                </a:hlinkClick>
              </a:rPr>
              <a:t>kbyrne@ksde.org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Tree>
    <p:extLst>
      <p:ext uri="{BB962C8B-B14F-4D97-AF65-F5344CB8AC3E}">
        <p14:creationId xmlns:p14="http://schemas.microsoft.com/office/powerpoint/2010/main" val="17041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456" y="311367"/>
            <a:ext cx="8340436" cy="2713228"/>
          </a:xfrm>
        </p:spPr>
        <p:txBody>
          <a:bodyPr>
            <a:noAutofit/>
          </a:bodyPr>
          <a:lstStyle/>
          <a:p>
            <a:r>
              <a:rPr lang="en-US" sz="4800" dirty="0"/>
              <a:t>State Performance Plan/Annual Performance Report SEAC Data and Information Requests</a:t>
            </a:r>
          </a:p>
        </p:txBody>
      </p:sp>
      <p:sp>
        <p:nvSpPr>
          <p:cNvPr id="3" name="Subtitle 2"/>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329801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290581"/>
            <a:ext cx="11353800" cy="1126245"/>
          </a:xfrm>
        </p:spPr>
        <p:txBody>
          <a:bodyPr>
            <a:normAutofit fontScale="90000"/>
          </a:bodyPr>
          <a:lstStyle/>
          <a:p>
            <a:r>
              <a:rPr lang="en-US" dirty="0"/>
              <a:t>Indicator 2 Dropout Data Request and</a:t>
            </a:r>
            <a:br>
              <a:rPr lang="en-US" dirty="0"/>
            </a:br>
            <a:r>
              <a:rPr lang="en-US" dirty="0"/>
              <a:t>GED Discussion</a:t>
            </a:r>
          </a:p>
        </p:txBody>
      </p:sp>
    </p:spTree>
    <p:extLst>
      <p:ext uri="{BB962C8B-B14F-4D97-AF65-F5344CB8AC3E}">
        <p14:creationId xmlns:p14="http://schemas.microsoft.com/office/powerpoint/2010/main" val="188607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9FAC0-DC64-4BD5-9300-F141199E3B15}"/>
              </a:ext>
            </a:extLst>
          </p:cNvPr>
          <p:cNvSpPr>
            <a:spLocks noGrp="1"/>
          </p:cNvSpPr>
          <p:nvPr>
            <p:ph idx="1"/>
          </p:nvPr>
        </p:nvSpPr>
        <p:spPr>
          <a:xfrm>
            <a:off x="838200" y="1963496"/>
            <a:ext cx="10515600" cy="2931008"/>
          </a:xfrm>
        </p:spPr>
        <p:txBody>
          <a:bodyPr>
            <a:normAutofit lnSpcReduction="10000"/>
          </a:bodyPr>
          <a:lstStyle/>
          <a:p>
            <a:r>
              <a:rPr lang="en-US" dirty="0"/>
              <a:t>SPP/APR offered 2 options:</a:t>
            </a:r>
          </a:p>
          <a:p>
            <a:pPr lvl="1">
              <a:buClrTx/>
            </a:pPr>
            <a:endParaRPr lang="en-US" dirty="0"/>
          </a:p>
          <a:p>
            <a:pPr lvl="1">
              <a:buClrTx/>
            </a:pPr>
            <a:r>
              <a:rPr lang="en-US" dirty="0"/>
              <a:t>Option 1:  Leaver/</a:t>
            </a:r>
            <a:r>
              <a:rPr lang="en-US" dirty="0" err="1"/>
              <a:t>Exiter</a:t>
            </a:r>
            <a:r>
              <a:rPr lang="en-US" dirty="0"/>
              <a:t> Dropout Rate (ages 14-21)</a:t>
            </a:r>
          </a:p>
          <a:p>
            <a:pPr lvl="2">
              <a:buClrTx/>
            </a:pPr>
            <a:r>
              <a:rPr lang="en-US" dirty="0"/>
              <a:t>KSDE will utilize with the SPP/APR FFY20 (February 1, 2022) submission forward.</a:t>
            </a:r>
          </a:p>
          <a:p>
            <a:pPr lvl="1">
              <a:buClrTx/>
            </a:pPr>
            <a:endParaRPr lang="en-US" dirty="0"/>
          </a:p>
          <a:p>
            <a:pPr lvl="1">
              <a:buClrTx/>
            </a:pPr>
            <a:r>
              <a:rPr lang="en-US" dirty="0"/>
              <a:t>Option 2:  Annual event measuring dropouts over all SWD enrolled in grades 9-12.</a:t>
            </a:r>
          </a:p>
          <a:p>
            <a:pPr lvl="2">
              <a:buClrTx/>
            </a:pPr>
            <a:r>
              <a:rPr lang="en-US" dirty="0"/>
              <a:t>KSDE utilized with SPP/APR submissions prior to FFY20.</a:t>
            </a:r>
          </a:p>
        </p:txBody>
      </p:sp>
      <p:sp>
        <p:nvSpPr>
          <p:cNvPr id="3" name="Title 2">
            <a:extLst>
              <a:ext uri="{FF2B5EF4-FFF2-40B4-BE49-F238E27FC236}">
                <a16:creationId xmlns:a16="http://schemas.microsoft.com/office/drawing/2014/main" id="{890D7F3C-4CA3-417E-9929-B80B3542F3BC}"/>
              </a:ext>
            </a:extLst>
          </p:cNvPr>
          <p:cNvSpPr>
            <a:spLocks noGrp="1"/>
          </p:cNvSpPr>
          <p:nvPr>
            <p:ph type="title"/>
          </p:nvPr>
        </p:nvSpPr>
        <p:spPr/>
        <p:txBody>
          <a:bodyPr/>
          <a:lstStyle/>
          <a:p>
            <a:r>
              <a:rPr lang="en-US" dirty="0"/>
              <a:t>Indicator 2 Dropout</a:t>
            </a:r>
          </a:p>
        </p:txBody>
      </p:sp>
    </p:spTree>
    <p:extLst>
      <p:ext uri="{BB962C8B-B14F-4D97-AF65-F5344CB8AC3E}">
        <p14:creationId xmlns:p14="http://schemas.microsoft.com/office/powerpoint/2010/main" val="2540366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ZUEbBErZ7g6jEz04WFb8w"/>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5418</TotalTime>
  <Words>3111</Words>
  <Application>Microsoft Office PowerPoint</Application>
  <PresentationFormat>Widescreen</PresentationFormat>
  <Paragraphs>385</Paragraphs>
  <Slides>58</Slides>
  <Notes>19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71" baseType="lpstr">
      <vt:lpstr>Times New Roman</vt:lpstr>
      <vt:lpstr>roboto</vt:lpstr>
      <vt:lpstr>Arial</vt:lpstr>
      <vt:lpstr>Open Sans</vt:lpstr>
      <vt:lpstr>Trebuchet MS</vt:lpstr>
      <vt:lpstr>Calibri</vt:lpstr>
      <vt:lpstr>Open Sans Light</vt:lpstr>
      <vt:lpstr>Open Sans Semibold</vt:lpstr>
      <vt:lpstr>Open Sans Semibold</vt:lpstr>
      <vt:lpstr>Custom Design</vt:lpstr>
      <vt:lpstr>New - Kansas Education Case Template Grid 16:9 - 13720</vt:lpstr>
      <vt:lpstr>1_Custom Design</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State Performance Plan/Annual Performance Report SEAC Data and Information Requests</vt:lpstr>
      <vt:lpstr>Indicator 2 Dropout Data Request and GED Discussion</vt:lpstr>
      <vt:lpstr>Indicator 2 Dropout</vt:lpstr>
      <vt:lpstr>Option 1: Leaver/Exiter Dropout Rate</vt:lpstr>
      <vt:lpstr>Option 2: Annual Event Dropout Rate</vt:lpstr>
      <vt:lpstr>KSDE Dropout Data SWOD and SWD</vt:lpstr>
      <vt:lpstr>KSDE Dropout Data SWOD and SWD</vt:lpstr>
      <vt:lpstr>GED Discussion:  Graduation</vt:lpstr>
      <vt:lpstr>GED Discussion:  Dropout</vt:lpstr>
      <vt:lpstr>GED Discussion:  Eligibility</vt:lpstr>
      <vt:lpstr>GED Discussion:  Eligibility</vt:lpstr>
      <vt:lpstr>PowerPoint Presentation</vt:lpstr>
      <vt:lpstr>Stakeholder Input on State Performance Plan/Annual Performance Report</vt:lpstr>
      <vt:lpstr>ESI Longitudinal Data Discussion</vt:lpstr>
      <vt:lpstr>TASN Survey</vt:lpstr>
      <vt:lpstr>Lunch Break</vt:lpstr>
      <vt:lpstr>Proposed Changes to the SIMR and Indicator 17 (SSIP)</vt:lpstr>
      <vt:lpstr>State Performance Plan and Annual Performance Report </vt:lpstr>
      <vt:lpstr>State Systemic Improvement Plan (SSIP)  SPP/APR Indicator 17</vt:lpstr>
      <vt:lpstr>Requirements for Indicator 17 Measurement</vt:lpstr>
      <vt:lpstr>Last Thoughts Target Setting </vt:lpstr>
      <vt:lpstr>State Systemic Improvement Plan (SSIP)</vt:lpstr>
      <vt:lpstr>What is Indicator 17?</vt:lpstr>
      <vt:lpstr>State Systemic Improvement Plan (SSIP) Strategies</vt:lpstr>
      <vt:lpstr>Changes to Indicator 17 for the 2020-2025 SPP/APR Reporting Period</vt:lpstr>
      <vt:lpstr>Indicator 17 – Historical Data for the State Systemic Improvement Plan (SSIP) Kansas State Identified Measurable Result (SIMR) </vt:lpstr>
      <vt:lpstr>Reading Proficiency &amp; Reading Accuracy, children K–5 in the SIMR Cohort districts</vt:lpstr>
      <vt:lpstr>Proposed Revision to SIMR Measurement</vt:lpstr>
      <vt:lpstr>COVID-19 Impacts</vt:lpstr>
      <vt:lpstr>Baseline Changes to Indicator 17 for the 2020-2025 SPP/APR Reporting Period</vt:lpstr>
      <vt:lpstr>Proposed Targets for Indicator 17</vt:lpstr>
      <vt:lpstr>How were  Proposed Targets Determined?</vt:lpstr>
      <vt:lpstr>Data Visualizations and Feedback</vt:lpstr>
      <vt:lpstr>Contact Information</vt:lpstr>
      <vt:lpstr>Fiscal Update</vt:lpstr>
      <vt:lpstr>SEAC Fiscal Update</vt:lpstr>
      <vt:lpstr>Update On Federal Aid</vt:lpstr>
      <vt:lpstr>Federal relief funds intended to further support LEAs and nonpublic schools in addressing these needs</vt:lpstr>
      <vt:lpstr>Maintenance of Effort Concerns</vt:lpstr>
      <vt:lpstr>Additional Reading</vt:lpstr>
      <vt:lpstr>Strategies for Using  American Rescue Plan Funding </vt:lpstr>
      <vt:lpstr>Factsheet on the ED &amp; Labor Committee Portion of the Build Back Better Act</vt:lpstr>
      <vt:lpstr>Questions?</vt:lpstr>
      <vt:lpstr>PowerPoint Presentation</vt:lpstr>
      <vt:lpstr>KSDE Updates</vt:lpstr>
      <vt:lpstr>Break</vt:lpstr>
      <vt:lpstr>Council Ex-Officio Member Reports</vt:lpstr>
      <vt:lpstr>Ex-Officio Member Reports</vt:lpstr>
      <vt:lpstr>Council Meeting Dates 2021-2022</vt:lpstr>
      <vt:lpstr>Keep The Main Thing The Main Thing</vt:lpstr>
      <vt:lpstr>Closing Comments/Adjournment</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Kelli R. Byrne</cp:lastModifiedBy>
  <cp:revision>158</cp:revision>
  <cp:lastPrinted>2020-01-09T15:38:24Z</cp:lastPrinted>
  <dcterms:created xsi:type="dcterms:W3CDTF">2017-11-21T21:33:09Z</dcterms:created>
  <dcterms:modified xsi:type="dcterms:W3CDTF">2021-09-16T19:40:15Z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