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703" r:id="rId3"/>
    <p:sldMasterId id="2147483707" r:id="rId4"/>
    <p:sldMasterId id="2147483730" r:id="rId5"/>
  </p:sldMasterIdLst>
  <p:notesMasterIdLst>
    <p:notesMasterId r:id="rId16"/>
  </p:notesMasterIdLst>
  <p:handoutMasterIdLst>
    <p:handoutMasterId r:id="rId17"/>
  </p:handoutMasterIdLst>
  <p:sldIdLst>
    <p:sldId id="457" r:id="rId6"/>
    <p:sldId id="868" r:id="rId7"/>
    <p:sldId id="891" r:id="rId8"/>
    <p:sldId id="807" r:id="rId9"/>
    <p:sldId id="256" r:id="rId10"/>
    <p:sldId id="278" r:id="rId11"/>
    <p:sldId id="261" r:id="rId12"/>
    <p:sldId id="899" r:id="rId13"/>
    <p:sldId id="801" r:id="rId14"/>
    <p:sldId id="45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2C19"/>
    <a:srgbClr val="941651"/>
    <a:srgbClr val="CC9900"/>
    <a:srgbClr val="C8D6DE"/>
    <a:srgbClr val="AEC8D5"/>
    <a:srgbClr val="909295"/>
    <a:srgbClr val="000000"/>
    <a:srgbClr val="E9B11C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497" autoAdjust="0"/>
    <p:restoredTop sz="96437" autoAdjust="0"/>
  </p:normalViewPr>
  <p:slideViewPr>
    <p:cSldViewPr snapToGrid="0" snapToObjects="1">
      <p:cViewPr varScale="1">
        <p:scale>
          <a:sx n="166" d="100"/>
          <a:sy n="166" d="100"/>
        </p:scale>
        <p:origin x="200" y="1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 dirty="0">
              <a:solidFill>
                <a:schemeClr val="tx2"/>
              </a:solidFill>
            </a:rPr>
            <a:t>Social Emotional Growth</a:t>
          </a: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 dirty="0"/>
            <a:t>Kindergarten Readiness</a:t>
          </a:r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dirty="0"/>
            <a:t>Individual Plan of Study</a:t>
          </a:r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000" dirty="0"/>
            <a:t>High School Graduation Rates</a:t>
          </a:r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200" dirty="0"/>
            <a:t>Post Secondary Completion</a:t>
          </a:r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1956E601-198C-9440-961C-E44913C402D5}" type="presOf" srcId="{4CD40E5E-F263-3C45-AEBF-86D8DD33391C}" destId="{937BE5E8-7FBB-D646-831F-44001EF04F5A}" srcOrd="0" destOrd="0" presId="urn:microsoft.com/office/officeart/2008/layout/VerticalCurvedList"/>
    <dgm:cxn modelId="{B1091109-5C59-A741-97A9-8988F694AAA9}" type="presOf" srcId="{FDBFCE31-5707-1949-9F5A-BF004052C599}" destId="{F74A63C8-E466-1848-8610-D8932C7E91B0}" srcOrd="0" destOrd="0" presId="urn:microsoft.com/office/officeart/2008/layout/VerticalCurvedList"/>
    <dgm:cxn modelId="{978EF318-1D28-3145-AB47-5BE641CE73FC}" type="presOf" srcId="{52B1DE18-6A1C-AD4B-A580-EFB10306A31C}" destId="{2BE05F37-9A4A-2141-9302-759141DC58F7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29893B76-4ED5-F541-9ACC-35B0E03FDC4D}" type="presOf" srcId="{036BCADC-AE57-E04A-B05A-E6530078CE91}" destId="{628BF3DB-8C74-1E49-A51A-11216C57049F}" srcOrd="0" destOrd="0" presId="urn:microsoft.com/office/officeart/2008/layout/VerticalCurvedList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B0451284-B6B8-994F-BE1B-B7CC5943B8F7}" type="presOf" srcId="{99B1A442-20F6-9947-9CF1-82B1CE2D9FA8}" destId="{0790621F-E159-F845-BDA3-95A52492E165}" srcOrd="0" destOrd="0" presId="urn:microsoft.com/office/officeart/2008/layout/VerticalCurvedList"/>
    <dgm:cxn modelId="{155E8188-37DE-3A4F-ACD2-2D57BF164630}" type="presOf" srcId="{082C9BA0-F89E-7B45-99F8-52E6FD4188C9}" destId="{8920BE36-2629-4647-82BB-E5679876C639}" srcOrd="0" destOrd="0" presId="urn:microsoft.com/office/officeart/2008/layout/VerticalCurvedList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F91AEBE5-CF58-6A40-A8D1-FC817936204C}" type="presOf" srcId="{5B7B2099-41D8-004B-8D65-B38C39E321CD}" destId="{D00DCD45-E5DB-9E44-BAB2-137C8E0A3DFB}" srcOrd="0" destOrd="0" presId="urn:microsoft.com/office/officeart/2008/layout/VerticalCurvedList"/>
    <dgm:cxn modelId="{72C74806-3A1F-1C4B-A2D1-F4FDC12C2864}" type="presParOf" srcId="{8920BE36-2629-4647-82BB-E5679876C639}" destId="{7B1087D9-B106-2B40-903A-2B80FD210404}" srcOrd="0" destOrd="0" presId="urn:microsoft.com/office/officeart/2008/layout/VerticalCurvedList"/>
    <dgm:cxn modelId="{9A4636A3-B9E7-9B46-A486-C5F6951FE461}" type="presParOf" srcId="{7B1087D9-B106-2B40-903A-2B80FD210404}" destId="{E7F6D431-189D-D74F-8DD8-0D83DF54FA90}" srcOrd="0" destOrd="0" presId="urn:microsoft.com/office/officeart/2008/layout/VerticalCurvedList"/>
    <dgm:cxn modelId="{876ED65C-AA2E-7F41-9E3E-189EE75C692A}" type="presParOf" srcId="{E7F6D431-189D-D74F-8DD8-0D83DF54FA90}" destId="{1D44CD56-337C-6F47-A065-23F9BB34CE58}" srcOrd="0" destOrd="0" presId="urn:microsoft.com/office/officeart/2008/layout/VerticalCurvedList"/>
    <dgm:cxn modelId="{3E4CD75C-255D-B043-B7F4-23E40C31B591}" type="presParOf" srcId="{E7F6D431-189D-D74F-8DD8-0D83DF54FA90}" destId="{F74A63C8-E466-1848-8610-D8932C7E91B0}" srcOrd="1" destOrd="0" presId="urn:microsoft.com/office/officeart/2008/layout/VerticalCurvedList"/>
    <dgm:cxn modelId="{3E49C74A-9ECB-854D-8BB2-E56F3C608E1D}" type="presParOf" srcId="{E7F6D431-189D-D74F-8DD8-0D83DF54FA90}" destId="{63D374A2-C544-1A40-B71B-CD7E926EB63B}" srcOrd="2" destOrd="0" presId="urn:microsoft.com/office/officeart/2008/layout/VerticalCurvedList"/>
    <dgm:cxn modelId="{DFA698BE-E921-F04F-B112-0992960AEB5F}" type="presParOf" srcId="{E7F6D431-189D-D74F-8DD8-0D83DF54FA90}" destId="{F6B1C594-E5B8-3145-9EE6-EE995A413001}" srcOrd="3" destOrd="0" presId="urn:microsoft.com/office/officeart/2008/layout/VerticalCurvedList"/>
    <dgm:cxn modelId="{0072AEFC-7324-EC4C-978C-CD1E6E259AFF}" type="presParOf" srcId="{7B1087D9-B106-2B40-903A-2B80FD210404}" destId="{2BE05F37-9A4A-2141-9302-759141DC58F7}" srcOrd="1" destOrd="0" presId="urn:microsoft.com/office/officeart/2008/layout/VerticalCurvedList"/>
    <dgm:cxn modelId="{04F0CA80-11DA-ED4A-A184-43F783274B02}" type="presParOf" srcId="{7B1087D9-B106-2B40-903A-2B80FD210404}" destId="{9453C38E-C9FE-034C-9977-DE6957BCE791}" srcOrd="2" destOrd="0" presId="urn:microsoft.com/office/officeart/2008/layout/VerticalCurvedList"/>
    <dgm:cxn modelId="{B24669CD-1CB2-6B40-AAA2-BBAAF353D224}" type="presParOf" srcId="{9453C38E-C9FE-034C-9977-DE6957BCE791}" destId="{676A47F5-D9A2-4F40-BEAA-4080D9BB4C27}" srcOrd="0" destOrd="0" presId="urn:microsoft.com/office/officeart/2008/layout/VerticalCurvedList"/>
    <dgm:cxn modelId="{74114056-B987-C049-8DDF-04D02D0EA6B3}" type="presParOf" srcId="{7B1087D9-B106-2B40-903A-2B80FD210404}" destId="{0790621F-E159-F845-BDA3-95A52492E165}" srcOrd="3" destOrd="0" presId="urn:microsoft.com/office/officeart/2008/layout/VerticalCurvedList"/>
    <dgm:cxn modelId="{86F1AA56-6C63-F648-9149-BDB285B3BA15}" type="presParOf" srcId="{7B1087D9-B106-2B40-903A-2B80FD210404}" destId="{5644EB7E-7515-284F-B260-524F5A9BB8FA}" srcOrd="4" destOrd="0" presId="urn:microsoft.com/office/officeart/2008/layout/VerticalCurvedList"/>
    <dgm:cxn modelId="{8D4B89E9-AC4B-C148-B18E-80EFBDDAA01B}" type="presParOf" srcId="{5644EB7E-7515-284F-B260-524F5A9BB8FA}" destId="{10B4999E-721F-EE47-8AA6-BB33D4EBAE51}" srcOrd="0" destOrd="0" presId="urn:microsoft.com/office/officeart/2008/layout/VerticalCurvedList"/>
    <dgm:cxn modelId="{21651A18-0169-7943-8B81-929B246754CD}" type="presParOf" srcId="{7B1087D9-B106-2B40-903A-2B80FD210404}" destId="{628BF3DB-8C74-1E49-A51A-11216C57049F}" srcOrd="5" destOrd="0" presId="urn:microsoft.com/office/officeart/2008/layout/VerticalCurvedList"/>
    <dgm:cxn modelId="{F019D1B2-214F-144A-9CF7-AB5BB0A02B36}" type="presParOf" srcId="{7B1087D9-B106-2B40-903A-2B80FD210404}" destId="{C76781E5-C5D9-0F4D-9768-AA41A07EED68}" srcOrd="6" destOrd="0" presId="urn:microsoft.com/office/officeart/2008/layout/VerticalCurvedList"/>
    <dgm:cxn modelId="{24A8871C-EB0F-4A49-A06A-098BFE6FD457}" type="presParOf" srcId="{C76781E5-C5D9-0F4D-9768-AA41A07EED68}" destId="{EA8FAC7C-1433-314D-A6DF-38B6083DA1D5}" srcOrd="0" destOrd="0" presId="urn:microsoft.com/office/officeart/2008/layout/VerticalCurvedList"/>
    <dgm:cxn modelId="{3D58A711-F4BD-B546-8483-F33B72B65B8F}" type="presParOf" srcId="{7B1087D9-B106-2B40-903A-2B80FD210404}" destId="{D00DCD45-E5DB-9E44-BAB2-137C8E0A3DFB}" srcOrd="7" destOrd="0" presId="urn:microsoft.com/office/officeart/2008/layout/VerticalCurvedList"/>
    <dgm:cxn modelId="{73881907-C671-284D-A7FE-C84820C0C391}" type="presParOf" srcId="{7B1087D9-B106-2B40-903A-2B80FD210404}" destId="{1268FF1B-B3A2-E24C-90DB-9B339840373A}" srcOrd="8" destOrd="0" presId="urn:microsoft.com/office/officeart/2008/layout/VerticalCurvedList"/>
    <dgm:cxn modelId="{8FD454F9-3689-C142-9944-D45E124C476B}" type="presParOf" srcId="{1268FF1B-B3A2-E24C-90DB-9B339840373A}" destId="{BA677D07-8372-2944-89BD-C80AFD2B35A8}" srcOrd="0" destOrd="0" presId="urn:microsoft.com/office/officeart/2008/layout/VerticalCurvedList"/>
    <dgm:cxn modelId="{44F31568-7A20-C744-83EA-B1D50C5B30CF}" type="presParOf" srcId="{7B1087D9-B106-2B40-903A-2B80FD210404}" destId="{937BE5E8-7FBB-D646-831F-44001EF04F5A}" srcOrd="9" destOrd="0" presId="urn:microsoft.com/office/officeart/2008/layout/VerticalCurvedList"/>
    <dgm:cxn modelId="{36328FE4-B89A-6441-A8FE-E82BB738E3ED}" type="presParOf" srcId="{7B1087D9-B106-2B40-903A-2B80FD210404}" destId="{43C94A50-B091-C144-B0AF-6669D8D11E72}" srcOrd="10" destOrd="0" presId="urn:microsoft.com/office/officeart/2008/layout/VerticalCurvedList"/>
    <dgm:cxn modelId="{F6101F26-5305-9A41-B6C0-D4B0BB1D3B42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4305246" y="-660720"/>
          <a:ext cx="5128003" cy="5131441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361067" y="238048"/>
          <a:ext cx="6102857" cy="4764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2"/>
              </a:solidFill>
            </a:rPr>
            <a:t>Social Emotional Growth</a:t>
          </a:r>
        </a:p>
      </dsp:txBody>
      <dsp:txXfrm>
        <a:off x="361067" y="238048"/>
        <a:ext cx="6102857" cy="476402"/>
      </dsp:txXfrm>
    </dsp:sp>
    <dsp:sp modelId="{676A47F5-D9A2-4F40-BEAA-4080D9BB4C27}">
      <dsp:nvSpPr>
        <dsp:cNvPr id="0" name=""/>
        <dsp:cNvSpPr/>
      </dsp:nvSpPr>
      <dsp:spPr>
        <a:xfrm>
          <a:off x="63315" y="178498"/>
          <a:ext cx="595503" cy="59550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702443" y="952424"/>
          <a:ext cx="5761481" cy="4764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Kindergarten Readiness</a:t>
          </a:r>
        </a:p>
      </dsp:txBody>
      <dsp:txXfrm>
        <a:off x="702443" y="952424"/>
        <a:ext cx="5761481" cy="476402"/>
      </dsp:txXfrm>
    </dsp:sp>
    <dsp:sp modelId="{10B4999E-721F-EE47-8AA6-BB33D4EBAE51}">
      <dsp:nvSpPr>
        <dsp:cNvPr id="0" name=""/>
        <dsp:cNvSpPr/>
      </dsp:nvSpPr>
      <dsp:spPr>
        <a:xfrm>
          <a:off x="404691" y="892873"/>
          <a:ext cx="595503" cy="595503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807218" y="1666799"/>
          <a:ext cx="5656706" cy="476402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Individual Plan of Study</a:t>
          </a:r>
        </a:p>
      </dsp:txBody>
      <dsp:txXfrm>
        <a:off x="807218" y="1666799"/>
        <a:ext cx="5656706" cy="476402"/>
      </dsp:txXfrm>
    </dsp:sp>
    <dsp:sp modelId="{EA8FAC7C-1433-314D-A6DF-38B6083DA1D5}">
      <dsp:nvSpPr>
        <dsp:cNvPr id="0" name=""/>
        <dsp:cNvSpPr/>
      </dsp:nvSpPr>
      <dsp:spPr>
        <a:xfrm>
          <a:off x="509466" y="1607248"/>
          <a:ext cx="595503" cy="595503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668623" y="2378306"/>
          <a:ext cx="5761481" cy="476402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High School Graduation Rates</a:t>
          </a:r>
        </a:p>
      </dsp:txBody>
      <dsp:txXfrm>
        <a:off x="668623" y="2378306"/>
        <a:ext cx="5761481" cy="476402"/>
      </dsp:txXfrm>
    </dsp:sp>
    <dsp:sp modelId="{BA677D07-8372-2944-89BD-C80AFD2B35A8}">
      <dsp:nvSpPr>
        <dsp:cNvPr id="0" name=""/>
        <dsp:cNvSpPr/>
      </dsp:nvSpPr>
      <dsp:spPr>
        <a:xfrm>
          <a:off x="404691" y="2321624"/>
          <a:ext cx="595503" cy="595503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361067" y="3095549"/>
          <a:ext cx="6102857" cy="476402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Post Secondary Completion</a:t>
          </a:r>
        </a:p>
      </dsp:txBody>
      <dsp:txXfrm>
        <a:off x="361067" y="3095549"/>
        <a:ext cx="6102857" cy="476402"/>
      </dsp:txXfrm>
    </dsp:sp>
    <dsp:sp modelId="{F2350631-4FB8-D847-AE4E-D61583B1F5CA}">
      <dsp:nvSpPr>
        <dsp:cNvPr id="0" name=""/>
        <dsp:cNvSpPr/>
      </dsp:nvSpPr>
      <dsp:spPr>
        <a:xfrm>
          <a:off x="63315" y="3035999"/>
          <a:ext cx="595503" cy="595503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4/28/18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4/28/18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outcomes being considered</a:t>
            </a:r>
            <a:r>
              <a:rPr lang="en-US" baseline="0" dirty="0"/>
              <a:t> by the state board are:</a:t>
            </a:r>
          </a:p>
          <a:p>
            <a:endParaRPr lang="en-US" baseline="0" dirty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/>
          </a:p>
          <a:p>
            <a:r>
              <a:rPr lang="en-US" dirty="0"/>
              <a:t>Education Commissioner Randy Watson and members</a:t>
            </a:r>
            <a:r>
              <a:rPr lang="en-US" baseline="0" dirty="0"/>
              <a:t> of the State Board of Education </a:t>
            </a:r>
            <a:r>
              <a:rPr lang="en-US" dirty="0"/>
              <a:t>will meet</a:t>
            </a:r>
            <a:r>
              <a:rPr lang="en-US" baseline="0" dirty="0"/>
              <a:t> </a:t>
            </a:r>
            <a:r>
              <a:rPr lang="en-US" dirty="0"/>
              <a:t>with business, education and state leaders to build agreement on how we will work together to achieve this vision for Kansas education.</a:t>
            </a:r>
          </a:p>
          <a:p>
            <a:endParaRPr lang="en-US" dirty="0"/>
          </a:p>
          <a:p>
            <a:r>
              <a:rPr lang="en-US" dirty="0"/>
              <a:t>Kansas schools are already doing tremendous</a:t>
            </a:r>
            <a:r>
              <a:rPr lang="en-US" baseline="0" dirty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6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Personalized Learning</a:t>
            </a:r>
          </a:p>
          <a:p>
            <a:r>
              <a:rPr lang="en-US" b="1" dirty="0">
                <a:effectLst/>
              </a:rPr>
              <a:t>What is Personalized Learning? </a:t>
            </a:r>
            <a:endParaRPr lang="en-US" dirty="0"/>
          </a:p>
          <a:p>
            <a:r>
              <a:rPr lang="en-US" dirty="0">
                <a:effectLst/>
              </a:rPr>
              <a:t>A personalized learning environment includes the following elements: </a:t>
            </a:r>
            <a:endParaRPr lang="en-US" dirty="0"/>
          </a:p>
          <a:p>
            <a:r>
              <a:rPr lang="en-US" dirty="0">
                <a:effectLst/>
              </a:rPr>
              <a:t>Personal learning paths for each student</a:t>
            </a:r>
            <a:r>
              <a:rPr lang="en-US" dirty="0"/>
              <a:t> </a:t>
            </a:r>
          </a:p>
          <a:p>
            <a:r>
              <a:rPr lang="en-US" dirty="0">
                <a:effectLst/>
              </a:rPr>
              <a:t>Personalized learning time </a:t>
            </a:r>
            <a:endParaRPr lang="en-US" dirty="0"/>
          </a:p>
          <a:p>
            <a:r>
              <a:rPr lang="en-US" dirty="0">
                <a:effectLst/>
              </a:rPr>
              <a:t>Project-based learning </a:t>
            </a:r>
            <a:endParaRPr lang="en-US" dirty="0"/>
          </a:p>
          <a:p>
            <a:r>
              <a:rPr lang="en-US" dirty="0">
                <a:effectLst/>
              </a:rPr>
              <a:t>Student mentor program </a:t>
            </a:r>
            <a:endParaRPr lang="en-US" dirty="0"/>
          </a:p>
          <a:p>
            <a:r>
              <a:rPr lang="en-US" dirty="0">
                <a:effectLst/>
              </a:rPr>
              <a:t>Flexible learning environment </a:t>
            </a:r>
            <a:endParaRPr lang="en-US" dirty="0"/>
          </a:p>
          <a:p>
            <a:r>
              <a:rPr lang="en-US" dirty="0">
                <a:effectLst/>
              </a:rPr>
              <a:t>Mastery-based education</a:t>
            </a:r>
            <a:r>
              <a:rPr lang="en-US" dirty="0"/>
              <a:t> </a:t>
            </a:r>
          </a:p>
          <a:p>
            <a:r>
              <a:rPr lang="en-US" dirty="0">
                <a:effectLst/>
              </a:rPr>
              <a:t>Performance-based assessments (project-based learning, portfolios, etc.) </a:t>
            </a:r>
            <a:endParaRPr lang="en-US" dirty="0"/>
          </a:p>
          <a:p>
            <a:r>
              <a:rPr lang="en-US" b="1" dirty="0">
                <a:effectLst/>
              </a:rPr>
              <a:t>What do teacher and student roles look like in Personalized Learning?</a:t>
            </a:r>
            <a:br>
              <a:rPr lang="en-US" b="1" dirty="0">
                <a:effectLst/>
              </a:rPr>
            </a:br>
            <a:endParaRPr lang="en-US" dirty="0">
              <a:effectLst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</a:t>
            </a:r>
            <a:r>
              <a:rPr lang="en-US" dirty="0"/>
              <a:t>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US" dirty="0"/>
              <a:t> </a:t>
            </a:r>
            <a:r>
              <a:rPr lang="en-US" dirty="0">
                <a:effectLst/>
              </a:rPr>
              <a:t>Personalize instruction by providing opportunities for students to practice skills, give real-time feedback and support students to make their own plans to reach academic goals.</a:t>
            </a:r>
          </a:p>
          <a:p>
            <a:r>
              <a:rPr lang="en-US" dirty="0">
                <a:effectLst/>
              </a:rPr>
              <a:t>Provide small group workshops based on individual student needs.</a:t>
            </a:r>
          </a:p>
          <a:p>
            <a:r>
              <a:rPr lang="en-US" dirty="0">
                <a:effectLst/>
              </a:rPr>
              <a:t>Mentors students to become self-directed learners who can set and achieve goals and maximize opportunities. </a:t>
            </a:r>
          </a:p>
          <a:p>
            <a:r>
              <a:rPr lang="en-US" dirty="0">
                <a:effectLst/>
              </a:rPr>
              <a:t>Demonstrate student agency by having choice in when, where, and how they learn.</a:t>
            </a:r>
          </a:p>
          <a:p>
            <a:r>
              <a:rPr lang="en-US" dirty="0">
                <a:effectLst/>
              </a:rPr>
              <a:t>Select content that best meets their learning style. </a:t>
            </a:r>
          </a:p>
          <a:p>
            <a:r>
              <a:rPr lang="en-US" dirty="0">
                <a:effectLst/>
              </a:rPr>
              <a:t>Establish weekly obtainable academic goals.</a:t>
            </a:r>
          </a:p>
          <a:p>
            <a:r>
              <a:rPr lang="en-US" dirty="0">
                <a:effectLst/>
              </a:rPr>
              <a:t>Establish long term college goals.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Work collaboratively with small groups </a:t>
            </a:r>
          </a:p>
          <a:p>
            <a:br>
              <a:rPr lang="en-US" b="1" dirty="0"/>
            </a:br>
            <a:r>
              <a:rPr lang="en-US" b="1" dirty="0"/>
              <a:t>What is Connect? Connect is Pasadena ISD’s personalized learning initiative.</a:t>
            </a:r>
            <a:br>
              <a:rPr lang="en-US" b="1" dirty="0"/>
            </a:br>
            <a:endParaRPr lang="en-US" dirty="0"/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Personalized</a:t>
            </a:r>
            <a:br>
              <a:rPr lang="en-US" dirty="0"/>
            </a:br>
            <a:r>
              <a:rPr lang="en-US" dirty="0"/>
              <a:t>Every Connect student has a digital Personalized Learning Plan and is able to access all of the learning tools and resources they need at any time.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br>
              <a:rPr lang="en-US" dirty="0"/>
            </a:br>
            <a:r>
              <a:rPr lang="en-US" dirty="0"/>
              <a:t>Connect students are self-directed learners. Connect students are encouraged and coached to develop in the elements of self-directed learning - Challenge Seeking, Persistence, Strategy-shifting, Response to Setbacks and Appropriate Help Seeking are key habits that are invaluable for college and life success.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Connect students receive consistent, relevant, and personalized support seamlessly integrated into their school day as they drive towards their academic and personal goals.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 and Career Readiness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Student success in college and career must extend far beyond college acceptance. We focus on helping students to develop in four areas that form the foundation for a lifetime of success.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 Support</a:t>
            </a:r>
            <a:br>
              <a:rPr lang="en-US" dirty="0"/>
            </a:br>
            <a:r>
              <a:rPr lang="en-US" dirty="0"/>
              <a:t>​​Student-teacher bond is the heart of learning. Students meet weekly with their mentor teacher to set academic goals and discuss their progress. </a:t>
            </a:r>
          </a:p>
          <a:p>
            <a:r>
              <a:rPr lang="en-US" dirty="0">
                <a:effectLst/>
              </a:rPr>
              <a:t>Empowering students to engage in self-directed learning and develop key habits that are invaluable for college and life success.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2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24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4/28/18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2" y="222249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0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4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31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4/28/18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72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23988"/>
            <a:ext cx="6309360" cy="43088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4/28/18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577449"/>
            <a:ext cx="7620000" cy="553998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228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4/28/18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54B"/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15254B"/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8" y="4095750"/>
            <a:ext cx="1545693" cy="9144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095500" y="1047751"/>
            <a:ext cx="4953000" cy="1169551"/>
          </a:xfrm>
        </p:spPr>
        <p:txBody>
          <a:bodyPr tIns="274320" bIns="274320" anchor="ctr" anchorCtr="0"/>
          <a:lstStyle>
            <a:lvl1pPr>
              <a:defRPr sz="40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095500" y="3313152"/>
            <a:ext cx="4953000" cy="461665"/>
          </a:xfrm>
          <a:noFill/>
        </p:spPr>
        <p:txBody>
          <a:bodyPr/>
          <a:lstStyle>
            <a:lvl1pPr algn="r">
              <a:defRPr sz="18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36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7240" y="1432567"/>
            <a:ext cx="7589520" cy="1889748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89" indent="-457189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502" indent="-274313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52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4/28/18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4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7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739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4/28/18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241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3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1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9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899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1801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3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9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4/28/18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612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9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6803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1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1439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3576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4/28/18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891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79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063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821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9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43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962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4/28/18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71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4/28/18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4/28/18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5760" rIns="0" bIns="0" rtlCol="0" anchor="ctr">
            <a:normAutofit/>
          </a:bodyPr>
          <a:lstStyle/>
          <a:p>
            <a:pPr algn="ctr" defTabSz="685800"/>
            <a:endParaRPr lang="en-US" sz="135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685800"/>
              <a:t>4/28/18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685800"/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800"/>
            <a:r>
              <a:rPr lang="en-US" sz="700" dirty="0">
                <a:solidFill>
                  <a:srgbClr val="15254B"/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15254B"/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49" y="590551"/>
            <a:ext cx="7589520" cy="584775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8" y="4095750"/>
            <a:ext cx="1545693" cy="9144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666749" y="1430001"/>
            <a:ext cx="7589520" cy="14465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18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l" defTabSz="914378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38" indent="0" algn="l" defTabSz="91437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31502" indent="-274313" algn="l" defTabSz="91437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7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01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en-US" sz="27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914378"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7322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Success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95800" y="895350"/>
            <a:ext cx="4623593" cy="3828426"/>
          </a:xfr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342892" indent="-3428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000" dirty="0">
              <a:solidFill>
                <a:srgbClr val="00000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9144000" cy="38100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629151" y="895350"/>
            <a:ext cx="4571999" cy="3810000"/>
          </a:xfrm>
          <a:prstGeom prst="rect">
            <a:avLst/>
          </a:prstGeom>
          <a:solidFill>
            <a:srgbClr val="FFFFFF">
              <a:alpha val="54000"/>
            </a:srgbClr>
          </a:solidFill>
          <a:effectLst>
            <a:softEdge rad="63500"/>
          </a:effectLst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358" indent="-457189" algn="l" defTabSz="121917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342892" indent="-3428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 and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7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162" y="1371600"/>
            <a:ext cx="719603" cy="11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7162"/>
            <a:ext cx="9144000" cy="833748"/>
          </a:xfrm>
        </p:spPr>
        <p:txBody>
          <a:bodyPr>
            <a:normAutofit/>
          </a:bodyPr>
          <a:lstStyle/>
          <a:p>
            <a:r>
              <a:rPr lang="en-US" dirty="0"/>
              <a:t>Creating a Vision for Kansas – State Outcomes</a:t>
            </a:r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" y="895350"/>
            <a:ext cx="2648654" cy="381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08823647"/>
              </p:ext>
            </p:extLst>
          </p:nvPr>
        </p:nvGraphicFramePr>
        <p:xfrm>
          <a:off x="2571750" y="895350"/>
          <a:ext cx="65151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75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/>
        </p:blipFill>
        <p:spPr>
          <a:xfrm>
            <a:off x="803266" y="685800"/>
            <a:ext cx="7427741" cy="384048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4519421"/>
            <a:ext cx="222503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5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0"/>
            <a:ext cx="7410435" cy="384048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9" y="4519421"/>
            <a:ext cx="2213606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0"/>
            <a:ext cx="7410435" cy="384048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4519421"/>
            <a:ext cx="2225037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7" y="4519421"/>
            <a:ext cx="2213606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8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AA05A-BB34-0245-8625-6C95F4B2D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0" y="0"/>
            <a:ext cx="9429750" cy="111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76071" y="760659"/>
            <a:ext cx="3157826" cy="3045680"/>
          </a:xfrm>
          <a:custGeom>
            <a:avLst/>
            <a:gdLst>
              <a:gd name="connsiteX0" fmla="*/ 0 w 3709926"/>
              <a:gd name="connsiteY0" fmla="*/ 1854797 h 3709594"/>
              <a:gd name="connsiteX1" fmla="*/ 1854963 w 3709926"/>
              <a:gd name="connsiteY1" fmla="*/ 0 h 3709594"/>
              <a:gd name="connsiteX2" fmla="*/ 3709926 w 3709926"/>
              <a:gd name="connsiteY2" fmla="*/ 1854797 h 3709594"/>
              <a:gd name="connsiteX3" fmla="*/ 1854963 w 3709926"/>
              <a:gd name="connsiteY3" fmla="*/ 3709594 h 3709594"/>
              <a:gd name="connsiteX4" fmla="*/ 0 w 3709926"/>
              <a:gd name="connsiteY4" fmla="*/ 1854797 h 37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926" h="3709594">
                <a:moveTo>
                  <a:pt x="0" y="1854797"/>
                </a:moveTo>
                <a:cubicBezTo>
                  <a:pt x="0" y="830421"/>
                  <a:pt x="830495" y="0"/>
                  <a:pt x="1854963" y="0"/>
                </a:cubicBezTo>
                <a:cubicBezTo>
                  <a:pt x="2879431" y="0"/>
                  <a:pt x="3709926" y="830421"/>
                  <a:pt x="3709926" y="1854797"/>
                </a:cubicBezTo>
                <a:cubicBezTo>
                  <a:pt x="3709926" y="2879173"/>
                  <a:pt x="2879431" y="3709594"/>
                  <a:pt x="1854963" y="3709594"/>
                </a:cubicBezTo>
                <a:cubicBezTo>
                  <a:pt x="830495" y="3709594"/>
                  <a:pt x="0" y="2879173"/>
                  <a:pt x="0" y="1854797"/>
                </a:cubicBezTo>
                <a:close/>
              </a:path>
            </a:pathLst>
          </a:custGeom>
          <a:solidFill>
            <a:schemeClr val="accent3"/>
          </a:solidFill>
          <a:effectLst>
            <a:glow>
              <a:schemeClr val="accent3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355791">
              <a:lnSpc>
                <a:spcPts val="54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>
                <a:solidFill>
                  <a:prstClr val="white"/>
                </a:solidFill>
                <a:latin typeface="Arial Narrow"/>
              </a:rPr>
              <a:t>Redesign?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33401" y="336866"/>
            <a:ext cx="3668456" cy="3824003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4609511" y="670732"/>
            <a:ext cx="2890041" cy="308516"/>
          </a:xfrm>
          <a:custGeom>
            <a:avLst/>
            <a:gdLst>
              <a:gd name="connsiteX0" fmla="*/ 0 w 3180985"/>
              <a:gd name="connsiteY0" fmla="*/ 0 h 339575"/>
              <a:gd name="connsiteX1" fmla="*/ 3180985 w 3180985"/>
              <a:gd name="connsiteY1" fmla="*/ 0 h 339575"/>
              <a:gd name="connsiteX2" fmla="*/ 3180985 w 3180985"/>
              <a:gd name="connsiteY2" fmla="*/ 339575 h 339575"/>
              <a:gd name="connsiteX3" fmla="*/ 0 w 3180985"/>
              <a:gd name="connsiteY3" fmla="*/ 339575 h 339575"/>
              <a:gd name="connsiteX4" fmla="*/ 0 w 3180985"/>
              <a:gd name="connsiteY4" fmla="*/ 0 h 33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985" h="339575">
                <a:moveTo>
                  <a:pt x="0" y="0"/>
                </a:moveTo>
                <a:lnTo>
                  <a:pt x="3180985" y="0"/>
                </a:lnTo>
                <a:lnTo>
                  <a:pt x="3180985" y="339575"/>
                </a:lnTo>
                <a:lnTo>
                  <a:pt x="0" y="339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700" dirty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Personalized</a:t>
            </a:r>
          </a:p>
        </p:txBody>
      </p:sp>
      <p:sp>
        <p:nvSpPr>
          <p:cNvPr id="17" name="Oval 16"/>
          <p:cNvSpPr/>
          <p:nvPr/>
        </p:nvSpPr>
        <p:spPr>
          <a:xfrm>
            <a:off x="4062841" y="1488785"/>
            <a:ext cx="879803" cy="879620"/>
          </a:xfrm>
          <a:prstGeom prst="ellipse">
            <a:avLst/>
          </a:prstGeom>
          <a:solidFill>
            <a:schemeClr val="tx2"/>
          </a:solidFill>
          <a:effectLst>
            <a:glow rad="508000">
              <a:schemeClr val="tx2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14378"/>
            <a:endParaRPr lang="en-US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arrow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128514" y="1760220"/>
            <a:ext cx="2740851" cy="404044"/>
          </a:xfrm>
          <a:custGeom>
            <a:avLst/>
            <a:gdLst>
              <a:gd name="connsiteX0" fmla="*/ 0 w 3016776"/>
              <a:gd name="connsiteY0" fmla="*/ 0 h 444719"/>
              <a:gd name="connsiteX1" fmla="*/ 3016776 w 3016776"/>
              <a:gd name="connsiteY1" fmla="*/ 0 h 444719"/>
              <a:gd name="connsiteX2" fmla="*/ 3016776 w 3016776"/>
              <a:gd name="connsiteY2" fmla="*/ 444719 h 444719"/>
              <a:gd name="connsiteX3" fmla="*/ 0 w 3016776"/>
              <a:gd name="connsiteY3" fmla="*/ 444719 h 444719"/>
              <a:gd name="connsiteX4" fmla="*/ 0 w 3016776"/>
              <a:gd name="connsiteY4" fmla="*/ 0 h 44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776" h="444719">
                <a:moveTo>
                  <a:pt x="0" y="0"/>
                </a:moveTo>
                <a:lnTo>
                  <a:pt x="3016776" y="0"/>
                </a:lnTo>
                <a:lnTo>
                  <a:pt x="3016776" y="444719"/>
                </a:lnTo>
                <a:lnTo>
                  <a:pt x="0" y="444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700" dirty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Project Based</a:t>
            </a:r>
          </a:p>
        </p:txBody>
      </p:sp>
      <p:sp>
        <p:nvSpPr>
          <p:cNvPr id="19" name="Oval 18"/>
          <p:cNvSpPr/>
          <p:nvPr/>
        </p:nvSpPr>
        <p:spPr>
          <a:xfrm>
            <a:off x="3814099" y="2813539"/>
            <a:ext cx="879803" cy="879620"/>
          </a:xfrm>
          <a:prstGeom prst="ellipse">
            <a:avLst/>
          </a:prstGeom>
          <a:solidFill>
            <a:schemeClr val="accent4"/>
          </a:solidFill>
          <a:effectLst>
            <a:glow rad="508000">
              <a:schemeClr val="accent4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4952594" y="2954853"/>
            <a:ext cx="3619906" cy="851486"/>
          </a:xfrm>
          <a:custGeom>
            <a:avLst/>
            <a:gdLst>
              <a:gd name="connsiteX0" fmla="*/ 0 w 3536394"/>
              <a:gd name="connsiteY0" fmla="*/ 0 h 1079285"/>
              <a:gd name="connsiteX1" fmla="*/ 3536394 w 3536394"/>
              <a:gd name="connsiteY1" fmla="*/ 0 h 1079285"/>
              <a:gd name="connsiteX2" fmla="*/ 3536394 w 3536394"/>
              <a:gd name="connsiteY2" fmla="*/ 1079285 h 1079285"/>
              <a:gd name="connsiteX3" fmla="*/ 0 w 3536394"/>
              <a:gd name="connsiteY3" fmla="*/ 1079285 h 1079285"/>
              <a:gd name="connsiteX4" fmla="*/ 0 w 3536394"/>
              <a:gd name="connsiteY4" fmla="*/ 0 h 107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394" h="1079285">
                <a:moveTo>
                  <a:pt x="0" y="0"/>
                </a:moveTo>
                <a:lnTo>
                  <a:pt x="3536394" y="0"/>
                </a:lnTo>
                <a:lnTo>
                  <a:pt x="3536394" y="1079285"/>
                </a:lnTo>
                <a:lnTo>
                  <a:pt x="0" y="10792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700" dirty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Intense focus on social and emotional development</a:t>
            </a:r>
          </a:p>
        </p:txBody>
      </p:sp>
      <p:sp>
        <p:nvSpPr>
          <p:cNvPr id="21" name="Oval 20"/>
          <p:cNvSpPr/>
          <p:nvPr/>
        </p:nvSpPr>
        <p:spPr>
          <a:xfrm>
            <a:off x="2970958" y="3726382"/>
            <a:ext cx="879803" cy="879620"/>
          </a:xfrm>
          <a:prstGeom prst="ellipse">
            <a:avLst/>
          </a:prstGeom>
          <a:solidFill>
            <a:schemeClr val="accent6"/>
          </a:solidFill>
          <a:effectLst>
            <a:glow rad="508000">
              <a:schemeClr val="accent6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4191001" y="3999166"/>
            <a:ext cx="3124199" cy="679094"/>
          </a:xfrm>
          <a:custGeom>
            <a:avLst/>
            <a:gdLst>
              <a:gd name="connsiteX0" fmla="*/ 0 w 2983561"/>
              <a:gd name="connsiteY0" fmla="*/ 0 h 860773"/>
              <a:gd name="connsiteX1" fmla="*/ 2983561 w 2983561"/>
              <a:gd name="connsiteY1" fmla="*/ 0 h 860773"/>
              <a:gd name="connsiteX2" fmla="*/ 2983561 w 2983561"/>
              <a:gd name="connsiteY2" fmla="*/ 860773 h 860773"/>
              <a:gd name="connsiteX3" fmla="*/ 0 w 2983561"/>
              <a:gd name="connsiteY3" fmla="*/ 860773 h 860773"/>
              <a:gd name="connsiteX4" fmla="*/ 0 w 2983561"/>
              <a:gd name="connsiteY4" fmla="*/ 0 h 86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561" h="860773">
                <a:moveTo>
                  <a:pt x="0" y="0"/>
                </a:moveTo>
                <a:lnTo>
                  <a:pt x="2983561" y="0"/>
                </a:lnTo>
                <a:lnTo>
                  <a:pt x="2983561" y="860773"/>
                </a:lnTo>
                <a:lnTo>
                  <a:pt x="0" y="8607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700" dirty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Immersion with parents and the community</a:t>
            </a:r>
          </a:p>
        </p:txBody>
      </p:sp>
      <p:sp>
        <p:nvSpPr>
          <p:cNvPr id="24" name="Oval 23"/>
          <p:cNvSpPr/>
          <p:nvPr/>
        </p:nvSpPr>
        <p:spPr>
          <a:xfrm>
            <a:off x="3479626" y="303157"/>
            <a:ext cx="879803" cy="879620"/>
          </a:xfrm>
          <a:prstGeom prst="ellipse">
            <a:avLst/>
          </a:prstGeom>
          <a:solidFill>
            <a:schemeClr val="accent5"/>
          </a:solidFill>
          <a:effectLst>
            <a:glow rad="508000">
              <a:schemeClr val="accent5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14378"/>
            <a:endParaRPr lang="en-US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3586" y="710293"/>
            <a:ext cx="369397" cy="369332"/>
          </a:xfrm>
          <a:prstGeom prst="rect">
            <a:avLst/>
          </a:prstGeom>
          <a:noFill/>
        </p:spPr>
        <p:txBody>
          <a:bodyPr wrap="none" lIns="274320" rtlCol="0">
            <a:spAutoFit/>
          </a:bodyPr>
          <a:lstStyle/>
          <a:p>
            <a:pPr defTabSz="914378"/>
            <a:endParaRPr lang="en-US" dirty="0">
              <a:solidFill>
                <a:srgbClr val="15284B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675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6" grpId="0"/>
      <p:bldP spid="18" grpId="0"/>
      <p:bldP spid="20" grpId="0"/>
      <p:bldP spid="2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576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429</Words>
  <Application>Microsoft Macintosh PowerPoint</Application>
  <PresentationFormat>On-screen Show (16:9)</PresentationFormat>
  <Paragraphs>75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Century Gothic</vt:lpstr>
      <vt:lpstr>Franklin Gothic Demi Cond</vt:lpstr>
      <vt:lpstr>Segoe UI</vt:lpstr>
      <vt:lpstr>Segoe UI Light</vt:lpstr>
      <vt:lpstr>Times New Roman</vt:lpstr>
      <vt:lpstr>Wingdings</vt:lpstr>
      <vt:lpstr>Office Theme</vt:lpstr>
      <vt:lpstr>KansansCAN-Blank-Template</vt:lpstr>
      <vt:lpstr>2_Office Theme</vt:lpstr>
      <vt:lpstr>2_KansansCAN-Blank-Template</vt:lpstr>
      <vt:lpstr>3_KansansCAN-Blank-Template</vt:lpstr>
      <vt:lpstr>Kansas Leads the World in the Success of Each Student.</vt:lpstr>
      <vt:lpstr>PowerPoint Presentation</vt:lpstr>
      <vt:lpstr>Defining Success</vt:lpstr>
      <vt:lpstr>Creating a Vision for Kansas – State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Randy Watson</cp:lastModifiedBy>
  <cp:revision>154</cp:revision>
  <dcterms:created xsi:type="dcterms:W3CDTF">2012-10-22T13:49:38Z</dcterms:created>
  <dcterms:modified xsi:type="dcterms:W3CDTF">2018-04-28T12:33:32Z</dcterms:modified>
</cp:coreProperties>
</file>