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68" r:id="rId1"/>
  </p:sldMasterIdLst>
  <p:notesMasterIdLst>
    <p:notesMasterId r:id="rId59"/>
  </p:notesMasterIdLst>
  <p:handoutMasterIdLst>
    <p:handoutMasterId r:id="rId60"/>
  </p:handoutMasterIdLst>
  <p:sldIdLst>
    <p:sldId id="304" r:id="rId2"/>
    <p:sldId id="367" r:id="rId3"/>
    <p:sldId id="305" r:id="rId4"/>
    <p:sldId id="306" r:id="rId5"/>
    <p:sldId id="401" r:id="rId6"/>
    <p:sldId id="402" r:id="rId7"/>
    <p:sldId id="407" r:id="rId8"/>
    <p:sldId id="403" r:id="rId9"/>
    <p:sldId id="404" r:id="rId10"/>
    <p:sldId id="405" r:id="rId11"/>
    <p:sldId id="406" r:id="rId12"/>
    <p:sldId id="396" r:id="rId13"/>
    <p:sldId id="397" r:id="rId14"/>
    <p:sldId id="398" r:id="rId15"/>
    <p:sldId id="399" r:id="rId16"/>
    <p:sldId id="383" r:id="rId17"/>
    <p:sldId id="389" r:id="rId18"/>
    <p:sldId id="308" r:id="rId19"/>
    <p:sldId id="384" r:id="rId20"/>
    <p:sldId id="385" r:id="rId21"/>
    <p:sldId id="386" r:id="rId22"/>
    <p:sldId id="387" r:id="rId23"/>
    <p:sldId id="388" r:id="rId24"/>
    <p:sldId id="309" r:id="rId25"/>
    <p:sldId id="363" r:id="rId26"/>
    <p:sldId id="312" r:id="rId27"/>
    <p:sldId id="316" r:id="rId28"/>
    <p:sldId id="368" r:id="rId29"/>
    <p:sldId id="370" r:id="rId30"/>
    <p:sldId id="390" r:id="rId31"/>
    <p:sldId id="372" r:id="rId32"/>
    <p:sldId id="374" r:id="rId33"/>
    <p:sldId id="373" r:id="rId34"/>
    <p:sldId id="376" r:id="rId35"/>
    <p:sldId id="375" r:id="rId36"/>
    <p:sldId id="410" r:id="rId37"/>
    <p:sldId id="366" r:id="rId38"/>
    <p:sldId id="327" r:id="rId39"/>
    <p:sldId id="328" r:id="rId40"/>
    <p:sldId id="343" r:id="rId41"/>
    <p:sldId id="342" r:id="rId42"/>
    <p:sldId id="340" r:id="rId43"/>
    <p:sldId id="349" r:id="rId44"/>
    <p:sldId id="357" r:id="rId45"/>
    <p:sldId id="391" r:id="rId46"/>
    <p:sldId id="393" r:id="rId47"/>
    <p:sldId id="394" r:id="rId48"/>
    <p:sldId id="412" r:id="rId49"/>
    <p:sldId id="395" r:id="rId50"/>
    <p:sldId id="408" r:id="rId51"/>
    <p:sldId id="409" r:id="rId52"/>
    <p:sldId id="392" r:id="rId53"/>
    <p:sldId id="379" r:id="rId54"/>
    <p:sldId id="414" r:id="rId55"/>
    <p:sldId id="413" r:id="rId56"/>
    <p:sldId id="378" r:id="rId57"/>
    <p:sldId id="354" r:id="rId58"/>
  </p:sldIdLst>
  <p:sldSz cx="9144000" cy="6858000" type="screen4x3"/>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15" autoAdjust="0"/>
  </p:normalViewPr>
  <p:slideViewPr>
    <p:cSldViewPr>
      <p:cViewPr>
        <p:scale>
          <a:sx n="77" d="100"/>
          <a:sy n="77" d="100"/>
        </p:scale>
        <p:origin x="-282" y="7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374" cy="469586"/>
          </a:xfrm>
          <a:prstGeom prst="rect">
            <a:avLst/>
          </a:prstGeom>
        </p:spPr>
        <p:txBody>
          <a:bodyPr vert="horz" lIns="92301" tIns="46150" rIns="92301" bIns="46150" rtlCol="0"/>
          <a:lstStyle>
            <a:lvl1pPr algn="l">
              <a:defRPr sz="1200"/>
            </a:lvl1pPr>
          </a:lstStyle>
          <a:p>
            <a:endParaRPr lang="en-US"/>
          </a:p>
        </p:txBody>
      </p:sp>
      <p:sp>
        <p:nvSpPr>
          <p:cNvPr id="3" name="Date Placeholder 2"/>
          <p:cNvSpPr>
            <a:spLocks noGrp="1"/>
          </p:cNvSpPr>
          <p:nvPr>
            <p:ph type="dt" sz="quarter" idx="1"/>
          </p:nvPr>
        </p:nvSpPr>
        <p:spPr>
          <a:xfrm>
            <a:off x="4008101" y="0"/>
            <a:ext cx="3067374" cy="469586"/>
          </a:xfrm>
          <a:prstGeom prst="rect">
            <a:avLst/>
          </a:prstGeom>
        </p:spPr>
        <p:txBody>
          <a:bodyPr vert="horz" lIns="92301" tIns="46150" rIns="92301" bIns="46150" rtlCol="0"/>
          <a:lstStyle>
            <a:lvl1pPr algn="r">
              <a:defRPr sz="1200"/>
            </a:lvl1pPr>
          </a:lstStyle>
          <a:p>
            <a:fld id="{91EB5F5F-BC43-4DF5-9BC2-43EB3DFAFE53}" type="datetimeFigureOut">
              <a:rPr lang="en-US" smtClean="0"/>
              <a:pPr/>
              <a:t>12/3/2011</a:t>
            </a:fld>
            <a:endParaRPr lang="en-US"/>
          </a:p>
        </p:txBody>
      </p:sp>
      <p:sp>
        <p:nvSpPr>
          <p:cNvPr id="4" name="Footer Placeholder 3"/>
          <p:cNvSpPr>
            <a:spLocks noGrp="1"/>
          </p:cNvSpPr>
          <p:nvPr>
            <p:ph type="ftr" sz="quarter" idx="2"/>
          </p:nvPr>
        </p:nvSpPr>
        <p:spPr>
          <a:xfrm>
            <a:off x="0" y="8914112"/>
            <a:ext cx="3067374" cy="469586"/>
          </a:xfrm>
          <a:prstGeom prst="rect">
            <a:avLst/>
          </a:prstGeom>
        </p:spPr>
        <p:txBody>
          <a:bodyPr vert="horz" lIns="92301" tIns="46150" rIns="92301" bIns="46150" rtlCol="0" anchor="b"/>
          <a:lstStyle>
            <a:lvl1pPr algn="l">
              <a:defRPr sz="1200"/>
            </a:lvl1pPr>
          </a:lstStyle>
          <a:p>
            <a:endParaRPr lang="en-US"/>
          </a:p>
        </p:txBody>
      </p:sp>
      <p:sp>
        <p:nvSpPr>
          <p:cNvPr id="5" name="Slide Number Placeholder 4"/>
          <p:cNvSpPr>
            <a:spLocks noGrp="1"/>
          </p:cNvSpPr>
          <p:nvPr>
            <p:ph type="sldNum" sz="quarter" idx="3"/>
          </p:nvPr>
        </p:nvSpPr>
        <p:spPr>
          <a:xfrm>
            <a:off x="4008101" y="8914112"/>
            <a:ext cx="3067374" cy="469586"/>
          </a:xfrm>
          <a:prstGeom prst="rect">
            <a:avLst/>
          </a:prstGeom>
        </p:spPr>
        <p:txBody>
          <a:bodyPr vert="horz" lIns="92301" tIns="46150" rIns="92301" bIns="46150" rtlCol="0" anchor="b"/>
          <a:lstStyle>
            <a:lvl1pPr algn="r">
              <a:defRPr sz="1200"/>
            </a:lvl1pPr>
          </a:lstStyle>
          <a:p>
            <a:fld id="{3601B521-BC1F-4E5C-B56B-9206E490954B}" type="slidenum">
              <a:rPr lang="en-US" smtClean="0"/>
              <a:pPr/>
              <a:t>‹#›</a:t>
            </a:fld>
            <a:endParaRPr lang="en-US"/>
          </a:p>
        </p:txBody>
      </p:sp>
    </p:spTree>
    <p:extLst>
      <p:ext uri="{BB962C8B-B14F-4D97-AF65-F5344CB8AC3E}">
        <p14:creationId xmlns:p14="http://schemas.microsoft.com/office/powerpoint/2010/main" xmlns="" val="821553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374" cy="469586"/>
          </a:xfrm>
          <a:prstGeom prst="rect">
            <a:avLst/>
          </a:prstGeom>
        </p:spPr>
        <p:txBody>
          <a:bodyPr vert="horz" lIns="92301" tIns="46150" rIns="92301" bIns="46150" rtlCol="0"/>
          <a:lstStyle>
            <a:lvl1pPr algn="l">
              <a:defRPr sz="1200"/>
            </a:lvl1pPr>
          </a:lstStyle>
          <a:p>
            <a:endParaRPr lang="en-US"/>
          </a:p>
        </p:txBody>
      </p:sp>
      <p:sp>
        <p:nvSpPr>
          <p:cNvPr id="3" name="Date Placeholder 2"/>
          <p:cNvSpPr>
            <a:spLocks noGrp="1"/>
          </p:cNvSpPr>
          <p:nvPr>
            <p:ph type="dt" idx="1"/>
          </p:nvPr>
        </p:nvSpPr>
        <p:spPr>
          <a:xfrm>
            <a:off x="4008101" y="0"/>
            <a:ext cx="3067374" cy="469586"/>
          </a:xfrm>
          <a:prstGeom prst="rect">
            <a:avLst/>
          </a:prstGeom>
        </p:spPr>
        <p:txBody>
          <a:bodyPr vert="horz" lIns="92301" tIns="46150" rIns="92301" bIns="46150" rtlCol="0"/>
          <a:lstStyle>
            <a:lvl1pPr algn="r">
              <a:defRPr sz="1200"/>
            </a:lvl1pPr>
          </a:lstStyle>
          <a:p>
            <a:fld id="{E8121428-BB47-4EAE-9F05-0DA70710EEA2}" type="datetimeFigureOut">
              <a:rPr lang="en-US" smtClean="0"/>
              <a:pPr/>
              <a:t>12/3/2011</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2301" tIns="46150" rIns="92301" bIns="46150" rtlCol="0" anchor="ctr"/>
          <a:lstStyle/>
          <a:p>
            <a:endParaRPr lang="en-US"/>
          </a:p>
        </p:txBody>
      </p:sp>
      <p:sp>
        <p:nvSpPr>
          <p:cNvPr id="5" name="Notes Placeholder 4"/>
          <p:cNvSpPr>
            <a:spLocks noGrp="1"/>
          </p:cNvSpPr>
          <p:nvPr>
            <p:ph type="body" sz="quarter" idx="3"/>
          </p:nvPr>
        </p:nvSpPr>
        <p:spPr>
          <a:xfrm>
            <a:off x="708349" y="4458660"/>
            <a:ext cx="5660378" cy="4223065"/>
          </a:xfrm>
          <a:prstGeom prst="rect">
            <a:avLst/>
          </a:prstGeom>
        </p:spPr>
        <p:txBody>
          <a:bodyPr vert="horz" lIns="92301" tIns="46150" rIns="92301" bIns="4615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112"/>
            <a:ext cx="3067374" cy="469586"/>
          </a:xfrm>
          <a:prstGeom prst="rect">
            <a:avLst/>
          </a:prstGeom>
        </p:spPr>
        <p:txBody>
          <a:bodyPr vert="horz" lIns="92301" tIns="46150" rIns="92301" bIns="46150" rtlCol="0" anchor="b"/>
          <a:lstStyle>
            <a:lvl1pPr algn="l">
              <a:defRPr sz="1200"/>
            </a:lvl1pPr>
          </a:lstStyle>
          <a:p>
            <a:endParaRPr lang="en-US"/>
          </a:p>
        </p:txBody>
      </p:sp>
      <p:sp>
        <p:nvSpPr>
          <p:cNvPr id="7" name="Slide Number Placeholder 6"/>
          <p:cNvSpPr>
            <a:spLocks noGrp="1"/>
          </p:cNvSpPr>
          <p:nvPr>
            <p:ph type="sldNum" sz="quarter" idx="5"/>
          </p:nvPr>
        </p:nvSpPr>
        <p:spPr>
          <a:xfrm>
            <a:off x="4008101" y="8914112"/>
            <a:ext cx="3067374" cy="469586"/>
          </a:xfrm>
          <a:prstGeom prst="rect">
            <a:avLst/>
          </a:prstGeom>
        </p:spPr>
        <p:txBody>
          <a:bodyPr vert="horz" lIns="92301" tIns="46150" rIns="92301" bIns="46150" rtlCol="0" anchor="b"/>
          <a:lstStyle>
            <a:lvl1pPr algn="r">
              <a:defRPr sz="1200"/>
            </a:lvl1pPr>
          </a:lstStyle>
          <a:p>
            <a:fld id="{24E5E0B9-7323-46A9-AD4B-94939DF01FB2}" type="slidenum">
              <a:rPr lang="en-US" smtClean="0"/>
              <a:pPr/>
              <a:t>‹#›</a:t>
            </a:fld>
            <a:endParaRPr lang="en-US"/>
          </a:p>
        </p:txBody>
      </p:sp>
    </p:spTree>
    <p:extLst>
      <p:ext uri="{BB962C8B-B14F-4D97-AF65-F5344CB8AC3E}">
        <p14:creationId xmlns:p14="http://schemas.microsoft.com/office/powerpoint/2010/main" xmlns="" val="227235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ashingtonpost.com/blogs/faster-forward/post/chrome-launches-chrome-11-beta/2011/03/23/ABL58gJB_blog.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voices.washingtonpost.com/fasterforward/2011/02/google_demos_honeycomb_tablet.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www.ojr.org/ojr/people/robert/201107/1995/" TargetMode="External"/><Relationship Id="rId3" Type="http://schemas.openxmlformats.org/officeDocument/2006/relationships/hyperlink" Target="http://www.poynter.org/how-tos/newsgathering-storytelling/140675/10-questions-to-help-you-write-better-headlines/" TargetMode="External"/><Relationship Id="rId7" Type="http://schemas.openxmlformats.org/officeDocument/2006/relationships/hyperlink" Target="http://memeburn.com/2011/03/why-journalists-could-and-should-become-professional-explainers/"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jjie.org/ish-preview/19499" TargetMode="External"/><Relationship Id="rId5" Type="http://schemas.openxmlformats.org/officeDocument/2006/relationships/hyperlink" Target="http://datajournalism.stanford.edu/" TargetMode="External"/><Relationship Id="rId4" Type="http://schemas.openxmlformats.org/officeDocument/2006/relationships/hyperlink" Target="http://nymag.com/daily/intel/2011/07/new_media_innovators.html" TargetMode="External"/><Relationship Id="rId9" Type="http://schemas.openxmlformats.org/officeDocument/2006/relationships/hyperlink" Target="http://www.andymboyle.com/2011/07/11/hey-journalists-heres-why-you-should-learn-to-make-the-internet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Newspapers are still searching for sustainable business and editorial models that are sustainable in this new world of media. Outlets that cling on to their old methods of doing things will die. </a:t>
            </a:r>
            <a:br>
              <a:rPr lang="en-US" dirty="0" smtClean="0"/>
            </a:br>
            <a:r>
              <a:rPr lang="en-US" dirty="0" smtClean="0"/>
              <a:t>* The idea of newspapers charging for their websites was once looked down upon, but is now becoming an accepted strategy. Additionally, as online advertising changes, and banner ads are quickly becoming passé, experts are urging newspapers to explore non-traditional revenue streams such as online games or web apps. </a:t>
            </a:r>
            <a:br>
              <a:rPr lang="en-US" dirty="0" smtClean="0"/>
            </a:br>
            <a:r>
              <a:rPr lang="en-US" dirty="0" smtClean="0"/>
              <a:t>* Hyper-local is gaining acceptance. As a result, harnessing the power of citizen journalism has become a key goal for many media outlets. </a:t>
            </a:r>
            <a:br>
              <a:rPr lang="en-US" dirty="0" smtClean="0"/>
            </a:br>
            <a:r>
              <a:rPr lang="en-US" dirty="0" smtClean="0"/>
              <a:t>* The role of journalists and the skills necessary to succeed have changed. This has caused many industry insiders to ponder the future of journalism's culture and ethics. </a:t>
            </a:r>
            <a:br>
              <a:rPr lang="en-US" dirty="0" smtClean="0"/>
            </a:br>
            <a:r>
              <a:rPr lang="en-US" dirty="0" smtClean="0"/>
              <a:t>* One-way storytelling has given way to a two-way (or multiple) conversation between the journalist and the audience. Tools like Twitter and Facebook have become incredibly important in this new context. </a:t>
            </a:r>
            <a:br>
              <a:rPr lang="en-US" dirty="0" smtClean="0"/>
            </a:br>
            <a:r>
              <a:rPr lang="en-US" dirty="0" smtClean="0"/>
              <a:t>* TV news is beginning to experience the same changes and chaos as print journalism, causing many to panic.</a:t>
            </a:r>
          </a:p>
          <a:p>
            <a:endParaRPr lang="en-US" dirty="0"/>
          </a:p>
        </p:txBody>
      </p:sp>
      <p:sp>
        <p:nvSpPr>
          <p:cNvPr id="4" name="Slide Number Placeholder 3"/>
          <p:cNvSpPr>
            <a:spLocks noGrp="1"/>
          </p:cNvSpPr>
          <p:nvPr>
            <p:ph type="sldNum" sz="quarter" idx="10"/>
          </p:nvPr>
        </p:nvSpPr>
        <p:spPr/>
        <p:txBody>
          <a:bodyPr/>
          <a:lstStyle/>
          <a:p>
            <a:fld id="{24E5E0B9-7323-46A9-AD4B-94939DF01FB2}"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dirty="0" smtClean="0"/>
              <a:t>So let’s get</a:t>
            </a:r>
            <a:r>
              <a:rPr lang="en-US" sz="1100" b="0" i="0" baseline="0" dirty="0" smtClean="0"/>
              <a:t> back to </a:t>
            </a:r>
            <a:r>
              <a:rPr lang="en-US" sz="1100" b="0" i="0" baseline="0" dirty="0" err="1" smtClean="0"/>
              <a:t>KU’s</a:t>
            </a:r>
            <a:r>
              <a:rPr lang="en-US" sz="1100" b="0" i="0" baseline="0" dirty="0" smtClean="0"/>
              <a:t> curriculum change. What are we changing? First, instead of a traditional two-course gateway into the major, we’ve expanded that into a four-course gateway. The traditional two-course gateway was a Intro to Mass Communications class followed by a basic writing course. At KU, we call it Research and Writing. </a:t>
            </a:r>
          </a:p>
        </p:txBody>
      </p:sp>
      <p:sp>
        <p:nvSpPr>
          <p:cNvPr id="4" name="Slide Number Placeholder 3"/>
          <p:cNvSpPr>
            <a:spLocks noGrp="1"/>
          </p:cNvSpPr>
          <p:nvPr>
            <p:ph type="sldNum" sz="quarter" idx="10"/>
          </p:nvPr>
        </p:nvSpPr>
        <p:spPr/>
        <p:txBody>
          <a:bodyPr/>
          <a:lstStyle/>
          <a:p>
            <a:fld id="{24E5E0B9-7323-46A9-AD4B-94939DF01FB2}"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"Social media are becoming part of journalism, another transmission system, that all journalism must be involved in, in much the same way that aggregation is now a component of journalism. Journalism is more than narrative now. It is more than storytelling. It always has been, but professional journalists didn't always see it. Journalism is shifting from being a product...to being a service...how can I help you answer your questions." — </a:t>
            </a:r>
            <a:r>
              <a:rPr lang="en-US" sz="1100" b="1" i="1" dirty="0" smtClean="0"/>
              <a:t>Tom </a:t>
            </a:r>
            <a:r>
              <a:rPr lang="en-US" sz="1100" b="1" i="1" dirty="0" err="1" smtClean="0"/>
              <a:t>Rosenstiel</a:t>
            </a:r>
            <a:r>
              <a:rPr lang="en-US" sz="1100" b="1" i="1" dirty="0" smtClean="0"/>
              <a:t>, director, Project for Excellence in Journalism</a:t>
            </a:r>
          </a:p>
          <a:p>
            <a:endParaRPr lang="en-US" dirty="0"/>
          </a:p>
        </p:txBody>
      </p:sp>
      <p:sp>
        <p:nvSpPr>
          <p:cNvPr id="4" name="Slide Number Placeholder 3"/>
          <p:cNvSpPr>
            <a:spLocks noGrp="1"/>
          </p:cNvSpPr>
          <p:nvPr>
            <p:ph type="sldNum" sz="quarter" idx="10"/>
          </p:nvPr>
        </p:nvSpPr>
        <p:spPr/>
        <p:txBody>
          <a:bodyPr/>
          <a:lstStyle/>
          <a:p>
            <a:fld id="{24E5E0B9-7323-46A9-AD4B-94939DF01FB2}"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 not convinced that video and audio . . . 'multimedia’ . . . are going to be newspapers' salvation. They're fine to have, as supplements to written stories with good graphics, powerful photos and useful database information. But video and audio take real time . . . five minutes of video is five minutes . . . and people can scan text so much faster. We'll always want to see the spectacular video or some special moment captured in sound. But if that would save newspapers online, then TV websites would be thriving . . . and they're not." — </a:t>
            </a:r>
            <a:r>
              <a:rPr lang="en-US" sz="1100" b="1" i="1" dirty="0" smtClean="0"/>
              <a:t>Charlotte Grimes, Knight Chair in Political Reporting at the Newhouse School, Syracuse University</a:t>
            </a:r>
          </a:p>
          <a:p>
            <a:endParaRPr lang="en-US" dirty="0"/>
          </a:p>
        </p:txBody>
      </p:sp>
      <p:sp>
        <p:nvSpPr>
          <p:cNvPr id="4" name="Slide Number Placeholder 3"/>
          <p:cNvSpPr>
            <a:spLocks noGrp="1"/>
          </p:cNvSpPr>
          <p:nvPr>
            <p:ph type="sldNum" sz="quarter" idx="10"/>
          </p:nvPr>
        </p:nvSpPr>
        <p:spPr/>
        <p:txBody>
          <a:bodyPr/>
          <a:lstStyle/>
          <a:p>
            <a:fld id="{24E5E0B9-7323-46A9-AD4B-94939DF01FB2}"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228600" indent="-228600">
              <a:buAutoNum type="arabicPeriod"/>
            </a:pPr>
            <a:r>
              <a:rPr lang="en-US" b="1" dirty="0" smtClean="0"/>
              <a:t>Traditional news media are losing their audiences</a:t>
            </a:r>
          </a:p>
          <a:p>
            <a:pPr marL="228600" indent="-228600">
              <a:buNone/>
            </a:pPr>
            <a:r>
              <a:rPr lang="en-US" dirty="0" smtClean="0"/>
              <a:t>Many predicted that the rise of the Internet and online publishing meant that mainstream media organizations would lose their readers and viewers, with technology breaking their oligarchic control over news. But that’s not the overall picture.</a:t>
            </a:r>
          </a:p>
          <a:p>
            <a:r>
              <a:rPr lang="en-US" dirty="0" smtClean="0"/>
              <a:t>Yes, people are migrating online. In 2010, the Internet passed newspapers for the first time as the platform where Americans “regularly” get news, according to survey data from the Pew Research Center. Forty-six percent of adults say they go online for news at least three times a week, as opposed to 40 percent who read newspapers that often. Only local television news is a more popular destination, at 50 percent.</a:t>
            </a:r>
          </a:p>
          <a:p>
            <a:r>
              <a:rPr lang="en-US" dirty="0" smtClean="0"/>
              <a:t>But online news consumers are heading primarily to traditional sources. Of the 25 most popular news Web sites in the United States, for instance, all but two are “legacy” media sources, such as the New York Times or CNN, or aggregators of traditional media, such as Yahoo or Google News. Of the roughly 200 news sites with the highest traffic, 81 percent are traditional media or aggregators of it. And some old media are seeing their overall audience — in print and on the Web — grow.</a:t>
            </a:r>
          </a:p>
          <a:p>
            <a:r>
              <a:rPr lang="en-US" dirty="0" smtClean="0"/>
              <a:t>The crisis facing traditional media is about revenue, not audience. And in that crisis, newspapers have been hardest hit: Ad revenue for U.S. newspapers fell 48 percent from 2006 to 2010.</a:t>
            </a:r>
          </a:p>
          <a:p>
            <a:r>
              <a:rPr lang="en-US" b="1" dirty="0" smtClean="0"/>
              <a:t>2. Online news will be fine as soon as the advertising revenue catches up.</a:t>
            </a:r>
            <a:r>
              <a:rPr lang="en-US" dirty="0" smtClean="0"/>
              <a:t> </a:t>
            </a:r>
          </a:p>
          <a:p>
            <a:r>
              <a:rPr lang="en-US" dirty="0" smtClean="0"/>
              <a:t>Such hopes are misplaced. In 2010, Web advertising in the United States surpassed print advertising for the first time, reaching $26 billion. But only a small fraction of that, perhaps less than a fifth, went to news organizations. The largest share, roughly half, went to search engines, primarily Google. The newspaper industry illustrates the problem. Even though about half the audience may now be accessing papers online, the newspaper industry took in $22.8 billion last year in print ad revenue but only $3 billion in Web-based revenue.</a:t>
            </a:r>
          </a:p>
          <a:p>
            <a:r>
              <a:rPr lang="en-US" dirty="0" smtClean="0"/>
              <a:t>Journalism thrived in decades past because news media were the primary means by which industry reached customers. In the new media landscape, there are many ways to reach the audience, and news represents only a small share.</a:t>
            </a:r>
          </a:p>
          <a:p>
            <a:r>
              <a:rPr lang="en-US" b="1" dirty="0" smtClean="0"/>
              <a:t>3. Content will always be king.</a:t>
            </a:r>
            <a:r>
              <a:rPr lang="en-US" dirty="0" smtClean="0"/>
              <a:t> </a:t>
            </a:r>
          </a:p>
          <a:p>
            <a:r>
              <a:rPr lang="en-US" dirty="0" smtClean="0"/>
              <a:t>The syllogism that helped journalism prosper in the 20th century was simple: Produce the journalism (or “content”) that people want, and you will succeed. But that may no longer be enough.</a:t>
            </a:r>
          </a:p>
          <a:p>
            <a:r>
              <a:rPr lang="en-US" dirty="0" smtClean="0"/>
              <a:t>The key to media in the 21st century may be who has the most knowledge of audience behavior, not who produces the most popular content. Understanding what sites people visit, what content they view, what products they buy and even their geographic coordinates will allow advertisers to better target individual consumers. And more of that knowledge will reside with technology companies than with content producers.</a:t>
            </a:r>
          </a:p>
          <a:p>
            <a:r>
              <a:rPr lang="en-US" dirty="0" smtClean="0"/>
              <a:t>Google, for instance, will know much more about each user than will the proprietor of any one news site. It can track users’ online behavior through its Droid software on mobile phones, </a:t>
            </a:r>
            <a:r>
              <a:rPr lang="en-US" dirty="0" smtClean="0">
                <a:hlinkClick r:id="rId3"/>
              </a:rPr>
              <a:t>its Google Chrome Web browser</a:t>
            </a:r>
            <a:r>
              <a:rPr lang="en-US" dirty="0" smtClean="0"/>
              <a:t>, its search engine and </a:t>
            </a:r>
            <a:r>
              <a:rPr lang="en-US" dirty="0" smtClean="0">
                <a:hlinkClick r:id="rId4"/>
              </a:rPr>
              <a:t>its new tablet software</a:t>
            </a:r>
            <a:r>
              <a:rPr lang="en-US" dirty="0" smtClean="0"/>
              <a:t>.</a:t>
            </a:r>
          </a:p>
          <a:p>
            <a:r>
              <a:rPr lang="en-US" dirty="0" smtClean="0"/>
              <a:t>The ability to target users is why Apple wants to control the audience data that goes through the iPad. And the company that may come to know the most about you is Facebook, with which users freely share what they like, where they go and who their friends are.</a:t>
            </a:r>
          </a:p>
          <a:p>
            <a:r>
              <a:rPr lang="en-US" b="1" dirty="0" smtClean="0"/>
              <a:t>4. Newspapers around the world are on the decline.</a:t>
            </a:r>
            <a:r>
              <a:rPr lang="en-US" dirty="0" smtClean="0"/>
              <a:t> </a:t>
            </a:r>
          </a:p>
          <a:p>
            <a:r>
              <a:rPr lang="en-US" dirty="0" smtClean="0"/>
              <a:t>Actually, print circulation worldwide was up more than 5 percent in the past five years, and the number of newspapers is growing. In general, print media are thriving in the developing world and suffering in rich nations. Print newspaper ad revenue, for instance, rose by 13 percent in India and by 10 </a:t>
            </a:r>
            <a:r>
              <a:rPr lang="en-US" dirty="0" err="1" smtClean="0"/>
              <a:t>percentin</a:t>
            </a:r>
            <a:r>
              <a:rPr lang="en-US" dirty="0" smtClean="0"/>
              <a:t> Egypt and Lebanon in the last year for which data is available. But it fell by 8 percent in France and 20 percent in Japan.</a:t>
            </a:r>
          </a:p>
          <a:p>
            <a:r>
              <a:rPr lang="en-US" dirty="0" err="1" smtClean="0"/>
              <a:t>inShare</a:t>
            </a:r>
            <a:r>
              <a:rPr lang="en-US" dirty="0" smtClean="0"/>
              <a:t> </a:t>
            </a:r>
          </a:p>
          <a:p>
            <a:r>
              <a:rPr lang="en-US" dirty="0" smtClean="0"/>
              <a:t>The forces tied to a thriving print newspaper industry include growing literacy, expanding population, economic development and low broadband penetration. In India, for example, the population is growing and becoming more literate, but a substantial portion is not yet online.</a:t>
            </a:r>
          </a:p>
          <a:p>
            <a:r>
              <a:rPr lang="en-US" dirty="0" smtClean="0"/>
              <a:t>By and large, American newspapers are suffering the most. Roughly 75 percent of their revenue comes from advertising, vs. 30 percent or 40 percent in many other countries, where papers live and die by circulation. That means the collapse of advertising is not hitting papers elsewhere as hard as it is hitting them here. It also suggests that the need to charge for online access may be even more important abroad.</a:t>
            </a:r>
          </a:p>
          <a:p>
            <a:r>
              <a:rPr lang="en-US" b="1" dirty="0" smtClean="0"/>
              <a:t>5. The solution is to focus on local news.</a:t>
            </a:r>
            <a:r>
              <a:rPr lang="en-US" dirty="0" smtClean="0"/>
              <a:t> </a:t>
            </a:r>
          </a:p>
          <a:p>
            <a:r>
              <a:rPr lang="en-US" dirty="0" smtClean="0"/>
              <a:t>Going “</a:t>
            </a:r>
            <a:r>
              <a:rPr lang="en-US" dirty="0" err="1" smtClean="0"/>
              <a:t>hyperlocal</a:t>
            </a:r>
            <a:r>
              <a:rPr lang="en-US" dirty="0" smtClean="0"/>
              <a:t>” was the war cry of Wall Street to the news industry five years ago. The reasoning was simple: In the Internet age, when users can access content from anywhere, it didn’t make sense for local operations to compete with the big national news providers.</a:t>
            </a:r>
          </a:p>
          <a:p>
            <a:r>
              <a:rPr lang="en-US" dirty="0" smtClean="0"/>
              <a:t>The problem is that </a:t>
            </a:r>
            <a:r>
              <a:rPr lang="en-US" dirty="0" err="1" smtClean="0"/>
              <a:t>hyperlocal</a:t>
            </a:r>
            <a:r>
              <a:rPr lang="en-US" dirty="0" smtClean="0"/>
              <a:t> content, by definition, has limited appeal. To amass an audience large enough to generate significant ad revenue, you have to produce a large volume of content from different places, and that is expensive. On top of that, many </a:t>
            </a:r>
            <a:r>
              <a:rPr lang="en-US" dirty="0" err="1" smtClean="0"/>
              <a:t>hyperlocal</a:t>
            </a:r>
            <a:r>
              <a:rPr lang="en-US" dirty="0" smtClean="0"/>
              <a:t> advertisers are not yet online, limiting the ad dollars.</a:t>
            </a:r>
          </a:p>
          <a:p>
            <a:r>
              <a:rPr lang="en-US" dirty="0" smtClean="0"/>
              <a:t>Now we are entering what might be called </a:t>
            </a:r>
            <a:r>
              <a:rPr lang="en-US" dirty="0" err="1" smtClean="0"/>
              <a:t>Hyperlocal</a:t>
            </a:r>
            <a:r>
              <a:rPr lang="en-US" dirty="0" smtClean="0"/>
              <a:t> 2.0, and the market is still up for grabs. Google, which garners two-thirds of all search advertising dollars nationally, doesn’t exert similar control over local advertising. Locally, display ads — all those banners and pop-ups — are a bigger share of the market than search ads.</a:t>
            </a:r>
          </a:p>
          <a:p>
            <a:r>
              <a:rPr lang="en-US" dirty="0" smtClean="0"/>
              <a:t>But how to produce local content remains a mystery. Can you put </a:t>
            </a:r>
            <a:r>
              <a:rPr lang="en-US" dirty="0" err="1" smtClean="0"/>
              <a:t>paywalls</a:t>
            </a:r>
            <a:r>
              <a:rPr lang="en-US" dirty="0" smtClean="0"/>
              <a:t> around it? Can you build a “pro-am” model, in which professional journalists work with low-paid amateurs to produce a comprehensive report? Or will the winner be something like AOL’s Patch, in which hundreds of </a:t>
            </a:r>
            <a:r>
              <a:rPr lang="en-US" dirty="0" err="1" smtClean="0"/>
              <a:t>hyperlocal</a:t>
            </a:r>
            <a:r>
              <a:rPr lang="en-US" dirty="0" smtClean="0"/>
              <a:t> sites are owned by a single company that can connect those readers with major advertisers?</a:t>
            </a:r>
          </a:p>
          <a:p>
            <a:r>
              <a:rPr lang="en-US" dirty="0" smtClean="0"/>
              <a:t>So far, no one has really cracked the code for producing profitable local news online.</a:t>
            </a:r>
          </a:p>
          <a:p>
            <a:endParaRPr lang="en-US" dirty="0"/>
          </a:p>
        </p:txBody>
      </p:sp>
      <p:sp>
        <p:nvSpPr>
          <p:cNvPr id="4" name="Slide Number Placeholder 3"/>
          <p:cNvSpPr>
            <a:spLocks noGrp="1"/>
          </p:cNvSpPr>
          <p:nvPr>
            <p:ph type="sldNum" sz="quarter" idx="10"/>
          </p:nvPr>
        </p:nvSpPr>
        <p:spPr/>
        <p:txBody>
          <a:bodyPr/>
          <a:lstStyle/>
          <a:p>
            <a:fld id="{24E5E0B9-7323-46A9-AD4B-94939DF01FB2}"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new position is for a </a:t>
            </a:r>
            <a:r>
              <a:rPr lang="en-US" dirty="0" err="1" smtClean="0"/>
              <a:t>multidisciplined</a:t>
            </a:r>
            <a:r>
              <a:rPr lang="en-US" dirty="0" smtClean="0"/>
              <a:t> and flexible multimedia journalist who can generate and execute multimedia ideas. Ideal candidates will be able to hit the ground running and juggle all types of content and content mediums on deadline assignments. One day you’ll be shooting breaking news photos and transmitting live from the scene, the next day creating a </a:t>
            </a:r>
            <a:r>
              <a:rPr lang="en-US" dirty="0" err="1" smtClean="0"/>
              <a:t>Soundslide</a:t>
            </a:r>
            <a:r>
              <a:rPr lang="en-US" dirty="0" smtClean="0"/>
              <a:t> feature on a local music festival, the next day shooting video of a political rally for the presidential election.</a:t>
            </a:r>
          </a:p>
          <a:p>
            <a:r>
              <a:rPr lang="en-US" dirty="0" smtClean="0"/>
              <a:t>What is more revealing is the skills labeled as mandatory:</a:t>
            </a:r>
          </a:p>
          <a:p>
            <a:r>
              <a:rPr lang="en-US" dirty="0" err="1" smtClean="0"/>
              <a:t>iMovie</a:t>
            </a:r>
            <a:r>
              <a:rPr lang="en-US" dirty="0" smtClean="0"/>
              <a:t> or Final Cut Pro</a:t>
            </a:r>
          </a:p>
          <a:p>
            <a:r>
              <a:rPr lang="en-US" dirty="0" smtClean="0"/>
              <a:t>Audacity (or other multi-track audio editing programs)</a:t>
            </a:r>
          </a:p>
          <a:p>
            <a:r>
              <a:rPr lang="en-US" dirty="0" err="1" smtClean="0"/>
              <a:t>Soundslides</a:t>
            </a:r>
            <a:endParaRPr lang="en-US" dirty="0" smtClean="0"/>
          </a:p>
          <a:p>
            <a:r>
              <a:rPr lang="en-US" dirty="0" smtClean="0"/>
              <a:t>Photo, video and audio content gathering and editing skills</a:t>
            </a:r>
          </a:p>
          <a:p>
            <a:r>
              <a:rPr lang="en-US" dirty="0" smtClean="0"/>
              <a:t>FTP and remote transmission skills</a:t>
            </a:r>
          </a:p>
          <a:p>
            <a:r>
              <a:rPr lang="en-US" dirty="0" smtClean="0"/>
              <a:t>Ability to turn high-quality projects quickly</a:t>
            </a:r>
          </a:p>
          <a:p>
            <a:r>
              <a:rPr lang="en-US" dirty="0" smtClean="0"/>
              <a:t>Ability to write cleanly and create engaging, informative blog entries, captions, web teases and headlines</a:t>
            </a:r>
          </a:p>
          <a:p>
            <a:endParaRPr lang="en-US" dirty="0"/>
          </a:p>
        </p:txBody>
      </p:sp>
      <p:sp>
        <p:nvSpPr>
          <p:cNvPr id="4" name="Slide Number Placeholder 3"/>
          <p:cNvSpPr>
            <a:spLocks noGrp="1"/>
          </p:cNvSpPr>
          <p:nvPr>
            <p:ph type="sldNum" sz="quarter" idx="10"/>
          </p:nvPr>
        </p:nvSpPr>
        <p:spPr/>
        <p:txBody>
          <a:bodyPr/>
          <a:lstStyle/>
          <a:p>
            <a:fld id="{24E5E0B9-7323-46A9-AD4B-94939DF01FB2}"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E5E0B9-7323-46A9-AD4B-94939DF01FB2}"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This list is from Lindsay </a:t>
            </a:r>
            <a:r>
              <a:rPr lang="en-US" b="1" dirty="0" err="1" smtClean="0"/>
              <a:t>Oberst</a:t>
            </a:r>
            <a:r>
              <a:rPr lang="en-US" b="1" dirty="0" smtClean="0"/>
              <a:t> at the Center for Sustainable Journalism. She created it in August 2011, and while it’s not complete, it</a:t>
            </a:r>
            <a:r>
              <a:rPr lang="en-US" b="1" baseline="0" dirty="0" smtClean="0"/>
              <a:t> gives us a great sense of where journalism jobs are headed and what skills they may require.</a:t>
            </a:r>
            <a:endParaRPr lang="en-US" b="1" dirty="0" smtClean="0"/>
          </a:p>
          <a:p>
            <a:endParaRPr lang="en-US" b="1" dirty="0" smtClean="0"/>
          </a:p>
          <a:p>
            <a:r>
              <a:rPr lang="en-US" b="1" dirty="0" smtClean="0"/>
              <a:t>Headline Optimizer: </a:t>
            </a:r>
            <a:r>
              <a:rPr lang="en-US" dirty="0" smtClean="0"/>
              <a:t>Headlines aren’t what they used to be, especially in the online world. Once you could be witty or silly or clever, depending on the story. And once you didn’t have to worry about keywords. Today, headlines are often the way people find and decide to click on a story. Good headlines are still an art, yet they are a completely different style. To brush up on your headline-writing, you could start by reading </a:t>
            </a:r>
            <a:r>
              <a:rPr lang="en-US" dirty="0" err="1" smtClean="0"/>
              <a:t>Poynter’s</a:t>
            </a:r>
            <a:r>
              <a:rPr lang="en-US" dirty="0" smtClean="0"/>
              <a:t> 10 questions to help you </a:t>
            </a:r>
            <a:r>
              <a:rPr lang="en-US" dirty="0" smtClean="0">
                <a:hlinkClick r:id="rId3"/>
              </a:rPr>
              <a:t>write better headlines</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Social Media Reporter / Aggregator</a:t>
            </a:r>
            <a:r>
              <a:rPr lang="en-US" dirty="0" smtClean="0"/>
              <a:t>. Andy </a:t>
            </a:r>
            <a:r>
              <a:rPr lang="en-US" dirty="0" err="1" smtClean="0"/>
              <a:t>Carvin</a:t>
            </a:r>
            <a:r>
              <a:rPr lang="en-US" dirty="0" smtClean="0"/>
              <a:t> is well-known for his unique news role using Twitter to fact</a:t>
            </a:r>
            <a:r>
              <a:rPr lang="en-US" baseline="0" dirty="0" smtClean="0"/>
              <a:t> </a:t>
            </a:r>
            <a:r>
              <a:rPr lang="en-US" dirty="0" smtClean="0"/>
              <a:t>check information. Other media organizations are finding useful ways to make sense of social media noise. </a:t>
            </a:r>
            <a:r>
              <a:rPr lang="en-US" dirty="0" err="1" smtClean="0"/>
              <a:t>Storify</a:t>
            </a:r>
            <a:r>
              <a:rPr lang="en-US" dirty="0" smtClean="0"/>
              <a:t> is one tool being used by journalists.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Story Scientist</a:t>
            </a:r>
            <a:r>
              <a:rPr lang="en-US" dirty="0" smtClean="0"/>
              <a:t>. This job is about investigating data to make digital content. New York Magazine talks about the</a:t>
            </a:r>
            <a:r>
              <a:rPr lang="en-US" dirty="0" smtClean="0">
                <a:hlinkClick r:id="rId4"/>
              </a:rPr>
              <a:t> role of a data scientist</a:t>
            </a:r>
            <a:r>
              <a:rPr lang="en-US" dirty="0" smtClean="0"/>
              <a:t> at </a:t>
            </a:r>
            <a:r>
              <a:rPr lang="en-US" dirty="0" err="1" smtClean="0"/>
              <a:t>Buzzfeed</a:t>
            </a:r>
            <a:r>
              <a:rPr lang="en-US" dirty="0" smtClean="0"/>
              <a:t>. Basically, he uses analytics to determine ways to make stories more shareable, when to share the stories and how.</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Data Detective</a:t>
            </a:r>
            <a:r>
              <a:rPr lang="en-US" dirty="0" smtClean="0"/>
              <a:t>. This one is also about data, something that is becoming increasingly important to journalism. Here is a </a:t>
            </a:r>
            <a:r>
              <a:rPr lang="en-US" dirty="0" smtClean="0">
                <a:hlinkClick r:id="rId5"/>
              </a:rPr>
              <a:t>video report</a:t>
            </a:r>
            <a:r>
              <a:rPr lang="en-US" dirty="0" smtClean="0"/>
              <a:t> produced during a Knight Journalism Fellowship that explores issues in this area.</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Curator in Chief</a:t>
            </a:r>
            <a:r>
              <a:rPr lang="en-US" dirty="0" smtClean="0"/>
              <a:t>. Beyond the influx of social media and data information, we’re confronted with too much of every type of information. Although it can be argued that all journalists curate information in some regard, some organizations are making </a:t>
            </a:r>
            <a:r>
              <a:rPr lang="en-US" dirty="0" err="1" smtClean="0"/>
              <a:t>curation</a:t>
            </a:r>
            <a:r>
              <a:rPr lang="en-US" dirty="0" smtClean="0"/>
              <a:t> a job. This </a:t>
            </a:r>
            <a:r>
              <a:rPr lang="en-US" dirty="0" smtClean="0">
                <a:hlinkClick r:id="rId6"/>
              </a:rPr>
              <a:t>Fast Company article</a:t>
            </a:r>
            <a:r>
              <a:rPr lang="en-US" dirty="0" smtClean="0"/>
              <a:t> talks about being a curator in chief.</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Explanatory Journalist</a:t>
            </a:r>
            <a:r>
              <a:rPr lang="en-US" dirty="0" smtClean="0"/>
              <a:t>. This type of person also deals with our overload of information; they help answer questions that news stories leave unanswered. For more about this idea, read a </a:t>
            </a:r>
            <a:r>
              <a:rPr lang="en-US" dirty="0" smtClean="0">
                <a:hlinkClick r:id="rId7"/>
              </a:rPr>
              <a:t>post on memeburn.com</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Viral Meme Checker / Viral Video Maker</a:t>
            </a:r>
            <a:r>
              <a:rPr lang="en-US" dirty="0" smtClean="0"/>
              <a:t>. Going viral is something everyone wants, even journalists these days. New York Magazine also talks about how one journalist spends his time creating highlight snippets with the most </a:t>
            </a:r>
            <a:r>
              <a:rPr lang="en-US" dirty="0" err="1" smtClean="0"/>
              <a:t>linkability</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Slideshow Specialist</a:t>
            </a:r>
            <a:r>
              <a:rPr lang="en-US" dirty="0" smtClean="0"/>
              <a:t>. Slideshows are also popular on the web. People who make awesome slideshows require someone who can write and create visuals.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Networker / Engager</a:t>
            </a:r>
            <a:r>
              <a:rPr lang="en-US" dirty="0" smtClean="0"/>
              <a:t>. Many journalists already spend hours a day networking and creating engagement using social media. New York </a:t>
            </a:r>
            <a:r>
              <a:rPr lang="en-US" dirty="0" err="1" smtClean="0"/>
              <a:t>Magzine</a:t>
            </a:r>
            <a:r>
              <a:rPr lang="en-US" dirty="0" smtClean="0"/>
              <a:t> also talks about the engagement editor for </a:t>
            </a:r>
            <a:r>
              <a:rPr lang="en-US" dirty="0" err="1" smtClean="0"/>
              <a:t>ProPoblia</a:t>
            </a:r>
            <a:r>
              <a:rPr lang="en-US" dirty="0" smtClean="0"/>
              <a:t> who uses crowd-sourcing to involve more people in journalism. More organizations are seeking people with an online presence to fill their empty positions.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E-Book Creator</a:t>
            </a:r>
            <a:r>
              <a:rPr lang="en-US" dirty="0" smtClean="0"/>
              <a:t>. As Robert Niles points out on </a:t>
            </a:r>
            <a:r>
              <a:rPr lang="en-US" dirty="0" smtClean="0">
                <a:hlinkClick r:id="rId8"/>
              </a:rPr>
              <a:t>The Online Journalism Review blog</a:t>
            </a:r>
            <a:r>
              <a:rPr lang="en-US" dirty="0" smtClean="0"/>
              <a:t>, </a:t>
            </a:r>
            <a:r>
              <a:rPr lang="en-US" dirty="0" err="1" smtClean="0"/>
              <a:t>ebooks</a:t>
            </a:r>
            <a:r>
              <a:rPr lang="en-US" dirty="0" smtClean="0"/>
              <a:t> are one of the few forms of online media that people are willing to pay for.</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Web Developer</a:t>
            </a:r>
            <a:r>
              <a:rPr lang="en-US" dirty="0" smtClean="0"/>
              <a:t>.  Many news organizations are looking to hire web developers, as pointed out by Andy Boyle on </a:t>
            </a:r>
            <a:r>
              <a:rPr lang="en-US" dirty="0" smtClean="0">
                <a:hlinkClick r:id="rId9"/>
              </a:rPr>
              <a:t>his blog</a:t>
            </a:r>
            <a:r>
              <a:rPr lang="en-US" dirty="0" smtClean="0"/>
              <a:t>.  Journalism schools probably aren’t teaching this skills, but most developers are self-taught anyway.</a:t>
            </a:r>
          </a:p>
          <a:p>
            <a:endParaRPr lang="en-US" dirty="0"/>
          </a:p>
        </p:txBody>
      </p:sp>
      <p:sp>
        <p:nvSpPr>
          <p:cNvPr id="4" name="Slide Number Placeholder 3"/>
          <p:cNvSpPr>
            <a:spLocks noGrp="1"/>
          </p:cNvSpPr>
          <p:nvPr>
            <p:ph type="sldNum" sz="quarter" idx="10"/>
          </p:nvPr>
        </p:nvSpPr>
        <p:spPr/>
        <p:txBody>
          <a:bodyPr/>
          <a:lstStyle/>
          <a:p>
            <a:fld id="{24E5E0B9-7323-46A9-AD4B-94939DF01FB2}"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AV Communications Webinar--12-1-2011--Browne, North &amp; Randel, Presenters</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F232B0D-36BC-4840-880B-BE2884340A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6" name="Slide Number Placeholder 5"/>
          <p:cNvSpPr>
            <a:spLocks noGrp="1"/>
          </p:cNvSpPr>
          <p:nvPr>
            <p:ph type="sldNum" sz="quarter" idx="12"/>
          </p:nvPr>
        </p:nvSpPr>
        <p:spPr/>
        <p:txBody>
          <a:bodyPr/>
          <a:lstStyle>
            <a:extLst/>
          </a:lstStyle>
          <a:p>
            <a:fld id="{5F232B0D-36BC-4840-880B-BE2884340A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6" name="Slide Number Placeholder 5"/>
          <p:cNvSpPr>
            <a:spLocks noGrp="1"/>
          </p:cNvSpPr>
          <p:nvPr>
            <p:ph type="sldNum" sz="quarter" idx="12"/>
          </p:nvPr>
        </p:nvSpPr>
        <p:spPr/>
        <p:txBody>
          <a:bodyPr/>
          <a:lstStyle>
            <a:extLst/>
          </a:lstStyle>
          <a:p>
            <a:fld id="{5F232B0D-36BC-4840-880B-BE2884340A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6" name="Slide Number Placeholder 5"/>
          <p:cNvSpPr>
            <a:spLocks noGrp="1"/>
          </p:cNvSpPr>
          <p:nvPr>
            <p:ph type="sldNum" sz="quarter" idx="12"/>
          </p:nvPr>
        </p:nvSpPr>
        <p:spPr/>
        <p:txBody>
          <a:bodyPr/>
          <a:lstStyle>
            <a:extLst/>
          </a:lstStyle>
          <a:p>
            <a:fld id="{5F232B0D-36BC-4840-880B-BE2884340A6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6" name="Slide Number Placeholder 5"/>
          <p:cNvSpPr>
            <a:spLocks noGrp="1"/>
          </p:cNvSpPr>
          <p:nvPr>
            <p:ph type="sldNum" sz="quarter" idx="12"/>
          </p:nvPr>
        </p:nvSpPr>
        <p:spPr/>
        <p:txBody>
          <a:bodyPr/>
          <a:lstStyle>
            <a:extLst/>
          </a:lstStyle>
          <a:p>
            <a:fld id="{5F232B0D-36BC-4840-880B-BE2884340A6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7" name="Slide Number Placeholder 6"/>
          <p:cNvSpPr>
            <a:spLocks noGrp="1"/>
          </p:cNvSpPr>
          <p:nvPr>
            <p:ph type="sldNum" sz="quarter" idx="12"/>
          </p:nvPr>
        </p:nvSpPr>
        <p:spPr/>
        <p:txBody>
          <a:bodyPr/>
          <a:lstStyle>
            <a:extLst/>
          </a:lstStyle>
          <a:p>
            <a:fld id="{5F232B0D-36BC-4840-880B-BE2884340A6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9" name="Slide Number Placeholder 8"/>
          <p:cNvSpPr>
            <a:spLocks noGrp="1"/>
          </p:cNvSpPr>
          <p:nvPr>
            <p:ph type="sldNum" sz="quarter" idx="12"/>
          </p:nvPr>
        </p:nvSpPr>
        <p:spPr/>
        <p:txBody>
          <a:bodyPr/>
          <a:lstStyle>
            <a:extLst/>
          </a:lstStyle>
          <a:p>
            <a:fld id="{5F232B0D-36BC-4840-880B-BE2884340A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extLst/>
          </a:lstStyle>
          <a:p>
            <a:fld id="{5F232B0D-36BC-4840-880B-BE2884340A6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4" name="Slide Number Placeholder 3"/>
          <p:cNvSpPr>
            <a:spLocks noGrp="1"/>
          </p:cNvSpPr>
          <p:nvPr>
            <p:ph type="sldNum" sz="quarter" idx="12"/>
          </p:nvPr>
        </p:nvSpPr>
        <p:spPr/>
        <p:txBody>
          <a:bodyPr/>
          <a:lstStyle>
            <a:extLst/>
          </a:lstStyle>
          <a:p>
            <a:fld id="{5F232B0D-36BC-4840-880B-BE2884340A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en-US" smtClean="0"/>
              <a:t>AV Communications Webinar--12-1-2011--Browne, North &amp; Randel, Presenters</a:t>
            </a:r>
            <a:endParaRPr lang="en-US"/>
          </a:p>
        </p:txBody>
      </p:sp>
      <p:sp>
        <p:nvSpPr>
          <p:cNvPr id="7" name="Slide Number Placeholder 6"/>
          <p:cNvSpPr>
            <a:spLocks noGrp="1"/>
          </p:cNvSpPr>
          <p:nvPr>
            <p:ph type="sldNum" sz="quarter" idx="12"/>
          </p:nvPr>
        </p:nvSpPr>
        <p:spPr/>
        <p:txBody>
          <a:bodyPr/>
          <a:lstStyle>
            <a:extLst/>
          </a:lstStyle>
          <a:p>
            <a:fld id="{5F232B0D-36BC-4840-880B-BE2884340A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AV Communications Webinar--12-1-2011--Browne, North &amp; Randel, Presenters</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F232B0D-36BC-4840-880B-BE2884340A6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AV Communications Webinar--12-1-2011--Browne, North &amp; Randel, Presenters</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F232B0D-36BC-4840-880B-BE2884340A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onetonline.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areertech.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ksde.org/" TargetMode="External"/><Relationship Id="rId2" Type="http://schemas.openxmlformats.org/officeDocument/2006/relationships/hyperlink" Target="http://www.ksde.org/Default.aspx?tabid=3182"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www.ksde.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pathwayshelpdesk@ksde.or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ksde.or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kent@kab.net" TargetMode="External"/><Relationship Id="rId2" Type="http://schemas.openxmlformats.org/officeDocument/2006/relationships/hyperlink" Target="http://kab.net/programs/studentservices/kabpaideducatorinternship1/default.aspx" TargetMode="External"/><Relationship Id="rId1" Type="http://schemas.openxmlformats.org/officeDocument/2006/relationships/slideLayout" Target="../slideLayouts/slideLayout2.xml"/><Relationship Id="rId4" Type="http://schemas.openxmlformats.org/officeDocument/2006/relationships/hyperlink" Target="http://ehub.journalism.ku.edu/kji/"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3" Type="http://schemas.openxmlformats.org/officeDocument/2006/relationships/hyperlink" Target="mailto:jeffbrowne@ku.edu" TargetMode="External"/><Relationship Id="rId2" Type="http://schemas.openxmlformats.org/officeDocument/2006/relationships/hyperlink" Target="mailto:billnorth@k-state.edu" TargetMode="External"/><Relationship Id="rId1" Type="http://schemas.openxmlformats.org/officeDocument/2006/relationships/slideLayout" Target="../slideLayouts/slideLayout2.xml"/><Relationship Id="rId4" Type="http://schemas.openxmlformats.org/officeDocument/2006/relationships/hyperlink" Target="mailto:grandel@ksde.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AV Communications</a:t>
            </a:r>
            <a:br>
              <a:rPr lang="en-US" dirty="0" smtClean="0"/>
            </a:br>
            <a:r>
              <a:rPr lang="en-US" sz="2400" dirty="0" smtClean="0"/>
              <a:t>A Pathway Introduction</a:t>
            </a:r>
            <a:endParaRPr lang="en-US" sz="2400" dirty="0"/>
          </a:p>
        </p:txBody>
      </p:sp>
      <p:sp>
        <p:nvSpPr>
          <p:cNvPr id="2" name="Subtitle 1"/>
          <p:cNvSpPr>
            <a:spLocks noGrp="1"/>
          </p:cNvSpPr>
          <p:nvPr>
            <p:ph type="subTitle" idx="1"/>
          </p:nvPr>
        </p:nvSpPr>
        <p:spPr/>
        <p:txBody>
          <a:bodyPr/>
          <a:lstStyle/>
          <a:p>
            <a:r>
              <a:rPr lang="en-US" dirty="0" smtClean="0"/>
              <a:t>December 1, 2011</a:t>
            </a:r>
            <a:endParaRPr lang="en-US" dirty="0"/>
          </a:p>
        </p:txBody>
      </p:sp>
    </p:spTree>
    <p:extLst>
      <p:ext uri="{BB962C8B-B14F-4D97-AF65-F5344CB8AC3E}">
        <p14:creationId xmlns:p14="http://schemas.microsoft.com/office/powerpoint/2010/main" xmlns="" val="1747238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date, newspapers have, for either the strangest or most inexplicable reason, chosen to either downplay or ignore their strengths: Reporting and writing. Newspapers have a virtual monopoly on those two attributes.” — </a:t>
            </a:r>
            <a:r>
              <a:rPr lang="en-US" sz="2000" b="1" i="1" dirty="0" smtClean="0"/>
              <a:t>Bruce Austin, professor and chair, Department of Communication at Rochester Institute of Technology</a:t>
            </a:r>
            <a:endParaRPr lang="en-US" sz="2000" b="1" i="1"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5" name="Slide Number Placeholder 4"/>
          <p:cNvSpPr>
            <a:spLocks noGrp="1"/>
          </p:cNvSpPr>
          <p:nvPr>
            <p:ph type="sldNum" sz="quarter" idx="12"/>
          </p:nvPr>
        </p:nvSpPr>
        <p:spPr/>
        <p:txBody>
          <a:bodyPr/>
          <a:lstStyle/>
          <a:p>
            <a:fld id="{5F232B0D-36BC-4840-880B-BE2884340A60}" type="slidenum">
              <a:rPr lang="en-US" smtClean="0"/>
              <a:pPr/>
              <a:t>10</a:t>
            </a:fld>
            <a:endParaRPr lang="en-US" dirty="0"/>
          </a:p>
        </p:txBody>
      </p:sp>
      <p:sp>
        <p:nvSpPr>
          <p:cNvPr id="6" name="Title 5"/>
          <p:cNvSpPr>
            <a:spLocks noGrp="1"/>
          </p:cNvSpPr>
          <p:nvPr>
            <p:ph type="title"/>
          </p:nvPr>
        </p:nvSpPr>
        <p:spPr/>
        <p:txBody>
          <a:bodyPr>
            <a:normAutofit fontScale="90000"/>
          </a:bodyPr>
          <a:lstStyle/>
          <a:p>
            <a:r>
              <a:rPr lang="en-US" dirty="0" smtClean="0"/>
              <a:t>The changing field of journalism</a:t>
            </a:r>
            <a:endParaRPr lang="en-US" dirty="0"/>
          </a:p>
        </p:txBody>
      </p:sp>
    </p:spTree>
    <p:extLst>
      <p:ext uri="{BB962C8B-B14F-4D97-AF65-F5344CB8AC3E}">
        <p14:creationId xmlns:p14="http://schemas.microsoft.com/office/powerpoint/2010/main" xmlns="" val="291563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“Do what you do best and aggregate the rest.” </a:t>
            </a:r>
            <a:r>
              <a:rPr lang="en-US" dirty="0" smtClean="0"/>
              <a:t>— </a:t>
            </a:r>
            <a:r>
              <a:rPr lang="en-US" sz="2000" b="1" i="1" dirty="0" smtClean="0"/>
              <a:t>Jeff Jarvis, Associate Professor of Journalism, City University of New York</a:t>
            </a:r>
          </a:p>
          <a:p>
            <a:endParaRPr lang="en-US" sz="2000" b="1" i="1" dirty="0" smtClean="0"/>
          </a:p>
          <a:p>
            <a:r>
              <a:rPr lang="en-US" sz="2800" dirty="0" smtClean="0"/>
              <a:t>“'Aggregating,' and its tedious synonyms, is not reporting nor is it writing; it's cutting and pasting.” — </a:t>
            </a:r>
            <a:r>
              <a:rPr lang="en-US" sz="2000" b="1" i="1" dirty="0" smtClean="0"/>
              <a:t>Bruce Austin, Rochester Institute of Technology</a:t>
            </a:r>
            <a:endParaRPr lang="en-US" sz="2000"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5" name="Slide Number Placeholder 4"/>
          <p:cNvSpPr>
            <a:spLocks noGrp="1"/>
          </p:cNvSpPr>
          <p:nvPr>
            <p:ph type="sldNum" sz="quarter" idx="12"/>
          </p:nvPr>
        </p:nvSpPr>
        <p:spPr/>
        <p:txBody>
          <a:bodyPr/>
          <a:lstStyle/>
          <a:p>
            <a:fld id="{5F232B0D-36BC-4840-880B-BE2884340A60}" type="slidenum">
              <a:rPr lang="en-US" smtClean="0"/>
              <a:pPr/>
              <a:t>11</a:t>
            </a:fld>
            <a:endParaRPr lang="en-US" dirty="0"/>
          </a:p>
        </p:txBody>
      </p:sp>
      <p:sp>
        <p:nvSpPr>
          <p:cNvPr id="6" name="Title 5"/>
          <p:cNvSpPr>
            <a:spLocks noGrp="1"/>
          </p:cNvSpPr>
          <p:nvPr>
            <p:ph type="title"/>
          </p:nvPr>
        </p:nvSpPr>
        <p:spPr/>
        <p:txBody>
          <a:bodyPr>
            <a:normAutofit fontScale="90000"/>
          </a:bodyPr>
          <a:lstStyle/>
          <a:p>
            <a:r>
              <a:rPr lang="en-US" dirty="0" smtClean="0"/>
              <a:t>The changing field of journalism</a:t>
            </a:r>
            <a:endParaRPr lang="en-US" dirty="0"/>
          </a:p>
        </p:txBody>
      </p:sp>
    </p:spTree>
    <p:extLst>
      <p:ext uri="{BB962C8B-B14F-4D97-AF65-F5344CB8AC3E}">
        <p14:creationId xmlns:p14="http://schemas.microsoft.com/office/powerpoint/2010/main" xmlns="" val="1549739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“Five Myths About the Future of Journalism”</a:t>
            </a:r>
          </a:p>
          <a:p>
            <a:pPr>
              <a:buNone/>
            </a:pPr>
            <a:r>
              <a:rPr lang="en-US" sz="1800" i="1" dirty="0" smtClean="0"/>
              <a:t>Tom Rosenstiel, Pew Research Center (2011)</a:t>
            </a:r>
          </a:p>
          <a:p>
            <a:pPr lvl="1"/>
            <a:r>
              <a:rPr lang="en-US" dirty="0" smtClean="0"/>
              <a:t>Traditional news media are losing their audiences</a:t>
            </a:r>
          </a:p>
          <a:p>
            <a:pPr lvl="1"/>
            <a:r>
              <a:rPr lang="en-US" dirty="0" smtClean="0"/>
              <a:t>Online news will be fine when advertising revenues catch up</a:t>
            </a:r>
          </a:p>
          <a:p>
            <a:pPr lvl="1"/>
            <a:r>
              <a:rPr lang="en-US" dirty="0" smtClean="0"/>
              <a:t>Content will always be king</a:t>
            </a:r>
          </a:p>
          <a:p>
            <a:pPr lvl="1"/>
            <a:r>
              <a:rPr lang="en-US" dirty="0" smtClean="0"/>
              <a:t>Newspapers around the world are on the decline</a:t>
            </a:r>
          </a:p>
          <a:p>
            <a:pPr lvl="1"/>
            <a:r>
              <a:rPr lang="en-US" dirty="0" smtClean="0"/>
              <a:t>The solution is to focus on local news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5" name="Slide Number Placeholder 4"/>
          <p:cNvSpPr>
            <a:spLocks noGrp="1"/>
          </p:cNvSpPr>
          <p:nvPr>
            <p:ph type="sldNum" sz="quarter" idx="12"/>
          </p:nvPr>
        </p:nvSpPr>
        <p:spPr/>
        <p:txBody>
          <a:bodyPr/>
          <a:lstStyle/>
          <a:p>
            <a:fld id="{5F232B0D-36BC-4840-880B-BE2884340A60}" type="slidenum">
              <a:rPr lang="en-US" smtClean="0"/>
              <a:pPr/>
              <a:t>12</a:t>
            </a:fld>
            <a:endParaRPr lang="en-US" dirty="0"/>
          </a:p>
        </p:txBody>
      </p:sp>
      <p:sp>
        <p:nvSpPr>
          <p:cNvPr id="6" name="Title 5"/>
          <p:cNvSpPr>
            <a:spLocks noGrp="1"/>
          </p:cNvSpPr>
          <p:nvPr>
            <p:ph type="title"/>
          </p:nvPr>
        </p:nvSpPr>
        <p:spPr/>
        <p:txBody>
          <a:bodyPr>
            <a:normAutofit fontScale="90000"/>
          </a:bodyPr>
          <a:lstStyle/>
          <a:p>
            <a:r>
              <a:rPr lang="en-US" dirty="0" smtClean="0"/>
              <a:t>What is 21</a:t>
            </a:r>
            <a:r>
              <a:rPr lang="en-US" baseline="30000" dirty="0" smtClean="0"/>
              <a:t>st</a:t>
            </a:r>
            <a:r>
              <a:rPr lang="en-US" dirty="0" smtClean="0"/>
              <a:t> Century Journalism?</a:t>
            </a:r>
            <a:endParaRPr lang="en-US" dirty="0"/>
          </a:p>
        </p:txBody>
      </p:sp>
    </p:spTree>
    <p:extLst>
      <p:ext uri="{BB962C8B-B14F-4D97-AF65-F5344CB8AC3E}">
        <p14:creationId xmlns:p14="http://schemas.microsoft.com/office/powerpoint/2010/main" xmlns="" val="2600157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A job posting from the St. Louis Post Dispatch</a:t>
            </a:r>
          </a:p>
          <a:p>
            <a:pPr>
              <a:buNone/>
            </a:pPr>
            <a:r>
              <a:rPr lang="en-US" b="1" dirty="0" smtClean="0"/>
              <a:t>Multimedia Journalist</a:t>
            </a:r>
          </a:p>
          <a:p>
            <a:pPr>
              <a:buNone/>
            </a:pPr>
            <a:r>
              <a:rPr lang="en-US" b="1" dirty="0" smtClean="0"/>
              <a:t>Mandatory Skills</a:t>
            </a:r>
            <a:endParaRPr lang="en-US" dirty="0" smtClean="0"/>
          </a:p>
          <a:p>
            <a:r>
              <a:rPr lang="en-US" dirty="0" err="1" smtClean="0"/>
              <a:t>iMovie</a:t>
            </a:r>
            <a:r>
              <a:rPr lang="en-US" dirty="0" smtClean="0"/>
              <a:t> or Final Cut Pro</a:t>
            </a:r>
          </a:p>
          <a:p>
            <a:r>
              <a:rPr lang="en-US" dirty="0" smtClean="0"/>
              <a:t>Audacity (or other multi-track audio editing programs)</a:t>
            </a:r>
          </a:p>
          <a:p>
            <a:r>
              <a:rPr lang="en-US" dirty="0" err="1" smtClean="0"/>
              <a:t>Soundslides</a:t>
            </a:r>
            <a:endParaRPr lang="en-US" dirty="0" smtClean="0"/>
          </a:p>
          <a:p>
            <a:r>
              <a:rPr lang="en-US" dirty="0" smtClean="0"/>
              <a:t>Photo, video and audio content gathering and editing skills</a:t>
            </a:r>
          </a:p>
          <a:p>
            <a:r>
              <a:rPr lang="en-US" dirty="0" smtClean="0"/>
              <a:t>FTP and remote transmission skills</a:t>
            </a:r>
          </a:p>
          <a:p>
            <a:r>
              <a:rPr lang="en-US" dirty="0" smtClean="0"/>
              <a:t>Ability to turn high-quality projects quickly</a:t>
            </a:r>
          </a:p>
          <a:p>
            <a:r>
              <a:rPr lang="en-US" dirty="0" smtClean="0"/>
              <a:t>Ability to write cleanly and create engaging, informative blog entries, captions, web teases and headlines</a:t>
            </a:r>
          </a:p>
          <a:p>
            <a:pPr lvl="1"/>
            <a:endParaRPr lang="en-US" dirty="0" smtClean="0"/>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13</a:t>
            </a:fld>
            <a:endParaRPr lang="en-US"/>
          </a:p>
        </p:txBody>
      </p:sp>
      <p:sp>
        <p:nvSpPr>
          <p:cNvPr id="6" name="Title 5"/>
          <p:cNvSpPr>
            <a:spLocks noGrp="1"/>
          </p:cNvSpPr>
          <p:nvPr>
            <p:ph type="title"/>
          </p:nvPr>
        </p:nvSpPr>
        <p:spPr/>
        <p:txBody>
          <a:bodyPr>
            <a:normAutofit/>
          </a:bodyPr>
          <a:lstStyle/>
          <a:p>
            <a:r>
              <a:rPr lang="en-US" dirty="0" smtClean="0"/>
              <a:t>Century Journalism Workforce</a:t>
            </a:r>
            <a:endParaRPr lang="en-US" dirty="0"/>
          </a:p>
        </p:txBody>
      </p:sp>
    </p:spTree>
    <p:extLst>
      <p:ext uri="{BB962C8B-B14F-4D97-AF65-F5344CB8AC3E}">
        <p14:creationId xmlns:p14="http://schemas.microsoft.com/office/powerpoint/2010/main" xmlns="" val="2362075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Two ads from </a:t>
            </a:r>
            <a:r>
              <a:rPr lang="en-US" dirty="0" err="1" smtClean="0"/>
              <a:t>journalismjobs.com</a:t>
            </a:r>
            <a:endParaRPr lang="en-US" dirty="0" smtClean="0"/>
          </a:p>
          <a:p>
            <a:pPr lvl="1"/>
            <a:r>
              <a:rPr lang="en-US" b="1" dirty="0" smtClean="0"/>
              <a:t>Product Development Manager, </a:t>
            </a:r>
            <a:r>
              <a:rPr lang="en-US" i="1" dirty="0" smtClean="0"/>
              <a:t>Harris Business Services, Hutchinson</a:t>
            </a:r>
          </a:p>
          <a:p>
            <a:pPr lvl="2"/>
            <a:r>
              <a:rPr lang="en-US" dirty="0" smtClean="0"/>
              <a:t>College degree or equivalent experience</a:t>
            </a:r>
          </a:p>
          <a:p>
            <a:pPr lvl="2"/>
            <a:r>
              <a:rPr lang="en-US" dirty="0" smtClean="0"/>
              <a:t>Minimum 3 years digital media experience</a:t>
            </a:r>
          </a:p>
          <a:p>
            <a:pPr lvl="2"/>
            <a:r>
              <a:rPr lang="en-US" dirty="0" smtClean="0"/>
              <a:t>Knowledge of digital media and web-based products</a:t>
            </a:r>
          </a:p>
          <a:p>
            <a:pPr lvl="2"/>
            <a:r>
              <a:rPr lang="en-US" dirty="0" smtClean="0"/>
              <a:t>Superior interpersonal communication and presentation skills</a:t>
            </a:r>
          </a:p>
          <a:p>
            <a:pPr lvl="1"/>
            <a:r>
              <a:rPr lang="en-US" b="1" dirty="0" smtClean="0"/>
              <a:t>Reporter/News Editor, </a:t>
            </a:r>
            <a:r>
              <a:rPr lang="en-US" i="1" dirty="0" smtClean="0"/>
              <a:t>The Oberlin Herald, Oberlin</a:t>
            </a:r>
          </a:p>
          <a:p>
            <a:pPr lvl="2"/>
            <a:r>
              <a:rPr lang="en-US" dirty="0" smtClean="0"/>
              <a:t>Responsible for news content, online and on </a:t>
            </a:r>
            <a:r>
              <a:rPr lang="en-US" dirty="0" err="1" smtClean="0"/>
              <a:t>Facebook</a:t>
            </a:r>
            <a:endParaRPr lang="en-US" dirty="0" smtClean="0"/>
          </a:p>
          <a:p>
            <a:pPr lvl="2"/>
            <a:r>
              <a:rPr lang="en-US" dirty="0" smtClean="0"/>
              <a:t>Supervision of part-time staff and correspondents</a:t>
            </a:r>
          </a:p>
          <a:p>
            <a:pPr lvl="2"/>
            <a:r>
              <a:rPr lang="en-US" dirty="0" smtClean="0"/>
              <a:t>Pagination, design and coverage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14</a:t>
            </a:fld>
            <a:endParaRPr lang="en-US"/>
          </a:p>
        </p:txBody>
      </p:sp>
      <p:sp>
        <p:nvSpPr>
          <p:cNvPr id="6" name="Title 5"/>
          <p:cNvSpPr>
            <a:spLocks noGrp="1"/>
          </p:cNvSpPr>
          <p:nvPr>
            <p:ph type="title"/>
          </p:nvPr>
        </p:nvSpPr>
        <p:spPr/>
        <p:txBody>
          <a:bodyPr>
            <a:normAutofit fontScale="90000"/>
          </a:bodyPr>
          <a:lstStyle/>
          <a:p>
            <a:r>
              <a:rPr lang="en-US" dirty="0" smtClean="0"/>
              <a:t>21</a:t>
            </a:r>
            <a:r>
              <a:rPr lang="en-US" baseline="30000" dirty="0" smtClean="0"/>
              <a:t>st</a:t>
            </a:r>
            <a:r>
              <a:rPr lang="en-US" dirty="0" smtClean="0"/>
              <a:t> Century Journalism Workforce</a:t>
            </a:r>
            <a:endParaRPr lang="en-US" dirty="0"/>
          </a:p>
        </p:txBody>
      </p:sp>
    </p:spTree>
    <p:extLst>
      <p:ext uri="{BB962C8B-B14F-4D97-AF65-F5344CB8AC3E}">
        <p14:creationId xmlns:p14="http://schemas.microsoft.com/office/powerpoint/2010/main" xmlns="" val="2999364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Headline Optimizer</a:t>
            </a:r>
            <a:endParaRPr lang="en-US" dirty="0" smtClean="0"/>
          </a:p>
          <a:p>
            <a:r>
              <a:rPr lang="en-US" b="1" dirty="0" smtClean="0"/>
              <a:t>Social Media Reporter / Aggregator</a:t>
            </a:r>
            <a:endParaRPr lang="en-US" dirty="0" smtClean="0"/>
          </a:p>
          <a:p>
            <a:r>
              <a:rPr lang="en-US" b="1" dirty="0" smtClean="0"/>
              <a:t>Story Scientist</a:t>
            </a:r>
            <a:endParaRPr lang="en-US" dirty="0" smtClean="0"/>
          </a:p>
          <a:p>
            <a:r>
              <a:rPr lang="en-US" b="1" dirty="0" smtClean="0"/>
              <a:t>Data Detective</a:t>
            </a:r>
            <a:endParaRPr lang="en-US" dirty="0" smtClean="0"/>
          </a:p>
          <a:p>
            <a:r>
              <a:rPr lang="en-US" b="1" dirty="0" smtClean="0"/>
              <a:t>Curator in Chief</a:t>
            </a:r>
            <a:endParaRPr lang="en-US" dirty="0" smtClean="0"/>
          </a:p>
          <a:p>
            <a:r>
              <a:rPr lang="en-US" b="1" dirty="0" smtClean="0"/>
              <a:t>Explanatory Journalist</a:t>
            </a:r>
            <a:endParaRPr lang="en-US" dirty="0" smtClean="0"/>
          </a:p>
          <a:p>
            <a:r>
              <a:rPr lang="en-US" b="1" dirty="0" smtClean="0"/>
              <a:t>Viral Meme Checker / Viral Video Maker</a:t>
            </a:r>
            <a:endParaRPr lang="en-US" dirty="0" smtClean="0"/>
          </a:p>
          <a:p>
            <a:r>
              <a:rPr lang="en-US" b="1" dirty="0" smtClean="0"/>
              <a:t>Slideshow Specialist</a:t>
            </a:r>
            <a:endParaRPr lang="en-US" dirty="0" smtClean="0"/>
          </a:p>
          <a:p>
            <a:r>
              <a:rPr lang="en-US" b="1" dirty="0" smtClean="0"/>
              <a:t>Networker / Engager</a:t>
            </a:r>
            <a:endParaRPr lang="en-US" dirty="0" smtClean="0"/>
          </a:p>
          <a:p>
            <a:r>
              <a:rPr lang="en-US" b="1" dirty="0" smtClean="0"/>
              <a:t>E-Book Creator</a:t>
            </a:r>
            <a:endParaRPr lang="en-US" dirty="0" smtClean="0"/>
          </a:p>
          <a:p>
            <a:r>
              <a:rPr lang="en-US" b="1" dirty="0" smtClean="0"/>
              <a:t>Web Developer</a:t>
            </a:r>
            <a:endParaRPr lang="en-US" dirty="0" smtClean="0"/>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15</a:t>
            </a:fld>
            <a:endParaRPr lang="en-US"/>
          </a:p>
        </p:txBody>
      </p:sp>
      <p:sp>
        <p:nvSpPr>
          <p:cNvPr id="6" name="Title 5"/>
          <p:cNvSpPr>
            <a:spLocks noGrp="1"/>
          </p:cNvSpPr>
          <p:nvPr>
            <p:ph type="title"/>
          </p:nvPr>
        </p:nvSpPr>
        <p:spPr/>
        <p:txBody>
          <a:bodyPr>
            <a:normAutofit fontScale="90000"/>
          </a:bodyPr>
          <a:lstStyle/>
          <a:p>
            <a:r>
              <a:rPr lang="en-US" dirty="0" smtClean="0"/>
              <a:t>Future of Journalism and Skill Set</a:t>
            </a:r>
            <a:endParaRPr lang="en-US" dirty="0"/>
          </a:p>
        </p:txBody>
      </p:sp>
    </p:spTree>
    <p:extLst>
      <p:ext uri="{BB962C8B-B14F-4D97-AF65-F5344CB8AC3E}">
        <p14:creationId xmlns:p14="http://schemas.microsoft.com/office/powerpoint/2010/main" xmlns="" val="2716523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North</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AV Communications Webinar--12-1-2011--Browne, North &amp; Randel, Presenters</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Building the workforce for America.</a:t>
            </a:r>
          </a:p>
          <a:p>
            <a:r>
              <a:rPr lang="en-US" dirty="0" smtClean="0"/>
              <a:t>Projections of workforce needs were identified.</a:t>
            </a:r>
          </a:p>
          <a:p>
            <a:r>
              <a:rPr lang="en-US" dirty="0" smtClean="0"/>
              <a:t>Skill set of the workforce was the focus of course competencies due to the “new normal” of needing to be prepared to change jobs 7-10 times over a workers lifetime.</a:t>
            </a:r>
          </a:p>
          <a:p>
            <a:r>
              <a:rPr lang="en-US" dirty="0" smtClean="0"/>
              <a:t>Courses are focused on development of a skill set, not the completion of a project.</a:t>
            </a:r>
          </a:p>
          <a:p>
            <a:r>
              <a:rPr lang="en-US" dirty="0" smtClean="0"/>
              <a:t>Occupations identified must be related to  high wage, high skill, high demand.</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17</a:t>
            </a:fld>
            <a:endParaRPr lang="en-US"/>
          </a:p>
        </p:txBody>
      </p:sp>
      <p:sp>
        <p:nvSpPr>
          <p:cNvPr id="6" name="Title 5"/>
          <p:cNvSpPr>
            <a:spLocks noGrp="1"/>
          </p:cNvSpPr>
          <p:nvPr>
            <p:ph type="title"/>
          </p:nvPr>
        </p:nvSpPr>
        <p:spPr/>
        <p:txBody>
          <a:bodyPr/>
          <a:lstStyle/>
          <a:p>
            <a:r>
              <a:rPr lang="en-US" dirty="0" smtClean="0"/>
              <a:t>Career Cluster Philosophy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fontScale="92500"/>
          </a:bodyPr>
          <a:lstStyle/>
          <a:p>
            <a:pPr marL="114300" indent="0">
              <a:buNone/>
            </a:pPr>
            <a:r>
              <a:rPr lang="en-US" b="1" dirty="0" smtClean="0"/>
              <a:t>High Wage (&gt;$13.25/</a:t>
            </a:r>
            <a:r>
              <a:rPr lang="en-US" b="1" dirty="0" err="1" smtClean="0"/>
              <a:t>hr</a:t>
            </a:r>
            <a:r>
              <a:rPr lang="en-US" b="1" dirty="0" smtClean="0"/>
              <a:t>),  High Demand (&gt;14%), High Skill (&gt; high school diploma) Occupations </a:t>
            </a:r>
          </a:p>
          <a:p>
            <a:pPr marL="114300" indent="0">
              <a:buNone/>
            </a:pPr>
            <a:r>
              <a:rPr lang="en-US" b="1" dirty="0" smtClean="0"/>
              <a:t>						</a:t>
            </a:r>
            <a:r>
              <a:rPr lang="en-US" b="1" u="sng" dirty="0" smtClean="0"/>
              <a:t>Growth:</a:t>
            </a:r>
          </a:p>
          <a:p>
            <a:pPr>
              <a:buFont typeface="Wingdings" pitchFamily="2" charset="2"/>
              <a:buChar char="v"/>
            </a:pPr>
            <a:r>
              <a:rPr lang="en-US" b="1" dirty="0" smtClean="0"/>
              <a:t>Film/Video Editors-$24.49/hr		      9,300</a:t>
            </a:r>
          </a:p>
          <a:p>
            <a:pPr>
              <a:buFont typeface="Wingdings" pitchFamily="2" charset="2"/>
              <a:buChar char="v"/>
            </a:pPr>
            <a:r>
              <a:rPr lang="en-US" b="1" dirty="0" smtClean="0"/>
              <a:t>Journalists-$16.60/hr		 	    16,900</a:t>
            </a:r>
          </a:p>
          <a:p>
            <a:pPr>
              <a:buFont typeface="Wingdings" pitchFamily="2" charset="2"/>
              <a:buChar char="v"/>
            </a:pPr>
            <a:r>
              <a:rPr lang="en-US" b="1" dirty="0" smtClean="0"/>
              <a:t>Producers-$32.90/hr	  		    99,000</a:t>
            </a:r>
          </a:p>
          <a:p>
            <a:pPr>
              <a:buFont typeface="Wingdings" pitchFamily="2" charset="2"/>
              <a:buChar char="v"/>
            </a:pPr>
            <a:r>
              <a:rPr lang="en-US" b="1" dirty="0" smtClean="0"/>
              <a:t>Videographers--$19.42/hr		      8,900 </a:t>
            </a:r>
          </a:p>
          <a:p>
            <a:pPr>
              <a:buFont typeface="Wingdings" pitchFamily="2" charset="2"/>
              <a:buChar char="v"/>
            </a:pPr>
            <a:r>
              <a:rPr lang="en-US" b="1" dirty="0" smtClean="0"/>
              <a:t>Public Relations Specialists--$25.02/hr 131,300</a:t>
            </a:r>
          </a:p>
          <a:p>
            <a:pPr>
              <a:buFont typeface="Wingdings" pitchFamily="2" charset="2"/>
              <a:buChar char="v"/>
            </a:pPr>
            <a:r>
              <a:rPr lang="en-US" b="1" dirty="0" smtClean="0"/>
              <a:t>Secondary Teachers--$54,310*		     38,500</a:t>
            </a:r>
          </a:p>
          <a:p>
            <a:pPr marL="114300" indent="0">
              <a:buNone/>
            </a:pPr>
            <a:r>
              <a:rPr lang="en-US" sz="1800" dirty="0" smtClean="0"/>
              <a:t>(* higher average due to aging teachers with experience.)</a:t>
            </a:r>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18</a:t>
            </a:fld>
            <a:endParaRPr lang="en-US"/>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Occupations in the AV Communications</a:t>
            </a:r>
            <a:r>
              <a:rPr lang="en-US" dirty="0" smtClean="0"/>
              <a:t/>
            </a:r>
            <a:br>
              <a:rPr lang="en-US" dirty="0" smtClean="0"/>
            </a:br>
            <a:r>
              <a:rPr lang="en-US" sz="2200" b="1" dirty="0"/>
              <a:t>(source. </a:t>
            </a:r>
            <a:r>
              <a:rPr lang="en-US" sz="2200" b="1" dirty="0">
                <a:hlinkClick r:id="rId2"/>
              </a:rPr>
              <a:t>www.onetonline.org</a:t>
            </a:r>
            <a:r>
              <a:rPr lang="en-US" sz="2200" b="1" dirty="0"/>
              <a:t>)</a:t>
            </a:r>
            <a:r>
              <a:rPr lang="en-US" b="1" dirty="0"/>
              <a:t/>
            </a:r>
            <a:br>
              <a:rPr lang="en-US" b="1" dirty="0"/>
            </a:br>
            <a:endParaRPr lang="en-US" dirty="0"/>
          </a:p>
        </p:txBody>
      </p:sp>
    </p:spTree>
    <p:extLst>
      <p:ext uri="{BB962C8B-B14F-4D97-AF65-F5344CB8AC3E}">
        <p14:creationId xmlns:p14="http://schemas.microsoft.com/office/powerpoint/2010/main" xmlns="" val="669223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Summer, 2010</a:t>
            </a:r>
          </a:p>
          <a:p>
            <a:pPr lvl="1"/>
            <a:r>
              <a:rPr lang="en-US" dirty="0" smtClean="0"/>
              <a:t>Cluster representatives met in Topeka for two day session to review career cluster competencies (</a:t>
            </a:r>
            <a:r>
              <a:rPr lang="en-US" dirty="0" smtClean="0">
                <a:hlinkClick r:id="rId2"/>
              </a:rPr>
              <a:t>www.careertech.org</a:t>
            </a:r>
            <a:r>
              <a:rPr lang="en-US" dirty="0" smtClean="0"/>
              <a:t> )</a:t>
            </a:r>
          </a:p>
          <a:p>
            <a:r>
              <a:rPr lang="en-US" b="1" dirty="0" smtClean="0"/>
              <a:t>Fall, 2010</a:t>
            </a:r>
          </a:p>
          <a:p>
            <a:pPr lvl="1"/>
            <a:r>
              <a:rPr lang="en-US" dirty="0" smtClean="0"/>
              <a:t>Cluster lead consultant was reassigned during a KSDE-CTE reassignment period.</a:t>
            </a:r>
          </a:p>
          <a:p>
            <a:pPr lvl="1"/>
            <a:r>
              <a:rPr lang="en-US" dirty="0" smtClean="0"/>
              <a:t>Work completed was reviewed</a:t>
            </a:r>
          </a:p>
          <a:p>
            <a:pPr lvl="1"/>
            <a:r>
              <a:rPr lang="en-US" dirty="0" smtClean="0"/>
              <a:t>Input from the field was taken into account.</a:t>
            </a:r>
          </a:p>
          <a:p>
            <a:pPr lvl="1"/>
            <a:r>
              <a:rPr lang="en-US" dirty="0" smtClean="0"/>
              <a:t>The ‘2lst century journalism’ concept was explored and became the driving force behind the development of the “AV Communications” pathway.</a:t>
            </a:r>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19</a:t>
            </a:fld>
            <a:endParaRPr lang="en-US"/>
          </a:p>
        </p:txBody>
      </p:sp>
      <p:sp>
        <p:nvSpPr>
          <p:cNvPr id="6" name="Title 5"/>
          <p:cNvSpPr>
            <a:spLocks noGrp="1"/>
          </p:cNvSpPr>
          <p:nvPr>
            <p:ph type="title"/>
          </p:nvPr>
        </p:nvSpPr>
        <p:spPr/>
        <p:txBody>
          <a:bodyPr/>
          <a:lstStyle/>
          <a:p>
            <a:r>
              <a:rPr lang="en-US" dirty="0" smtClean="0"/>
              <a:t>Cluster Development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pPr marL="114300" indent="0">
              <a:buNone/>
            </a:pPr>
            <a:r>
              <a:rPr lang="en-US" b="1" u="sng" dirty="0" smtClean="0"/>
              <a:t>Bill North</a:t>
            </a:r>
            <a:r>
              <a:rPr lang="en-US" dirty="0" smtClean="0"/>
              <a:t>,  Senior Curator</a:t>
            </a:r>
          </a:p>
          <a:p>
            <a:pPr marL="114300" indent="0">
              <a:buNone/>
            </a:pPr>
            <a:r>
              <a:rPr lang="en-US" i="1" dirty="0" smtClean="0"/>
              <a:t>Beach Museum of Art, Kansas State University</a:t>
            </a:r>
          </a:p>
          <a:p>
            <a:pPr marL="114300" indent="0">
              <a:buNone/>
            </a:pPr>
            <a:r>
              <a:rPr lang="en-US" i="1" dirty="0" smtClean="0"/>
              <a:t>Kansas Advisory Committee for Career and Technical Education Member</a:t>
            </a:r>
          </a:p>
          <a:p>
            <a:pPr marL="114300" indent="0">
              <a:buNone/>
            </a:pPr>
            <a:endParaRPr lang="en-US" dirty="0" smtClean="0"/>
          </a:p>
          <a:p>
            <a:pPr marL="114300" indent="0">
              <a:buNone/>
            </a:pPr>
            <a:r>
              <a:rPr lang="en-US" b="1" u="sng" dirty="0" smtClean="0"/>
              <a:t>Jeff Browne</a:t>
            </a:r>
            <a:r>
              <a:rPr lang="en-US" dirty="0" smtClean="0"/>
              <a:t>, Executive Director</a:t>
            </a:r>
          </a:p>
          <a:p>
            <a:pPr marL="114300" indent="0">
              <a:buNone/>
            </a:pPr>
            <a:r>
              <a:rPr lang="en-US" i="1" dirty="0" smtClean="0"/>
              <a:t>Kansas Scholastic Press Association </a:t>
            </a:r>
          </a:p>
          <a:p>
            <a:pPr marL="114300" indent="0">
              <a:buNone/>
            </a:pPr>
            <a:r>
              <a:rPr lang="en-US" i="1" dirty="0" smtClean="0"/>
              <a:t>Guest lecturer and Kansas Journalism  Institute Director</a:t>
            </a:r>
          </a:p>
          <a:p>
            <a:pPr marL="114300" indent="0">
              <a:buNone/>
            </a:pPr>
            <a:r>
              <a:rPr lang="en-US" i="1" dirty="0" smtClean="0"/>
              <a:t>Kansas University School of Journalism</a:t>
            </a:r>
          </a:p>
          <a:p>
            <a:pPr marL="114300" indent="0">
              <a:buNone/>
            </a:pPr>
            <a:endParaRPr lang="en-US" b="1" u="sng" dirty="0" smtClean="0"/>
          </a:p>
          <a:p>
            <a:pPr marL="114300" indent="0">
              <a:buNone/>
            </a:pPr>
            <a:r>
              <a:rPr lang="en-US" b="1" u="sng" dirty="0" smtClean="0"/>
              <a:t>Gayla Randel</a:t>
            </a:r>
            <a:r>
              <a:rPr lang="en-US" dirty="0" smtClean="0"/>
              <a:t>, Education Program Consultant</a:t>
            </a:r>
          </a:p>
          <a:p>
            <a:pPr marL="114300" indent="0">
              <a:buNone/>
            </a:pPr>
            <a:r>
              <a:rPr lang="en-US" i="1" dirty="0" smtClean="0"/>
              <a:t>Kansas State Department of Education</a:t>
            </a:r>
          </a:p>
          <a:p>
            <a:pPr marL="114300" indent="0">
              <a:buNone/>
            </a:pPr>
            <a:r>
              <a:rPr lang="en-US" i="1" dirty="0" smtClean="0"/>
              <a:t>Lead: Arts, AV Technology and Communications Career Cluster</a:t>
            </a:r>
          </a:p>
          <a:p>
            <a:pPr marL="114300" indent="0">
              <a:buNone/>
            </a:pPr>
            <a:endParaRPr lang="en-US" dirty="0"/>
          </a:p>
        </p:txBody>
      </p:sp>
      <p:sp>
        <p:nvSpPr>
          <p:cNvPr id="7" name="Date Placeholder 6"/>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11" name="Slide Number Placeholder 10"/>
          <p:cNvSpPr>
            <a:spLocks noGrp="1"/>
          </p:cNvSpPr>
          <p:nvPr>
            <p:ph type="sldNum" sz="quarter" idx="12"/>
          </p:nvPr>
        </p:nvSpPr>
        <p:spPr/>
        <p:txBody>
          <a:bodyPr/>
          <a:lstStyle/>
          <a:p>
            <a:fld id="{5F232B0D-36BC-4840-880B-BE2884340A60}" type="slidenum">
              <a:rPr lang="en-US" smtClean="0"/>
              <a:pPr/>
              <a:t>2</a:t>
            </a:fld>
            <a:endParaRPr lang="en-US" dirty="0"/>
          </a:p>
        </p:txBody>
      </p:sp>
      <p:sp>
        <p:nvSpPr>
          <p:cNvPr id="2" name="Title 1"/>
          <p:cNvSpPr>
            <a:spLocks noGrp="1"/>
          </p:cNvSpPr>
          <p:nvPr>
            <p:ph type="title"/>
          </p:nvPr>
        </p:nvSpPr>
        <p:spPr/>
        <p:txBody>
          <a:bodyPr/>
          <a:lstStyle/>
          <a:p>
            <a:r>
              <a:rPr lang="en-US" dirty="0" smtClean="0"/>
              <a:t>Presenters:</a:t>
            </a:r>
            <a:endParaRPr lang="en-US" dirty="0"/>
          </a:p>
        </p:txBody>
      </p:sp>
    </p:spTree>
    <p:extLst>
      <p:ext uri="{BB962C8B-B14F-4D97-AF65-F5344CB8AC3E}">
        <p14:creationId xmlns:p14="http://schemas.microsoft.com/office/powerpoint/2010/main" xmlns="" val="1929682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Winter, 2010</a:t>
            </a:r>
          </a:p>
          <a:p>
            <a:pPr lvl="1"/>
            <a:r>
              <a:rPr lang="en-US" dirty="0" smtClean="0"/>
              <a:t>Additional business and industry representatives were identified and asked to review work to date.</a:t>
            </a:r>
          </a:p>
          <a:p>
            <a:pPr lvl="1"/>
            <a:r>
              <a:rPr lang="en-US" dirty="0" smtClean="0"/>
              <a:t>Missing areas were revisited and edits made</a:t>
            </a:r>
          </a:p>
          <a:p>
            <a:pPr lvl="1"/>
            <a:r>
              <a:rPr lang="en-US" dirty="0" smtClean="0"/>
              <a:t>Field was asked to review competencies via electronic means. (Shawnee Mission School district posted them on </a:t>
            </a:r>
            <a:r>
              <a:rPr lang="en-US" dirty="0" err="1" smtClean="0"/>
              <a:t>google</a:t>
            </a:r>
            <a:r>
              <a:rPr lang="en-US" dirty="0" smtClean="0"/>
              <a:t> docs for review, </a:t>
            </a:r>
          </a:p>
          <a:p>
            <a:pPr lvl="1"/>
            <a:r>
              <a:rPr lang="en-US" dirty="0" smtClean="0"/>
              <a:t>January, 2011  KACCTE meeting agenda approved career cluster </a:t>
            </a:r>
          </a:p>
          <a:p>
            <a:r>
              <a:rPr lang="en-US" b="1" dirty="0" smtClean="0"/>
              <a:t>Spring, 2011</a:t>
            </a:r>
          </a:p>
          <a:p>
            <a:pPr lvl="1"/>
            <a:r>
              <a:rPr lang="en-US" dirty="0" smtClean="0"/>
              <a:t>Release of competencies for pathway application (all VE2 approved programs must apply before 3-15-2011 to retain funding).</a:t>
            </a:r>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20</a:t>
            </a:fld>
            <a:endParaRPr lang="en-US"/>
          </a:p>
        </p:txBody>
      </p:sp>
      <p:sp>
        <p:nvSpPr>
          <p:cNvPr id="6" name="Title 5"/>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481328"/>
            <a:ext cx="8229600" cy="4690872"/>
          </a:xfrm>
        </p:spPr>
        <p:txBody>
          <a:bodyPr>
            <a:normAutofit fontScale="70000" lnSpcReduction="20000"/>
          </a:bodyPr>
          <a:lstStyle/>
          <a:p>
            <a:r>
              <a:rPr lang="en-US" u="sng" dirty="0" smtClean="0"/>
              <a:t>Kent Cornish*, </a:t>
            </a:r>
            <a:r>
              <a:rPr lang="en-US" dirty="0" smtClean="0"/>
              <a:t>President, Kansas Association of Broadcasters</a:t>
            </a:r>
          </a:p>
          <a:p>
            <a:r>
              <a:rPr lang="en-US" u="sng" dirty="0" smtClean="0"/>
              <a:t>Joan M. Barrett</a:t>
            </a:r>
            <a:r>
              <a:rPr lang="en-US" dirty="0" smtClean="0"/>
              <a:t>, President, Sunflower Broadcasting, Inc.</a:t>
            </a:r>
          </a:p>
          <a:p>
            <a:r>
              <a:rPr lang="en-US" u="sng" dirty="0" smtClean="0"/>
              <a:t>Doug </a:t>
            </a:r>
            <a:r>
              <a:rPr lang="en-US" u="sng" dirty="0" err="1" smtClean="0"/>
              <a:t>Anstaett</a:t>
            </a:r>
            <a:r>
              <a:rPr lang="en-US" dirty="0" smtClean="0"/>
              <a:t>, Executive Director, Kansas Press Association</a:t>
            </a:r>
          </a:p>
          <a:p>
            <a:r>
              <a:rPr lang="en-US" b="1" i="1" u="sng" dirty="0" smtClean="0">
                <a:solidFill>
                  <a:srgbClr val="FF0000"/>
                </a:solidFill>
              </a:rPr>
              <a:t>Jeff Browne</a:t>
            </a:r>
            <a:r>
              <a:rPr lang="en-US" b="1" i="1" dirty="0" smtClean="0">
                <a:solidFill>
                  <a:srgbClr val="FF0000"/>
                </a:solidFill>
              </a:rPr>
              <a:t>, Director, Kansas Scholastic Press Association</a:t>
            </a:r>
          </a:p>
          <a:p>
            <a:r>
              <a:rPr lang="en-US" u="sng" dirty="0" smtClean="0"/>
              <a:t>Mark </a:t>
            </a:r>
            <a:r>
              <a:rPr lang="en-US" u="sng" dirty="0" err="1" smtClean="0"/>
              <a:t>Nusbaum</a:t>
            </a:r>
            <a:r>
              <a:rPr lang="en-US" dirty="0" smtClean="0"/>
              <a:t>, Publisher, Topeka Capital Journal</a:t>
            </a:r>
          </a:p>
          <a:p>
            <a:r>
              <a:rPr lang="en-US" u="sng" dirty="0" smtClean="0"/>
              <a:t>Skip </a:t>
            </a:r>
            <a:r>
              <a:rPr lang="en-US" u="sng" dirty="0" err="1" smtClean="0"/>
              <a:t>Hidlay</a:t>
            </a:r>
            <a:r>
              <a:rPr lang="en-US" dirty="0" smtClean="0"/>
              <a:t>, Publisher, Wichita Eagle</a:t>
            </a:r>
          </a:p>
          <a:p>
            <a:r>
              <a:rPr lang="en-US" u="sng" dirty="0" smtClean="0"/>
              <a:t>Joan Barrett</a:t>
            </a:r>
            <a:r>
              <a:rPr lang="en-US" dirty="0" smtClean="0"/>
              <a:t>, President, KWCH TV, Wichita</a:t>
            </a:r>
          </a:p>
          <a:p>
            <a:r>
              <a:rPr lang="en-US" u="sng" dirty="0" smtClean="0"/>
              <a:t>Laverne Goering</a:t>
            </a:r>
            <a:r>
              <a:rPr lang="en-US" dirty="0" smtClean="0"/>
              <a:t>, Director of Programming and Operations, KWCH TV, Wichita</a:t>
            </a:r>
          </a:p>
          <a:p>
            <a:r>
              <a:rPr lang="en-US" u="sng" dirty="0" smtClean="0"/>
              <a:t>Ann </a:t>
            </a:r>
            <a:r>
              <a:rPr lang="en-US" u="sng" dirty="0" err="1" smtClean="0"/>
              <a:t>Niccum</a:t>
            </a:r>
            <a:r>
              <a:rPr lang="en-US" dirty="0" smtClean="0"/>
              <a:t>, Sr. Manager of Video Media, Free State Studios, Lawrence</a:t>
            </a:r>
          </a:p>
          <a:p>
            <a:r>
              <a:rPr lang="en-US" u="sng" dirty="0" smtClean="0"/>
              <a:t>David D. </a:t>
            </a:r>
            <a:r>
              <a:rPr lang="en-US" u="sng" dirty="0" err="1" smtClean="0"/>
              <a:t>Dieckman</a:t>
            </a:r>
            <a:r>
              <a:rPr lang="en-US" dirty="0" smtClean="0"/>
              <a:t>, VP Director Workplace Solutions (Interior Design), Scott Rice Office Works, Lenexa, KS</a:t>
            </a:r>
          </a:p>
          <a:p>
            <a:r>
              <a:rPr lang="en-US" u="sng" dirty="0" smtClean="0"/>
              <a:t>David A. Seaton</a:t>
            </a:r>
            <a:r>
              <a:rPr lang="en-US" dirty="0" smtClean="0"/>
              <a:t>, President, Winfield Publishing Co., Winfield, KS</a:t>
            </a:r>
          </a:p>
          <a:p>
            <a:r>
              <a:rPr lang="en-US" u="sng" dirty="0" smtClean="0"/>
              <a:t>Jon </a:t>
            </a:r>
            <a:r>
              <a:rPr lang="en-US" u="sng" dirty="0" err="1" smtClean="0"/>
              <a:t>Blumb</a:t>
            </a:r>
            <a:r>
              <a:rPr lang="en-US" dirty="0" smtClean="0"/>
              <a:t>, Owner, Jon </a:t>
            </a:r>
            <a:r>
              <a:rPr lang="en-US" dirty="0" err="1" smtClean="0"/>
              <a:t>Blumb</a:t>
            </a:r>
            <a:r>
              <a:rPr lang="en-US" dirty="0" smtClean="0"/>
              <a:t> Photographer, </a:t>
            </a:r>
            <a:r>
              <a:rPr lang="en-US" dirty="0" err="1" smtClean="0"/>
              <a:t>Leawood</a:t>
            </a:r>
            <a:r>
              <a:rPr lang="en-US" dirty="0" smtClean="0"/>
              <a:t> and Lawrence, KS</a:t>
            </a:r>
          </a:p>
          <a:p>
            <a:r>
              <a:rPr lang="en-US" dirty="0" smtClean="0"/>
              <a:t> </a:t>
            </a:r>
          </a:p>
          <a:p>
            <a:endParaRPr lang="en-US" dirty="0" smtClean="0"/>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21</a:t>
            </a:fld>
            <a:endParaRPr lang="en-US"/>
          </a:p>
        </p:txBody>
      </p:sp>
      <p:sp>
        <p:nvSpPr>
          <p:cNvPr id="7" name="Title 6"/>
          <p:cNvSpPr>
            <a:spLocks noGrp="1"/>
          </p:cNvSpPr>
          <p:nvPr>
            <p:ph type="title"/>
          </p:nvPr>
        </p:nvSpPr>
        <p:spPr/>
        <p:txBody>
          <a:bodyPr>
            <a:normAutofit fontScale="90000"/>
          </a:bodyPr>
          <a:lstStyle/>
          <a:p>
            <a:r>
              <a:rPr lang="en-US" dirty="0" smtClean="0"/>
              <a:t>Business and Industry Reviewers:</a:t>
            </a:r>
            <a:br>
              <a:rPr lang="en-US" dirty="0" smtClean="0"/>
            </a:br>
            <a:r>
              <a:rPr lang="en-US" sz="1800" dirty="0" smtClean="0"/>
              <a:t>(*denotes leadership in pathway development)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smtClean="0"/>
              <a:t>Dr. Angela Powers</a:t>
            </a:r>
            <a:r>
              <a:rPr lang="en-US" dirty="0" smtClean="0"/>
              <a:t>, Director of the AQ Miller School of Journalism and Mass Communications, Kansas State University</a:t>
            </a:r>
          </a:p>
          <a:p>
            <a:r>
              <a:rPr lang="en-US" u="sng" dirty="0" smtClean="0"/>
              <a:t>Dr. Ann Brill*, </a:t>
            </a:r>
            <a:r>
              <a:rPr lang="en-US" dirty="0" smtClean="0"/>
              <a:t>Dean William Allen White School of Journalism, University of Kansas</a:t>
            </a:r>
          </a:p>
          <a:p>
            <a:r>
              <a:rPr lang="en-US" u="sng" dirty="0" smtClean="0"/>
              <a:t>Dr. Kathy </a:t>
            </a:r>
            <a:r>
              <a:rPr lang="en-US" u="sng" dirty="0" err="1" smtClean="0"/>
              <a:t>Menzie</a:t>
            </a:r>
            <a:r>
              <a:rPr lang="en-US" dirty="0" smtClean="0"/>
              <a:t>, Chair, Mass Media Department at Washburn University</a:t>
            </a:r>
          </a:p>
          <a:p>
            <a:r>
              <a:rPr lang="en-US" u="sng" dirty="0" smtClean="0"/>
              <a:t>Steve </a:t>
            </a:r>
            <a:r>
              <a:rPr lang="en-US" u="sng" dirty="0" err="1" smtClean="0"/>
              <a:t>Smethers</a:t>
            </a:r>
            <a:r>
              <a:rPr lang="en-US" dirty="0" smtClean="0"/>
              <a:t>, Associate Director of Graduate Studies, Kansas State University</a:t>
            </a:r>
          </a:p>
          <a:p>
            <a:r>
              <a:rPr lang="en-US" u="sng" dirty="0" smtClean="0"/>
              <a:t>Dr. Susan </a:t>
            </a:r>
            <a:r>
              <a:rPr lang="en-US" u="sng" dirty="0" err="1" smtClean="0"/>
              <a:t>Huxman</a:t>
            </a:r>
            <a:r>
              <a:rPr lang="en-US" dirty="0" smtClean="0"/>
              <a:t>, Director, Elliott School of Communication, Wichita State University</a:t>
            </a:r>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22</a:t>
            </a:fld>
            <a:endParaRPr lang="en-US"/>
          </a:p>
        </p:txBody>
      </p:sp>
      <p:sp>
        <p:nvSpPr>
          <p:cNvPr id="6" name="Title 5"/>
          <p:cNvSpPr>
            <a:spLocks noGrp="1"/>
          </p:cNvSpPr>
          <p:nvPr>
            <p:ph type="title"/>
          </p:nvPr>
        </p:nvSpPr>
        <p:spPr/>
        <p:txBody>
          <a:bodyPr>
            <a:normAutofit/>
          </a:bodyPr>
          <a:lstStyle/>
          <a:p>
            <a:r>
              <a:rPr lang="en-US" dirty="0" smtClean="0"/>
              <a:t>Post-Secondary Reviewers:</a:t>
            </a:r>
            <a:br>
              <a:rPr lang="en-US" dirty="0" smtClean="0"/>
            </a:br>
            <a:r>
              <a:rPr lang="en-US" sz="1800" dirty="0" smtClean="0"/>
              <a:t>(*denotes leadership in pathway development)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u="sng" dirty="0" smtClean="0"/>
              <a:t>Carolyn Berry</a:t>
            </a:r>
            <a:r>
              <a:rPr lang="en-US" dirty="0" smtClean="0"/>
              <a:t>*, Visual Arts Teacher, Free State High School</a:t>
            </a:r>
          </a:p>
          <a:p>
            <a:r>
              <a:rPr lang="en-US" u="sng" dirty="0" smtClean="0"/>
              <a:t>Angelia Perkins</a:t>
            </a:r>
            <a:r>
              <a:rPr lang="en-US" dirty="0" smtClean="0"/>
              <a:t>*, Visual Arts Teacher, Lawrence High School</a:t>
            </a:r>
          </a:p>
          <a:p>
            <a:r>
              <a:rPr lang="en-US" u="sng" dirty="0" smtClean="0"/>
              <a:t>Patsy Fort</a:t>
            </a:r>
            <a:r>
              <a:rPr lang="en-US" dirty="0" smtClean="0"/>
              <a:t>*, Family and Consumer Sciences Teacher (Interior/Textiles), Garden City 	High School </a:t>
            </a:r>
          </a:p>
          <a:p>
            <a:r>
              <a:rPr lang="en-US" u="sng" dirty="0" smtClean="0"/>
              <a:t>Barbra Gonzales</a:t>
            </a:r>
            <a:r>
              <a:rPr lang="en-US" dirty="0" smtClean="0"/>
              <a:t>*, Family and Consumer Sciences Teacher (Interior/Textiles), Olathe Schools</a:t>
            </a:r>
          </a:p>
          <a:p>
            <a:r>
              <a:rPr lang="en-US" u="sng" dirty="0" smtClean="0"/>
              <a:t>Laurie L. Folsom</a:t>
            </a:r>
            <a:r>
              <a:rPr lang="en-US" dirty="0" smtClean="0"/>
              <a:t>*, Journalism Teacher, Lawrence High School</a:t>
            </a:r>
          </a:p>
          <a:p>
            <a:r>
              <a:rPr lang="en-US" u="sng" dirty="0" smtClean="0"/>
              <a:t>Linda </a:t>
            </a:r>
            <a:r>
              <a:rPr lang="en-US" u="sng" dirty="0" err="1" smtClean="0"/>
              <a:t>Affholder</a:t>
            </a:r>
            <a:r>
              <a:rPr lang="en-US" dirty="0" smtClean="0"/>
              <a:t>, CTE Curriculum, Family and Consumer Sciences (Interior/Textiles) 	Blue Valley Schools</a:t>
            </a:r>
          </a:p>
          <a:p>
            <a:r>
              <a:rPr lang="en-US" u="sng" dirty="0" smtClean="0"/>
              <a:t>Jim Means</a:t>
            </a:r>
            <a:r>
              <a:rPr lang="en-US" dirty="0" smtClean="0"/>
              <a:t>, Exec. Dir. SCTE, Human Services Coordinator (Interior/ Textiles), Wichita Schools</a:t>
            </a:r>
          </a:p>
          <a:p>
            <a:r>
              <a:rPr lang="en-US" u="sng" dirty="0" smtClean="0"/>
              <a:t>Deb </a:t>
            </a:r>
            <a:r>
              <a:rPr lang="en-US" u="sng" dirty="0" err="1" smtClean="0"/>
              <a:t>Jarmer</a:t>
            </a:r>
            <a:r>
              <a:rPr lang="en-US" dirty="0" smtClean="0"/>
              <a:t>, CTE Coordinator, Family and Consumer Sciences (Interior/Textiles), 	Garden City Schools</a:t>
            </a:r>
          </a:p>
          <a:p>
            <a:r>
              <a:rPr lang="en-US" u="sng" dirty="0" smtClean="0"/>
              <a:t>Terry </a:t>
            </a:r>
            <a:r>
              <a:rPr lang="en-US" u="sng" dirty="0" err="1" smtClean="0"/>
              <a:t>Byfield</a:t>
            </a:r>
            <a:r>
              <a:rPr lang="en-US" u="sng" dirty="0" smtClean="0"/>
              <a:t>*, </a:t>
            </a:r>
            <a:r>
              <a:rPr lang="en-US" dirty="0" smtClean="0"/>
              <a:t>CTE Director, Shawnee Mission School District, AV Communication, Visual Arts </a:t>
            </a:r>
          </a:p>
          <a:p>
            <a:r>
              <a:rPr lang="en-US" u="sng" dirty="0" smtClean="0"/>
              <a:t>Sarah Geiger*, </a:t>
            </a:r>
            <a:r>
              <a:rPr lang="en-US" dirty="0" smtClean="0"/>
              <a:t>Journalism Teacher, Abilene High School</a:t>
            </a:r>
          </a:p>
          <a:p>
            <a:r>
              <a:rPr lang="en-US" dirty="0" smtClean="0"/>
              <a:t>and others  as </a:t>
            </a:r>
            <a:r>
              <a:rPr lang="en-US" dirty="0" err="1" smtClean="0"/>
              <a:t>google</a:t>
            </a:r>
            <a:r>
              <a:rPr lang="en-US" dirty="0" smtClean="0"/>
              <a:t> docs collaborators.</a:t>
            </a:r>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23</a:t>
            </a:fld>
            <a:endParaRPr lang="en-US"/>
          </a:p>
        </p:txBody>
      </p:sp>
      <p:sp>
        <p:nvSpPr>
          <p:cNvPr id="6" name="Title 5"/>
          <p:cNvSpPr>
            <a:spLocks noGrp="1"/>
          </p:cNvSpPr>
          <p:nvPr>
            <p:ph type="title"/>
          </p:nvPr>
        </p:nvSpPr>
        <p:spPr/>
        <p:txBody>
          <a:bodyPr>
            <a:normAutofit/>
          </a:bodyPr>
          <a:lstStyle/>
          <a:p>
            <a:r>
              <a:rPr lang="en-US" dirty="0" smtClean="0"/>
              <a:t>Secondary Reviewers:</a:t>
            </a:r>
            <a:br>
              <a:rPr lang="en-US" dirty="0" smtClean="0"/>
            </a:br>
            <a:r>
              <a:rPr lang="en-US" sz="1800" dirty="0" smtClean="0"/>
              <a:t>(* denotes leadership in pathway development)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Gayla</a:t>
            </a:r>
            <a:r>
              <a:rPr lang="en-US" dirty="0" smtClean="0"/>
              <a:t> </a:t>
            </a:r>
            <a:r>
              <a:rPr lang="en-US" dirty="0" err="1" smtClean="0"/>
              <a:t>Randel</a:t>
            </a:r>
            <a:endParaRPr lang="en-US" dirty="0"/>
          </a:p>
        </p:txBody>
      </p:sp>
      <p:sp>
        <p:nvSpPr>
          <p:cNvPr id="8" name="Text Placeholder 7"/>
          <p:cNvSpPr>
            <a:spLocks noGrp="1"/>
          </p:cNvSpPr>
          <p:nvPr>
            <p:ph type="body" idx="1"/>
          </p:nvPr>
        </p:nvSpPr>
        <p:spPr/>
        <p:txBody>
          <a:bodyPr/>
          <a:lstStyle/>
          <a:p>
            <a:r>
              <a:rPr lang="en-US" dirty="0" smtClean="0"/>
              <a:t>Career Cluster Pathway Design</a:t>
            </a:r>
            <a:endParaRPr lang="en-US" dirty="0"/>
          </a:p>
        </p:txBody>
      </p:sp>
      <p:sp>
        <p:nvSpPr>
          <p:cNvPr id="4" name="Date Placeholder 3"/>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AV Communications Webinar--12-1-2011--Browne, North &amp; Randel, Presenters</a:t>
            </a:r>
            <a:endParaRPr lang="en-US"/>
          </a:p>
        </p:txBody>
      </p:sp>
      <p:sp>
        <p:nvSpPr>
          <p:cNvPr id="3" name="Slide Number Placeholder 2"/>
          <p:cNvSpPr>
            <a:spLocks noGrp="1"/>
          </p:cNvSpPr>
          <p:nvPr>
            <p:ph type="sldNum" sz="quarter" idx="12"/>
          </p:nvPr>
        </p:nvSpPr>
        <p:spPr/>
        <p:txBody>
          <a:bodyPr/>
          <a:lstStyle/>
          <a:p>
            <a:fld id="{5F232B0D-36BC-4840-880B-BE2884340A60}" type="slidenum">
              <a:rPr lang="en-US" smtClean="0"/>
              <a:pPr/>
              <a:t>24</a:t>
            </a:fld>
            <a:endParaRPr lang="en-US"/>
          </a:p>
        </p:txBody>
      </p:sp>
    </p:spTree>
    <p:extLst>
      <p:ext uri="{BB962C8B-B14F-4D97-AF65-F5344CB8AC3E}">
        <p14:creationId xmlns:p14="http://schemas.microsoft.com/office/powerpoint/2010/main" xmlns="" val="26529520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Occupationa</a:t>
            </a:r>
            <a:r>
              <a:rPr lang="en-US" dirty="0"/>
              <a:t>l</a:t>
            </a:r>
            <a:r>
              <a:rPr lang="en-US" dirty="0" smtClean="0"/>
              <a:t> focus  must be </a:t>
            </a:r>
            <a:r>
              <a:rPr lang="en-US" u="sng" dirty="0" smtClean="0"/>
              <a:t>High Demand </a:t>
            </a:r>
            <a:r>
              <a:rPr lang="en-US" dirty="0" smtClean="0"/>
              <a:t>career—14% increase in need or high volume of positions expected; </a:t>
            </a:r>
            <a:r>
              <a:rPr lang="en-US" u="sng" dirty="0" smtClean="0"/>
              <a:t>High Wage-</a:t>
            </a:r>
            <a:r>
              <a:rPr lang="en-US" dirty="0" smtClean="0"/>
              <a:t>-$13.25 or higher an  hour ($26,000 per year); </a:t>
            </a:r>
            <a:r>
              <a:rPr lang="en-US" u="sng" dirty="0" smtClean="0"/>
              <a:t>High Skill </a:t>
            </a:r>
            <a:r>
              <a:rPr lang="en-US" dirty="0" smtClean="0"/>
              <a:t>—Technical or advanced degree required</a:t>
            </a:r>
          </a:p>
          <a:p>
            <a:r>
              <a:rPr lang="en-US" dirty="0" smtClean="0"/>
              <a:t>Approved pathway application</a:t>
            </a:r>
          </a:p>
          <a:p>
            <a:pPr lvl="1"/>
            <a:r>
              <a:rPr lang="en-US" dirty="0" smtClean="0"/>
              <a:t>Qualified teacher</a:t>
            </a:r>
          </a:p>
          <a:p>
            <a:pPr lvl="1"/>
            <a:r>
              <a:rPr lang="en-US" dirty="0" smtClean="0"/>
              <a:t>Course sequence of 3 credits or more offered</a:t>
            </a:r>
          </a:p>
          <a:p>
            <a:pPr lvl="1"/>
            <a:r>
              <a:rPr lang="en-US" dirty="0" smtClean="0"/>
              <a:t>Articulation agreement in place</a:t>
            </a:r>
          </a:p>
          <a:p>
            <a:pPr lvl="1"/>
            <a:r>
              <a:rPr lang="en-US" dirty="0" smtClean="0"/>
              <a:t>Advisory committee meets occupational tie (3 member min) who meet twice a year.</a:t>
            </a:r>
          </a:p>
          <a:p>
            <a:pPr lvl="1"/>
            <a:r>
              <a:rPr lang="en-US" dirty="0" smtClean="0"/>
              <a:t>Plan of study includes grades 8-13</a:t>
            </a:r>
          </a:p>
          <a:p>
            <a:pPr marL="114300" indent="0">
              <a:buNone/>
            </a:pPr>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25</a:t>
            </a:fld>
            <a:endParaRPr lang="en-US"/>
          </a:p>
        </p:txBody>
      </p:sp>
      <p:sp>
        <p:nvSpPr>
          <p:cNvPr id="2" name="Title 1"/>
          <p:cNvSpPr>
            <a:spLocks noGrp="1"/>
          </p:cNvSpPr>
          <p:nvPr>
            <p:ph type="title"/>
          </p:nvPr>
        </p:nvSpPr>
        <p:spPr/>
        <p:txBody>
          <a:bodyPr>
            <a:normAutofit/>
          </a:bodyPr>
          <a:lstStyle/>
          <a:p>
            <a:r>
              <a:rPr lang="en-US" dirty="0" smtClean="0"/>
              <a:t>Perkins Requirements</a:t>
            </a:r>
            <a:br>
              <a:rPr lang="en-US" dirty="0" smtClean="0"/>
            </a:br>
            <a:r>
              <a:rPr lang="en-US" sz="2000" dirty="0" smtClean="0"/>
              <a:t>(to qualify for additional funding)</a:t>
            </a:r>
            <a:endParaRPr lang="en-US" sz="2000" dirty="0"/>
          </a:p>
        </p:txBody>
      </p:sp>
    </p:spTree>
    <p:extLst>
      <p:ext uri="{BB962C8B-B14F-4D97-AF65-F5344CB8AC3E}">
        <p14:creationId xmlns:p14="http://schemas.microsoft.com/office/powerpoint/2010/main" xmlns="" val="399850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u="sng" dirty="0" smtClean="0"/>
              <a:t>Visual Arts</a:t>
            </a:r>
            <a:r>
              <a:rPr lang="en-US" dirty="0" smtClean="0"/>
              <a:t>:</a:t>
            </a:r>
          </a:p>
          <a:p>
            <a:pPr marL="114300" indent="0">
              <a:buNone/>
            </a:pPr>
            <a:r>
              <a:rPr lang="en-US" dirty="0" smtClean="0"/>
              <a:t>(2-D </a:t>
            </a:r>
            <a:r>
              <a:rPr lang="en-US" dirty="0"/>
              <a:t>and 4-D design)</a:t>
            </a:r>
          </a:p>
          <a:p>
            <a:pPr marL="114300" indent="0">
              <a:buNone/>
            </a:pPr>
            <a:r>
              <a:rPr lang="en-US" dirty="0" smtClean="0"/>
              <a:t>Interior Design</a:t>
            </a:r>
          </a:p>
          <a:p>
            <a:pPr marL="114300" indent="0">
              <a:buNone/>
            </a:pPr>
            <a:r>
              <a:rPr lang="en-US" dirty="0" smtClean="0"/>
              <a:t>Textile Design</a:t>
            </a:r>
          </a:p>
          <a:p>
            <a:pPr marL="114300" indent="0">
              <a:buNone/>
            </a:pPr>
            <a:r>
              <a:rPr lang="en-US" dirty="0" smtClean="0"/>
              <a:t>Graphic Design</a:t>
            </a:r>
          </a:p>
          <a:p>
            <a:pPr marL="114300" indent="0">
              <a:buNone/>
            </a:pPr>
            <a:r>
              <a:rPr lang="en-US" dirty="0" smtClean="0"/>
              <a:t>Exhibit or Set Design	</a:t>
            </a:r>
          </a:p>
          <a:p>
            <a:pPr marL="114300" indent="0">
              <a:buNone/>
            </a:pPr>
            <a:endParaRPr lang="en-US" dirty="0" smtClean="0"/>
          </a:p>
          <a:p>
            <a:pPr marL="114300" indent="0">
              <a:buNone/>
            </a:pPr>
            <a:r>
              <a:rPr lang="en-US" sz="2000" i="1" dirty="0" smtClean="0"/>
              <a:t>Note: Animation and 3-D design is in Web and Digital Communication</a:t>
            </a:r>
            <a:endParaRPr lang="en-US" sz="2000" i="1" dirty="0"/>
          </a:p>
        </p:txBody>
      </p:sp>
      <p:sp>
        <p:nvSpPr>
          <p:cNvPr id="4" name="Date Placeholder 3"/>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AV Communications Webinar--12-1-2011--Browne, North &amp; Randel, Presenters</a:t>
            </a:r>
            <a:endParaRPr lang="en-US"/>
          </a:p>
        </p:txBody>
      </p:sp>
      <p:sp>
        <p:nvSpPr>
          <p:cNvPr id="11" name="Slide Number Placeholder 10"/>
          <p:cNvSpPr>
            <a:spLocks noGrp="1"/>
          </p:cNvSpPr>
          <p:nvPr>
            <p:ph type="sldNum" sz="quarter" idx="12"/>
          </p:nvPr>
        </p:nvSpPr>
        <p:spPr/>
        <p:txBody>
          <a:bodyPr/>
          <a:lstStyle/>
          <a:p>
            <a:fld id="{5F232B0D-36BC-4840-880B-BE2884340A60}" type="slidenum">
              <a:rPr lang="en-US" smtClean="0"/>
              <a:pPr/>
              <a:t>26</a:t>
            </a:fld>
            <a:endParaRPr lang="en-US"/>
          </a:p>
        </p:txBody>
      </p:sp>
      <p:sp>
        <p:nvSpPr>
          <p:cNvPr id="2" name="Title 1"/>
          <p:cNvSpPr>
            <a:spLocks noGrp="1"/>
          </p:cNvSpPr>
          <p:nvPr>
            <p:ph type="title"/>
          </p:nvPr>
        </p:nvSpPr>
        <p:spPr/>
        <p:txBody>
          <a:bodyPr>
            <a:normAutofit/>
          </a:bodyPr>
          <a:lstStyle/>
          <a:p>
            <a:r>
              <a:rPr lang="en-US" sz="3200" dirty="0" smtClean="0"/>
              <a:t>Arts, AV Technology and Communications </a:t>
            </a:r>
            <a:r>
              <a:rPr lang="en-US" sz="3200" dirty="0" smtClean="0"/>
              <a:t>Cluster Career Areas</a:t>
            </a:r>
            <a:endParaRPr lang="en-US" sz="3200" dirty="0"/>
          </a:p>
        </p:txBody>
      </p:sp>
      <p:sp>
        <p:nvSpPr>
          <p:cNvPr id="9" name="Content Placeholder 8"/>
          <p:cNvSpPr>
            <a:spLocks noGrp="1"/>
          </p:cNvSpPr>
          <p:nvPr>
            <p:ph sz="quarter" idx="4294967295"/>
          </p:nvPr>
        </p:nvSpPr>
        <p:spPr>
          <a:xfrm>
            <a:off x="5102225" y="1444625"/>
            <a:ext cx="4041775" cy="3941763"/>
          </a:xfrm>
        </p:spPr>
        <p:txBody>
          <a:bodyPr/>
          <a:lstStyle/>
          <a:p>
            <a:pPr marL="114300" indent="0">
              <a:buNone/>
            </a:pPr>
            <a:r>
              <a:rPr lang="en-US" u="sng" dirty="0" smtClean="0"/>
              <a:t>AV Communications</a:t>
            </a:r>
            <a:r>
              <a:rPr lang="en-US" dirty="0" smtClean="0"/>
              <a:t>:</a:t>
            </a:r>
          </a:p>
          <a:p>
            <a:pPr marL="114300" indent="0">
              <a:buNone/>
            </a:pPr>
            <a:r>
              <a:rPr lang="en-US" dirty="0" err="1" smtClean="0"/>
              <a:t>Videographing</a:t>
            </a:r>
            <a:endParaRPr lang="en-US" dirty="0" smtClean="0"/>
          </a:p>
          <a:p>
            <a:pPr marL="114300" indent="0">
              <a:buNone/>
            </a:pPr>
            <a:r>
              <a:rPr lang="en-US" dirty="0" smtClean="0"/>
              <a:t>Broadcasting</a:t>
            </a:r>
            <a:endParaRPr lang="en-US" dirty="0" smtClean="0"/>
          </a:p>
          <a:p>
            <a:pPr marL="114300" indent="0">
              <a:buNone/>
            </a:pPr>
            <a:r>
              <a:rPr lang="en-US" dirty="0" smtClean="0"/>
              <a:t>Digital new media</a:t>
            </a:r>
          </a:p>
          <a:p>
            <a:pPr marL="114300" indent="0">
              <a:buNone/>
            </a:pPr>
            <a:r>
              <a:rPr lang="en-US" dirty="0" smtClean="0"/>
              <a:t>Social media</a:t>
            </a:r>
          </a:p>
          <a:p>
            <a:pPr marL="114300" indent="0">
              <a:buNone/>
            </a:pPr>
            <a:r>
              <a:rPr lang="en-US" dirty="0" smtClean="0"/>
              <a:t>Journalistic writing</a:t>
            </a:r>
          </a:p>
          <a:p>
            <a:pPr marL="114300" indent="0">
              <a:buNone/>
            </a:pPr>
            <a:r>
              <a:rPr lang="en-US" dirty="0" smtClean="0"/>
              <a:t>Digital story telling</a:t>
            </a:r>
            <a:endParaRPr lang="en-US" dirty="0"/>
          </a:p>
        </p:txBody>
      </p:sp>
    </p:spTree>
    <p:extLst>
      <p:ext uri="{BB962C8B-B14F-4D97-AF65-F5344CB8AC3E}">
        <p14:creationId xmlns:p14="http://schemas.microsoft.com/office/powerpoint/2010/main" xmlns="" val="1402572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27</a:t>
            </a:fld>
            <a:endParaRPr lang="en-US"/>
          </a:p>
        </p:txBody>
      </p:sp>
      <p:sp>
        <p:nvSpPr>
          <p:cNvPr id="2" name="Title 1"/>
          <p:cNvSpPr>
            <a:spLocks noGrp="1"/>
          </p:cNvSpPr>
          <p:nvPr>
            <p:ph type="title"/>
          </p:nvPr>
        </p:nvSpPr>
        <p:spPr>
          <a:xfrm>
            <a:off x="457200" y="274638"/>
            <a:ext cx="8229600" cy="868362"/>
          </a:xfrm>
        </p:spPr>
        <p:txBody>
          <a:bodyPr>
            <a:normAutofit fontScale="90000"/>
          </a:bodyPr>
          <a:lstStyle/>
          <a:p>
            <a:r>
              <a:rPr lang="en-US" sz="3600" dirty="0" smtClean="0"/>
              <a:t/>
            </a:r>
            <a:br>
              <a:rPr lang="en-US" sz="3600" dirty="0" smtClean="0"/>
            </a:br>
            <a:r>
              <a:rPr lang="en-US" sz="3600" dirty="0" smtClean="0"/>
              <a:t>AV Communications Pathway Design</a:t>
            </a:r>
            <a:r>
              <a:rPr lang="en-US" dirty="0" smtClean="0"/>
              <a:t/>
            </a:r>
            <a:br>
              <a:rPr lang="en-US" dirty="0" smtClean="0"/>
            </a:br>
            <a:endParaRPr lang="en-US" dirty="0"/>
          </a:p>
        </p:txBody>
      </p:sp>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1762445"/>
            <a:ext cx="5867400" cy="43907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xtBox 8"/>
          <p:cNvSpPr txBox="1"/>
          <p:nvPr/>
        </p:nvSpPr>
        <p:spPr>
          <a:xfrm>
            <a:off x="6172200" y="2819400"/>
            <a:ext cx="2286000" cy="1200329"/>
          </a:xfrm>
          <a:prstGeom prst="rect">
            <a:avLst/>
          </a:prstGeom>
          <a:noFill/>
        </p:spPr>
        <p:txBody>
          <a:bodyPr wrap="square" rtlCol="0">
            <a:spAutoFit/>
          </a:bodyPr>
          <a:lstStyle/>
          <a:p>
            <a:r>
              <a:rPr lang="en-US" dirty="0" smtClean="0"/>
              <a:t>Required course as it builds skill set unique to this pathway.</a:t>
            </a:r>
            <a:endParaRPr lang="en-US" dirty="0"/>
          </a:p>
        </p:txBody>
      </p:sp>
      <p:cxnSp>
        <p:nvCxnSpPr>
          <p:cNvPr id="11" name="Straight Arrow Connector 10"/>
          <p:cNvCxnSpPr/>
          <p:nvPr/>
        </p:nvCxnSpPr>
        <p:spPr>
          <a:xfrm flipH="1">
            <a:off x="4724400" y="3124200"/>
            <a:ext cx="1447800" cy="3048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037439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Competencies and Profile Sheets</a:t>
            </a:r>
            <a:endParaRPr lang="en-US" dirty="0"/>
          </a:p>
        </p:txBody>
      </p:sp>
      <p:sp>
        <p:nvSpPr>
          <p:cNvPr id="6" name="Text Placeholder 5"/>
          <p:cNvSpPr>
            <a:spLocks noGrp="1"/>
          </p:cNvSpPr>
          <p:nvPr>
            <p:ph type="body" idx="1"/>
          </p:nvPr>
        </p:nvSpPr>
        <p:spPr/>
        <p:txBody>
          <a:bodyPr/>
          <a:lstStyle/>
          <a:p>
            <a:endParaRPr lang="en-US"/>
          </a:p>
        </p:txBody>
      </p:sp>
      <p:sp>
        <p:nvSpPr>
          <p:cNvPr id="2" name="Date Placeholder 1"/>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28</a:t>
            </a:fld>
            <a:endParaRPr lang="en-US"/>
          </a:p>
        </p:txBody>
      </p:sp>
    </p:spTree>
    <p:extLst>
      <p:ext uri="{BB962C8B-B14F-4D97-AF65-F5344CB8AC3E}">
        <p14:creationId xmlns:p14="http://schemas.microsoft.com/office/powerpoint/2010/main" xmlns="" val="28739676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dirty="0" smtClean="0"/>
              <a:t>Industry determines the skills future workforce employees need.</a:t>
            </a:r>
          </a:p>
          <a:p>
            <a:r>
              <a:rPr lang="en-US" dirty="0" smtClean="0"/>
              <a:t>Skills are addressed through competencies organized by class.</a:t>
            </a:r>
          </a:p>
          <a:p>
            <a:r>
              <a:rPr lang="en-US" dirty="0" smtClean="0"/>
              <a:t>All course competencies must be taught in a course. </a:t>
            </a:r>
          </a:p>
          <a:p>
            <a:r>
              <a:rPr lang="en-US" dirty="0" smtClean="0"/>
              <a:t>Competencies can be added, but none removed.</a:t>
            </a:r>
            <a:endParaRPr lang="en-US" dirty="0"/>
          </a:p>
        </p:txBody>
      </p:sp>
      <p:sp>
        <p:nvSpPr>
          <p:cNvPr id="4" name="Date Placeholder 3"/>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AV Communications Webinar--12-1-2011--Browne, North &amp; Randel, Presenters</a:t>
            </a:r>
            <a:endParaRPr lang="en-US"/>
          </a:p>
        </p:txBody>
      </p:sp>
      <p:sp>
        <p:nvSpPr>
          <p:cNvPr id="11" name="Slide Number Placeholder 10"/>
          <p:cNvSpPr>
            <a:spLocks noGrp="1"/>
          </p:cNvSpPr>
          <p:nvPr>
            <p:ph type="sldNum" sz="quarter" idx="12"/>
          </p:nvPr>
        </p:nvSpPr>
        <p:spPr/>
        <p:txBody>
          <a:bodyPr/>
          <a:lstStyle/>
          <a:p>
            <a:fld id="{5F232B0D-36BC-4840-880B-BE2884340A60}" type="slidenum">
              <a:rPr lang="en-US" smtClean="0"/>
              <a:pPr/>
              <a:t>29</a:t>
            </a:fld>
            <a:endParaRPr lang="en-US"/>
          </a:p>
        </p:txBody>
      </p:sp>
      <p:sp>
        <p:nvSpPr>
          <p:cNvPr id="2" name="Title 1"/>
          <p:cNvSpPr>
            <a:spLocks noGrp="1"/>
          </p:cNvSpPr>
          <p:nvPr>
            <p:ph type="title"/>
          </p:nvPr>
        </p:nvSpPr>
        <p:spPr/>
        <p:txBody>
          <a:bodyPr>
            <a:normAutofit fontScale="90000"/>
          </a:bodyPr>
          <a:lstStyle/>
          <a:p>
            <a:r>
              <a:rPr lang="en-US" dirty="0" smtClean="0"/>
              <a:t>Course Competency Development</a:t>
            </a:r>
            <a:br>
              <a:rPr lang="en-US" dirty="0" smtClean="0"/>
            </a:br>
            <a:endParaRPr lang="en-US" sz="2200" cap="none" dirty="0"/>
          </a:p>
        </p:txBody>
      </p:sp>
    </p:spTree>
    <p:extLst>
      <p:ext uri="{BB962C8B-B14F-4D97-AF65-F5344CB8AC3E}">
        <p14:creationId xmlns:p14="http://schemas.microsoft.com/office/powerpoint/2010/main" xmlns="" val="263286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0000" lnSpcReduction="20000"/>
          </a:bodyPr>
          <a:lstStyle/>
          <a:p>
            <a:pPr>
              <a:buNone/>
            </a:pPr>
            <a:endParaRPr lang="en-US" b="1" dirty="0" smtClean="0"/>
          </a:p>
          <a:p>
            <a:r>
              <a:rPr lang="en-US" dirty="0" smtClean="0"/>
              <a:t>Presenter #1--Jeff Browne:</a:t>
            </a:r>
          </a:p>
          <a:p>
            <a:pPr lvl="1"/>
            <a:r>
              <a:rPr lang="en-US" dirty="0" smtClean="0"/>
              <a:t>The Changing Field of Journalism</a:t>
            </a:r>
          </a:p>
          <a:p>
            <a:pPr lvl="1"/>
            <a:r>
              <a:rPr lang="en-US" dirty="0" smtClean="0"/>
              <a:t> 21</a:t>
            </a:r>
            <a:r>
              <a:rPr lang="en-US" baseline="30000" dirty="0" smtClean="0"/>
              <a:t>st</a:t>
            </a:r>
            <a:r>
              <a:rPr lang="en-US" dirty="0" smtClean="0"/>
              <a:t> Century Journalism Definition</a:t>
            </a:r>
          </a:p>
          <a:p>
            <a:pPr lvl="1"/>
            <a:r>
              <a:rPr lang="en-US" dirty="0" smtClean="0"/>
              <a:t>Future Projections and Needed Skill Set of Journalism Professionals</a:t>
            </a:r>
          </a:p>
          <a:p>
            <a:pPr lvl="1">
              <a:buNone/>
            </a:pPr>
            <a:endParaRPr lang="en-US" dirty="0" smtClean="0"/>
          </a:p>
          <a:p>
            <a:r>
              <a:rPr lang="en-US" dirty="0" smtClean="0"/>
              <a:t>Presenter #2--Bill North:</a:t>
            </a:r>
          </a:p>
          <a:p>
            <a:pPr lvl="1"/>
            <a:r>
              <a:rPr lang="en-US" dirty="0" smtClean="0"/>
              <a:t>The Development of the Career Cluster</a:t>
            </a:r>
          </a:p>
          <a:p>
            <a:pPr lvl="1"/>
            <a:r>
              <a:rPr lang="en-US" dirty="0" smtClean="0"/>
              <a:t>Reviewers/Developers of Pathway</a:t>
            </a:r>
          </a:p>
          <a:p>
            <a:pPr lvl="1"/>
            <a:r>
              <a:rPr lang="en-US" dirty="0" smtClean="0"/>
              <a:t>High Demand—High Wage—High Skill</a:t>
            </a:r>
          </a:p>
          <a:p>
            <a:pPr lvl="1">
              <a:buNone/>
            </a:pPr>
            <a:endParaRPr lang="en-US" dirty="0" smtClean="0"/>
          </a:p>
          <a:p>
            <a:r>
              <a:rPr lang="en-US" dirty="0" smtClean="0"/>
              <a:t>Presenter #3--Gayla Randel:</a:t>
            </a:r>
          </a:p>
          <a:p>
            <a:pPr lvl="1"/>
            <a:r>
              <a:rPr lang="en-US" dirty="0" smtClean="0"/>
              <a:t>Career Cluster Pathway Design</a:t>
            </a:r>
          </a:p>
          <a:p>
            <a:pPr lvl="1"/>
            <a:r>
              <a:rPr lang="en-US" dirty="0" smtClean="0"/>
              <a:t>Design Sheet and Competencies</a:t>
            </a:r>
          </a:p>
          <a:p>
            <a:pPr lvl="1"/>
            <a:r>
              <a:rPr lang="en-US" dirty="0" smtClean="0"/>
              <a:t>Pathway Requirements and KSDE Polices</a:t>
            </a:r>
          </a:p>
          <a:p>
            <a:pPr lvl="1"/>
            <a:r>
              <a:rPr lang="en-US" dirty="0" smtClean="0"/>
              <a:t>Pathway Application (CPPSA)</a:t>
            </a:r>
          </a:p>
          <a:p>
            <a:pPr lvl="1"/>
            <a:r>
              <a:rPr lang="en-US" dirty="0" smtClean="0"/>
              <a:t>Articulation Agreements</a:t>
            </a:r>
          </a:p>
          <a:p>
            <a:pPr lvl="1"/>
            <a:r>
              <a:rPr lang="en-US" dirty="0" smtClean="0"/>
              <a:t>Advisory Committees</a:t>
            </a:r>
          </a:p>
          <a:p>
            <a:pPr lvl="1"/>
            <a:r>
              <a:rPr lang="en-US" dirty="0" smtClean="0"/>
              <a:t>Professional Development/Technical Assistance Planned</a:t>
            </a:r>
          </a:p>
          <a:p>
            <a:pPr lvl="1">
              <a:buNone/>
            </a:pPr>
            <a:endParaRPr lang="en-US" dirty="0" smtClean="0"/>
          </a:p>
          <a:p>
            <a:r>
              <a:rPr lang="en-US" dirty="0" smtClean="0"/>
              <a:t>Question and Answers</a:t>
            </a:r>
          </a:p>
          <a:p>
            <a:pPr>
              <a:buNone/>
            </a:pPr>
            <a:endParaRPr lang="en-US" dirty="0" smtClean="0"/>
          </a:p>
          <a:p>
            <a:pPr>
              <a:buNone/>
            </a:pPr>
            <a:endParaRPr lang="en-US" dirty="0" smtClean="0"/>
          </a:p>
        </p:txBody>
      </p:sp>
      <p:sp>
        <p:nvSpPr>
          <p:cNvPr id="4" name="Date Placeholder 3"/>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8" name="Slide Number Placeholder 7"/>
          <p:cNvSpPr>
            <a:spLocks noGrp="1"/>
          </p:cNvSpPr>
          <p:nvPr>
            <p:ph type="sldNum" sz="quarter" idx="12"/>
          </p:nvPr>
        </p:nvSpPr>
        <p:spPr/>
        <p:txBody>
          <a:bodyPr/>
          <a:lstStyle/>
          <a:p>
            <a:fld id="{5F232B0D-36BC-4840-880B-BE2884340A60}" type="slidenum">
              <a:rPr lang="en-US" smtClean="0"/>
              <a:pPr/>
              <a:t>3</a:t>
            </a:fld>
            <a:endParaRPr lang="en-US" dirty="0"/>
          </a:p>
        </p:txBody>
      </p:sp>
      <p:sp>
        <p:nvSpPr>
          <p:cNvPr id="2" name="Title 1"/>
          <p:cNvSpPr>
            <a:spLocks noGrp="1"/>
          </p:cNvSpPr>
          <p:nvPr>
            <p:ph type="title"/>
          </p:nvPr>
        </p:nvSpPr>
        <p:spPr>
          <a:xfrm>
            <a:off x="457200" y="274638"/>
            <a:ext cx="8229600" cy="868362"/>
          </a:xfrm>
        </p:spPr>
        <p:txBody>
          <a:bodyPr/>
          <a:lstStyle/>
          <a:p>
            <a:r>
              <a:rPr lang="en-US" dirty="0" smtClean="0"/>
              <a:t>Agenda</a:t>
            </a:r>
            <a:endParaRPr lang="en-US" dirty="0"/>
          </a:p>
        </p:txBody>
      </p:sp>
    </p:spTree>
    <p:extLst>
      <p:ext uri="{BB962C8B-B14F-4D97-AF65-F5344CB8AC3E}">
        <p14:creationId xmlns:p14="http://schemas.microsoft.com/office/powerpoint/2010/main" xmlns="" val="400925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hlinkClick r:id="rId2"/>
              </a:rPr>
              <a:t>http://www.ksde.org/Default.aspx?tabid=3182</a:t>
            </a:r>
            <a:endParaRPr lang="en-US" sz="2400" dirty="0" smtClean="0"/>
          </a:p>
          <a:p>
            <a:r>
              <a:rPr lang="en-US" sz="2400" dirty="0" smtClean="0"/>
              <a:t>You’ll find:</a:t>
            </a:r>
          </a:p>
          <a:p>
            <a:pPr lvl="1"/>
            <a:r>
              <a:rPr lang="en-US" sz="2000" dirty="0" smtClean="0"/>
              <a:t>Pathway Design Sheets</a:t>
            </a:r>
          </a:p>
          <a:p>
            <a:pPr lvl="1"/>
            <a:r>
              <a:rPr lang="en-US" sz="2000" dirty="0" smtClean="0"/>
              <a:t>Course Descriptions, KCCMS codes and Credit Information</a:t>
            </a:r>
          </a:p>
          <a:p>
            <a:pPr lvl="1"/>
            <a:r>
              <a:rPr lang="en-US" sz="2000" dirty="0" smtClean="0"/>
              <a:t>Link to the  National Codes (SCED Book).</a:t>
            </a:r>
          </a:p>
          <a:p>
            <a:pPr lvl="1"/>
            <a:r>
              <a:rPr lang="en-US" sz="2000" dirty="0" smtClean="0"/>
              <a:t>Course Competency Profiles</a:t>
            </a:r>
          </a:p>
          <a:p>
            <a:pPr lvl="1"/>
            <a:r>
              <a:rPr lang="en-US" sz="2000" dirty="0" smtClean="0"/>
              <a:t>Standard Alignment Documents (for crosswalk to standards)</a:t>
            </a:r>
          </a:p>
          <a:p>
            <a:pPr lvl="1"/>
            <a:r>
              <a:rPr lang="en-US" sz="2000" dirty="0" smtClean="0"/>
              <a:t>Resources (such as this webinar and power point)</a:t>
            </a:r>
          </a:p>
          <a:p>
            <a:pPr lvl="1"/>
            <a:r>
              <a:rPr lang="en-US" sz="2000" dirty="0" smtClean="0"/>
              <a:t>State-wide Articulation Agreements</a:t>
            </a:r>
          </a:p>
          <a:p>
            <a:pPr lvl="1"/>
            <a:r>
              <a:rPr lang="en-US" sz="2000" dirty="0" smtClean="0"/>
              <a:t>Wages and Employment Information</a:t>
            </a:r>
          </a:p>
          <a:p>
            <a:endParaRPr lang="en-US" sz="2400"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30</a:t>
            </a:fld>
            <a:endParaRPr lang="en-US"/>
          </a:p>
        </p:txBody>
      </p:sp>
      <p:sp>
        <p:nvSpPr>
          <p:cNvPr id="6" name="Title 5"/>
          <p:cNvSpPr>
            <a:spLocks noGrp="1"/>
          </p:cNvSpPr>
          <p:nvPr>
            <p:ph type="title"/>
          </p:nvPr>
        </p:nvSpPr>
        <p:spPr/>
        <p:txBody>
          <a:bodyPr>
            <a:normAutofit/>
          </a:bodyPr>
          <a:lstStyle/>
          <a:p>
            <a:r>
              <a:rPr lang="en-US" dirty="0" smtClean="0"/>
              <a:t>Webpage: </a:t>
            </a:r>
            <a:r>
              <a:rPr lang="en-US" sz="4400" dirty="0" smtClean="0">
                <a:hlinkClick r:id="rId3"/>
              </a:rPr>
              <a:t>www.ksde.org</a:t>
            </a:r>
            <a:r>
              <a:rPr lang="en-US" sz="4400" dirty="0" smtClean="0"/>
              <a:t> </a:t>
            </a:r>
            <a:br>
              <a:rPr lang="en-US" sz="4400" dirty="0" smtClean="0"/>
            </a:br>
            <a:r>
              <a:rPr lang="en-US" sz="2200" dirty="0" smtClean="0"/>
              <a:t>(CTE—Arts, AV Tech and Communication Cluster Link )</a:t>
            </a:r>
            <a:endParaRPr lang="en-US" sz="2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2094907" y="1481138"/>
            <a:ext cx="4954185" cy="4525962"/>
          </a:xfrm>
          <a:prstGeom prst="rect">
            <a:avLst/>
          </a:prstGeom>
          <a:solidFill>
            <a:schemeClr val="bg1"/>
          </a:solidFill>
          <a:ln>
            <a:noFill/>
          </a:ln>
          <a:effectLst/>
          <a:extLst/>
        </p:spPr>
      </p:pic>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9" name="Slide Number Placeholder 8"/>
          <p:cNvSpPr>
            <a:spLocks noGrp="1"/>
          </p:cNvSpPr>
          <p:nvPr>
            <p:ph type="sldNum" sz="quarter" idx="12"/>
          </p:nvPr>
        </p:nvSpPr>
        <p:spPr/>
        <p:txBody>
          <a:bodyPr/>
          <a:lstStyle/>
          <a:p>
            <a:fld id="{5F232B0D-36BC-4840-880B-BE2884340A60}" type="slidenum">
              <a:rPr lang="en-US" smtClean="0"/>
              <a:pPr/>
              <a:t>31</a:t>
            </a:fld>
            <a:endParaRPr lang="en-US"/>
          </a:p>
        </p:txBody>
      </p:sp>
      <p:sp>
        <p:nvSpPr>
          <p:cNvPr id="2" name="Title 1"/>
          <p:cNvSpPr>
            <a:spLocks noGrp="1"/>
          </p:cNvSpPr>
          <p:nvPr>
            <p:ph type="title"/>
          </p:nvPr>
        </p:nvSpPr>
        <p:spPr/>
        <p:txBody>
          <a:bodyPr>
            <a:normAutofit fontScale="90000"/>
          </a:bodyPr>
          <a:lstStyle/>
          <a:p>
            <a:r>
              <a:rPr lang="en-US" dirty="0" smtClean="0"/>
              <a:t>Competency Profile— </a:t>
            </a:r>
            <a:r>
              <a:rPr lang="en-US" sz="2400" dirty="0" smtClean="0"/>
              <a:t>(format example</a:t>
            </a:r>
            <a:r>
              <a:rPr lang="en-US" sz="2400" dirty="0" smtClean="0"/>
              <a:t>)</a:t>
            </a:r>
            <a:r>
              <a:rPr lang="en-US" dirty="0" smtClean="0"/>
              <a:t/>
            </a:r>
            <a:br>
              <a:rPr lang="en-US" dirty="0" smtClean="0"/>
            </a:br>
            <a:r>
              <a:rPr lang="en-US" sz="2700" dirty="0" smtClean="0"/>
              <a:t>Part 1 of </a:t>
            </a:r>
            <a:r>
              <a:rPr lang="en-US" sz="2700" dirty="0" smtClean="0"/>
              <a:t>3 </a:t>
            </a:r>
            <a:r>
              <a:rPr lang="en-US" sz="1800" dirty="0" smtClean="0"/>
              <a:t>(visual arts course used)</a:t>
            </a:r>
            <a:endParaRPr lang="en-US" sz="1800" dirty="0"/>
          </a:p>
        </p:txBody>
      </p:sp>
      <p:sp>
        <p:nvSpPr>
          <p:cNvPr id="3" name="TextBox 2"/>
          <p:cNvSpPr txBox="1"/>
          <p:nvPr/>
        </p:nvSpPr>
        <p:spPr>
          <a:xfrm>
            <a:off x="381000" y="1981200"/>
            <a:ext cx="1600200" cy="646331"/>
          </a:xfrm>
          <a:prstGeom prst="rect">
            <a:avLst/>
          </a:prstGeom>
          <a:noFill/>
        </p:spPr>
        <p:txBody>
          <a:bodyPr wrap="square" rtlCol="0">
            <a:spAutoFit/>
          </a:bodyPr>
          <a:lstStyle/>
          <a:p>
            <a:r>
              <a:rPr lang="en-US" dirty="0" smtClean="0"/>
              <a:t>Identifying information</a:t>
            </a:r>
            <a:endParaRPr lang="en-US" dirty="0"/>
          </a:p>
        </p:txBody>
      </p:sp>
      <p:cxnSp>
        <p:nvCxnSpPr>
          <p:cNvPr id="8" name="Straight Arrow Connector 7"/>
          <p:cNvCxnSpPr/>
          <p:nvPr/>
        </p:nvCxnSpPr>
        <p:spPr>
          <a:xfrm flipV="1">
            <a:off x="1752600" y="1828800"/>
            <a:ext cx="381000" cy="3370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0" y="2743200"/>
            <a:ext cx="1905000" cy="338554"/>
          </a:xfrm>
          <a:prstGeom prst="rect">
            <a:avLst/>
          </a:prstGeom>
          <a:noFill/>
        </p:spPr>
        <p:txBody>
          <a:bodyPr wrap="square" rtlCol="0">
            <a:spAutoFit/>
          </a:bodyPr>
          <a:lstStyle/>
          <a:p>
            <a:r>
              <a:rPr lang="en-US" sz="1600" dirty="0" smtClean="0"/>
              <a:t>Title/Description</a:t>
            </a:r>
            <a:endParaRPr lang="en-US" sz="1600" dirty="0"/>
          </a:p>
        </p:txBody>
      </p:sp>
      <p:cxnSp>
        <p:nvCxnSpPr>
          <p:cNvPr id="13" name="Straight Arrow Connector 12"/>
          <p:cNvCxnSpPr/>
          <p:nvPr/>
        </p:nvCxnSpPr>
        <p:spPr>
          <a:xfrm flipV="1">
            <a:off x="1981200" y="2350532"/>
            <a:ext cx="1676400" cy="39266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81200" y="2743200"/>
            <a:ext cx="304800" cy="16927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71500" y="3733800"/>
            <a:ext cx="1371600" cy="830997"/>
          </a:xfrm>
          <a:prstGeom prst="rect">
            <a:avLst/>
          </a:prstGeom>
          <a:noFill/>
        </p:spPr>
        <p:txBody>
          <a:bodyPr wrap="square" rtlCol="0">
            <a:spAutoFit/>
          </a:bodyPr>
          <a:lstStyle/>
          <a:p>
            <a:r>
              <a:rPr lang="en-US" sz="1600" dirty="0" smtClean="0"/>
              <a:t>Learner Information</a:t>
            </a:r>
          </a:p>
          <a:p>
            <a:r>
              <a:rPr lang="en-US" sz="1600" dirty="0" smtClean="0"/>
              <a:t>Box</a:t>
            </a:r>
            <a:endParaRPr lang="en-US" sz="1600" dirty="0"/>
          </a:p>
        </p:txBody>
      </p:sp>
      <p:cxnSp>
        <p:nvCxnSpPr>
          <p:cNvPr id="19" name="Straight Arrow Connector 18"/>
          <p:cNvCxnSpPr/>
          <p:nvPr/>
        </p:nvCxnSpPr>
        <p:spPr>
          <a:xfrm>
            <a:off x="1447800" y="3930134"/>
            <a:ext cx="5334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5410200"/>
            <a:ext cx="1867930" cy="584775"/>
          </a:xfrm>
          <a:prstGeom prst="rect">
            <a:avLst/>
          </a:prstGeom>
          <a:noFill/>
        </p:spPr>
        <p:txBody>
          <a:bodyPr wrap="square" rtlCol="0">
            <a:spAutoFit/>
          </a:bodyPr>
          <a:lstStyle/>
          <a:p>
            <a:pPr algn="ctr"/>
            <a:r>
              <a:rPr lang="en-US" sz="1600" dirty="0" smtClean="0"/>
              <a:t>Directions and</a:t>
            </a:r>
          </a:p>
          <a:p>
            <a:pPr algn="ctr"/>
            <a:r>
              <a:rPr lang="en-US" sz="1600" dirty="0" smtClean="0"/>
              <a:t>Rating Scale</a:t>
            </a:r>
            <a:endParaRPr lang="en-US" sz="1600" dirty="0"/>
          </a:p>
        </p:txBody>
      </p:sp>
      <p:cxnSp>
        <p:nvCxnSpPr>
          <p:cNvPr id="22" name="Straight Arrow Connector 21"/>
          <p:cNvCxnSpPr/>
          <p:nvPr/>
        </p:nvCxnSpPr>
        <p:spPr>
          <a:xfrm>
            <a:off x="1600200" y="5748754"/>
            <a:ext cx="533400" cy="11864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638300" y="5579477"/>
            <a:ext cx="533400" cy="16927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7926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8" grpId="0"/>
      <p:bldP spid="2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1527325" y="1549019"/>
            <a:ext cx="6089349" cy="4390200"/>
          </a:xfrm>
          <a:prstGeom prst="rect">
            <a:avLst/>
          </a:prstGeom>
          <a:solidFill>
            <a:schemeClr val="bg1"/>
          </a:solidFill>
          <a:ln>
            <a:noFill/>
          </a:ln>
          <a:effectLst/>
          <a:extLst/>
        </p:spPr>
      </p:pic>
      <p:sp>
        <p:nvSpPr>
          <p:cNvPr id="4" name="Date Placeholder 3"/>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AV Communications Webinar--12-1-2011--Browne, North &amp; Randel, Presenters</a:t>
            </a:r>
            <a:endParaRPr lang="en-US"/>
          </a:p>
        </p:txBody>
      </p:sp>
      <p:sp>
        <p:nvSpPr>
          <p:cNvPr id="9" name="Slide Number Placeholder 8"/>
          <p:cNvSpPr>
            <a:spLocks noGrp="1"/>
          </p:cNvSpPr>
          <p:nvPr>
            <p:ph type="sldNum" sz="quarter" idx="12"/>
          </p:nvPr>
        </p:nvSpPr>
        <p:spPr/>
        <p:txBody>
          <a:bodyPr/>
          <a:lstStyle/>
          <a:p>
            <a:fld id="{5F232B0D-36BC-4840-880B-BE2884340A60}" type="slidenum">
              <a:rPr lang="en-US" smtClean="0"/>
              <a:pPr/>
              <a:t>32</a:t>
            </a:fld>
            <a:endParaRPr lang="en-US"/>
          </a:p>
        </p:txBody>
      </p:sp>
      <p:sp>
        <p:nvSpPr>
          <p:cNvPr id="2" name="Title 1"/>
          <p:cNvSpPr>
            <a:spLocks noGrp="1"/>
          </p:cNvSpPr>
          <p:nvPr>
            <p:ph type="title"/>
          </p:nvPr>
        </p:nvSpPr>
        <p:spPr/>
        <p:txBody>
          <a:bodyPr>
            <a:normAutofit/>
          </a:bodyPr>
          <a:lstStyle/>
          <a:p>
            <a:r>
              <a:rPr lang="en-US" dirty="0" smtClean="0"/>
              <a:t>Competency Profile—</a:t>
            </a:r>
            <a:br>
              <a:rPr lang="en-US" dirty="0" smtClean="0"/>
            </a:br>
            <a:r>
              <a:rPr lang="en-US" sz="2000" dirty="0" smtClean="0"/>
              <a:t>Part 2 of 3</a:t>
            </a:r>
            <a:endParaRPr lang="en-US" sz="2000" dirty="0"/>
          </a:p>
        </p:txBody>
      </p:sp>
      <p:sp>
        <p:nvSpPr>
          <p:cNvPr id="7" name="TextBox 6"/>
          <p:cNvSpPr txBox="1"/>
          <p:nvPr/>
        </p:nvSpPr>
        <p:spPr>
          <a:xfrm>
            <a:off x="152400" y="1981200"/>
            <a:ext cx="1600200" cy="1815882"/>
          </a:xfrm>
          <a:prstGeom prst="rect">
            <a:avLst/>
          </a:prstGeom>
          <a:noFill/>
        </p:spPr>
        <p:txBody>
          <a:bodyPr wrap="square" rtlCol="0">
            <a:spAutoFit/>
          </a:bodyPr>
          <a:lstStyle/>
          <a:p>
            <a:r>
              <a:rPr lang="en-US" sz="1600" dirty="0" smtClean="0"/>
              <a:t>Essential competencies that all courses must include (incomplete list).</a:t>
            </a:r>
            <a:endParaRPr lang="en-US" sz="1600" dirty="0"/>
          </a:p>
        </p:txBody>
      </p:sp>
      <p:cxnSp>
        <p:nvCxnSpPr>
          <p:cNvPr id="8" name="Straight Arrow Connector 7"/>
          <p:cNvCxnSpPr/>
          <p:nvPr/>
        </p:nvCxnSpPr>
        <p:spPr>
          <a:xfrm flipV="1">
            <a:off x="1651686" y="2209800"/>
            <a:ext cx="558114" cy="8382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51686" y="3048000"/>
            <a:ext cx="558114" cy="609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51686" y="3048000"/>
            <a:ext cx="558114" cy="22860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477000" y="1301859"/>
            <a:ext cx="2057400" cy="584775"/>
          </a:xfrm>
          <a:prstGeom prst="rect">
            <a:avLst/>
          </a:prstGeom>
          <a:noFill/>
        </p:spPr>
        <p:txBody>
          <a:bodyPr wrap="square" rtlCol="0">
            <a:spAutoFit/>
          </a:bodyPr>
          <a:lstStyle/>
          <a:p>
            <a:r>
              <a:rPr lang="en-US" sz="1600" dirty="0" smtClean="0"/>
              <a:t>Competency and rating columns.</a:t>
            </a:r>
            <a:endParaRPr lang="en-US" sz="1600" dirty="0"/>
          </a:p>
        </p:txBody>
      </p:sp>
      <p:cxnSp>
        <p:nvCxnSpPr>
          <p:cNvPr id="18" name="Straight Arrow Connector 17"/>
          <p:cNvCxnSpPr/>
          <p:nvPr/>
        </p:nvCxnSpPr>
        <p:spPr>
          <a:xfrm flipH="1">
            <a:off x="6172200" y="1851079"/>
            <a:ext cx="762000" cy="51112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928022" y="1857971"/>
            <a:ext cx="457200" cy="26024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633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1527325" y="1970508"/>
            <a:ext cx="6089349" cy="3547221"/>
          </a:xfrm>
          <a:prstGeom prst="rect">
            <a:avLst/>
          </a:prstGeom>
          <a:solidFill>
            <a:schemeClr val="bg1"/>
          </a:solidFill>
          <a:ln>
            <a:noFill/>
          </a:ln>
          <a:effectLst/>
          <a:extLst/>
        </p:spPr>
      </p:pic>
      <p:sp>
        <p:nvSpPr>
          <p:cNvPr id="4" name="Date Placeholder 3"/>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AV Communications Webinar--12-1-2011--Browne, North &amp; Randel, Presenters</a:t>
            </a:r>
            <a:endParaRPr lang="en-US"/>
          </a:p>
        </p:txBody>
      </p:sp>
      <p:sp>
        <p:nvSpPr>
          <p:cNvPr id="9" name="Slide Number Placeholder 8"/>
          <p:cNvSpPr>
            <a:spLocks noGrp="1"/>
          </p:cNvSpPr>
          <p:nvPr>
            <p:ph type="sldNum" sz="quarter" idx="12"/>
          </p:nvPr>
        </p:nvSpPr>
        <p:spPr/>
        <p:txBody>
          <a:bodyPr/>
          <a:lstStyle/>
          <a:p>
            <a:fld id="{5F232B0D-36BC-4840-880B-BE2884340A60}" type="slidenum">
              <a:rPr lang="en-US" smtClean="0"/>
              <a:pPr/>
              <a:t>33</a:t>
            </a:fld>
            <a:endParaRPr lang="en-US"/>
          </a:p>
        </p:txBody>
      </p:sp>
      <p:sp>
        <p:nvSpPr>
          <p:cNvPr id="2" name="Title 1"/>
          <p:cNvSpPr>
            <a:spLocks noGrp="1"/>
          </p:cNvSpPr>
          <p:nvPr>
            <p:ph type="title"/>
          </p:nvPr>
        </p:nvSpPr>
        <p:spPr/>
        <p:txBody>
          <a:bodyPr>
            <a:normAutofit/>
          </a:bodyPr>
          <a:lstStyle/>
          <a:p>
            <a:r>
              <a:rPr lang="en-US" dirty="0" smtClean="0"/>
              <a:t>Competency Profile—</a:t>
            </a:r>
            <a:br>
              <a:rPr lang="en-US" dirty="0" smtClean="0"/>
            </a:br>
            <a:r>
              <a:rPr lang="en-US" sz="2700" dirty="0" smtClean="0"/>
              <a:t>Part 3 of 3</a:t>
            </a:r>
            <a:endParaRPr lang="en-US" sz="2700" dirty="0"/>
          </a:p>
        </p:txBody>
      </p:sp>
      <p:sp>
        <p:nvSpPr>
          <p:cNvPr id="7" name="TextBox 6"/>
          <p:cNvSpPr txBox="1"/>
          <p:nvPr/>
        </p:nvSpPr>
        <p:spPr>
          <a:xfrm>
            <a:off x="2819400" y="1594246"/>
            <a:ext cx="4572000" cy="338554"/>
          </a:xfrm>
          <a:prstGeom prst="rect">
            <a:avLst/>
          </a:prstGeom>
          <a:noFill/>
        </p:spPr>
        <p:txBody>
          <a:bodyPr wrap="square" rtlCol="0">
            <a:spAutoFit/>
          </a:bodyPr>
          <a:lstStyle/>
          <a:p>
            <a:r>
              <a:rPr lang="en-US" sz="1600" dirty="0" smtClean="0"/>
              <a:t>Technical competencies (Course specific)</a:t>
            </a:r>
            <a:endParaRPr lang="en-US" sz="1600" dirty="0"/>
          </a:p>
        </p:txBody>
      </p:sp>
      <p:cxnSp>
        <p:nvCxnSpPr>
          <p:cNvPr id="8" name="Straight Arrow Connector 7"/>
          <p:cNvCxnSpPr/>
          <p:nvPr/>
        </p:nvCxnSpPr>
        <p:spPr>
          <a:xfrm flipH="1">
            <a:off x="2286000" y="1932800"/>
            <a:ext cx="609600" cy="12551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628900" y="1886633"/>
            <a:ext cx="266700" cy="207576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4203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KSDE-CTE Policies</a:t>
            </a:r>
            <a:endParaRPr lang="en-US" dirty="0"/>
          </a:p>
        </p:txBody>
      </p:sp>
      <p:sp>
        <p:nvSpPr>
          <p:cNvPr id="6" name="Text Placeholder 5"/>
          <p:cNvSpPr>
            <a:spLocks noGrp="1"/>
          </p:cNvSpPr>
          <p:nvPr>
            <p:ph type="body" idx="1"/>
          </p:nvPr>
        </p:nvSpPr>
        <p:spPr/>
        <p:txBody>
          <a:bodyPr/>
          <a:lstStyle/>
          <a:p>
            <a:r>
              <a:rPr lang="en-US" dirty="0" smtClean="0"/>
              <a:t>Pathway Application</a:t>
            </a:r>
            <a:endParaRPr lang="en-US" dirty="0"/>
          </a:p>
        </p:txBody>
      </p:sp>
      <p:sp>
        <p:nvSpPr>
          <p:cNvPr id="2" name="Date Placeholder 1"/>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34</a:t>
            </a:fld>
            <a:endParaRPr lang="en-US"/>
          </a:p>
        </p:txBody>
      </p:sp>
    </p:spTree>
    <p:extLst>
      <p:ext uri="{BB962C8B-B14F-4D97-AF65-F5344CB8AC3E}">
        <p14:creationId xmlns:p14="http://schemas.microsoft.com/office/powerpoint/2010/main" xmlns="" val="8217539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71500" indent="-457200">
              <a:buAutoNum type="arabicPeriod"/>
            </a:pPr>
            <a:r>
              <a:rPr lang="en-US" dirty="0" smtClean="0"/>
              <a:t>Have all courses in KCCMS so they will show up when completing your application.</a:t>
            </a:r>
          </a:p>
          <a:p>
            <a:pPr marL="571500" indent="-457200">
              <a:buAutoNum type="arabicPeriod"/>
            </a:pPr>
            <a:r>
              <a:rPr lang="en-US" dirty="0" smtClean="0"/>
              <a:t>Ask to be the data entry person OR find out who it is. This will be the person to complete the actual form.</a:t>
            </a:r>
          </a:p>
          <a:p>
            <a:pPr marL="571500" indent="-457200">
              <a:buAutoNum type="arabicPeriod"/>
            </a:pPr>
            <a:r>
              <a:rPr lang="en-US" dirty="0" smtClean="0"/>
              <a:t>Refer to the help documents available at </a:t>
            </a:r>
            <a:r>
              <a:rPr lang="en-US" dirty="0" smtClean="0">
                <a:hlinkClick r:id="rId2"/>
              </a:rPr>
              <a:t>www.ksde.org</a:t>
            </a:r>
            <a:r>
              <a:rPr lang="en-US" dirty="0" smtClean="0"/>
              <a:t> .  Click on CTE (right menu) and then “CTE Forms and Documents” (left menu).  You’ll find webinars/reference sheets, etc. on the process.</a:t>
            </a:r>
          </a:p>
          <a:p>
            <a:pPr marL="114300" indent="0">
              <a:buNone/>
            </a:pPr>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35</a:t>
            </a:fld>
            <a:endParaRPr lang="en-US"/>
          </a:p>
        </p:txBody>
      </p:sp>
      <p:sp>
        <p:nvSpPr>
          <p:cNvPr id="2" name="Title 1"/>
          <p:cNvSpPr>
            <a:spLocks noGrp="1"/>
          </p:cNvSpPr>
          <p:nvPr>
            <p:ph type="title"/>
          </p:nvPr>
        </p:nvSpPr>
        <p:spPr/>
        <p:txBody>
          <a:bodyPr>
            <a:normAutofit/>
          </a:bodyPr>
          <a:lstStyle/>
          <a:p>
            <a:r>
              <a:rPr lang="en-US" dirty="0" smtClean="0"/>
              <a:t>Pathway Application</a:t>
            </a:r>
            <a:br>
              <a:rPr lang="en-US" dirty="0" smtClean="0"/>
            </a:br>
            <a:r>
              <a:rPr lang="en-US" sz="2200" dirty="0" smtClean="0"/>
              <a:t>CPPSA—Career </a:t>
            </a:r>
            <a:r>
              <a:rPr lang="en-US" sz="2200" dirty="0"/>
              <a:t>Pathways Program of Study </a:t>
            </a:r>
            <a:r>
              <a:rPr lang="en-US" sz="2200" dirty="0" smtClean="0"/>
              <a:t>Application</a:t>
            </a:r>
            <a:endParaRPr lang="en-US" sz="2200" dirty="0"/>
          </a:p>
        </p:txBody>
      </p:sp>
    </p:spTree>
    <p:extLst>
      <p:ext uri="{BB962C8B-B14F-4D97-AF65-F5344CB8AC3E}">
        <p14:creationId xmlns:p14="http://schemas.microsoft.com/office/powerpoint/2010/main" xmlns="" val="180416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startAt="4"/>
            </a:pPr>
            <a:r>
              <a:rPr lang="en-US" dirty="0"/>
              <a:t>Submit completed application between Nov 15 and March 15 for following year. (Always working one year ahead.)</a:t>
            </a:r>
          </a:p>
          <a:p>
            <a:pPr marL="624078" indent="-514350">
              <a:buFont typeface="+mj-lt"/>
              <a:buAutoNum type="arabicPeriod" startAt="4"/>
            </a:pPr>
            <a:r>
              <a:rPr lang="en-US" dirty="0" smtClean="0"/>
              <a:t>Note an “Arts, AV </a:t>
            </a:r>
            <a:r>
              <a:rPr lang="en-US" dirty="0"/>
              <a:t>P</a:t>
            </a:r>
            <a:r>
              <a:rPr lang="en-US" dirty="0" smtClean="0"/>
              <a:t>athway Checklist” has been developed and posted on the Arts, AV webpage to assist you with the application process. (See resources section).</a:t>
            </a:r>
          </a:p>
          <a:p>
            <a:pPr marL="624078" indent="-514350">
              <a:buFont typeface="+mj-lt"/>
              <a:buAutoNum type="arabicPeriod" startAt="4"/>
            </a:pPr>
            <a:r>
              <a:rPr lang="en-US" dirty="0" smtClean="0"/>
              <a:t>Any technical process application questions should be directed to </a:t>
            </a:r>
            <a:r>
              <a:rPr lang="en-US" dirty="0" smtClean="0">
                <a:hlinkClick r:id="rId2"/>
              </a:rPr>
              <a:t>www.pathwayshelpdesk@ksde.org</a:t>
            </a:r>
            <a:r>
              <a:rPr lang="en-US" dirty="0" smtClean="0"/>
              <a:t> </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36</a:t>
            </a:fld>
            <a:endParaRPr lang="en-US"/>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xmlns="" val="332427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r>
              <a:rPr lang="en-US" dirty="0"/>
              <a:t>Qualified </a:t>
            </a:r>
            <a:r>
              <a:rPr lang="en-US" dirty="0" smtClean="0"/>
              <a:t>teacher (see LPR licensure/endorsements) </a:t>
            </a:r>
            <a:endParaRPr lang="en-US" dirty="0"/>
          </a:p>
          <a:p>
            <a:pPr lvl="1"/>
            <a:r>
              <a:rPr lang="en-US" dirty="0"/>
              <a:t>Course sequence of 3 credits or more offered</a:t>
            </a:r>
          </a:p>
          <a:p>
            <a:pPr lvl="1"/>
            <a:r>
              <a:rPr lang="en-US" dirty="0"/>
              <a:t>Articulation agreement in place</a:t>
            </a:r>
          </a:p>
          <a:p>
            <a:pPr lvl="1"/>
            <a:r>
              <a:rPr lang="en-US" dirty="0"/>
              <a:t>Advisory committee meets occupational </a:t>
            </a:r>
            <a:r>
              <a:rPr lang="en-US" dirty="0" smtClean="0"/>
              <a:t>tie</a:t>
            </a:r>
          </a:p>
          <a:p>
            <a:pPr lvl="1"/>
            <a:r>
              <a:rPr lang="en-US" dirty="0" smtClean="0"/>
              <a:t>Two meetings are held a year </a:t>
            </a:r>
            <a:endParaRPr lang="en-US" dirty="0"/>
          </a:p>
          <a:p>
            <a:pPr lvl="1"/>
            <a:r>
              <a:rPr lang="en-US" dirty="0"/>
              <a:t>Plan of study includes grades </a:t>
            </a:r>
            <a:r>
              <a:rPr lang="en-US" dirty="0" smtClean="0"/>
              <a:t>8-13</a:t>
            </a:r>
            <a:endParaRPr lang="en-US" dirty="0"/>
          </a:p>
          <a:p>
            <a:pPr lvl="1"/>
            <a:endParaRPr lang="en-US" dirty="0" smtClean="0"/>
          </a:p>
          <a:p>
            <a:pPr marL="411480" lvl="1" indent="0">
              <a:buNone/>
            </a:pPr>
            <a:r>
              <a:rPr lang="en-US" i="1" dirty="0"/>
              <a:t>(NOTE</a:t>
            </a:r>
            <a:r>
              <a:rPr lang="en-US" i="1" dirty="0" smtClean="0"/>
              <a:t>: Refer </a:t>
            </a:r>
            <a:r>
              <a:rPr lang="en-US" i="1" dirty="0"/>
              <a:t>to the help documents available at </a:t>
            </a:r>
            <a:r>
              <a:rPr lang="en-US" i="1" dirty="0">
                <a:hlinkClick r:id="rId2"/>
              </a:rPr>
              <a:t>www.ksde.org</a:t>
            </a:r>
            <a:r>
              <a:rPr lang="en-US" i="1" dirty="0"/>
              <a:t> .  Click on CTE </a:t>
            </a:r>
            <a:r>
              <a:rPr lang="en-US" i="1" dirty="0" smtClean="0"/>
              <a:t>(right menu) and </a:t>
            </a:r>
            <a:r>
              <a:rPr lang="en-US" i="1" dirty="0"/>
              <a:t>then “CTE Forms and Documents</a:t>
            </a:r>
            <a:r>
              <a:rPr lang="en-US" i="1" dirty="0" smtClean="0"/>
              <a:t>”(left menu).  </a:t>
            </a:r>
            <a:r>
              <a:rPr lang="en-US" i="1" dirty="0"/>
              <a:t>You’ll find webinars/reference sheets, etc. </a:t>
            </a:r>
            <a:r>
              <a:rPr lang="en-US" i="1" dirty="0" smtClean="0"/>
              <a:t>on this webpage.)</a:t>
            </a:r>
            <a:endParaRPr lang="en-US" i="1" dirty="0"/>
          </a:p>
          <a:p>
            <a:pPr marL="411480" lvl="1" indent="0">
              <a:buNone/>
            </a:pPr>
            <a:r>
              <a:rPr lang="en-US" dirty="0" smtClean="0"/>
              <a:t> </a:t>
            </a:r>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37</a:t>
            </a:fld>
            <a:endParaRPr lang="en-US"/>
          </a:p>
        </p:txBody>
      </p:sp>
      <p:sp>
        <p:nvSpPr>
          <p:cNvPr id="2" name="Title 1"/>
          <p:cNvSpPr>
            <a:spLocks noGrp="1"/>
          </p:cNvSpPr>
          <p:nvPr>
            <p:ph type="title"/>
          </p:nvPr>
        </p:nvSpPr>
        <p:spPr/>
        <p:txBody>
          <a:bodyPr/>
          <a:lstStyle/>
          <a:p>
            <a:r>
              <a:rPr lang="en-US" dirty="0" smtClean="0"/>
              <a:t>Pathway Requirements</a:t>
            </a:r>
            <a:endParaRPr lang="en-US" dirty="0"/>
          </a:p>
        </p:txBody>
      </p:sp>
    </p:spTree>
    <p:extLst>
      <p:ext uri="{BB962C8B-B14F-4D97-AF65-F5344CB8AC3E}">
        <p14:creationId xmlns:p14="http://schemas.microsoft.com/office/powerpoint/2010/main" xmlns="" val="391775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KSDE-CTE Policies</a:t>
            </a:r>
            <a:endParaRPr lang="en-US" dirty="0"/>
          </a:p>
        </p:txBody>
      </p:sp>
      <p:sp>
        <p:nvSpPr>
          <p:cNvPr id="6" name="Text Placeholder 5"/>
          <p:cNvSpPr>
            <a:spLocks noGrp="1"/>
          </p:cNvSpPr>
          <p:nvPr>
            <p:ph type="body" idx="1"/>
          </p:nvPr>
        </p:nvSpPr>
        <p:spPr/>
        <p:txBody>
          <a:bodyPr/>
          <a:lstStyle/>
          <a:p>
            <a:r>
              <a:rPr lang="en-US" dirty="0" smtClean="0"/>
              <a:t>Double Up </a:t>
            </a:r>
            <a:endParaRPr lang="en-US" dirty="0"/>
          </a:p>
        </p:txBody>
      </p:sp>
      <p:sp>
        <p:nvSpPr>
          <p:cNvPr id="2" name="Date Placeholder 1"/>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38</a:t>
            </a:fld>
            <a:endParaRPr lang="en-US"/>
          </a:p>
        </p:txBody>
      </p:sp>
    </p:spTree>
    <p:extLst>
      <p:ext uri="{BB962C8B-B14F-4D97-AF65-F5344CB8AC3E}">
        <p14:creationId xmlns:p14="http://schemas.microsoft.com/office/powerpoint/2010/main" xmlns="" val="23725857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Double ups are allowed (means two courses can be taught at the same time)  if: </a:t>
            </a:r>
          </a:p>
          <a:p>
            <a:pPr lvl="1"/>
            <a:r>
              <a:rPr lang="en-US" dirty="0" smtClean="0"/>
              <a:t>Courses are technical and/or application levels only</a:t>
            </a:r>
          </a:p>
          <a:p>
            <a:pPr lvl="1"/>
            <a:r>
              <a:rPr lang="en-US" dirty="0" smtClean="0"/>
              <a:t>These courses are offered in the same classroom.</a:t>
            </a:r>
          </a:p>
          <a:p>
            <a:pPr lvl="1"/>
            <a:r>
              <a:rPr lang="en-US" dirty="0" smtClean="0"/>
              <a:t>The total combined enrollment does not exceed 19 students per 1 teacher.</a:t>
            </a:r>
          </a:p>
          <a:p>
            <a:pPr marL="411480" lvl="1" indent="0">
              <a:buNone/>
            </a:pPr>
            <a:endParaRPr lang="en-US" dirty="0" smtClean="0"/>
          </a:p>
          <a:p>
            <a:pPr marL="411480" lvl="1" indent="0">
              <a:buNone/>
            </a:pPr>
            <a:r>
              <a:rPr lang="en-US" i="1" dirty="0" smtClean="0"/>
              <a:t>NESTING (more than two classes) is not allowed for funding, nor is independent study. </a:t>
            </a:r>
          </a:p>
          <a:p>
            <a:pPr marL="411480" lvl="1" indent="0">
              <a:buNone/>
            </a:pPr>
            <a:endParaRPr lang="en-US" dirty="0" smtClean="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39</a:t>
            </a:fld>
            <a:endParaRPr lang="en-US"/>
          </a:p>
        </p:txBody>
      </p:sp>
      <p:sp>
        <p:nvSpPr>
          <p:cNvPr id="2" name="Title 1"/>
          <p:cNvSpPr>
            <a:spLocks noGrp="1"/>
          </p:cNvSpPr>
          <p:nvPr>
            <p:ph type="title"/>
          </p:nvPr>
        </p:nvSpPr>
        <p:spPr/>
        <p:txBody>
          <a:bodyPr>
            <a:normAutofit fontScale="90000"/>
          </a:bodyPr>
          <a:lstStyle/>
          <a:p>
            <a:r>
              <a:rPr lang="en-US" dirty="0" smtClean="0"/>
              <a:t>Policy changes for pathways( began in 2011-2012)</a:t>
            </a:r>
            <a:endParaRPr lang="en-US" dirty="0"/>
          </a:p>
        </p:txBody>
      </p:sp>
    </p:spTree>
    <p:extLst>
      <p:ext uri="{BB962C8B-B14F-4D97-AF65-F5344CB8AC3E}">
        <p14:creationId xmlns:p14="http://schemas.microsoft.com/office/powerpoint/2010/main" xmlns="" val="3736794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Jeff Browne</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2" name="Footer Placeholder 1"/>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3" name="Slide Number Placeholder 2"/>
          <p:cNvSpPr>
            <a:spLocks noGrp="1"/>
          </p:cNvSpPr>
          <p:nvPr>
            <p:ph type="sldNum" sz="quarter" idx="12"/>
          </p:nvPr>
        </p:nvSpPr>
        <p:spPr/>
        <p:txBody>
          <a:bodyPr/>
          <a:lstStyle/>
          <a:p>
            <a:fld id="{5F232B0D-36BC-4840-880B-BE2884340A60}" type="slidenum">
              <a:rPr lang="en-US" smtClean="0"/>
              <a:pPr/>
              <a:t>4</a:t>
            </a:fld>
            <a:endParaRPr lang="en-US" dirty="0"/>
          </a:p>
        </p:txBody>
      </p:sp>
    </p:spTree>
    <p:extLst>
      <p:ext uri="{BB962C8B-B14F-4D97-AF65-F5344CB8AC3E}">
        <p14:creationId xmlns:p14="http://schemas.microsoft.com/office/powerpoint/2010/main" xmlns="" val="39062876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KSDE—CTE Policies</a:t>
            </a:r>
            <a:endParaRPr lang="en-US" dirty="0"/>
          </a:p>
        </p:txBody>
      </p:sp>
      <p:sp>
        <p:nvSpPr>
          <p:cNvPr id="6" name="Text Placeholder 5"/>
          <p:cNvSpPr>
            <a:spLocks noGrp="1"/>
          </p:cNvSpPr>
          <p:nvPr>
            <p:ph type="body" idx="1"/>
          </p:nvPr>
        </p:nvSpPr>
        <p:spPr/>
        <p:txBody>
          <a:bodyPr/>
          <a:lstStyle/>
          <a:p>
            <a:r>
              <a:rPr lang="en-US" dirty="0" smtClean="0"/>
              <a:t>Professional Learning Experience</a:t>
            </a:r>
            <a:endParaRPr lang="en-US" dirty="0"/>
          </a:p>
        </p:txBody>
      </p:sp>
      <p:sp>
        <p:nvSpPr>
          <p:cNvPr id="2" name="Date Placeholder 1"/>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it is and what it isn’t</a:t>
            </a:r>
            <a:endParaRPr lang="en-US" dirty="0"/>
          </a:p>
        </p:txBody>
      </p:sp>
      <p:sp>
        <p:nvSpPr>
          <p:cNvPr id="8" name="Text Placeholder 7"/>
          <p:cNvSpPr>
            <a:spLocks noGrp="1"/>
          </p:cNvSpPr>
          <p:nvPr>
            <p:ph type="body" idx="1"/>
          </p:nvPr>
        </p:nvSpPr>
        <p:spPr/>
        <p:txBody>
          <a:bodyPr/>
          <a:lstStyle/>
          <a:p>
            <a:r>
              <a:rPr lang="en-US" dirty="0" smtClean="0"/>
              <a:t>OJT 	</a:t>
            </a:r>
            <a:endParaRPr lang="en-US" dirty="0"/>
          </a:p>
        </p:txBody>
      </p:sp>
      <p:sp>
        <p:nvSpPr>
          <p:cNvPr id="10" name="Text Placeholder 9"/>
          <p:cNvSpPr>
            <a:spLocks noGrp="1"/>
          </p:cNvSpPr>
          <p:nvPr>
            <p:ph type="body" sz="half" idx="3"/>
          </p:nvPr>
        </p:nvSpPr>
        <p:spPr/>
        <p:txBody>
          <a:bodyPr>
            <a:normAutofit lnSpcReduction="10000"/>
          </a:bodyPr>
          <a:lstStyle/>
          <a:p>
            <a:r>
              <a:rPr lang="en-US" dirty="0" smtClean="0"/>
              <a:t>Professional Learning Experience</a:t>
            </a:r>
            <a:endParaRPr lang="en-US" dirty="0"/>
          </a:p>
        </p:txBody>
      </p:sp>
      <p:sp>
        <p:nvSpPr>
          <p:cNvPr id="9" name="Content Placeholder 8"/>
          <p:cNvSpPr>
            <a:spLocks noGrp="1"/>
          </p:cNvSpPr>
          <p:nvPr>
            <p:ph sz="quarter" idx="2"/>
          </p:nvPr>
        </p:nvSpPr>
        <p:spPr/>
        <p:txBody>
          <a:bodyPr>
            <a:normAutofit fontScale="92500" lnSpcReduction="10000"/>
          </a:bodyPr>
          <a:lstStyle/>
          <a:p>
            <a:r>
              <a:rPr lang="en-US" dirty="0" smtClean="0"/>
              <a:t>Work-based only</a:t>
            </a:r>
          </a:p>
          <a:p>
            <a:pPr>
              <a:buNone/>
            </a:pPr>
            <a:endParaRPr lang="en-US" dirty="0" smtClean="0"/>
          </a:p>
          <a:p>
            <a:r>
              <a:rPr lang="en-US" dirty="0" smtClean="0"/>
              <a:t>One job common</a:t>
            </a:r>
          </a:p>
          <a:p>
            <a:pPr>
              <a:buNone/>
            </a:pPr>
            <a:endParaRPr lang="en-US" dirty="0" smtClean="0"/>
          </a:p>
          <a:p>
            <a:r>
              <a:rPr lang="en-US" dirty="0" smtClean="0"/>
              <a:t>Job may or may not be related to technical instruction.</a:t>
            </a:r>
          </a:p>
          <a:p>
            <a:pPr>
              <a:buNone/>
            </a:pPr>
            <a:endParaRPr lang="en-US" dirty="0" smtClean="0"/>
          </a:p>
          <a:p>
            <a:r>
              <a:rPr lang="en-US" dirty="0" smtClean="0"/>
              <a:t>May or may not allow for improvement			</a:t>
            </a:r>
            <a:endParaRPr lang="en-US" dirty="0"/>
          </a:p>
        </p:txBody>
      </p:sp>
      <p:sp>
        <p:nvSpPr>
          <p:cNvPr id="11" name="Content Placeholder 10"/>
          <p:cNvSpPr>
            <a:spLocks noGrp="1"/>
          </p:cNvSpPr>
          <p:nvPr>
            <p:ph sz="quarter" idx="4"/>
          </p:nvPr>
        </p:nvSpPr>
        <p:spPr/>
        <p:txBody>
          <a:bodyPr>
            <a:normAutofit fontScale="92500" lnSpcReduction="20000"/>
          </a:bodyPr>
          <a:lstStyle/>
          <a:p>
            <a:r>
              <a:rPr lang="en-US" dirty="0" smtClean="0"/>
              <a:t>Work-based, community based or school based.</a:t>
            </a:r>
          </a:p>
          <a:p>
            <a:r>
              <a:rPr lang="en-US" dirty="0" smtClean="0"/>
              <a:t>All aspects of the industry to be introduced, allows multiple experiences.</a:t>
            </a:r>
          </a:p>
          <a:p>
            <a:r>
              <a:rPr lang="en-US" dirty="0" smtClean="0"/>
              <a:t>Builds on the technical skills of the student as determined by pathway sequence.</a:t>
            </a:r>
          </a:p>
          <a:p>
            <a:r>
              <a:rPr lang="en-US" dirty="0" smtClean="0"/>
              <a:t>Learning goals and improvement plans are best practice.</a:t>
            </a:r>
          </a:p>
        </p:txBody>
      </p:sp>
      <p:sp>
        <p:nvSpPr>
          <p:cNvPr id="4" name="Date Placeholder 3"/>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AV Communications Webinar--12-1-2011--Browne, North &amp; Randel, Presenters</a:t>
            </a:r>
            <a:endParaRPr lang="en-US"/>
          </a:p>
        </p:txBody>
      </p:sp>
      <p:sp>
        <p:nvSpPr>
          <p:cNvPr id="3" name="Slide Number Placeholder 2"/>
          <p:cNvSpPr>
            <a:spLocks noGrp="1"/>
          </p:cNvSpPr>
          <p:nvPr>
            <p:ph type="sldNum" sz="quarter" idx="12"/>
          </p:nvPr>
        </p:nvSpPr>
        <p:spPr/>
        <p:txBody>
          <a:bodyPr/>
          <a:lstStyle/>
          <a:p>
            <a:fld id="{5F232B0D-36BC-4840-880B-BE2884340A60}"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normAutofit fontScale="85000" lnSpcReduction="20000"/>
          </a:bodyPr>
          <a:lstStyle/>
          <a:p>
            <a:pPr>
              <a:buNone/>
            </a:pPr>
            <a:r>
              <a:rPr lang="en-US" dirty="0" smtClean="0"/>
              <a:t>A </a:t>
            </a:r>
            <a:r>
              <a:rPr lang="en-US" b="1" dirty="0" smtClean="0"/>
              <a:t>Professional Learning Experience </a:t>
            </a:r>
            <a:r>
              <a:rPr lang="en-US" dirty="0" smtClean="0"/>
              <a:t>is one that connects technical skills development to </a:t>
            </a:r>
            <a:r>
              <a:rPr lang="en-US" u="sng" dirty="0" smtClean="0"/>
              <a:t>authentic industry-related experiences </a:t>
            </a:r>
            <a:r>
              <a:rPr lang="en-US" dirty="0" smtClean="0"/>
              <a:t>across all fields and pathways.</a:t>
            </a:r>
          </a:p>
          <a:p>
            <a:pPr>
              <a:buNone/>
            </a:pPr>
            <a:r>
              <a:rPr lang="en-US" dirty="0" smtClean="0"/>
              <a:t>A </a:t>
            </a:r>
            <a:r>
              <a:rPr lang="en-US" b="1" dirty="0" smtClean="0"/>
              <a:t>Professional Learning Experience </a:t>
            </a:r>
            <a:r>
              <a:rPr lang="en-US" dirty="0" smtClean="0"/>
              <a:t>can be work-based (internship), community based (volunteer) or school based (within the school building).</a:t>
            </a:r>
          </a:p>
          <a:p>
            <a:pPr>
              <a:buNone/>
            </a:pPr>
            <a:r>
              <a:rPr lang="en-US" dirty="0" smtClean="0"/>
              <a:t>A </a:t>
            </a:r>
            <a:r>
              <a:rPr lang="en-US" b="1" dirty="0" smtClean="0"/>
              <a:t>Professional Learning Experience </a:t>
            </a:r>
            <a:r>
              <a:rPr lang="en-US" dirty="0" smtClean="0"/>
              <a:t>is enhanced with a Career Technical Student Organization (FCCLA) experience (For example: STAR Events—resume building, projects/presentations  build work skills, content applies knowledge.)</a:t>
            </a:r>
          </a:p>
          <a:p>
            <a:pPr>
              <a:buNone/>
            </a:pPr>
            <a:r>
              <a:rPr lang="en-US" dirty="0" smtClean="0"/>
              <a:t>A </a:t>
            </a:r>
            <a:r>
              <a:rPr lang="en-US" b="1" dirty="0" smtClean="0"/>
              <a:t>Professional Learning Experience </a:t>
            </a:r>
            <a:r>
              <a:rPr lang="en-US" dirty="0" smtClean="0"/>
              <a:t>Toolkit has been developed to assist with the implementation of this experience.</a:t>
            </a:r>
          </a:p>
          <a:p>
            <a:pPr>
              <a:buNone/>
            </a:pPr>
            <a:endParaRPr lang="en-US" dirty="0" smtClean="0"/>
          </a:p>
          <a:p>
            <a:pPr>
              <a:buNone/>
            </a:pPr>
            <a:endParaRPr lang="en-US" dirty="0" smtClean="0"/>
          </a:p>
        </p:txBody>
      </p:sp>
      <p:sp>
        <p:nvSpPr>
          <p:cNvPr id="4" name="Date Placeholder 3"/>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r>
              <a:rPr lang="en-US" smtClean="0"/>
              <a:t>AV Communications Webinar--12-1-2011--Browne, North &amp; Randel, Presenters</a:t>
            </a:r>
            <a:endParaRPr lang="en-US"/>
          </a:p>
        </p:txBody>
      </p:sp>
      <p:sp>
        <p:nvSpPr>
          <p:cNvPr id="3" name="Slide Number Placeholder 2"/>
          <p:cNvSpPr>
            <a:spLocks noGrp="1"/>
          </p:cNvSpPr>
          <p:nvPr>
            <p:ph type="sldNum" sz="quarter" idx="12"/>
          </p:nvPr>
        </p:nvSpPr>
        <p:spPr/>
        <p:txBody>
          <a:bodyPr/>
          <a:lstStyle/>
          <a:p>
            <a:fld id="{5F232B0D-36BC-4840-880B-BE2884340A60}" type="slidenum">
              <a:rPr lang="en-US" smtClean="0"/>
              <a:pPr/>
              <a:t>42</a:t>
            </a:fld>
            <a:endParaRPr lang="en-US"/>
          </a:p>
        </p:txBody>
      </p:sp>
      <p:sp>
        <p:nvSpPr>
          <p:cNvPr id="9" name="Title 8"/>
          <p:cNvSpPr>
            <a:spLocks noGrp="1"/>
          </p:cNvSpPr>
          <p:nvPr>
            <p:ph type="title"/>
          </p:nvPr>
        </p:nvSpPr>
        <p:spPr/>
        <p:txBody>
          <a:bodyPr>
            <a:normAutofit fontScale="90000"/>
          </a:bodyPr>
          <a:lstStyle/>
          <a:p>
            <a:r>
              <a:rPr lang="en-US" dirty="0" smtClean="0"/>
              <a:t>Professional Learning Experience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Advisory Committee</a:t>
            </a:r>
            <a:endParaRPr lang="en-US" dirty="0"/>
          </a:p>
        </p:txBody>
      </p:sp>
      <p:sp>
        <p:nvSpPr>
          <p:cNvPr id="6" name="Text Placeholder 5"/>
          <p:cNvSpPr>
            <a:spLocks noGrp="1"/>
          </p:cNvSpPr>
          <p:nvPr>
            <p:ph type="body" idx="1"/>
          </p:nvPr>
        </p:nvSpPr>
        <p:spPr>
          <a:xfrm>
            <a:off x="3922713" y="2931712"/>
            <a:ext cx="4572000" cy="2021288"/>
          </a:xfrm>
        </p:spPr>
        <p:txBody>
          <a:bodyPr>
            <a:normAutofit fontScale="92500" lnSpcReduction="10000"/>
          </a:bodyPr>
          <a:lstStyle/>
          <a:p>
            <a:r>
              <a:rPr lang="en-US" dirty="0" smtClean="0"/>
              <a:t>Members must reflect industry linked to this pathway. </a:t>
            </a:r>
          </a:p>
          <a:p>
            <a:endParaRPr lang="en-US" dirty="0" smtClean="0"/>
          </a:p>
          <a:p>
            <a:r>
              <a:rPr lang="en-US" i="1" dirty="0" smtClean="0"/>
              <a:t>(View ‘Wages and Employment’ section on the webpage for suggestions.)</a:t>
            </a:r>
            <a:endParaRPr lang="en-US" i="1" dirty="0"/>
          </a:p>
        </p:txBody>
      </p:sp>
      <p:sp>
        <p:nvSpPr>
          <p:cNvPr id="2" name="Date Placeholder 1"/>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457200">
              <a:buFont typeface="+mj-lt"/>
              <a:buAutoNum type="arabicPeriod"/>
            </a:pPr>
            <a:r>
              <a:rPr lang="en-US" dirty="0" smtClean="0"/>
              <a:t>Meetings are held as deemed necessary to </a:t>
            </a:r>
            <a:r>
              <a:rPr lang="en-US" b="1" dirty="0" smtClean="0"/>
              <a:t>address pathway decisions</a:t>
            </a:r>
            <a:r>
              <a:rPr lang="en-US" dirty="0" smtClean="0"/>
              <a:t>.</a:t>
            </a:r>
          </a:p>
          <a:p>
            <a:pPr marL="571500" indent="-457200">
              <a:buFont typeface="+mj-lt"/>
              <a:buAutoNum type="arabicPeriod"/>
            </a:pPr>
            <a:r>
              <a:rPr lang="en-US" dirty="0" smtClean="0"/>
              <a:t>Membership must have a </a:t>
            </a:r>
            <a:r>
              <a:rPr lang="en-US" b="1" dirty="0" smtClean="0"/>
              <a:t>minimum of three (3) representatives from the pathway industry area</a:t>
            </a:r>
            <a:r>
              <a:rPr lang="en-US" dirty="0" smtClean="0"/>
              <a:t>. </a:t>
            </a:r>
          </a:p>
          <a:p>
            <a:pPr marL="571500" indent="-457200">
              <a:buFont typeface="+mj-lt"/>
              <a:buAutoNum type="arabicPeriod"/>
            </a:pPr>
            <a:r>
              <a:rPr lang="en-US" b="1" dirty="0" smtClean="0"/>
              <a:t>Two advisory committee meetings </a:t>
            </a:r>
            <a:r>
              <a:rPr lang="en-US" dirty="0" smtClean="0"/>
              <a:t>are required. </a:t>
            </a:r>
          </a:p>
          <a:p>
            <a:pPr marL="868680" lvl="1" indent="-457200">
              <a:buNone/>
            </a:pPr>
            <a:r>
              <a:rPr lang="en-US" dirty="0" smtClean="0"/>
              <a:t>	Spring –in preparation for the year to come.</a:t>
            </a:r>
          </a:p>
          <a:p>
            <a:pPr marL="868680" lvl="1" indent="-457200">
              <a:buNone/>
            </a:pPr>
            <a:r>
              <a:rPr lang="en-US" dirty="0" smtClean="0"/>
              <a:t>	Fall—in response to issues. </a:t>
            </a:r>
          </a:p>
          <a:p>
            <a:pPr marL="868680" lvl="1" indent="-457200">
              <a:buNone/>
            </a:pPr>
            <a:r>
              <a:rPr lang="en-US" dirty="0" smtClean="0"/>
              <a:t>	(Can call additional meetings.)</a:t>
            </a:r>
          </a:p>
          <a:p>
            <a:pPr marL="868680" lvl="1" indent="-457200">
              <a:buNone/>
            </a:pPr>
            <a:r>
              <a:rPr lang="en-US" dirty="0" smtClean="0">
                <a:solidFill>
                  <a:schemeClr val="tx1"/>
                </a:solidFill>
              </a:rPr>
              <a:t> (Brief </a:t>
            </a:r>
            <a:r>
              <a:rPr lang="en-US" dirty="0">
                <a:solidFill>
                  <a:schemeClr val="tx1"/>
                </a:solidFill>
              </a:rPr>
              <a:t>minutes or </a:t>
            </a:r>
            <a:r>
              <a:rPr lang="en-US" b="1" u="sng" dirty="0">
                <a:solidFill>
                  <a:schemeClr val="tx1"/>
                </a:solidFill>
              </a:rPr>
              <a:t>topics of discussion and actions taken</a:t>
            </a:r>
            <a:r>
              <a:rPr lang="en-US" dirty="0" smtClean="0">
                <a:solidFill>
                  <a:schemeClr val="tx1"/>
                </a:solidFill>
              </a:rPr>
              <a:t>.)</a:t>
            </a:r>
            <a:endParaRPr lang="en-US" dirty="0">
              <a:solidFill>
                <a:schemeClr val="tx1"/>
              </a:solidFill>
            </a:endParaRPr>
          </a:p>
          <a:p>
            <a:pPr marL="868680" lvl="1" indent="-457200">
              <a:buNone/>
            </a:pPr>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44</a:t>
            </a:fld>
            <a:endParaRPr lang="en-US"/>
          </a:p>
        </p:txBody>
      </p:sp>
      <p:sp>
        <p:nvSpPr>
          <p:cNvPr id="2" name="Title 1"/>
          <p:cNvSpPr>
            <a:spLocks noGrp="1"/>
          </p:cNvSpPr>
          <p:nvPr>
            <p:ph type="title"/>
          </p:nvPr>
        </p:nvSpPr>
        <p:spPr/>
        <p:txBody>
          <a:bodyPr>
            <a:normAutofit/>
          </a:bodyPr>
          <a:lstStyle/>
          <a:p>
            <a:r>
              <a:rPr lang="en-US" sz="2800" dirty="0" smtClean="0"/>
              <a:t>Advisory committee Input:</a:t>
            </a:r>
            <a:br>
              <a:rPr lang="en-US" sz="2800" dirty="0" smtClean="0"/>
            </a:br>
            <a:r>
              <a:rPr lang="en-US" sz="2800" dirty="0" smtClean="0"/>
              <a:t>(Meetings, Minutes, Documentation)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Teacher Licensure and</a:t>
            </a:r>
            <a:br>
              <a:rPr lang="en-US" sz="4000" dirty="0" smtClean="0"/>
            </a:br>
            <a:r>
              <a:rPr lang="en-US" sz="4000" dirty="0" smtClean="0"/>
              <a:t>Professional Development Opportunities</a:t>
            </a:r>
            <a:endParaRPr lang="en-US" sz="4000"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AV Communications Webinar--12-1-2011--Browne, North &amp; Randel, Presenters</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History: (LPR Guide)</a:t>
            </a:r>
          </a:p>
          <a:p>
            <a:pPr lvl="1"/>
            <a:r>
              <a:rPr lang="en-US" u="sng" dirty="0" smtClean="0"/>
              <a:t>2008-2009—VE2 Communications Technology</a:t>
            </a:r>
          </a:p>
          <a:p>
            <a:pPr lvl="2"/>
            <a:r>
              <a:rPr lang="en-US" dirty="0" smtClean="0"/>
              <a:t>10.0105 “Newspaper/Yearbook” </a:t>
            </a:r>
          </a:p>
          <a:p>
            <a:pPr lvl="3"/>
            <a:r>
              <a:rPr lang="en-US" dirty="0" smtClean="0"/>
              <a:t>Not a journalism  VE2 program, but linked to products.</a:t>
            </a:r>
          </a:p>
          <a:p>
            <a:pPr lvl="3"/>
            <a:r>
              <a:rPr lang="en-US" dirty="0" smtClean="0"/>
              <a:t>Licensure/Endorsements:  Journalism or Language Arts or Business or Communications Technology</a:t>
            </a:r>
          </a:p>
          <a:p>
            <a:pPr marL="914400" lvl="3" indent="0">
              <a:buNone/>
            </a:pPr>
            <a:r>
              <a:rPr lang="en-US" dirty="0" smtClean="0"/>
              <a:t>However (not part of CTE section), we find…</a:t>
            </a:r>
          </a:p>
          <a:p>
            <a:pPr lvl="3"/>
            <a:r>
              <a:rPr lang="en-US" dirty="0" smtClean="0"/>
              <a:t>KS Course Code: 11101—Journalism </a:t>
            </a:r>
          </a:p>
          <a:p>
            <a:pPr lvl="1"/>
            <a:r>
              <a:rPr lang="en-US" u="sng" dirty="0" smtClean="0"/>
              <a:t>2009-2010— VE2 Communications Technology</a:t>
            </a:r>
          </a:p>
          <a:p>
            <a:pPr lvl="2"/>
            <a:r>
              <a:rPr lang="en-US" dirty="0" smtClean="0"/>
              <a:t>10.0105 “Newspaper/Yearbook” (see above)</a:t>
            </a:r>
            <a:endParaRPr lang="en-US" dirty="0"/>
          </a:p>
          <a:p>
            <a:pPr lvl="2"/>
            <a:r>
              <a:rPr lang="en-US" dirty="0"/>
              <a:t>KS Course Code: 11101-11149</a:t>
            </a:r>
          </a:p>
          <a:p>
            <a:pPr lvl="2"/>
            <a:r>
              <a:rPr lang="en-US" dirty="0"/>
              <a:t>Licensure/Endorsement: Journalism</a:t>
            </a:r>
          </a:p>
          <a:p>
            <a:pPr marL="914400" lvl="3" indent="0">
              <a:buNone/>
            </a:pP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46</a:t>
            </a:fld>
            <a:endParaRPr lang="en-US"/>
          </a:p>
        </p:txBody>
      </p:sp>
      <p:sp>
        <p:nvSpPr>
          <p:cNvPr id="6" name="Title 5"/>
          <p:cNvSpPr>
            <a:spLocks noGrp="1"/>
          </p:cNvSpPr>
          <p:nvPr>
            <p:ph type="title"/>
          </p:nvPr>
        </p:nvSpPr>
        <p:spPr/>
        <p:txBody>
          <a:bodyPr/>
          <a:lstStyle/>
          <a:p>
            <a:r>
              <a:rPr lang="en-US" dirty="0" smtClean="0"/>
              <a:t>Teacher Licensure</a:t>
            </a:r>
            <a:endParaRPr lang="en-US" dirty="0"/>
          </a:p>
        </p:txBody>
      </p:sp>
    </p:spTree>
    <p:extLst>
      <p:ext uri="{BB962C8B-B14F-4D97-AF65-F5344CB8AC3E}">
        <p14:creationId xmlns:p14="http://schemas.microsoft.com/office/powerpoint/2010/main" xmlns="" val="421279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u="sng" dirty="0" smtClean="0"/>
              <a:t>2011 to present—AV Communications Pathway</a:t>
            </a:r>
          </a:p>
          <a:p>
            <a:pPr lvl="2"/>
            <a:r>
              <a:rPr lang="en-US" dirty="0" smtClean="0"/>
              <a:t>09.0702— 21</a:t>
            </a:r>
            <a:r>
              <a:rPr lang="en-US" baseline="30000" dirty="0" smtClean="0"/>
              <a:t>st</a:t>
            </a:r>
            <a:r>
              <a:rPr lang="en-US" dirty="0" smtClean="0"/>
              <a:t> century journalism/electronic story telling (now it is all about the story telling).</a:t>
            </a:r>
          </a:p>
          <a:p>
            <a:pPr lvl="3"/>
            <a:r>
              <a:rPr lang="en-US" dirty="0" smtClean="0"/>
              <a:t>Skill set development is the focus</a:t>
            </a:r>
          </a:p>
          <a:p>
            <a:pPr lvl="3"/>
            <a:r>
              <a:rPr lang="en-US" dirty="0" smtClean="0"/>
              <a:t>Not tied to project completion, but skill set which can be applied in a multitude of career areas/occupations</a:t>
            </a:r>
          </a:p>
          <a:p>
            <a:pPr lvl="3"/>
            <a:r>
              <a:rPr lang="en-US" dirty="0" smtClean="0"/>
              <a:t>Skill set can be practiced anyway you select that meets competencies, but skill set is the major focus.</a:t>
            </a:r>
          </a:p>
          <a:p>
            <a:pPr lvl="3"/>
            <a:endParaRPr lang="en-US" dirty="0" smtClean="0"/>
          </a:p>
          <a:p>
            <a:pPr lvl="2"/>
            <a:endParaRPr lang="en-US" dirty="0" smtClean="0"/>
          </a:p>
          <a:p>
            <a:pPr lvl="1"/>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47</a:t>
            </a:fld>
            <a:endParaRPr lang="en-US"/>
          </a:p>
        </p:txBody>
      </p:sp>
      <p:sp>
        <p:nvSpPr>
          <p:cNvPr id="6" name="Title 5"/>
          <p:cNvSpPr>
            <a:spLocks noGrp="1"/>
          </p:cNvSpPr>
          <p:nvPr>
            <p:ph type="title"/>
          </p:nvPr>
        </p:nvSpPr>
        <p:spPr/>
        <p:txBody>
          <a:bodyPr/>
          <a:lstStyle/>
          <a:p>
            <a:r>
              <a:rPr lang="en-US" dirty="0" smtClean="0"/>
              <a:t>Teacher Licensure </a:t>
            </a:r>
            <a:endParaRPr lang="en-US" dirty="0"/>
          </a:p>
        </p:txBody>
      </p:sp>
    </p:spTree>
    <p:extLst>
      <p:ext uri="{BB962C8B-B14F-4D97-AF65-F5344CB8AC3E}">
        <p14:creationId xmlns:p14="http://schemas.microsoft.com/office/powerpoint/2010/main" xmlns="" val="158363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Licensure:</a:t>
            </a:r>
          </a:p>
          <a:p>
            <a:pPr lvl="1"/>
            <a:r>
              <a:rPr lang="en-US" dirty="0" smtClean="0"/>
              <a:t>Developed at course level</a:t>
            </a:r>
          </a:p>
          <a:p>
            <a:pPr lvl="1"/>
            <a:r>
              <a:rPr lang="en-US" dirty="0"/>
              <a:t>Based upon degree training at graduation, not experience in the teaching field. </a:t>
            </a:r>
            <a:endParaRPr lang="en-US" dirty="0" smtClean="0"/>
          </a:p>
          <a:p>
            <a:pPr lvl="1"/>
            <a:r>
              <a:rPr lang="en-US" dirty="0" smtClean="0"/>
              <a:t>Those who do not have the indicated licensure are encouraged to investigate the opportunity, however note that a KSDE technical certification is being developed.</a:t>
            </a:r>
          </a:p>
          <a:p>
            <a:pPr marL="393192" lvl="1" indent="0">
              <a:buNone/>
            </a:pPr>
            <a:endParaRPr lang="en-US" dirty="0" smtClean="0"/>
          </a:p>
          <a:p>
            <a:pPr lvl="1"/>
            <a:endParaRPr lang="en-US" dirty="0"/>
          </a:p>
          <a:p>
            <a:pPr lvl="1"/>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48</a:t>
            </a:fld>
            <a:endParaRPr lang="en-US"/>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xmlns="" val="176706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77500" lnSpcReduction="20000"/>
          </a:bodyPr>
          <a:lstStyle/>
          <a:p>
            <a:r>
              <a:rPr lang="en-US" dirty="0" smtClean="0"/>
              <a:t>30100—21</a:t>
            </a:r>
            <a:r>
              <a:rPr lang="en-US" baseline="30000" dirty="0" smtClean="0"/>
              <a:t>st</a:t>
            </a:r>
            <a:r>
              <a:rPr lang="en-US" dirty="0" smtClean="0"/>
              <a:t> </a:t>
            </a:r>
            <a:r>
              <a:rPr lang="en-US" dirty="0"/>
              <a:t>C</a:t>
            </a:r>
            <a:r>
              <a:rPr lang="en-US" dirty="0" smtClean="0"/>
              <a:t>entury Journalism—Journalism</a:t>
            </a:r>
          </a:p>
          <a:p>
            <a:r>
              <a:rPr lang="en-US" dirty="0" smtClean="0"/>
              <a:t>30102—Graphic Design </a:t>
            </a:r>
            <a:r>
              <a:rPr lang="en-US" dirty="0"/>
              <a:t>Fundamentals--Speech Communication, Speech/Theatre, Speech/Theatre Arts, Business Education Comprehensive, </a:t>
            </a:r>
            <a:r>
              <a:rPr lang="en-US" dirty="0" smtClean="0"/>
              <a:t>Business, Art</a:t>
            </a:r>
          </a:p>
          <a:p>
            <a:r>
              <a:rPr lang="en-US" dirty="0" smtClean="0"/>
              <a:t>30103—Audio/Video Production Fundamentals--</a:t>
            </a:r>
            <a:r>
              <a:rPr lang="en-US" dirty="0"/>
              <a:t>Speech Communication, Speech/Theatre, Speech/Theatre Arts, </a:t>
            </a:r>
            <a:r>
              <a:rPr lang="en-US" dirty="0" smtClean="0"/>
              <a:t>Journalism, Business </a:t>
            </a:r>
            <a:r>
              <a:rPr lang="en-US" dirty="0"/>
              <a:t>Education Comprehensive, </a:t>
            </a:r>
            <a:r>
              <a:rPr lang="en-US" dirty="0" smtClean="0"/>
              <a:t>Business</a:t>
            </a:r>
          </a:p>
          <a:p>
            <a:r>
              <a:rPr lang="en-US" dirty="0" smtClean="0"/>
              <a:t>30104—Digital Media Technology—</a:t>
            </a:r>
            <a:r>
              <a:rPr lang="en-US" dirty="0"/>
              <a:t>Speech Communication, Speech/Theatre, Speech/Theatre Arts, </a:t>
            </a:r>
            <a:r>
              <a:rPr lang="en-US" dirty="0" smtClean="0"/>
              <a:t>Journalism, Business </a:t>
            </a:r>
            <a:r>
              <a:rPr lang="en-US" dirty="0"/>
              <a:t>Education Comprehensive, Business, </a:t>
            </a:r>
            <a:r>
              <a:rPr lang="en-US" dirty="0" smtClean="0"/>
              <a:t>Art</a:t>
            </a:r>
          </a:p>
          <a:p>
            <a:r>
              <a:rPr lang="en-US" dirty="0" smtClean="0"/>
              <a:t>30105—Photo Imaging—Business Education Comprehensive, Business, Art, Journalism</a:t>
            </a:r>
          </a:p>
          <a:p>
            <a:r>
              <a:rPr lang="en-US" dirty="0" smtClean="0"/>
              <a:t>30150—Video Production--</a:t>
            </a:r>
            <a:r>
              <a:rPr lang="en-US" dirty="0"/>
              <a:t>Speech Communication, Speech/Theatre, Speech/Theatre Arts, </a:t>
            </a:r>
            <a:r>
              <a:rPr lang="en-US" dirty="0" smtClean="0"/>
              <a:t>Journalism, Business </a:t>
            </a:r>
            <a:r>
              <a:rPr lang="en-US" dirty="0"/>
              <a:t>Education Comprehensive, </a:t>
            </a:r>
            <a:r>
              <a:rPr lang="en-US" dirty="0" smtClean="0"/>
              <a:t>Business</a:t>
            </a:r>
          </a:p>
          <a:p>
            <a:r>
              <a:rPr lang="en-US" dirty="0" smtClean="0"/>
              <a:t>30151—Digital Media Design and Production—(see 30104)</a:t>
            </a:r>
            <a:endParaRPr lang="en-US" dirty="0"/>
          </a:p>
          <a:p>
            <a:endParaRPr lang="en-US" dirty="0"/>
          </a:p>
          <a:p>
            <a:endParaRPr lang="en-US" dirty="0" smtClean="0"/>
          </a:p>
          <a:p>
            <a:endParaRPr lang="en-US" dirty="0" smtClean="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49</a:t>
            </a:fld>
            <a:endParaRPr lang="en-US"/>
          </a:p>
        </p:txBody>
      </p:sp>
      <p:sp>
        <p:nvSpPr>
          <p:cNvPr id="6" name="Title 5"/>
          <p:cNvSpPr>
            <a:spLocks noGrp="1"/>
          </p:cNvSpPr>
          <p:nvPr>
            <p:ph type="title"/>
          </p:nvPr>
        </p:nvSpPr>
        <p:spPr>
          <a:xfrm>
            <a:off x="457200" y="274638"/>
            <a:ext cx="8229600" cy="715962"/>
          </a:xfrm>
        </p:spPr>
        <p:txBody>
          <a:bodyPr>
            <a:normAutofit fontScale="90000"/>
          </a:bodyPr>
          <a:lstStyle/>
          <a:p>
            <a:r>
              <a:rPr lang="en-US" sz="2200" dirty="0" smtClean="0"/>
              <a:t>AV Communication Course and Licensure/Endorsement by KCCMS Code: </a:t>
            </a:r>
            <a:r>
              <a:rPr lang="en-US" sz="2200" b="0" i="1" dirty="0" smtClean="0">
                <a:effectLst/>
              </a:rPr>
              <a:t>(Tentative, not final until released by TEAL.)</a:t>
            </a:r>
            <a:r>
              <a:rPr lang="en-US" dirty="0" smtClean="0"/>
              <a:t/>
            </a:r>
            <a:br>
              <a:rPr lang="en-US" dirty="0" smtClean="0"/>
            </a:br>
            <a:endParaRPr lang="en-US" dirty="0"/>
          </a:p>
        </p:txBody>
      </p:sp>
    </p:spTree>
    <p:extLst>
      <p:ext uri="{BB962C8B-B14F-4D97-AF65-F5344CB8AC3E}">
        <p14:creationId xmlns:p14="http://schemas.microsoft.com/office/powerpoint/2010/main" xmlns="" val="4406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journalism industry has been evolving at an incredible pace so far, and it’s really difficult to predict where it’s going in the future — and that’s what makes it so exciting.” — </a:t>
            </a:r>
            <a:r>
              <a:rPr lang="en-US" sz="2000" b="1" i="1" dirty="0" smtClean="0"/>
              <a:t>Jane McDonnell, Executive Director, Online News Association</a:t>
            </a:r>
            <a:endParaRPr lang="en-US" sz="2000" b="1" i="1"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5" name="Slide Number Placeholder 4"/>
          <p:cNvSpPr>
            <a:spLocks noGrp="1"/>
          </p:cNvSpPr>
          <p:nvPr>
            <p:ph type="sldNum" sz="quarter" idx="12"/>
          </p:nvPr>
        </p:nvSpPr>
        <p:spPr/>
        <p:txBody>
          <a:bodyPr/>
          <a:lstStyle/>
          <a:p>
            <a:fld id="{5F232B0D-36BC-4840-880B-BE2884340A60}" type="slidenum">
              <a:rPr lang="en-US" smtClean="0"/>
              <a:pPr/>
              <a:t>5</a:t>
            </a:fld>
            <a:endParaRPr lang="en-US" dirty="0"/>
          </a:p>
        </p:txBody>
      </p:sp>
      <p:sp>
        <p:nvSpPr>
          <p:cNvPr id="6" name="Title 5"/>
          <p:cNvSpPr>
            <a:spLocks noGrp="1"/>
          </p:cNvSpPr>
          <p:nvPr>
            <p:ph type="title"/>
          </p:nvPr>
        </p:nvSpPr>
        <p:spPr/>
        <p:txBody>
          <a:bodyPr>
            <a:normAutofit fontScale="90000"/>
          </a:bodyPr>
          <a:lstStyle/>
          <a:p>
            <a:r>
              <a:rPr lang="en-US" dirty="0" smtClean="0"/>
              <a:t>The changing field of journalism</a:t>
            </a:r>
            <a:endParaRPr lang="en-US" dirty="0"/>
          </a:p>
        </p:txBody>
      </p:sp>
    </p:spTree>
    <p:extLst>
      <p:ext uri="{BB962C8B-B14F-4D97-AF65-F5344CB8AC3E}">
        <p14:creationId xmlns:p14="http://schemas.microsoft.com/office/powerpoint/2010/main" xmlns="" val="40871047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KCCMS allows for better identification of courses being taught in Kansas. </a:t>
            </a:r>
          </a:p>
          <a:p>
            <a:r>
              <a:rPr lang="en-US" dirty="0" smtClean="0"/>
              <a:t>Updates at KSDE systems have allowed licensure to be linked with teaching staff (LPR).</a:t>
            </a:r>
          </a:p>
          <a:p>
            <a:r>
              <a:rPr lang="en-US" dirty="0" smtClean="0"/>
              <a:t>VE2 </a:t>
            </a:r>
            <a:r>
              <a:rPr lang="en-US" dirty="0" smtClean="0"/>
              <a:t>licensure </a:t>
            </a:r>
            <a:r>
              <a:rPr lang="en-US" dirty="0" smtClean="0"/>
              <a:t>transfers to pathway courses </a:t>
            </a:r>
            <a:r>
              <a:rPr lang="en-US" dirty="0" smtClean="0"/>
              <a:t>based upon educational training preparation.</a:t>
            </a:r>
            <a:endParaRPr lang="en-US" dirty="0" smtClean="0"/>
          </a:p>
          <a:p>
            <a:r>
              <a:rPr lang="en-US" dirty="0" smtClean="0"/>
              <a:t>Pathway design sheets indicate what courses are required of the pathway and which are optional to allow local configuration to best fit school/community needs.</a:t>
            </a:r>
          </a:p>
          <a:p>
            <a:r>
              <a:rPr lang="en-US" dirty="0" smtClean="0"/>
              <a:t>Pathway courses need only be taught once in a two year rotation, which means not all pathway courses need be taught each year.</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50</a:t>
            </a:fld>
            <a:endParaRPr lang="en-US"/>
          </a:p>
        </p:txBody>
      </p:sp>
      <p:sp>
        <p:nvSpPr>
          <p:cNvPr id="6" name="Title 5"/>
          <p:cNvSpPr>
            <a:spLocks noGrp="1"/>
          </p:cNvSpPr>
          <p:nvPr>
            <p:ph type="title"/>
          </p:nvPr>
        </p:nvSpPr>
        <p:spPr/>
        <p:txBody>
          <a:bodyPr/>
          <a:lstStyle/>
          <a:p>
            <a:r>
              <a:rPr lang="en-US" dirty="0" smtClean="0"/>
              <a:t>Notations:</a:t>
            </a:r>
            <a:endParaRPr lang="en-US" dirty="0"/>
          </a:p>
        </p:txBody>
      </p:sp>
    </p:spTree>
    <p:extLst>
      <p:ext uri="{BB962C8B-B14F-4D97-AF65-F5344CB8AC3E}">
        <p14:creationId xmlns:p14="http://schemas.microsoft.com/office/powerpoint/2010/main" xmlns="" val="228189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Technical assistance is available through the KSDE—CTE webpages, webinars and one-to-one communication. (Look for archived resources on the career cluster webpage).</a:t>
            </a:r>
          </a:p>
          <a:p>
            <a:r>
              <a:rPr lang="en-US" dirty="0" smtClean="0"/>
              <a:t>Pathway applications (CPPSAs) ask for all courses to be taught to be identified.</a:t>
            </a:r>
          </a:p>
          <a:p>
            <a:r>
              <a:rPr lang="en-US" dirty="0" smtClean="0"/>
              <a:t>Any courses included in which local licensure is not found, could be skipped until the 2013-2014 school year to allow licensure/endorsement (or a KSDE technical certificate) to be </a:t>
            </a:r>
            <a:r>
              <a:rPr lang="en-US" dirty="0" smtClean="0"/>
              <a:t>earned.</a:t>
            </a:r>
            <a:endParaRPr lang="en-US" dirty="0" smtClean="0"/>
          </a:p>
          <a:p>
            <a:r>
              <a:rPr lang="en-US" dirty="0" smtClean="0"/>
              <a:t>Only pathway courses taught in the Fall generate funding support.</a:t>
            </a:r>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51</a:t>
            </a:fld>
            <a:endParaRPr lang="en-US"/>
          </a:p>
        </p:txBody>
      </p:sp>
      <p:sp>
        <p:nvSpPr>
          <p:cNvPr id="6" name="Title 5"/>
          <p:cNvSpPr>
            <a:spLocks noGrp="1"/>
          </p:cNvSpPr>
          <p:nvPr>
            <p:ph type="title"/>
          </p:nvPr>
        </p:nvSpPr>
        <p:spPr/>
        <p:txBody>
          <a:bodyPr/>
          <a:lstStyle/>
          <a:p>
            <a:r>
              <a:rPr lang="en-US" dirty="0" smtClean="0"/>
              <a:t>Notations:</a:t>
            </a:r>
            <a:endParaRPr lang="en-US" dirty="0"/>
          </a:p>
        </p:txBody>
      </p:sp>
    </p:spTree>
    <p:extLst>
      <p:ext uri="{BB962C8B-B14F-4D97-AF65-F5344CB8AC3E}">
        <p14:creationId xmlns:p14="http://schemas.microsoft.com/office/powerpoint/2010/main" xmlns="" val="312134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Broadcasting  (Radio/TV) Externships—Summer, 2012</a:t>
            </a:r>
          </a:p>
          <a:p>
            <a:pPr lvl="1"/>
            <a:r>
              <a:rPr lang="en-US" dirty="0" smtClean="0"/>
              <a:t>Sponsored by Kansas Broadcasting Association (May l deadline)</a:t>
            </a:r>
            <a:endParaRPr lang="en-US" b="1" dirty="0" smtClean="0">
              <a:hlinkClick r:id="rId2"/>
            </a:endParaRPr>
          </a:p>
          <a:p>
            <a:pPr lvl="1"/>
            <a:r>
              <a:rPr lang="en-US" dirty="0" smtClean="0">
                <a:hlinkClick r:id="rId2"/>
              </a:rPr>
              <a:t>http</a:t>
            </a:r>
            <a:r>
              <a:rPr lang="en-US" dirty="0">
                <a:hlinkClick r:id="rId2"/>
              </a:rPr>
              <a:t>://</a:t>
            </a:r>
            <a:r>
              <a:rPr lang="en-US" dirty="0" smtClean="0">
                <a:hlinkClick r:id="rId2"/>
              </a:rPr>
              <a:t>kab.net/programs/studentservices/kabpaideducatorinternship1/default.aspx</a:t>
            </a:r>
            <a:endParaRPr lang="en-US" dirty="0" smtClean="0"/>
          </a:p>
          <a:p>
            <a:pPr lvl="1"/>
            <a:r>
              <a:rPr lang="en-US" dirty="0" smtClean="0"/>
              <a:t>Contact Kent Cornish for more information   </a:t>
            </a:r>
            <a:r>
              <a:rPr lang="en-US" i="1" u="sng" dirty="0" smtClean="0">
                <a:hlinkClick r:id="rId3"/>
              </a:rPr>
              <a:t>kent@kab.net</a:t>
            </a:r>
            <a:r>
              <a:rPr lang="en-US" dirty="0" smtClean="0"/>
              <a:t> </a:t>
            </a:r>
          </a:p>
          <a:p>
            <a:r>
              <a:rPr lang="en-US" dirty="0" smtClean="0"/>
              <a:t>Kansas Journalism Institute—June 24-28, 2012</a:t>
            </a:r>
          </a:p>
          <a:p>
            <a:pPr lvl="1"/>
            <a:r>
              <a:rPr lang="en-US" dirty="0" smtClean="0"/>
              <a:t>KU Campus</a:t>
            </a:r>
          </a:p>
          <a:p>
            <a:pPr lvl="1"/>
            <a:r>
              <a:rPr lang="en-US" dirty="0" smtClean="0"/>
              <a:t>Includes student journalist training and workshop for advisors related to teaching 21</a:t>
            </a:r>
            <a:r>
              <a:rPr lang="en-US" baseline="30000" dirty="0" smtClean="0"/>
              <a:t>st</a:t>
            </a:r>
            <a:r>
              <a:rPr lang="en-US" dirty="0" smtClean="0"/>
              <a:t> century journalism and the needs of the ever changing field</a:t>
            </a:r>
            <a:r>
              <a:rPr lang="en-US" dirty="0"/>
              <a:t>. </a:t>
            </a:r>
            <a:endParaRPr lang="en-US" dirty="0" smtClean="0"/>
          </a:p>
          <a:p>
            <a:pPr lvl="1"/>
            <a:r>
              <a:rPr lang="en-US" dirty="0" smtClean="0">
                <a:hlinkClick r:id="rId4"/>
              </a:rPr>
              <a:t>http</a:t>
            </a:r>
            <a:r>
              <a:rPr lang="en-US" dirty="0">
                <a:hlinkClick r:id="rId4"/>
              </a:rPr>
              <a:t>://</a:t>
            </a:r>
            <a:r>
              <a:rPr lang="en-US" dirty="0" smtClean="0">
                <a:hlinkClick r:id="rId4"/>
              </a:rPr>
              <a:t>ehub.journalism.ku.edu/kji/</a:t>
            </a:r>
            <a:r>
              <a:rPr lang="en-US" dirty="0" smtClean="0"/>
              <a:t> </a:t>
            </a:r>
          </a:p>
          <a:p>
            <a:pPr lvl="1"/>
            <a:r>
              <a:rPr lang="en-US" dirty="0" smtClean="0"/>
              <a:t>Contact Jeff Browne (see last slide for e-mail).</a:t>
            </a:r>
          </a:p>
          <a:p>
            <a:r>
              <a:rPr lang="en-US" i="1" dirty="0" smtClean="0"/>
              <a:t>(Pending) </a:t>
            </a:r>
            <a:r>
              <a:rPr lang="en-US" dirty="0" smtClean="0"/>
              <a:t>Communications and Design Institute—Summer, 2012</a:t>
            </a:r>
          </a:p>
          <a:p>
            <a:pPr lvl="1"/>
            <a:r>
              <a:rPr lang="en-US" dirty="0" smtClean="0"/>
              <a:t>Pittsburg State University</a:t>
            </a:r>
          </a:p>
          <a:p>
            <a:pPr lvl="1"/>
            <a:r>
              <a:rPr lang="en-US" dirty="0" smtClean="0"/>
              <a:t>Watch for more information.</a:t>
            </a:r>
          </a:p>
          <a:p>
            <a:endParaRPr lang="en-US" dirty="0" smtClean="0"/>
          </a:p>
          <a:p>
            <a:pPr lvl="1"/>
            <a:endParaRPr lang="en-US" dirty="0" smtClean="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52</a:t>
            </a:fld>
            <a:endParaRPr lang="en-US"/>
          </a:p>
        </p:txBody>
      </p:sp>
      <p:sp>
        <p:nvSpPr>
          <p:cNvPr id="6" name="Title 5"/>
          <p:cNvSpPr>
            <a:spLocks noGrp="1"/>
          </p:cNvSpPr>
          <p:nvPr>
            <p:ph type="title"/>
          </p:nvPr>
        </p:nvSpPr>
        <p:spPr/>
        <p:txBody>
          <a:bodyPr>
            <a:normAutofit fontScale="90000"/>
          </a:bodyPr>
          <a:lstStyle/>
          <a:p>
            <a:r>
              <a:rPr lang="en-US" sz="3600" dirty="0" smtClean="0"/>
              <a:t>Opportunities for AV Communications </a:t>
            </a:r>
            <a:r>
              <a:rPr lang="en-US" sz="3600" dirty="0" smtClean="0"/>
              <a:t>Pathway </a:t>
            </a:r>
            <a:r>
              <a:rPr lang="en-US" sz="2700" i="1" dirty="0" smtClean="0"/>
              <a:t>(details will be released as developed)</a:t>
            </a:r>
            <a:endParaRPr lang="en-US" sz="27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24400"/>
          </a:xfrm>
        </p:spPr>
        <p:txBody>
          <a:bodyPr>
            <a:normAutofit fontScale="70000" lnSpcReduction="20000"/>
          </a:bodyPr>
          <a:lstStyle/>
          <a:p>
            <a:r>
              <a:rPr lang="en-US" b="1" dirty="0" smtClean="0"/>
              <a:t>Can I call my </a:t>
            </a:r>
            <a:r>
              <a:rPr lang="en-US" b="1" dirty="0" smtClean="0"/>
              <a:t>pathway courses the same  as I did before, like yearbook or newspaper?</a:t>
            </a:r>
          </a:p>
          <a:p>
            <a:pPr>
              <a:buNone/>
            </a:pPr>
            <a:r>
              <a:rPr lang="en-US" sz="1800" i="1" dirty="0" smtClean="0"/>
              <a:t>As with other courses, local titles are a local option, however, the title needs to reflect the skill set taught. The AV Communications pathway is also about the electronic storytelling which should be consideration as well as reflect the competencies which are addressed in the course. Reviewers who reviewed the titles as part of the designing of the pathway felt  those listed on the pathway design sheet to  be good descriptions of the courses. </a:t>
            </a:r>
            <a:endParaRPr lang="en-US" sz="2300" i="1" dirty="0" smtClean="0"/>
          </a:p>
          <a:p>
            <a:endParaRPr lang="en-US" b="1" dirty="0" smtClean="0"/>
          </a:p>
          <a:p>
            <a:r>
              <a:rPr lang="en-US" b="1" dirty="0" smtClean="0"/>
              <a:t>Where do my yearbook and newspaper classes fit?</a:t>
            </a:r>
            <a:endParaRPr lang="en-US" b="1" dirty="0" smtClean="0"/>
          </a:p>
          <a:p>
            <a:pPr marL="114300" indent="0">
              <a:buNone/>
            </a:pPr>
            <a:r>
              <a:rPr lang="en-US" sz="2000" i="1" dirty="0" smtClean="0"/>
              <a:t>Yearbook and newspaper course competencies need to be reviewed and then compared to the course competencies of the courses in this pathway as well as Visual Arts and Web and Digital Communications. Realize a ‘skill set’ is the focus of the courses and not product specific.  Students that complete the courses must be able to see how the skill set can be applied in a variety of career areas. </a:t>
            </a:r>
            <a:r>
              <a:rPr lang="en-US" sz="2000" i="1" dirty="0" smtClean="0"/>
              <a:t>It is a local open what experiences happen with a course, however all competences in a pathway approved course must be taught and expected to be the main focus of that course.  </a:t>
            </a:r>
          </a:p>
          <a:p>
            <a:pPr marL="114300" indent="0">
              <a:buNone/>
            </a:pPr>
            <a:endParaRPr lang="en-US" sz="2000" i="1" dirty="0" smtClean="0"/>
          </a:p>
          <a:p>
            <a:r>
              <a:rPr lang="en-US" b="1" dirty="0" smtClean="0"/>
              <a:t>What is meant by cross course projects?</a:t>
            </a:r>
          </a:p>
          <a:p>
            <a:pPr>
              <a:buNone/>
            </a:pPr>
            <a:r>
              <a:rPr lang="en-US" sz="1900" i="1" dirty="0" smtClean="0"/>
              <a:t>Projects that had traditionally been part of a VE2 Communication Technology program could actually be separated by skill set to be addressed in separate courses. Using Yearbook as an example, the designing of the pages of the yearbook may be best taught in a </a:t>
            </a:r>
            <a:r>
              <a:rPr lang="en-US" sz="1900" i="1" u="sng" dirty="0" smtClean="0"/>
              <a:t>Graphic </a:t>
            </a:r>
            <a:r>
              <a:rPr lang="en-US" sz="1900" i="1" u="sng" dirty="0" smtClean="0"/>
              <a:t>D</a:t>
            </a:r>
            <a:r>
              <a:rPr lang="en-US" sz="1900" i="1" u="sng" dirty="0" smtClean="0"/>
              <a:t>esign </a:t>
            </a:r>
            <a:r>
              <a:rPr lang="en-US" sz="1900" i="1" dirty="0" smtClean="0"/>
              <a:t>course, the photos taken in the </a:t>
            </a:r>
            <a:r>
              <a:rPr lang="en-US" sz="1900" i="1" u="sng" dirty="0" err="1" smtClean="0"/>
              <a:t>P</a:t>
            </a:r>
            <a:r>
              <a:rPr lang="en-US" sz="1900" i="1" u="sng" dirty="0" err="1" smtClean="0"/>
              <a:t>hotoimaging</a:t>
            </a:r>
            <a:r>
              <a:rPr lang="en-US" sz="1900" i="1" dirty="0" smtClean="0"/>
              <a:t> course and ads sold in a </a:t>
            </a:r>
            <a:r>
              <a:rPr lang="en-US" sz="1900" i="1" u="sng" dirty="0" smtClean="0"/>
              <a:t>Marketing</a:t>
            </a:r>
            <a:r>
              <a:rPr lang="en-US" sz="1900" i="1" dirty="0" smtClean="0"/>
              <a:t> course.  This concept also reflects the career cluster philosophy of teachers working outside silos.</a:t>
            </a:r>
          </a:p>
          <a:p>
            <a:pPr>
              <a:buNone/>
            </a:pPr>
            <a:endParaRPr lang="en-US" sz="1900" i="1" dirty="0" smtClean="0"/>
          </a:p>
          <a:p>
            <a:pPr marL="114300" indent="0">
              <a:buNone/>
            </a:pPr>
            <a:endParaRPr lang="en-US" i="1"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AV Communications Webinar--12-1-2011--Browne, North &amp; Randel, Presenters</a:t>
            </a:r>
            <a:endParaRPr lang="en-US"/>
          </a:p>
        </p:txBody>
      </p:sp>
      <p:sp>
        <p:nvSpPr>
          <p:cNvPr id="6" name="Slide Number Placeholder 5"/>
          <p:cNvSpPr>
            <a:spLocks noGrp="1"/>
          </p:cNvSpPr>
          <p:nvPr>
            <p:ph type="sldNum" sz="quarter" idx="12"/>
          </p:nvPr>
        </p:nvSpPr>
        <p:spPr/>
        <p:txBody>
          <a:bodyPr/>
          <a:lstStyle/>
          <a:p>
            <a:fld id="{5F232B0D-36BC-4840-880B-BE2884340A60}" type="slidenum">
              <a:rPr lang="en-US" smtClean="0"/>
              <a:pPr/>
              <a:t>53</a:t>
            </a:fld>
            <a:endParaRPr lang="en-US"/>
          </a:p>
        </p:txBody>
      </p:sp>
      <p:sp>
        <p:nvSpPr>
          <p:cNvPr id="2" name="Title 1"/>
          <p:cNvSpPr>
            <a:spLocks noGrp="1"/>
          </p:cNvSpPr>
          <p:nvPr>
            <p:ph type="title"/>
          </p:nvPr>
        </p:nvSpPr>
        <p:spPr/>
        <p:txBody>
          <a:bodyPr/>
          <a:lstStyle/>
          <a:p>
            <a:r>
              <a:rPr lang="en-US" dirty="0" smtClean="0"/>
              <a:t>Questions from the Field:</a:t>
            </a:r>
            <a:endParaRPr lang="en-US" dirty="0"/>
          </a:p>
        </p:txBody>
      </p:sp>
    </p:spTree>
    <p:extLst>
      <p:ext uri="{BB962C8B-B14F-4D97-AF65-F5344CB8AC3E}">
        <p14:creationId xmlns:p14="http://schemas.microsoft.com/office/powerpoint/2010/main" xmlns="" val="50904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dirty="0" smtClean="0"/>
              <a:t>How do I know which of the courses I teach now fit in the pathway courses?</a:t>
            </a:r>
          </a:p>
          <a:p>
            <a:pPr>
              <a:buNone/>
            </a:pPr>
            <a:r>
              <a:rPr lang="en-US" i="1" dirty="0" smtClean="0"/>
              <a:t>As in the yearbook and newspaper courses, compare competencies of courses taught now  to those of the pathway courses. Also look within the Visual Arts and Web and Digital Communication courses. It may be determined courses cross several pathways, which could be an indication a need to apply for more than one. As always, pathway selection is a local option.</a:t>
            </a:r>
          </a:p>
          <a:p>
            <a:pPr>
              <a:buNone/>
            </a:pPr>
            <a:endParaRPr lang="en-US" i="1" dirty="0" smtClean="0"/>
          </a:p>
          <a:p>
            <a:r>
              <a:rPr lang="en-US" b="1" dirty="0" smtClean="0"/>
              <a:t>Where </a:t>
            </a:r>
            <a:r>
              <a:rPr lang="en-US" b="1" dirty="0" smtClean="0"/>
              <a:t>do I get the licensure for the courses?</a:t>
            </a:r>
          </a:p>
          <a:p>
            <a:pPr marL="114300" indent="0">
              <a:buNone/>
            </a:pPr>
            <a:r>
              <a:rPr lang="en-US" sz="2800" i="1" dirty="0" smtClean="0"/>
              <a:t>The Teacher Licensure (TEAL) department at KSDE has a reference document that will share the licensure that can teach the course. This listing was prepared by CTE consultants with TEALS input and reflects the educational training. This may or may not agree with those allowances under VE2 programs. Please contact </a:t>
            </a:r>
            <a:r>
              <a:rPr lang="en-US" sz="2800" i="1" dirty="0" err="1" smtClean="0"/>
              <a:t>Gayla</a:t>
            </a:r>
            <a:r>
              <a:rPr lang="en-US" sz="2800" i="1" dirty="0" smtClean="0"/>
              <a:t> </a:t>
            </a:r>
            <a:r>
              <a:rPr lang="en-US" sz="2800" i="1" dirty="0" err="1" smtClean="0"/>
              <a:t>Randel</a:t>
            </a:r>
            <a:r>
              <a:rPr lang="en-US" sz="2800" i="1" dirty="0" smtClean="0"/>
              <a:t> with questions. </a:t>
            </a:r>
            <a:endParaRPr lang="en-US" sz="2800" i="1" dirty="0" smtClean="0"/>
          </a:p>
          <a:p>
            <a:pPr marL="114300" indent="0">
              <a:buNone/>
            </a:pPr>
            <a:endParaRPr lang="en-US" sz="3200" i="1" dirty="0" smtClean="0"/>
          </a:p>
          <a:p>
            <a:r>
              <a:rPr lang="en-US" b="1" dirty="0" smtClean="0"/>
              <a:t>How </a:t>
            </a:r>
            <a:r>
              <a:rPr lang="en-US" b="1" dirty="0" smtClean="0"/>
              <a:t>can we teach all the essential knowledge and skills when they are too difficult for introduction students or there are too many to cover?</a:t>
            </a:r>
          </a:p>
          <a:p>
            <a:pPr marL="114300" indent="0">
              <a:buNone/>
            </a:pPr>
            <a:r>
              <a:rPr lang="en-US" sz="2800" i="1" dirty="0" smtClean="0"/>
              <a:t>The essential knowledge and skills are to be taught in every course to build/enhance the 21</a:t>
            </a:r>
            <a:r>
              <a:rPr lang="en-US" sz="2800" i="1" baseline="30000" dirty="0" smtClean="0"/>
              <a:t>st</a:t>
            </a:r>
            <a:r>
              <a:rPr lang="en-US" sz="2800" i="1" dirty="0" smtClean="0"/>
              <a:t> century skills of students, and all competencies are to be included.  These can be taught simultaneously through the integration of a CTSO experience (such as FBLA or FCCLA) is considered best practice. Select the CTSO that best fits your subject area. Contact the state advisors (contact information available on the KSDE website) to learn more about CTSOs.  </a:t>
            </a:r>
            <a:endParaRPr lang="en-US" sz="3600" i="1" dirty="0" smtClean="0"/>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54</a:t>
            </a:fld>
            <a:endParaRPr lang="en-US"/>
          </a:p>
        </p:txBody>
      </p:sp>
      <p:sp>
        <p:nvSpPr>
          <p:cNvPr id="6" name="Title 5"/>
          <p:cNvSpPr>
            <a:spLocks noGrp="1"/>
          </p:cNvSpPr>
          <p:nvPr>
            <p:ph type="title"/>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a:t>What about the courses I want to teach that are not listed on the pathway design sheet?</a:t>
            </a:r>
          </a:p>
          <a:p>
            <a:pPr marL="114300" indent="0">
              <a:buNone/>
            </a:pPr>
            <a:r>
              <a:rPr lang="en-US" i="1" dirty="0"/>
              <a:t>Only the courses on the pathway design sheet are recognized as part of the pathway.  If a school wishes to offer courses locally, that is allowed, however they are not part of the pathway and are not included in the application nor any KSDE reporting. Files would be kept locally as deemed necessary.  Note that only the technical and application level courses listed on the design sheet are funded. No locally offered courses are fundable. </a:t>
            </a:r>
            <a:endParaRPr lang="en-US" i="1" dirty="0" smtClean="0"/>
          </a:p>
          <a:p>
            <a:pPr marL="114300" indent="0">
              <a:buNone/>
            </a:pPr>
            <a:endParaRPr lang="en-US" i="1" dirty="0"/>
          </a:p>
          <a:p>
            <a:r>
              <a:rPr lang="en-US" b="1" dirty="0"/>
              <a:t>Other information shared:</a:t>
            </a:r>
          </a:p>
          <a:p>
            <a:pPr marL="114300" indent="0">
              <a:buNone/>
            </a:pPr>
            <a:r>
              <a:rPr lang="en-US" i="1" dirty="0"/>
              <a:t>Courses in a pathway may be taught every other year to allow for larger class sizes and less teaching preps. Doubling up courses is also allowed (see </a:t>
            </a:r>
            <a:r>
              <a:rPr lang="en-US" i="1" dirty="0" smtClean="0"/>
              <a:t>slide 38 for </a:t>
            </a:r>
            <a:r>
              <a:rPr lang="en-US" i="1" dirty="0"/>
              <a:t>additional information).</a:t>
            </a:r>
          </a:p>
          <a:p>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55</a:t>
            </a:fld>
            <a:endParaRPr lang="en-US"/>
          </a:p>
        </p:txBody>
      </p:sp>
      <p:sp>
        <p:nvSpPr>
          <p:cNvPr id="6" name="Title 5"/>
          <p:cNvSpPr>
            <a:spLocks noGrp="1"/>
          </p:cNvSpPr>
          <p:nvPr>
            <p:ph type="title"/>
          </p:nvPr>
        </p:nvSpPr>
        <p:spPr/>
        <p:txBody>
          <a:bodyPr/>
          <a:lstStyle/>
          <a:p>
            <a:endParaRPr lang="en-US" dirty="0"/>
          </a:p>
        </p:txBody>
      </p:sp>
    </p:spTree>
    <p:extLst>
      <p:ext uri="{BB962C8B-B14F-4D97-AF65-F5344CB8AC3E}">
        <p14:creationId xmlns:p14="http://schemas.microsoft.com/office/powerpoint/2010/main" xmlns="" val="251948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lstStyle/>
          <a:p>
            <a:r>
              <a:rPr lang="en-US" dirty="0" smtClean="0"/>
              <a:t>QUESTIONS?</a:t>
            </a:r>
            <a:endParaRPr lang="en-US" dirty="0"/>
          </a:p>
        </p:txBody>
      </p:sp>
      <p:pic>
        <p:nvPicPr>
          <p:cNvPr id="70658" name="Picture 2" descr="http://www.tsongas.com/userfiles/image/decisions.jpg"/>
          <p:cNvPicPr>
            <a:picLocks noGrp="1" noChangeAspect="1" noChangeArrowheads="1"/>
          </p:cNvPicPr>
          <p:nvPr>
            <p:ph type="pic" idx="1"/>
          </p:nvPr>
        </p:nvPicPr>
        <p:blipFill>
          <a:blip r:embed="rId2" cstate="print"/>
          <a:srcRect t="23460" b="23460"/>
          <a:stretch>
            <a:fillRect/>
          </a:stretch>
        </p:blipFill>
        <p:spPr bwMode="auto">
          <a:xfrm>
            <a:off x="2057400" y="838200"/>
            <a:ext cx="4419600" cy="3514531"/>
          </a:xfrm>
          <a:prstGeom prst="rect">
            <a:avLst/>
          </a:prstGeom>
          <a:noFill/>
        </p:spPr>
      </p:pic>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56</a:t>
            </a:fld>
            <a:endParaRPr lang="en-US"/>
          </a:p>
        </p:txBody>
      </p:sp>
      <p:sp>
        <p:nvSpPr>
          <p:cNvPr id="2" name="Title 1"/>
          <p:cNvSpPr>
            <a:spLocks noGrp="1"/>
          </p:cNvSpPr>
          <p:nvPr>
            <p:ph type="title"/>
          </p:nvPr>
        </p:nvSpPr>
        <p:spPr>
          <a:xfrm>
            <a:off x="5486400" y="1066800"/>
            <a:ext cx="3143696" cy="3810000"/>
          </a:xfrm>
        </p:spPr>
        <p:txBody>
          <a:bodyPr>
            <a:normAutofit/>
          </a:bodyPr>
          <a:lstStyle/>
          <a:p>
            <a:r>
              <a:rPr lang="en-US" sz="3600" dirty="0" smtClean="0"/>
              <a:t/>
            </a:r>
            <a:br>
              <a:rPr lang="en-US" sz="3600" dirty="0" smtClean="0"/>
            </a:br>
            <a:endParaRPr lang="en-US" sz="3600" dirty="0"/>
          </a:p>
        </p:txBody>
      </p:sp>
    </p:spTree>
    <p:extLst>
      <p:ext uri="{BB962C8B-B14F-4D97-AF65-F5344CB8AC3E}">
        <p14:creationId xmlns:p14="http://schemas.microsoft.com/office/powerpoint/2010/main" xmlns="" val="329529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fontScale="92500" lnSpcReduction="10000"/>
          </a:bodyPr>
          <a:lstStyle/>
          <a:p>
            <a:r>
              <a:rPr lang="en-US" dirty="0" smtClean="0"/>
              <a:t>Bill North</a:t>
            </a:r>
            <a:br>
              <a:rPr lang="en-US" dirty="0" smtClean="0"/>
            </a:br>
            <a:r>
              <a:rPr lang="en-US" dirty="0" smtClean="0"/>
              <a:t>Senior Curator, KSU Beach Museum of Art</a:t>
            </a:r>
          </a:p>
          <a:p>
            <a:pPr>
              <a:buNone/>
            </a:pPr>
            <a:r>
              <a:rPr lang="en-US" smtClean="0">
                <a:hlinkClick r:id="rId2"/>
              </a:rPr>
              <a:t>billnorth@k-state.edu</a:t>
            </a:r>
            <a:r>
              <a:rPr lang="en-US" smtClean="0"/>
              <a:t>	</a:t>
            </a:r>
            <a:r>
              <a:rPr lang="en-US" dirty="0" smtClean="0"/>
              <a:t>	785-532-7718</a:t>
            </a:r>
          </a:p>
          <a:p>
            <a:pPr>
              <a:buNone/>
            </a:pPr>
            <a:endParaRPr lang="en-US" dirty="0" smtClean="0"/>
          </a:p>
          <a:p>
            <a:r>
              <a:rPr lang="en-US" dirty="0" smtClean="0"/>
              <a:t>Jeff Browne</a:t>
            </a:r>
            <a:br>
              <a:rPr lang="en-US" dirty="0" smtClean="0"/>
            </a:br>
            <a:r>
              <a:rPr lang="en-US" dirty="0" smtClean="0"/>
              <a:t>KSPA/KJI Director, KU School of Journalism</a:t>
            </a:r>
          </a:p>
          <a:p>
            <a:pPr>
              <a:buNone/>
            </a:pPr>
            <a:r>
              <a:rPr lang="en-US" dirty="0" smtClean="0">
                <a:hlinkClick r:id="rId3"/>
              </a:rPr>
              <a:t>jeffbrowne@ku.edu</a:t>
            </a:r>
            <a:r>
              <a:rPr lang="en-US" dirty="0" smtClean="0"/>
              <a:t>	785-864-4755</a:t>
            </a:r>
          </a:p>
          <a:p>
            <a:pPr>
              <a:buNone/>
            </a:pPr>
            <a:endParaRPr lang="en-US" dirty="0" smtClean="0"/>
          </a:p>
          <a:p>
            <a:r>
              <a:rPr lang="en-US" dirty="0" err="1" smtClean="0"/>
              <a:t>Gayla</a:t>
            </a:r>
            <a:r>
              <a:rPr lang="en-US" dirty="0" smtClean="0"/>
              <a:t> </a:t>
            </a:r>
            <a:r>
              <a:rPr lang="en-US" dirty="0" err="1" smtClean="0"/>
              <a:t>Randel</a:t>
            </a:r>
            <a:endParaRPr lang="en-US" dirty="0" smtClean="0"/>
          </a:p>
          <a:p>
            <a:pPr>
              <a:buNone/>
            </a:pPr>
            <a:r>
              <a:rPr lang="en-US" dirty="0" smtClean="0"/>
              <a:t>	Education Program Consultant</a:t>
            </a:r>
            <a:r>
              <a:rPr lang="en-US" dirty="0"/>
              <a:t>	</a:t>
            </a:r>
            <a:endParaRPr lang="en-US" dirty="0" smtClean="0"/>
          </a:p>
          <a:p>
            <a:pPr>
              <a:buNone/>
            </a:pPr>
            <a:r>
              <a:rPr lang="en-US" dirty="0" smtClean="0">
                <a:hlinkClick r:id="rId4"/>
              </a:rPr>
              <a:t>grandel@ksde.org</a:t>
            </a:r>
            <a:r>
              <a:rPr lang="en-US" dirty="0" smtClean="0"/>
              <a:t> 	785-296-4912</a:t>
            </a:r>
          </a:p>
          <a:p>
            <a:pPr>
              <a:buNone/>
            </a:pPr>
            <a:endParaRPr lang="en-US" dirty="0" smtClean="0"/>
          </a:p>
          <a:p>
            <a:pPr>
              <a:buNone/>
            </a:pPr>
            <a:endParaRPr lang="en-US" dirty="0" smtClean="0"/>
          </a:p>
          <a:p>
            <a:pPr algn="l">
              <a:buNone/>
            </a:pPr>
            <a:endParaRPr lang="en-US" dirty="0"/>
          </a:p>
        </p:txBody>
      </p:sp>
      <p:sp>
        <p:nvSpPr>
          <p:cNvPr id="4" name="Date Placeholder 3"/>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AV Communications Webinar--12-1-2011--Browne, North &amp; Randel, Presenters</a:t>
            </a:r>
            <a:endParaRPr lang="en-US"/>
          </a:p>
        </p:txBody>
      </p:sp>
      <p:sp>
        <p:nvSpPr>
          <p:cNvPr id="8" name="Slide Number Placeholder 7"/>
          <p:cNvSpPr>
            <a:spLocks noGrp="1"/>
          </p:cNvSpPr>
          <p:nvPr>
            <p:ph type="sldNum" sz="quarter" idx="12"/>
          </p:nvPr>
        </p:nvSpPr>
        <p:spPr/>
        <p:txBody>
          <a:bodyPr/>
          <a:lstStyle/>
          <a:p>
            <a:fld id="{5F232B0D-36BC-4840-880B-BE2884340A60}" type="slidenum">
              <a:rPr lang="en-US" smtClean="0"/>
              <a:pPr/>
              <a:t>57</a:t>
            </a:fld>
            <a:endParaRPr lang="en-US"/>
          </a:p>
        </p:txBody>
      </p:sp>
      <p:sp>
        <p:nvSpPr>
          <p:cNvPr id="2" name="Title 1"/>
          <p:cNvSpPr>
            <a:spLocks noGrp="1"/>
          </p:cNvSpPr>
          <p:nvPr>
            <p:ph type="title"/>
          </p:nvPr>
        </p:nvSpPr>
        <p:spPr/>
        <p:txBody>
          <a:bodyPr>
            <a:normAutofit fontScale="90000"/>
          </a:bodyPr>
          <a:lstStyle/>
          <a:p>
            <a:pPr algn="l"/>
            <a:r>
              <a:rPr lang="en-US" dirty="0"/>
              <a:t/>
            </a:r>
            <a:br>
              <a:rPr lang="en-US" dirty="0"/>
            </a:br>
            <a:r>
              <a:rPr lang="en-US" dirty="0"/>
              <a:t> </a:t>
            </a:r>
            <a:br>
              <a:rPr lang="en-US" dirty="0"/>
            </a:br>
            <a:r>
              <a:rPr lang="en-US" sz="2700" dirty="0" smtClean="0"/>
              <a:t/>
            </a:r>
            <a:br>
              <a:rPr lang="en-US" sz="2700" dirty="0" smtClean="0"/>
            </a:br>
            <a:r>
              <a:rPr lang="en-US" sz="2700" dirty="0" smtClean="0"/>
              <a:t>For more information:</a:t>
            </a:r>
            <a:r>
              <a:rPr lang="en-US" dirty="0" smtClean="0"/>
              <a:t/>
            </a:r>
            <a:br>
              <a:rPr lang="en-US" dirty="0" smtClean="0"/>
            </a:br>
            <a:r>
              <a:rPr lang="en-US" dirty="0" smtClean="0"/>
              <a:t/>
            </a:r>
            <a:br>
              <a:rPr lang="en-US" dirty="0" smtClean="0"/>
            </a:br>
            <a:r>
              <a:rPr lang="en-US" dirty="0" smtClean="0"/>
              <a:t/>
            </a:r>
            <a:br>
              <a:rPr lang="en-US" dirty="0" smtClean="0"/>
            </a:br>
            <a:endParaRPr lang="en-US" sz="2800" dirty="0"/>
          </a:p>
        </p:txBody>
      </p:sp>
    </p:spTree>
    <p:extLst>
      <p:ext uri="{BB962C8B-B14F-4D97-AF65-F5344CB8AC3E}">
        <p14:creationId xmlns:p14="http://schemas.microsoft.com/office/powerpoint/2010/main" xmlns="" val="1258802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Newspapers are still searching for sustainable business and editorial models. </a:t>
            </a:r>
          </a:p>
          <a:p>
            <a:r>
              <a:rPr lang="en-US" dirty="0" smtClean="0"/>
              <a:t>Media are exploring non-traditional revenue streams such as online games or web apps.</a:t>
            </a:r>
          </a:p>
          <a:p>
            <a:r>
              <a:rPr lang="en-US" dirty="0" smtClean="0"/>
              <a:t>Hyper-local coverage is gaining acceptance. </a:t>
            </a:r>
          </a:p>
          <a:p>
            <a:r>
              <a:rPr lang="en-US" dirty="0" smtClean="0"/>
              <a:t>Citizen Journalism has become part of the media landscape.</a:t>
            </a:r>
          </a:p>
          <a:p>
            <a:r>
              <a:rPr lang="en-US" dirty="0" smtClean="0"/>
              <a:t>The role of journalists and the skills necessary to succeed have changed.</a:t>
            </a:r>
          </a:p>
          <a:p>
            <a:r>
              <a:rPr lang="en-US" dirty="0" smtClean="0"/>
              <a:t>One-way storytelling has given way to a two-way (or multiple) conversation between the journalist and the audience.</a:t>
            </a:r>
          </a:p>
          <a:p>
            <a:r>
              <a:rPr lang="en-US" dirty="0" smtClean="0"/>
              <a:t>TV news is beginning to experience the same changes and chaos as print journalism, causing many to panic.</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5" name="Slide Number Placeholder 4"/>
          <p:cNvSpPr>
            <a:spLocks noGrp="1"/>
          </p:cNvSpPr>
          <p:nvPr>
            <p:ph type="sldNum" sz="quarter" idx="12"/>
          </p:nvPr>
        </p:nvSpPr>
        <p:spPr/>
        <p:txBody>
          <a:bodyPr/>
          <a:lstStyle/>
          <a:p>
            <a:fld id="{5F232B0D-36BC-4840-880B-BE2884340A60}" type="slidenum">
              <a:rPr lang="en-US" smtClean="0"/>
              <a:pPr/>
              <a:t>6</a:t>
            </a:fld>
            <a:endParaRPr lang="en-US" dirty="0"/>
          </a:p>
        </p:txBody>
      </p:sp>
      <p:sp>
        <p:nvSpPr>
          <p:cNvPr id="6" name="Title 5"/>
          <p:cNvSpPr>
            <a:spLocks noGrp="1"/>
          </p:cNvSpPr>
          <p:nvPr>
            <p:ph type="title"/>
          </p:nvPr>
        </p:nvSpPr>
        <p:spPr/>
        <p:txBody>
          <a:bodyPr>
            <a:normAutofit fontScale="90000"/>
          </a:bodyPr>
          <a:lstStyle/>
          <a:p>
            <a:r>
              <a:rPr lang="en-US" dirty="0" smtClean="0"/>
              <a:t>The changing field of journalism</a:t>
            </a:r>
            <a:endParaRPr lang="en-US" dirty="0"/>
          </a:p>
        </p:txBody>
      </p:sp>
    </p:spTree>
    <p:extLst>
      <p:ext uri="{BB962C8B-B14F-4D97-AF65-F5344CB8AC3E}">
        <p14:creationId xmlns:p14="http://schemas.microsoft.com/office/powerpoint/2010/main" xmlns="" val="295404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KU J-School Foundations </a:t>
            </a:r>
            <a:r>
              <a:rPr lang="en-US" sz="2800" b="1" dirty="0" smtClean="0"/>
              <a:t>2000-2012</a:t>
            </a:r>
          </a:p>
          <a:p>
            <a:pPr lvl="1"/>
            <a:r>
              <a:rPr lang="en-US" sz="2400" b="1" dirty="0" smtClean="0"/>
              <a:t>Introduction to Mass Communications (3 cred)</a:t>
            </a:r>
          </a:p>
          <a:p>
            <a:pPr lvl="1"/>
            <a:r>
              <a:rPr lang="en-US" sz="2400" b="1" dirty="0" smtClean="0"/>
              <a:t>Research and Writing (3 cred)</a:t>
            </a:r>
          </a:p>
          <a:p>
            <a:pPr lvl="1"/>
            <a:endParaRPr lang="en-US" sz="2400" b="1" dirty="0" smtClean="0"/>
          </a:p>
          <a:p>
            <a:r>
              <a:rPr lang="en-US" sz="2800" dirty="0" smtClean="0"/>
              <a:t>KU J-School Foundation </a:t>
            </a:r>
            <a:r>
              <a:rPr lang="en-US" sz="2800" b="1" dirty="0" smtClean="0"/>
              <a:t>2012 and beyond</a:t>
            </a:r>
          </a:p>
          <a:p>
            <a:pPr lvl="1"/>
            <a:r>
              <a:rPr lang="en-US" sz="2400" b="1" dirty="0" smtClean="0"/>
              <a:t>Introduction to Mass Communications (3 cred)</a:t>
            </a:r>
          </a:p>
          <a:p>
            <a:pPr lvl="1"/>
            <a:r>
              <a:rPr lang="en-US" sz="2400" b="1" dirty="0" smtClean="0"/>
              <a:t>Visual Storytelling Fundamentals (3cred)</a:t>
            </a:r>
          </a:p>
          <a:p>
            <a:pPr lvl="1"/>
            <a:r>
              <a:rPr lang="en-US" sz="2400" b="1" dirty="0" err="1" smtClean="0"/>
              <a:t>Infomania</a:t>
            </a:r>
            <a:r>
              <a:rPr lang="en-US" sz="2400" b="1" dirty="0" smtClean="0"/>
              <a:t>! Research for Journalists (3 </a:t>
            </a:r>
            <a:r>
              <a:rPr lang="en-US" sz="2400" b="1" dirty="0" err="1" smtClean="0"/>
              <a:t>cred</a:t>
            </a:r>
            <a:r>
              <a:rPr lang="en-US" sz="2400" b="1" dirty="0" smtClean="0"/>
              <a:t>)</a:t>
            </a:r>
          </a:p>
          <a:p>
            <a:pPr lvl="1"/>
            <a:r>
              <a:rPr lang="en-US" sz="2400" b="1" dirty="0" smtClean="0"/>
              <a:t>Writing for Multimedia (3 </a:t>
            </a:r>
            <a:r>
              <a:rPr lang="en-US" sz="2400" b="1" dirty="0" err="1" smtClean="0"/>
              <a:t>cred</a:t>
            </a:r>
            <a:r>
              <a:rPr lang="en-US" sz="2400" b="1" dirty="0" smtClean="0"/>
              <a:t>)</a:t>
            </a:r>
          </a:p>
          <a:p>
            <a:pPr lvl="1"/>
            <a:endParaRPr lang="en-US" sz="2400" b="1" dirty="0" smtClean="0"/>
          </a:p>
          <a:p>
            <a:endParaRPr lang="en-US" sz="2162" b="1" i="1"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7</a:t>
            </a:fld>
            <a:endParaRPr lang="en-US"/>
          </a:p>
        </p:txBody>
      </p:sp>
      <p:sp>
        <p:nvSpPr>
          <p:cNvPr id="6" name="Title 5"/>
          <p:cNvSpPr>
            <a:spLocks noGrp="1"/>
          </p:cNvSpPr>
          <p:nvPr>
            <p:ph type="title"/>
          </p:nvPr>
        </p:nvSpPr>
        <p:spPr/>
        <p:txBody>
          <a:bodyPr>
            <a:normAutofit fontScale="90000"/>
          </a:bodyPr>
          <a:lstStyle/>
          <a:p>
            <a:r>
              <a:rPr lang="en-US" dirty="0" smtClean="0"/>
              <a:t>The changing field of journalism</a:t>
            </a:r>
            <a:endParaRPr lang="en-US" dirty="0"/>
          </a:p>
        </p:txBody>
      </p:sp>
    </p:spTree>
    <p:extLst>
      <p:ext uri="{BB962C8B-B14F-4D97-AF65-F5344CB8AC3E}">
        <p14:creationId xmlns:p14="http://schemas.microsoft.com/office/powerpoint/2010/main" xmlns="" val="2918795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“Social media are becoming part of journalism, another transmission system, that all journalism must be involved in.”</a:t>
            </a:r>
          </a:p>
          <a:p>
            <a:endParaRPr lang="en-US" dirty="0" smtClean="0"/>
          </a:p>
          <a:p>
            <a:r>
              <a:rPr lang="en-US" dirty="0" smtClean="0"/>
              <a:t>“Journalism is more than narrative now. It is more than storytelling. Journalism is shifting from being a product . . . to being a service.” — </a:t>
            </a:r>
            <a:r>
              <a:rPr lang="en-US" sz="2162" b="1" i="1" dirty="0" smtClean="0"/>
              <a:t>Tom Rosenstiel, director, Project for Excellence in Journalism</a:t>
            </a:r>
            <a:endParaRPr lang="en-US" sz="2162" b="1" i="1"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AV Communications Webinar--12-1-2011--Browne, North &amp; Randel, Presenters</a:t>
            </a:r>
            <a:endParaRPr lang="en-US"/>
          </a:p>
        </p:txBody>
      </p:sp>
      <p:sp>
        <p:nvSpPr>
          <p:cNvPr id="5" name="Slide Number Placeholder 4"/>
          <p:cNvSpPr>
            <a:spLocks noGrp="1"/>
          </p:cNvSpPr>
          <p:nvPr>
            <p:ph type="sldNum" sz="quarter" idx="12"/>
          </p:nvPr>
        </p:nvSpPr>
        <p:spPr/>
        <p:txBody>
          <a:bodyPr/>
          <a:lstStyle/>
          <a:p>
            <a:fld id="{5F232B0D-36BC-4840-880B-BE2884340A60}" type="slidenum">
              <a:rPr lang="en-US" smtClean="0"/>
              <a:pPr/>
              <a:t>8</a:t>
            </a:fld>
            <a:endParaRPr lang="en-US"/>
          </a:p>
        </p:txBody>
      </p:sp>
      <p:sp>
        <p:nvSpPr>
          <p:cNvPr id="6" name="Title 5"/>
          <p:cNvSpPr>
            <a:spLocks noGrp="1"/>
          </p:cNvSpPr>
          <p:nvPr>
            <p:ph type="title"/>
          </p:nvPr>
        </p:nvSpPr>
        <p:spPr/>
        <p:txBody>
          <a:bodyPr>
            <a:normAutofit fontScale="90000"/>
          </a:bodyPr>
          <a:lstStyle/>
          <a:p>
            <a:r>
              <a:rPr lang="en-US" dirty="0" smtClean="0"/>
              <a:t>The changing field of journalism</a:t>
            </a:r>
            <a:endParaRPr lang="en-US" dirty="0"/>
          </a:p>
        </p:txBody>
      </p:sp>
    </p:spTree>
    <p:extLst>
      <p:ext uri="{BB962C8B-B14F-4D97-AF65-F5344CB8AC3E}">
        <p14:creationId xmlns:p14="http://schemas.microsoft.com/office/powerpoint/2010/main" xmlns="" val="145433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 not convinced that video and audio . . . multimedia . . . Are going to be newspapers’ salvation. But if that would save newspapers online, then TV websites would be thriving . . . and they're not." — </a:t>
            </a:r>
            <a:r>
              <a:rPr lang="en-US" sz="2162" b="1" i="1" dirty="0" smtClean="0"/>
              <a:t>Charlotte Grimes, Knight Chair in Political Reporting at the Newhouse School, Syracuse University</a:t>
            </a:r>
            <a:endParaRPr lang="en-US" sz="2162" b="1" i="1"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AV Communications Webinar--12-1-2011--Browne, North &amp; Randel, Presenters</a:t>
            </a:r>
            <a:endParaRPr lang="en-US" dirty="0"/>
          </a:p>
        </p:txBody>
      </p:sp>
      <p:sp>
        <p:nvSpPr>
          <p:cNvPr id="5" name="Slide Number Placeholder 4"/>
          <p:cNvSpPr>
            <a:spLocks noGrp="1"/>
          </p:cNvSpPr>
          <p:nvPr>
            <p:ph type="sldNum" sz="quarter" idx="12"/>
          </p:nvPr>
        </p:nvSpPr>
        <p:spPr/>
        <p:txBody>
          <a:bodyPr/>
          <a:lstStyle/>
          <a:p>
            <a:fld id="{5F232B0D-36BC-4840-880B-BE2884340A60}" type="slidenum">
              <a:rPr lang="en-US" smtClean="0"/>
              <a:pPr/>
              <a:t>9</a:t>
            </a:fld>
            <a:endParaRPr lang="en-US" dirty="0"/>
          </a:p>
        </p:txBody>
      </p:sp>
      <p:sp>
        <p:nvSpPr>
          <p:cNvPr id="6" name="Title 5"/>
          <p:cNvSpPr>
            <a:spLocks noGrp="1"/>
          </p:cNvSpPr>
          <p:nvPr>
            <p:ph type="title"/>
          </p:nvPr>
        </p:nvSpPr>
        <p:spPr/>
        <p:txBody>
          <a:bodyPr>
            <a:normAutofit fontScale="90000"/>
          </a:bodyPr>
          <a:lstStyle/>
          <a:p>
            <a:r>
              <a:rPr lang="en-US" dirty="0" smtClean="0"/>
              <a:t>The changing field of journalism</a:t>
            </a:r>
            <a:endParaRPr lang="en-US" dirty="0"/>
          </a:p>
        </p:txBody>
      </p:sp>
    </p:spTree>
    <p:extLst>
      <p:ext uri="{BB962C8B-B14F-4D97-AF65-F5344CB8AC3E}">
        <p14:creationId xmlns:p14="http://schemas.microsoft.com/office/powerpoint/2010/main" xmlns="" val="40625310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1478</TotalTime>
  <Words>6080</Words>
  <Application>Microsoft Office PowerPoint</Application>
  <PresentationFormat>On-screen Show (4:3)</PresentationFormat>
  <Paragraphs>558</Paragraphs>
  <Slides>57</Slides>
  <Notes>8</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Concourse</vt:lpstr>
      <vt:lpstr>AV Communications A Pathway Introduction</vt:lpstr>
      <vt:lpstr>Presenters:</vt:lpstr>
      <vt:lpstr>Agenda</vt:lpstr>
      <vt:lpstr>Jeff Browne</vt:lpstr>
      <vt:lpstr>The changing field of journalism</vt:lpstr>
      <vt:lpstr>The changing field of journalism</vt:lpstr>
      <vt:lpstr>The changing field of journalism</vt:lpstr>
      <vt:lpstr>The changing field of journalism</vt:lpstr>
      <vt:lpstr>The changing field of journalism</vt:lpstr>
      <vt:lpstr>The changing field of journalism</vt:lpstr>
      <vt:lpstr>The changing field of journalism</vt:lpstr>
      <vt:lpstr>What is 21st Century Journalism?</vt:lpstr>
      <vt:lpstr>Century Journalism Workforce</vt:lpstr>
      <vt:lpstr>21st Century Journalism Workforce</vt:lpstr>
      <vt:lpstr>Future of Journalism and Skill Set</vt:lpstr>
      <vt:lpstr>Bill North</vt:lpstr>
      <vt:lpstr>Career Cluster Philosophy</vt:lpstr>
      <vt:lpstr> Occupations in the AV Communications (source. www.onetonline.org) </vt:lpstr>
      <vt:lpstr>Cluster Development</vt:lpstr>
      <vt:lpstr>Slide 20</vt:lpstr>
      <vt:lpstr>Business and Industry Reviewers: (*denotes leadership in pathway development)</vt:lpstr>
      <vt:lpstr>Post-Secondary Reviewers: (*denotes leadership in pathway development)</vt:lpstr>
      <vt:lpstr>Secondary Reviewers: (* denotes leadership in pathway development)</vt:lpstr>
      <vt:lpstr>Gayla Randel</vt:lpstr>
      <vt:lpstr>Perkins Requirements (to qualify for additional funding)</vt:lpstr>
      <vt:lpstr>Arts, AV Technology and Communications Cluster Career Areas</vt:lpstr>
      <vt:lpstr> AV Communications Pathway Design </vt:lpstr>
      <vt:lpstr>Competencies and Profile Sheets</vt:lpstr>
      <vt:lpstr>Course Competency Development </vt:lpstr>
      <vt:lpstr>Webpage: www.ksde.org  (CTE—Arts, AV Tech and Communication Cluster Link )</vt:lpstr>
      <vt:lpstr>Competency Profile— (format example) Part 1 of 3 (visual arts course used)</vt:lpstr>
      <vt:lpstr>Competency Profile— Part 2 of 3</vt:lpstr>
      <vt:lpstr>Competency Profile— Part 3 of 3</vt:lpstr>
      <vt:lpstr>KSDE-CTE Policies</vt:lpstr>
      <vt:lpstr>Pathway Application CPPSA—Career Pathways Program of Study Application</vt:lpstr>
      <vt:lpstr>Slide 36</vt:lpstr>
      <vt:lpstr>Pathway Requirements</vt:lpstr>
      <vt:lpstr>KSDE-CTE Policies</vt:lpstr>
      <vt:lpstr>Policy changes for pathways( began in 2011-2012)</vt:lpstr>
      <vt:lpstr>KSDE—CTE Policies</vt:lpstr>
      <vt:lpstr>What it is and what it isn’t</vt:lpstr>
      <vt:lpstr>Professional Learning Experience</vt:lpstr>
      <vt:lpstr>Advisory Committee</vt:lpstr>
      <vt:lpstr>Advisory committee Input: (Meetings, Minutes, Documentation)</vt:lpstr>
      <vt:lpstr>Teacher Licensure and Professional Development Opportunities</vt:lpstr>
      <vt:lpstr>Teacher Licensure</vt:lpstr>
      <vt:lpstr>Teacher Licensure </vt:lpstr>
      <vt:lpstr>Slide 48</vt:lpstr>
      <vt:lpstr>AV Communication Course and Licensure/Endorsement by KCCMS Code: (Tentative, not final until released by TEAL.) </vt:lpstr>
      <vt:lpstr>Notations:</vt:lpstr>
      <vt:lpstr>Notations:</vt:lpstr>
      <vt:lpstr>Opportunities for AV Communications Pathway (details will be released as developed)</vt:lpstr>
      <vt:lpstr>Questions from the Field:</vt:lpstr>
      <vt:lpstr>Slide 54</vt:lpstr>
      <vt:lpstr>Slide 55</vt:lpstr>
      <vt:lpstr> </vt:lpstr>
      <vt:lpstr>    For more information:   </vt:lpstr>
    </vt:vector>
  </TitlesOfParts>
  <Company>Ks 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and Community Connections</dc:title>
  <dc:creator>G Randel</dc:creator>
  <cp:lastModifiedBy>Gayla Randel</cp:lastModifiedBy>
  <cp:revision>142</cp:revision>
  <cp:lastPrinted>2011-10-18T19:14:27Z</cp:lastPrinted>
  <dcterms:created xsi:type="dcterms:W3CDTF">2011-05-25T21:47:58Z</dcterms:created>
  <dcterms:modified xsi:type="dcterms:W3CDTF">2011-12-03T13:19:52Z</dcterms:modified>
</cp:coreProperties>
</file>