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y="5143500" cx="9144000"/>
  <p:notesSz cx="6858000" cy="9144000"/>
  <p:embeddedFontLst>
    <p:embeddedFont>
      <p:font typeface="Roboto Thin"/>
      <p:regular r:id="rId57"/>
      <p:bold r:id="rId58"/>
      <p:italic r:id="rId59"/>
      <p:boldItalic r:id="rId60"/>
    </p:embeddedFont>
    <p:embeddedFont>
      <p:font typeface="Roboto"/>
      <p:regular r:id="rId61"/>
      <p:bold r:id="rId62"/>
      <p:italic r:id="rId63"/>
      <p:boldItalic r:id="rId64"/>
    </p:embeddedFont>
    <p:embeddedFont>
      <p:font typeface="Roboto Medium"/>
      <p:regular r:id="rId65"/>
      <p:bold r:id="rId66"/>
      <p:italic r:id="rId67"/>
      <p:boldItalic r:id="rId68"/>
    </p:embeddedFont>
    <p:embeddedFont>
      <p:font typeface="Arial Narrow"/>
      <p:regular r:id="rId69"/>
      <p:bold r:id="rId70"/>
      <p:italic r:id="rId71"/>
      <p:boldItalic r:id="rId72"/>
    </p:embeddedFont>
    <p:embeddedFont>
      <p:font typeface="Open Sans SemiBold"/>
      <p:regular r:id="rId73"/>
      <p:bold r:id="rId74"/>
      <p:italic r:id="rId75"/>
      <p:boldItalic r:id="rId76"/>
    </p:embeddedFont>
    <p:embeddedFont>
      <p:font typeface="Roboto Light"/>
      <p:regular r:id="rId77"/>
      <p:bold r:id="rId78"/>
      <p:italic r:id="rId79"/>
      <p:boldItalic r:id="rId80"/>
    </p:embeddedFont>
    <p:embeddedFont>
      <p:font typeface="Open Sans Light"/>
      <p:regular r:id="rId81"/>
      <p:bold r:id="rId82"/>
      <p:italic r:id="rId83"/>
      <p:boldItalic r:id="rId84"/>
    </p:embeddedFont>
    <p:embeddedFont>
      <p:font typeface="Open Sans"/>
      <p:regular r:id="rId85"/>
      <p:bold r:id="rId86"/>
      <p:italic r:id="rId87"/>
      <p:boldItalic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E487B3-C59D-4304-B310-B81EBA90C45A}">
  <a:tblStyle styleId="{96E487B3-C59D-4304-B310-B81EBA90C45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9E4937C-BE3C-43DB-9C90-5E7C0A97740B}"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OpenSansLight-boldItalic.fntdata"/><Relationship Id="rId83" Type="http://schemas.openxmlformats.org/officeDocument/2006/relationships/font" Target="fonts/OpenSansLight-italic.fntdata"/><Relationship Id="rId42" Type="http://schemas.openxmlformats.org/officeDocument/2006/relationships/slide" Target="slides/slide35.xml"/><Relationship Id="rId86" Type="http://schemas.openxmlformats.org/officeDocument/2006/relationships/font" Target="fonts/OpenSans-bold.fntdata"/><Relationship Id="rId41" Type="http://schemas.openxmlformats.org/officeDocument/2006/relationships/slide" Target="slides/slide34.xml"/><Relationship Id="rId85" Type="http://schemas.openxmlformats.org/officeDocument/2006/relationships/font" Target="fonts/OpenSans-regular.fntdata"/><Relationship Id="rId44" Type="http://schemas.openxmlformats.org/officeDocument/2006/relationships/slide" Target="slides/slide37.xml"/><Relationship Id="rId88" Type="http://schemas.openxmlformats.org/officeDocument/2006/relationships/font" Target="fonts/OpenSans-boldItalic.fntdata"/><Relationship Id="rId43" Type="http://schemas.openxmlformats.org/officeDocument/2006/relationships/slide" Target="slides/slide36.xml"/><Relationship Id="rId87" Type="http://schemas.openxmlformats.org/officeDocument/2006/relationships/font" Target="fonts/OpenSans-italic.fntdata"/><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RobotoLight-boldItalic.fntdata"/><Relationship Id="rId82" Type="http://schemas.openxmlformats.org/officeDocument/2006/relationships/font" Target="fonts/OpenSansLight-bold.fntdata"/><Relationship Id="rId81" Type="http://schemas.openxmlformats.org/officeDocument/2006/relationships/font" Target="fonts/OpenSansLigh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OpenSansSemiBold-regular.fntdata"/><Relationship Id="rId72" Type="http://schemas.openxmlformats.org/officeDocument/2006/relationships/font" Target="fonts/ArialNarrow-boldItalic.fntdata"/><Relationship Id="rId31" Type="http://schemas.openxmlformats.org/officeDocument/2006/relationships/slide" Target="slides/slide24.xml"/><Relationship Id="rId75" Type="http://schemas.openxmlformats.org/officeDocument/2006/relationships/font" Target="fonts/OpenSansSemiBold-italic.fntdata"/><Relationship Id="rId30" Type="http://schemas.openxmlformats.org/officeDocument/2006/relationships/slide" Target="slides/slide23.xml"/><Relationship Id="rId74" Type="http://schemas.openxmlformats.org/officeDocument/2006/relationships/font" Target="fonts/OpenSansSemiBold-bold.fntdata"/><Relationship Id="rId33" Type="http://schemas.openxmlformats.org/officeDocument/2006/relationships/slide" Target="slides/slide26.xml"/><Relationship Id="rId77" Type="http://schemas.openxmlformats.org/officeDocument/2006/relationships/font" Target="fonts/RobotoLight-regular.fntdata"/><Relationship Id="rId32" Type="http://schemas.openxmlformats.org/officeDocument/2006/relationships/slide" Target="slides/slide25.xml"/><Relationship Id="rId76" Type="http://schemas.openxmlformats.org/officeDocument/2006/relationships/font" Target="fonts/OpenSansSemiBold-boldItalic.fntdata"/><Relationship Id="rId35" Type="http://schemas.openxmlformats.org/officeDocument/2006/relationships/slide" Target="slides/slide28.xml"/><Relationship Id="rId79" Type="http://schemas.openxmlformats.org/officeDocument/2006/relationships/font" Target="fonts/RobotoLight-italic.fntdata"/><Relationship Id="rId34" Type="http://schemas.openxmlformats.org/officeDocument/2006/relationships/slide" Target="slides/slide27.xml"/><Relationship Id="rId78" Type="http://schemas.openxmlformats.org/officeDocument/2006/relationships/font" Target="fonts/RobotoLight-bold.fntdata"/><Relationship Id="rId71" Type="http://schemas.openxmlformats.org/officeDocument/2006/relationships/font" Target="fonts/ArialNarrow-italic.fntdata"/><Relationship Id="rId70" Type="http://schemas.openxmlformats.org/officeDocument/2006/relationships/font" Target="fonts/ArialNarrow-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3.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5.xml"/><Relationship Id="rId66" Type="http://schemas.openxmlformats.org/officeDocument/2006/relationships/font" Target="fonts/RobotoMedium-bold.fntdata"/><Relationship Id="rId21" Type="http://schemas.openxmlformats.org/officeDocument/2006/relationships/slide" Target="slides/slide14.xml"/><Relationship Id="rId65" Type="http://schemas.openxmlformats.org/officeDocument/2006/relationships/font" Target="fonts/RobotoMedium-regular.fntdata"/><Relationship Id="rId24" Type="http://schemas.openxmlformats.org/officeDocument/2006/relationships/slide" Target="slides/slide17.xml"/><Relationship Id="rId68" Type="http://schemas.openxmlformats.org/officeDocument/2006/relationships/font" Target="fonts/RobotoMedium-boldItalic.fntdata"/><Relationship Id="rId23" Type="http://schemas.openxmlformats.org/officeDocument/2006/relationships/slide" Target="slides/slide16.xml"/><Relationship Id="rId67" Type="http://schemas.openxmlformats.org/officeDocument/2006/relationships/font" Target="fonts/RobotoMedium-italic.fntdata"/><Relationship Id="rId60" Type="http://schemas.openxmlformats.org/officeDocument/2006/relationships/font" Target="fonts/RobotoThin-bold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ArialNarrow-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RobotoThin-regular.fntdata"/><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RobotoThin-italic.fntdata"/><Relationship Id="rId14" Type="http://schemas.openxmlformats.org/officeDocument/2006/relationships/slide" Target="slides/slide7.xml"/><Relationship Id="rId58" Type="http://schemas.openxmlformats.org/officeDocument/2006/relationships/font" Target="fonts/RobotoThin-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_N0WnOh3ZuQ%3d&amp;tabid=1509&amp;portalid=0&amp;mid=6012"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cd.org/publications/educational-leadership/jul19/vol76/num09/What-Drives-Collective-Efficacy%C2%A2.aspx" TargetMode="External"/><Relationship Id="rId3" Type="http://schemas.openxmlformats.org/officeDocument/2006/relationships/hyperlink" Target="http://www.ascd.org/publications/educational-leadership/jul19/vol76/num09/What-Drives-Collective-Efficacy%C2%A2.aspx" TargetMode="External"/><Relationship Id="rId4" Type="http://schemas.openxmlformats.org/officeDocument/2006/relationships/hyperlink" Target="http://www.ascd.org/publications/educational-leadership/jul19/vol76/num09/What-Drives-Collective-Efficacy%C2%A2.aspx" TargetMode="External"/><Relationship Id="rId5" Type="http://schemas.openxmlformats.org/officeDocument/2006/relationships/hyperlink" Target="http://www.ascd.org/publications/educational-leadership/jul19/vol76/num09/What-Drives-Collective-Efficacy%C2%A2.aspx" TargetMode="External"/><Relationship Id="rId6" Type="http://schemas.openxmlformats.org/officeDocument/2006/relationships/hyperlink" Target="http://www.ascd.org/publications/educational-leadership/jul19/vol76/num09/What-Drives-Collective-Efficacy%C2%A2.aspx"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olacracy.org/tactical-meetings" TargetMode="External"/><Relationship Id="rId3" Type="http://schemas.openxmlformats.org/officeDocument/2006/relationships/hyperlink" Target="https://drive.google.com/file/d/1N_1OpekYczQtSAo0MaENht7WcqyRh97w/view?usp=sharing" TargetMode="External"/><Relationship Id="rId4" Type="http://schemas.openxmlformats.org/officeDocument/2006/relationships/hyperlink" Target="https://www.ksde.org/Portals/0/Communications/KC_School_Redesign/The4DisciplinesofExecution.pdf?ver=2022-06-07-085532-560" TargetMode="External"/><Relationship Id="rId5" Type="http://schemas.openxmlformats.org/officeDocument/2006/relationships/hyperlink" Target="https://www.newschoolrules.com/6-rule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anklincovey.com.au/discipline-4-create-a-cadence-of-accountability/" TargetMode="External"/><Relationship Id="rId3" Type="http://schemas.openxmlformats.org/officeDocument/2006/relationships/hyperlink" Target="https://www.slideshare.net/BradMease/4-disciplines-of-execution-presentation"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cd.org/publications/educational-leadership/jul19/vol76/num09/What-Drives-Collective-Efficacy%C2%A2.aspx" TargetMode="External"/><Relationship Id="rId3" Type="http://schemas.openxmlformats.org/officeDocument/2006/relationships/hyperlink" Target="http://www.ascd.org/publications/educational-leadership/jul19/vol76/num09/What-Drives-Collective-Efficacy%C2%A2.aspx" TargetMode="External"/><Relationship Id="rId4" Type="http://schemas.openxmlformats.org/officeDocument/2006/relationships/hyperlink" Target="http://www.ascd.org/publications/educational-leadership/jul19/vol76/num09/What-Drives-Collective-Efficacy%C2%A2.aspx" TargetMode="External"/><Relationship Id="rId5" Type="http://schemas.openxmlformats.org/officeDocument/2006/relationships/hyperlink" Target="http://www.ascd.org/publications/educational-leadership/jul19/vol76/num09/What-Drives-Collective-Efficacy%C2%A2.aspx" TargetMode="External"/><Relationship Id="rId6" Type="http://schemas.openxmlformats.org/officeDocument/2006/relationships/hyperlink" Target="http://www.ascd.org/publications/educational-leadership/jul19/vol76/num09/What-Drives-Collective-Efficacy%C2%A2.aspx"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vnD9-j4k9No%3d&amp;tabid=1207&amp;portalid=0&amp;mid=363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b6b2bda751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b6b2bda751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b6b2bda751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b6b2bda751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b6b2bda751_0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b6b2bda751_0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b6b2bda751_0_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b6b2bda751_0_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Coaching Questions; make sure coaches have this log and use it during this phase.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https://www.ksde.org/LinkClick.aspx?fileticket=_N0WnOh3ZuQ%3d&amp;tabid=1509&amp;portalid=0&amp;mid=6012</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b6b2bda751_0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b6b2bda751_0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do this whole group, or in break-out groups. </a:t>
            </a:r>
            <a:endParaRPr/>
          </a:p>
          <a:p>
            <a:pPr indent="0" lvl="0" marL="0" rtl="0" algn="l">
              <a:spcBef>
                <a:spcPts val="0"/>
              </a:spcBef>
              <a:spcAft>
                <a:spcPts val="0"/>
              </a:spcAft>
              <a:buNone/>
            </a:pPr>
            <a:r>
              <a:t/>
            </a:r>
            <a:endParaRPr/>
          </a:p>
          <a:p>
            <a:pPr indent="0" lvl="0" marL="457200" rtl="0" algn="l">
              <a:spcBef>
                <a:spcPts val="0"/>
              </a:spcBef>
              <a:spcAft>
                <a:spcPts val="0"/>
              </a:spcAft>
              <a:buNone/>
            </a:pPr>
            <a:r>
              <a:rPr lang="en"/>
              <a:t>What is something you are looking forward to doing in the redesign?</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is something you are personally going to do this year?</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is something you are still struggling with?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b6b2bda751_0_2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b6b2bda751_0_2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b6b2bda751_0_1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b6b2bda751_0_1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b6b2bda751_0_1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b6b2bda751_0_1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KLC Guidebook, by Julia Fabris McBride, Kansas Leadership Center, 2020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Criticism: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way of unloading anger or disappointment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Focused on the needs of the giver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Angry, dismissive, emotional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Ignore positive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Tough on the person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Vague, generalized, evaluative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Attributes opinions to others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Looks backward; laments missed opportunities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One-way pronouncements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b6b2bda751_0_1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b6b2bda751_0_1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KLC Guidebook, by Julia Fabris McBride, Kansas Leadership Center, 2020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Criticism:</a:t>
            </a:r>
            <a:endParaRPr/>
          </a:p>
          <a:p>
            <a:pPr indent="-298450" lvl="0" marL="457200" rtl="0" algn="l">
              <a:spcBef>
                <a:spcPts val="0"/>
              </a:spcBef>
              <a:spcAft>
                <a:spcPts val="0"/>
              </a:spcAft>
              <a:buSzPts val="1100"/>
              <a:buChar char="●"/>
            </a:pPr>
            <a:r>
              <a:rPr lang="en"/>
              <a:t>A way of unloading anger or disappointment</a:t>
            </a:r>
            <a:endParaRPr/>
          </a:p>
          <a:p>
            <a:pPr indent="-298450" lvl="0" marL="457200" rtl="0" algn="l">
              <a:spcBef>
                <a:spcPts val="0"/>
              </a:spcBef>
              <a:spcAft>
                <a:spcPts val="0"/>
              </a:spcAft>
              <a:buSzPts val="1100"/>
              <a:buChar char="●"/>
            </a:pPr>
            <a:r>
              <a:rPr lang="en"/>
              <a:t>Focused on the needs of the giver</a:t>
            </a:r>
            <a:endParaRPr/>
          </a:p>
          <a:p>
            <a:pPr indent="-298450" lvl="0" marL="457200" rtl="0" algn="l">
              <a:spcBef>
                <a:spcPts val="0"/>
              </a:spcBef>
              <a:spcAft>
                <a:spcPts val="0"/>
              </a:spcAft>
              <a:buSzPts val="1100"/>
              <a:buChar char="●"/>
            </a:pPr>
            <a:r>
              <a:rPr lang="en"/>
              <a:t>Angry, dismissive, emotional</a:t>
            </a:r>
            <a:endParaRPr/>
          </a:p>
          <a:p>
            <a:pPr indent="-298450" lvl="0" marL="457200" rtl="0" algn="l">
              <a:spcBef>
                <a:spcPts val="0"/>
              </a:spcBef>
              <a:spcAft>
                <a:spcPts val="0"/>
              </a:spcAft>
              <a:buSzPts val="1100"/>
              <a:buChar char="●"/>
            </a:pPr>
            <a:r>
              <a:rPr lang="en"/>
              <a:t>Ignore positive</a:t>
            </a:r>
            <a:endParaRPr/>
          </a:p>
          <a:p>
            <a:pPr indent="-298450" lvl="0" marL="457200" rtl="0" algn="l">
              <a:spcBef>
                <a:spcPts val="0"/>
              </a:spcBef>
              <a:spcAft>
                <a:spcPts val="0"/>
              </a:spcAft>
              <a:buSzPts val="1100"/>
              <a:buChar char="●"/>
            </a:pPr>
            <a:r>
              <a:rPr lang="en"/>
              <a:t>Tough on the person</a:t>
            </a:r>
            <a:endParaRPr/>
          </a:p>
          <a:p>
            <a:pPr indent="-298450" lvl="0" marL="457200" rtl="0" algn="l">
              <a:spcBef>
                <a:spcPts val="0"/>
              </a:spcBef>
              <a:spcAft>
                <a:spcPts val="0"/>
              </a:spcAft>
              <a:buSzPts val="1100"/>
              <a:buChar char="●"/>
            </a:pPr>
            <a:r>
              <a:rPr lang="en"/>
              <a:t>Vague, generalized, evaluative</a:t>
            </a:r>
            <a:endParaRPr/>
          </a:p>
          <a:p>
            <a:pPr indent="-298450" lvl="0" marL="457200" rtl="0" algn="l">
              <a:spcBef>
                <a:spcPts val="0"/>
              </a:spcBef>
              <a:spcAft>
                <a:spcPts val="0"/>
              </a:spcAft>
              <a:buSzPts val="1100"/>
              <a:buChar char="●"/>
            </a:pPr>
            <a:r>
              <a:rPr lang="en"/>
              <a:t>Attributes opinions to others</a:t>
            </a:r>
            <a:endParaRPr/>
          </a:p>
          <a:p>
            <a:pPr indent="-298450" lvl="0" marL="457200" rtl="0" algn="l">
              <a:spcBef>
                <a:spcPts val="0"/>
              </a:spcBef>
              <a:spcAft>
                <a:spcPts val="0"/>
              </a:spcAft>
              <a:buSzPts val="1100"/>
              <a:buChar char="●"/>
            </a:pPr>
            <a:r>
              <a:rPr lang="en"/>
              <a:t>Looks backward; laments missed opportunities</a:t>
            </a:r>
            <a:endParaRPr/>
          </a:p>
          <a:p>
            <a:pPr indent="-298450" lvl="0" marL="457200" rtl="0" algn="l">
              <a:spcBef>
                <a:spcPts val="0"/>
              </a:spcBef>
              <a:spcAft>
                <a:spcPts val="0"/>
              </a:spcAft>
              <a:buSzPts val="1100"/>
              <a:buChar char="●"/>
            </a:pPr>
            <a:r>
              <a:rPr lang="en"/>
              <a:t>One-way pronouncements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b6b2bda751_0_10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b6b2bda751_0_1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Sarah</a:t>
            </a:r>
            <a:endParaRPr/>
          </a:p>
          <a:p>
            <a:pPr indent="0" lvl="0" marL="0" rtl="0" algn="l">
              <a:lnSpc>
                <a:spcPct val="115000"/>
              </a:lnSpc>
              <a:spcBef>
                <a:spcPts val="1200"/>
              </a:spcBef>
              <a:spcAft>
                <a:spcPts val="0"/>
              </a:spcAft>
              <a:buNone/>
            </a:pPr>
            <a:r>
              <a:rPr lang="en"/>
              <a:t>The graphic on the left walks through the steps necessary for growing collective efficacy in your organization. In order to grow and build collective efficacy, you must allow all staff an opportunity to co-construct the goal; learn from resources and investigate strategies; staff must have a chance to ‘try a strategy on’ while collecting evidence to understand impact; and lastly, staff must have a collective opportunity to celebrate and reflect. </a:t>
            </a:r>
            <a:endParaRPr/>
          </a:p>
          <a:p>
            <a:pPr indent="0" lvl="0" marL="0" rtl="0" algn="l">
              <a:lnSpc>
                <a:spcPct val="115000"/>
              </a:lnSpc>
              <a:spcBef>
                <a:spcPts val="1200"/>
              </a:spcBef>
              <a:spcAft>
                <a:spcPts val="0"/>
              </a:spcAft>
              <a:buNone/>
            </a:pPr>
            <a:r>
              <a:rPr lang="en"/>
              <a:t>If you compare that to the process used in Redesign of design thinking and the four disciplines of execution, you see that there is quite a significant alignment between them. In redesign, you use design thinking and 4dx to empathize with students and define your wildly important goals. You ideate and investigate strategies that become your lead measures. Your build prototypes the you test in small groups and while doing so, you create data scoreboards and you hold accountability meetings where ‘pivots’ or ‘adjustments’ are determined. And at the end of your test window, you reflect, celebrate and create a plan for scale or revise and begin again. </a:t>
            </a:r>
            <a:endParaRPr/>
          </a:p>
          <a:p>
            <a:pPr indent="0" lvl="0" marL="0" rtl="0" algn="l">
              <a:lnSpc>
                <a:spcPct val="115000"/>
              </a:lnSpc>
              <a:spcBef>
                <a:spcPts val="1200"/>
              </a:spcBef>
              <a:spcAft>
                <a:spcPts val="0"/>
              </a:spcAft>
              <a:buNone/>
            </a:pPr>
            <a:r>
              <a:rPr lang="en"/>
              <a:t>To put it simply, using the redesign process with fidelity and integrity will allow you to grow teacher collective efficacy. Let’s move on to learn a little bit more!</a:t>
            </a:r>
            <a:endParaRPr/>
          </a:p>
          <a:p>
            <a:pPr indent="0" lvl="0" marL="0" rtl="0" algn="l">
              <a:lnSpc>
                <a:spcPct val="115000"/>
              </a:lnSpc>
              <a:spcBef>
                <a:spcPts val="1200"/>
              </a:spcBef>
              <a:spcAft>
                <a:spcPts val="0"/>
              </a:spcAft>
              <a:buNone/>
            </a:pPr>
            <a:r>
              <a:rPr lang="en" sz="1200" u="sng">
                <a:solidFill>
                  <a:srgbClr val="3171D1"/>
                </a:solidFill>
                <a:latin typeface="Open Sans Light"/>
                <a:ea typeface="Open Sans Light"/>
                <a:cs typeface="Open Sans Light"/>
                <a:sym typeface="Open Sans Light"/>
                <a:hlinkClick r:id="rId2">
                  <a:extLst>
                    <a:ext uri="{A12FA001-AC4F-418D-AE19-62706E023703}">
                      <ahyp:hlinkClr val="tx"/>
                    </a:ext>
                  </a:extLst>
                </a:hlinkClick>
              </a:rPr>
              <a:t>Donohoo, Jenni, and Steven Katz. “What Drives Collective Efficacy?” </a:t>
            </a:r>
            <a:r>
              <a:rPr i="1" lang="en" sz="1200" u="sng">
                <a:solidFill>
                  <a:srgbClr val="3171D1"/>
                </a:solidFill>
                <a:latin typeface="Open Sans Light"/>
                <a:ea typeface="Open Sans Light"/>
                <a:cs typeface="Open Sans Light"/>
                <a:sym typeface="Open Sans Light"/>
                <a:hlinkClick r:id="rId3">
                  <a:extLst>
                    <a:ext uri="{A12FA001-AC4F-418D-AE19-62706E023703}">
                      <ahyp:hlinkClr val="tx"/>
                    </a:ext>
                  </a:extLst>
                </a:hlinkClick>
              </a:rPr>
              <a:t>What Drives Collective Efficacy? - Educational Leadership</a:t>
            </a:r>
            <a:r>
              <a:rPr lang="en" sz="1200" u="sng">
                <a:solidFill>
                  <a:srgbClr val="3171D1"/>
                </a:solidFill>
                <a:latin typeface="Open Sans Light"/>
                <a:ea typeface="Open Sans Light"/>
                <a:cs typeface="Open Sans Light"/>
                <a:sym typeface="Open Sans Light"/>
                <a:hlinkClick r:id="rId4">
                  <a:extLst>
                    <a:ext uri="{A12FA001-AC4F-418D-AE19-62706E023703}">
                      <ahyp:hlinkClr val="tx"/>
                    </a:ext>
                  </a:extLst>
                </a:hlinkClick>
              </a:rPr>
              <a:t>, ASCD, July 2019, </a:t>
            </a:r>
            <a:r>
              <a:rPr lang="en" sz="1200" u="sng">
                <a:solidFill>
                  <a:schemeClr val="hlink"/>
                </a:solidFill>
                <a:latin typeface="Open Sans Light"/>
                <a:ea typeface="Open Sans Light"/>
                <a:cs typeface="Open Sans Light"/>
                <a:sym typeface="Open Sans Light"/>
                <a:hlinkClick r:id="rId5"/>
              </a:rPr>
              <a:t>www.ascd.org/publications/educational-leadership/jul19/vol76/num09/What-Drives-Collective-Efficacy%C2%A2.aspx</a:t>
            </a:r>
            <a:r>
              <a:rPr lang="en" sz="1200" u="sng">
                <a:solidFill>
                  <a:srgbClr val="3171D1"/>
                </a:solidFill>
                <a:latin typeface="Open Sans Light"/>
                <a:ea typeface="Open Sans Light"/>
                <a:cs typeface="Open Sans Light"/>
                <a:sym typeface="Open Sans Light"/>
                <a:hlinkClick r:id="rId6">
                  <a:extLst>
                    <a:ext uri="{A12FA001-AC4F-418D-AE19-62706E023703}">
                      <ahyp:hlinkClr val="tx"/>
                    </a:ext>
                  </a:extLst>
                </a:hlinkClick>
              </a:rPr>
              <a:t>.</a:t>
            </a:r>
            <a:endParaRPr sz="1200"/>
          </a:p>
          <a:p>
            <a:pPr indent="0" lvl="0" marL="0" rtl="0" algn="l">
              <a:lnSpc>
                <a:spcPct val="115000"/>
              </a:lnSpc>
              <a:spcBef>
                <a:spcPts val="1200"/>
              </a:spcBef>
              <a:spcAft>
                <a:spcPts val="0"/>
              </a:spcAft>
              <a:buNone/>
            </a:pPr>
            <a:r>
              <a:rPr lang="en">
                <a:solidFill>
                  <a:schemeClr val="dk1"/>
                </a:solidFill>
              </a:rPr>
              <a:t>Liang, J. “Grace,” Mitchell, T., &amp; Scott, J. (2020). Statewide School Redesign: Integrating Design Thinking and the Four Disciplines of Execution as a Continuous School Improvement Process. </a:t>
            </a:r>
            <a:r>
              <a:rPr i="1" lang="en">
                <a:solidFill>
                  <a:schemeClr val="dk1"/>
                </a:solidFill>
              </a:rPr>
              <a:t>Journal of Case Studies in Educational Leadership</a:t>
            </a:r>
            <a:r>
              <a:rPr lang="en">
                <a:solidFill>
                  <a:schemeClr val="dk1"/>
                </a:solidFill>
              </a:rPr>
              <a:t>, </a:t>
            </a:r>
            <a:r>
              <a:rPr i="1" lang="en">
                <a:solidFill>
                  <a:schemeClr val="dk1"/>
                </a:solidFill>
              </a:rPr>
              <a:t>1</a:t>
            </a:r>
            <a:r>
              <a:rPr lang="en">
                <a:solidFill>
                  <a:schemeClr val="dk1"/>
                </a:solidFill>
              </a:rPr>
              <a:t>(13). Retrieved from https://journals.sagepub.com/doi/10.1177/1555458920975462</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6b2bda751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b6b2bda751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b6b2bda751_0_1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b6b2bda751_0_1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b6b2bda751_0_10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b6b2bda751_0_10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b6b2bda751_0_110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b6b2bda751_0_1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b6b2bda751_0_110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b6b2bda751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434343"/>
              </a:buClr>
              <a:buSzPts val="1100"/>
              <a:buFont typeface="Roboto Light"/>
              <a:buAutoNum type="arabicPeriod"/>
            </a:pPr>
            <a:r>
              <a:rPr lang="en" u="sng">
                <a:solidFill>
                  <a:srgbClr val="1155CC"/>
                </a:solidFill>
                <a:latin typeface="Roboto Light"/>
                <a:ea typeface="Roboto Light"/>
                <a:cs typeface="Roboto Light"/>
                <a:sym typeface="Roboto Light"/>
                <a:hlinkClick r:id="rId2">
                  <a:extLst>
                    <a:ext uri="{A12FA001-AC4F-418D-AE19-62706E023703}">
                      <ahyp:hlinkClr val="tx"/>
                    </a:ext>
                  </a:extLst>
                </a:hlinkClick>
              </a:rPr>
              <a:t>Holacracy Tactical Meeting</a:t>
            </a:r>
            <a:endParaRPr>
              <a:solidFill>
                <a:srgbClr val="434343"/>
              </a:solidFill>
              <a:latin typeface="Roboto Light"/>
              <a:ea typeface="Roboto Light"/>
              <a:cs typeface="Roboto Light"/>
              <a:sym typeface="Roboto Light"/>
            </a:endParaRPr>
          </a:p>
          <a:p>
            <a:pPr indent="-298450" lvl="1" marL="914400" rtl="0" algn="l">
              <a:lnSpc>
                <a:spcPct val="115000"/>
              </a:lnSpc>
              <a:spcBef>
                <a:spcPts val="0"/>
              </a:spcBef>
              <a:spcAft>
                <a:spcPts val="0"/>
              </a:spcAft>
              <a:buClr>
                <a:srgbClr val="434343"/>
              </a:buClr>
              <a:buSzPts val="1100"/>
              <a:buFont typeface="Roboto Light"/>
              <a:buAutoNum type="alphaLcPeriod"/>
            </a:pPr>
            <a:r>
              <a:rPr lang="en">
                <a:solidFill>
                  <a:srgbClr val="434343"/>
                </a:solidFill>
                <a:latin typeface="Roboto Light"/>
                <a:ea typeface="Roboto Light"/>
                <a:cs typeface="Roboto Light"/>
                <a:sym typeface="Roboto Light"/>
              </a:rPr>
              <a:t>Meeting card- </a:t>
            </a:r>
            <a:r>
              <a:rPr lang="en" u="sng">
                <a:solidFill>
                  <a:schemeClr val="hlink"/>
                </a:solidFill>
                <a:latin typeface="Roboto Light"/>
                <a:ea typeface="Roboto Light"/>
                <a:cs typeface="Roboto Light"/>
                <a:sym typeface="Roboto Light"/>
                <a:hlinkClick r:id="rId3"/>
              </a:rPr>
              <a:t>https://static1.squarespace.com/static/5d1239a79c02150001db74d4/t/5d262f366c03c80001ad40ec/1562783542971/Tactical-Card_02-25-19.pdf</a:t>
            </a:r>
            <a:r>
              <a:rPr lang="en">
                <a:solidFill>
                  <a:srgbClr val="434343"/>
                </a:solidFill>
                <a:latin typeface="Roboto Light"/>
                <a:ea typeface="Roboto Light"/>
                <a:cs typeface="Roboto Light"/>
                <a:sym typeface="Roboto Light"/>
              </a:rPr>
              <a:t>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AutoNum type="arabicPeriod"/>
            </a:pPr>
            <a:r>
              <a:rPr lang="en" u="sng">
                <a:solidFill>
                  <a:schemeClr val="hlink"/>
                </a:solidFill>
                <a:latin typeface="Roboto Light"/>
                <a:ea typeface="Roboto Light"/>
                <a:cs typeface="Roboto Light"/>
                <a:sym typeface="Roboto Light"/>
                <a:hlinkClick r:id="rId4"/>
              </a:rPr>
              <a:t>KSDE Accountability Talks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AutoNum type="arabicPeriod"/>
            </a:pPr>
            <a:r>
              <a:rPr lang="en" u="sng">
                <a:solidFill>
                  <a:srgbClr val="1155CC"/>
                </a:solidFill>
                <a:latin typeface="Roboto Light"/>
                <a:ea typeface="Roboto Light"/>
                <a:cs typeface="Roboto Light"/>
                <a:sym typeface="Roboto Light"/>
                <a:hlinkClick r:id="rId5">
                  <a:extLst>
                    <a:ext uri="{A12FA001-AC4F-418D-AE19-62706E023703}">
                      <ahyp:hlinkClr val="tx"/>
                    </a:ext>
                  </a:extLst>
                </a:hlinkClick>
              </a:rPr>
              <a:t>New School Rules</a:t>
            </a:r>
            <a:r>
              <a:rPr lang="en"/>
              <a:t> (Rule 6- Learning Organizations)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b6b2bda751_0_111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b6b2bda751_0_1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b6b2bda751_0_112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b6b2bda751_0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b6b2bda751_0_2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b6b2bda751_0_2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b6b2bda751_0_1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b6b2bda751_0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b6b2bda751_0_1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b6b2bda751_0_1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TASN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b6b2bda751_0_1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b6b2bda751_0_1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 PROACTIVE and REFLECTIVE instead of REACTIVE and IMPULSIVE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key issue for teacher researchers studying their own practice, and hence, collecting data primarily based on student outcomes, relates to the fact that they are not only acting as the researchers, but also as the change agents who have the power and authority to bring about change in their classrooms. Teachers are active participant observers of their classrooms, continually monitoring and adjusting their teaching based on formal and informal observations of students.”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b6b2bda751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b6b2bda751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b6b2bda751_0_1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b6b2bda751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key issue for teacher researchers studying their own practice, and hence, collecting data primarily based on student outcomes, relates to the fact that they are not only acting as the researchers, but also as the change agents who have the power and authority to bring about change in their classrooms. Teachers are active participant observers of their classrooms, continually monitoring and adjusting their teaching based on formal and informal observations of students.”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b6b2bda751_0_13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gb6b2bda751_0_13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b6b2bda751_0_2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b6b2bda751_0_2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b6b2bda751_0_1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b6b2bda751_0_1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b6b2bda751_0_1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b6b2bda751_0_1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b6b2bda751_0_1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b6b2bda751_0_1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accent3"/>
                </a:solidFill>
                <a:hlinkClick r:id="rId2">
                  <a:extLst>
                    <a:ext uri="{A12FA001-AC4F-418D-AE19-62706E023703}">
                      <ahyp:hlinkClr val="tx"/>
                    </a:ext>
                  </a:extLst>
                </a:hlinkClick>
              </a:rPr>
              <a:t>https://www.franklincovey.com.au/discipline-4-create-a-cadence-of-accountability/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accent3"/>
                </a:solidFill>
                <a:hlinkClick r:id="rId3">
                  <a:extLst>
                    <a:ext uri="{A12FA001-AC4F-418D-AE19-62706E023703}">
                      <ahyp:hlinkClr val="tx"/>
                    </a:ext>
                  </a:extLst>
                </a:hlinkClick>
              </a:rPr>
              <a:t>https://www.slideshare.net/BradMease/4-disciplines-of-execution-presentation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b6b2bda751_0_1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b6b2bda751_0_1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b6b2bda751_0_1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b6b2bda751_0_1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“Adaptive Schools” (Garmston &amp; Wellman)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CLEAR OBJECTIVES &amp; AGENDAS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b6b2bda751_0_1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b6b2bda751_0_1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b6b2bda751_0_2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b6b2bda751_0_2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b6b2bda751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b6b2bda751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b6b2bda751_0_1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b6b2bda751_0_1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b6b2bda751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b6b2bda751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The graphic on the left walks through the steps necessary for growing collective efficacy in your organization. In order to grow and build collective efficacy, you must allow all staff an opportunity to co-construct the goal; learn from resources and investigate strategies; staff must have a chance to ‘try a strategy on’ while collecting evidence to understand impact; and lastly, staff must have a collective opportunity to celebrate and reflect. </a:t>
            </a:r>
            <a:endParaRPr/>
          </a:p>
          <a:p>
            <a:pPr indent="0" lvl="0" marL="0" rtl="0" algn="l">
              <a:lnSpc>
                <a:spcPct val="115000"/>
              </a:lnSpc>
              <a:spcBef>
                <a:spcPts val="1200"/>
              </a:spcBef>
              <a:spcAft>
                <a:spcPts val="0"/>
              </a:spcAft>
              <a:buNone/>
            </a:pPr>
            <a:r>
              <a:rPr lang="en"/>
              <a:t>If you compare that to the process used in Redesign of design thinking and the four disciplines of execution, you see that there is quite a significant alignment between them. In redesign, you use design thinking and 4dx to empathize with students and define your wildly important goals. You ideate and investigate strategies that become your lead measures. Your build prototypes the you test in small groups and while doing so, you create data scoreboards and you hold accountability meetings where ‘pivots’ or ‘adjustments’ are determined. And at the end of your test window, you reflect, celebrate and create a plan for scale or revise and begin again. </a:t>
            </a:r>
            <a:endParaRPr/>
          </a:p>
          <a:p>
            <a:pPr indent="0" lvl="0" marL="0" rtl="0" algn="l">
              <a:lnSpc>
                <a:spcPct val="115000"/>
              </a:lnSpc>
              <a:spcBef>
                <a:spcPts val="1200"/>
              </a:spcBef>
              <a:spcAft>
                <a:spcPts val="0"/>
              </a:spcAft>
              <a:buNone/>
            </a:pPr>
            <a:r>
              <a:rPr lang="en"/>
              <a:t>To put it simply, using the redesign process with fidelity and integrity will allow you to grow teacher collective efficacy. Let’s move on to learn a little bit more!</a:t>
            </a:r>
            <a:endParaRPr/>
          </a:p>
          <a:p>
            <a:pPr indent="0" lvl="0" marL="0" rtl="0" algn="l">
              <a:lnSpc>
                <a:spcPct val="115000"/>
              </a:lnSpc>
              <a:spcBef>
                <a:spcPts val="1200"/>
              </a:spcBef>
              <a:spcAft>
                <a:spcPts val="0"/>
              </a:spcAft>
              <a:buNone/>
            </a:pPr>
            <a:r>
              <a:rPr lang="en" sz="1200" u="sng">
                <a:solidFill>
                  <a:srgbClr val="3171D1"/>
                </a:solidFill>
                <a:latin typeface="Open Sans Light"/>
                <a:ea typeface="Open Sans Light"/>
                <a:cs typeface="Open Sans Light"/>
                <a:sym typeface="Open Sans Light"/>
                <a:hlinkClick r:id="rId2">
                  <a:extLst>
                    <a:ext uri="{A12FA001-AC4F-418D-AE19-62706E023703}">
                      <ahyp:hlinkClr val="tx"/>
                    </a:ext>
                  </a:extLst>
                </a:hlinkClick>
              </a:rPr>
              <a:t>Donohoo, Jenni, and Steven Katz. “What Drives Collective Efficacy?” </a:t>
            </a:r>
            <a:r>
              <a:rPr i="1" lang="en" sz="1200" u="sng">
                <a:solidFill>
                  <a:srgbClr val="3171D1"/>
                </a:solidFill>
                <a:latin typeface="Open Sans Light"/>
                <a:ea typeface="Open Sans Light"/>
                <a:cs typeface="Open Sans Light"/>
                <a:sym typeface="Open Sans Light"/>
                <a:hlinkClick r:id="rId3">
                  <a:extLst>
                    <a:ext uri="{A12FA001-AC4F-418D-AE19-62706E023703}">
                      <ahyp:hlinkClr val="tx"/>
                    </a:ext>
                  </a:extLst>
                </a:hlinkClick>
              </a:rPr>
              <a:t>What Drives Collective Efficacy? - Educational Leadership</a:t>
            </a:r>
            <a:r>
              <a:rPr lang="en" sz="1200" u="sng">
                <a:solidFill>
                  <a:srgbClr val="3171D1"/>
                </a:solidFill>
                <a:latin typeface="Open Sans Light"/>
                <a:ea typeface="Open Sans Light"/>
                <a:cs typeface="Open Sans Light"/>
                <a:sym typeface="Open Sans Light"/>
                <a:hlinkClick r:id="rId4">
                  <a:extLst>
                    <a:ext uri="{A12FA001-AC4F-418D-AE19-62706E023703}">
                      <ahyp:hlinkClr val="tx"/>
                    </a:ext>
                  </a:extLst>
                </a:hlinkClick>
              </a:rPr>
              <a:t>, ASCD, July 2019, </a:t>
            </a:r>
            <a:r>
              <a:rPr lang="en" sz="1200" u="sng">
                <a:solidFill>
                  <a:schemeClr val="hlink"/>
                </a:solidFill>
                <a:latin typeface="Open Sans Light"/>
                <a:ea typeface="Open Sans Light"/>
                <a:cs typeface="Open Sans Light"/>
                <a:sym typeface="Open Sans Light"/>
                <a:hlinkClick r:id="rId5"/>
              </a:rPr>
              <a:t>www.ascd.org/publications/educational-leadership/jul19/vol76/num09/What-Drives-Collective-Efficacy%C2%A2.aspx</a:t>
            </a:r>
            <a:r>
              <a:rPr lang="en" sz="1200" u="sng">
                <a:solidFill>
                  <a:srgbClr val="3171D1"/>
                </a:solidFill>
                <a:latin typeface="Open Sans Light"/>
                <a:ea typeface="Open Sans Light"/>
                <a:cs typeface="Open Sans Light"/>
                <a:sym typeface="Open Sans Light"/>
                <a:hlinkClick r:id="rId6">
                  <a:extLst>
                    <a:ext uri="{A12FA001-AC4F-418D-AE19-62706E023703}">
                      <ahyp:hlinkClr val="tx"/>
                    </a:ext>
                  </a:extLst>
                </a:hlinkClick>
              </a:rPr>
              <a:t>.</a:t>
            </a:r>
            <a:endParaRPr sz="1200"/>
          </a:p>
          <a:p>
            <a:pPr indent="0" lvl="0" marL="0" rtl="0" algn="l">
              <a:lnSpc>
                <a:spcPct val="115000"/>
              </a:lnSpc>
              <a:spcBef>
                <a:spcPts val="1200"/>
              </a:spcBef>
              <a:spcAft>
                <a:spcPts val="0"/>
              </a:spcAft>
              <a:buNone/>
            </a:pPr>
            <a:r>
              <a:rPr lang="en">
                <a:solidFill>
                  <a:schemeClr val="dk1"/>
                </a:solidFill>
              </a:rPr>
              <a:t>Liang, J. “Grace,” Mitchell, T., &amp; Scott, J. (2020). Statewide School Redesign: Integrating Design Thinking and the Four Disciplines of Execution as a Continuous School Improvement Process. </a:t>
            </a:r>
            <a:r>
              <a:rPr i="1" lang="en">
                <a:solidFill>
                  <a:schemeClr val="dk1"/>
                </a:solidFill>
              </a:rPr>
              <a:t>Journal of Case Studies in Educational Leadership</a:t>
            </a:r>
            <a:r>
              <a:rPr lang="en">
                <a:solidFill>
                  <a:schemeClr val="dk1"/>
                </a:solidFill>
              </a:rPr>
              <a:t>, </a:t>
            </a:r>
            <a:r>
              <a:rPr i="1" lang="en">
                <a:solidFill>
                  <a:schemeClr val="dk1"/>
                </a:solidFill>
              </a:rPr>
              <a:t>1</a:t>
            </a:r>
            <a:r>
              <a:rPr lang="en">
                <a:solidFill>
                  <a:schemeClr val="dk1"/>
                </a:solidFill>
              </a:rPr>
              <a:t>(13). Retrieved from https://journals.sagepub.com/doi/10.1177/1555458920975462</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b6b2bda751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b6b2bda751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KLC Guidebook, by Julia Fabris McBride, Kansas Leadership Center, 2020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Criticism: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way of unloading anger or disappointment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Focused on the needs of the giver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Angry, dismissive, emotional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Ignore positive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Tough on the person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Vague, generalized, evaluative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Attributes opinions to others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Looks backward; laments missed opportunities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One-way pronouncements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b6b2bda751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b6b2bda751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KLC Guidebook, by Julia Fabris McBride, Kansas Leadership Center, 2020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Criticism:</a:t>
            </a:r>
            <a:endParaRPr/>
          </a:p>
          <a:p>
            <a:pPr indent="-298450" lvl="0" marL="457200" rtl="0" algn="l">
              <a:spcBef>
                <a:spcPts val="0"/>
              </a:spcBef>
              <a:spcAft>
                <a:spcPts val="0"/>
              </a:spcAft>
              <a:buSzPts val="1100"/>
              <a:buChar char="●"/>
            </a:pPr>
            <a:r>
              <a:rPr lang="en"/>
              <a:t>A way of unloading anger or disappointment</a:t>
            </a:r>
            <a:endParaRPr/>
          </a:p>
          <a:p>
            <a:pPr indent="-298450" lvl="0" marL="457200" rtl="0" algn="l">
              <a:spcBef>
                <a:spcPts val="0"/>
              </a:spcBef>
              <a:spcAft>
                <a:spcPts val="0"/>
              </a:spcAft>
              <a:buSzPts val="1100"/>
              <a:buChar char="●"/>
            </a:pPr>
            <a:r>
              <a:rPr lang="en"/>
              <a:t>Focused on the needs of the giver</a:t>
            </a:r>
            <a:endParaRPr/>
          </a:p>
          <a:p>
            <a:pPr indent="-298450" lvl="0" marL="457200" rtl="0" algn="l">
              <a:spcBef>
                <a:spcPts val="0"/>
              </a:spcBef>
              <a:spcAft>
                <a:spcPts val="0"/>
              </a:spcAft>
              <a:buSzPts val="1100"/>
              <a:buChar char="●"/>
            </a:pPr>
            <a:r>
              <a:rPr lang="en"/>
              <a:t>Angry, dismissive, emotional</a:t>
            </a:r>
            <a:endParaRPr/>
          </a:p>
          <a:p>
            <a:pPr indent="-298450" lvl="0" marL="457200" rtl="0" algn="l">
              <a:spcBef>
                <a:spcPts val="0"/>
              </a:spcBef>
              <a:spcAft>
                <a:spcPts val="0"/>
              </a:spcAft>
              <a:buSzPts val="1100"/>
              <a:buChar char="●"/>
            </a:pPr>
            <a:r>
              <a:rPr lang="en"/>
              <a:t>Ignore positive</a:t>
            </a:r>
            <a:endParaRPr/>
          </a:p>
          <a:p>
            <a:pPr indent="-298450" lvl="0" marL="457200" rtl="0" algn="l">
              <a:spcBef>
                <a:spcPts val="0"/>
              </a:spcBef>
              <a:spcAft>
                <a:spcPts val="0"/>
              </a:spcAft>
              <a:buSzPts val="1100"/>
              <a:buChar char="●"/>
            </a:pPr>
            <a:r>
              <a:rPr lang="en"/>
              <a:t>Tough on the person</a:t>
            </a:r>
            <a:endParaRPr/>
          </a:p>
          <a:p>
            <a:pPr indent="-298450" lvl="0" marL="457200" rtl="0" algn="l">
              <a:spcBef>
                <a:spcPts val="0"/>
              </a:spcBef>
              <a:spcAft>
                <a:spcPts val="0"/>
              </a:spcAft>
              <a:buSzPts val="1100"/>
              <a:buChar char="●"/>
            </a:pPr>
            <a:r>
              <a:rPr lang="en"/>
              <a:t>Vague, generalized, evaluative</a:t>
            </a:r>
            <a:endParaRPr/>
          </a:p>
          <a:p>
            <a:pPr indent="-298450" lvl="0" marL="457200" rtl="0" algn="l">
              <a:spcBef>
                <a:spcPts val="0"/>
              </a:spcBef>
              <a:spcAft>
                <a:spcPts val="0"/>
              </a:spcAft>
              <a:buSzPts val="1100"/>
              <a:buChar char="●"/>
            </a:pPr>
            <a:r>
              <a:rPr lang="en"/>
              <a:t>Attributes opinions to others</a:t>
            </a:r>
            <a:endParaRPr/>
          </a:p>
          <a:p>
            <a:pPr indent="-298450" lvl="0" marL="457200" rtl="0" algn="l">
              <a:spcBef>
                <a:spcPts val="0"/>
              </a:spcBef>
              <a:spcAft>
                <a:spcPts val="0"/>
              </a:spcAft>
              <a:buSzPts val="1100"/>
              <a:buChar char="●"/>
            </a:pPr>
            <a:r>
              <a:rPr lang="en"/>
              <a:t>Looks backward; laments missed opportunities</a:t>
            </a:r>
            <a:endParaRPr/>
          </a:p>
          <a:p>
            <a:pPr indent="-298450" lvl="0" marL="457200" rtl="0" algn="l">
              <a:spcBef>
                <a:spcPts val="0"/>
              </a:spcBef>
              <a:spcAft>
                <a:spcPts val="0"/>
              </a:spcAft>
              <a:buSzPts val="1100"/>
              <a:buChar char="●"/>
            </a:pPr>
            <a:r>
              <a:rPr lang="en"/>
              <a:t>One-way pronouncements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b6b2bda751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b6b2bda751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b6b2bda751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b6b2bda751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b6b2bda751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b6b2bda751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2284C"/>
                </a:solidFill>
              </a:rPr>
              <a:t>Note- This is like an ‘accountability meeting’. Reporting on last time’s commitments, giving a status update based on data (i.e. checklist), and talking about what’s next...that’s discipline 4 ‘create a cadence of accountability’!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b6b2bda751_0_4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b6b2bda751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gb6b2bda751_0_40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b6b2bda751_0_4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b6b2bda751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b6b2bda751_0_41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b6b2bda751_0_2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b6b2bda751_0_2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b6b2bda751_0_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b6b2bda751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b6b2bda751_0_22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28a23f70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e28a23f70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Rubric- </a:t>
            </a:r>
            <a:r>
              <a:rPr lang="en" u="sng">
                <a:solidFill>
                  <a:schemeClr val="hlink"/>
                </a:solidFill>
                <a:hlinkClick r:id="rId2"/>
              </a:rPr>
              <a:t>https://www.ksde.org/LinkClick.aspx?fileticket=vnD9-j4k9No%3d&amp;tabid=1207&amp;portalid=0&amp;mid=3630</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b6b2bda751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b6b2bda751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already done 1 and 2. If you have not done those in your school, then that should be your priority. 5 is ongoing and should be happening all of the time. This phase really focuses on 3 and 4.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b6b2bda751_0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b6b2bda751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15284B"/>
              </a:buClr>
              <a:buSzPts val="1000"/>
              <a:buFont typeface="Open Sans Light"/>
              <a:buAutoNum type="arabicPeriod"/>
            </a:pPr>
            <a:r>
              <a:rPr lang="en" sz="1000">
                <a:solidFill>
                  <a:srgbClr val="15284B"/>
                </a:solidFill>
                <a:latin typeface="Open Sans Light"/>
                <a:ea typeface="Open Sans Light"/>
                <a:cs typeface="Open Sans Light"/>
                <a:sym typeface="Open Sans Light"/>
              </a:rPr>
              <a:t>Focus on the wildly important.</a:t>
            </a:r>
            <a:r>
              <a:rPr lang="en" sz="1000">
                <a:solidFill>
                  <a:srgbClr val="0B5394"/>
                </a:solidFill>
                <a:latin typeface="Open Sans Light"/>
                <a:ea typeface="Open Sans Light"/>
                <a:cs typeface="Open Sans Light"/>
                <a:sym typeface="Open Sans Light"/>
              </a:rPr>
              <a:t> </a:t>
            </a:r>
            <a:endParaRPr sz="1000">
              <a:solidFill>
                <a:srgbClr val="0B5394"/>
              </a:solidFill>
              <a:latin typeface="Open Sans Light"/>
              <a:ea typeface="Open Sans Light"/>
              <a:cs typeface="Open Sans Light"/>
              <a:sym typeface="Open Sans Light"/>
            </a:endParaRPr>
          </a:p>
          <a:p>
            <a:pPr indent="-292100" lvl="0" marL="457200" rtl="0" algn="l">
              <a:spcBef>
                <a:spcPts val="0"/>
              </a:spcBef>
              <a:spcAft>
                <a:spcPts val="0"/>
              </a:spcAft>
              <a:buClr>
                <a:srgbClr val="D50032"/>
              </a:buClr>
              <a:buSzPts val="1000"/>
              <a:buFont typeface="Open Sans Light"/>
              <a:buAutoNum type="arabicPeriod"/>
            </a:pPr>
            <a:r>
              <a:rPr lang="en" sz="1000">
                <a:solidFill>
                  <a:srgbClr val="D50032"/>
                </a:solidFill>
                <a:latin typeface="Open Sans Light"/>
                <a:ea typeface="Open Sans Light"/>
                <a:cs typeface="Open Sans Light"/>
                <a:sym typeface="Open Sans Light"/>
              </a:rPr>
              <a:t>Act on lead measures.</a:t>
            </a:r>
            <a:endParaRPr sz="1000">
              <a:solidFill>
                <a:srgbClr val="D50032"/>
              </a:solidFill>
              <a:latin typeface="Open Sans Light"/>
              <a:ea typeface="Open Sans Light"/>
              <a:cs typeface="Open Sans Light"/>
              <a:sym typeface="Open Sans Light"/>
            </a:endParaRPr>
          </a:p>
          <a:p>
            <a:pPr indent="-292100" lvl="0" marL="457200" rtl="0" algn="l">
              <a:spcBef>
                <a:spcPts val="0"/>
              </a:spcBef>
              <a:spcAft>
                <a:spcPts val="0"/>
              </a:spcAft>
              <a:buClr>
                <a:srgbClr val="FFA400"/>
              </a:buClr>
              <a:buSzPts val="1000"/>
              <a:buFont typeface="Open Sans Light"/>
              <a:buAutoNum type="arabicPeriod"/>
            </a:pPr>
            <a:r>
              <a:rPr lang="en" sz="1000">
                <a:solidFill>
                  <a:srgbClr val="FFA400"/>
                </a:solidFill>
                <a:latin typeface="Open Sans Light"/>
                <a:ea typeface="Open Sans Light"/>
                <a:cs typeface="Open Sans Light"/>
                <a:sym typeface="Open Sans Light"/>
              </a:rPr>
              <a:t>Keep a compelling scoreboard.</a:t>
            </a:r>
            <a:endParaRPr sz="1000">
              <a:solidFill>
                <a:srgbClr val="FFA400"/>
              </a:solidFill>
              <a:latin typeface="Open Sans Light"/>
              <a:ea typeface="Open Sans Light"/>
              <a:cs typeface="Open Sans Light"/>
              <a:sym typeface="Open Sans Light"/>
            </a:endParaRPr>
          </a:p>
          <a:p>
            <a:pPr indent="-292100" lvl="0" marL="457200" rtl="0" algn="l">
              <a:spcBef>
                <a:spcPts val="0"/>
              </a:spcBef>
              <a:spcAft>
                <a:spcPts val="0"/>
              </a:spcAft>
              <a:buClr>
                <a:srgbClr val="00B796"/>
              </a:buClr>
              <a:buSzPts val="1000"/>
              <a:buFont typeface="Open Sans Light"/>
              <a:buAutoNum type="arabicPeriod"/>
            </a:pPr>
            <a:r>
              <a:rPr lang="en" sz="1000">
                <a:solidFill>
                  <a:srgbClr val="00B796"/>
                </a:solidFill>
                <a:latin typeface="Open Sans Light"/>
                <a:ea typeface="Open Sans Light"/>
                <a:cs typeface="Open Sans Light"/>
                <a:sym typeface="Open Sans Light"/>
              </a:rPr>
              <a:t>Create a cadence of accountability.</a:t>
            </a:r>
            <a:endParaRPr sz="1000">
              <a:solidFill>
                <a:srgbClr val="00B796"/>
              </a:solidFill>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
        <p:nvSpPr>
          <p:cNvPr id="351" name="Google Shape;351;gb6b2bda751_0_28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b6b2bda751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Things: </a:t>
            </a:r>
            <a:endParaRPr/>
          </a:p>
          <a:p>
            <a:pPr indent="-298450" lvl="0" marL="457200" rtl="0" algn="l">
              <a:spcBef>
                <a:spcPts val="0"/>
              </a:spcBef>
              <a:spcAft>
                <a:spcPts val="0"/>
              </a:spcAft>
              <a:buSzPts val="1100"/>
              <a:buAutoNum type="arabicPeriod"/>
            </a:pPr>
            <a:r>
              <a:rPr lang="en"/>
              <a:t>While you are at these trainings, we are giving you content and walking you through activities to assist you in engaging in design thinking to plan your school redesign. As you participate, you should always be thinking about what you will take back to your staff and how you will deliver it. </a:t>
            </a:r>
            <a:endParaRPr/>
          </a:p>
          <a:p>
            <a:pPr indent="-298450" lvl="0" marL="457200" rtl="0" algn="l">
              <a:spcBef>
                <a:spcPts val="0"/>
              </a:spcBef>
              <a:spcAft>
                <a:spcPts val="0"/>
              </a:spcAft>
              <a:buSzPts val="1100"/>
              <a:buAutoNum type="arabicPeriod"/>
            </a:pPr>
            <a:r>
              <a:rPr lang="en"/>
              <a:t>To assist you with planning your ‘turnkey’, we have a communication log that you were asked to create in the beginning of our time together. You are not obligated to use this, but it is highly encouraged. Use this communication log to help you plan, to track your progress, and to implement a system of accountability. </a:t>
            </a:r>
            <a:endParaRPr/>
          </a:p>
        </p:txBody>
      </p:sp>
      <p:sp>
        <p:nvSpPr>
          <p:cNvPr id="361" name="Google Shape;361;gb6b2bda751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17" name="Google Shape;117;p1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18" name="Google Shape;118;p1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19"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20" name="Shape 120"/>
        <p:cNvGrpSpPr/>
        <p:nvPr/>
      </p:nvGrpSpPr>
      <p:grpSpPr>
        <a:xfrm>
          <a:off x="0" y="0"/>
          <a:ext cx="0" cy="0"/>
          <a:chOff x="0" y="0"/>
          <a:chExt cx="0" cy="0"/>
        </a:xfrm>
      </p:grpSpPr>
      <p:sp>
        <p:nvSpPr>
          <p:cNvPr id="121" name="Google Shape;121;p1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23" name="Shape 123"/>
        <p:cNvGrpSpPr/>
        <p:nvPr/>
      </p:nvGrpSpPr>
      <p:grpSpPr>
        <a:xfrm>
          <a:off x="0" y="0"/>
          <a:ext cx="0" cy="0"/>
          <a:chOff x="0" y="0"/>
          <a:chExt cx="0" cy="0"/>
        </a:xfrm>
      </p:grpSpPr>
      <p:sp>
        <p:nvSpPr>
          <p:cNvPr id="124" name="Google Shape;124;p2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2" name="Google Shape;132;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33" name="Shape 133"/>
        <p:cNvGrpSpPr/>
        <p:nvPr/>
      </p:nvGrpSpPr>
      <p:grpSpPr>
        <a:xfrm>
          <a:off x="0" y="0"/>
          <a:ext cx="0" cy="0"/>
          <a:chOff x="0" y="0"/>
          <a:chExt cx="0" cy="0"/>
        </a:xfrm>
      </p:grpSpPr>
      <p:sp>
        <p:nvSpPr>
          <p:cNvPr id="134" name="Google Shape;134;p22"/>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35" name="Google Shape;135;p2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2"/>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2"/>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39" name="Shape 139"/>
        <p:cNvGrpSpPr/>
        <p:nvPr/>
      </p:nvGrpSpPr>
      <p:grpSpPr>
        <a:xfrm>
          <a:off x="0" y="0"/>
          <a:ext cx="0" cy="0"/>
          <a:chOff x="0" y="0"/>
          <a:chExt cx="0" cy="0"/>
        </a:xfrm>
      </p:grpSpPr>
      <p:sp>
        <p:nvSpPr>
          <p:cNvPr id="140" name="Google Shape;140;p23"/>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1" name="Google Shape;141;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5" name="Google Shape;145;p2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46" name="Shape 146"/>
        <p:cNvGrpSpPr/>
        <p:nvPr/>
      </p:nvGrpSpPr>
      <p:grpSpPr>
        <a:xfrm>
          <a:off x="0" y="0"/>
          <a:ext cx="0" cy="0"/>
          <a:chOff x="0" y="0"/>
          <a:chExt cx="0" cy="0"/>
        </a:xfrm>
      </p:grpSpPr>
      <p:pic>
        <p:nvPicPr>
          <p:cNvPr id="147" name="Google Shape;147;p25"/>
          <p:cNvPicPr preferRelativeResize="0"/>
          <p:nvPr/>
        </p:nvPicPr>
        <p:blipFill rotWithShape="1">
          <a:blip r:embed="rId2">
            <a:alphaModFix/>
          </a:blip>
          <a:srcRect b="0" l="0" r="0" t="7114"/>
          <a:stretch/>
        </p:blipFill>
        <p:spPr>
          <a:xfrm>
            <a:off x="1828800" y="439341"/>
            <a:ext cx="5334001" cy="2246708"/>
          </a:xfrm>
          <a:prstGeom prst="rect">
            <a:avLst/>
          </a:prstGeom>
          <a:noFill/>
          <a:ln>
            <a:noFill/>
          </a:ln>
        </p:spPr>
      </p:pic>
      <p:sp>
        <p:nvSpPr>
          <p:cNvPr id="148" name="Google Shape;148;p25"/>
          <p:cNvSpPr/>
          <p:nvPr/>
        </p:nvSpPr>
        <p:spPr>
          <a:xfrm>
            <a:off x="152400" y="114300"/>
            <a:ext cx="8839200" cy="4743600"/>
          </a:xfrm>
          <a:prstGeom prst="rect">
            <a:avLst/>
          </a:prstGeom>
          <a:noFill/>
          <a:ln cap="rnd" cmpd="sng" w="9525">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9" name="Google Shape;149;p25"/>
          <p:cNvSpPr txBox="1"/>
          <p:nvPr>
            <p:ph idx="1" type="body"/>
          </p:nvPr>
        </p:nvSpPr>
        <p:spPr>
          <a:xfrm>
            <a:off x="685800" y="3657600"/>
            <a:ext cx="7772400" cy="2937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150" name="Google Shape;150;p25"/>
          <p:cNvSpPr txBox="1"/>
          <p:nvPr>
            <p:ph idx="2" type="body"/>
          </p:nvPr>
        </p:nvSpPr>
        <p:spPr>
          <a:xfrm>
            <a:off x="4572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151" name="Google Shape;151;p25"/>
          <p:cNvSpPr txBox="1"/>
          <p:nvPr>
            <p:ph idx="3" type="body"/>
          </p:nvPr>
        </p:nvSpPr>
        <p:spPr>
          <a:xfrm>
            <a:off x="49530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152" name="Google Shape;152;p25"/>
          <p:cNvSpPr txBox="1"/>
          <p:nvPr>
            <p:ph type="title"/>
          </p:nvPr>
        </p:nvSpPr>
        <p:spPr>
          <a:xfrm>
            <a:off x="609600" y="2743200"/>
            <a:ext cx="80772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3" name="Shape 153"/>
        <p:cNvGrpSpPr/>
        <p:nvPr/>
      </p:nvGrpSpPr>
      <p:grpSpPr>
        <a:xfrm>
          <a:off x="0" y="0"/>
          <a:ext cx="0" cy="0"/>
          <a:chOff x="0" y="0"/>
          <a:chExt cx="0" cy="0"/>
        </a:xfrm>
      </p:grpSpPr>
      <p:sp>
        <p:nvSpPr>
          <p:cNvPr id="154" name="Google Shape;154;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Only">
  <p:cSld name="OBJECT_ONLY">
    <p:spTree>
      <p:nvGrpSpPr>
        <p:cNvPr id="157" name="Shape 157"/>
        <p:cNvGrpSpPr/>
        <p:nvPr/>
      </p:nvGrpSpPr>
      <p:grpSpPr>
        <a:xfrm>
          <a:off x="0" y="0"/>
          <a:ext cx="0" cy="0"/>
          <a:chOff x="0" y="0"/>
          <a:chExt cx="0" cy="0"/>
        </a:xfrm>
      </p:grpSpPr>
      <p:sp>
        <p:nvSpPr>
          <p:cNvPr id="158" name="Google Shape;158;p27"/>
          <p:cNvSpPr txBox="1"/>
          <p:nvPr>
            <p:ph idx="1" type="body"/>
          </p:nvPr>
        </p:nvSpPr>
        <p:spPr>
          <a:xfrm>
            <a:off x="685800" y="457200"/>
            <a:ext cx="7772400" cy="4114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9" name="Google Shape;159;p27"/>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p:cSld name="Title and Table">
    <p:spTree>
      <p:nvGrpSpPr>
        <p:cNvPr id="160" name="Shape 160"/>
        <p:cNvGrpSpPr/>
        <p:nvPr/>
      </p:nvGrpSpPr>
      <p:grpSpPr>
        <a:xfrm>
          <a:off x="0" y="0"/>
          <a:ext cx="0" cy="0"/>
          <a:chOff x="0" y="0"/>
          <a:chExt cx="0" cy="0"/>
        </a:xfrm>
      </p:grpSpPr>
      <p:sp>
        <p:nvSpPr>
          <p:cNvPr id="161" name="Google Shape;161;p28"/>
          <p:cNvSpPr txBox="1"/>
          <p:nvPr>
            <p:ph type="title"/>
          </p:nvPr>
        </p:nvSpPr>
        <p:spPr>
          <a:xfrm>
            <a:off x="685800" y="457200"/>
            <a:ext cx="77724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2" name="Google Shape;162;p28"/>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163" name="Shape 163"/>
        <p:cNvGrpSpPr/>
        <p:nvPr/>
      </p:nvGrpSpPr>
      <p:grpSpPr>
        <a:xfrm>
          <a:off x="0" y="0"/>
          <a:ext cx="0" cy="0"/>
          <a:chOff x="0" y="0"/>
          <a:chExt cx="0" cy="0"/>
        </a:xfrm>
      </p:grpSpPr>
      <p:sp>
        <p:nvSpPr>
          <p:cNvPr id="164" name="Google Shape;164;p29"/>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5" name="Google Shape;165;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6" name="Google Shape;166;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7" name="Google Shape;167;p2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9"/>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9" name="Google Shape;169;p29"/>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70" name="Shape 170"/>
        <p:cNvGrpSpPr/>
        <p:nvPr/>
      </p:nvGrpSpPr>
      <p:grpSpPr>
        <a:xfrm>
          <a:off x="0" y="0"/>
          <a:ext cx="0" cy="0"/>
          <a:chOff x="0" y="0"/>
          <a:chExt cx="0" cy="0"/>
        </a:xfrm>
      </p:grpSpPr>
      <p:sp>
        <p:nvSpPr>
          <p:cNvPr id="171" name="Google Shape;171;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72" name="Google Shape;172;p30"/>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73" name="Google Shape;173;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30"/>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75" name="Google Shape;175;p30"/>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76" name="Google Shape;176;p30"/>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77" name="Shape 177"/>
        <p:cNvGrpSpPr/>
        <p:nvPr/>
      </p:nvGrpSpPr>
      <p:grpSpPr>
        <a:xfrm>
          <a:off x="0" y="0"/>
          <a:ext cx="0" cy="0"/>
          <a:chOff x="0" y="0"/>
          <a:chExt cx="0" cy="0"/>
        </a:xfrm>
      </p:grpSpPr>
      <p:sp>
        <p:nvSpPr>
          <p:cNvPr id="178" name="Google Shape;178;p3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3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31"/>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2" name="Google Shape;182;p31"/>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3" name="Google Shape;183;p31"/>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184" name="Shape 184"/>
        <p:cNvGrpSpPr/>
        <p:nvPr/>
      </p:nvGrpSpPr>
      <p:grpSpPr>
        <a:xfrm>
          <a:off x="0" y="0"/>
          <a:ext cx="0" cy="0"/>
          <a:chOff x="0" y="0"/>
          <a:chExt cx="0" cy="0"/>
        </a:xfrm>
      </p:grpSpPr>
      <p:sp>
        <p:nvSpPr>
          <p:cNvPr id="185" name="Google Shape;185;p32"/>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186" name="Google Shape;186;p32"/>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187" name="Google Shape;187;p32"/>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188" name="Shape 188"/>
        <p:cNvGrpSpPr/>
        <p:nvPr/>
      </p:nvGrpSpPr>
      <p:grpSpPr>
        <a:xfrm>
          <a:off x="0" y="0"/>
          <a:ext cx="0" cy="0"/>
          <a:chOff x="0" y="0"/>
          <a:chExt cx="0" cy="0"/>
        </a:xfrm>
      </p:grpSpPr>
      <p:sp>
        <p:nvSpPr>
          <p:cNvPr id="189" name="Google Shape;189;p33"/>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90" name="Google Shape;190;p33"/>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1" name="Google Shape;191;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3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33"/>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95" name="Google Shape;195;p33"/>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6" name="Google Shape;196;p33"/>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97" name="Google Shape;197;p33"/>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98" name="Shape 198"/>
        <p:cNvGrpSpPr/>
        <p:nvPr/>
      </p:nvGrpSpPr>
      <p:grpSpPr>
        <a:xfrm>
          <a:off x="0" y="0"/>
          <a:ext cx="0" cy="0"/>
          <a:chOff x="0" y="0"/>
          <a:chExt cx="0" cy="0"/>
        </a:xfrm>
      </p:grpSpPr>
      <p:sp>
        <p:nvSpPr>
          <p:cNvPr id="199" name="Google Shape;199;p34"/>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00" name="Google Shape;200;p3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1" name="Google Shape;201;p3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2" name="Google Shape;202;p3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34"/>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4" name="Shape 204"/>
        <p:cNvGrpSpPr/>
        <p:nvPr/>
      </p:nvGrpSpPr>
      <p:grpSpPr>
        <a:xfrm>
          <a:off x="0" y="0"/>
          <a:ext cx="0" cy="0"/>
          <a:chOff x="0" y="0"/>
          <a:chExt cx="0" cy="0"/>
        </a:xfrm>
      </p:grpSpPr>
      <p:sp>
        <p:nvSpPr>
          <p:cNvPr id="205" name="Google Shape;205;p35"/>
          <p:cNvSpPr txBox="1"/>
          <p:nvPr>
            <p:ph hasCustomPrompt="1" type="title"/>
          </p:nvPr>
        </p:nvSpPr>
        <p:spPr>
          <a:xfrm>
            <a:off x="311700" y="1106125"/>
            <a:ext cx="8520600" cy="19635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6" name="Google Shape;206;p35"/>
          <p:cNvSpPr txBox="1"/>
          <p:nvPr>
            <p:ph idx="1" type="body"/>
          </p:nvPr>
        </p:nvSpPr>
        <p:spPr>
          <a:xfrm>
            <a:off x="311700" y="3152225"/>
            <a:ext cx="8520600" cy="1300800"/>
          </a:xfrm>
          <a:prstGeom prst="rect">
            <a:avLst/>
          </a:prstGeom>
        </p:spPr>
        <p:txBody>
          <a:bodyPr anchorCtr="0" anchor="t" bIns="34275" lIns="68575" spcFirstLastPara="1" rIns="68575" wrap="square" tIns="34275">
            <a:noAutofit/>
          </a:bodyPr>
          <a:lstStyle>
            <a:lvl1pPr indent="-361950" lvl="0" marL="457200" rtl="0" algn="ctr">
              <a:spcBef>
                <a:spcPts val="800"/>
              </a:spcBef>
              <a:spcAft>
                <a:spcPts val="0"/>
              </a:spcAft>
              <a:buSzPts val="2100"/>
              <a:buChar char="•"/>
              <a:defRPr/>
            </a:lvl1pPr>
            <a:lvl2pPr indent="-342900" lvl="1" marL="914400" rtl="0" algn="ctr">
              <a:spcBef>
                <a:spcPts val="400"/>
              </a:spcBef>
              <a:spcAft>
                <a:spcPts val="0"/>
              </a:spcAft>
              <a:buSzPts val="1800"/>
              <a:buChar char="•"/>
              <a:defRPr/>
            </a:lvl2pPr>
            <a:lvl3pPr indent="-323850" lvl="2" marL="1371600" rtl="0" algn="ctr">
              <a:spcBef>
                <a:spcPts val="400"/>
              </a:spcBef>
              <a:spcAft>
                <a:spcPts val="0"/>
              </a:spcAft>
              <a:buSzPts val="1500"/>
              <a:buChar char="•"/>
              <a:defRPr/>
            </a:lvl3pPr>
            <a:lvl4pPr indent="-317500" lvl="3" marL="1828800" rtl="0" algn="ctr">
              <a:spcBef>
                <a:spcPts val="400"/>
              </a:spcBef>
              <a:spcAft>
                <a:spcPts val="0"/>
              </a:spcAft>
              <a:buSzPts val="1400"/>
              <a:buChar char="•"/>
              <a:defRPr/>
            </a:lvl4pPr>
            <a:lvl5pPr indent="-317500" lvl="4" marL="2286000" rtl="0" algn="ctr">
              <a:spcBef>
                <a:spcPts val="400"/>
              </a:spcBef>
              <a:spcAft>
                <a:spcPts val="0"/>
              </a:spcAft>
              <a:buSzPts val="1400"/>
              <a:buChar char="•"/>
              <a:defRPr/>
            </a:lvl5pPr>
            <a:lvl6pPr indent="-317500" lvl="5" marL="2743200" rtl="0" algn="ctr">
              <a:spcBef>
                <a:spcPts val="400"/>
              </a:spcBef>
              <a:spcAft>
                <a:spcPts val="0"/>
              </a:spcAft>
              <a:buSzPts val="1400"/>
              <a:buChar char="•"/>
              <a:defRPr/>
            </a:lvl6pPr>
            <a:lvl7pPr indent="-317500" lvl="6" marL="3200400" rtl="0" algn="ctr">
              <a:spcBef>
                <a:spcPts val="400"/>
              </a:spcBef>
              <a:spcAft>
                <a:spcPts val="0"/>
              </a:spcAft>
              <a:buSzPts val="1400"/>
              <a:buChar char="•"/>
              <a:defRPr/>
            </a:lvl7pPr>
            <a:lvl8pPr indent="-317500" lvl="7" marL="3657600" rtl="0" algn="ctr">
              <a:spcBef>
                <a:spcPts val="400"/>
              </a:spcBef>
              <a:spcAft>
                <a:spcPts val="0"/>
              </a:spcAft>
              <a:buSzPts val="1400"/>
              <a:buChar char="•"/>
              <a:defRPr/>
            </a:lvl8pPr>
            <a:lvl9pPr indent="-317500" lvl="8" marL="4114800" rtl="0" algn="ctr">
              <a:spcBef>
                <a:spcPts val="400"/>
              </a:spcBef>
              <a:spcAft>
                <a:spcPts val="0"/>
              </a:spcAft>
              <a:buSzPts val="1400"/>
              <a:buChar char="•"/>
              <a:defRPr/>
            </a:lvl9pPr>
          </a:lstStyle>
          <a:p/>
        </p:txBody>
      </p:sp>
      <p:sp>
        <p:nvSpPr>
          <p:cNvPr id="207" name="Google Shape;207;p3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8" name="Shape 208"/>
        <p:cNvGrpSpPr/>
        <p:nvPr/>
      </p:nvGrpSpPr>
      <p:grpSpPr>
        <a:xfrm>
          <a:off x="0" y="0"/>
          <a:ext cx="0" cy="0"/>
          <a:chOff x="0" y="0"/>
          <a:chExt cx="0" cy="0"/>
        </a:xfrm>
      </p:grpSpPr>
      <p:sp>
        <p:nvSpPr>
          <p:cNvPr id="209" name="Google Shape;209;p36"/>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0" name="Google Shape;210;p36"/>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11" name="Google Shape;211;p3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showMasterSp="0">
  <p:cSld name="Custom Layout_2">
    <p:spTree>
      <p:nvGrpSpPr>
        <p:cNvPr id="212" name="Shape 212"/>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7" name="Shape 217"/>
        <p:cNvGrpSpPr/>
        <p:nvPr/>
      </p:nvGrpSpPr>
      <p:grpSpPr>
        <a:xfrm>
          <a:off x="0" y="0"/>
          <a:ext cx="0" cy="0"/>
          <a:chOff x="0" y="0"/>
          <a:chExt cx="0" cy="0"/>
        </a:xfrm>
      </p:grpSpPr>
      <p:sp>
        <p:nvSpPr>
          <p:cNvPr id="218" name="Google Shape;218;p3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9" name="Google Shape;219;p3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0" name="Google Shape;220;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1" name="Shape 221"/>
        <p:cNvGrpSpPr/>
        <p:nvPr/>
      </p:nvGrpSpPr>
      <p:grpSpPr>
        <a:xfrm>
          <a:off x="0" y="0"/>
          <a:ext cx="0" cy="0"/>
          <a:chOff x="0" y="0"/>
          <a:chExt cx="0" cy="0"/>
        </a:xfrm>
      </p:grpSpPr>
      <p:sp>
        <p:nvSpPr>
          <p:cNvPr id="222" name="Google Shape;222;p4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3" name="Google Shape;223;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4" name="Shape 224"/>
        <p:cNvGrpSpPr/>
        <p:nvPr/>
      </p:nvGrpSpPr>
      <p:grpSpPr>
        <a:xfrm>
          <a:off x="0" y="0"/>
          <a:ext cx="0" cy="0"/>
          <a:chOff x="0" y="0"/>
          <a:chExt cx="0" cy="0"/>
        </a:xfrm>
      </p:grpSpPr>
      <p:sp>
        <p:nvSpPr>
          <p:cNvPr id="225" name="Google Shape;225;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6" name="Google Shape;226;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27" name="Google Shape;227;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8" name="Shape 228"/>
        <p:cNvGrpSpPr/>
        <p:nvPr/>
      </p:nvGrpSpPr>
      <p:grpSpPr>
        <a:xfrm>
          <a:off x="0" y="0"/>
          <a:ext cx="0" cy="0"/>
          <a:chOff x="0" y="0"/>
          <a:chExt cx="0" cy="0"/>
        </a:xfrm>
      </p:grpSpPr>
      <p:sp>
        <p:nvSpPr>
          <p:cNvPr id="229" name="Google Shape;229;p4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0" name="Google Shape;230;p4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1" name="Google Shape;231;p4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2" name="Google Shape;23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3" name="Shape 233"/>
        <p:cNvGrpSpPr/>
        <p:nvPr/>
      </p:nvGrpSpPr>
      <p:grpSpPr>
        <a:xfrm>
          <a:off x="0" y="0"/>
          <a:ext cx="0" cy="0"/>
          <a:chOff x="0" y="0"/>
          <a:chExt cx="0" cy="0"/>
        </a:xfrm>
      </p:grpSpPr>
      <p:sp>
        <p:nvSpPr>
          <p:cNvPr id="234" name="Google Shape;234;p4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5" name="Google Shape;235;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6" name="Shape 236"/>
        <p:cNvGrpSpPr/>
        <p:nvPr/>
      </p:nvGrpSpPr>
      <p:grpSpPr>
        <a:xfrm>
          <a:off x="0" y="0"/>
          <a:ext cx="0" cy="0"/>
          <a:chOff x="0" y="0"/>
          <a:chExt cx="0" cy="0"/>
        </a:xfrm>
      </p:grpSpPr>
      <p:sp>
        <p:nvSpPr>
          <p:cNvPr id="237" name="Google Shape;237;p4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8" name="Google Shape;238;p4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9" name="Google Shape;239;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0" name="Shape 240"/>
        <p:cNvGrpSpPr/>
        <p:nvPr/>
      </p:nvGrpSpPr>
      <p:grpSpPr>
        <a:xfrm>
          <a:off x="0" y="0"/>
          <a:ext cx="0" cy="0"/>
          <a:chOff x="0" y="0"/>
          <a:chExt cx="0" cy="0"/>
        </a:xfrm>
      </p:grpSpPr>
      <p:sp>
        <p:nvSpPr>
          <p:cNvPr id="241" name="Google Shape;241;p4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42" name="Google Shape;242;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3" name="Shape 243"/>
        <p:cNvGrpSpPr/>
        <p:nvPr/>
      </p:nvGrpSpPr>
      <p:grpSpPr>
        <a:xfrm>
          <a:off x="0" y="0"/>
          <a:ext cx="0" cy="0"/>
          <a:chOff x="0" y="0"/>
          <a:chExt cx="0" cy="0"/>
        </a:xfrm>
      </p:grpSpPr>
      <p:sp>
        <p:nvSpPr>
          <p:cNvPr id="244" name="Google Shape;244;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46" name="Google Shape;246;p4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7" name="Google Shape;247;p4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8" name="Google Shape;248;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9" name="Shape 249"/>
        <p:cNvGrpSpPr/>
        <p:nvPr/>
      </p:nvGrpSpPr>
      <p:grpSpPr>
        <a:xfrm>
          <a:off x="0" y="0"/>
          <a:ext cx="0" cy="0"/>
          <a:chOff x="0" y="0"/>
          <a:chExt cx="0" cy="0"/>
        </a:xfrm>
      </p:grpSpPr>
      <p:sp>
        <p:nvSpPr>
          <p:cNvPr id="250" name="Google Shape;250;p4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51" name="Google Shape;25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2" name="Shape 252"/>
        <p:cNvGrpSpPr/>
        <p:nvPr/>
      </p:nvGrpSpPr>
      <p:grpSpPr>
        <a:xfrm>
          <a:off x="0" y="0"/>
          <a:ext cx="0" cy="0"/>
          <a:chOff x="0" y="0"/>
          <a:chExt cx="0" cy="0"/>
        </a:xfrm>
      </p:grpSpPr>
      <p:sp>
        <p:nvSpPr>
          <p:cNvPr id="253" name="Google Shape;253;p4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4" name="Google Shape;254;p4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55" name="Google Shape;255;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6" name="Shape 256"/>
        <p:cNvGrpSpPr/>
        <p:nvPr/>
      </p:nvGrpSpPr>
      <p:grpSpPr>
        <a:xfrm>
          <a:off x="0" y="0"/>
          <a:ext cx="0" cy="0"/>
          <a:chOff x="0" y="0"/>
          <a:chExt cx="0" cy="0"/>
        </a:xfrm>
      </p:grpSpPr>
      <p:sp>
        <p:nvSpPr>
          <p:cNvPr id="257" name="Google Shape;257;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58" name="Shape 258"/>
        <p:cNvGrpSpPr/>
        <p:nvPr/>
      </p:nvGrpSpPr>
      <p:grpSpPr>
        <a:xfrm>
          <a:off x="0" y="0"/>
          <a:ext cx="0" cy="0"/>
          <a:chOff x="0" y="0"/>
          <a:chExt cx="0" cy="0"/>
        </a:xfrm>
      </p:grpSpPr>
      <p:sp>
        <p:nvSpPr>
          <p:cNvPr id="259" name="Google Shape;259;p5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0" name="Google Shape;260;p5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61" name="Google Shape;261;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2" name="Google Shape;262;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3" name="Google Shape;263;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38" Type="http://schemas.openxmlformats.org/officeDocument/2006/relationships/theme" Target="../theme/theme3.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2.xml"/><Relationship Id="rId1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15" name="Google Shape;215;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16" name="Google Shape;216;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23.png"/><Relationship Id="rId9" Type="http://schemas.openxmlformats.org/officeDocument/2006/relationships/hyperlink" Target="https://www.newschoolrules.com/6-rules/" TargetMode="External"/><Relationship Id="rId5" Type="http://schemas.openxmlformats.org/officeDocument/2006/relationships/hyperlink" Target="https://www.holacracy.org/tactical-meetings" TargetMode="External"/><Relationship Id="rId6" Type="http://schemas.openxmlformats.org/officeDocument/2006/relationships/hyperlink" Target="https://www.ksde.org/Portals/0/Communications/KC_School_Redesign/The4DisciplinesofExecution.pdf?ver=2022-06-07-085532-560" TargetMode="External"/><Relationship Id="rId7" Type="http://schemas.openxmlformats.org/officeDocument/2006/relationships/image" Target="../media/image21.png"/><Relationship Id="rId8"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hyperlink" Target="https://www.ksde.org/LinkClick.aspx?fileticket=4QNU_VyCbWk%3d&amp;tabid=1509&amp;portalid=0&amp;mid=602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22.png"/><Relationship Id="rId4" Type="http://schemas.openxmlformats.org/officeDocument/2006/relationships/hyperlink" Target="https://www.ksde.org/LinkClick.aspx?fileticket=7EuD7o2KkXw%3d&amp;tabid=1509&amp;portalid=0&amp;mid=601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15.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8.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9.xml"/><Relationship Id="rId3" Type="http://schemas.openxmlformats.org/officeDocument/2006/relationships/hyperlink" Target="https://www.ksde.org/Agency/Fiscal-and-Administrative-Services/Communications-and-Recognition-Programs/Vision-Kansans-Can/School-Redesign/Mercury-7/Video-Discussions" TargetMode="External"/><Relationship Id="rId4" Type="http://schemas.openxmlformats.org/officeDocument/2006/relationships/hyperlink" Target="https://sites.google.com/view/ksredesignproject/school-models?authuser=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1"/>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Building the </a:t>
            </a:r>
            <a:endParaRPr/>
          </a:p>
          <a:p>
            <a:pPr indent="0" lvl="0" marL="0" rtl="0" algn="l">
              <a:spcBef>
                <a:spcPts val="0"/>
              </a:spcBef>
              <a:spcAft>
                <a:spcPts val="0"/>
              </a:spcAft>
              <a:buNone/>
            </a:pPr>
            <a:r>
              <a:rPr lang="en"/>
              <a:t>Rocket</a:t>
            </a:r>
            <a:endParaRPr/>
          </a:p>
        </p:txBody>
      </p:sp>
      <p:sp>
        <p:nvSpPr>
          <p:cNvPr id="269" name="Google Shape;269;p51"/>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Meeting 2</a:t>
            </a:r>
            <a:endParaRPr/>
          </a:p>
          <a:p>
            <a:pPr indent="0" lvl="0" marL="0" rtl="0" algn="l">
              <a:spcBef>
                <a:spcPts val="8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0"/>
          <p:cNvSpPr/>
          <p:nvPr/>
        </p:nvSpPr>
        <p:spPr>
          <a:xfrm>
            <a:off x="3297500" y="7085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7" name="Google Shape;387;p60"/>
          <p:cNvGrpSpPr/>
          <p:nvPr/>
        </p:nvGrpSpPr>
        <p:grpSpPr>
          <a:xfrm>
            <a:off x="635917" y="857925"/>
            <a:ext cx="2976551" cy="669600"/>
            <a:chOff x="635917" y="1315125"/>
            <a:chExt cx="2976551" cy="669600"/>
          </a:xfrm>
        </p:grpSpPr>
        <p:cxnSp>
          <p:nvCxnSpPr>
            <p:cNvPr id="388" name="Google Shape;388;p60"/>
            <p:cNvCxnSpPr/>
            <p:nvPr/>
          </p:nvCxnSpPr>
          <p:spPr>
            <a:xfrm>
              <a:off x="3178969" y="1638300"/>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389" name="Google Shape;389;p60"/>
            <p:cNvSpPr txBox="1"/>
            <p:nvPr/>
          </p:nvSpPr>
          <p:spPr>
            <a:xfrm>
              <a:off x="635917" y="1315125"/>
              <a:ext cx="25401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latin typeface="Roboto"/>
                  <a:ea typeface="Roboto"/>
                  <a:cs typeface="Roboto"/>
                  <a:sym typeface="Roboto"/>
                </a:rPr>
                <a:t>WHAT</a:t>
              </a:r>
              <a:endParaRPr sz="1800">
                <a:latin typeface="Roboto"/>
                <a:ea typeface="Roboto"/>
                <a:cs typeface="Roboto"/>
                <a:sym typeface="Roboto"/>
              </a:endParaRPr>
            </a:p>
            <a:p>
              <a:pPr indent="0" lvl="0" marL="0" rtl="0" algn="r">
                <a:lnSpc>
                  <a:spcPct val="115000"/>
                </a:lnSpc>
                <a:spcBef>
                  <a:spcPts val="0"/>
                </a:spcBef>
                <a:spcAft>
                  <a:spcPts val="0"/>
                </a:spcAft>
                <a:buNone/>
              </a:pPr>
              <a:r>
                <a:t/>
              </a:r>
              <a:endParaRPr sz="1100">
                <a:latin typeface="Roboto"/>
                <a:ea typeface="Roboto"/>
                <a:cs typeface="Roboto"/>
                <a:sym typeface="Roboto"/>
              </a:endParaRPr>
            </a:p>
            <a:p>
              <a:pPr indent="0" lvl="0" marL="0" rtl="0" algn="r">
                <a:lnSpc>
                  <a:spcPct val="115000"/>
                </a:lnSpc>
                <a:spcBef>
                  <a:spcPts val="0"/>
                </a:spcBef>
                <a:spcAft>
                  <a:spcPts val="0"/>
                </a:spcAft>
                <a:buNone/>
              </a:pPr>
              <a:r>
                <a:rPr b="1" lang="en" sz="1300">
                  <a:latin typeface="Roboto"/>
                  <a:ea typeface="Roboto"/>
                  <a:cs typeface="Roboto"/>
                  <a:sym typeface="Roboto"/>
                </a:rPr>
                <a:t>Determine what is the essential learning for all.</a:t>
              </a:r>
              <a:endParaRPr b="1" sz="1300">
                <a:latin typeface="Roboto"/>
                <a:ea typeface="Roboto"/>
                <a:cs typeface="Roboto"/>
                <a:sym typeface="Roboto"/>
              </a:endParaRPr>
            </a:p>
          </p:txBody>
        </p:sp>
      </p:grpSp>
      <p:grpSp>
        <p:nvGrpSpPr>
          <p:cNvPr id="390" name="Google Shape;390;p60"/>
          <p:cNvGrpSpPr/>
          <p:nvPr/>
        </p:nvGrpSpPr>
        <p:grpSpPr>
          <a:xfrm>
            <a:off x="5517319" y="857925"/>
            <a:ext cx="2984906" cy="669600"/>
            <a:chOff x="5517319" y="1315125"/>
            <a:chExt cx="2984906" cy="669600"/>
          </a:xfrm>
        </p:grpSpPr>
        <p:cxnSp>
          <p:nvCxnSpPr>
            <p:cNvPr id="391" name="Google Shape;391;p60"/>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392" name="Google Shape;392;p60"/>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Roboto"/>
                  <a:ea typeface="Roboto"/>
                  <a:cs typeface="Roboto"/>
                  <a:sym typeface="Roboto"/>
                </a:rPr>
                <a:t>WHY</a:t>
              </a:r>
              <a:endParaRPr sz="18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b="1" lang="en" sz="1300">
                  <a:latin typeface="Roboto"/>
                  <a:ea typeface="Roboto"/>
                  <a:cs typeface="Roboto"/>
                  <a:sym typeface="Roboto"/>
                </a:rPr>
                <a:t>Establish a clear purpose for the learning.</a:t>
              </a:r>
              <a:endParaRPr b="1" sz="1300">
                <a:latin typeface="Roboto"/>
                <a:ea typeface="Roboto"/>
                <a:cs typeface="Roboto"/>
                <a:sym typeface="Roboto"/>
              </a:endParaRPr>
            </a:p>
          </p:txBody>
        </p:sp>
      </p:grpSp>
      <p:grpSp>
        <p:nvGrpSpPr>
          <p:cNvPr id="393" name="Google Shape;393;p60"/>
          <p:cNvGrpSpPr/>
          <p:nvPr/>
        </p:nvGrpSpPr>
        <p:grpSpPr>
          <a:xfrm>
            <a:off x="3056025" y="3077940"/>
            <a:ext cx="2955600" cy="1143785"/>
            <a:chOff x="3056025" y="3535140"/>
            <a:chExt cx="2955600" cy="1143785"/>
          </a:xfrm>
        </p:grpSpPr>
        <p:cxnSp>
          <p:nvCxnSpPr>
            <p:cNvPr id="394" name="Google Shape;394;p60"/>
            <p:cNvCxnSpPr/>
            <p:nvPr/>
          </p:nvCxnSpPr>
          <p:spPr>
            <a:xfrm rot="10800000">
              <a:off x="4556399" y="3535140"/>
              <a:ext cx="0" cy="460500"/>
            </a:xfrm>
            <a:prstGeom prst="straightConnector1">
              <a:avLst/>
            </a:prstGeom>
            <a:noFill/>
            <a:ln cap="flat" cmpd="sng" w="19050">
              <a:solidFill>
                <a:schemeClr val="accent4"/>
              </a:solidFill>
              <a:prstDash val="solid"/>
              <a:round/>
              <a:headEnd len="med" w="med" type="oval"/>
              <a:tailEnd len="sm" w="sm" type="none"/>
            </a:ln>
          </p:spPr>
        </p:cxnSp>
        <p:sp>
          <p:nvSpPr>
            <p:cNvPr id="395" name="Google Shape;395;p60"/>
            <p:cNvSpPr txBox="1"/>
            <p:nvPr/>
          </p:nvSpPr>
          <p:spPr>
            <a:xfrm>
              <a:off x="3056025" y="4009325"/>
              <a:ext cx="29556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a:ea typeface="Roboto"/>
                  <a:cs typeface="Roboto"/>
                  <a:sym typeface="Roboto"/>
                </a:rPr>
                <a:t>HOW</a:t>
              </a:r>
              <a:endParaRPr sz="1800">
                <a:latin typeface="Roboto"/>
                <a:ea typeface="Roboto"/>
                <a:cs typeface="Roboto"/>
                <a:sym typeface="Roboto"/>
              </a:endParaRPr>
            </a:p>
            <a:p>
              <a:pPr indent="0" lvl="0" marL="0" rtl="0" algn="ctr">
                <a:lnSpc>
                  <a:spcPct val="115000"/>
                </a:lnSpc>
                <a:spcBef>
                  <a:spcPts val="0"/>
                </a:spcBef>
                <a:spcAft>
                  <a:spcPts val="0"/>
                </a:spcAft>
                <a:buNone/>
              </a:pPr>
              <a:r>
                <a:t/>
              </a:r>
              <a:endParaRPr sz="1100">
                <a:latin typeface="Roboto"/>
                <a:ea typeface="Roboto"/>
                <a:cs typeface="Roboto"/>
                <a:sym typeface="Roboto"/>
              </a:endParaRPr>
            </a:p>
            <a:p>
              <a:pPr indent="0" lvl="0" marL="0" rtl="0" algn="ctr">
                <a:lnSpc>
                  <a:spcPct val="115000"/>
                </a:lnSpc>
                <a:spcBef>
                  <a:spcPts val="0"/>
                </a:spcBef>
                <a:spcAft>
                  <a:spcPts val="0"/>
                </a:spcAft>
                <a:buNone/>
              </a:pPr>
              <a:r>
                <a:rPr b="1" lang="en" sz="1300">
                  <a:latin typeface="Roboto"/>
                  <a:ea typeface="Roboto"/>
                  <a:cs typeface="Roboto"/>
                  <a:sym typeface="Roboto"/>
                </a:rPr>
                <a:t>Determine the best time, place, and delivery model for the learning.</a:t>
              </a:r>
              <a:endParaRPr b="1" sz="1300">
                <a:latin typeface="Roboto"/>
                <a:ea typeface="Roboto"/>
                <a:cs typeface="Roboto"/>
                <a:sym typeface="Roboto"/>
              </a:endParaRPr>
            </a:p>
          </p:txBody>
        </p:sp>
      </p:grpSp>
      <p:sp>
        <p:nvSpPr>
          <p:cNvPr id="396" name="Google Shape;396;p60"/>
          <p:cNvSpPr txBox="1"/>
          <p:nvPr/>
        </p:nvSpPr>
        <p:spPr>
          <a:xfrm>
            <a:off x="3688875" y="1600050"/>
            <a:ext cx="1797600" cy="80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latin typeface="Roboto"/>
                <a:ea typeface="Roboto"/>
                <a:cs typeface="Roboto"/>
                <a:sym typeface="Roboto"/>
              </a:rPr>
              <a:t>Turnkey Considerations</a:t>
            </a:r>
            <a:endParaRPr sz="1800"/>
          </a:p>
        </p:txBody>
      </p:sp>
      <p:sp>
        <p:nvSpPr>
          <p:cNvPr id="397" name="Google Shape;397;p60"/>
          <p:cNvSpPr/>
          <p:nvPr/>
        </p:nvSpPr>
        <p:spPr>
          <a:xfrm rot="1800047">
            <a:off x="3219843" y="629234"/>
            <a:ext cx="2690936" cy="2690936"/>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98" name="Google Shape;398;p60"/>
          <p:cNvSpPr/>
          <p:nvPr/>
        </p:nvSpPr>
        <p:spPr>
          <a:xfrm flipH="1" rot="-1800047">
            <a:off x="3221956" y="629234"/>
            <a:ext cx="2690936" cy="2690936"/>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399" name="Google Shape;399;p60"/>
          <p:cNvSpPr/>
          <p:nvPr/>
        </p:nvSpPr>
        <p:spPr>
          <a:xfrm rot="-8100000">
            <a:off x="4382715" y="570193"/>
            <a:ext cx="363170" cy="36317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00" name="Google Shape;400;p60"/>
          <p:cNvSpPr/>
          <p:nvPr/>
        </p:nvSpPr>
        <p:spPr>
          <a:xfrm flipH="1" rot="-9000757">
            <a:off x="3220953" y="627608"/>
            <a:ext cx="2690226" cy="2690226"/>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0"/>
          <p:cNvSpPr/>
          <p:nvPr/>
        </p:nvSpPr>
        <p:spPr>
          <a:xfrm rot="-1027861">
            <a:off x="5485874" y="2392632"/>
            <a:ext cx="312672" cy="312672"/>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02" name="Google Shape;402;p60"/>
          <p:cNvSpPr/>
          <p:nvPr/>
        </p:nvSpPr>
        <p:spPr>
          <a:xfrm rot="6359841">
            <a:off x="3315801" y="2390562"/>
            <a:ext cx="363580" cy="36358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graphicFrame>
        <p:nvGraphicFramePr>
          <p:cNvPr id="407" name="Google Shape;407;p61"/>
          <p:cNvGraphicFramePr/>
          <p:nvPr/>
        </p:nvGraphicFramePr>
        <p:xfrm>
          <a:off x="952500" y="432260"/>
          <a:ext cx="3000000" cy="3000000"/>
        </p:xfrm>
        <a:graphic>
          <a:graphicData uri="http://schemas.openxmlformats.org/drawingml/2006/table">
            <a:tbl>
              <a:tblPr>
                <a:noFill/>
                <a:tableStyleId>{B9E4937C-BE3C-43DB-9C90-5E7C0A97740B}</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What does it mean to stay accountable?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When do you pivot?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you know you are making progress?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2"/>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Today’s Goals</a:t>
            </a:r>
            <a:endParaRPr/>
          </a:p>
        </p:txBody>
      </p:sp>
      <p:sp>
        <p:nvSpPr>
          <p:cNvPr id="413" name="Google Shape;413;p62"/>
          <p:cNvSpPr/>
          <p:nvPr>
            <p:ph idx="2" type="dgm"/>
          </p:nvPr>
        </p:nvSpPr>
        <p:spPr>
          <a:xfrm>
            <a:off x="348800" y="946150"/>
            <a:ext cx="8328900" cy="3302100"/>
          </a:xfrm>
          <a:prstGeom prst="rect">
            <a:avLst/>
          </a:prstGeom>
        </p:spPr>
        <p:txBody>
          <a:bodyPr anchorCtr="0" anchor="ctr" bIns="91425" lIns="365750" spcFirstLastPara="1" rIns="365750" wrap="square" tIns="91425">
            <a:noAutofit/>
          </a:bodyPr>
          <a:lstStyle/>
          <a:p>
            <a:pPr indent="-368300" lvl="0" marL="457200" rtl="0" algn="l">
              <a:spcBef>
                <a:spcPts val="500"/>
              </a:spcBef>
              <a:spcAft>
                <a:spcPts val="0"/>
              </a:spcAft>
              <a:buClr>
                <a:srgbClr val="FF9900"/>
              </a:buClr>
              <a:buSzPts val="2200"/>
              <a:buChar char="★"/>
            </a:pPr>
            <a:r>
              <a:rPr lang="en" sz="2200">
                <a:solidFill>
                  <a:srgbClr val="002060"/>
                </a:solidFill>
                <a:latin typeface="Arial"/>
                <a:ea typeface="Arial"/>
                <a:cs typeface="Arial"/>
                <a:sym typeface="Arial"/>
              </a:rPr>
              <a:t>What will coaches and schools accomplish?</a:t>
            </a:r>
            <a:endParaRPr sz="2200">
              <a:solidFill>
                <a:srgbClr val="002060"/>
              </a:solidFill>
              <a:latin typeface="Arial"/>
              <a:ea typeface="Arial"/>
              <a:cs typeface="Arial"/>
              <a:sym typeface="Arial"/>
            </a:endParaRPr>
          </a:p>
          <a:p>
            <a:pPr indent="-368300" lvl="1" marL="914400" rtl="0" algn="l">
              <a:spcBef>
                <a:spcPts val="0"/>
              </a:spcBef>
              <a:spcAft>
                <a:spcPts val="0"/>
              </a:spcAft>
              <a:buClr>
                <a:schemeClr val="accent3"/>
              </a:buClr>
              <a:buSzPts val="2200"/>
              <a:buChar char="○"/>
            </a:pPr>
            <a:r>
              <a:rPr lang="en" sz="2200">
                <a:solidFill>
                  <a:srgbClr val="002060"/>
                </a:solidFill>
                <a:latin typeface="Arial"/>
                <a:ea typeface="Arial"/>
                <a:cs typeface="Arial"/>
                <a:sym typeface="Arial"/>
              </a:rPr>
              <a:t>Review Redesign Workbook</a:t>
            </a:r>
            <a:endParaRPr sz="2200">
              <a:solidFill>
                <a:srgbClr val="002060"/>
              </a:solidFill>
              <a:latin typeface="Arial"/>
              <a:ea typeface="Arial"/>
              <a:cs typeface="Arial"/>
              <a:sym typeface="Arial"/>
            </a:endParaRPr>
          </a:p>
          <a:p>
            <a:pPr indent="-368300" lvl="2" marL="1371600" rtl="0" algn="l">
              <a:spcBef>
                <a:spcPts val="0"/>
              </a:spcBef>
              <a:spcAft>
                <a:spcPts val="0"/>
              </a:spcAft>
              <a:buClr>
                <a:srgbClr val="FF9900"/>
              </a:buClr>
              <a:buSzPts val="2200"/>
              <a:buChar char="■"/>
            </a:pPr>
            <a:r>
              <a:rPr lang="en" sz="2200">
                <a:solidFill>
                  <a:srgbClr val="002060"/>
                </a:solidFill>
                <a:latin typeface="Arial"/>
                <a:ea typeface="Arial"/>
                <a:cs typeface="Arial"/>
                <a:sym typeface="Arial"/>
              </a:rPr>
              <a:t>Update on Action Plans (Gap Analysis)</a:t>
            </a:r>
            <a:endParaRPr sz="2200">
              <a:solidFill>
                <a:srgbClr val="002060"/>
              </a:solidFill>
              <a:latin typeface="Arial"/>
              <a:ea typeface="Arial"/>
              <a:cs typeface="Arial"/>
              <a:sym typeface="Arial"/>
            </a:endParaRPr>
          </a:p>
          <a:p>
            <a:pPr indent="-368300" lvl="1" marL="914400" rtl="0" algn="l">
              <a:spcBef>
                <a:spcPts val="0"/>
              </a:spcBef>
              <a:spcAft>
                <a:spcPts val="0"/>
              </a:spcAft>
              <a:buClr>
                <a:schemeClr val="accent3"/>
              </a:buClr>
              <a:buSzPts val="2200"/>
              <a:buFont typeface="Arial"/>
              <a:buChar char="○"/>
            </a:pPr>
            <a:r>
              <a:rPr lang="en" sz="2200">
                <a:solidFill>
                  <a:srgbClr val="002060"/>
                </a:solidFill>
                <a:latin typeface="Arial"/>
                <a:ea typeface="Arial"/>
                <a:cs typeface="Arial"/>
                <a:sym typeface="Arial"/>
              </a:rPr>
              <a:t>Debrief School Visits</a:t>
            </a:r>
            <a:endParaRPr sz="2200">
              <a:solidFill>
                <a:srgbClr val="002060"/>
              </a:solidFill>
              <a:latin typeface="Arial"/>
              <a:ea typeface="Arial"/>
              <a:cs typeface="Arial"/>
              <a:sym typeface="Arial"/>
            </a:endParaRPr>
          </a:p>
          <a:p>
            <a:pPr indent="0" lvl="0" marL="914400" rtl="0" algn="l">
              <a:spcBef>
                <a:spcPts val="500"/>
              </a:spcBef>
              <a:spcAft>
                <a:spcPts val="0"/>
              </a:spcAft>
              <a:buNone/>
            </a:pPr>
            <a:r>
              <a:t/>
            </a:r>
            <a:endParaRPr sz="2200">
              <a:solidFill>
                <a:srgbClr val="00206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63"/>
          <p:cNvPicPr preferRelativeResize="0"/>
          <p:nvPr/>
        </p:nvPicPr>
        <p:blipFill rotWithShape="1">
          <a:blip r:embed="rId3">
            <a:alphaModFix/>
          </a:blip>
          <a:srcRect b="6067" l="14235" r="20099" t="35144"/>
          <a:stretch/>
        </p:blipFill>
        <p:spPr>
          <a:xfrm>
            <a:off x="0" y="613950"/>
            <a:ext cx="9144000" cy="39199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4"/>
          <p:cNvSpPr txBox="1"/>
          <p:nvPr>
            <p:ph type="title"/>
          </p:nvPr>
        </p:nvSpPr>
        <p:spPr>
          <a:xfrm>
            <a:off x="629841" y="3429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Celebrations</a:t>
            </a:r>
            <a:endParaRPr/>
          </a:p>
        </p:txBody>
      </p:sp>
      <p:sp>
        <p:nvSpPr>
          <p:cNvPr id="424" name="Google Shape;424;p64"/>
          <p:cNvSpPr txBox="1"/>
          <p:nvPr>
            <p:ph idx="1" type="body"/>
          </p:nvPr>
        </p:nvSpPr>
        <p:spPr>
          <a:xfrm>
            <a:off x="629841" y="1543050"/>
            <a:ext cx="2949000" cy="2858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Share Accomplishments</a:t>
            </a:r>
            <a:endParaRPr/>
          </a:p>
        </p:txBody>
      </p:sp>
      <p:pic>
        <p:nvPicPr>
          <p:cNvPr id="425" name="Google Shape;425;p64"/>
          <p:cNvPicPr preferRelativeResize="0"/>
          <p:nvPr/>
        </p:nvPicPr>
        <p:blipFill>
          <a:blip r:embed="rId3">
            <a:alphaModFix/>
          </a:blip>
          <a:stretch>
            <a:fillRect/>
          </a:stretch>
        </p:blipFill>
        <p:spPr>
          <a:xfrm>
            <a:off x="4328450" y="1019227"/>
            <a:ext cx="4348806" cy="31050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5"/>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graphicFrame>
        <p:nvGraphicFramePr>
          <p:cNvPr id="435" name="Google Shape;435;p66"/>
          <p:cNvGraphicFramePr/>
          <p:nvPr/>
        </p:nvGraphicFramePr>
        <p:xfrm>
          <a:off x="952500" y="432260"/>
          <a:ext cx="3000000" cy="3000000"/>
        </p:xfrm>
        <a:graphic>
          <a:graphicData uri="http://schemas.openxmlformats.org/drawingml/2006/table">
            <a:tbl>
              <a:tblPr>
                <a:noFill/>
                <a:tableStyleId>{B9E4937C-BE3C-43DB-9C90-5E7C0A97740B}</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What does it mean to stay accountable?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When do you pivot?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you know you are making progress?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7"/>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Principals</a:t>
            </a:r>
            <a:endParaRPr/>
          </a:p>
        </p:txBody>
      </p:sp>
      <p:sp>
        <p:nvSpPr>
          <p:cNvPr id="441" name="Google Shape;441;p67"/>
          <p:cNvSpPr txBox="1"/>
          <p:nvPr>
            <p:ph idx="1" type="body"/>
          </p:nvPr>
        </p:nvSpPr>
        <p:spPr>
          <a:xfrm>
            <a:off x="629841" y="12608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Coach those you lead: Give Constructive Feedback</a:t>
            </a:r>
            <a:endParaRPr/>
          </a:p>
        </p:txBody>
      </p:sp>
      <p:sp>
        <p:nvSpPr>
          <p:cNvPr id="442" name="Google Shape;442;p67"/>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Clr>
                <a:schemeClr val="dk1"/>
              </a:buClr>
              <a:buSzPts val="1700"/>
              <a:buChar char="●"/>
            </a:pPr>
            <a:r>
              <a:rPr lang="en" sz="1700"/>
              <a:t>Focus on the needs of the receiver </a:t>
            </a:r>
            <a:endParaRPr sz="1700"/>
          </a:p>
          <a:p>
            <a:pPr indent="-336550" lvl="0" marL="457200" rtl="0" algn="l">
              <a:spcBef>
                <a:spcPts val="0"/>
              </a:spcBef>
              <a:spcAft>
                <a:spcPts val="0"/>
              </a:spcAft>
              <a:buClr>
                <a:schemeClr val="dk1"/>
              </a:buClr>
              <a:buSzPts val="1700"/>
              <a:buChar char="●"/>
            </a:pPr>
            <a:r>
              <a:rPr lang="en" sz="1700"/>
              <a:t>Be specific with descriptive facts</a:t>
            </a:r>
            <a:endParaRPr sz="1700"/>
          </a:p>
          <a:p>
            <a:pPr indent="-336550" lvl="0" marL="457200" rtl="0" algn="l">
              <a:spcBef>
                <a:spcPts val="0"/>
              </a:spcBef>
              <a:spcAft>
                <a:spcPts val="0"/>
              </a:spcAft>
              <a:buClr>
                <a:schemeClr val="dk1"/>
              </a:buClr>
              <a:buSzPts val="1700"/>
              <a:buChar char="●"/>
            </a:pPr>
            <a:r>
              <a:rPr lang="en" sz="1700"/>
              <a:t>Tough on the performance (data)</a:t>
            </a:r>
            <a:endParaRPr sz="1700"/>
          </a:p>
          <a:p>
            <a:pPr indent="-336550" lvl="0" marL="457200" rtl="0" algn="l">
              <a:spcBef>
                <a:spcPts val="0"/>
              </a:spcBef>
              <a:spcAft>
                <a:spcPts val="0"/>
              </a:spcAft>
              <a:buClr>
                <a:schemeClr val="dk1"/>
              </a:buClr>
              <a:buSzPts val="1700"/>
              <a:buChar char="●"/>
            </a:pPr>
            <a:r>
              <a:rPr lang="en" sz="1700"/>
              <a:t>Focus on the future and suggest positive alternatives</a:t>
            </a:r>
            <a:endParaRPr sz="1700"/>
          </a:p>
          <a:p>
            <a:pPr indent="0" lvl="0" marL="0" rtl="0" algn="l">
              <a:spcBef>
                <a:spcPts val="800"/>
              </a:spcBef>
              <a:spcAft>
                <a:spcPts val="0"/>
              </a:spcAft>
              <a:buNone/>
            </a:pPr>
            <a:r>
              <a:t/>
            </a:r>
            <a:endParaRPr sz="1700"/>
          </a:p>
          <a:p>
            <a:pPr indent="0" lvl="0" marL="0" rtl="0" algn="r">
              <a:spcBef>
                <a:spcPts val="800"/>
              </a:spcBef>
              <a:spcAft>
                <a:spcPts val="0"/>
              </a:spcAft>
              <a:buNone/>
            </a:pPr>
            <a:r>
              <a:rPr lang="en" sz="1400"/>
              <a:t>(McBride, 2019)</a:t>
            </a:r>
            <a:endParaRPr/>
          </a:p>
        </p:txBody>
      </p:sp>
      <p:sp>
        <p:nvSpPr>
          <p:cNvPr id="443" name="Google Shape;443;p67"/>
          <p:cNvSpPr txBox="1"/>
          <p:nvPr>
            <p:ph idx="3" type="body"/>
          </p:nvPr>
        </p:nvSpPr>
        <p:spPr>
          <a:xfrm>
            <a:off x="46291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Maintain Accountability Meetings</a:t>
            </a:r>
            <a:endParaRPr/>
          </a:p>
        </p:txBody>
      </p:sp>
      <p:sp>
        <p:nvSpPr>
          <p:cNvPr id="444" name="Google Shape;444;p67"/>
          <p:cNvSpPr txBox="1"/>
          <p:nvPr>
            <p:ph idx="4" type="body"/>
          </p:nvPr>
        </p:nvSpPr>
        <p:spPr>
          <a:xfrm>
            <a:off x="4629150" y="20038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Ensure staff have time to hold weekly accountability meetings within their Goal Area Investigation Teams.</a:t>
            </a:r>
            <a:endParaRPr/>
          </a:p>
          <a:p>
            <a:pPr indent="-342900" lvl="0" marL="457200" rtl="0" algn="l">
              <a:spcBef>
                <a:spcPts val="0"/>
              </a:spcBef>
              <a:spcAft>
                <a:spcPts val="0"/>
              </a:spcAft>
              <a:buSzPts val="1800"/>
              <a:buChar char="●"/>
            </a:pPr>
            <a:r>
              <a:rPr lang="en"/>
              <a:t>Provide technical support to teams when called upon. </a:t>
            </a:r>
            <a:endParaRPr/>
          </a:p>
          <a:p>
            <a:pPr indent="-342900" lvl="0" marL="457200" rtl="0" algn="l">
              <a:spcBef>
                <a:spcPts val="0"/>
              </a:spcBef>
              <a:spcAft>
                <a:spcPts val="0"/>
              </a:spcAft>
              <a:buSzPts val="1800"/>
              <a:buChar char="●"/>
            </a:pPr>
            <a:r>
              <a:rPr lang="en"/>
              <a:t>Assist in facilitating tough conversations.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8"/>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Teachers</a:t>
            </a:r>
            <a:endParaRPr/>
          </a:p>
        </p:txBody>
      </p:sp>
      <p:sp>
        <p:nvSpPr>
          <p:cNvPr id="450" name="Google Shape;450;p68"/>
          <p:cNvSpPr txBox="1"/>
          <p:nvPr>
            <p:ph idx="1" type="body"/>
          </p:nvPr>
        </p:nvSpPr>
        <p:spPr>
          <a:xfrm>
            <a:off x="629841" y="14894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Giving and Receiving Constructive Feedback </a:t>
            </a:r>
            <a:endParaRPr/>
          </a:p>
        </p:txBody>
      </p:sp>
      <p:sp>
        <p:nvSpPr>
          <p:cNvPr id="451" name="Google Shape;451;p68"/>
          <p:cNvSpPr txBox="1"/>
          <p:nvPr>
            <p:ph idx="2" type="body"/>
          </p:nvPr>
        </p:nvSpPr>
        <p:spPr>
          <a:xfrm>
            <a:off x="629841" y="2232421"/>
            <a:ext cx="3868500" cy="22356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Char char="●"/>
            </a:pPr>
            <a:r>
              <a:rPr lang="en" sz="1700"/>
              <a:t>Focus on the needs of the receiver </a:t>
            </a:r>
            <a:endParaRPr sz="1700"/>
          </a:p>
          <a:p>
            <a:pPr indent="-336550" lvl="0" marL="457200" rtl="0" algn="l">
              <a:spcBef>
                <a:spcPts val="0"/>
              </a:spcBef>
              <a:spcAft>
                <a:spcPts val="0"/>
              </a:spcAft>
              <a:buSzPts val="1700"/>
              <a:buChar char="●"/>
            </a:pPr>
            <a:r>
              <a:rPr lang="en" sz="1700"/>
              <a:t>Be specific with descriptive facts</a:t>
            </a:r>
            <a:endParaRPr sz="1700"/>
          </a:p>
          <a:p>
            <a:pPr indent="-336550" lvl="0" marL="457200" rtl="0" algn="l">
              <a:spcBef>
                <a:spcPts val="0"/>
              </a:spcBef>
              <a:spcAft>
                <a:spcPts val="0"/>
              </a:spcAft>
              <a:buSzPts val="1700"/>
              <a:buChar char="●"/>
            </a:pPr>
            <a:r>
              <a:rPr lang="en" sz="1700"/>
              <a:t>Tough on the performance (data)</a:t>
            </a:r>
            <a:endParaRPr sz="1700"/>
          </a:p>
          <a:p>
            <a:pPr indent="-336550" lvl="0" marL="457200" rtl="0" algn="l">
              <a:spcBef>
                <a:spcPts val="0"/>
              </a:spcBef>
              <a:spcAft>
                <a:spcPts val="0"/>
              </a:spcAft>
              <a:buSzPts val="1700"/>
              <a:buChar char="●"/>
            </a:pPr>
            <a:r>
              <a:rPr lang="en" sz="1700"/>
              <a:t>Focus on the future and suggest positive alternatives</a:t>
            </a:r>
            <a:endParaRPr sz="1700"/>
          </a:p>
          <a:p>
            <a:pPr indent="0" lvl="0" marL="0" rtl="0" algn="l">
              <a:spcBef>
                <a:spcPts val="800"/>
              </a:spcBef>
              <a:spcAft>
                <a:spcPts val="0"/>
              </a:spcAft>
              <a:buNone/>
            </a:pPr>
            <a:r>
              <a:t/>
            </a:r>
            <a:endParaRPr sz="1700"/>
          </a:p>
          <a:p>
            <a:pPr indent="0" lvl="0" marL="0" rtl="0" algn="r">
              <a:spcBef>
                <a:spcPts val="800"/>
              </a:spcBef>
              <a:spcAft>
                <a:spcPts val="0"/>
              </a:spcAft>
              <a:buNone/>
            </a:pPr>
            <a:r>
              <a:rPr lang="en" sz="1400"/>
              <a:t>(McBride, 2019)</a:t>
            </a:r>
            <a:endParaRPr sz="1400"/>
          </a:p>
        </p:txBody>
      </p:sp>
      <p:sp>
        <p:nvSpPr>
          <p:cNvPr id="452" name="Google Shape;452;p68"/>
          <p:cNvSpPr txBox="1"/>
          <p:nvPr>
            <p:ph idx="3" type="body"/>
          </p:nvPr>
        </p:nvSpPr>
        <p:spPr>
          <a:xfrm>
            <a:off x="4629150" y="14894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Analyzing Data in Objective Conversations</a:t>
            </a:r>
            <a:endParaRPr/>
          </a:p>
        </p:txBody>
      </p:sp>
      <p:sp>
        <p:nvSpPr>
          <p:cNvPr id="453" name="Google Shape;453;p68"/>
          <p:cNvSpPr txBox="1"/>
          <p:nvPr>
            <p:ph idx="4" type="body"/>
          </p:nvPr>
        </p:nvSpPr>
        <p:spPr>
          <a:xfrm>
            <a:off x="4629150" y="22324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Focus on the facts and not the feelings</a:t>
            </a:r>
            <a:endParaRPr/>
          </a:p>
          <a:p>
            <a:pPr indent="-342900" lvl="0" marL="457200" rtl="0" algn="l">
              <a:spcBef>
                <a:spcPts val="0"/>
              </a:spcBef>
              <a:spcAft>
                <a:spcPts val="0"/>
              </a:spcAft>
              <a:buSzPts val="1800"/>
              <a:buChar char="●"/>
            </a:pPr>
            <a:r>
              <a:rPr lang="en"/>
              <a:t>Establish and stick to conversation outcomes</a:t>
            </a:r>
            <a:endParaRPr/>
          </a:p>
          <a:p>
            <a:pPr indent="-323850" lvl="1" marL="914400" rtl="0" algn="l">
              <a:spcBef>
                <a:spcPts val="0"/>
              </a:spcBef>
              <a:spcAft>
                <a:spcPts val="0"/>
              </a:spcAft>
              <a:buSzPts val="1500"/>
              <a:buChar char="○"/>
            </a:pPr>
            <a:r>
              <a:rPr lang="en"/>
              <a:t>Ex- Strategies are evaluated to determine if they should be continued, revised, or stopped.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9"/>
          <p:cNvSpPr txBox="1"/>
          <p:nvPr>
            <p:ph type="title"/>
          </p:nvPr>
        </p:nvSpPr>
        <p:spPr>
          <a:xfrm>
            <a:off x="628650" y="70919"/>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Grow Collective Efficacy</a:t>
            </a:r>
            <a:endParaRPr/>
          </a:p>
        </p:txBody>
      </p:sp>
      <p:pic>
        <p:nvPicPr>
          <p:cNvPr id="459" name="Google Shape;459;p69"/>
          <p:cNvPicPr preferRelativeResize="0"/>
          <p:nvPr/>
        </p:nvPicPr>
        <p:blipFill>
          <a:blip r:embed="rId3">
            <a:alphaModFix/>
          </a:blip>
          <a:stretch>
            <a:fillRect/>
          </a:stretch>
        </p:blipFill>
        <p:spPr>
          <a:xfrm>
            <a:off x="293550" y="882269"/>
            <a:ext cx="3199106" cy="3570656"/>
          </a:xfrm>
          <a:prstGeom prst="rect">
            <a:avLst/>
          </a:prstGeom>
          <a:noFill/>
          <a:ln>
            <a:noFill/>
          </a:ln>
        </p:spPr>
      </p:pic>
      <p:sp>
        <p:nvSpPr>
          <p:cNvPr id="460" name="Google Shape;460;p69"/>
          <p:cNvSpPr txBox="1"/>
          <p:nvPr/>
        </p:nvSpPr>
        <p:spPr>
          <a:xfrm>
            <a:off x="4261275" y="40285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461" name="Google Shape;461;p69"/>
          <p:cNvSpPr/>
          <p:nvPr/>
        </p:nvSpPr>
        <p:spPr>
          <a:xfrm>
            <a:off x="102575" y="1619250"/>
            <a:ext cx="1406700" cy="12675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2" name="Google Shape;462;p69"/>
          <p:cNvPicPr preferRelativeResize="0"/>
          <p:nvPr/>
        </p:nvPicPr>
        <p:blipFill>
          <a:blip r:embed="rId4">
            <a:alphaModFix/>
          </a:blip>
          <a:stretch>
            <a:fillRect/>
          </a:stretch>
        </p:blipFill>
        <p:spPr>
          <a:xfrm>
            <a:off x="3884475" y="1015025"/>
            <a:ext cx="4919724" cy="2962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2"/>
          <p:cNvSpPr txBox="1"/>
          <p:nvPr>
            <p:ph type="title"/>
          </p:nvPr>
        </p:nvSpPr>
        <p:spPr>
          <a:xfrm>
            <a:off x="628650" y="452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Agenda</a:t>
            </a:r>
            <a:endParaRPr/>
          </a:p>
        </p:txBody>
      </p:sp>
      <p:sp>
        <p:nvSpPr>
          <p:cNvPr id="275" name="Google Shape;275;p52"/>
          <p:cNvSpPr txBox="1"/>
          <p:nvPr>
            <p:ph idx="1" type="body"/>
          </p:nvPr>
        </p:nvSpPr>
        <p:spPr>
          <a:xfrm>
            <a:off x="628650" y="9120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500"/>
              <a:t>9:00-9:20			Welcome, Share Out, Phase Overview</a:t>
            </a:r>
            <a:endParaRPr sz="1500"/>
          </a:p>
          <a:p>
            <a:pPr indent="0" lvl="0" marL="0" rtl="0" algn="l">
              <a:spcBef>
                <a:spcPts val="800"/>
              </a:spcBef>
              <a:spcAft>
                <a:spcPts val="0"/>
              </a:spcAft>
              <a:buNone/>
            </a:pPr>
            <a:r>
              <a:rPr lang="en" sz="1500"/>
              <a:t>9:20-10:00			Coach Check In</a:t>
            </a:r>
            <a:endParaRPr sz="1500"/>
          </a:p>
          <a:p>
            <a:pPr indent="0" lvl="0" marL="0" rtl="0" algn="l">
              <a:spcBef>
                <a:spcPts val="800"/>
              </a:spcBef>
              <a:spcAft>
                <a:spcPts val="0"/>
              </a:spcAft>
              <a:buNone/>
            </a:pPr>
            <a:r>
              <a:rPr lang="en" sz="1500"/>
              <a:t>10:00-10:15		Celebrations</a:t>
            </a:r>
            <a:endParaRPr sz="1500"/>
          </a:p>
          <a:p>
            <a:pPr indent="0" lvl="0" marL="0" rtl="0" algn="l">
              <a:spcBef>
                <a:spcPts val="800"/>
              </a:spcBef>
              <a:spcAft>
                <a:spcPts val="0"/>
              </a:spcAft>
              <a:buNone/>
            </a:pPr>
            <a:r>
              <a:rPr lang="en" sz="1500"/>
              <a:t>10:15-10:30		Break</a:t>
            </a:r>
            <a:endParaRPr sz="1500"/>
          </a:p>
          <a:p>
            <a:pPr indent="0" lvl="0" marL="0" rtl="0" algn="l">
              <a:spcBef>
                <a:spcPts val="800"/>
              </a:spcBef>
              <a:spcAft>
                <a:spcPts val="0"/>
              </a:spcAft>
              <a:buNone/>
            </a:pPr>
            <a:r>
              <a:rPr lang="en" sz="1500"/>
              <a:t>10:30-11:15		Staying Accountable	</a:t>
            </a:r>
            <a:endParaRPr sz="1500"/>
          </a:p>
          <a:p>
            <a:pPr indent="0" lvl="0" marL="0" rtl="0" algn="l">
              <a:spcBef>
                <a:spcPts val="800"/>
              </a:spcBef>
              <a:spcAft>
                <a:spcPts val="0"/>
              </a:spcAft>
              <a:buNone/>
            </a:pPr>
            <a:r>
              <a:rPr lang="en" sz="1500"/>
              <a:t>11:15-11:30		Break</a:t>
            </a:r>
            <a:endParaRPr sz="1500"/>
          </a:p>
          <a:p>
            <a:pPr indent="0" lvl="0" marL="0" rtl="0" algn="l">
              <a:spcBef>
                <a:spcPts val="800"/>
              </a:spcBef>
              <a:spcAft>
                <a:spcPts val="0"/>
              </a:spcAft>
              <a:buNone/>
            </a:pPr>
            <a:r>
              <a:rPr lang="en" sz="1500"/>
              <a:t>11:30-12:00		Pivoting</a:t>
            </a:r>
            <a:endParaRPr sz="1500"/>
          </a:p>
          <a:p>
            <a:pPr indent="0" lvl="0" marL="0" rtl="0" algn="l">
              <a:spcBef>
                <a:spcPts val="800"/>
              </a:spcBef>
              <a:spcAft>
                <a:spcPts val="0"/>
              </a:spcAft>
              <a:buNone/>
            </a:pPr>
            <a:r>
              <a:rPr lang="en" sz="1500"/>
              <a:t>12:00-12:45		Lunch</a:t>
            </a:r>
            <a:endParaRPr sz="1500"/>
          </a:p>
          <a:p>
            <a:pPr indent="0" lvl="0" marL="0" rtl="0" algn="l">
              <a:spcBef>
                <a:spcPts val="800"/>
              </a:spcBef>
              <a:spcAft>
                <a:spcPts val="0"/>
              </a:spcAft>
              <a:buNone/>
            </a:pPr>
            <a:r>
              <a:rPr lang="en" sz="1500"/>
              <a:t>12:45-1:30			Model an Accountability Meeting</a:t>
            </a:r>
            <a:endParaRPr sz="1500"/>
          </a:p>
          <a:p>
            <a:pPr indent="0" lvl="0" marL="0" rtl="0" algn="l">
              <a:spcBef>
                <a:spcPts val="800"/>
              </a:spcBef>
              <a:spcAft>
                <a:spcPts val="0"/>
              </a:spcAft>
              <a:buNone/>
            </a:pPr>
            <a:r>
              <a:rPr lang="en" sz="1500"/>
              <a:t>1:30-1:45			Break</a:t>
            </a:r>
            <a:endParaRPr sz="1500"/>
          </a:p>
          <a:p>
            <a:pPr indent="0" lvl="0" marL="0" rtl="0" algn="l">
              <a:spcBef>
                <a:spcPts val="800"/>
              </a:spcBef>
              <a:spcAft>
                <a:spcPts val="0"/>
              </a:spcAft>
              <a:buNone/>
            </a:pPr>
            <a:r>
              <a:rPr lang="en" sz="1500"/>
              <a:t>1:45-2:45			Plan Time</a:t>
            </a:r>
            <a:endParaRPr sz="1500"/>
          </a:p>
          <a:p>
            <a:pPr indent="0" lvl="0" marL="0" rtl="0" algn="l">
              <a:spcBef>
                <a:spcPts val="800"/>
              </a:spcBef>
              <a:spcAft>
                <a:spcPts val="0"/>
              </a:spcAft>
              <a:buNone/>
            </a:pPr>
            <a:r>
              <a:rPr lang="en" sz="1500"/>
              <a:t>2:45-3:00			Wrap Up and Closing</a:t>
            </a:r>
            <a:endParaRPr sz="1500"/>
          </a:p>
          <a:p>
            <a:pPr indent="0" lvl="0" marL="0" rtl="0" algn="l">
              <a:spcBef>
                <a:spcPts val="800"/>
              </a:spcBef>
              <a:spcAft>
                <a:spcPts val="0"/>
              </a:spcAft>
              <a:buNone/>
            </a:pPr>
            <a:r>
              <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0"/>
          <p:cNvSpPr txBox="1"/>
          <p:nvPr>
            <p:ph type="ctrTitle"/>
          </p:nvPr>
        </p:nvSpPr>
        <p:spPr>
          <a:xfrm>
            <a:off x="311708" y="53598"/>
            <a:ext cx="8520600" cy="10254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Supporting Prototype</a:t>
            </a:r>
            <a:endParaRPr/>
          </a:p>
        </p:txBody>
      </p:sp>
      <p:sp>
        <p:nvSpPr>
          <p:cNvPr id="468" name="Google Shape;468;p70"/>
          <p:cNvSpPr txBox="1"/>
          <p:nvPr>
            <p:ph idx="1" type="subTitle"/>
          </p:nvPr>
        </p:nvSpPr>
        <p:spPr>
          <a:xfrm>
            <a:off x="311700" y="1097240"/>
            <a:ext cx="8520600" cy="395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STAYING ACCOUNTABLE</a:t>
            </a:r>
            <a:endParaRPr/>
          </a:p>
        </p:txBody>
      </p:sp>
      <p:pic>
        <p:nvPicPr>
          <p:cNvPr id="469" name="Google Shape;469;p70"/>
          <p:cNvPicPr preferRelativeResize="0"/>
          <p:nvPr/>
        </p:nvPicPr>
        <p:blipFill>
          <a:blip r:embed="rId3">
            <a:alphaModFix/>
          </a:blip>
          <a:stretch>
            <a:fillRect/>
          </a:stretch>
        </p:blipFill>
        <p:spPr>
          <a:xfrm>
            <a:off x="3142300" y="1767475"/>
            <a:ext cx="2859401" cy="2859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Discipline 4- Staying Accountable </a:t>
            </a:r>
            <a:endParaRPr/>
          </a:p>
        </p:txBody>
      </p:sp>
      <p:sp>
        <p:nvSpPr>
          <p:cNvPr id="475" name="Google Shape;475;p71"/>
          <p:cNvSpPr txBox="1"/>
          <p:nvPr>
            <p:ph idx="1" type="body"/>
          </p:nvPr>
        </p:nvSpPr>
        <p:spPr>
          <a:xfrm>
            <a:off x="628650" y="12930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700"/>
              <a:t>Keep these separate from teacher collaboration time!</a:t>
            </a:r>
            <a:endParaRPr sz="1700"/>
          </a:p>
          <a:p>
            <a:pPr indent="-336550" lvl="0" marL="914400" rtl="0" algn="l">
              <a:spcBef>
                <a:spcPts val="800"/>
              </a:spcBef>
              <a:spcAft>
                <a:spcPts val="0"/>
              </a:spcAft>
              <a:buSzPts val="1700"/>
              <a:buChar char="●"/>
            </a:pPr>
            <a:r>
              <a:rPr lang="en" sz="1700"/>
              <a:t>Short, ~10 minutes, 3 questions: what did you do, what was the result, what will you do by next time?</a:t>
            </a:r>
            <a:endParaRPr sz="1700"/>
          </a:p>
          <a:p>
            <a:pPr indent="0" lvl="0" marL="0" rtl="0" algn="l">
              <a:spcBef>
                <a:spcPts val="800"/>
              </a:spcBef>
              <a:spcAft>
                <a:spcPts val="0"/>
              </a:spcAft>
              <a:buNone/>
            </a:pPr>
            <a:r>
              <a:rPr lang="en" sz="1700"/>
              <a:t>If issues are identified, </a:t>
            </a:r>
            <a:r>
              <a:rPr b="1" lang="en" sz="1700">
                <a:latin typeface="Open Sans"/>
                <a:ea typeface="Open Sans"/>
                <a:cs typeface="Open Sans"/>
                <a:sym typeface="Open Sans"/>
              </a:rPr>
              <a:t>then</a:t>
            </a:r>
            <a:r>
              <a:rPr lang="en" sz="1700"/>
              <a:t> you flag that issue for discussion in a sit-down </a:t>
            </a:r>
            <a:r>
              <a:rPr lang="en" sz="1700"/>
              <a:t>meeting</a:t>
            </a:r>
            <a:r>
              <a:rPr lang="en" sz="1700"/>
              <a:t>.</a:t>
            </a:r>
            <a:endParaRPr sz="1700"/>
          </a:p>
          <a:p>
            <a:pPr indent="0" lvl="0" marL="0" rtl="0" algn="l">
              <a:spcBef>
                <a:spcPts val="800"/>
              </a:spcBef>
              <a:spcAft>
                <a:spcPts val="0"/>
              </a:spcAft>
              <a:buNone/>
            </a:pPr>
            <a:r>
              <a:rPr lang="en" sz="1700"/>
              <a:t>Consider: </a:t>
            </a:r>
            <a:endParaRPr sz="1700"/>
          </a:p>
          <a:p>
            <a:pPr indent="-336550" lvl="0" marL="457200" rtl="0" algn="l">
              <a:spcBef>
                <a:spcPts val="800"/>
              </a:spcBef>
              <a:spcAft>
                <a:spcPts val="0"/>
              </a:spcAft>
              <a:buSzPts val="1700"/>
              <a:buChar char="•"/>
            </a:pPr>
            <a:r>
              <a:rPr lang="en" sz="1700"/>
              <a:t>How can you stay accountable without face-to-face meetings? (if you are on too many, etc)</a:t>
            </a:r>
            <a:endParaRPr sz="1700"/>
          </a:p>
          <a:p>
            <a:pPr indent="-336550" lvl="0" marL="457200" rtl="0" algn="l">
              <a:spcBef>
                <a:spcPts val="0"/>
              </a:spcBef>
              <a:spcAft>
                <a:spcPts val="0"/>
              </a:spcAft>
              <a:buSzPts val="1700"/>
              <a:buChar char="•"/>
            </a:pPr>
            <a:r>
              <a:rPr lang="en" sz="1700"/>
              <a:t>How do you want to represent the data? How will this work with your staff? </a:t>
            </a:r>
            <a:endParaRPr sz="1700"/>
          </a:p>
          <a:p>
            <a:pPr indent="-336550" lvl="1" marL="914400" rtl="0" algn="l">
              <a:spcBef>
                <a:spcPts val="0"/>
              </a:spcBef>
              <a:spcAft>
                <a:spcPts val="0"/>
              </a:spcAft>
              <a:buSzPts val="1700"/>
              <a:buChar char="•"/>
            </a:pPr>
            <a:r>
              <a:rPr lang="en" sz="1700"/>
              <a:t>Goal is to see, analyze, and adjust based on data...on a consistent basis!</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2"/>
          <p:cNvSpPr txBox="1"/>
          <p:nvPr>
            <p:ph type="title"/>
          </p:nvPr>
        </p:nvSpPr>
        <p:spPr>
          <a:xfrm>
            <a:off x="649224" y="571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Creating a Cadence of Accountability</a:t>
            </a:r>
            <a:endParaRPr/>
          </a:p>
        </p:txBody>
      </p:sp>
      <p:sp>
        <p:nvSpPr>
          <p:cNvPr id="481" name="Google Shape;481;p72"/>
          <p:cNvSpPr txBox="1"/>
          <p:nvPr/>
        </p:nvSpPr>
        <p:spPr>
          <a:xfrm>
            <a:off x="304800" y="895350"/>
            <a:ext cx="8686800" cy="3623100"/>
          </a:xfrm>
          <a:prstGeom prst="rect">
            <a:avLst/>
          </a:prstGeom>
          <a:noFill/>
          <a:ln>
            <a:noFill/>
          </a:ln>
        </p:spPr>
        <p:txBody>
          <a:bodyPr anchorCtr="0" anchor="t" bIns="34275" lIns="68575" spcFirstLastPara="1" rIns="68575" wrap="square" tIns="34275">
            <a:noAutofit/>
          </a:bodyPr>
          <a:lstStyle/>
          <a:p>
            <a:pPr indent="0" lvl="0" marL="0" rtl="0" algn="l">
              <a:spcBef>
                <a:spcPts val="500"/>
              </a:spcBef>
              <a:spcAft>
                <a:spcPts val="0"/>
              </a:spcAft>
              <a:buNone/>
            </a:pPr>
            <a:r>
              <a:rPr b="1" lang="en" sz="2400" u="sng">
                <a:solidFill>
                  <a:schemeClr val="accent2"/>
                </a:solidFill>
              </a:rPr>
              <a:t>Purpose </a:t>
            </a:r>
            <a:r>
              <a:rPr lang="en" sz="2400">
                <a:solidFill>
                  <a:schemeClr val="accent2"/>
                </a:solidFill>
              </a:rPr>
              <a:t>- Keeping your team focused on what’s important despite the daily whirlwind</a:t>
            </a:r>
            <a:endParaRPr sz="2400">
              <a:solidFill>
                <a:schemeClr val="accent2"/>
              </a:solidFill>
            </a:endParaRPr>
          </a:p>
          <a:p>
            <a:pPr indent="0" lvl="0" marL="0" rtl="0" algn="l">
              <a:spcBef>
                <a:spcPts val="1000"/>
              </a:spcBef>
              <a:spcAft>
                <a:spcPts val="0"/>
              </a:spcAft>
              <a:buNone/>
            </a:pPr>
            <a:r>
              <a:rPr lang="en" sz="2400">
                <a:solidFill>
                  <a:schemeClr val="accent2"/>
                </a:solidFill>
              </a:rPr>
              <a:t>Through these consistent touchpoints, team members can:</a:t>
            </a:r>
            <a:endParaRPr sz="2400">
              <a:solidFill>
                <a:schemeClr val="accent2"/>
              </a:solidFill>
            </a:endParaRPr>
          </a:p>
          <a:p>
            <a:pPr indent="-419100" lvl="0" marL="457200" rtl="0" algn="l">
              <a:spcBef>
                <a:spcPts val="500"/>
              </a:spcBef>
              <a:spcAft>
                <a:spcPts val="0"/>
              </a:spcAft>
              <a:buClr>
                <a:schemeClr val="accent1"/>
              </a:buClr>
              <a:buSzPts val="3000"/>
              <a:buAutoNum type="arabicPeriod"/>
            </a:pPr>
            <a:r>
              <a:rPr lang="en" sz="2400">
                <a:solidFill>
                  <a:schemeClr val="accent2"/>
                </a:solidFill>
              </a:rPr>
              <a:t>Learn from each other about how to improve the strategy being tested</a:t>
            </a:r>
            <a:endParaRPr sz="2400">
              <a:solidFill>
                <a:schemeClr val="accent2"/>
              </a:solidFill>
            </a:endParaRPr>
          </a:p>
          <a:p>
            <a:pPr indent="-419100" lvl="0" marL="457200" rtl="0" algn="l">
              <a:spcBef>
                <a:spcPts val="0"/>
              </a:spcBef>
              <a:spcAft>
                <a:spcPts val="0"/>
              </a:spcAft>
              <a:buClr>
                <a:schemeClr val="accent1"/>
              </a:buClr>
              <a:buSzPts val="3000"/>
              <a:buAutoNum type="arabicPeriod"/>
            </a:pPr>
            <a:r>
              <a:rPr lang="en" sz="2400">
                <a:solidFill>
                  <a:schemeClr val="accent2"/>
                </a:solidFill>
              </a:rPr>
              <a:t>Give each other the support needed to keep commitments</a:t>
            </a:r>
            <a:endParaRPr sz="2400">
              <a:solidFill>
                <a:schemeClr val="accent2"/>
              </a:solidFill>
            </a:endParaRPr>
          </a:p>
          <a:p>
            <a:pPr indent="-419100" lvl="0" marL="457200" rtl="0" algn="l">
              <a:spcBef>
                <a:spcPts val="0"/>
              </a:spcBef>
              <a:spcAft>
                <a:spcPts val="0"/>
              </a:spcAft>
              <a:buClr>
                <a:schemeClr val="accent1"/>
              </a:buClr>
              <a:buSzPts val="3000"/>
              <a:buAutoNum type="arabicPeriod"/>
            </a:pPr>
            <a:r>
              <a:rPr lang="en" sz="2400">
                <a:solidFill>
                  <a:schemeClr val="accent2"/>
                </a:solidFill>
              </a:rPr>
              <a:t>Adapt on the fly</a:t>
            </a:r>
            <a:endParaRPr sz="2400">
              <a:solidFill>
                <a:schemeClr val="accent2"/>
              </a:solidFill>
            </a:endParaRPr>
          </a:p>
          <a:p>
            <a:pPr indent="-419100" lvl="0" marL="457200" rtl="0" algn="l">
              <a:spcBef>
                <a:spcPts val="0"/>
              </a:spcBef>
              <a:spcAft>
                <a:spcPts val="0"/>
              </a:spcAft>
              <a:buClr>
                <a:schemeClr val="accent1"/>
              </a:buClr>
              <a:buSzPts val="3000"/>
              <a:buAutoNum type="arabicPeriod"/>
            </a:pPr>
            <a:r>
              <a:rPr lang="en" sz="2400">
                <a:solidFill>
                  <a:schemeClr val="accent2"/>
                </a:solidFill>
              </a:rPr>
              <a:t>Celebrate progress and get re-engaged</a:t>
            </a:r>
            <a:endParaRPr sz="240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3"/>
          <p:cNvSpPr txBox="1"/>
          <p:nvPr>
            <p:ph type="title"/>
          </p:nvPr>
        </p:nvSpPr>
        <p:spPr>
          <a:xfrm>
            <a:off x="649224" y="1333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Resources for Exploration</a:t>
            </a:r>
            <a:endParaRPr/>
          </a:p>
        </p:txBody>
      </p:sp>
      <p:pic>
        <p:nvPicPr>
          <p:cNvPr id="487" name="Google Shape;487;p73"/>
          <p:cNvPicPr preferRelativeResize="0"/>
          <p:nvPr/>
        </p:nvPicPr>
        <p:blipFill>
          <a:blip r:embed="rId3">
            <a:alphaModFix/>
          </a:blip>
          <a:stretch>
            <a:fillRect/>
          </a:stretch>
        </p:blipFill>
        <p:spPr>
          <a:xfrm>
            <a:off x="304804" y="1187450"/>
            <a:ext cx="1917326" cy="2379376"/>
          </a:xfrm>
          <a:prstGeom prst="rect">
            <a:avLst/>
          </a:prstGeom>
          <a:noFill/>
          <a:ln cap="flat" cmpd="sng" w="28575">
            <a:solidFill>
              <a:srgbClr val="D9D9D9"/>
            </a:solidFill>
            <a:prstDash val="solid"/>
            <a:round/>
            <a:headEnd len="sm" w="sm" type="none"/>
            <a:tailEnd len="sm" w="sm" type="none"/>
          </a:ln>
        </p:spPr>
      </p:pic>
      <p:pic>
        <p:nvPicPr>
          <p:cNvPr id="488" name="Google Shape;488;p73"/>
          <p:cNvPicPr preferRelativeResize="0"/>
          <p:nvPr/>
        </p:nvPicPr>
        <p:blipFill>
          <a:blip r:embed="rId4">
            <a:alphaModFix/>
          </a:blip>
          <a:stretch>
            <a:fillRect/>
          </a:stretch>
        </p:blipFill>
        <p:spPr>
          <a:xfrm>
            <a:off x="1088677" y="1729996"/>
            <a:ext cx="1917326" cy="2316004"/>
          </a:xfrm>
          <a:prstGeom prst="rect">
            <a:avLst/>
          </a:prstGeom>
          <a:noFill/>
          <a:ln>
            <a:noFill/>
          </a:ln>
        </p:spPr>
      </p:pic>
      <p:sp>
        <p:nvSpPr>
          <p:cNvPr id="489" name="Google Shape;489;p73"/>
          <p:cNvSpPr txBox="1"/>
          <p:nvPr/>
        </p:nvSpPr>
        <p:spPr>
          <a:xfrm>
            <a:off x="304800" y="4046000"/>
            <a:ext cx="2701200" cy="435300"/>
          </a:xfrm>
          <a:prstGeom prst="rect">
            <a:avLst/>
          </a:prstGeom>
          <a:solidFill>
            <a:srgbClr val="F3F3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hlink"/>
                </a:solidFill>
                <a:latin typeface="Roboto Light"/>
                <a:ea typeface="Roboto Light"/>
                <a:cs typeface="Roboto Light"/>
                <a:sym typeface="Roboto Light"/>
                <a:hlinkClick r:id="rId5"/>
              </a:rPr>
              <a:t>Holacracy</a:t>
            </a:r>
            <a:endParaRPr sz="1800">
              <a:solidFill>
                <a:srgbClr val="666666"/>
              </a:solidFill>
              <a:latin typeface="Roboto Light"/>
              <a:ea typeface="Roboto Light"/>
              <a:cs typeface="Roboto Light"/>
              <a:sym typeface="Roboto Light"/>
            </a:endParaRPr>
          </a:p>
        </p:txBody>
      </p:sp>
      <p:sp>
        <p:nvSpPr>
          <p:cNvPr id="490" name="Google Shape;490;p73"/>
          <p:cNvSpPr txBox="1"/>
          <p:nvPr/>
        </p:nvSpPr>
        <p:spPr>
          <a:xfrm>
            <a:off x="3236175" y="4046000"/>
            <a:ext cx="2701200" cy="435300"/>
          </a:xfrm>
          <a:prstGeom prst="rect">
            <a:avLst/>
          </a:prstGeom>
          <a:solidFill>
            <a:srgbClr val="F3F3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u="sng">
                <a:solidFill>
                  <a:schemeClr val="hlink"/>
                </a:solidFill>
                <a:latin typeface="Roboto Light"/>
                <a:ea typeface="Roboto Light"/>
                <a:cs typeface="Roboto Light"/>
                <a:sym typeface="Roboto Light"/>
                <a:hlinkClick r:id="rId6"/>
              </a:rPr>
              <a:t>4 Disciplines of Execution</a:t>
            </a:r>
            <a:endParaRPr sz="1700">
              <a:solidFill>
                <a:srgbClr val="666666"/>
              </a:solidFill>
              <a:latin typeface="Roboto Light"/>
              <a:ea typeface="Roboto Light"/>
              <a:cs typeface="Roboto Light"/>
              <a:sym typeface="Roboto Light"/>
            </a:endParaRPr>
          </a:p>
        </p:txBody>
      </p:sp>
      <p:pic>
        <p:nvPicPr>
          <p:cNvPr id="491" name="Google Shape;491;p73"/>
          <p:cNvPicPr preferRelativeResize="0"/>
          <p:nvPr/>
        </p:nvPicPr>
        <p:blipFill>
          <a:blip r:embed="rId7">
            <a:alphaModFix/>
          </a:blip>
          <a:stretch>
            <a:fillRect/>
          </a:stretch>
        </p:blipFill>
        <p:spPr>
          <a:xfrm>
            <a:off x="3236175" y="1508074"/>
            <a:ext cx="2701198" cy="2298391"/>
          </a:xfrm>
          <a:prstGeom prst="rect">
            <a:avLst/>
          </a:prstGeom>
          <a:noFill/>
          <a:ln>
            <a:noFill/>
          </a:ln>
        </p:spPr>
      </p:pic>
      <p:pic>
        <p:nvPicPr>
          <p:cNvPr id="492" name="Google Shape;492;p73"/>
          <p:cNvPicPr preferRelativeResize="0"/>
          <p:nvPr/>
        </p:nvPicPr>
        <p:blipFill>
          <a:blip r:embed="rId8">
            <a:alphaModFix/>
          </a:blip>
          <a:stretch>
            <a:fillRect/>
          </a:stretch>
        </p:blipFill>
        <p:spPr>
          <a:xfrm>
            <a:off x="6503738" y="2347625"/>
            <a:ext cx="2028825" cy="1219200"/>
          </a:xfrm>
          <a:prstGeom prst="rect">
            <a:avLst/>
          </a:prstGeom>
          <a:noFill/>
          <a:ln>
            <a:noFill/>
          </a:ln>
        </p:spPr>
      </p:pic>
      <p:sp>
        <p:nvSpPr>
          <p:cNvPr id="493" name="Google Shape;493;p73"/>
          <p:cNvSpPr txBox="1"/>
          <p:nvPr/>
        </p:nvSpPr>
        <p:spPr>
          <a:xfrm>
            <a:off x="6167550" y="4046000"/>
            <a:ext cx="2701200" cy="435300"/>
          </a:xfrm>
          <a:prstGeom prst="rect">
            <a:avLst/>
          </a:prstGeom>
          <a:solidFill>
            <a:srgbClr val="F3F3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u="sng">
                <a:solidFill>
                  <a:schemeClr val="hlink"/>
                </a:solidFill>
                <a:latin typeface="Roboto Light"/>
                <a:ea typeface="Roboto Light"/>
                <a:cs typeface="Roboto Light"/>
                <a:sym typeface="Roboto Light"/>
                <a:hlinkClick r:id="rId9"/>
              </a:rPr>
              <a:t>The New School Rules</a:t>
            </a:r>
            <a:endParaRPr sz="1700">
              <a:solidFill>
                <a:srgbClr val="666666"/>
              </a:solidFill>
              <a:latin typeface="Roboto Light"/>
              <a:ea typeface="Roboto Light"/>
              <a:cs typeface="Roboto Light"/>
              <a:sym typeface="Robo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4"/>
          <p:cNvSpPr txBox="1"/>
          <p:nvPr>
            <p:ph type="title"/>
          </p:nvPr>
        </p:nvSpPr>
        <p:spPr>
          <a:xfrm>
            <a:off x="525462" y="216539"/>
            <a:ext cx="8093100" cy="492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Exploration: Directions </a:t>
            </a:r>
            <a:endParaRPr/>
          </a:p>
        </p:txBody>
      </p:sp>
      <p:sp>
        <p:nvSpPr>
          <p:cNvPr id="499" name="Google Shape;499;p74"/>
          <p:cNvSpPr/>
          <p:nvPr>
            <p:ph idx="2" type="dgm"/>
          </p:nvPr>
        </p:nvSpPr>
        <p:spPr>
          <a:xfrm>
            <a:off x="525463" y="1185672"/>
            <a:ext cx="8093100" cy="3255300"/>
          </a:xfrm>
          <a:prstGeom prst="rect">
            <a:avLst/>
          </a:prstGeom>
        </p:spPr>
        <p:txBody>
          <a:bodyPr anchorCtr="0" anchor="ctr" bIns="91425" lIns="182875" spcFirstLastPara="1" rIns="182875" wrap="square" tIns="91425">
            <a:noAutofit/>
          </a:bodyPr>
          <a:lstStyle/>
          <a:p>
            <a:pPr indent="0" lvl="0" marL="0" rtl="0" algn="l">
              <a:spcBef>
                <a:spcPts val="0"/>
              </a:spcBef>
              <a:spcAft>
                <a:spcPts val="0"/>
              </a:spcAft>
              <a:buNone/>
            </a:pPr>
            <a:r>
              <a:rPr lang="en" sz="2000"/>
              <a:t>Directions: </a:t>
            </a:r>
            <a:endParaRPr sz="2000"/>
          </a:p>
          <a:p>
            <a:pPr indent="-355600" lvl="0" marL="457200" rtl="0" algn="l">
              <a:spcBef>
                <a:spcPts val="600"/>
              </a:spcBef>
              <a:spcAft>
                <a:spcPts val="0"/>
              </a:spcAft>
              <a:buClr>
                <a:srgbClr val="FF9900"/>
              </a:buClr>
              <a:buSzPts val="2000"/>
              <a:buChar char="●"/>
            </a:pPr>
            <a:r>
              <a:rPr lang="en" sz="2000"/>
              <a:t>Groups of 3-6</a:t>
            </a:r>
            <a:endParaRPr sz="2000"/>
          </a:p>
          <a:p>
            <a:pPr indent="-355600" lvl="1" marL="914400" rtl="0" algn="l">
              <a:spcBef>
                <a:spcPts val="0"/>
              </a:spcBef>
              <a:spcAft>
                <a:spcPts val="0"/>
              </a:spcAft>
              <a:buClr>
                <a:srgbClr val="FF9900"/>
              </a:buClr>
              <a:buSzPts val="2000"/>
              <a:buChar char="○"/>
            </a:pPr>
            <a:r>
              <a:rPr lang="en" sz="2000"/>
              <a:t>Review your assigned resource (15 minutes to review) </a:t>
            </a:r>
            <a:endParaRPr sz="2000"/>
          </a:p>
          <a:p>
            <a:pPr indent="-355600" lvl="1" marL="914400" rtl="0" algn="l">
              <a:spcBef>
                <a:spcPts val="0"/>
              </a:spcBef>
              <a:spcAft>
                <a:spcPts val="0"/>
              </a:spcAft>
              <a:buClr>
                <a:srgbClr val="FF9900"/>
              </a:buClr>
              <a:buSzPts val="2000"/>
              <a:buChar char="○"/>
            </a:pPr>
            <a:r>
              <a:rPr lang="en" sz="2000"/>
              <a:t>Each resource team shares out to the group (5 minutes for each group to share out) </a:t>
            </a:r>
            <a:endParaRPr sz="2000"/>
          </a:p>
          <a:p>
            <a:pPr indent="0" lvl="0" marL="0" rtl="0" algn="l">
              <a:spcBef>
                <a:spcPts val="600"/>
              </a:spcBef>
              <a:spcAft>
                <a:spcPts val="0"/>
              </a:spcAft>
              <a:buNone/>
            </a:pPr>
            <a:r>
              <a:rPr lang="en" sz="2000"/>
              <a:t>Whole Group Discussion: </a:t>
            </a:r>
            <a:endParaRPr sz="2000"/>
          </a:p>
          <a:p>
            <a:pPr indent="-355600" lvl="0" marL="457200" rtl="0" algn="l">
              <a:spcBef>
                <a:spcPts val="600"/>
              </a:spcBef>
              <a:spcAft>
                <a:spcPts val="0"/>
              </a:spcAft>
              <a:buClr>
                <a:srgbClr val="FF9900"/>
              </a:buClr>
              <a:buSzPts val="2000"/>
              <a:buChar char="●"/>
            </a:pPr>
            <a:r>
              <a:rPr lang="en" sz="2000"/>
              <a:t>What is the importance of checking in? How does it benefit teams? </a:t>
            </a:r>
            <a:endParaRPr sz="2000"/>
          </a:p>
          <a:p>
            <a:pPr indent="-355600" lvl="0" marL="457200" rtl="0" algn="l">
              <a:spcBef>
                <a:spcPts val="0"/>
              </a:spcBef>
              <a:spcAft>
                <a:spcPts val="0"/>
              </a:spcAft>
              <a:buClr>
                <a:srgbClr val="FF9900"/>
              </a:buClr>
              <a:buSzPts val="2000"/>
              <a:buChar char="●"/>
            </a:pPr>
            <a:r>
              <a:rPr lang="en" sz="2000"/>
              <a:t>Compare/Contrast the resources and their use within our redesign process. </a:t>
            </a:r>
            <a:endParaRPr sz="2000"/>
          </a:p>
          <a:p>
            <a:pPr indent="-355600" lvl="0" marL="457200" rtl="0" algn="l">
              <a:spcBef>
                <a:spcPts val="0"/>
              </a:spcBef>
              <a:spcAft>
                <a:spcPts val="0"/>
              </a:spcAft>
              <a:buClr>
                <a:srgbClr val="FF9900"/>
              </a:buClr>
              <a:buSzPts val="2000"/>
              <a:buChar char="●"/>
            </a:pPr>
            <a:r>
              <a:rPr lang="en" sz="2000"/>
              <a:t>How can you structure your meetings to get the most valuable information to monitor and adjust prototypes? </a:t>
            </a:r>
            <a:endParaRPr sz="2000"/>
          </a:p>
          <a:p>
            <a:pPr indent="-355600" lvl="0" marL="457200" rtl="0" algn="l">
              <a:spcBef>
                <a:spcPts val="0"/>
              </a:spcBef>
              <a:spcAft>
                <a:spcPts val="0"/>
              </a:spcAft>
              <a:buClr>
                <a:srgbClr val="FF9900"/>
              </a:buClr>
              <a:buSzPts val="2000"/>
              <a:buChar char="●"/>
            </a:pPr>
            <a:r>
              <a:rPr lang="en" sz="2000"/>
              <a:t>How will you keep track of your progress? </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Considerations for Accountability Meetings</a:t>
            </a:r>
            <a:endParaRPr/>
          </a:p>
        </p:txBody>
      </p:sp>
      <p:sp>
        <p:nvSpPr>
          <p:cNvPr id="505" name="Google Shape;505;p75"/>
          <p:cNvSpPr txBox="1"/>
          <p:nvPr/>
        </p:nvSpPr>
        <p:spPr>
          <a:xfrm>
            <a:off x="609600" y="1352550"/>
            <a:ext cx="7838700" cy="3466500"/>
          </a:xfrm>
          <a:prstGeom prst="rect">
            <a:avLst/>
          </a:prstGeom>
          <a:noFill/>
          <a:ln>
            <a:noFill/>
          </a:ln>
        </p:spPr>
        <p:txBody>
          <a:bodyPr anchorCtr="0" anchor="ctr" bIns="34275" lIns="68575" spcFirstLastPara="1" rIns="68575" wrap="square" tIns="34275">
            <a:noAutofit/>
          </a:bodyPr>
          <a:lstStyle/>
          <a:p>
            <a:pPr indent="0" lvl="0" marL="0" rtl="0" algn="l">
              <a:spcBef>
                <a:spcPts val="500"/>
              </a:spcBef>
              <a:spcAft>
                <a:spcPts val="0"/>
              </a:spcAft>
              <a:buNone/>
            </a:pPr>
            <a:r>
              <a:rPr lang="en" sz="2400">
                <a:solidFill>
                  <a:schemeClr val="accent2"/>
                </a:solidFill>
              </a:rPr>
              <a:t>Determine:</a:t>
            </a:r>
            <a:endParaRPr sz="2400">
              <a:solidFill>
                <a:schemeClr val="accent2"/>
              </a:solidFill>
            </a:endParaRPr>
          </a:p>
          <a:p>
            <a:pPr indent="-381000" lvl="0" marL="457200" rtl="0" algn="l">
              <a:spcBef>
                <a:spcPts val="500"/>
              </a:spcBef>
              <a:spcAft>
                <a:spcPts val="0"/>
              </a:spcAft>
              <a:buClr>
                <a:srgbClr val="FF9900"/>
              </a:buClr>
              <a:buSzPts val="2400"/>
              <a:buAutoNum type="arabicPeriod"/>
            </a:pPr>
            <a:r>
              <a:rPr b="1" lang="en" sz="2400">
                <a:solidFill>
                  <a:schemeClr val="accent2"/>
                </a:solidFill>
                <a:latin typeface="Roboto"/>
                <a:ea typeface="Roboto"/>
                <a:cs typeface="Roboto"/>
                <a:sym typeface="Roboto"/>
              </a:rPr>
              <a:t>Time</a:t>
            </a:r>
            <a:r>
              <a:rPr lang="en" sz="2400">
                <a:solidFill>
                  <a:schemeClr val="accent2"/>
                </a:solidFill>
              </a:rPr>
              <a:t> available for check ins (before, during or after school)</a:t>
            </a:r>
            <a:endParaRPr sz="2400">
              <a:solidFill>
                <a:schemeClr val="accent2"/>
              </a:solidFill>
            </a:endParaRPr>
          </a:p>
          <a:p>
            <a:pPr indent="-381000" lvl="0" marL="457200" rtl="0" algn="l">
              <a:spcBef>
                <a:spcPts val="0"/>
              </a:spcBef>
              <a:spcAft>
                <a:spcPts val="0"/>
              </a:spcAft>
              <a:buClr>
                <a:srgbClr val="FF9900"/>
              </a:buClr>
              <a:buSzPts val="2400"/>
              <a:buAutoNum type="arabicPeriod"/>
            </a:pPr>
            <a:r>
              <a:rPr b="1" lang="en" sz="2400">
                <a:solidFill>
                  <a:schemeClr val="accent2"/>
                </a:solidFill>
                <a:latin typeface="Roboto"/>
                <a:ea typeface="Roboto"/>
                <a:cs typeface="Roboto"/>
                <a:sym typeface="Roboto"/>
              </a:rPr>
              <a:t>Frequency </a:t>
            </a:r>
            <a:r>
              <a:rPr lang="en" sz="2400">
                <a:solidFill>
                  <a:schemeClr val="accent2"/>
                </a:solidFill>
              </a:rPr>
              <a:t>of check ins (weekly, bi-weekly)</a:t>
            </a:r>
            <a:endParaRPr sz="2400">
              <a:solidFill>
                <a:schemeClr val="accent2"/>
              </a:solidFill>
            </a:endParaRPr>
          </a:p>
          <a:p>
            <a:pPr indent="-381000" lvl="0" marL="457200" rtl="0" algn="l">
              <a:spcBef>
                <a:spcPts val="0"/>
              </a:spcBef>
              <a:spcAft>
                <a:spcPts val="0"/>
              </a:spcAft>
              <a:buClr>
                <a:srgbClr val="FF9900"/>
              </a:buClr>
              <a:buSzPts val="2400"/>
              <a:buAutoNum type="arabicPeriod"/>
            </a:pPr>
            <a:r>
              <a:rPr b="1" lang="en" sz="2400">
                <a:solidFill>
                  <a:schemeClr val="accent2"/>
                </a:solidFill>
                <a:latin typeface="Roboto"/>
                <a:ea typeface="Roboto"/>
                <a:cs typeface="Roboto"/>
                <a:sym typeface="Roboto"/>
              </a:rPr>
              <a:t>Structure</a:t>
            </a:r>
            <a:r>
              <a:rPr lang="en" sz="2400">
                <a:solidFill>
                  <a:schemeClr val="accent2"/>
                </a:solidFill>
              </a:rPr>
              <a:t> of meetings Virtual vs. in-person, use of scoreboard, (time of individual check ins)</a:t>
            </a:r>
            <a:endParaRPr sz="2400">
              <a:solidFill>
                <a:schemeClr val="accent2"/>
              </a:solidFill>
            </a:endParaRPr>
          </a:p>
          <a:p>
            <a:pPr indent="-381000" lvl="0" marL="457200" rtl="0" algn="l">
              <a:spcBef>
                <a:spcPts val="0"/>
              </a:spcBef>
              <a:spcAft>
                <a:spcPts val="0"/>
              </a:spcAft>
              <a:buClr>
                <a:srgbClr val="FF9900"/>
              </a:buClr>
              <a:buSzPts val="2400"/>
              <a:buAutoNum type="arabicPeriod"/>
            </a:pPr>
            <a:r>
              <a:rPr b="1" lang="en" sz="2400">
                <a:solidFill>
                  <a:schemeClr val="accent2"/>
                </a:solidFill>
                <a:latin typeface="Roboto"/>
                <a:ea typeface="Roboto"/>
                <a:cs typeface="Roboto"/>
                <a:sym typeface="Roboto"/>
              </a:rPr>
              <a:t>Roles </a:t>
            </a:r>
            <a:r>
              <a:rPr lang="en" sz="2400">
                <a:solidFill>
                  <a:schemeClr val="accent2"/>
                </a:solidFill>
              </a:rPr>
              <a:t>of team members during check in (facilitator needed?) </a:t>
            </a:r>
            <a:endParaRPr sz="2400">
              <a:solidFill>
                <a:schemeClr val="accent2"/>
              </a:solidFill>
            </a:endParaRPr>
          </a:p>
          <a:p>
            <a:pPr indent="0" lvl="0" marL="0" rtl="0" algn="l">
              <a:spcBef>
                <a:spcPts val="500"/>
              </a:spcBef>
              <a:spcAft>
                <a:spcPts val="0"/>
              </a:spcAft>
              <a:buNone/>
            </a:pPr>
            <a:r>
              <a:t/>
            </a:r>
            <a:endParaRPr sz="2400">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6"/>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graphicFrame>
        <p:nvGraphicFramePr>
          <p:cNvPr id="515" name="Google Shape;515;p77"/>
          <p:cNvGraphicFramePr/>
          <p:nvPr/>
        </p:nvGraphicFramePr>
        <p:xfrm>
          <a:off x="952500" y="432260"/>
          <a:ext cx="3000000" cy="3000000"/>
        </p:xfrm>
        <a:graphic>
          <a:graphicData uri="http://schemas.openxmlformats.org/drawingml/2006/table">
            <a:tbl>
              <a:tblPr>
                <a:noFill/>
                <a:tableStyleId>{B9E4937C-BE3C-43DB-9C90-5E7C0A97740B}</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What does it mean to stay accountable?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When do you pivot?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you know you are making progress?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8"/>
          <p:cNvSpPr/>
          <p:nvPr/>
        </p:nvSpPr>
        <p:spPr>
          <a:xfrm>
            <a:off x="1936363" y="1028913"/>
            <a:ext cx="594300" cy="36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1" name="Google Shape;521;p78"/>
          <p:cNvGrpSpPr/>
          <p:nvPr/>
        </p:nvGrpSpPr>
        <p:grpSpPr>
          <a:xfrm>
            <a:off x="266736" y="737950"/>
            <a:ext cx="1755000" cy="3117177"/>
            <a:chOff x="571536" y="1957150"/>
            <a:chExt cx="1755000" cy="3117177"/>
          </a:xfrm>
        </p:grpSpPr>
        <p:sp>
          <p:nvSpPr>
            <p:cNvPr id="522" name="Google Shape;522;p78"/>
            <p:cNvSpPr/>
            <p:nvPr/>
          </p:nvSpPr>
          <p:spPr>
            <a:xfrm>
              <a:off x="1151886" y="1957150"/>
              <a:ext cx="594300" cy="594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523" name="Google Shape;523;p78"/>
            <p:cNvSpPr txBox="1"/>
            <p:nvPr/>
          </p:nvSpPr>
          <p:spPr>
            <a:xfrm>
              <a:off x="1230636" y="20421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chemeClr val="accent2"/>
                  </a:solidFill>
                  <a:latin typeface="Roboto"/>
                  <a:ea typeface="Roboto"/>
                  <a:cs typeface="Roboto"/>
                  <a:sym typeface="Roboto"/>
                </a:rPr>
                <a:t>1</a:t>
              </a:r>
              <a:endParaRPr b="1" sz="1800">
                <a:solidFill>
                  <a:schemeClr val="accent2"/>
                </a:solidFill>
                <a:latin typeface="Roboto"/>
                <a:ea typeface="Roboto"/>
                <a:cs typeface="Roboto"/>
                <a:sym typeface="Roboto"/>
              </a:endParaRPr>
            </a:p>
          </p:txBody>
        </p:sp>
        <p:sp>
          <p:nvSpPr>
            <p:cNvPr id="524" name="Google Shape;524;p78"/>
            <p:cNvSpPr txBox="1"/>
            <p:nvPr/>
          </p:nvSpPr>
          <p:spPr>
            <a:xfrm>
              <a:off x="594488" y="31181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accent2"/>
                  </a:solidFill>
                  <a:latin typeface="Roboto"/>
                  <a:ea typeface="Roboto"/>
                  <a:cs typeface="Roboto"/>
                  <a:sym typeface="Roboto"/>
                </a:rPr>
                <a:t>Teaming &amp; Planning </a:t>
              </a:r>
              <a:endParaRPr b="1" sz="2400">
                <a:solidFill>
                  <a:schemeClr val="accent2"/>
                </a:solidFill>
                <a:latin typeface="Roboto"/>
                <a:ea typeface="Roboto"/>
                <a:cs typeface="Roboto"/>
                <a:sym typeface="Roboto"/>
              </a:endParaRPr>
            </a:p>
          </p:txBody>
        </p:sp>
        <p:sp>
          <p:nvSpPr>
            <p:cNvPr id="525" name="Google Shape;525;p78"/>
            <p:cNvSpPr txBox="1"/>
            <p:nvPr/>
          </p:nvSpPr>
          <p:spPr>
            <a:xfrm>
              <a:off x="571536" y="43369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chemeClr val="accent2"/>
                  </a:solidFill>
                  <a:latin typeface="Roboto"/>
                  <a:ea typeface="Roboto"/>
                  <a:cs typeface="Roboto"/>
                  <a:sym typeface="Roboto"/>
                </a:rPr>
                <a:t>What practices, policies, or resources are necessary? </a:t>
              </a:r>
              <a:endParaRPr sz="1800">
                <a:solidFill>
                  <a:schemeClr val="accent2"/>
                </a:solidFill>
                <a:latin typeface="Roboto"/>
                <a:ea typeface="Roboto"/>
                <a:cs typeface="Roboto"/>
                <a:sym typeface="Roboto"/>
              </a:endParaRPr>
            </a:p>
          </p:txBody>
        </p:sp>
      </p:grpSp>
      <p:grpSp>
        <p:nvGrpSpPr>
          <p:cNvPr id="526" name="Google Shape;526;p78"/>
          <p:cNvGrpSpPr/>
          <p:nvPr/>
        </p:nvGrpSpPr>
        <p:grpSpPr>
          <a:xfrm>
            <a:off x="2394610" y="737950"/>
            <a:ext cx="1709115" cy="3117177"/>
            <a:chOff x="2699410" y="1957150"/>
            <a:chExt cx="1709115" cy="3117177"/>
          </a:xfrm>
        </p:grpSpPr>
        <p:sp>
          <p:nvSpPr>
            <p:cNvPr id="527" name="Google Shape;527;p78"/>
            <p:cNvSpPr/>
            <p:nvPr/>
          </p:nvSpPr>
          <p:spPr>
            <a:xfrm>
              <a:off x="3256823" y="1957150"/>
              <a:ext cx="594300" cy="594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28" name="Google Shape;528;p78"/>
            <p:cNvSpPr txBox="1"/>
            <p:nvPr/>
          </p:nvSpPr>
          <p:spPr>
            <a:xfrm>
              <a:off x="2699425" y="39563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accent3"/>
                  </a:solidFill>
                  <a:latin typeface="Roboto"/>
                  <a:ea typeface="Roboto"/>
                  <a:cs typeface="Roboto"/>
                  <a:sym typeface="Roboto"/>
                </a:rPr>
                <a:t>Data Based Decision Making</a:t>
              </a:r>
              <a:endParaRPr b="1" sz="2400">
                <a:solidFill>
                  <a:schemeClr val="accent3"/>
                </a:solidFill>
                <a:latin typeface="Roboto"/>
                <a:ea typeface="Roboto"/>
                <a:cs typeface="Roboto"/>
                <a:sym typeface="Roboto"/>
              </a:endParaRPr>
            </a:p>
          </p:txBody>
        </p:sp>
        <p:sp>
          <p:nvSpPr>
            <p:cNvPr id="529" name="Google Shape;529;p78"/>
            <p:cNvSpPr txBox="1"/>
            <p:nvPr/>
          </p:nvSpPr>
          <p:spPr>
            <a:xfrm>
              <a:off x="2699410" y="43369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chemeClr val="accent3"/>
                  </a:solidFill>
                  <a:latin typeface="Roboto"/>
                  <a:ea typeface="Roboto"/>
                  <a:cs typeface="Roboto"/>
                  <a:sym typeface="Roboto"/>
                </a:rPr>
                <a:t>What data is necessary?</a:t>
              </a:r>
              <a:endParaRPr sz="1800">
                <a:solidFill>
                  <a:schemeClr val="accent3"/>
                </a:solidFill>
                <a:latin typeface="Roboto"/>
                <a:ea typeface="Roboto"/>
                <a:cs typeface="Roboto"/>
                <a:sym typeface="Roboto"/>
              </a:endParaRPr>
            </a:p>
          </p:txBody>
        </p:sp>
        <p:sp>
          <p:nvSpPr>
            <p:cNvPr id="530" name="Google Shape;530;p78"/>
            <p:cNvSpPr txBox="1"/>
            <p:nvPr/>
          </p:nvSpPr>
          <p:spPr>
            <a:xfrm>
              <a:off x="3335573" y="20421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chemeClr val="accent3"/>
                  </a:solidFill>
                  <a:latin typeface="Roboto"/>
                  <a:ea typeface="Roboto"/>
                  <a:cs typeface="Roboto"/>
                  <a:sym typeface="Roboto"/>
                </a:rPr>
                <a:t>2</a:t>
              </a:r>
              <a:endParaRPr b="1" sz="1800">
                <a:solidFill>
                  <a:schemeClr val="accent3"/>
                </a:solidFill>
                <a:latin typeface="Roboto"/>
                <a:ea typeface="Roboto"/>
                <a:cs typeface="Roboto"/>
                <a:sym typeface="Roboto"/>
              </a:endParaRPr>
            </a:p>
          </p:txBody>
        </p:sp>
      </p:grpSp>
      <p:grpSp>
        <p:nvGrpSpPr>
          <p:cNvPr id="531" name="Google Shape;531;p78"/>
          <p:cNvGrpSpPr/>
          <p:nvPr/>
        </p:nvGrpSpPr>
        <p:grpSpPr>
          <a:xfrm>
            <a:off x="4476608" y="737950"/>
            <a:ext cx="1709106" cy="3193375"/>
            <a:chOff x="4781408" y="1957150"/>
            <a:chExt cx="1709106" cy="3193375"/>
          </a:xfrm>
        </p:grpSpPr>
        <p:sp>
          <p:nvSpPr>
            <p:cNvPr id="532" name="Google Shape;532;p78"/>
            <p:cNvSpPr/>
            <p:nvPr/>
          </p:nvSpPr>
          <p:spPr>
            <a:xfrm>
              <a:off x="5338808" y="1957150"/>
              <a:ext cx="594300" cy="594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533" name="Google Shape;533;p78"/>
            <p:cNvSpPr txBox="1"/>
            <p:nvPr/>
          </p:nvSpPr>
          <p:spPr>
            <a:xfrm>
              <a:off x="4781413" y="31181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accent2"/>
                  </a:solidFill>
                  <a:latin typeface="Roboto"/>
                  <a:ea typeface="Roboto"/>
                  <a:cs typeface="Roboto"/>
                  <a:sym typeface="Roboto"/>
                </a:rPr>
                <a:t>Training &amp; Coaching</a:t>
              </a:r>
              <a:endParaRPr b="1" sz="2400">
                <a:solidFill>
                  <a:schemeClr val="accent2"/>
                </a:solidFill>
                <a:latin typeface="Roboto"/>
                <a:ea typeface="Roboto"/>
                <a:cs typeface="Roboto"/>
                <a:sym typeface="Roboto"/>
              </a:endParaRPr>
            </a:p>
          </p:txBody>
        </p:sp>
        <p:sp>
          <p:nvSpPr>
            <p:cNvPr id="534" name="Google Shape;534;p78"/>
            <p:cNvSpPr txBox="1"/>
            <p:nvPr/>
          </p:nvSpPr>
          <p:spPr>
            <a:xfrm>
              <a:off x="4781408" y="44131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chemeClr val="accent2"/>
                  </a:solidFill>
                  <a:latin typeface="Roboto"/>
                  <a:ea typeface="Roboto"/>
                  <a:cs typeface="Roboto"/>
                  <a:sym typeface="Roboto"/>
                </a:rPr>
                <a:t>What supports are needed and for whom? By when? For how long?</a:t>
              </a:r>
              <a:endParaRPr sz="1800">
                <a:solidFill>
                  <a:schemeClr val="accent2"/>
                </a:solidFill>
                <a:latin typeface="Roboto"/>
                <a:ea typeface="Roboto"/>
                <a:cs typeface="Roboto"/>
                <a:sym typeface="Roboto"/>
              </a:endParaRPr>
            </a:p>
          </p:txBody>
        </p:sp>
        <p:sp>
          <p:nvSpPr>
            <p:cNvPr id="535" name="Google Shape;535;p78"/>
            <p:cNvSpPr txBox="1"/>
            <p:nvPr/>
          </p:nvSpPr>
          <p:spPr>
            <a:xfrm>
              <a:off x="5417558" y="20421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chemeClr val="accent2"/>
                  </a:solidFill>
                  <a:latin typeface="Roboto"/>
                  <a:ea typeface="Roboto"/>
                  <a:cs typeface="Roboto"/>
                  <a:sym typeface="Roboto"/>
                </a:rPr>
                <a:t>3</a:t>
              </a:r>
              <a:endParaRPr b="1" sz="1800">
                <a:solidFill>
                  <a:schemeClr val="accent2"/>
                </a:solidFill>
                <a:latin typeface="Roboto"/>
                <a:ea typeface="Roboto"/>
                <a:cs typeface="Roboto"/>
                <a:sym typeface="Roboto"/>
              </a:endParaRPr>
            </a:p>
          </p:txBody>
        </p:sp>
      </p:grpSp>
      <p:grpSp>
        <p:nvGrpSpPr>
          <p:cNvPr id="536" name="Google Shape;536;p78"/>
          <p:cNvGrpSpPr/>
          <p:nvPr/>
        </p:nvGrpSpPr>
        <p:grpSpPr>
          <a:xfrm>
            <a:off x="6410725" y="737950"/>
            <a:ext cx="2428500" cy="3193375"/>
            <a:chOff x="6715525" y="1957150"/>
            <a:chExt cx="2428500" cy="3193375"/>
          </a:xfrm>
        </p:grpSpPr>
        <p:sp>
          <p:nvSpPr>
            <p:cNvPr id="537" name="Google Shape;537;p78"/>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38" name="Google Shape;538;p78"/>
            <p:cNvSpPr txBox="1"/>
            <p:nvPr/>
          </p:nvSpPr>
          <p:spPr>
            <a:xfrm>
              <a:off x="6715525" y="3118125"/>
              <a:ext cx="24285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accent3"/>
                  </a:solidFill>
                  <a:latin typeface="Roboto"/>
                  <a:ea typeface="Roboto"/>
                  <a:cs typeface="Roboto"/>
                  <a:sym typeface="Roboto"/>
                </a:rPr>
                <a:t>Stakeholder Communication</a:t>
              </a:r>
              <a:endParaRPr b="1" sz="2400">
                <a:solidFill>
                  <a:schemeClr val="accent3"/>
                </a:solidFill>
                <a:latin typeface="Roboto"/>
                <a:ea typeface="Roboto"/>
                <a:cs typeface="Roboto"/>
                <a:sym typeface="Roboto"/>
              </a:endParaRPr>
            </a:p>
          </p:txBody>
        </p:sp>
        <p:sp>
          <p:nvSpPr>
            <p:cNvPr id="539" name="Google Shape;539;p78"/>
            <p:cNvSpPr txBox="1"/>
            <p:nvPr/>
          </p:nvSpPr>
          <p:spPr>
            <a:xfrm>
              <a:off x="6863400" y="4413125"/>
              <a:ext cx="22806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chemeClr val="accent3"/>
                  </a:solidFill>
                  <a:latin typeface="Roboto"/>
                  <a:ea typeface="Roboto"/>
                  <a:cs typeface="Roboto"/>
                  <a:sym typeface="Roboto"/>
                </a:rPr>
                <a:t>What information needs to be shared and with whom? By when? How often?</a:t>
              </a:r>
              <a:endParaRPr sz="1800">
                <a:solidFill>
                  <a:schemeClr val="accent3"/>
                </a:solidFill>
                <a:latin typeface="Roboto"/>
                <a:ea typeface="Roboto"/>
                <a:cs typeface="Roboto"/>
                <a:sym typeface="Roboto"/>
              </a:endParaRPr>
            </a:p>
          </p:txBody>
        </p:sp>
        <p:sp>
          <p:nvSpPr>
            <p:cNvPr id="540" name="Google Shape;540;p78"/>
            <p:cNvSpPr txBox="1"/>
            <p:nvPr/>
          </p:nvSpPr>
          <p:spPr>
            <a:xfrm>
              <a:off x="7499536" y="20421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chemeClr val="accent3"/>
                  </a:solidFill>
                  <a:latin typeface="Roboto"/>
                  <a:ea typeface="Roboto"/>
                  <a:cs typeface="Roboto"/>
                  <a:sym typeface="Roboto"/>
                </a:rPr>
                <a:t>4</a:t>
              </a:r>
              <a:endParaRPr b="1" sz="1800">
                <a:solidFill>
                  <a:schemeClr val="accent3"/>
                </a:solidFill>
                <a:latin typeface="Roboto"/>
                <a:ea typeface="Roboto"/>
                <a:cs typeface="Roboto"/>
                <a:sym typeface="Roboto"/>
              </a:endParaRPr>
            </a:p>
          </p:txBody>
        </p:sp>
      </p:grpSp>
      <p:sp>
        <p:nvSpPr>
          <p:cNvPr id="541" name="Google Shape;541;p78"/>
          <p:cNvSpPr/>
          <p:nvPr/>
        </p:nvSpPr>
        <p:spPr>
          <a:xfrm>
            <a:off x="4032375" y="10289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78"/>
          <p:cNvSpPr/>
          <p:nvPr/>
        </p:nvSpPr>
        <p:spPr>
          <a:xfrm>
            <a:off x="6114350" y="10289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78"/>
          <p:cNvSpPr txBox="1"/>
          <p:nvPr/>
        </p:nvSpPr>
        <p:spPr>
          <a:xfrm>
            <a:off x="1735125" y="36100"/>
            <a:ext cx="5188800" cy="45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Arial Narrow"/>
                <a:ea typeface="Arial Narrow"/>
                <a:cs typeface="Arial Narrow"/>
                <a:sym typeface="Arial Narrow"/>
              </a:rPr>
              <a:t>Implementation Process Planning</a:t>
            </a:r>
            <a:endParaRPr sz="3000">
              <a:solidFill>
                <a:schemeClr val="accent2"/>
              </a:solidFill>
              <a:latin typeface="Arial Narrow"/>
              <a:ea typeface="Arial Narrow"/>
              <a:cs typeface="Arial Narrow"/>
              <a:sym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9"/>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Prototyping</a:t>
            </a:r>
            <a:endParaRPr/>
          </a:p>
        </p:txBody>
      </p:sp>
      <p:sp>
        <p:nvSpPr>
          <p:cNvPr id="549" name="Google Shape;549;p79"/>
          <p:cNvSpPr/>
          <p:nvPr>
            <p:ph idx="2" type="dgm"/>
          </p:nvPr>
        </p:nvSpPr>
        <p:spPr>
          <a:xfrm>
            <a:off x="382050" y="946150"/>
            <a:ext cx="8412000" cy="3302100"/>
          </a:xfrm>
          <a:prstGeom prst="rect">
            <a:avLst/>
          </a:prstGeom>
        </p:spPr>
        <p:txBody>
          <a:bodyPr anchorCtr="0" anchor="ctr" bIns="91425" lIns="365750" spcFirstLastPara="1" rIns="365750" wrap="square" tIns="91425">
            <a:noAutofit/>
          </a:bodyPr>
          <a:lstStyle/>
          <a:p>
            <a:pPr indent="-393700" lvl="0" marL="457200" rtl="0" algn="l">
              <a:lnSpc>
                <a:spcPct val="90000"/>
              </a:lnSpc>
              <a:spcBef>
                <a:spcPts val="1000"/>
              </a:spcBef>
              <a:spcAft>
                <a:spcPts val="0"/>
              </a:spcAft>
              <a:buClr>
                <a:srgbClr val="F9A11B"/>
              </a:buClr>
              <a:buSzPts val="2600"/>
              <a:buFont typeface="Noto Sans Symbols"/>
              <a:buChar char="●"/>
            </a:pPr>
            <a:r>
              <a:rPr lang="en" sz="2600">
                <a:solidFill>
                  <a:srgbClr val="11284B"/>
                </a:solidFill>
                <a:latin typeface="Arial"/>
                <a:ea typeface="Arial"/>
                <a:cs typeface="Arial"/>
                <a:sym typeface="Arial"/>
              </a:rPr>
              <a:t>Before you prototype, determine a) how you will collect and evaluate your data and b) how frequently you will review the data. </a:t>
            </a:r>
            <a:endParaRPr sz="2600">
              <a:solidFill>
                <a:srgbClr val="11284B"/>
              </a:solidFill>
              <a:latin typeface="Arial"/>
              <a:ea typeface="Arial"/>
              <a:cs typeface="Arial"/>
              <a:sym typeface="Arial"/>
            </a:endParaRPr>
          </a:p>
          <a:p>
            <a:pPr indent="-393700" lvl="0" marL="457200" rtl="0" algn="l">
              <a:lnSpc>
                <a:spcPct val="90000"/>
              </a:lnSpc>
              <a:spcBef>
                <a:spcPts val="0"/>
              </a:spcBef>
              <a:spcAft>
                <a:spcPts val="0"/>
              </a:spcAft>
              <a:buClr>
                <a:srgbClr val="F9A11B"/>
              </a:buClr>
              <a:buSzPts val="2600"/>
              <a:buFont typeface="Noto Sans Symbols"/>
              <a:buChar char="●"/>
            </a:pPr>
            <a:r>
              <a:rPr lang="en" sz="2600">
                <a:solidFill>
                  <a:srgbClr val="11284B"/>
                </a:solidFill>
                <a:latin typeface="Arial"/>
                <a:ea typeface="Arial"/>
                <a:cs typeface="Arial"/>
                <a:sym typeface="Arial"/>
              </a:rPr>
              <a:t>When should a strategy be: 	</a:t>
            </a:r>
            <a:endParaRPr sz="2600">
              <a:solidFill>
                <a:srgbClr val="11284B"/>
              </a:solidFill>
              <a:latin typeface="Arial"/>
              <a:ea typeface="Arial"/>
              <a:cs typeface="Arial"/>
              <a:sym typeface="Arial"/>
            </a:endParaRPr>
          </a:p>
          <a:p>
            <a:pPr indent="-393700" lvl="1" marL="914400" rtl="0" algn="l">
              <a:lnSpc>
                <a:spcPct val="90000"/>
              </a:lnSpc>
              <a:spcBef>
                <a:spcPts val="0"/>
              </a:spcBef>
              <a:spcAft>
                <a:spcPts val="0"/>
              </a:spcAft>
              <a:buClr>
                <a:srgbClr val="F9A11B"/>
              </a:buClr>
              <a:buSzPts val="2600"/>
              <a:buFont typeface="Noto Sans Symbols"/>
              <a:buChar char="○"/>
            </a:pPr>
            <a:r>
              <a:rPr b="1" lang="en" sz="2600">
                <a:solidFill>
                  <a:srgbClr val="11284B"/>
                </a:solidFill>
                <a:latin typeface="Arial"/>
                <a:ea typeface="Arial"/>
                <a:cs typeface="Arial"/>
                <a:sym typeface="Arial"/>
              </a:rPr>
              <a:t>Continued- </a:t>
            </a:r>
            <a:r>
              <a:rPr lang="en" sz="2600">
                <a:solidFill>
                  <a:srgbClr val="11284B"/>
                </a:solidFill>
                <a:latin typeface="Arial"/>
                <a:ea typeface="Arial"/>
                <a:cs typeface="Arial"/>
                <a:sym typeface="Arial"/>
              </a:rPr>
              <a:t>valid data has been collected; initial results look optimistic; key questions posed by the data have been/can be answered; teachers and students feel successful</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3"/>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Links </a:t>
            </a:r>
            <a:endParaRPr/>
          </a:p>
          <a:p>
            <a:pPr indent="-457200" lvl="0" marL="457200" rtl="0" algn="l">
              <a:spcBef>
                <a:spcPts val="0"/>
              </a:spcBef>
              <a:spcAft>
                <a:spcPts val="0"/>
              </a:spcAft>
              <a:buSzPts val="3600"/>
              <a:buChar char="●"/>
            </a:pPr>
            <a:r>
              <a:rPr lang="en"/>
              <a:t>Slides -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0"/>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Prototyping Continued...</a:t>
            </a:r>
            <a:endParaRPr/>
          </a:p>
        </p:txBody>
      </p:sp>
      <p:sp>
        <p:nvSpPr>
          <p:cNvPr id="555" name="Google Shape;555;p80"/>
          <p:cNvSpPr/>
          <p:nvPr>
            <p:ph idx="2" type="dgm"/>
          </p:nvPr>
        </p:nvSpPr>
        <p:spPr>
          <a:xfrm>
            <a:off x="297150" y="1022350"/>
            <a:ext cx="8539500" cy="3302100"/>
          </a:xfrm>
          <a:prstGeom prst="rect">
            <a:avLst/>
          </a:prstGeom>
        </p:spPr>
        <p:txBody>
          <a:bodyPr anchorCtr="0" anchor="ctr" bIns="91425" lIns="365750" spcFirstLastPara="1" rIns="365750" wrap="square" tIns="91425">
            <a:noAutofit/>
          </a:bodyPr>
          <a:lstStyle/>
          <a:p>
            <a:pPr indent="-381000" lvl="0" marL="457200" rtl="0" algn="l">
              <a:lnSpc>
                <a:spcPct val="90000"/>
              </a:lnSpc>
              <a:spcBef>
                <a:spcPts val="1000"/>
              </a:spcBef>
              <a:spcAft>
                <a:spcPts val="0"/>
              </a:spcAft>
              <a:buClr>
                <a:srgbClr val="F9A11B"/>
              </a:buClr>
              <a:buSzPts val="2400"/>
              <a:buFont typeface="Noto Sans Symbols"/>
              <a:buChar char="●"/>
            </a:pPr>
            <a:r>
              <a:rPr lang="en">
                <a:solidFill>
                  <a:srgbClr val="11284B"/>
                </a:solidFill>
                <a:latin typeface="Arial"/>
                <a:ea typeface="Arial"/>
                <a:cs typeface="Arial"/>
                <a:sym typeface="Arial"/>
              </a:rPr>
              <a:t>When should a strategy be: 	</a:t>
            </a:r>
            <a:endParaRPr>
              <a:solidFill>
                <a:srgbClr val="11284B"/>
              </a:solidFill>
              <a:latin typeface="Arial"/>
              <a:ea typeface="Arial"/>
              <a:cs typeface="Arial"/>
              <a:sym typeface="Arial"/>
            </a:endParaRPr>
          </a:p>
          <a:p>
            <a:pPr indent="-381000" lvl="1" marL="914400" rtl="0" algn="l">
              <a:lnSpc>
                <a:spcPct val="90000"/>
              </a:lnSpc>
              <a:spcBef>
                <a:spcPts val="0"/>
              </a:spcBef>
              <a:spcAft>
                <a:spcPts val="0"/>
              </a:spcAft>
              <a:buClr>
                <a:srgbClr val="F9A11B"/>
              </a:buClr>
              <a:buSzPts val="2400"/>
              <a:buFont typeface="Noto Sans Symbols"/>
              <a:buChar char="○"/>
            </a:pPr>
            <a:r>
              <a:rPr b="1" lang="en">
                <a:solidFill>
                  <a:srgbClr val="11284B"/>
                </a:solidFill>
                <a:latin typeface="Arial"/>
                <a:ea typeface="Arial"/>
                <a:cs typeface="Arial"/>
                <a:sym typeface="Arial"/>
              </a:rPr>
              <a:t>Changed- </a:t>
            </a:r>
            <a:r>
              <a:rPr lang="en">
                <a:solidFill>
                  <a:srgbClr val="11284B"/>
                </a:solidFill>
                <a:latin typeface="Arial"/>
                <a:ea typeface="Arial"/>
                <a:cs typeface="Arial"/>
                <a:sym typeface="Arial"/>
              </a:rPr>
              <a:t>valid data has been collected; a few essential elements have presented themselves as in need of adjustment; educators believe that with these adjustments there will be success</a:t>
            </a:r>
            <a:endParaRPr>
              <a:solidFill>
                <a:srgbClr val="11284B"/>
              </a:solidFill>
              <a:latin typeface="Arial"/>
              <a:ea typeface="Arial"/>
              <a:cs typeface="Arial"/>
              <a:sym typeface="Arial"/>
            </a:endParaRPr>
          </a:p>
          <a:p>
            <a:pPr indent="-381000" lvl="1" marL="914400" rtl="0" algn="l">
              <a:lnSpc>
                <a:spcPct val="90000"/>
              </a:lnSpc>
              <a:spcBef>
                <a:spcPts val="0"/>
              </a:spcBef>
              <a:spcAft>
                <a:spcPts val="0"/>
              </a:spcAft>
              <a:buClr>
                <a:srgbClr val="F9A11B"/>
              </a:buClr>
              <a:buSzPts val="2400"/>
              <a:buFont typeface="Noto Sans Symbols"/>
              <a:buChar char="○"/>
            </a:pPr>
            <a:r>
              <a:rPr b="1" lang="en">
                <a:solidFill>
                  <a:srgbClr val="11284B"/>
                </a:solidFill>
                <a:latin typeface="Arial"/>
                <a:ea typeface="Arial"/>
                <a:cs typeface="Arial"/>
                <a:sym typeface="Arial"/>
              </a:rPr>
              <a:t>Stopped- </a:t>
            </a:r>
            <a:r>
              <a:rPr lang="en">
                <a:solidFill>
                  <a:srgbClr val="11284B"/>
                </a:solidFill>
                <a:latin typeface="Arial"/>
                <a:ea typeface="Arial"/>
                <a:cs typeface="Arial"/>
                <a:sym typeface="Arial"/>
              </a:rPr>
              <a:t>invalid data is being collected; valid data is presenting striking issues; too many adjustments would need to be made; students and teachers are not feeling successful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81"/>
          <p:cNvPicPr preferRelativeResize="0"/>
          <p:nvPr/>
        </p:nvPicPr>
        <p:blipFill rotWithShape="1">
          <a:blip r:embed="rId3">
            <a:alphaModFix/>
          </a:blip>
          <a:srcRect b="0" l="0" r="0" t="0"/>
          <a:stretch/>
        </p:blipFill>
        <p:spPr>
          <a:xfrm>
            <a:off x="53008" y="56031"/>
            <a:ext cx="8150088" cy="503318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2"/>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LUNCH</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graphicFrame>
        <p:nvGraphicFramePr>
          <p:cNvPr id="570" name="Google Shape;570;p83"/>
          <p:cNvGraphicFramePr/>
          <p:nvPr/>
        </p:nvGraphicFramePr>
        <p:xfrm>
          <a:off x="952500" y="432260"/>
          <a:ext cx="3000000" cy="3000000"/>
        </p:xfrm>
        <a:graphic>
          <a:graphicData uri="http://schemas.openxmlformats.org/drawingml/2006/table">
            <a:tbl>
              <a:tblPr>
                <a:noFill/>
                <a:tableStyleId>{B9E4937C-BE3C-43DB-9C90-5E7C0A97740B}</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What does it mean to stay accountable?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When do you pivot?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you know you are making progress?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Meeting Option 1: Create a </a:t>
            </a:r>
            <a:r>
              <a:rPr lang="en" u="sng">
                <a:solidFill>
                  <a:schemeClr val="accent1"/>
                </a:solidFill>
                <a:hlinkClick r:id="rId3">
                  <a:extLst>
                    <a:ext uri="{A12FA001-AC4F-418D-AE19-62706E023703}">
                      <ahyp:hlinkClr val="tx"/>
                    </a:ext>
                  </a:extLst>
                </a:hlinkClick>
              </a:rPr>
              <a:t>Strategy Progress Document</a:t>
            </a:r>
            <a:endParaRPr>
              <a:solidFill>
                <a:schemeClr val="accent1"/>
              </a:solidFill>
            </a:endParaRPr>
          </a:p>
        </p:txBody>
      </p:sp>
      <p:sp>
        <p:nvSpPr>
          <p:cNvPr id="576" name="Google Shape;576;p84"/>
          <p:cNvSpPr txBox="1"/>
          <p:nvPr/>
        </p:nvSpPr>
        <p:spPr>
          <a:xfrm>
            <a:off x="382500" y="1537075"/>
            <a:ext cx="8274000" cy="28083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Look back at your Strategy Action Plan. </a:t>
            </a:r>
            <a:endParaRPr sz="2800">
              <a:solidFill>
                <a:srgbClr val="002060"/>
              </a:solidFill>
              <a:latin typeface="Arial Narrow"/>
              <a:ea typeface="Arial Narrow"/>
              <a:cs typeface="Arial Narrow"/>
              <a:sym typeface="Arial Narrow"/>
            </a:endParaRPr>
          </a:p>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List which project milestones were met. </a:t>
            </a:r>
            <a:endParaRPr sz="2800">
              <a:solidFill>
                <a:srgbClr val="002060"/>
              </a:solidFill>
              <a:latin typeface="Arial Narrow"/>
              <a:ea typeface="Arial Narrow"/>
              <a:cs typeface="Arial Narrow"/>
              <a:sym typeface="Arial Narrow"/>
            </a:endParaRPr>
          </a:p>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List which project milestones were not met. </a:t>
            </a:r>
            <a:endParaRPr sz="2800">
              <a:solidFill>
                <a:srgbClr val="002060"/>
              </a:solidFill>
              <a:latin typeface="Arial Narrow"/>
              <a:ea typeface="Arial Narrow"/>
              <a:cs typeface="Arial Narrow"/>
              <a:sym typeface="Arial Narrow"/>
            </a:endParaRPr>
          </a:p>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Identify what challenges existed during implementation and testing. </a:t>
            </a:r>
            <a:endParaRPr sz="2800">
              <a:solidFill>
                <a:srgbClr val="002060"/>
              </a:solidFill>
              <a:latin typeface="Arial Narrow"/>
              <a:ea typeface="Arial Narrow"/>
              <a:cs typeface="Arial Narrow"/>
              <a:sym typeface="Arial Narrow"/>
            </a:endParaRPr>
          </a:p>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List out next steps for each strategy. </a:t>
            </a:r>
            <a:endParaRPr sz="2800">
              <a:solidFill>
                <a:srgbClr val="002060"/>
              </a:solidFill>
              <a:latin typeface="Arial Narrow"/>
              <a:ea typeface="Arial Narrow"/>
              <a:cs typeface="Arial Narrow"/>
              <a:sym typeface="Arial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5"/>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Meeting Option 2: 4DX Model</a:t>
            </a:r>
            <a:endParaRPr/>
          </a:p>
        </p:txBody>
      </p:sp>
      <p:sp>
        <p:nvSpPr>
          <p:cNvPr id="582" name="Google Shape;582;p85"/>
          <p:cNvSpPr/>
          <p:nvPr>
            <p:ph idx="2" type="dgm"/>
          </p:nvPr>
        </p:nvSpPr>
        <p:spPr>
          <a:xfrm>
            <a:off x="438150" y="946150"/>
            <a:ext cx="5325900" cy="34989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Clr>
                <a:schemeClr val="accent3"/>
              </a:buClr>
              <a:buSzPts val="2400"/>
              <a:buChar char="●"/>
            </a:pPr>
            <a:r>
              <a:rPr lang="en"/>
              <a:t>Meetings should last 20-30 minutes</a:t>
            </a:r>
            <a:endParaRPr/>
          </a:p>
          <a:p>
            <a:pPr indent="-381000" lvl="0" marL="457200" rtl="0" algn="l">
              <a:spcBef>
                <a:spcPts val="0"/>
              </a:spcBef>
              <a:spcAft>
                <a:spcPts val="0"/>
              </a:spcAft>
              <a:buClr>
                <a:schemeClr val="accent3"/>
              </a:buClr>
              <a:buSzPts val="2400"/>
              <a:buChar char="●"/>
            </a:pPr>
            <a:r>
              <a:rPr lang="en"/>
              <a:t>Step 1 &amp; 3- Commitments: </a:t>
            </a:r>
            <a:endParaRPr/>
          </a:p>
          <a:p>
            <a:pPr indent="-374650" lvl="1" marL="914400" rtl="0" algn="l">
              <a:spcBef>
                <a:spcPts val="0"/>
              </a:spcBef>
              <a:spcAft>
                <a:spcPts val="0"/>
              </a:spcAft>
              <a:buClr>
                <a:srgbClr val="FF9900"/>
              </a:buClr>
              <a:buSzPts val="2300"/>
              <a:buChar char="○"/>
            </a:pPr>
            <a:r>
              <a:rPr lang="en"/>
              <a:t>What did you bring? What will you do? </a:t>
            </a:r>
            <a:endParaRPr/>
          </a:p>
          <a:p>
            <a:pPr indent="-368300" lvl="2" marL="1371600" rtl="0" algn="l">
              <a:spcBef>
                <a:spcPts val="0"/>
              </a:spcBef>
              <a:spcAft>
                <a:spcPts val="0"/>
              </a:spcAft>
              <a:buClr>
                <a:schemeClr val="accent3"/>
              </a:buClr>
              <a:buSzPts val="2200"/>
              <a:buChar char="■"/>
            </a:pPr>
            <a:r>
              <a:rPr lang="en"/>
              <a:t>Tied to a deliverable</a:t>
            </a:r>
            <a:endParaRPr/>
          </a:p>
          <a:p>
            <a:pPr indent="-368300" lvl="2" marL="1371600" rtl="0" algn="l">
              <a:spcBef>
                <a:spcPts val="0"/>
              </a:spcBef>
              <a:spcAft>
                <a:spcPts val="0"/>
              </a:spcAft>
              <a:buClr>
                <a:schemeClr val="accent3"/>
              </a:buClr>
              <a:buSzPts val="2200"/>
              <a:buChar char="■"/>
            </a:pPr>
            <a:r>
              <a:rPr lang="en"/>
              <a:t>Act on lead measure</a:t>
            </a:r>
            <a:endParaRPr/>
          </a:p>
          <a:p>
            <a:pPr indent="-368300" lvl="2" marL="1371600" rtl="0" algn="l">
              <a:spcBef>
                <a:spcPts val="0"/>
              </a:spcBef>
              <a:spcAft>
                <a:spcPts val="0"/>
              </a:spcAft>
              <a:buClr>
                <a:schemeClr val="accent3"/>
              </a:buClr>
              <a:buSzPts val="2200"/>
              <a:buChar char="■"/>
            </a:pPr>
            <a:r>
              <a:rPr lang="en"/>
              <a:t>Timely</a:t>
            </a:r>
            <a:endParaRPr/>
          </a:p>
        </p:txBody>
      </p:sp>
      <p:pic>
        <p:nvPicPr>
          <p:cNvPr id="583" name="Google Shape;583;p85"/>
          <p:cNvPicPr preferRelativeResize="0"/>
          <p:nvPr/>
        </p:nvPicPr>
        <p:blipFill rotWithShape="1">
          <a:blip r:embed="rId3">
            <a:alphaModFix/>
          </a:blip>
          <a:srcRect b="0" l="8003" r="0" t="0"/>
          <a:stretch/>
        </p:blipFill>
        <p:spPr>
          <a:xfrm>
            <a:off x="5257475" y="1125875"/>
            <a:ext cx="3814400" cy="32429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6"/>
          <p:cNvSpPr/>
          <p:nvPr>
            <p:ph idx="2" type="dgm"/>
          </p:nvPr>
        </p:nvSpPr>
        <p:spPr>
          <a:xfrm>
            <a:off x="666750" y="946150"/>
            <a:ext cx="3954300" cy="39306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Clr>
                <a:schemeClr val="accent3"/>
              </a:buClr>
              <a:buSzPts val="2400"/>
              <a:buChar char="●"/>
            </a:pPr>
            <a:r>
              <a:rPr lang="en"/>
              <a:t>Easy to use 5 step process that can be adapted for any data set. </a:t>
            </a:r>
            <a:endParaRPr/>
          </a:p>
          <a:p>
            <a:pPr indent="-381000" lvl="0" marL="457200" rtl="0" algn="l">
              <a:spcBef>
                <a:spcPts val="0"/>
              </a:spcBef>
              <a:spcAft>
                <a:spcPts val="0"/>
              </a:spcAft>
              <a:buClr>
                <a:schemeClr val="accent3"/>
              </a:buClr>
              <a:buSzPts val="2400"/>
              <a:buChar char="●"/>
            </a:pPr>
            <a:r>
              <a:rPr lang="en"/>
              <a:t>Allows for conversation about what has been done, how it’s going, and what needs to occur moving forward. </a:t>
            </a:r>
            <a:endParaRPr/>
          </a:p>
        </p:txBody>
      </p:sp>
      <p:pic>
        <p:nvPicPr>
          <p:cNvPr id="589" name="Google Shape;589;p86"/>
          <p:cNvPicPr preferRelativeResize="0"/>
          <p:nvPr/>
        </p:nvPicPr>
        <p:blipFill rotWithShape="1">
          <a:blip r:embed="rId3">
            <a:alphaModFix/>
          </a:blip>
          <a:srcRect b="8387" l="32267" r="35970" t="14237"/>
          <a:stretch/>
        </p:blipFill>
        <p:spPr>
          <a:xfrm rot="710262">
            <a:off x="5872721" y="760166"/>
            <a:ext cx="2904357" cy="3567345"/>
          </a:xfrm>
          <a:prstGeom prst="rect">
            <a:avLst/>
          </a:prstGeom>
          <a:noFill/>
          <a:ln>
            <a:noFill/>
          </a:ln>
        </p:spPr>
      </p:pic>
      <p:sp>
        <p:nvSpPr>
          <p:cNvPr id="590" name="Google Shape;590;p86"/>
          <p:cNvSpPr txBox="1"/>
          <p:nvPr>
            <p:ph type="title"/>
          </p:nvPr>
        </p:nvSpPr>
        <p:spPr>
          <a:xfrm>
            <a:off x="332775" y="57150"/>
            <a:ext cx="8463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sz="3000"/>
              <a:t>Meeting Option 3: </a:t>
            </a:r>
            <a:r>
              <a:rPr lang="en" sz="3000" u="sng">
                <a:solidFill>
                  <a:schemeClr val="accent1"/>
                </a:solidFill>
                <a:hlinkClick r:id="rId4">
                  <a:extLst>
                    <a:ext uri="{A12FA001-AC4F-418D-AE19-62706E023703}">
                      <ahyp:hlinkClr val="tx"/>
                    </a:ext>
                  </a:extLst>
                </a:hlinkClick>
              </a:rPr>
              <a:t>15 Minute Data-Dive</a:t>
            </a:r>
            <a:r>
              <a:rPr lang="en" sz="3000"/>
              <a:t> </a:t>
            </a: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7"/>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Accountability Meetings- Recommendations</a:t>
            </a:r>
            <a:endParaRPr/>
          </a:p>
        </p:txBody>
      </p:sp>
      <p:sp>
        <p:nvSpPr>
          <p:cNvPr id="596" name="Google Shape;596;p87"/>
          <p:cNvSpPr txBox="1"/>
          <p:nvPr>
            <p:ph idx="1" type="body"/>
          </p:nvPr>
        </p:nvSpPr>
        <p:spPr>
          <a:xfrm>
            <a:off x="629841" y="12608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Standards for Meeting Structures</a:t>
            </a:r>
            <a:endParaRPr/>
          </a:p>
        </p:txBody>
      </p:sp>
      <p:sp>
        <p:nvSpPr>
          <p:cNvPr id="597" name="Google Shape;597;p87"/>
          <p:cNvSpPr txBox="1"/>
          <p:nvPr>
            <p:ph idx="1" type="body"/>
          </p:nvPr>
        </p:nvSpPr>
        <p:spPr>
          <a:xfrm>
            <a:off x="4876800" y="1408150"/>
            <a:ext cx="2995500" cy="5541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Principles of (Meeting) Design</a:t>
            </a:r>
            <a:endParaRPr/>
          </a:p>
        </p:txBody>
      </p:sp>
      <p:sp>
        <p:nvSpPr>
          <p:cNvPr id="598" name="Google Shape;598;p87"/>
          <p:cNvSpPr txBox="1"/>
          <p:nvPr/>
        </p:nvSpPr>
        <p:spPr>
          <a:xfrm>
            <a:off x="594425" y="2077925"/>
            <a:ext cx="3868500" cy="2538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Groups should address only one topic at a time.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Groups should only use one process at a time.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Meetings should be interactive and engage in balanced participation.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Decision-making meetings should encourage cognitive conflict.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All parties should understand and agree on meeting roles. </a:t>
            </a:r>
            <a:endParaRPr sz="1700">
              <a:solidFill>
                <a:schemeClr val="accent2"/>
              </a:solidFill>
              <a:latin typeface="Arial Narrow"/>
              <a:ea typeface="Arial Narrow"/>
              <a:cs typeface="Arial Narrow"/>
              <a:sym typeface="Arial Narrow"/>
            </a:endParaRPr>
          </a:p>
        </p:txBody>
      </p:sp>
      <p:sp>
        <p:nvSpPr>
          <p:cNvPr id="599" name="Google Shape;599;p87"/>
          <p:cNvSpPr txBox="1"/>
          <p:nvPr/>
        </p:nvSpPr>
        <p:spPr>
          <a:xfrm>
            <a:off x="4880250" y="2077925"/>
            <a:ext cx="3868500" cy="2538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Allocentrism- </a:t>
            </a:r>
            <a:r>
              <a:rPr lang="en" sz="1700">
                <a:solidFill>
                  <a:schemeClr val="accent2"/>
                </a:solidFill>
                <a:latin typeface="Arial Narrow"/>
                <a:ea typeface="Arial Narrow"/>
                <a:cs typeface="Arial Narrow"/>
                <a:sym typeface="Arial Narrow"/>
              </a:rPr>
              <a:t>plan with the group in mind</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Relevance- </a:t>
            </a:r>
            <a:r>
              <a:rPr lang="en" sz="1700">
                <a:solidFill>
                  <a:schemeClr val="accent2"/>
                </a:solidFill>
                <a:latin typeface="Arial Narrow"/>
                <a:ea typeface="Arial Narrow"/>
                <a:cs typeface="Arial Narrow"/>
                <a:sym typeface="Arial Narrow"/>
              </a:rPr>
              <a:t>connect to the members and unit goals</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Information- </a:t>
            </a:r>
            <a:r>
              <a:rPr lang="en" sz="1700">
                <a:solidFill>
                  <a:schemeClr val="accent2"/>
                </a:solidFill>
                <a:latin typeface="Arial Narrow"/>
                <a:ea typeface="Arial Narrow"/>
                <a:cs typeface="Arial Narrow"/>
                <a:sym typeface="Arial Narrow"/>
              </a:rPr>
              <a:t>ensure that groups have the information they need to do their task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Interaction- </a:t>
            </a:r>
            <a:r>
              <a:rPr lang="en" sz="1700">
                <a:solidFill>
                  <a:schemeClr val="accent2"/>
                </a:solidFill>
                <a:latin typeface="Arial Narrow"/>
                <a:ea typeface="Arial Narrow"/>
                <a:cs typeface="Arial Narrow"/>
                <a:sym typeface="Arial Narrow"/>
              </a:rPr>
              <a:t>keep minds and voices active</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Congruence </a:t>
            </a:r>
            <a:r>
              <a:rPr lang="en" sz="1700">
                <a:solidFill>
                  <a:schemeClr val="accent2"/>
                </a:solidFill>
                <a:latin typeface="Arial Narrow"/>
                <a:ea typeface="Arial Narrow"/>
                <a:cs typeface="Arial Narrow"/>
                <a:sym typeface="Arial Narrow"/>
              </a:rPr>
              <a:t>with organizational values and beliefs</a:t>
            </a:r>
            <a:endParaRPr sz="1700">
              <a:solidFill>
                <a:schemeClr val="accent2"/>
              </a:solidFill>
              <a:latin typeface="Arial Narrow"/>
              <a:ea typeface="Arial Narrow"/>
              <a:cs typeface="Arial Narrow"/>
              <a:sym typeface="Arial Narro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88"/>
          <p:cNvSpPr txBox="1"/>
          <p:nvPr>
            <p:ph type="title"/>
          </p:nvPr>
        </p:nvSpPr>
        <p:spPr>
          <a:xfrm>
            <a:off x="666749" y="8191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Let’s Practice</a:t>
            </a:r>
            <a:endParaRPr/>
          </a:p>
        </p:txBody>
      </p:sp>
      <p:sp>
        <p:nvSpPr>
          <p:cNvPr id="605" name="Google Shape;605;p88"/>
          <p:cNvSpPr/>
          <p:nvPr>
            <p:ph idx="2" type="dgm"/>
          </p:nvPr>
        </p:nvSpPr>
        <p:spPr>
          <a:xfrm>
            <a:off x="666750" y="1403850"/>
            <a:ext cx="7589700" cy="2844300"/>
          </a:xfrm>
          <a:prstGeom prst="rect">
            <a:avLst/>
          </a:prstGeom>
        </p:spPr>
        <p:txBody>
          <a:bodyPr anchorCtr="0" anchor="ctr" bIns="91425" lIns="365750" spcFirstLastPara="1" rIns="365750" wrap="square" tIns="91425">
            <a:noAutofit/>
          </a:bodyPr>
          <a:lstStyle/>
          <a:p>
            <a:pPr indent="0" lvl="0" marL="0" marR="48768" rtl="0" algn="ctr">
              <a:lnSpc>
                <a:spcPct val="115000"/>
              </a:lnSpc>
              <a:spcBef>
                <a:spcPts val="1176"/>
              </a:spcBef>
              <a:spcAft>
                <a:spcPts val="0"/>
              </a:spcAft>
              <a:buNone/>
            </a:pPr>
            <a:r>
              <a:rPr lang="en" sz="3000">
                <a:solidFill>
                  <a:srgbClr val="002060"/>
                </a:solidFill>
              </a:rPr>
              <a:t>Using your baseline data, walk through what an </a:t>
            </a:r>
            <a:r>
              <a:rPr lang="en" sz="3000">
                <a:solidFill>
                  <a:srgbClr val="002060"/>
                </a:solidFill>
              </a:rPr>
              <a:t>accountability meeting might look like. </a:t>
            </a:r>
            <a:endParaRPr sz="3000">
              <a:solidFill>
                <a:srgbClr val="002060"/>
              </a:solidFill>
            </a:endParaRPr>
          </a:p>
          <a:p>
            <a:pPr indent="0" lvl="0" marL="0" marR="48768" rtl="0" algn="ctr">
              <a:lnSpc>
                <a:spcPct val="115000"/>
              </a:lnSpc>
              <a:spcBef>
                <a:spcPts val="1176"/>
              </a:spcBef>
              <a:spcAft>
                <a:spcPts val="0"/>
              </a:spcAft>
              <a:buNone/>
            </a:pPr>
            <a:r>
              <a:t/>
            </a:r>
            <a:endParaRPr sz="3000">
              <a:solidFill>
                <a:srgbClr val="002060"/>
              </a:solidFill>
            </a:endParaRPr>
          </a:p>
          <a:p>
            <a:pPr indent="0" lvl="0" marL="0" marR="48768" rtl="0" algn="ctr">
              <a:lnSpc>
                <a:spcPct val="115000"/>
              </a:lnSpc>
              <a:spcBef>
                <a:spcPts val="1176"/>
              </a:spcBef>
              <a:spcAft>
                <a:spcPts val="0"/>
              </a:spcAft>
              <a:buNone/>
            </a:pPr>
            <a:r>
              <a:rPr lang="en" sz="3000">
                <a:solidFill>
                  <a:srgbClr val="002060"/>
                </a:solidFill>
              </a:rPr>
              <a:t>Use the protocol that works best for you!</a:t>
            </a:r>
            <a:endParaRPr sz="3000">
              <a:solidFill>
                <a:srgbClr val="00206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8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Reflect- How well did you stick to the process? </a:t>
            </a:r>
            <a:endParaRPr/>
          </a:p>
        </p:txBody>
      </p:sp>
      <p:sp>
        <p:nvSpPr>
          <p:cNvPr id="611" name="Google Shape;611;p8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sz="2800"/>
              <a:t>Were you able to get through the steps in a timely manner?</a:t>
            </a:r>
            <a:endParaRPr sz="2800"/>
          </a:p>
          <a:p>
            <a:pPr indent="-361950" lvl="0" marL="457200" rtl="0" algn="l">
              <a:spcBef>
                <a:spcPts val="0"/>
              </a:spcBef>
              <a:spcAft>
                <a:spcPts val="0"/>
              </a:spcAft>
              <a:buSzPts val="2100"/>
              <a:buChar char="●"/>
            </a:pPr>
            <a:r>
              <a:rPr lang="en" sz="2800"/>
              <a:t>Did you dive into </a:t>
            </a:r>
            <a:r>
              <a:rPr lang="en" sz="2800"/>
              <a:t>tangential</a:t>
            </a:r>
            <a:r>
              <a:rPr lang="en" sz="2800"/>
              <a:t> issues? Did you ‘bunny trail’? </a:t>
            </a:r>
            <a:endParaRPr sz="2800"/>
          </a:p>
          <a:p>
            <a:pPr indent="-361950" lvl="0" marL="457200" rtl="0" algn="l">
              <a:spcBef>
                <a:spcPts val="0"/>
              </a:spcBef>
              <a:spcAft>
                <a:spcPts val="0"/>
              </a:spcAft>
              <a:buSzPts val="2100"/>
              <a:buChar char="●"/>
            </a:pPr>
            <a:r>
              <a:rPr lang="en" sz="2800"/>
              <a:t>How will you manage these </a:t>
            </a:r>
            <a:r>
              <a:rPr lang="en" sz="2800"/>
              <a:t>meetings</a:t>
            </a:r>
            <a:r>
              <a:rPr lang="en" sz="2800"/>
              <a:t> effectively when you get back to your teams? </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4"/>
          <p:cNvSpPr txBox="1"/>
          <p:nvPr>
            <p:ph idx="4294967295" type="title"/>
          </p:nvPr>
        </p:nvSpPr>
        <p:spPr>
          <a:xfrm>
            <a:off x="561975" y="333932"/>
            <a:ext cx="8020200" cy="58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4800">
                <a:solidFill>
                  <a:srgbClr val="15284B"/>
                </a:solidFill>
              </a:rPr>
              <a:t>Kansas Vision for Redesign</a:t>
            </a:r>
            <a:endParaRPr sz="4800">
              <a:solidFill>
                <a:srgbClr val="15284B"/>
              </a:solidFill>
            </a:endParaRPr>
          </a:p>
        </p:txBody>
      </p:sp>
      <p:sp>
        <p:nvSpPr>
          <p:cNvPr id="286" name="Google Shape;286;p54"/>
          <p:cNvSpPr txBox="1"/>
          <p:nvPr/>
        </p:nvSpPr>
        <p:spPr>
          <a:xfrm>
            <a:off x="304800" y="1154850"/>
            <a:ext cx="4262400" cy="3443400"/>
          </a:xfrm>
          <a:prstGeom prst="rect">
            <a:avLst/>
          </a:prstGeom>
          <a:solidFill>
            <a:srgbClr val="96C9E6"/>
          </a:solid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Kansas leads the world in the success of each student</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p:txBody>
      </p:sp>
      <p:pic>
        <p:nvPicPr>
          <p:cNvPr id="287" name="Google Shape;287;p54"/>
          <p:cNvPicPr preferRelativeResize="0"/>
          <p:nvPr/>
        </p:nvPicPr>
        <p:blipFill>
          <a:blip r:embed="rId3">
            <a:alphaModFix amt="20000"/>
          </a:blip>
          <a:stretch>
            <a:fillRect/>
          </a:stretch>
        </p:blipFill>
        <p:spPr>
          <a:xfrm>
            <a:off x="4669100" y="1138150"/>
            <a:ext cx="4170099" cy="3476801"/>
          </a:xfrm>
          <a:prstGeom prst="rect">
            <a:avLst/>
          </a:prstGeom>
          <a:noFill/>
          <a:ln>
            <a:noFill/>
          </a:ln>
        </p:spPr>
      </p:pic>
      <p:pic>
        <p:nvPicPr>
          <p:cNvPr id="288" name="Google Shape;288;p54"/>
          <p:cNvPicPr preferRelativeResize="0"/>
          <p:nvPr/>
        </p:nvPicPr>
        <p:blipFill>
          <a:blip r:embed="rId4">
            <a:alphaModFix/>
          </a:blip>
          <a:stretch>
            <a:fillRect/>
          </a:stretch>
        </p:blipFill>
        <p:spPr>
          <a:xfrm>
            <a:off x="1736613" y="3332322"/>
            <a:ext cx="1525775" cy="1525775"/>
          </a:xfrm>
          <a:prstGeom prst="rect">
            <a:avLst/>
          </a:prstGeom>
          <a:noFill/>
          <a:ln>
            <a:noFill/>
          </a:ln>
        </p:spPr>
      </p:pic>
      <p:sp>
        <p:nvSpPr>
          <p:cNvPr id="289" name="Google Shape;289;p54"/>
          <p:cNvSpPr txBox="1"/>
          <p:nvPr/>
        </p:nvSpPr>
        <p:spPr>
          <a:xfrm>
            <a:off x="4870875" y="1247850"/>
            <a:ext cx="3816000" cy="16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5284B"/>
                </a:solidFill>
                <a:latin typeface="Roboto"/>
                <a:ea typeface="Roboto"/>
                <a:cs typeface="Roboto"/>
                <a:sym typeface="Roboto"/>
              </a:rPr>
              <a:t>It’s what Kansans said they wanted. It’s what the job trends and our current K-12 outcomes are telling us.</a:t>
            </a:r>
            <a:endParaRPr b="1" sz="3000">
              <a:solidFill>
                <a:srgbClr val="15284B"/>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aphicFrame>
        <p:nvGraphicFramePr>
          <p:cNvPr id="616" name="Google Shape;616;p90"/>
          <p:cNvGraphicFramePr/>
          <p:nvPr/>
        </p:nvGraphicFramePr>
        <p:xfrm>
          <a:off x="952500" y="432260"/>
          <a:ext cx="3000000" cy="3000000"/>
        </p:xfrm>
        <a:graphic>
          <a:graphicData uri="http://schemas.openxmlformats.org/drawingml/2006/table">
            <a:tbl>
              <a:tblPr>
                <a:noFill/>
                <a:tableStyleId>{B9E4937C-BE3C-43DB-9C90-5E7C0A97740B}</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Coach Check-In: Prototype → Test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Leadership &amp; Culture- What does it mean to stay accountable?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When do you pivot?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How do you know you are making progress?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91"/>
          <p:cNvSpPr txBox="1"/>
          <p:nvPr>
            <p:ph type="title"/>
          </p:nvPr>
        </p:nvSpPr>
        <p:spPr>
          <a:xfrm>
            <a:off x="628650" y="70919"/>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Grow Collective Efficacy</a:t>
            </a:r>
            <a:endParaRPr/>
          </a:p>
        </p:txBody>
      </p:sp>
      <p:pic>
        <p:nvPicPr>
          <p:cNvPr id="622" name="Google Shape;622;p91"/>
          <p:cNvPicPr preferRelativeResize="0"/>
          <p:nvPr/>
        </p:nvPicPr>
        <p:blipFill>
          <a:blip r:embed="rId3">
            <a:alphaModFix/>
          </a:blip>
          <a:stretch>
            <a:fillRect/>
          </a:stretch>
        </p:blipFill>
        <p:spPr>
          <a:xfrm>
            <a:off x="293550" y="882269"/>
            <a:ext cx="3199106" cy="3570656"/>
          </a:xfrm>
          <a:prstGeom prst="rect">
            <a:avLst/>
          </a:prstGeom>
          <a:noFill/>
          <a:ln>
            <a:noFill/>
          </a:ln>
        </p:spPr>
      </p:pic>
      <p:sp>
        <p:nvSpPr>
          <p:cNvPr id="623" name="Google Shape;623;p91"/>
          <p:cNvSpPr txBox="1"/>
          <p:nvPr/>
        </p:nvSpPr>
        <p:spPr>
          <a:xfrm>
            <a:off x="4261275" y="40285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624" name="Google Shape;624;p91"/>
          <p:cNvSpPr/>
          <p:nvPr/>
        </p:nvSpPr>
        <p:spPr>
          <a:xfrm>
            <a:off x="213725" y="1852225"/>
            <a:ext cx="1538700" cy="23223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5" name="Google Shape;625;p91"/>
          <p:cNvPicPr preferRelativeResize="0"/>
          <p:nvPr/>
        </p:nvPicPr>
        <p:blipFill>
          <a:blip r:embed="rId4">
            <a:alphaModFix/>
          </a:blip>
          <a:stretch>
            <a:fillRect/>
          </a:stretch>
        </p:blipFill>
        <p:spPr>
          <a:xfrm>
            <a:off x="3991825" y="1015025"/>
            <a:ext cx="4812375" cy="3159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92"/>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Principals</a:t>
            </a:r>
            <a:endParaRPr/>
          </a:p>
        </p:txBody>
      </p:sp>
      <p:sp>
        <p:nvSpPr>
          <p:cNvPr id="631" name="Google Shape;631;p92"/>
          <p:cNvSpPr txBox="1"/>
          <p:nvPr>
            <p:ph idx="1" type="body"/>
          </p:nvPr>
        </p:nvSpPr>
        <p:spPr>
          <a:xfrm>
            <a:off x="629841" y="12608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Coach those you lead: Give Constructive Feedback</a:t>
            </a:r>
            <a:endParaRPr/>
          </a:p>
        </p:txBody>
      </p:sp>
      <p:sp>
        <p:nvSpPr>
          <p:cNvPr id="632" name="Google Shape;632;p92"/>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Clr>
                <a:schemeClr val="dk1"/>
              </a:buClr>
              <a:buSzPts val="1700"/>
              <a:buChar char="●"/>
            </a:pPr>
            <a:r>
              <a:rPr lang="en" sz="1700"/>
              <a:t>Focus on the needs of the receiver </a:t>
            </a:r>
            <a:endParaRPr sz="1700"/>
          </a:p>
          <a:p>
            <a:pPr indent="-336550" lvl="0" marL="457200" rtl="0" algn="l">
              <a:spcBef>
                <a:spcPts val="0"/>
              </a:spcBef>
              <a:spcAft>
                <a:spcPts val="0"/>
              </a:spcAft>
              <a:buClr>
                <a:schemeClr val="dk1"/>
              </a:buClr>
              <a:buSzPts val="1700"/>
              <a:buChar char="●"/>
            </a:pPr>
            <a:r>
              <a:rPr lang="en" sz="1700"/>
              <a:t>Be specific with descriptive facts</a:t>
            </a:r>
            <a:endParaRPr sz="1700"/>
          </a:p>
          <a:p>
            <a:pPr indent="-336550" lvl="0" marL="457200" rtl="0" algn="l">
              <a:spcBef>
                <a:spcPts val="0"/>
              </a:spcBef>
              <a:spcAft>
                <a:spcPts val="0"/>
              </a:spcAft>
              <a:buClr>
                <a:schemeClr val="dk1"/>
              </a:buClr>
              <a:buSzPts val="1700"/>
              <a:buChar char="●"/>
            </a:pPr>
            <a:r>
              <a:rPr lang="en" sz="1700"/>
              <a:t>Tough on the performance (data)</a:t>
            </a:r>
            <a:endParaRPr sz="1700"/>
          </a:p>
          <a:p>
            <a:pPr indent="-336550" lvl="0" marL="457200" rtl="0" algn="l">
              <a:spcBef>
                <a:spcPts val="0"/>
              </a:spcBef>
              <a:spcAft>
                <a:spcPts val="0"/>
              </a:spcAft>
              <a:buClr>
                <a:schemeClr val="dk1"/>
              </a:buClr>
              <a:buSzPts val="1700"/>
              <a:buChar char="●"/>
            </a:pPr>
            <a:r>
              <a:rPr lang="en" sz="1700"/>
              <a:t>Focus on the future and suggest positive alternatives</a:t>
            </a:r>
            <a:endParaRPr sz="1700"/>
          </a:p>
          <a:p>
            <a:pPr indent="0" lvl="0" marL="0" rtl="0" algn="l">
              <a:spcBef>
                <a:spcPts val="800"/>
              </a:spcBef>
              <a:spcAft>
                <a:spcPts val="0"/>
              </a:spcAft>
              <a:buNone/>
            </a:pPr>
            <a:r>
              <a:t/>
            </a:r>
            <a:endParaRPr sz="1700"/>
          </a:p>
          <a:p>
            <a:pPr indent="0" lvl="0" marL="0" rtl="0" algn="r">
              <a:spcBef>
                <a:spcPts val="800"/>
              </a:spcBef>
              <a:spcAft>
                <a:spcPts val="0"/>
              </a:spcAft>
              <a:buNone/>
            </a:pPr>
            <a:r>
              <a:rPr lang="en" sz="1400"/>
              <a:t>(McBride, 2019)</a:t>
            </a:r>
            <a:endParaRPr/>
          </a:p>
        </p:txBody>
      </p:sp>
      <p:sp>
        <p:nvSpPr>
          <p:cNvPr id="633" name="Google Shape;633;p92"/>
          <p:cNvSpPr txBox="1"/>
          <p:nvPr>
            <p:ph idx="3" type="body"/>
          </p:nvPr>
        </p:nvSpPr>
        <p:spPr>
          <a:xfrm>
            <a:off x="46291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Maintain Accountability Meetings</a:t>
            </a:r>
            <a:endParaRPr/>
          </a:p>
        </p:txBody>
      </p:sp>
      <p:sp>
        <p:nvSpPr>
          <p:cNvPr id="634" name="Google Shape;634;p92"/>
          <p:cNvSpPr txBox="1"/>
          <p:nvPr>
            <p:ph idx="4" type="body"/>
          </p:nvPr>
        </p:nvSpPr>
        <p:spPr>
          <a:xfrm>
            <a:off x="4629150" y="20038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Ensure staff have time to hold weekly accountability meetings within their Goal Area Investigation Teams.</a:t>
            </a:r>
            <a:endParaRPr/>
          </a:p>
          <a:p>
            <a:pPr indent="-342900" lvl="0" marL="457200" rtl="0" algn="l">
              <a:spcBef>
                <a:spcPts val="0"/>
              </a:spcBef>
              <a:spcAft>
                <a:spcPts val="0"/>
              </a:spcAft>
              <a:buSzPts val="1800"/>
              <a:buChar char="●"/>
            </a:pPr>
            <a:r>
              <a:rPr lang="en"/>
              <a:t>Provide technical support to teams when called upon. </a:t>
            </a:r>
            <a:endParaRPr/>
          </a:p>
          <a:p>
            <a:pPr indent="-342900" lvl="0" marL="457200" rtl="0" algn="l">
              <a:spcBef>
                <a:spcPts val="0"/>
              </a:spcBef>
              <a:spcAft>
                <a:spcPts val="0"/>
              </a:spcAft>
              <a:buSzPts val="1800"/>
              <a:buChar char="●"/>
            </a:pPr>
            <a:r>
              <a:rPr lang="en"/>
              <a:t>Assist in facilitating tough conversations.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3"/>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Teachers</a:t>
            </a:r>
            <a:endParaRPr/>
          </a:p>
        </p:txBody>
      </p:sp>
      <p:sp>
        <p:nvSpPr>
          <p:cNvPr id="640" name="Google Shape;640;p93"/>
          <p:cNvSpPr txBox="1"/>
          <p:nvPr>
            <p:ph idx="1" type="body"/>
          </p:nvPr>
        </p:nvSpPr>
        <p:spPr>
          <a:xfrm>
            <a:off x="629841" y="14894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Giving and Receiving Constructive Feedback </a:t>
            </a:r>
            <a:endParaRPr/>
          </a:p>
        </p:txBody>
      </p:sp>
      <p:sp>
        <p:nvSpPr>
          <p:cNvPr id="641" name="Google Shape;641;p93"/>
          <p:cNvSpPr txBox="1"/>
          <p:nvPr>
            <p:ph idx="2" type="body"/>
          </p:nvPr>
        </p:nvSpPr>
        <p:spPr>
          <a:xfrm>
            <a:off x="629841" y="2232421"/>
            <a:ext cx="3868500" cy="22356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Char char="●"/>
            </a:pPr>
            <a:r>
              <a:rPr lang="en" sz="1700"/>
              <a:t>Focus on the needs of the receiver </a:t>
            </a:r>
            <a:endParaRPr sz="1700"/>
          </a:p>
          <a:p>
            <a:pPr indent="-336550" lvl="0" marL="457200" rtl="0" algn="l">
              <a:spcBef>
                <a:spcPts val="0"/>
              </a:spcBef>
              <a:spcAft>
                <a:spcPts val="0"/>
              </a:spcAft>
              <a:buSzPts val="1700"/>
              <a:buChar char="●"/>
            </a:pPr>
            <a:r>
              <a:rPr lang="en" sz="1700"/>
              <a:t>Be specific with descriptive facts</a:t>
            </a:r>
            <a:endParaRPr sz="1700"/>
          </a:p>
          <a:p>
            <a:pPr indent="-336550" lvl="0" marL="457200" rtl="0" algn="l">
              <a:spcBef>
                <a:spcPts val="0"/>
              </a:spcBef>
              <a:spcAft>
                <a:spcPts val="0"/>
              </a:spcAft>
              <a:buSzPts val="1700"/>
              <a:buChar char="●"/>
            </a:pPr>
            <a:r>
              <a:rPr lang="en" sz="1700"/>
              <a:t>Tough on the performance (data)</a:t>
            </a:r>
            <a:endParaRPr sz="1700"/>
          </a:p>
          <a:p>
            <a:pPr indent="-336550" lvl="0" marL="457200" rtl="0" algn="l">
              <a:spcBef>
                <a:spcPts val="0"/>
              </a:spcBef>
              <a:spcAft>
                <a:spcPts val="0"/>
              </a:spcAft>
              <a:buSzPts val="1700"/>
              <a:buChar char="●"/>
            </a:pPr>
            <a:r>
              <a:rPr lang="en" sz="1700"/>
              <a:t>Focus on the future and suggest positive alternatives</a:t>
            </a:r>
            <a:endParaRPr sz="1700"/>
          </a:p>
          <a:p>
            <a:pPr indent="0" lvl="0" marL="0" rtl="0" algn="l">
              <a:spcBef>
                <a:spcPts val="800"/>
              </a:spcBef>
              <a:spcAft>
                <a:spcPts val="0"/>
              </a:spcAft>
              <a:buNone/>
            </a:pPr>
            <a:r>
              <a:t/>
            </a:r>
            <a:endParaRPr sz="1700"/>
          </a:p>
          <a:p>
            <a:pPr indent="0" lvl="0" marL="0" rtl="0" algn="r">
              <a:spcBef>
                <a:spcPts val="800"/>
              </a:spcBef>
              <a:spcAft>
                <a:spcPts val="0"/>
              </a:spcAft>
              <a:buNone/>
            </a:pPr>
            <a:r>
              <a:rPr lang="en" sz="1400"/>
              <a:t>(McBride, 2019)</a:t>
            </a:r>
            <a:endParaRPr sz="1400"/>
          </a:p>
        </p:txBody>
      </p:sp>
      <p:sp>
        <p:nvSpPr>
          <p:cNvPr id="642" name="Google Shape;642;p93"/>
          <p:cNvSpPr txBox="1"/>
          <p:nvPr>
            <p:ph idx="3" type="body"/>
          </p:nvPr>
        </p:nvSpPr>
        <p:spPr>
          <a:xfrm>
            <a:off x="4629150" y="14894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Analyzing Data in Objective Conversations</a:t>
            </a:r>
            <a:endParaRPr/>
          </a:p>
        </p:txBody>
      </p:sp>
      <p:sp>
        <p:nvSpPr>
          <p:cNvPr id="643" name="Google Shape;643;p93"/>
          <p:cNvSpPr txBox="1"/>
          <p:nvPr>
            <p:ph idx="4" type="body"/>
          </p:nvPr>
        </p:nvSpPr>
        <p:spPr>
          <a:xfrm>
            <a:off x="4629150" y="22324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Focus on the facts and not the feelings</a:t>
            </a:r>
            <a:endParaRPr/>
          </a:p>
          <a:p>
            <a:pPr indent="-342900" lvl="0" marL="457200" rtl="0" algn="l">
              <a:spcBef>
                <a:spcPts val="0"/>
              </a:spcBef>
              <a:spcAft>
                <a:spcPts val="0"/>
              </a:spcAft>
              <a:buSzPts val="1800"/>
              <a:buChar char="●"/>
            </a:pPr>
            <a:r>
              <a:rPr lang="en"/>
              <a:t>Establish and stick to conversation outcomes</a:t>
            </a:r>
            <a:endParaRPr/>
          </a:p>
          <a:p>
            <a:pPr indent="-323850" lvl="1" marL="914400" rtl="0" algn="l">
              <a:spcBef>
                <a:spcPts val="0"/>
              </a:spcBef>
              <a:spcAft>
                <a:spcPts val="0"/>
              </a:spcAft>
              <a:buSzPts val="1500"/>
              <a:buChar char="○"/>
            </a:pPr>
            <a:r>
              <a:rPr lang="en"/>
              <a:t>Ex- Strategies are evaluated to determine if they should be continued, revised, or stopped.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94"/>
          <p:cNvSpPr/>
          <p:nvPr/>
        </p:nvSpPr>
        <p:spPr>
          <a:xfrm>
            <a:off x="2211602" y="641123"/>
            <a:ext cx="4665600" cy="4231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Sh</a:t>
            </a:r>
            <a:endParaRPr/>
          </a:p>
        </p:txBody>
      </p:sp>
      <p:grpSp>
        <p:nvGrpSpPr>
          <p:cNvPr id="649" name="Google Shape;649;p94"/>
          <p:cNvGrpSpPr/>
          <p:nvPr/>
        </p:nvGrpSpPr>
        <p:grpSpPr>
          <a:xfrm>
            <a:off x="3101195" y="84235"/>
            <a:ext cx="2886195" cy="2617828"/>
            <a:chOff x="3611776" y="414352"/>
            <a:chExt cx="2166000" cy="2166000"/>
          </a:xfrm>
        </p:grpSpPr>
        <p:sp>
          <p:nvSpPr>
            <p:cNvPr id="650" name="Google Shape;650;p94"/>
            <p:cNvSpPr/>
            <p:nvPr/>
          </p:nvSpPr>
          <p:spPr>
            <a:xfrm>
              <a:off x="3611776" y="414352"/>
              <a:ext cx="2166000" cy="2166000"/>
            </a:xfrm>
            <a:prstGeom prst="ellipse">
              <a:avLst/>
            </a:prstGeom>
            <a:solidFill>
              <a:srgbClr val="00B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651" name="Google Shape;651;p94"/>
            <p:cNvSpPr txBox="1"/>
            <p:nvPr/>
          </p:nvSpPr>
          <p:spPr>
            <a:xfrm>
              <a:off x="3967546" y="1027503"/>
              <a:ext cx="1496100" cy="702900"/>
            </a:xfrm>
            <a:prstGeom prst="rect">
              <a:avLst/>
            </a:prstGeom>
            <a:solidFill>
              <a:srgbClr val="00B7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Principals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Model Learning Leadership</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Motivate Teachers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Support Inquiry, Innovation, and Exploration</a:t>
              </a:r>
              <a:endParaRPr sz="1100">
                <a:solidFill>
                  <a:srgbClr val="FFFFFF"/>
                </a:solidFill>
                <a:latin typeface="Open Sans Light"/>
                <a:ea typeface="Open Sans Light"/>
                <a:cs typeface="Open Sans Light"/>
                <a:sym typeface="Open Sans Light"/>
              </a:endParaRPr>
            </a:p>
          </p:txBody>
        </p:sp>
      </p:grpSp>
      <p:grpSp>
        <p:nvGrpSpPr>
          <p:cNvPr id="652" name="Google Shape;652;p94"/>
          <p:cNvGrpSpPr/>
          <p:nvPr/>
        </p:nvGrpSpPr>
        <p:grpSpPr>
          <a:xfrm>
            <a:off x="4443913" y="2192768"/>
            <a:ext cx="2886195" cy="2617828"/>
            <a:chOff x="4562258" y="2095912"/>
            <a:chExt cx="2166000" cy="2166000"/>
          </a:xfrm>
        </p:grpSpPr>
        <p:sp>
          <p:nvSpPr>
            <p:cNvPr id="653" name="Google Shape;653;p94"/>
            <p:cNvSpPr/>
            <p:nvPr/>
          </p:nvSpPr>
          <p:spPr>
            <a:xfrm>
              <a:off x="4562258" y="2095912"/>
              <a:ext cx="2166000" cy="2166000"/>
            </a:xfrm>
            <a:prstGeom prst="ellipse">
              <a:avLst/>
            </a:prstGeom>
            <a:solidFill>
              <a:srgbClr val="D5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654" name="Google Shape;654;p94"/>
            <p:cNvSpPr txBox="1"/>
            <p:nvPr/>
          </p:nvSpPr>
          <p:spPr>
            <a:xfrm>
              <a:off x="5137032" y="2834728"/>
              <a:ext cx="1496100" cy="702900"/>
            </a:xfrm>
            <a:prstGeom prst="rect">
              <a:avLst/>
            </a:prstGeom>
            <a:solidFill>
              <a:srgbClr val="D500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Additional Stakeholders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Input in Goals and Strategies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Communicate about and Invest in the Work</a:t>
              </a:r>
              <a:endParaRPr sz="1100">
                <a:solidFill>
                  <a:srgbClr val="FFFFFF"/>
                </a:solidFill>
                <a:latin typeface="Open Sans Light"/>
                <a:ea typeface="Open Sans Light"/>
                <a:cs typeface="Open Sans Light"/>
                <a:sym typeface="Open Sans Light"/>
              </a:endParaRPr>
            </a:p>
          </p:txBody>
        </p:sp>
      </p:grpSp>
      <p:grpSp>
        <p:nvGrpSpPr>
          <p:cNvPr id="655" name="Google Shape;655;p94"/>
          <p:cNvGrpSpPr/>
          <p:nvPr/>
        </p:nvGrpSpPr>
        <p:grpSpPr>
          <a:xfrm>
            <a:off x="1813886" y="2192769"/>
            <a:ext cx="2886195" cy="2617828"/>
            <a:chOff x="2702876" y="2032864"/>
            <a:chExt cx="2166000" cy="2166000"/>
          </a:xfrm>
        </p:grpSpPr>
        <p:sp>
          <p:nvSpPr>
            <p:cNvPr id="656" name="Google Shape;656;p94"/>
            <p:cNvSpPr/>
            <p:nvPr/>
          </p:nvSpPr>
          <p:spPr>
            <a:xfrm>
              <a:off x="2702876" y="2032864"/>
              <a:ext cx="2166000" cy="2166000"/>
            </a:xfrm>
            <a:prstGeom prst="ellipse">
              <a:avLst/>
            </a:prstGeom>
            <a:solidFill>
              <a:srgbClr val="005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657" name="Google Shape;657;p94"/>
            <p:cNvSpPr txBox="1"/>
            <p:nvPr/>
          </p:nvSpPr>
          <p:spPr>
            <a:xfrm>
              <a:off x="2868527" y="2764420"/>
              <a:ext cx="1496100" cy="702900"/>
            </a:xfrm>
            <a:prstGeom prst="rect">
              <a:avLst/>
            </a:prstGeom>
            <a:solidFill>
              <a:srgbClr val="0055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Teachers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Collective Efficacy</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Change Agents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Collegial Collaboration and Practices</a:t>
              </a:r>
              <a:endParaRPr sz="1100">
                <a:solidFill>
                  <a:srgbClr val="FFFFFF"/>
                </a:solidFill>
                <a:latin typeface="Open Sans Light"/>
                <a:ea typeface="Open Sans Light"/>
                <a:cs typeface="Open Sans Light"/>
                <a:sym typeface="Open Sans Light"/>
              </a:endParaRPr>
            </a:p>
          </p:txBody>
        </p:sp>
      </p:grpSp>
      <p:sp>
        <p:nvSpPr>
          <p:cNvPr id="658" name="Google Shape;658;p94"/>
          <p:cNvSpPr/>
          <p:nvPr/>
        </p:nvSpPr>
        <p:spPr>
          <a:xfrm>
            <a:off x="3731486" y="2011868"/>
            <a:ext cx="1633500" cy="1481400"/>
          </a:xfrm>
          <a:prstGeom prst="ellipse">
            <a:avLst/>
          </a:prstGeom>
          <a:solidFill>
            <a:srgbClr val="1228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-Shared Vision</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-Psychological Safety</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-Communication &amp; Feedback</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-Growth Mindset</a:t>
            </a:r>
            <a:endParaRPr sz="1000">
              <a:solidFill>
                <a:srgbClr val="FFFFFF"/>
              </a:solidFill>
              <a:latin typeface="Open Sans Light"/>
              <a:ea typeface="Open Sans Light"/>
              <a:cs typeface="Open Sans Light"/>
              <a:sym typeface="Open Sans Light"/>
            </a:endParaRPr>
          </a:p>
        </p:txBody>
      </p:sp>
      <p:sp>
        <p:nvSpPr>
          <p:cNvPr id="659" name="Google Shape;659;p94"/>
          <p:cNvSpPr txBox="1"/>
          <p:nvPr/>
        </p:nvSpPr>
        <p:spPr>
          <a:xfrm rot="-3608781">
            <a:off x="2119860" y="1515860"/>
            <a:ext cx="1234867" cy="58498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660" name="Google Shape;660;p94"/>
          <p:cNvSpPr txBox="1"/>
          <p:nvPr/>
        </p:nvSpPr>
        <p:spPr>
          <a:xfrm rot="3205510">
            <a:off x="5748636" y="1526788"/>
            <a:ext cx="1234996" cy="58500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661" name="Google Shape;661;p94"/>
          <p:cNvSpPr txBox="1"/>
          <p:nvPr/>
        </p:nvSpPr>
        <p:spPr>
          <a:xfrm rot="-835">
            <a:off x="3926910" y="4337834"/>
            <a:ext cx="1234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662" name="Google Shape;662;p94"/>
          <p:cNvSpPr txBox="1"/>
          <p:nvPr/>
        </p:nvSpPr>
        <p:spPr>
          <a:xfrm>
            <a:off x="273500" y="158800"/>
            <a:ext cx="1633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Conditions for a Learning Culture</a:t>
            </a:r>
            <a:endParaRPr sz="2400"/>
          </a:p>
        </p:txBody>
      </p:sp>
      <p:pic>
        <p:nvPicPr>
          <p:cNvPr descr="Kansas State Department of Education &gt; Home" id="663" name="Google Shape;663;p94"/>
          <p:cNvPicPr preferRelativeResize="0"/>
          <p:nvPr/>
        </p:nvPicPr>
        <p:blipFill>
          <a:blip r:embed="rId3">
            <a:alphaModFix/>
          </a:blip>
          <a:stretch>
            <a:fillRect/>
          </a:stretch>
        </p:blipFill>
        <p:spPr>
          <a:xfrm>
            <a:off x="7510500" y="4443438"/>
            <a:ext cx="1633500" cy="7000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95"/>
          <p:cNvSpPr txBox="1"/>
          <p:nvPr>
            <p:ph type="title"/>
          </p:nvPr>
        </p:nvSpPr>
        <p:spPr>
          <a:xfrm>
            <a:off x="628650" y="1976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Turnkey &amp; School Planning Time</a:t>
            </a:r>
            <a:endParaRPr/>
          </a:p>
        </p:txBody>
      </p:sp>
      <p:sp>
        <p:nvSpPr>
          <p:cNvPr id="669" name="Google Shape;669;p95"/>
          <p:cNvSpPr txBox="1"/>
          <p:nvPr>
            <p:ph idx="1" type="body"/>
          </p:nvPr>
        </p:nvSpPr>
        <p:spPr>
          <a:xfrm>
            <a:off x="628650" y="1140619"/>
            <a:ext cx="7886700" cy="32634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 sz="2000"/>
              <a:t>Redesign Blueprint</a:t>
            </a:r>
            <a:endParaRPr sz="2000"/>
          </a:p>
          <a:p>
            <a:pPr indent="-336550" lvl="1" marL="914400" rtl="0" algn="l">
              <a:spcBef>
                <a:spcPts val="0"/>
              </a:spcBef>
              <a:spcAft>
                <a:spcPts val="0"/>
              </a:spcAft>
              <a:buClr>
                <a:schemeClr val="accent2"/>
              </a:buClr>
              <a:buSzPts val="1700"/>
              <a:buChar char="○"/>
            </a:pPr>
            <a:r>
              <a:rPr lang="en" sz="1700"/>
              <a:t>Blueprint/Overview</a:t>
            </a:r>
            <a:endParaRPr sz="1700"/>
          </a:p>
          <a:p>
            <a:pPr indent="-336550" lvl="1" marL="914400" rtl="0" algn="l">
              <a:spcBef>
                <a:spcPts val="0"/>
              </a:spcBef>
              <a:spcAft>
                <a:spcPts val="0"/>
              </a:spcAft>
              <a:buClr>
                <a:schemeClr val="accent2"/>
              </a:buClr>
              <a:buSzPts val="1700"/>
              <a:buChar char="○"/>
            </a:pPr>
            <a:r>
              <a:rPr lang="en" sz="1700"/>
              <a:t>Goal Areas &amp; Target Areas</a:t>
            </a:r>
            <a:endParaRPr sz="1700"/>
          </a:p>
          <a:p>
            <a:pPr indent="-336550" lvl="1" marL="914400" rtl="0" algn="l">
              <a:spcBef>
                <a:spcPts val="0"/>
              </a:spcBef>
              <a:spcAft>
                <a:spcPts val="0"/>
              </a:spcAft>
              <a:buClr>
                <a:schemeClr val="accent2"/>
              </a:buClr>
              <a:buSzPts val="1700"/>
              <a:buChar char="○"/>
            </a:pPr>
            <a:r>
              <a:rPr lang="en" sz="1700"/>
              <a:t>Lag &amp; Lead Measures</a:t>
            </a:r>
            <a:endParaRPr sz="1700"/>
          </a:p>
          <a:p>
            <a:pPr indent="-336550" lvl="2" marL="1371600" rtl="0" algn="l">
              <a:spcBef>
                <a:spcPts val="0"/>
              </a:spcBef>
              <a:spcAft>
                <a:spcPts val="0"/>
              </a:spcAft>
              <a:buSzPts val="1700"/>
              <a:buChar char="■"/>
            </a:pPr>
            <a:r>
              <a:rPr lang="en" sz="1700"/>
              <a:t>Establish Scoreboards</a:t>
            </a:r>
            <a:endParaRPr sz="1700"/>
          </a:p>
          <a:p>
            <a:pPr indent="-336550" lvl="1" marL="914400" rtl="0" algn="l">
              <a:spcBef>
                <a:spcPts val="0"/>
              </a:spcBef>
              <a:spcAft>
                <a:spcPts val="0"/>
              </a:spcAft>
              <a:buClr>
                <a:schemeClr val="accent2"/>
              </a:buClr>
              <a:buSzPts val="1700"/>
              <a:buChar char="○"/>
            </a:pPr>
            <a:r>
              <a:rPr lang="en" sz="1700"/>
              <a:t>Gap Analysis</a:t>
            </a:r>
            <a:endParaRPr sz="1700"/>
          </a:p>
          <a:p>
            <a:pPr indent="-336550" lvl="1" marL="914400" rtl="0" algn="l">
              <a:spcBef>
                <a:spcPts val="0"/>
              </a:spcBef>
              <a:spcAft>
                <a:spcPts val="0"/>
              </a:spcAft>
              <a:buClr>
                <a:schemeClr val="accent2"/>
              </a:buClr>
              <a:buSzPts val="1700"/>
              <a:buChar char="○"/>
            </a:pPr>
            <a:r>
              <a:rPr lang="en" sz="1700"/>
              <a:t>Begin Action Planning</a:t>
            </a:r>
            <a:endParaRPr sz="1700"/>
          </a:p>
          <a:p>
            <a:pPr indent="-336550" lvl="2" marL="1371600" rtl="0" algn="l">
              <a:spcBef>
                <a:spcPts val="0"/>
              </a:spcBef>
              <a:spcAft>
                <a:spcPts val="0"/>
              </a:spcAft>
              <a:buSzPts val="1700"/>
              <a:buChar char="■"/>
            </a:pPr>
            <a:r>
              <a:rPr lang="en" sz="1700"/>
              <a:t>Establish Cadence of Accountability</a:t>
            </a:r>
            <a:endParaRPr sz="1700"/>
          </a:p>
          <a:p>
            <a:pPr indent="-355600" lvl="0" marL="457200" rtl="0" algn="l">
              <a:spcBef>
                <a:spcPts val="1000"/>
              </a:spcBef>
              <a:spcAft>
                <a:spcPts val="0"/>
              </a:spcAft>
              <a:buSzPts val="2000"/>
              <a:buChar char="➢"/>
            </a:pPr>
            <a:r>
              <a:rPr lang="en" sz="2000"/>
              <a:t>Test Strategies &amp; Maintain Accountability</a:t>
            </a:r>
            <a:endParaRPr sz="2000"/>
          </a:p>
          <a:p>
            <a:pPr indent="-336550" lvl="1" marL="914400" rtl="0" algn="l">
              <a:spcBef>
                <a:spcPts val="0"/>
              </a:spcBef>
              <a:spcAft>
                <a:spcPts val="0"/>
              </a:spcAft>
              <a:buClr>
                <a:schemeClr val="accent2"/>
              </a:buClr>
              <a:buSzPts val="1700"/>
              <a:buChar char="○"/>
            </a:pPr>
            <a:r>
              <a:rPr lang="en" sz="1700"/>
              <a:t>Execute on Disciplines 2, 3, and 4</a:t>
            </a:r>
            <a:endParaRPr sz="1700"/>
          </a:p>
          <a:p>
            <a:pPr indent="-355600" lvl="0" marL="457200" rtl="0" algn="l">
              <a:spcBef>
                <a:spcPts val="1000"/>
              </a:spcBef>
              <a:spcAft>
                <a:spcPts val="0"/>
              </a:spcAft>
              <a:buSzPts val="2000"/>
              <a:buChar char="➢"/>
            </a:pPr>
            <a:r>
              <a:rPr lang="en" sz="2000"/>
              <a:t>Feedback &amp; Communication </a:t>
            </a:r>
            <a:endParaRPr sz="2000"/>
          </a:p>
          <a:p>
            <a:pPr indent="-311150" lvl="1" marL="914400" rtl="0" algn="l">
              <a:spcBef>
                <a:spcPts val="0"/>
              </a:spcBef>
              <a:spcAft>
                <a:spcPts val="0"/>
              </a:spcAft>
              <a:buSzPts val="1300"/>
              <a:buChar char="○"/>
            </a:pPr>
            <a:r>
              <a:rPr lang="en" sz="1700"/>
              <a:t>Communication Plan </a:t>
            </a:r>
            <a:endParaRPr sz="1700"/>
          </a:p>
          <a:p>
            <a:pPr indent="-317500" lvl="1" marL="914400" rtl="0" algn="l">
              <a:spcBef>
                <a:spcPts val="0"/>
              </a:spcBef>
              <a:spcAft>
                <a:spcPts val="0"/>
              </a:spcAft>
              <a:buSzPts val="1400"/>
              <a:buChar char="○"/>
            </a:pPr>
            <a:r>
              <a:rPr lang="en" sz="1700"/>
              <a:t>Business/Community Engagement Plan </a:t>
            </a:r>
            <a:endParaRPr sz="1700"/>
          </a:p>
        </p:txBody>
      </p:sp>
      <p:sp>
        <p:nvSpPr>
          <p:cNvPr id="670" name="Google Shape;670;p95"/>
          <p:cNvSpPr/>
          <p:nvPr/>
        </p:nvSpPr>
        <p:spPr>
          <a:xfrm>
            <a:off x="6195127" y="1719120"/>
            <a:ext cx="2289300" cy="23367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5"/>
          <p:cNvSpPr txBox="1"/>
          <p:nvPr/>
        </p:nvSpPr>
        <p:spPr>
          <a:xfrm>
            <a:off x="6547863" y="2539236"/>
            <a:ext cx="1620000" cy="739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a:latin typeface="Roboto"/>
                <a:ea typeface="Roboto"/>
                <a:cs typeface="Roboto"/>
                <a:sym typeface="Roboto"/>
              </a:rPr>
              <a:t>Turnkey Considerations</a:t>
            </a:r>
            <a:endParaRPr sz="1600"/>
          </a:p>
        </p:txBody>
      </p:sp>
      <p:sp>
        <p:nvSpPr>
          <p:cNvPr id="672" name="Google Shape;672;p95"/>
          <p:cNvSpPr/>
          <p:nvPr/>
        </p:nvSpPr>
        <p:spPr>
          <a:xfrm rot="1830764">
            <a:off x="6118835" y="1652430"/>
            <a:ext cx="2437911" cy="2462981"/>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73" name="Google Shape;673;p95"/>
          <p:cNvSpPr/>
          <p:nvPr/>
        </p:nvSpPr>
        <p:spPr>
          <a:xfrm flipH="1" rot="-1830764">
            <a:off x="6120704" y="1652430"/>
            <a:ext cx="2437911" cy="2462981"/>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74" name="Google Shape;674;p95"/>
          <p:cNvSpPr/>
          <p:nvPr/>
        </p:nvSpPr>
        <p:spPr>
          <a:xfrm rot="-8064697">
            <a:off x="7171602" y="1593770"/>
            <a:ext cx="330519" cy="330519"/>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75" name="Google Shape;675;p95"/>
          <p:cNvSpPr/>
          <p:nvPr/>
        </p:nvSpPr>
        <p:spPr>
          <a:xfrm flipH="1" rot="-8970115">
            <a:off x="6119899" y="1650841"/>
            <a:ext cx="2437195" cy="2462425"/>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95"/>
          <p:cNvSpPr/>
          <p:nvPr/>
        </p:nvSpPr>
        <p:spPr>
          <a:xfrm rot="-1046035">
            <a:off x="8167265" y="3268645"/>
            <a:ext cx="282371" cy="28709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77" name="Google Shape;677;p95"/>
          <p:cNvSpPr/>
          <p:nvPr/>
        </p:nvSpPr>
        <p:spPr>
          <a:xfrm rot="6341032">
            <a:off x="6208446" y="3269662"/>
            <a:ext cx="334037" cy="328188"/>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8" name="Google Shape;678;p95"/>
          <p:cNvGrpSpPr/>
          <p:nvPr/>
        </p:nvGrpSpPr>
        <p:grpSpPr>
          <a:xfrm>
            <a:off x="5552395" y="1530738"/>
            <a:ext cx="1175799" cy="669600"/>
            <a:chOff x="5552395" y="1987938"/>
            <a:chExt cx="1175799" cy="669600"/>
          </a:xfrm>
        </p:grpSpPr>
        <p:cxnSp>
          <p:nvCxnSpPr>
            <p:cNvPr id="679" name="Google Shape;679;p95"/>
            <p:cNvCxnSpPr/>
            <p:nvPr/>
          </p:nvCxnSpPr>
          <p:spPr>
            <a:xfrm>
              <a:off x="6294694" y="2311113"/>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680" name="Google Shape;680;p95"/>
            <p:cNvSpPr txBox="1"/>
            <p:nvPr/>
          </p:nvSpPr>
          <p:spPr>
            <a:xfrm>
              <a:off x="5552395" y="1987938"/>
              <a:ext cx="7395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300">
                  <a:latin typeface="Roboto"/>
                  <a:ea typeface="Roboto"/>
                  <a:cs typeface="Roboto"/>
                  <a:sym typeface="Roboto"/>
                </a:rPr>
                <a:t>WHAT</a:t>
              </a:r>
              <a:endParaRPr b="1" sz="1300">
                <a:latin typeface="Roboto"/>
                <a:ea typeface="Roboto"/>
                <a:cs typeface="Roboto"/>
                <a:sym typeface="Roboto"/>
              </a:endParaRPr>
            </a:p>
          </p:txBody>
        </p:sp>
      </p:grpSp>
      <p:grpSp>
        <p:nvGrpSpPr>
          <p:cNvPr id="681" name="Google Shape;681;p95"/>
          <p:cNvGrpSpPr/>
          <p:nvPr/>
        </p:nvGrpSpPr>
        <p:grpSpPr>
          <a:xfrm>
            <a:off x="8097901" y="1401725"/>
            <a:ext cx="1030688" cy="669600"/>
            <a:chOff x="5517319" y="1315125"/>
            <a:chExt cx="2984906" cy="669600"/>
          </a:xfrm>
        </p:grpSpPr>
        <p:cxnSp>
          <p:nvCxnSpPr>
            <p:cNvPr id="682" name="Google Shape;682;p95"/>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683" name="Google Shape;683;p95"/>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Roboto"/>
                  <a:ea typeface="Roboto"/>
                  <a:cs typeface="Roboto"/>
                  <a:sym typeface="Roboto"/>
                </a:rPr>
                <a:t>WHY</a:t>
              </a:r>
              <a:endParaRPr b="1" sz="1300">
                <a:latin typeface="Roboto"/>
                <a:ea typeface="Roboto"/>
                <a:cs typeface="Roboto"/>
                <a:sym typeface="Roboto"/>
              </a:endParaRPr>
            </a:p>
          </p:txBody>
        </p:sp>
      </p:grpSp>
      <p:grpSp>
        <p:nvGrpSpPr>
          <p:cNvPr id="684" name="Google Shape;684;p95"/>
          <p:cNvGrpSpPr/>
          <p:nvPr/>
        </p:nvGrpSpPr>
        <p:grpSpPr>
          <a:xfrm>
            <a:off x="6423725" y="3943521"/>
            <a:ext cx="1773300" cy="1104884"/>
            <a:chOff x="6499925" y="4400721"/>
            <a:chExt cx="1773300" cy="1104884"/>
          </a:xfrm>
        </p:grpSpPr>
        <p:cxnSp>
          <p:nvCxnSpPr>
            <p:cNvPr id="685" name="Google Shape;685;p95"/>
            <p:cNvCxnSpPr/>
            <p:nvPr/>
          </p:nvCxnSpPr>
          <p:spPr>
            <a:xfrm rot="10800000">
              <a:off x="7357866" y="4400721"/>
              <a:ext cx="0" cy="460500"/>
            </a:xfrm>
            <a:prstGeom prst="straightConnector1">
              <a:avLst/>
            </a:prstGeom>
            <a:noFill/>
            <a:ln cap="flat" cmpd="sng" w="19050">
              <a:solidFill>
                <a:schemeClr val="accent4"/>
              </a:solidFill>
              <a:prstDash val="solid"/>
              <a:round/>
              <a:headEnd len="med" w="med" type="oval"/>
              <a:tailEnd len="sm" w="sm" type="none"/>
            </a:ln>
          </p:spPr>
        </p:cxnSp>
        <p:sp>
          <p:nvSpPr>
            <p:cNvPr id="686" name="Google Shape;686;p95"/>
            <p:cNvSpPr txBox="1"/>
            <p:nvPr/>
          </p:nvSpPr>
          <p:spPr>
            <a:xfrm>
              <a:off x="6499925" y="4836005"/>
              <a:ext cx="17733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Roboto"/>
                  <a:ea typeface="Roboto"/>
                  <a:cs typeface="Roboto"/>
                  <a:sym typeface="Roboto"/>
                </a:rPr>
                <a:t>HOW</a:t>
              </a:r>
              <a:endParaRPr b="1" sz="1300">
                <a:latin typeface="Roboto"/>
                <a:ea typeface="Roboto"/>
                <a:cs typeface="Roboto"/>
                <a:sym typeface="Roboto"/>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96"/>
          <p:cNvSpPr txBox="1"/>
          <p:nvPr>
            <p:ph idx="1" type="subTitle"/>
          </p:nvPr>
        </p:nvSpPr>
        <p:spPr>
          <a:xfrm>
            <a:off x="1143000" y="3244850"/>
            <a:ext cx="5610000" cy="778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Each school will share out loud. </a:t>
            </a:r>
            <a:endParaRPr/>
          </a:p>
        </p:txBody>
      </p:sp>
      <p:sp>
        <p:nvSpPr>
          <p:cNvPr id="692" name="Google Shape;692;p96"/>
          <p:cNvSpPr txBox="1"/>
          <p:nvPr>
            <p:ph type="title"/>
          </p:nvPr>
        </p:nvSpPr>
        <p:spPr>
          <a:xfrm>
            <a:off x="1143000" y="1198418"/>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Share your commitments between now and the next Training.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97"/>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SURVEY</a:t>
            </a:r>
            <a:endParaRPr>
              <a:solidFill>
                <a:schemeClr val="accent1"/>
              </a:solidFill>
            </a:endParaRPr>
          </a:p>
        </p:txBody>
      </p:sp>
      <p:sp>
        <p:nvSpPr>
          <p:cNvPr id="699" name="Google Shape;699;p97"/>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Please take the survey at the end of each training. </a:t>
            </a:r>
            <a:endParaRPr/>
          </a:p>
          <a:p>
            <a:pPr indent="0" lvl="0" marL="0" rtl="0" algn="l">
              <a:spcBef>
                <a:spcPts val="800"/>
              </a:spcBef>
              <a:spcAft>
                <a:spcPts val="0"/>
              </a:spcAft>
              <a:buNone/>
            </a:pPr>
            <a:r>
              <a:rPr lang="en"/>
              <a:t>Your feedback is incredibly valuable.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98"/>
          <p:cNvSpPr txBox="1"/>
          <p:nvPr>
            <p:ph type="title"/>
          </p:nvPr>
        </p:nvSpPr>
        <p:spPr>
          <a:xfrm>
            <a:off x="2971799" y="2857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Follow us on Twitter</a:t>
            </a:r>
            <a:endParaRPr/>
          </a:p>
        </p:txBody>
      </p:sp>
      <p:sp>
        <p:nvSpPr>
          <p:cNvPr id="706" name="Google Shape;706;p98"/>
          <p:cNvSpPr/>
          <p:nvPr>
            <p:ph idx="2" type="pic"/>
          </p:nvPr>
        </p:nvSpPr>
        <p:spPr>
          <a:xfrm>
            <a:off x="0" y="1885950"/>
            <a:ext cx="30150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b="1" lang="en">
                <a:solidFill>
                  <a:srgbClr val="15284B"/>
                </a:solidFill>
                <a:latin typeface="Roboto"/>
                <a:ea typeface="Roboto"/>
                <a:cs typeface="Roboto"/>
                <a:sym typeface="Roboto"/>
              </a:rPr>
              <a:t>@KSDEredesign</a:t>
            </a:r>
            <a:endParaRPr b="1">
              <a:solidFill>
                <a:srgbClr val="15284B"/>
              </a:solidFill>
              <a:latin typeface="Roboto"/>
              <a:ea typeface="Roboto"/>
              <a:cs typeface="Roboto"/>
              <a:sym typeface="Roboto"/>
            </a:endParaRPr>
          </a:p>
          <a:p>
            <a:pPr indent="0" lvl="0" marL="0" rtl="0" algn="l">
              <a:spcBef>
                <a:spcPts val="0"/>
              </a:spcBef>
              <a:spcAft>
                <a:spcPts val="0"/>
              </a:spcAft>
              <a:buNone/>
            </a:pPr>
            <a:r>
              <a:t/>
            </a:r>
            <a:endParaRPr b="1">
              <a:solidFill>
                <a:srgbClr val="15284B"/>
              </a:solidFill>
              <a:latin typeface="Roboto"/>
              <a:ea typeface="Roboto"/>
              <a:cs typeface="Roboto"/>
              <a:sym typeface="Roboto"/>
            </a:endParaRPr>
          </a:p>
          <a:p>
            <a:pPr indent="0" lvl="0" marL="0" rtl="0" algn="l">
              <a:spcBef>
                <a:spcPts val="0"/>
              </a:spcBef>
              <a:spcAft>
                <a:spcPts val="0"/>
              </a:spcAft>
              <a:buNone/>
            </a:pPr>
            <a:r>
              <a:rPr b="1" lang="en">
                <a:solidFill>
                  <a:srgbClr val="15284B"/>
                </a:solidFill>
                <a:latin typeface="Roboto"/>
                <a:ea typeface="Roboto"/>
                <a:cs typeface="Roboto"/>
                <a:sym typeface="Roboto"/>
              </a:rPr>
              <a:t>#kstothemoon</a:t>
            </a:r>
            <a:endParaRPr b="1">
              <a:solidFill>
                <a:srgbClr val="15284B"/>
              </a:solidFill>
              <a:latin typeface="Roboto"/>
              <a:ea typeface="Roboto"/>
              <a:cs typeface="Roboto"/>
              <a:sym typeface="Roboto"/>
            </a:endParaRPr>
          </a:p>
          <a:p>
            <a:pPr indent="0" lvl="0" marL="0" rtl="0" algn="l">
              <a:spcBef>
                <a:spcPts val="0"/>
              </a:spcBef>
              <a:spcAft>
                <a:spcPts val="600"/>
              </a:spcAft>
              <a:buNone/>
            </a:pPr>
            <a:r>
              <a:t/>
            </a:r>
            <a:endParaRPr>
              <a:solidFill>
                <a:srgbClr val="15284B"/>
              </a:solidFill>
            </a:endParaRPr>
          </a:p>
        </p:txBody>
      </p:sp>
      <p:pic>
        <p:nvPicPr>
          <p:cNvPr id="707" name="Google Shape;707;p98"/>
          <p:cNvPicPr preferRelativeResize="0"/>
          <p:nvPr/>
        </p:nvPicPr>
        <p:blipFill>
          <a:blip r:embed="rId3">
            <a:alphaModFix/>
          </a:blip>
          <a:stretch>
            <a:fillRect/>
          </a:stretch>
        </p:blipFill>
        <p:spPr>
          <a:xfrm>
            <a:off x="3727974" y="972563"/>
            <a:ext cx="4503780" cy="365707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9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Site Visits &amp; Connections </a:t>
            </a:r>
            <a:endParaRPr/>
          </a:p>
        </p:txBody>
      </p:sp>
      <p:sp>
        <p:nvSpPr>
          <p:cNvPr id="713" name="Google Shape;713;p9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419100" lvl="0" marL="457200" rtl="0" algn="l">
              <a:lnSpc>
                <a:spcPct val="150000"/>
              </a:lnSpc>
              <a:spcBef>
                <a:spcPts val="800"/>
              </a:spcBef>
              <a:spcAft>
                <a:spcPts val="0"/>
              </a:spcAft>
              <a:buSzPts val="3000"/>
              <a:buChar char="●"/>
            </a:pPr>
            <a:r>
              <a:rPr lang="en" sz="3000" u="sng">
                <a:solidFill>
                  <a:schemeClr val="hlink"/>
                </a:solidFill>
                <a:hlinkClick r:id="rId3"/>
              </a:rPr>
              <a:t>KSDE Redesign Webpage- Videos Tab</a:t>
            </a:r>
            <a:endParaRPr sz="3000"/>
          </a:p>
          <a:p>
            <a:pPr indent="-419100" lvl="0" marL="457200" rtl="0" algn="l">
              <a:lnSpc>
                <a:spcPct val="150000"/>
              </a:lnSpc>
              <a:spcBef>
                <a:spcPts val="0"/>
              </a:spcBef>
              <a:spcAft>
                <a:spcPts val="0"/>
              </a:spcAft>
              <a:buSzPts val="3000"/>
              <a:buChar char="●"/>
            </a:pPr>
            <a:r>
              <a:rPr lang="en" sz="3000" u="sng">
                <a:solidFill>
                  <a:schemeClr val="hlink"/>
                </a:solidFill>
                <a:hlinkClick r:id="rId4"/>
              </a:rPr>
              <a:t>Redesign Google Site- School Models Tab</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55"/>
          <p:cNvPicPr preferRelativeResize="0"/>
          <p:nvPr/>
        </p:nvPicPr>
        <p:blipFill rotWithShape="1">
          <a:blip r:embed="rId3">
            <a:alphaModFix/>
          </a:blip>
          <a:srcRect b="1296" l="14351" r="15335" t="7404"/>
          <a:stretch/>
        </p:blipFill>
        <p:spPr>
          <a:xfrm>
            <a:off x="760525" y="0"/>
            <a:ext cx="7622938" cy="4855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6"/>
          <p:cNvSpPr txBox="1"/>
          <p:nvPr>
            <p:ph type="title"/>
          </p:nvPr>
        </p:nvSpPr>
        <p:spPr>
          <a:xfrm>
            <a:off x="311700" y="-12175"/>
            <a:ext cx="8520600" cy="358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1400"/>
              <a:t>Launch Readiness Rubric</a:t>
            </a:r>
            <a:endParaRPr sz="1400"/>
          </a:p>
        </p:txBody>
      </p:sp>
      <p:graphicFrame>
        <p:nvGraphicFramePr>
          <p:cNvPr id="301" name="Google Shape;301;p56"/>
          <p:cNvGraphicFramePr/>
          <p:nvPr/>
        </p:nvGraphicFramePr>
        <p:xfrm>
          <a:off x="349125" y="1524000"/>
          <a:ext cx="3000000" cy="3000000"/>
        </p:xfrm>
        <a:graphic>
          <a:graphicData uri="http://schemas.openxmlformats.org/drawingml/2006/table">
            <a:tbl>
              <a:tblPr>
                <a:noFill/>
                <a:tableStyleId>{96E487B3-C59D-4304-B310-B81EBA90C45A}</a:tableStyleId>
              </a:tblPr>
              <a:tblGrid>
                <a:gridCol w="744675"/>
                <a:gridCol w="741225"/>
                <a:gridCol w="2174900"/>
                <a:gridCol w="2320625"/>
                <a:gridCol w="2501750"/>
              </a:tblGrid>
              <a:tr h="279400">
                <a:tc gridSpan="2">
                  <a:txBody>
                    <a:bodyPr/>
                    <a:lstStyle/>
                    <a:p>
                      <a:pPr indent="0" lvl="0" marL="0" rtl="0" algn="ctr">
                        <a:spcBef>
                          <a:spcPts val="0"/>
                        </a:spcBef>
                        <a:spcAft>
                          <a:spcPts val="0"/>
                        </a:spcAft>
                        <a:buNone/>
                      </a:pPr>
                      <a:r>
                        <a:rPr b="1" lang="en" sz="900"/>
                        <a:t>Category</a:t>
                      </a:r>
                      <a:endParaRPr b="1" sz="900"/>
                    </a:p>
                  </a:txBody>
                  <a:tcPr marT="63500" marB="63500" marR="63500" marL="63500"/>
                </a:tc>
                <a:tc hMerge="1"/>
                <a:tc>
                  <a:txBody>
                    <a:bodyPr/>
                    <a:lstStyle/>
                    <a:p>
                      <a:pPr indent="0" lvl="0" marL="0" rtl="0" algn="ctr">
                        <a:spcBef>
                          <a:spcPts val="0"/>
                        </a:spcBef>
                        <a:spcAft>
                          <a:spcPts val="0"/>
                        </a:spcAft>
                        <a:buNone/>
                      </a:pPr>
                      <a:r>
                        <a:rPr b="1" lang="en" sz="1000">
                          <a:solidFill>
                            <a:schemeClr val="lt1"/>
                          </a:solidFill>
                        </a:rPr>
                        <a:t>Low</a:t>
                      </a:r>
                      <a:endParaRPr b="1" sz="1000">
                        <a:solidFill>
                          <a:schemeClr val="lt1"/>
                        </a:solidFill>
                      </a:endParaRPr>
                    </a:p>
                  </a:txBody>
                  <a:tcPr marT="63500" marB="63500" marR="63500" marL="63500">
                    <a:solidFill>
                      <a:srgbClr val="D50032"/>
                    </a:solidFill>
                  </a:tcPr>
                </a:tc>
                <a:tc>
                  <a:txBody>
                    <a:bodyPr/>
                    <a:lstStyle/>
                    <a:p>
                      <a:pPr indent="0" lvl="0" marL="0" rtl="0" algn="ctr">
                        <a:spcBef>
                          <a:spcPts val="0"/>
                        </a:spcBef>
                        <a:spcAft>
                          <a:spcPts val="0"/>
                        </a:spcAft>
                        <a:buNone/>
                      </a:pPr>
                      <a:r>
                        <a:rPr b="1" lang="en" sz="1000">
                          <a:solidFill>
                            <a:schemeClr val="lt1"/>
                          </a:solidFill>
                        </a:rPr>
                        <a:t>Medium</a:t>
                      </a:r>
                      <a:endParaRPr b="1" sz="1000">
                        <a:solidFill>
                          <a:schemeClr val="lt1"/>
                        </a:solidFill>
                      </a:endParaRPr>
                    </a:p>
                  </a:txBody>
                  <a:tcPr marT="63500" marB="63500" marR="63500" marL="63500">
                    <a:solidFill>
                      <a:srgbClr val="FFA400"/>
                    </a:solidFill>
                  </a:tcPr>
                </a:tc>
                <a:tc>
                  <a:txBody>
                    <a:bodyPr/>
                    <a:lstStyle/>
                    <a:p>
                      <a:pPr indent="0" lvl="0" marL="0" rtl="0" algn="ctr">
                        <a:spcBef>
                          <a:spcPts val="0"/>
                        </a:spcBef>
                        <a:spcAft>
                          <a:spcPts val="0"/>
                        </a:spcAft>
                        <a:buNone/>
                      </a:pPr>
                      <a:r>
                        <a:rPr b="1" lang="en" sz="1000">
                          <a:solidFill>
                            <a:schemeClr val="lt1"/>
                          </a:solidFill>
                        </a:rPr>
                        <a:t>High</a:t>
                      </a:r>
                      <a:endParaRPr b="1" sz="1000">
                        <a:solidFill>
                          <a:schemeClr val="lt1"/>
                        </a:solidFill>
                      </a:endParaRPr>
                    </a:p>
                  </a:txBody>
                  <a:tcPr marT="63500" marB="63500" marR="63500" marL="63500">
                    <a:solidFill>
                      <a:srgbClr val="00B796"/>
                    </a:solidFill>
                  </a:tcPr>
                </a:tc>
              </a:tr>
              <a:tr h="279400">
                <a:tc gridSpan="2">
                  <a:txBody>
                    <a:bodyPr/>
                    <a:lstStyle/>
                    <a:p>
                      <a:pPr indent="0" lvl="0" marL="0" rtl="0" algn="l">
                        <a:spcBef>
                          <a:spcPts val="0"/>
                        </a:spcBef>
                        <a:spcAft>
                          <a:spcPts val="0"/>
                        </a:spcAft>
                        <a:buNone/>
                      </a:pPr>
                      <a:r>
                        <a:rPr lang="en" sz="700"/>
                        <a:t>Strategy Selection, Prototyping, and Testing</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Strategies are missing multiple components: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All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r>
              <a:tr h="279400">
                <a:tc rowSpan="3">
                  <a:txBody>
                    <a:bodyPr/>
                    <a:lstStyle/>
                    <a:p>
                      <a:pPr indent="0" lvl="0" marL="0" rtl="0" algn="l">
                        <a:spcBef>
                          <a:spcPts val="0"/>
                        </a:spcBef>
                        <a:spcAft>
                          <a:spcPts val="0"/>
                        </a:spcAft>
                        <a:buNone/>
                      </a:pPr>
                      <a:r>
                        <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Process for Continuous Improvement</a:t>
                      </a:r>
                      <a:endParaRPr sz="700"/>
                    </a:p>
                  </a:txBody>
                  <a:tcPr marT="63500" marB="63500" marR="63500" marL="63500"/>
                </a:tc>
                <a:tc>
                  <a:txBody>
                    <a:bodyPr/>
                    <a:lstStyle/>
                    <a:p>
                      <a:pPr indent="0" lvl="0" marL="0" rtl="0" algn="l">
                        <a:spcBef>
                          <a:spcPts val="0"/>
                        </a:spcBef>
                        <a:spcAft>
                          <a:spcPts val="0"/>
                        </a:spcAft>
                        <a:buNone/>
                      </a:pPr>
                      <a:r>
                        <a:rPr lang="en" sz="700"/>
                        <a:t>Plan to Scale</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Resource implications have not been determined for strategies selected for scale and support plans have not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some strategies selected for scale, the resource implications have not been determined OR a complete support plan has not yet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each strategy selected for scale, the resource implications have been determined and a support plan has been created.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Sustainability &amp; Growth</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Strategy support through professional development and GAIT team maintenance has not been incorporated into the plan for scale.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plans exist regarding professional development for strategies selected for scale, but there is no designated GAIT time set aside for accountability meetings.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There is a plan for ongoing professional development, GAIT time, and accountability meetings so that strategies can be evaluated, monitored, and adjusted in a timely manner.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Process for Ongoing Improvement </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not worked to align improvement plans. It is unclear how school goals and strategies connect with district goals and strategies. Plans exist in multiple places, and they are not aligned.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improvement plans overlap, but direct alignment and connection is missing in areas.The district supports the school plans for improvement, but there is little alignment across buildings and plans.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aligned the school Redesign Plan with the district’s plan for continuous improvement, and support is in place to continue work within the defined Goal Areas. </a:t>
                      </a:r>
                      <a:endParaRPr sz="700">
                        <a:solidFill>
                          <a:schemeClr val="dk1"/>
                        </a:solidFill>
                      </a:endParaRPr>
                    </a:p>
                  </a:txBody>
                  <a:tcPr marT="63500" marB="63500" marR="63500" marL="63500"/>
                </a:tc>
              </a:tr>
              <a:tr h="279400">
                <a:tc gridSpan="2">
                  <a:txBody>
                    <a:bodyPr/>
                    <a:lstStyle/>
                    <a:p>
                      <a:pPr indent="0" lvl="0" marL="0" rtl="0" algn="l">
                        <a:spcBef>
                          <a:spcPts val="0"/>
                        </a:spcBef>
                        <a:spcAft>
                          <a:spcPts val="0"/>
                        </a:spcAft>
                        <a:buNone/>
                      </a:pPr>
                      <a:r>
                        <a:rPr lang="en" sz="700"/>
                        <a:t>Internal &amp; External Stakeholder Engagement and Communication</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The school has not engaged both internal and external stakeholders in the Redesign process. Two-way communication is not developed and feedback loops are not in place.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engaged all stakeholders, but two-way communication has not always been ensured. Feedback loops might exist for some stakeholder groups but not all.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authentically and meaningfully engaged all stakeholders (students, staff, parents, community, business) in the Redesign work and has established two-way communication, opportunities for input, and feedback loops. </a:t>
                      </a:r>
                      <a:endParaRPr sz="700">
                        <a:solidFill>
                          <a:schemeClr val="dk1"/>
                        </a:solidFill>
                      </a:endParaRPr>
                    </a:p>
                  </a:txBody>
                  <a:tcPr marT="63500" marB="63500" marR="63500" marL="63500"/>
                </a:tc>
              </a:tr>
            </a:tbl>
          </a:graphicData>
        </a:graphic>
      </p:graphicFrame>
      <p:sp>
        <p:nvSpPr>
          <p:cNvPr id="302" name="Google Shape;302;p56"/>
          <p:cNvSpPr txBox="1"/>
          <p:nvPr/>
        </p:nvSpPr>
        <p:spPr>
          <a:xfrm>
            <a:off x="452925" y="304800"/>
            <a:ext cx="8220000" cy="111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rPr>
              <a:t>Show &amp; Launch Readiness Expectations: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All four Redesign Principles are addressed in your Redesign Plan</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There is documentation of your work throughout the Plan Year (i.e. blueprint, action plans, and gap analyses for each strategy)</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Evidence supports that you have regularly updated your Local Board of Education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align with your District Vision &amp; Goals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are aligned to the State Vision, Definition of a Successful High School Graduate, and the State Board Outcomes</a:t>
            </a:r>
            <a:endParaRPr sz="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pSp>
        <p:nvGrpSpPr>
          <p:cNvPr id="307" name="Google Shape;307;p57"/>
          <p:cNvGrpSpPr/>
          <p:nvPr/>
        </p:nvGrpSpPr>
        <p:grpSpPr>
          <a:xfrm>
            <a:off x="-4" y="3152384"/>
            <a:ext cx="9143704" cy="748841"/>
            <a:chOff x="1593000" y="2322568"/>
            <a:chExt cx="5957975" cy="643500"/>
          </a:xfrm>
        </p:grpSpPr>
        <p:sp>
          <p:nvSpPr>
            <p:cNvPr id="308" name="Google Shape;308;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Communicate with Stakeholders</a:t>
              </a:r>
              <a:endParaRPr sz="1800">
                <a:solidFill>
                  <a:srgbClr val="FFFFFF"/>
                </a:solidFill>
                <a:latin typeface="Roboto"/>
                <a:ea typeface="Roboto"/>
                <a:cs typeface="Roboto"/>
                <a:sym typeface="Roboto"/>
              </a:endParaRPr>
            </a:p>
          </p:txBody>
        </p:sp>
        <p:sp>
          <p:nvSpPr>
            <p:cNvPr id="312" name="Google Shape;312;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314" name="Google Shape;314;p57"/>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Why, Who, How, and When</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Continue developing your plan</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Over communicate</a:t>
              </a:r>
              <a:endParaRPr>
                <a:solidFill>
                  <a:srgbClr val="002060"/>
                </a:solidFill>
                <a:latin typeface="Roboto"/>
                <a:ea typeface="Roboto"/>
                <a:cs typeface="Roboto"/>
                <a:sym typeface="Roboto"/>
              </a:endParaRPr>
            </a:p>
          </p:txBody>
        </p:sp>
      </p:grpSp>
      <p:grpSp>
        <p:nvGrpSpPr>
          <p:cNvPr id="315" name="Google Shape;315;p57"/>
          <p:cNvGrpSpPr/>
          <p:nvPr/>
        </p:nvGrpSpPr>
        <p:grpSpPr>
          <a:xfrm>
            <a:off x="-4" y="2390309"/>
            <a:ext cx="9143704" cy="748841"/>
            <a:chOff x="1593000" y="2322568"/>
            <a:chExt cx="5957975" cy="643500"/>
          </a:xfrm>
        </p:grpSpPr>
        <p:sp>
          <p:nvSpPr>
            <p:cNvPr id="316" name="Google Shape;316;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Conduct School Visits</a:t>
              </a:r>
              <a:endParaRPr sz="1800">
                <a:solidFill>
                  <a:srgbClr val="FFFFFF"/>
                </a:solidFill>
                <a:latin typeface="Roboto"/>
                <a:ea typeface="Roboto"/>
                <a:cs typeface="Roboto"/>
                <a:sym typeface="Roboto"/>
              </a:endParaRPr>
            </a:p>
          </p:txBody>
        </p:sp>
        <p:sp>
          <p:nvSpPr>
            <p:cNvPr id="320" name="Google Shape;320;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322" name="Google Shape;322;p57"/>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Goal Areas, Investigation Teams, and Capacity</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In State, Out of State, and/or Virtual</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Set up a Why and Goals before each visit</a:t>
              </a:r>
              <a:endParaRPr>
                <a:solidFill>
                  <a:srgbClr val="002060"/>
                </a:solidFill>
                <a:latin typeface="Roboto"/>
                <a:ea typeface="Roboto"/>
                <a:cs typeface="Roboto"/>
                <a:sym typeface="Roboto"/>
              </a:endParaRPr>
            </a:p>
          </p:txBody>
        </p:sp>
      </p:grpSp>
      <p:grpSp>
        <p:nvGrpSpPr>
          <p:cNvPr id="323" name="Google Shape;323;p57"/>
          <p:cNvGrpSpPr/>
          <p:nvPr/>
        </p:nvGrpSpPr>
        <p:grpSpPr>
          <a:xfrm>
            <a:off x="-4" y="1628202"/>
            <a:ext cx="9143704" cy="748841"/>
            <a:chOff x="1593000" y="2322568"/>
            <a:chExt cx="5957975" cy="643500"/>
          </a:xfrm>
        </p:grpSpPr>
        <p:sp>
          <p:nvSpPr>
            <p:cNvPr id="324" name="Google Shape;324;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Identify Scaling Needs</a:t>
              </a:r>
              <a:endParaRPr sz="1800">
                <a:solidFill>
                  <a:srgbClr val="FFFFFF"/>
                </a:solidFill>
                <a:latin typeface="Roboto"/>
                <a:ea typeface="Roboto"/>
                <a:cs typeface="Roboto"/>
                <a:sym typeface="Roboto"/>
              </a:endParaRPr>
            </a:p>
          </p:txBody>
        </p:sp>
        <p:sp>
          <p:nvSpPr>
            <p:cNvPr id="328" name="Google Shape;328;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330" name="Google Shape;330;p57"/>
            <p:cNvSpPr/>
            <p:nvPr/>
          </p:nvSpPr>
          <p:spPr>
            <a:xfrm>
              <a:off x="4392605" y="2323748"/>
              <a:ext cx="3072300" cy="642300"/>
            </a:xfrm>
            <a:prstGeom prst="rect">
              <a:avLst/>
            </a:prstGeom>
            <a:noFill/>
            <a:ln>
              <a:noFill/>
            </a:ln>
          </p:spPr>
          <p:txBody>
            <a:bodyPr anchorCtr="0" anchor="ctr" bIns="91425" lIns="91425" spcFirstLastPara="1" rIns="91425" wrap="square" tIns="91425">
              <a:noAutofit/>
            </a:bodyPr>
            <a:lstStyle/>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Gap Analysis around each strategy for scaling</a:t>
              </a:r>
              <a:endParaRPr sz="1300">
                <a:solidFill>
                  <a:srgbClr val="002060"/>
                </a:solidFill>
                <a:latin typeface="Roboto"/>
                <a:ea typeface="Roboto"/>
                <a:cs typeface="Roboto"/>
                <a:sym typeface="Roboto"/>
              </a:endParaRPr>
            </a:p>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project plan and needs statement</a:t>
              </a:r>
              <a:endParaRPr sz="1300">
                <a:solidFill>
                  <a:srgbClr val="002060"/>
                </a:solidFill>
                <a:latin typeface="Roboto"/>
                <a:ea typeface="Roboto"/>
                <a:cs typeface="Roboto"/>
                <a:sym typeface="Roboto"/>
              </a:endParaRPr>
            </a:p>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Generate PD/Budget/Resource Plan for scaling</a:t>
              </a:r>
              <a:endParaRPr sz="1300">
                <a:solidFill>
                  <a:srgbClr val="002060"/>
                </a:solidFill>
                <a:latin typeface="Roboto"/>
                <a:ea typeface="Roboto"/>
                <a:cs typeface="Roboto"/>
                <a:sym typeface="Roboto"/>
              </a:endParaRPr>
            </a:p>
          </p:txBody>
        </p:sp>
      </p:grpSp>
      <p:grpSp>
        <p:nvGrpSpPr>
          <p:cNvPr id="331" name="Google Shape;331;p57"/>
          <p:cNvGrpSpPr/>
          <p:nvPr/>
        </p:nvGrpSpPr>
        <p:grpSpPr>
          <a:xfrm>
            <a:off x="-4" y="866110"/>
            <a:ext cx="9143817" cy="748841"/>
            <a:chOff x="1593000" y="2322568"/>
            <a:chExt cx="5958048" cy="643500"/>
          </a:xfrm>
        </p:grpSpPr>
        <p:sp>
          <p:nvSpPr>
            <p:cNvPr id="332" name="Google Shape;332;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Keep Score and Stay Accountable</a:t>
              </a:r>
              <a:endParaRPr sz="1800">
                <a:solidFill>
                  <a:srgbClr val="FFFFFF"/>
                </a:solidFill>
                <a:latin typeface="Roboto"/>
                <a:ea typeface="Roboto"/>
                <a:cs typeface="Roboto"/>
                <a:sym typeface="Roboto"/>
              </a:endParaRPr>
            </a:p>
          </p:txBody>
        </p:sp>
        <p:sp>
          <p:nvSpPr>
            <p:cNvPr id="336" name="Google Shape;336;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338" name="Google Shape;338;p57"/>
            <p:cNvSpPr/>
            <p:nvPr/>
          </p:nvSpPr>
          <p:spPr>
            <a:xfrm>
              <a:off x="4387848" y="2323740"/>
              <a:ext cx="3163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Create scoreboards for every strategy</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Establish cadence of accountability for each GAIT</a:t>
              </a:r>
              <a:endParaRPr>
                <a:solidFill>
                  <a:srgbClr val="002060"/>
                </a:solidFill>
                <a:latin typeface="Roboto"/>
                <a:ea typeface="Roboto"/>
                <a:cs typeface="Roboto"/>
                <a:sym typeface="Roboto"/>
              </a:endParaRPr>
            </a:p>
            <a:p>
              <a:pPr indent="-317500" lvl="0" marL="457200" rtl="0" algn="l">
                <a:lnSpc>
                  <a:spcPct val="100000"/>
                </a:lnSpc>
                <a:spcBef>
                  <a:spcPts val="0"/>
                </a:spcBef>
                <a:spcAft>
                  <a:spcPts val="0"/>
                </a:spcAft>
                <a:buClr>
                  <a:srgbClr val="002060"/>
                </a:buClr>
                <a:buSzPts val="1400"/>
                <a:buFont typeface="Roboto"/>
                <a:buChar char="●"/>
              </a:pPr>
              <a:r>
                <a:rPr lang="en">
                  <a:solidFill>
                    <a:srgbClr val="002060"/>
                  </a:solidFill>
                  <a:latin typeface="Roboto"/>
                  <a:ea typeface="Roboto"/>
                  <a:cs typeface="Roboto"/>
                  <a:sym typeface="Roboto"/>
                </a:rPr>
                <a:t>Create team roles and responsibilities for meeting</a:t>
              </a:r>
              <a:endParaRPr>
                <a:solidFill>
                  <a:srgbClr val="002060"/>
                </a:solidFill>
                <a:latin typeface="Roboto"/>
                <a:ea typeface="Roboto"/>
                <a:cs typeface="Roboto"/>
                <a:sym typeface="Roboto"/>
              </a:endParaRPr>
            </a:p>
          </p:txBody>
        </p:sp>
      </p:grpSp>
      <p:grpSp>
        <p:nvGrpSpPr>
          <p:cNvPr id="339" name="Google Shape;339;p57"/>
          <p:cNvGrpSpPr/>
          <p:nvPr/>
        </p:nvGrpSpPr>
        <p:grpSpPr>
          <a:xfrm>
            <a:off x="-4" y="104025"/>
            <a:ext cx="9143704" cy="748841"/>
            <a:chOff x="1593000" y="2322568"/>
            <a:chExt cx="5957975" cy="643500"/>
          </a:xfrm>
        </p:grpSpPr>
        <p:sp>
          <p:nvSpPr>
            <p:cNvPr id="340" name="Google Shape;340;p5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Develop &amp; Implement a Prototype Plan</a:t>
              </a:r>
              <a:endParaRPr sz="1800">
                <a:solidFill>
                  <a:srgbClr val="FFFFFF"/>
                </a:solidFill>
                <a:latin typeface="Roboto"/>
                <a:ea typeface="Roboto"/>
                <a:cs typeface="Roboto"/>
                <a:sym typeface="Roboto"/>
              </a:endParaRPr>
            </a:p>
          </p:txBody>
        </p:sp>
        <p:sp>
          <p:nvSpPr>
            <p:cNvPr id="344" name="Google Shape;344;p5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7"/>
            <p:cNvSpPr/>
            <p:nvPr/>
          </p:nvSpPr>
          <p:spPr>
            <a:xfrm>
              <a:off x="1593000" y="2322575"/>
              <a:ext cx="690000" cy="642600"/>
            </a:xfrm>
            <a:prstGeom prst="rect">
              <a:avLst/>
            </a:prstGeom>
            <a:solidFill>
              <a:srgbClr val="F2A3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346" name="Google Shape;346;p57"/>
            <p:cNvSpPr/>
            <p:nvPr/>
          </p:nvSpPr>
          <p:spPr>
            <a:xfrm>
              <a:off x="4387848" y="2323749"/>
              <a:ext cx="3119100" cy="642300"/>
            </a:xfrm>
            <a:prstGeom prst="rect">
              <a:avLst/>
            </a:prstGeom>
            <a:noFill/>
            <a:ln>
              <a:noFill/>
            </a:ln>
          </p:spPr>
          <p:txBody>
            <a:bodyPr anchorCtr="0" anchor="ctr" bIns="91425" lIns="91425" spcFirstLastPara="1" rIns="91425" wrap="square" tIns="91425">
              <a:noAutofit/>
            </a:bodyPr>
            <a:lstStyle/>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Gap Analysis and Action Plan for each strategy</a:t>
              </a:r>
              <a:endParaRPr sz="1300">
                <a:solidFill>
                  <a:srgbClr val="002060"/>
                </a:solidFill>
                <a:latin typeface="Roboto"/>
                <a:ea typeface="Roboto"/>
                <a:cs typeface="Roboto"/>
                <a:sym typeface="Roboto"/>
              </a:endParaRPr>
            </a:p>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timeline for implementation </a:t>
              </a:r>
              <a:endParaRPr sz="1300">
                <a:solidFill>
                  <a:srgbClr val="002060"/>
                </a:solidFill>
                <a:latin typeface="Roboto"/>
                <a:ea typeface="Roboto"/>
                <a:cs typeface="Roboto"/>
                <a:sym typeface="Roboto"/>
              </a:endParaRPr>
            </a:p>
            <a:p>
              <a:pPr indent="-311150" lvl="0" marL="457200" rtl="0" algn="l">
                <a:lnSpc>
                  <a:spcPct val="100000"/>
                </a:lnSpc>
                <a:spcBef>
                  <a:spcPts val="0"/>
                </a:spcBef>
                <a:spcAft>
                  <a:spcPts val="0"/>
                </a:spcAft>
                <a:buClr>
                  <a:srgbClr val="002060"/>
                </a:buClr>
                <a:buSzPts val="1300"/>
                <a:buFont typeface="Roboto"/>
                <a:buChar char="●"/>
              </a:pPr>
              <a:r>
                <a:rPr lang="en" sz="1300">
                  <a:solidFill>
                    <a:srgbClr val="002060"/>
                  </a:solidFill>
                  <a:latin typeface="Roboto"/>
                  <a:ea typeface="Roboto"/>
                  <a:cs typeface="Roboto"/>
                  <a:sym typeface="Roboto"/>
                </a:rPr>
                <a:t>Create success criterion for implementation</a:t>
              </a:r>
              <a:endParaRPr sz="1300">
                <a:solidFill>
                  <a:srgbClr val="002060"/>
                </a:solidFill>
                <a:latin typeface="Roboto"/>
                <a:ea typeface="Roboto"/>
                <a:cs typeface="Roboto"/>
                <a:sym typeface="Roboto"/>
              </a:endParaRPr>
            </a:p>
          </p:txBody>
        </p:sp>
      </p:grpSp>
      <p:sp>
        <p:nvSpPr>
          <p:cNvPr id="347" name="Google Shape;347;p57"/>
          <p:cNvSpPr txBox="1"/>
          <p:nvPr>
            <p:ph type="title"/>
          </p:nvPr>
        </p:nvSpPr>
        <p:spPr>
          <a:xfrm>
            <a:off x="14924" y="3924300"/>
            <a:ext cx="7589400" cy="677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6000">
                <a:solidFill>
                  <a:srgbClr val="FFA300"/>
                </a:solidFill>
              </a:rPr>
              <a:t>Objectives</a:t>
            </a:r>
            <a:endParaRPr b="1" sz="6000">
              <a:solidFill>
                <a:srgbClr val="FFA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8"/>
          <p:cNvSpPr txBox="1"/>
          <p:nvPr>
            <p:ph type="title"/>
          </p:nvPr>
        </p:nvSpPr>
        <p:spPr>
          <a:xfrm>
            <a:off x="555750" y="892600"/>
            <a:ext cx="80325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sz="3000"/>
              <a:t>Building the Rocket</a:t>
            </a:r>
            <a:endParaRPr sz="3000"/>
          </a:p>
        </p:txBody>
      </p:sp>
      <p:sp>
        <p:nvSpPr>
          <p:cNvPr id="354" name="Google Shape;354;p58"/>
          <p:cNvSpPr/>
          <p:nvPr>
            <p:ph idx="2" type="dgm"/>
          </p:nvPr>
        </p:nvSpPr>
        <p:spPr>
          <a:xfrm>
            <a:off x="76200" y="1401100"/>
            <a:ext cx="9053700" cy="3302100"/>
          </a:xfrm>
          <a:prstGeom prst="rect">
            <a:avLst/>
          </a:prstGeom>
        </p:spPr>
        <p:txBody>
          <a:bodyPr anchorCtr="0" anchor="ctr" bIns="91425" lIns="365750" spcFirstLastPara="1" rIns="365750" wrap="square" tIns="91425">
            <a:noAutofit/>
          </a:bodyPr>
          <a:lstStyle/>
          <a:p>
            <a:pPr indent="0" lvl="0" marL="0" rtl="0" algn="ctr">
              <a:spcBef>
                <a:spcPts val="0"/>
              </a:spcBef>
              <a:spcAft>
                <a:spcPts val="0"/>
              </a:spcAft>
              <a:buNone/>
            </a:pPr>
            <a:r>
              <a:rPr lang="en" sz="1600">
                <a:solidFill>
                  <a:schemeClr val="accent2"/>
                </a:solidFill>
                <a:latin typeface="Roboto Light"/>
                <a:ea typeface="Roboto Light"/>
                <a:cs typeface="Roboto Light"/>
                <a:sym typeface="Roboto Light"/>
              </a:rPr>
              <a:t>Your Vision for Education </a:t>
            </a:r>
            <a:endParaRPr sz="16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rgbClr val="434343"/>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accent5"/>
                </a:solidFill>
                <a:latin typeface="Roboto Light"/>
                <a:ea typeface="Roboto Light"/>
                <a:cs typeface="Roboto Light"/>
                <a:sym typeface="Roboto Light"/>
              </a:rPr>
              <a:t>Engage in Disciplines 3 &amp; 4		Prototype and Test 			Engage Stakeholders</a:t>
            </a:r>
            <a:br>
              <a:rPr lang="en" sz="1600">
                <a:solidFill>
                  <a:schemeClr val="accent5"/>
                </a:solidFill>
                <a:latin typeface="Roboto Light"/>
                <a:ea typeface="Roboto Light"/>
                <a:cs typeface="Roboto Light"/>
                <a:sym typeface="Roboto Light"/>
              </a:rPr>
            </a:br>
            <a:r>
              <a:rPr lang="en" sz="1600">
                <a:solidFill>
                  <a:schemeClr val="accent5"/>
                </a:solidFill>
                <a:latin typeface="Roboto Light"/>
                <a:ea typeface="Roboto Light"/>
                <a:cs typeface="Roboto Light"/>
                <a:sym typeface="Roboto Light"/>
              </a:rPr>
              <a:t>							Strategies					&amp; Communicate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-Define Lead &amp; Lag				-Prioritize Strategies to 		-Document and Share</a:t>
            </a:r>
            <a:br>
              <a:rPr lang="en" sz="1600">
                <a:solidFill>
                  <a:srgbClr val="B45F06"/>
                </a:solidFill>
                <a:latin typeface="Roboto Light"/>
                <a:ea typeface="Roboto Light"/>
                <a:cs typeface="Roboto Light"/>
                <a:sym typeface="Roboto Light"/>
              </a:rPr>
            </a:br>
            <a:r>
              <a:rPr lang="en" sz="1600">
                <a:solidFill>
                  <a:srgbClr val="B45F06"/>
                </a:solidFill>
                <a:latin typeface="Roboto Light"/>
                <a:ea typeface="Roboto Light"/>
                <a:cs typeface="Roboto Light"/>
                <a:sym typeface="Roboto Light"/>
              </a:rPr>
              <a:t> Measures					 Prototype					 Progress</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-Create Scoreboards				-Complete Gap Analysis		-Update Communication</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-Establish Cadence				-Create Action Plans   		 and Business Plan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of Accountability				-Create Plan for Scale		-Share Resource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and Sustainability			 Implications with System</a:t>
            </a:r>
            <a:endParaRPr sz="1600">
              <a:solidFill>
                <a:srgbClr val="B45F06"/>
              </a:solidFill>
              <a:latin typeface="Roboto Light"/>
              <a:ea typeface="Roboto Light"/>
              <a:cs typeface="Roboto Light"/>
              <a:sym typeface="Roboto Light"/>
            </a:endParaRPr>
          </a:p>
        </p:txBody>
      </p:sp>
      <p:sp>
        <p:nvSpPr>
          <p:cNvPr id="355" name="Google Shape;355;p58"/>
          <p:cNvSpPr/>
          <p:nvPr/>
        </p:nvSpPr>
        <p:spPr>
          <a:xfrm>
            <a:off x="1061725" y="134329"/>
            <a:ext cx="1617900" cy="531600"/>
          </a:xfrm>
          <a:prstGeom prst="ellipse">
            <a:avLst/>
          </a:prstGeom>
          <a:solidFill>
            <a:srgbClr val="15284B"/>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356" name="Google Shape;356;p58"/>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357" name="Google Shape;357;p58"/>
          <p:cNvSpPr/>
          <p:nvPr/>
        </p:nvSpPr>
        <p:spPr>
          <a:xfrm>
            <a:off x="4663497" y="118800"/>
            <a:ext cx="1617900" cy="531600"/>
          </a:xfrm>
          <a:prstGeom prst="ellipse">
            <a:avLst/>
          </a:prstGeom>
          <a:solidFill>
            <a:srgbClr val="FFA400"/>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358" name="Google Shape;358;p58"/>
          <p:cNvSpPr/>
          <p:nvPr/>
        </p:nvSpPr>
        <p:spPr>
          <a:xfrm>
            <a:off x="6464382" y="118800"/>
            <a:ext cx="1617900" cy="531600"/>
          </a:xfrm>
          <a:prstGeom prst="ellipse">
            <a:avLst/>
          </a:prstGeom>
          <a:solidFill>
            <a:srgbClr val="00B796"/>
          </a:solidFill>
          <a:ln cap="flat" cmpd="sng" w="9525">
            <a:solidFill>
              <a:srgbClr val="00B796"/>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9"/>
          <p:cNvSpPr txBox="1"/>
          <p:nvPr>
            <p:ph type="title"/>
          </p:nvPr>
        </p:nvSpPr>
        <p:spPr>
          <a:xfrm>
            <a:off x="718687" y="127209"/>
            <a:ext cx="8093100" cy="5541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dk1"/>
              </a:buClr>
              <a:buSzPts val="3600"/>
              <a:buFont typeface="Arial Narrow"/>
              <a:buNone/>
            </a:pPr>
            <a:r>
              <a:rPr i="0" lang="en" sz="3600" u="none" cap="none" strike="noStrike">
                <a:solidFill>
                  <a:schemeClr val="dk1"/>
                </a:solidFill>
                <a:latin typeface="Open Sans SemiBold"/>
                <a:ea typeface="Open Sans SemiBold"/>
                <a:cs typeface="Open Sans SemiBold"/>
                <a:sym typeface="Open Sans SemiBold"/>
              </a:rPr>
              <a:t>TURNKEY PROCESS</a:t>
            </a:r>
            <a:endParaRPr i="0" sz="3600" u="none" cap="none" strike="noStrike">
              <a:solidFill>
                <a:schemeClr val="dk1"/>
              </a:solidFill>
              <a:latin typeface="Open Sans SemiBold"/>
              <a:ea typeface="Open Sans SemiBold"/>
              <a:cs typeface="Open Sans SemiBold"/>
              <a:sym typeface="Open Sans SemiBold"/>
            </a:endParaRPr>
          </a:p>
        </p:txBody>
      </p:sp>
      <p:grpSp>
        <p:nvGrpSpPr>
          <p:cNvPr id="364" name="Google Shape;364;p59"/>
          <p:cNvGrpSpPr/>
          <p:nvPr/>
        </p:nvGrpSpPr>
        <p:grpSpPr>
          <a:xfrm>
            <a:off x="804462" y="508377"/>
            <a:ext cx="7382700" cy="3922015"/>
            <a:chOff x="-29362" y="110374"/>
            <a:chExt cx="7222363" cy="4230412"/>
          </a:xfrm>
        </p:grpSpPr>
        <p:sp>
          <p:nvSpPr>
            <p:cNvPr id="365" name="Google Shape;365;p59"/>
            <p:cNvSpPr/>
            <p:nvPr/>
          </p:nvSpPr>
          <p:spPr>
            <a:xfrm>
              <a:off x="256029" y="110374"/>
              <a:ext cx="2244900" cy="12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9"/>
            <p:cNvSpPr/>
            <p:nvPr/>
          </p:nvSpPr>
          <p:spPr>
            <a:xfrm>
              <a:off x="2790754" y="570073"/>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9"/>
            <p:cNvSpPr/>
            <p:nvPr/>
          </p:nvSpPr>
          <p:spPr>
            <a:xfrm>
              <a:off x="2882326" y="494058"/>
              <a:ext cx="1574700" cy="1575000"/>
            </a:xfrm>
            <a:custGeom>
              <a:rect b="b" l="l" r="r" t="t"/>
              <a:pathLst>
                <a:path extrusionOk="0" h="120000" w="120000">
                  <a:moveTo>
                    <a:pt x="25105" y="21533"/>
                  </a:moveTo>
                  <a:lnTo>
                    <a:pt x="25105" y="21533"/>
                  </a:lnTo>
                  <a:cubicBezTo>
                    <a:pt x="41566" y="7042"/>
                    <a:pt x="65485" y="4277"/>
                    <a:pt x="84905" y="14619"/>
                  </a:cubicBezTo>
                  <a:cubicBezTo>
                    <a:pt x="104325" y="24961"/>
                    <a:pt x="115076" y="46189"/>
                    <a:pt x="111784" y="67693"/>
                  </a:cubicBezTo>
                  <a:cubicBezTo>
                    <a:pt x="108491" y="89197"/>
                    <a:pt x="91863" y="106358"/>
                    <a:pt x="70211" y="110598"/>
                  </a:cubicBezTo>
                  <a:lnTo>
                    <a:pt x="69688" y="118762"/>
                  </a:lnTo>
                  <a:lnTo>
                    <a:pt x="57123" y="104913"/>
                  </a:lnTo>
                  <a:lnTo>
                    <a:pt x="71604" y="88836"/>
                  </a:lnTo>
                  <a:lnTo>
                    <a:pt x="71086" y="96939"/>
                  </a:lnTo>
                  <a:cubicBezTo>
                    <a:pt x="86999" y="92625"/>
                    <a:pt x="98538" y="79528"/>
                    <a:pt x="100210" y="63881"/>
                  </a:cubicBezTo>
                  <a:cubicBezTo>
                    <a:pt x="101882" y="48234"/>
                    <a:pt x="93349" y="33199"/>
                    <a:pt x="78673" y="25933"/>
                  </a:cubicBezTo>
                  <a:cubicBezTo>
                    <a:pt x="63996" y="18667"/>
                    <a:pt x="46142" y="20638"/>
                    <a:pt x="33609" y="30907"/>
                  </a:cubicBezTo>
                  <a:close/>
                </a:path>
              </a:pathLst>
            </a:cu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9"/>
            <p:cNvSpPr/>
            <p:nvPr/>
          </p:nvSpPr>
          <p:spPr>
            <a:xfrm>
              <a:off x="4450456" y="1207456"/>
              <a:ext cx="2708100" cy="9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9"/>
            <p:cNvSpPr txBox="1"/>
            <p:nvPr/>
          </p:nvSpPr>
          <p:spPr>
            <a:xfrm>
              <a:off x="4450456" y="796497"/>
              <a:ext cx="2708100" cy="9780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Regional Training Team </a:t>
              </a:r>
              <a:r>
                <a:rPr b="0" i="0" lang="en" sz="1400" u="none" cap="none" strike="noStrike">
                  <a:solidFill>
                    <a:schemeClr val="dk1"/>
                  </a:solidFill>
                  <a:latin typeface="Arial Narrow"/>
                  <a:ea typeface="Arial Narrow"/>
                  <a:cs typeface="Arial Narrow"/>
                  <a:sym typeface="Arial Narrow"/>
                </a:rPr>
                <a:t>will experience workshop + modify turnkey materials to train the School redesign Teams in their service centers</a:t>
              </a:r>
              <a:endParaRPr b="0" i="0" sz="1400" u="none" cap="none" strike="noStrike">
                <a:solidFill>
                  <a:schemeClr val="dk1"/>
                </a:solidFill>
                <a:latin typeface="Arial Narrow"/>
                <a:ea typeface="Arial Narrow"/>
                <a:cs typeface="Arial Narrow"/>
                <a:sym typeface="Arial Narrow"/>
              </a:endParaRPr>
            </a:p>
          </p:txBody>
        </p:sp>
        <p:sp>
          <p:nvSpPr>
            <p:cNvPr id="370" name="Google Shape;370;p59"/>
            <p:cNvSpPr/>
            <p:nvPr/>
          </p:nvSpPr>
          <p:spPr>
            <a:xfrm>
              <a:off x="3230005" y="1476761"/>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9"/>
            <p:cNvSpPr txBox="1"/>
            <p:nvPr/>
          </p:nvSpPr>
          <p:spPr>
            <a:xfrm>
              <a:off x="3230005" y="1065802"/>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RTT</a:t>
              </a:r>
              <a:endParaRPr sz="1200">
                <a:solidFill>
                  <a:schemeClr val="dk1"/>
                </a:solidFill>
                <a:latin typeface="Impact"/>
                <a:ea typeface="Impact"/>
                <a:cs typeface="Impact"/>
                <a:sym typeface="Impact"/>
              </a:endParaRPr>
            </a:p>
          </p:txBody>
        </p:sp>
        <p:sp>
          <p:nvSpPr>
            <p:cNvPr id="372" name="Google Shape;372;p59"/>
            <p:cNvSpPr/>
            <p:nvPr/>
          </p:nvSpPr>
          <p:spPr>
            <a:xfrm>
              <a:off x="2295758" y="1648992"/>
              <a:ext cx="1574700" cy="1575000"/>
            </a:xfrm>
            <a:custGeom>
              <a:rect b="b" l="l" r="r" t="t"/>
              <a:pathLst>
                <a:path extrusionOk="0" h="120000" w="120000">
                  <a:moveTo>
                    <a:pt x="94895" y="21533"/>
                  </a:moveTo>
                  <a:lnTo>
                    <a:pt x="86391" y="30907"/>
                  </a:lnTo>
                  <a:lnTo>
                    <a:pt x="86391" y="30907"/>
                  </a:lnTo>
                  <a:cubicBezTo>
                    <a:pt x="73858" y="20638"/>
                    <a:pt x="56004" y="18667"/>
                    <a:pt x="41327" y="25933"/>
                  </a:cubicBezTo>
                  <a:cubicBezTo>
                    <a:pt x="26651" y="33199"/>
                    <a:pt x="18118" y="48234"/>
                    <a:pt x="19790" y="63881"/>
                  </a:cubicBezTo>
                  <a:cubicBezTo>
                    <a:pt x="21462" y="79528"/>
                    <a:pt x="33001" y="92625"/>
                    <a:pt x="48914" y="96939"/>
                  </a:cubicBezTo>
                  <a:lnTo>
                    <a:pt x="48396" y="88836"/>
                  </a:lnTo>
                  <a:lnTo>
                    <a:pt x="62877" y="104913"/>
                  </a:lnTo>
                  <a:lnTo>
                    <a:pt x="50312" y="118762"/>
                  </a:lnTo>
                  <a:lnTo>
                    <a:pt x="49789" y="110598"/>
                  </a:lnTo>
                  <a:lnTo>
                    <a:pt x="49789" y="110598"/>
                  </a:lnTo>
                  <a:cubicBezTo>
                    <a:pt x="28137" y="106358"/>
                    <a:pt x="11509" y="89197"/>
                    <a:pt x="8216" y="67693"/>
                  </a:cubicBezTo>
                  <a:cubicBezTo>
                    <a:pt x="4924" y="46189"/>
                    <a:pt x="15675" y="24961"/>
                    <a:pt x="35095" y="14619"/>
                  </a:cubicBezTo>
                  <a:cubicBezTo>
                    <a:pt x="54515" y="4277"/>
                    <a:pt x="78434" y="7042"/>
                    <a:pt x="94895" y="21533"/>
                  </a:cubicBezTo>
                  <a:close/>
                </a:path>
              </a:pathLst>
            </a:custGeom>
            <a:solidFill>
              <a:srgbClr val="85C1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9"/>
            <p:cNvSpPr/>
            <p:nvPr/>
          </p:nvSpPr>
          <p:spPr>
            <a:xfrm>
              <a:off x="119728" y="2185207"/>
              <a:ext cx="2411700" cy="116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9"/>
            <p:cNvSpPr txBox="1"/>
            <p:nvPr/>
          </p:nvSpPr>
          <p:spPr>
            <a:xfrm>
              <a:off x="-29362" y="1774248"/>
              <a:ext cx="2411700" cy="11646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Redesign Team </a:t>
              </a:r>
              <a:r>
                <a:rPr b="0" i="0" lang="en" sz="1400" u="none" cap="none" strike="noStrike">
                  <a:solidFill>
                    <a:schemeClr val="dk1"/>
                  </a:solidFill>
                  <a:latin typeface="Arial Narrow"/>
                  <a:ea typeface="Arial Narrow"/>
                  <a:cs typeface="Arial Narrow"/>
                  <a:sym typeface="Arial Narrow"/>
                </a:rPr>
                <a:t>receives training from RTT and makes key decisions to modify expectations for their district and school context</a:t>
              </a:r>
              <a:endParaRPr b="0" i="0" sz="1400" u="none" cap="none" strike="noStrike">
                <a:solidFill>
                  <a:schemeClr val="dk1"/>
                </a:solidFill>
                <a:latin typeface="Arial Narrow"/>
                <a:ea typeface="Arial Narrow"/>
                <a:cs typeface="Arial Narrow"/>
                <a:sym typeface="Arial Narrow"/>
              </a:endParaRPr>
            </a:p>
          </p:txBody>
        </p:sp>
        <p:sp>
          <p:nvSpPr>
            <p:cNvPr id="375" name="Google Shape;375;p59"/>
            <p:cNvSpPr/>
            <p:nvPr/>
          </p:nvSpPr>
          <p:spPr>
            <a:xfrm>
              <a:off x="2790754" y="2383449"/>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9"/>
            <p:cNvSpPr txBox="1"/>
            <p:nvPr/>
          </p:nvSpPr>
          <p:spPr>
            <a:xfrm>
              <a:off x="2641664" y="2219065"/>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SRT</a:t>
              </a:r>
              <a:endParaRPr sz="2800">
                <a:solidFill>
                  <a:schemeClr val="dk1"/>
                </a:solidFill>
                <a:latin typeface="Impact"/>
                <a:ea typeface="Impact"/>
                <a:cs typeface="Impact"/>
                <a:sym typeface="Impact"/>
              </a:endParaRPr>
            </a:p>
          </p:txBody>
        </p:sp>
        <p:sp>
          <p:nvSpPr>
            <p:cNvPr id="377" name="Google Shape;377;p59"/>
            <p:cNvSpPr/>
            <p:nvPr/>
          </p:nvSpPr>
          <p:spPr>
            <a:xfrm>
              <a:off x="2994281" y="2987186"/>
              <a:ext cx="1353000" cy="1353600"/>
            </a:xfrm>
            <a:prstGeom prst="blockArc">
              <a:avLst>
                <a:gd fmla="val 13500000" name="adj1"/>
                <a:gd fmla="val 10800000" name="adj2"/>
                <a:gd fmla="val 12740" name="adj3"/>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9"/>
            <p:cNvSpPr/>
            <p:nvPr/>
          </p:nvSpPr>
          <p:spPr>
            <a:xfrm>
              <a:off x="4434501" y="2825496"/>
              <a:ext cx="2758500" cy="131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9"/>
            <p:cNvSpPr txBox="1"/>
            <p:nvPr/>
          </p:nvSpPr>
          <p:spPr>
            <a:xfrm>
              <a:off x="4434501" y="2989880"/>
              <a:ext cx="2758500" cy="13137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teams</a:t>
              </a:r>
              <a:r>
                <a:rPr b="0" i="0" lang="en" sz="1400" u="none" cap="none" strike="noStrike">
                  <a:solidFill>
                    <a:schemeClr val="dk1"/>
                  </a:solidFill>
                  <a:latin typeface="Arial Narrow"/>
                  <a:ea typeface="Arial Narrow"/>
                  <a:cs typeface="Arial Narrow"/>
                  <a:sym typeface="Arial Narrow"/>
                </a:rPr>
                <a:t> receive training from their School redesign team and engage staff through participation in investigation  teams</a:t>
              </a:r>
              <a:endParaRPr b="0" i="0" sz="1400" u="none" cap="none" strike="noStrike">
                <a:solidFill>
                  <a:schemeClr val="dk1"/>
                </a:solidFill>
                <a:latin typeface="Arial Narrow"/>
                <a:ea typeface="Arial Narrow"/>
                <a:cs typeface="Arial Narrow"/>
                <a:sym typeface="Arial Narrow"/>
              </a:endParaRPr>
            </a:p>
            <a:p>
              <a:pPr indent="-25400" lvl="1" marL="114300" marR="0" rtl="0" algn="l">
                <a:lnSpc>
                  <a:spcPct val="90000"/>
                </a:lnSpc>
                <a:spcBef>
                  <a:spcPts val="210"/>
                </a:spcBef>
                <a:spcAft>
                  <a:spcPts val="0"/>
                </a:spcAft>
                <a:buClr>
                  <a:schemeClr val="dk1"/>
                </a:buClr>
                <a:buSzPts val="1400"/>
                <a:buFont typeface="Arial Narrow"/>
                <a:buNone/>
              </a:pPr>
              <a:r>
                <a:t/>
              </a:r>
              <a:endParaRPr b="0" i="0" sz="1400" u="none" cap="none" strike="noStrike">
                <a:solidFill>
                  <a:schemeClr val="dk1"/>
                </a:solidFill>
                <a:latin typeface="Arial Narrow"/>
                <a:ea typeface="Arial Narrow"/>
                <a:cs typeface="Arial Narrow"/>
                <a:sym typeface="Arial Narrow"/>
              </a:endParaRPr>
            </a:p>
          </p:txBody>
        </p:sp>
        <p:sp>
          <p:nvSpPr>
            <p:cNvPr id="380" name="Google Shape;380;p59"/>
            <p:cNvSpPr/>
            <p:nvPr/>
          </p:nvSpPr>
          <p:spPr>
            <a:xfrm>
              <a:off x="3127247" y="3290137"/>
              <a:ext cx="10842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9"/>
            <p:cNvSpPr txBox="1"/>
            <p:nvPr/>
          </p:nvSpPr>
          <p:spPr>
            <a:xfrm>
              <a:off x="3127247" y="3454521"/>
              <a:ext cx="1084200" cy="4395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 sz="2000">
                  <a:solidFill>
                    <a:schemeClr val="dk1"/>
                  </a:solidFill>
                  <a:latin typeface="Impact"/>
                  <a:ea typeface="Impact"/>
                  <a:cs typeface="Impact"/>
                  <a:sym typeface="Impact"/>
                </a:rPr>
                <a:t>FULL SCHOOL</a:t>
              </a:r>
              <a:endParaRPr sz="2000">
                <a:solidFill>
                  <a:schemeClr val="dk1"/>
                </a:solidFill>
                <a:latin typeface="Impact"/>
                <a:ea typeface="Impact"/>
                <a:cs typeface="Impact"/>
                <a:sym typeface="Impact"/>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