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40" r:id="rId2"/>
    <p:sldMasterId id="2147483823" r:id="rId3"/>
    <p:sldMasterId id="2147483872" r:id="rId4"/>
  </p:sldMasterIdLst>
  <p:notesMasterIdLst>
    <p:notesMasterId r:id="rId15"/>
  </p:notesMasterIdLst>
  <p:handoutMasterIdLst>
    <p:handoutMasterId r:id="rId16"/>
  </p:handoutMasterIdLst>
  <p:sldIdLst>
    <p:sldId id="256" r:id="rId5"/>
    <p:sldId id="442" r:id="rId6"/>
    <p:sldId id="1160" r:id="rId7"/>
    <p:sldId id="725" r:id="rId8"/>
    <p:sldId id="720" r:id="rId9"/>
    <p:sldId id="1141" r:id="rId10"/>
    <p:sldId id="1161" r:id="rId11"/>
    <p:sldId id="1033" r:id="rId12"/>
    <p:sldId id="1034" r:id="rId13"/>
    <p:sldId id="605" r:id="rId14"/>
  </p:sldIdLst>
  <p:sldSz cx="12192000" cy="6858000"/>
  <p:notesSz cx="6858000" cy="91440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nise L. Kahler" initials="DL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1651"/>
    <a:srgbClr val="C2DF87"/>
    <a:srgbClr val="40B4E5"/>
    <a:srgbClr val="D25627"/>
    <a:srgbClr val="E57D3C"/>
    <a:srgbClr val="8E88A3"/>
    <a:srgbClr val="8B1C40"/>
    <a:srgbClr val="F6323E"/>
    <a:srgbClr val="C126B8"/>
    <a:srgbClr val="4300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5232" autoAdjust="0"/>
    <p:restoredTop sz="87225" autoAdjust="0"/>
  </p:normalViewPr>
  <p:slideViewPr>
    <p:cSldViewPr>
      <p:cViewPr>
        <p:scale>
          <a:sx n="204" d="100"/>
          <a:sy n="204" d="100"/>
        </p:scale>
        <p:origin x="1200" y="14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92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68" y="-8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2C9BA0-F89E-7B45-99F8-52E6FD4188C9}" type="doc">
      <dgm:prSet loTypeId="urn:microsoft.com/office/officeart/2008/layout/VerticalCurvedList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B1DE18-6A1C-AD4B-A580-EFB10306A31C}">
      <dgm:prSet phldrT="[Text]" custT="1"/>
      <dgm:spPr/>
      <dgm:t>
        <a:bodyPr/>
        <a:lstStyle/>
        <a:p>
          <a:r>
            <a:rPr lang="en-US" sz="3600" dirty="0">
              <a:solidFill>
                <a:schemeClr val="tx2"/>
              </a:solidFill>
            </a:rPr>
            <a:t>Social Emotional Growth</a:t>
          </a:r>
        </a:p>
      </dgm:t>
    </dgm:pt>
    <dgm:pt modelId="{13E9FF27-2C9A-A64F-A273-CA7F6631F7E2}" type="parTrans" cxnId="{9F16D85B-4AE5-F149-967F-1F3CFFD4E509}">
      <dgm:prSet/>
      <dgm:spPr/>
      <dgm:t>
        <a:bodyPr/>
        <a:lstStyle/>
        <a:p>
          <a:endParaRPr lang="en-US"/>
        </a:p>
      </dgm:t>
    </dgm:pt>
    <dgm:pt modelId="{FDBFCE31-5707-1949-9F5A-BF004052C599}" type="sibTrans" cxnId="{9F16D85B-4AE5-F149-967F-1F3CFFD4E509}">
      <dgm:prSet/>
      <dgm:spPr>
        <a:ln w="63500">
          <a:solidFill>
            <a:schemeClr val="accent5"/>
          </a:solidFill>
        </a:ln>
      </dgm:spPr>
      <dgm:t>
        <a:bodyPr/>
        <a:lstStyle/>
        <a:p>
          <a:endParaRPr lang="en-US"/>
        </a:p>
      </dgm:t>
    </dgm:pt>
    <dgm:pt modelId="{99B1A442-20F6-9947-9CF1-82B1CE2D9FA8}">
      <dgm:prSet phldrT="[Text]" custT="1"/>
      <dgm:spPr/>
      <dgm:t>
        <a:bodyPr/>
        <a:lstStyle/>
        <a:p>
          <a:r>
            <a:rPr lang="en-US" sz="3600" dirty="0"/>
            <a:t>Kindergarten Readiness</a:t>
          </a:r>
        </a:p>
      </dgm:t>
    </dgm:pt>
    <dgm:pt modelId="{C6381D3D-E105-E24A-8E7C-8ADC1E98C99F}" type="parTrans" cxnId="{800F7B7A-31E6-AA4E-BF8B-1DEE4070078C}">
      <dgm:prSet/>
      <dgm:spPr/>
      <dgm:t>
        <a:bodyPr/>
        <a:lstStyle/>
        <a:p>
          <a:endParaRPr lang="en-US"/>
        </a:p>
      </dgm:t>
    </dgm:pt>
    <dgm:pt modelId="{58047661-2D73-0442-9A34-8356F2CDA7C7}" type="sibTrans" cxnId="{800F7B7A-31E6-AA4E-BF8B-1DEE4070078C}">
      <dgm:prSet/>
      <dgm:spPr/>
      <dgm:t>
        <a:bodyPr/>
        <a:lstStyle/>
        <a:p>
          <a:endParaRPr lang="en-US"/>
        </a:p>
      </dgm:t>
    </dgm:pt>
    <dgm:pt modelId="{036BCADC-AE57-E04A-B05A-E6530078CE91}">
      <dgm:prSet phldrT="[Text]" custT="1"/>
      <dgm:spPr>
        <a:gradFill rotWithShape="0">
          <a:gsLst>
            <a:gs pos="0">
              <a:schemeClr val="tx2"/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sz="3600" dirty="0"/>
            <a:t>Individual Plan of Study</a:t>
          </a:r>
        </a:p>
      </dgm:t>
    </dgm:pt>
    <dgm:pt modelId="{6C4085EE-AD47-6D4B-B303-652227D848A1}" type="parTrans" cxnId="{2B8A386B-DD3B-F049-BFD4-B54E2F8F7BBA}">
      <dgm:prSet/>
      <dgm:spPr/>
      <dgm:t>
        <a:bodyPr/>
        <a:lstStyle/>
        <a:p>
          <a:endParaRPr lang="en-US"/>
        </a:p>
      </dgm:t>
    </dgm:pt>
    <dgm:pt modelId="{AB3F628A-0C30-3740-8323-4D934A9B747A}" type="sibTrans" cxnId="{2B8A386B-DD3B-F049-BFD4-B54E2F8F7BBA}">
      <dgm:prSet/>
      <dgm:spPr/>
      <dgm:t>
        <a:bodyPr/>
        <a:lstStyle/>
        <a:p>
          <a:endParaRPr lang="en-US"/>
        </a:p>
      </dgm:t>
    </dgm:pt>
    <dgm:pt modelId="{5B7B2099-41D8-004B-8D65-B38C39E321CD}">
      <dgm:prSet phldrT="[Text]" custT="1"/>
      <dgm:sp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en-US" sz="3600" dirty="0"/>
            <a:t>High School Graduation Rates</a:t>
          </a:r>
        </a:p>
      </dgm:t>
    </dgm:pt>
    <dgm:pt modelId="{29E06F37-7257-6B4A-9B80-2E6417372E2D}" type="parTrans" cxnId="{55F0964B-75B7-B441-88D6-6463C7D39A85}">
      <dgm:prSet/>
      <dgm:spPr/>
      <dgm:t>
        <a:bodyPr/>
        <a:lstStyle/>
        <a:p>
          <a:endParaRPr lang="en-US"/>
        </a:p>
      </dgm:t>
    </dgm:pt>
    <dgm:pt modelId="{9B7EDC5B-41DC-4642-BBB6-4572F64C15CA}" type="sibTrans" cxnId="{55F0964B-75B7-B441-88D6-6463C7D39A85}">
      <dgm:prSet/>
      <dgm:spPr/>
      <dgm:t>
        <a:bodyPr/>
        <a:lstStyle/>
        <a:p>
          <a:endParaRPr lang="en-US"/>
        </a:p>
      </dgm:t>
    </dgm:pt>
    <dgm:pt modelId="{4CD40E5E-F263-3C45-AEBF-86D8DD33391C}">
      <dgm:prSet phldrT="[Text]" custT="1"/>
      <dgm:sp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>
          <a:glow>
            <a:schemeClr val="bg2"/>
          </a:glow>
        </a:effectLst>
      </dgm:spPr>
      <dgm:t>
        <a:bodyPr/>
        <a:lstStyle/>
        <a:p>
          <a:r>
            <a:rPr lang="en-US" sz="3600" dirty="0"/>
            <a:t>Post Secondary Completion</a:t>
          </a:r>
        </a:p>
      </dgm:t>
    </dgm:pt>
    <dgm:pt modelId="{571C5902-1825-A943-BD93-B236903D4DD2}" type="parTrans" cxnId="{A98D70D0-FDE7-DB41-8A7B-0C01FEFFC19D}">
      <dgm:prSet/>
      <dgm:spPr/>
      <dgm:t>
        <a:bodyPr/>
        <a:lstStyle/>
        <a:p>
          <a:endParaRPr lang="en-US"/>
        </a:p>
      </dgm:t>
    </dgm:pt>
    <dgm:pt modelId="{B8C9C7EC-D845-2F4C-ADCC-45B89C6F3098}" type="sibTrans" cxnId="{A98D70D0-FDE7-DB41-8A7B-0C01FEFFC19D}">
      <dgm:prSet/>
      <dgm:spPr/>
      <dgm:t>
        <a:bodyPr/>
        <a:lstStyle/>
        <a:p>
          <a:endParaRPr lang="en-US"/>
        </a:p>
      </dgm:t>
    </dgm:pt>
    <dgm:pt modelId="{8920BE36-2629-4647-82BB-E5679876C639}" type="pres">
      <dgm:prSet presAssocID="{082C9BA0-F89E-7B45-99F8-52E6FD4188C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7B1087D9-B106-2B40-903A-2B80FD210404}" type="pres">
      <dgm:prSet presAssocID="{082C9BA0-F89E-7B45-99F8-52E6FD4188C9}" presName="Name1" presStyleCnt="0"/>
      <dgm:spPr/>
    </dgm:pt>
    <dgm:pt modelId="{E7F6D431-189D-D74F-8DD8-0D83DF54FA90}" type="pres">
      <dgm:prSet presAssocID="{082C9BA0-F89E-7B45-99F8-52E6FD4188C9}" presName="cycle" presStyleCnt="0"/>
      <dgm:spPr/>
    </dgm:pt>
    <dgm:pt modelId="{1D44CD56-337C-6F47-A065-23F9BB34CE58}" type="pres">
      <dgm:prSet presAssocID="{082C9BA0-F89E-7B45-99F8-52E6FD4188C9}" presName="srcNode" presStyleLbl="node1" presStyleIdx="0" presStyleCnt="5"/>
      <dgm:spPr/>
    </dgm:pt>
    <dgm:pt modelId="{F74A63C8-E466-1848-8610-D8932C7E91B0}" type="pres">
      <dgm:prSet presAssocID="{082C9BA0-F89E-7B45-99F8-52E6FD4188C9}" presName="conn" presStyleLbl="parChTrans1D2" presStyleIdx="0" presStyleCnt="1" custScaleX="99933"/>
      <dgm:spPr/>
      <dgm:t>
        <a:bodyPr/>
        <a:lstStyle/>
        <a:p>
          <a:endParaRPr lang="en-US"/>
        </a:p>
      </dgm:t>
    </dgm:pt>
    <dgm:pt modelId="{63D374A2-C544-1A40-B71B-CD7E926EB63B}" type="pres">
      <dgm:prSet presAssocID="{082C9BA0-F89E-7B45-99F8-52E6FD4188C9}" presName="extraNode" presStyleLbl="node1" presStyleIdx="0" presStyleCnt="5"/>
      <dgm:spPr/>
    </dgm:pt>
    <dgm:pt modelId="{F6B1C594-E5B8-3145-9EE6-EE995A413001}" type="pres">
      <dgm:prSet presAssocID="{082C9BA0-F89E-7B45-99F8-52E6FD4188C9}" presName="dstNode" presStyleLbl="node1" presStyleIdx="0" presStyleCnt="5"/>
      <dgm:spPr/>
    </dgm:pt>
    <dgm:pt modelId="{2BE05F37-9A4A-2141-9302-759141DC58F7}" type="pres">
      <dgm:prSet presAssocID="{52B1DE18-6A1C-AD4B-A580-EFB10306A31C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3C38E-C9FE-034C-9977-DE6957BCE791}" type="pres">
      <dgm:prSet presAssocID="{52B1DE18-6A1C-AD4B-A580-EFB10306A31C}" presName="accent_1" presStyleCnt="0"/>
      <dgm:spPr/>
    </dgm:pt>
    <dgm:pt modelId="{676A47F5-D9A2-4F40-BEAA-4080D9BB4C27}" type="pres">
      <dgm:prSet presAssocID="{52B1DE18-6A1C-AD4B-A580-EFB10306A31C}" presName="accentRepeatNode" presStyleLbl="solidFgAcc1" presStyleIdx="0" presStyleCnt="5"/>
      <dgm:spPr>
        <a:solidFill>
          <a:schemeClr val="accent2"/>
        </a:solidFill>
        <a:ln w="25400">
          <a:noFill/>
        </a:ln>
        <a:effectLst>
          <a:glow rad="127000">
            <a:schemeClr val="accent2">
              <a:alpha val="30000"/>
            </a:schemeClr>
          </a:glow>
        </a:effectLst>
      </dgm:spPr>
    </dgm:pt>
    <dgm:pt modelId="{0790621F-E159-F845-BDA3-95A52492E165}" type="pres">
      <dgm:prSet presAssocID="{99B1A442-20F6-9947-9CF1-82B1CE2D9FA8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44EB7E-7515-284F-B260-524F5A9BB8FA}" type="pres">
      <dgm:prSet presAssocID="{99B1A442-20F6-9947-9CF1-82B1CE2D9FA8}" presName="accent_2" presStyleCnt="0"/>
      <dgm:spPr/>
    </dgm:pt>
    <dgm:pt modelId="{10B4999E-721F-EE47-8AA6-BB33D4EBAE51}" type="pres">
      <dgm:prSet presAssocID="{99B1A442-20F6-9947-9CF1-82B1CE2D9FA8}" presName="accentRepeatNode" presStyleLbl="solidFgAcc1" presStyleIdx="1" presStyleCnt="5"/>
      <dgm:spPr>
        <a:solidFill>
          <a:schemeClr val="accent3"/>
        </a:solidFill>
        <a:effectLst>
          <a:glow rad="127000">
            <a:schemeClr val="accent3">
              <a:alpha val="30000"/>
            </a:schemeClr>
          </a:glow>
        </a:effectLst>
      </dgm:spPr>
    </dgm:pt>
    <dgm:pt modelId="{628BF3DB-8C74-1E49-A51A-11216C57049F}" type="pres">
      <dgm:prSet presAssocID="{036BCADC-AE57-E04A-B05A-E6530078CE91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6781E5-C5D9-0F4D-9768-AA41A07EED68}" type="pres">
      <dgm:prSet presAssocID="{036BCADC-AE57-E04A-B05A-E6530078CE91}" presName="accent_3" presStyleCnt="0"/>
      <dgm:spPr/>
    </dgm:pt>
    <dgm:pt modelId="{EA8FAC7C-1433-314D-A6DF-38B6083DA1D5}" type="pres">
      <dgm:prSet presAssocID="{036BCADC-AE57-E04A-B05A-E6530078CE91}" presName="accentRepeatNode" presStyleLbl="solidFgAcc1" presStyleIdx="2" presStyleCnt="5"/>
      <dgm:spPr>
        <a:solidFill>
          <a:schemeClr val="tx2"/>
        </a:solidFill>
        <a:ln>
          <a:noFill/>
        </a:ln>
        <a:effectLst>
          <a:glow rad="127000">
            <a:schemeClr val="tx2">
              <a:alpha val="30000"/>
            </a:schemeClr>
          </a:glow>
        </a:effectLst>
      </dgm:spPr>
    </dgm:pt>
    <dgm:pt modelId="{D00DCD45-E5DB-9E44-BAB2-137C8E0A3DFB}" type="pres">
      <dgm:prSet presAssocID="{5B7B2099-41D8-004B-8D65-B38C39E321CD}" presName="text_4" presStyleLbl="node1" presStyleIdx="3" presStyleCnt="5" custLinFactNeighborX="-587" custLinFactNeighborY="-6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68FF1B-B3A2-E24C-90DB-9B339840373A}" type="pres">
      <dgm:prSet presAssocID="{5B7B2099-41D8-004B-8D65-B38C39E321CD}" presName="accent_4" presStyleCnt="0"/>
      <dgm:spPr/>
    </dgm:pt>
    <dgm:pt modelId="{BA677D07-8372-2944-89BD-C80AFD2B35A8}" type="pres">
      <dgm:prSet presAssocID="{5B7B2099-41D8-004B-8D65-B38C39E321CD}" presName="accentRepeatNode" presStyleLbl="solidFgAcc1" presStyleIdx="3" presStyleCnt="5"/>
      <dgm:spPr>
        <a:solidFill>
          <a:schemeClr val="accent1"/>
        </a:solidFill>
        <a:ln>
          <a:noFill/>
        </a:ln>
        <a:effectLst>
          <a:glow rad="127000">
            <a:schemeClr val="accent1">
              <a:alpha val="30000"/>
            </a:schemeClr>
          </a:glow>
        </a:effectLst>
      </dgm:spPr>
    </dgm:pt>
    <dgm:pt modelId="{937BE5E8-7FBB-D646-831F-44001EF04F5A}" type="pres">
      <dgm:prSet presAssocID="{4CD40E5E-F263-3C45-AEBF-86D8DD33391C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C94A50-B091-C144-B0AF-6669D8D11E72}" type="pres">
      <dgm:prSet presAssocID="{4CD40E5E-F263-3C45-AEBF-86D8DD33391C}" presName="accent_5" presStyleCnt="0"/>
      <dgm:spPr/>
    </dgm:pt>
    <dgm:pt modelId="{F2350631-4FB8-D847-AE4E-D61583B1F5CA}" type="pres">
      <dgm:prSet presAssocID="{4CD40E5E-F263-3C45-AEBF-86D8DD33391C}" presName="accentRepeatNode" presStyleLbl="solidFgAcc1" presStyleIdx="4" presStyleCnt="5"/>
      <dgm:spPr>
        <a:solidFill>
          <a:schemeClr val="bg2"/>
        </a:solidFill>
        <a:effectLst>
          <a:glow rad="127000">
            <a:schemeClr val="bg2">
              <a:alpha val="30000"/>
            </a:schemeClr>
          </a:glow>
        </a:effectLst>
      </dgm:spPr>
    </dgm:pt>
  </dgm:ptLst>
  <dgm:cxnLst>
    <dgm:cxn modelId="{BF596300-C6BD-D049-A0D0-38B78E5A5037}" type="presOf" srcId="{4CD40E5E-F263-3C45-AEBF-86D8DD33391C}" destId="{937BE5E8-7FBB-D646-831F-44001EF04F5A}" srcOrd="0" destOrd="0" presId="urn:microsoft.com/office/officeart/2008/layout/VerticalCurvedList"/>
    <dgm:cxn modelId="{55F0964B-75B7-B441-88D6-6463C7D39A85}" srcId="{082C9BA0-F89E-7B45-99F8-52E6FD4188C9}" destId="{5B7B2099-41D8-004B-8D65-B38C39E321CD}" srcOrd="3" destOrd="0" parTransId="{29E06F37-7257-6B4A-9B80-2E6417372E2D}" sibTransId="{9B7EDC5B-41DC-4642-BBB6-4572F64C15CA}"/>
    <dgm:cxn modelId="{A98D70D0-FDE7-DB41-8A7B-0C01FEFFC19D}" srcId="{082C9BA0-F89E-7B45-99F8-52E6FD4188C9}" destId="{4CD40E5E-F263-3C45-AEBF-86D8DD33391C}" srcOrd="4" destOrd="0" parTransId="{571C5902-1825-A943-BD93-B236903D4DD2}" sibTransId="{B8C9C7EC-D845-2F4C-ADCC-45B89C6F3098}"/>
    <dgm:cxn modelId="{2D27EF39-218F-FA4E-8173-7DDDF998A082}" type="presOf" srcId="{52B1DE18-6A1C-AD4B-A580-EFB10306A31C}" destId="{2BE05F37-9A4A-2141-9302-759141DC58F7}" srcOrd="0" destOrd="0" presId="urn:microsoft.com/office/officeart/2008/layout/VerticalCurvedList"/>
    <dgm:cxn modelId="{658D6801-D226-1548-8B69-784737DCA346}" type="presOf" srcId="{5B7B2099-41D8-004B-8D65-B38C39E321CD}" destId="{D00DCD45-E5DB-9E44-BAB2-137C8E0A3DFB}" srcOrd="0" destOrd="0" presId="urn:microsoft.com/office/officeart/2008/layout/VerticalCurvedList"/>
    <dgm:cxn modelId="{9F16D85B-4AE5-F149-967F-1F3CFFD4E509}" srcId="{082C9BA0-F89E-7B45-99F8-52E6FD4188C9}" destId="{52B1DE18-6A1C-AD4B-A580-EFB10306A31C}" srcOrd="0" destOrd="0" parTransId="{13E9FF27-2C9A-A64F-A273-CA7F6631F7E2}" sibTransId="{FDBFCE31-5707-1949-9F5A-BF004052C599}"/>
    <dgm:cxn modelId="{28A662DF-9B73-5149-A788-D0F8559BAFB0}" type="presOf" srcId="{082C9BA0-F89E-7B45-99F8-52E6FD4188C9}" destId="{8920BE36-2629-4647-82BB-E5679876C639}" srcOrd="0" destOrd="0" presId="urn:microsoft.com/office/officeart/2008/layout/VerticalCurvedList"/>
    <dgm:cxn modelId="{800F7B7A-31E6-AA4E-BF8B-1DEE4070078C}" srcId="{082C9BA0-F89E-7B45-99F8-52E6FD4188C9}" destId="{99B1A442-20F6-9947-9CF1-82B1CE2D9FA8}" srcOrd="1" destOrd="0" parTransId="{C6381D3D-E105-E24A-8E7C-8ADC1E98C99F}" sibTransId="{58047661-2D73-0442-9A34-8356F2CDA7C7}"/>
    <dgm:cxn modelId="{93FEE835-7EB6-F24F-88D7-D0D7C023B833}" type="presOf" srcId="{036BCADC-AE57-E04A-B05A-E6530078CE91}" destId="{628BF3DB-8C74-1E49-A51A-11216C57049F}" srcOrd="0" destOrd="0" presId="urn:microsoft.com/office/officeart/2008/layout/VerticalCurvedList"/>
    <dgm:cxn modelId="{2B8A386B-DD3B-F049-BFD4-B54E2F8F7BBA}" srcId="{082C9BA0-F89E-7B45-99F8-52E6FD4188C9}" destId="{036BCADC-AE57-E04A-B05A-E6530078CE91}" srcOrd="2" destOrd="0" parTransId="{6C4085EE-AD47-6D4B-B303-652227D848A1}" sibTransId="{AB3F628A-0C30-3740-8323-4D934A9B747A}"/>
    <dgm:cxn modelId="{245C17B0-71B4-0442-94F7-5B463B184C7C}" type="presOf" srcId="{FDBFCE31-5707-1949-9F5A-BF004052C599}" destId="{F74A63C8-E466-1848-8610-D8932C7E91B0}" srcOrd="0" destOrd="0" presId="urn:microsoft.com/office/officeart/2008/layout/VerticalCurvedList"/>
    <dgm:cxn modelId="{B0CBAE51-C6CA-7340-AC7A-6AA6C028F9AA}" type="presOf" srcId="{99B1A442-20F6-9947-9CF1-82B1CE2D9FA8}" destId="{0790621F-E159-F845-BDA3-95A52492E165}" srcOrd="0" destOrd="0" presId="urn:microsoft.com/office/officeart/2008/layout/VerticalCurvedList"/>
    <dgm:cxn modelId="{52F2830D-2FE9-EA44-806F-D52C00F51138}" type="presParOf" srcId="{8920BE36-2629-4647-82BB-E5679876C639}" destId="{7B1087D9-B106-2B40-903A-2B80FD210404}" srcOrd="0" destOrd="0" presId="urn:microsoft.com/office/officeart/2008/layout/VerticalCurvedList"/>
    <dgm:cxn modelId="{826F9274-93DF-CE40-B1F0-96487DDEDAE6}" type="presParOf" srcId="{7B1087D9-B106-2B40-903A-2B80FD210404}" destId="{E7F6D431-189D-D74F-8DD8-0D83DF54FA90}" srcOrd="0" destOrd="0" presId="urn:microsoft.com/office/officeart/2008/layout/VerticalCurvedList"/>
    <dgm:cxn modelId="{DB82AFDE-B9BC-E345-8291-97753DBDE70B}" type="presParOf" srcId="{E7F6D431-189D-D74F-8DD8-0D83DF54FA90}" destId="{1D44CD56-337C-6F47-A065-23F9BB34CE58}" srcOrd="0" destOrd="0" presId="urn:microsoft.com/office/officeart/2008/layout/VerticalCurvedList"/>
    <dgm:cxn modelId="{A2102149-ABD6-6C41-8F48-6F4C10F33031}" type="presParOf" srcId="{E7F6D431-189D-D74F-8DD8-0D83DF54FA90}" destId="{F74A63C8-E466-1848-8610-D8932C7E91B0}" srcOrd="1" destOrd="0" presId="urn:microsoft.com/office/officeart/2008/layout/VerticalCurvedList"/>
    <dgm:cxn modelId="{A9DABBEE-E6E3-4C46-A25C-FFE081CD7226}" type="presParOf" srcId="{E7F6D431-189D-D74F-8DD8-0D83DF54FA90}" destId="{63D374A2-C544-1A40-B71B-CD7E926EB63B}" srcOrd="2" destOrd="0" presId="urn:microsoft.com/office/officeart/2008/layout/VerticalCurvedList"/>
    <dgm:cxn modelId="{078E5C1E-484A-2B43-B698-900F230484D6}" type="presParOf" srcId="{E7F6D431-189D-D74F-8DD8-0D83DF54FA90}" destId="{F6B1C594-E5B8-3145-9EE6-EE995A413001}" srcOrd="3" destOrd="0" presId="urn:microsoft.com/office/officeart/2008/layout/VerticalCurvedList"/>
    <dgm:cxn modelId="{C5363764-D93B-F84C-8AE2-E7DED31E491E}" type="presParOf" srcId="{7B1087D9-B106-2B40-903A-2B80FD210404}" destId="{2BE05F37-9A4A-2141-9302-759141DC58F7}" srcOrd="1" destOrd="0" presId="urn:microsoft.com/office/officeart/2008/layout/VerticalCurvedList"/>
    <dgm:cxn modelId="{EB3C12A4-0CAD-C045-A216-442EA35895E0}" type="presParOf" srcId="{7B1087D9-B106-2B40-903A-2B80FD210404}" destId="{9453C38E-C9FE-034C-9977-DE6957BCE791}" srcOrd="2" destOrd="0" presId="urn:microsoft.com/office/officeart/2008/layout/VerticalCurvedList"/>
    <dgm:cxn modelId="{D42D0729-2226-F145-9D1B-817F651AFD8A}" type="presParOf" srcId="{9453C38E-C9FE-034C-9977-DE6957BCE791}" destId="{676A47F5-D9A2-4F40-BEAA-4080D9BB4C27}" srcOrd="0" destOrd="0" presId="urn:microsoft.com/office/officeart/2008/layout/VerticalCurvedList"/>
    <dgm:cxn modelId="{DF52EAEB-5AA0-714E-A872-A0112FE3B696}" type="presParOf" srcId="{7B1087D9-B106-2B40-903A-2B80FD210404}" destId="{0790621F-E159-F845-BDA3-95A52492E165}" srcOrd="3" destOrd="0" presId="urn:microsoft.com/office/officeart/2008/layout/VerticalCurvedList"/>
    <dgm:cxn modelId="{7100888A-C274-994B-9EA6-B9540CDD2FB2}" type="presParOf" srcId="{7B1087D9-B106-2B40-903A-2B80FD210404}" destId="{5644EB7E-7515-284F-B260-524F5A9BB8FA}" srcOrd="4" destOrd="0" presId="urn:microsoft.com/office/officeart/2008/layout/VerticalCurvedList"/>
    <dgm:cxn modelId="{177501ED-8D17-8743-980B-C3ED5350109D}" type="presParOf" srcId="{5644EB7E-7515-284F-B260-524F5A9BB8FA}" destId="{10B4999E-721F-EE47-8AA6-BB33D4EBAE51}" srcOrd="0" destOrd="0" presId="urn:microsoft.com/office/officeart/2008/layout/VerticalCurvedList"/>
    <dgm:cxn modelId="{E57B0710-8617-C246-AD37-3C38F9A8DCF9}" type="presParOf" srcId="{7B1087D9-B106-2B40-903A-2B80FD210404}" destId="{628BF3DB-8C74-1E49-A51A-11216C57049F}" srcOrd="5" destOrd="0" presId="urn:microsoft.com/office/officeart/2008/layout/VerticalCurvedList"/>
    <dgm:cxn modelId="{027B551F-40B7-5441-81AB-DF3CBA2C38E5}" type="presParOf" srcId="{7B1087D9-B106-2B40-903A-2B80FD210404}" destId="{C76781E5-C5D9-0F4D-9768-AA41A07EED68}" srcOrd="6" destOrd="0" presId="urn:microsoft.com/office/officeart/2008/layout/VerticalCurvedList"/>
    <dgm:cxn modelId="{11825291-4418-2444-A296-E63192BC747D}" type="presParOf" srcId="{C76781E5-C5D9-0F4D-9768-AA41A07EED68}" destId="{EA8FAC7C-1433-314D-A6DF-38B6083DA1D5}" srcOrd="0" destOrd="0" presId="urn:microsoft.com/office/officeart/2008/layout/VerticalCurvedList"/>
    <dgm:cxn modelId="{12617078-D14F-CC43-8F58-59C9C75B1AB8}" type="presParOf" srcId="{7B1087D9-B106-2B40-903A-2B80FD210404}" destId="{D00DCD45-E5DB-9E44-BAB2-137C8E0A3DFB}" srcOrd="7" destOrd="0" presId="urn:microsoft.com/office/officeart/2008/layout/VerticalCurvedList"/>
    <dgm:cxn modelId="{E8EDA38F-C58C-FF4B-A696-7D9D9587E572}" type="presParOf" srcId="{7B1087D9-B106-2B40-903A-2B80FD210404}" destId="{1268FF1B-B3A2-E24C-90DB-9B339840373A}" srcOrd="8" destOrd="0" presId="urn:microsoft.com/office/officeart/2008/layout/VerticalCurvedList"/>
    <dgm:cxn modelId="{1CE2AE35-1774-A948-B96C-D491BC6B89C2}" type="presParOf" srcId="{1268FF1B-B3A2-E24C-90DB-9B339840373A}" destId="{BA677D07-8372-2944-89BD-C80AFD2B35A8}" srcOrd="0" destOrd="0" presId="urn:microsoft.com/office/officeart/2008/layout/VerticalCurvedList"/>
    <dgm:cxn modelId="{B72E7E3D-3454-F949-98AE-C69B69D86DFD}" type="presParOf" srcId="{7B1087D9-B106-2B40-903A-2B80FD210404}" destId="{937BE5E8-7FBB-D646-831F-44001EF04F5A}" srcOrd="9" destOrd="0" presId="urn:microsoft.com/office/officeart/2008/layout/VerticalCurvedList"/>
    <dgm:cxn modelId="{9065C66E-BF21-1940-9BCD-415AAAC2EA8B}" type="presParOf" srcId="{7B1087D9-B106-2B40-903A-2B80FD210404}" destId="{43C94A50-B091-C144-B0AF-6669D8D11E72}" srcOrd="10" destOrd="0" presId="urn:microsoft.com/office/officeart/2008/layout/VerticalCurvedList"/>
    <dgm:cxn modelId="{56912726-8EBD-0446-9E69-B400056B8787}" type="presParOf" srcId="{43C94A50-B091-C144-B0AF-6669D8D11E72}" destId="{F2350631-4FB8-D847-AE4E-D61583B1F5C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A63C8-E466-1848-8610-D8932C7E91B0}">
      <dsp:nvSpPr>
        <dsp:cNvPr id="0" name=""/>
        <dsp:cNvSpPr/>
      </dsp:nvSpPr>
      <dsp:spPr>
        <a:xfrm>
          <a:off x="-5741529" y="-879160"/>
          <a:ext cx="6833739" cy="6838321"/>
        </a:xfrm>
        <a:prstGeom prst="blockArc">
          <a:avLst>
            <a:gd name="adj1" fmla="val 18900000"/>
            <a:gd name="adj2" fmla="val 2700000"/>
            <a:gd name="adj3" fmla="val 316"/>
          </a:avLst>
        </a:prstGeom>
        <a:noFill/>
        <a:ln w="63500" cap="flat" cmpd="sng" algn="ctr">
          <a:solidFill>
            <a:schemeClr val="accent5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E05F37-9A4A-2141-9302-759141DC58F7}">
      <dsp:nvSpPr>
        <dsp:cNvPr id="0" name=""/>
        <dsp:cNvSpPr/>
      </dsp:nvSpPr>
      <dsp:spPr>
        <a:xfrm>
          <a:off x="478422" y="317398"/>
          <a:ext cx="8137143" cy="63520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4193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solidFill>
                <a:schemeClr val="tx2"/>
              </a:solidFill>
            </a:rPr>
            <a:t>Social Emotional Growth</a:t>
          </a:r>
        </a:p>
      </dsp:txBody>
      <dsp:txXfrm>
        <a:off x="478422" y="317398"/>
        <a:ext cx="8137143" cy="635203"/>
      </dsp:txXfrm>
    </dsp:sp>
    <dsp:sp modelId="{676A47F5-D9A2-4F40-BEAA-4080D9BB4C27}">
      <dsp:nvSpPr>
        <dsp:cNvPr id="0" name=""/>
        <dsp:cNvSpPr/>
      </dsp:nvSpPr>
      <dsp:spPr>
        <a:xfrm>
          <a:off x="81420" y="237998"/>
          <a:ext cx="794004" cy="794004"/>
        </a:xfrm>
        <a:prstGeom prst="ellipse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>
          <a:glow rad="127000">
            <a:schemeClr val="accent2">
              <a:alpha val="3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90621F-E159-F845-BDA3-95A52492E165}">
      <dsp:nvSpPr>
        <dsp:cNvPr id="0" name=""/>
        <dsp:cNvSpPr/>
      </dsp:nvSpPr>
      <dsp:spPr>
        <a:xfrm>
          <a:off x="933590" y="1269898"/>
          <a:ext cx="7681975" cy="63520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4193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Kindergarten Readiness</a:t>
          </a:r>
        </a:p>
      </dsp:txBody>
      <dsp:txXfrm>
        <a:off x="933590" y="1269898"/>
        <a:ext cx="7681975" cy="635203"/>
      </dsp:txXfrm>
    </dsp:sp>
    <dsp:sp modelId="{10B4999E-721F-EE47-8AA6-BB33D4EBAE51}">
      <dsp:nvSpPr>
        <dsp:cNvPr id="0" name=""/>
        <dsp:cNvSpPr/>
      </dsp:nvSpPr>
      <dsp:spPr>
        <a:xfrm>
          <a:off x="536588" y="1190498"/>
          <a:ext cx="794004" cy="794004"/>
        </a:xfrm>
        <a:prstGeom prst="ellipse">
          <a:avLst/>
        </a:prstGeom>
        <a:solidFill>
          <a:schemeClr val="accent3"/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27000">
            <a:schemeClr val="accent3">
              <a:alpha val="3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8BF3DB-8C74-1E49-A51A-11216C57049F}">
      <dsp:nvSpPr>
        <dsp:cNvPr id="0" name=""/>
        <dsp:cNvSpPr/>
      </dsp:nvSpPr>
      <dsp:spPr>
        <a:xfrm>
          <a:off x="1073290" y="2222398"/>
          <a:ext cx="7542275" cy="635203"/>
        </a:xfrm>
        <a:prstGeom prst="rect">
          <a:avLst/>
        </a:prstGeom>
        <a:gradFill rotWithShape="0">
          <a:gsLst>
            <a:gs pos="0">
              <a:schemeClr val="tx2"/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4193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Individual Plan of Study</a:t>
          </a:r>
        </a:p>
      </dsp:txBody>
      <dsp:txXfrm>
        <a:off x="1073290" y="2222398"/>
        <a:ext cx="7542275" cy="635203"/>
      </dsp:txXfrm>
    </dsp:sp>
    <dsp:sp modelId="{EA8FAC7C-1433-314D-A6DF-38B6083DA1D5}">
      <dsp:nvSpPr>
        <dsp:cNvPr id="0" name=""/>
        <dsp:cNvSpPr/>
      </dsp:nvSpPr>
      <dsp:spPr>
        <a:xfrm>
          <a:off x="676288" y="2142998"/>
          <a:ext cx="794004" cy="794004"/>
        </a:xfrm>
        <a:prstGeom prst="ellipse">
          <a:avLst/>
        </a:prstGeom>
        <a:solidFill>
          <a:schemeClr val="tx2"/>
        </a:solidFill>
        <a:ln w="9525" cap="flat" cmpd="sng" algn="ctr">
          <a:noFill/>
          <a:prstDash val="solid"/>
        </a:ln>
        <a:effectLst>
          <a:glow rad="127000">
            <a:schemeClr val="tx2">
              <a:alpha val="3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0DCD45-E5DB-9E44-BAB2-137C8E0A3DFB}">
      <dsp:nvSpPr>
        <dsp:cNvPr id="0" name=""/>
        <dsp:cNvSpPr/>
      </dsp:nvSpPr>
      <dsp:spPr>
        <a:xfrm>
          <a:off x="888497" y="3171075"/>
          <a:ext cx="7681975" cy="635203"/>
        </a:xfrm>
        <a:prstGeom prst="rect">
          <a:avLst/>
        </a:prstGeom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4193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High School Graduation Rates</a:t>
          </a:r>
        </a:p>
      </dsp:txBody>
      <dsp:txXfrm>
        <a:off x="888497" y="3171075"/>
        <a:ext cx="7681975" cy="635203"/>
      </dsp:txXfrm>
    </dsp:sp>
    <dsp:sp modelId="{BA677D07-8372-2944-89BD-C80AFD2B35A8}">
      <dsp:nvSpPr>
        <dsp:cNvPr id="0" name=""/>
        <dsp:cNvSpPr/>
      </dsp:nvSpPr>
      <dsp:spPr>
        <a:xfrm>
          <a:off x="536588" y="3095498"/>
          <a:ext cx="794004" cy="794004"/>
        </a:xfrm>
        <a:prstGeom prst="ellipse">
          <a:avLst/>
        </a:prstGeom>
        <a:solidFill>
          <a:schemeClr val="accent1"/>
        </a:solidFill>
        <a:ln w="9525" cap="flat" cmpd="sng" algn="ctr">
          <a:noFill/>
          <a:prstDash val="solid"/>
        </a:ln>
        <a:effectLst>
          <a:glow rad="127000">
            <a:schemeClr val="accent1">
              <a:alpha val="3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7BE5E8-7FBB-D646-831F-44001EF04F5A}">
      <dsp:nvSpPr>
        <dsp:cNvPr id="0" name=""/>
        <dsp:cNvSpPr/>
      </dsp:nvSpPr>
      <dsp:spPr>
        <a:xfrm>
          <a:off x="478422" y="4127399"/>
          <a:ext cx="8137143" cy="635203"/>
        </a:xfrm>
        <a:prstGeom prst="rect">
          <a:avLst/>
        </a:prstGeom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glow>
            <a:schemeClr val="bg2"/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4193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Post Secondary Completion</a:t>
          </a:r>
        </a:p>
      </dsp:txBody>
      <dsp:txXfrm>
        <a:off x="478422" y="4127399"/>
        <a:ext cx="8137143" cy="635203"/>
      </dsp:txXfrm>
    </dsp:sp>
    <dsp:sp modelId="{F2350631-4FB8-D847-AE4E-D61583B1F5CA}">
      <dsp:nvSpPr>
        <dsp:cNvPr id="0" name=""/>
        <dsp:cNvSpPr/>
      </dsp:nvSpPr>
      <dsp:spPr>
        <a:xfrm>
          <a:off x="81420" y="4047998"/>
          <a:ext cx="794004" cy="794004"/>
        </a:xfrm>
        <a:prstGeom prst="ellipse">
          <a:avLst/>
        </a:prstGeom>
        <a:solidFill>
          <a:schemeClr val="bg2"/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27000">
            <a:schemeClr val="bg2">
              <a:alpha val="3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FAFBE-49B9-475A-8DB2-C181CF1E5328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50882-0C4F-47F7-BEBE-6C7FE948EB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825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7-08T17:33:51.809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0 225,'44'3,"0"-1,-5 2,5-2,4 2,10-2,14 2,15-2,22-1,11-1,2 0,-13 0,-24 0,-18 1,-15 1,-9-2,-10 1,-1 0,-3-1,2 3,-4 0,-6-2,-2 2,-6-2,-1 2,1-1,2 0,1 0,1 1,3 0,4-1,4 2,4-2,7 0,5 2,9-2,6 0,9 0,-4-2,-7 1,-10 0,-8 2,-9-2,-4 1,-6-1,-6-1,2 0,0 0,6 1,4-1,10 0,6 0,10 0,4 0,1 0,-1 0,-4 0,-3 0,-2-1,-2 1,-6-1,-4 1,-7 0,0 0,-2 0,4 0,2 0,8 0,1 0,4 0,1 0,0 0,1-2,0 0,-6 0,-8 0,-7 0,-12 1,-4 0,-2-15,-8 5,2-10,-7 9,-2 1,-2 0,-4-2,-9-2,-4 2,-5 0,4 5,5 1,8 4,4 2,-5 4,-1-3,-3 1,3-1,3 0,-4 0,-3-1,-3 1,-6-3,-6 0,-8-2,-9 0,-1-3,-4 1,3 0,10 3,8 0,10 2,3 0,3 0,1 2,2-2,0 1,-1 1,2-1,0-1,0 1,2 1,-1-1,0 1,1-2,0 1,1 1,-4 0,2 0,-5-3,3 3,-2-2,-2 0,1 0,0 0,2 1,1 0,2-1,1 2,-1 0,2-1,-6 1,7-1,-4 1,0 0,4-2,-7 2,5-1,-5 0,0-2,-2 2,1-1,-3 1,3 0,0-1,2 1,-1 0,2 1,-2-2,-1 1,-3 0,-1-1,-4 1,4 0,0 1,4 0,3 0,0 0,1 0,1 0,2-2,-7 2,5-1,-5 1,4-1,-3-1,1 0,-4-1,2 2,2-2,-1 2,3-1,0 0,3 0,-3 2,5-1,-5 1,3-1,-1 1,0-2,-4 2,5 0,-3-1,-1 1,3-1,-6 1,6 0,0-2,-2 2,2-1,-4 1,1-3,1 3,0-1,1 1,-1-1,2-1,-1 2,2 0,-1 0,0 0,-1 0,2 0,-2 0,2 0,-3 0,0 0,-3 0,-2 0,-2 0,0 0,3 0,2 0,2 0,2 0,0-1,0 1,-3 0,4 0,-2 0,-1 0,3 0,-3 0,1 0,4 0,-6 0,2 0,-2 0,0 0,1 0,4 0,-3 0,3 0,-4 0,3 1,-1-1,-2 0,4 0,-4 0,3 0,-2 0,2 2,-2-2,1 0,0 0,0 1,-4-1,6 0,-4 0,3 1,2-1,-5 0,3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7-08T17:33:57.295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1,'105'15,"-19"-6,-8-6,30-6,-48 3,56-3,-77 3,20-1,-25 1,26 0,2 0,4 0,-14 0,-21 0,12 0,-9 0,24 0,-13 0,83-1,-63 1,3 0,7 0,2 0,25 1,-12 0,-30 1,63 3,-96-4,13 1,-11-1,7 0,23-1,-19 0,25 2,-37-2,45 0,-30 0,68 0,-58 0,30 0,-43 0,0-2,18 1,-18 1,11-1,-18 1,-10 0,29 1,-32-1,16 0,-20 1,-7-1,11 2,-1-1,-7 0,21 2,-17-2,18 2,-22-2,-2 1,6-2,-6 0,10 0,0 0,-2 0,2 0,-8 0,-8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7-08T17:34:02.198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4,'63'-4,"11"5,0 2,22 4,1-1,-6 1,-21-3,-12 0,-8-1,-7-2,-3 0,-9 1,-6-2,-4 0,2 0,2 0,7-3,4 3,7-1,4-1,6 2,6-1,-1 0,-3-1,-4 1,-6-2,-5 1,-8 2,-4-2,-7 2,5 0,-1 0,2 0,1 0,-6 0,2 0,2 0,2 0,6 0,4 0,12 0,4 0,3 2,-9-2,-12 0,-13-2,-11 2,1-1,4 1,3-1,8 1,-1 0,4 0,7 0,5 0,1 0,1 0,-9 0,-8 0,-5 0,-10 1,-1-1,4 0,-4 0,4 1,-1-1,0 2,1-2,4 1,1 0,6 1,-1-1,4-1,2 0,2 1,5-1,-3 2,0-2,-7 0,-1 0,-6 0,-5 0,-4 0,1 0,0 0,-2 0,3 0,0 0,-3 0,4 1,-3-1,4 0,-5 0,3 0,1 1,-5-1,7 2,-7-2,4 0,-1 1,-2-1,4 0,-1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583B0-7748-405D-BCDF-4A261B3F049B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C64E8-45BE-4474-B3AA-B6DEBEC91A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424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C64E8-45BE-4474-B3AA-B6DEBEC91A5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28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8788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Among the outcomes being considered</a:t>
            </a:r>
            <a:r>
              <a:rPr lang="en-US" baseline="0" dirty="0"/>
              <a:t> by the state board are:</a:t>
            </a:r>
          </a:p>
          <a:p>
            <a:endParaRPr lang="en-US" baseline="0" dirty="0"/>
          </a:p>
          <a:p>
            <a:pPr marL="914400" lvl="1" indent="-457200">
              <a:lnSpc>
                <a:spcPct val="130000"/>
              </a:lnSpc>
              <a:buFont typeface="Wingdings" charset="2"/>
              <a:buChar char="ü"/>
            </a:pPr>
            <a:r>
              <a:rPr lang="en-US" sz="2400" dirty="0">
                <a:latin typeface="Arial"/>
                <a:cs typeface="Arial"/>
              </a:rPr>
              <a:t>High School Graduation Rates</a:t>
            </a:r>
          </a:p>
          <a:p>
            <a:pPr marL="914400" lvl="1" indent="-457200">
              <a:lnSpc>
                <a:spcPct val="130000"/>
              </a:lnSpc>
              <a:buFont typeface="Wingdings" charset="2"/>
              <a:buChar char="ü"/>
            </a:pPr>
            <a:r>
              <a:rPr lang="en-US" sz="2400" dirty="0">
                <a:latin typeface="Arial"/>
                <a:cs typeface="Arial"/>
              </a:rPr>
              <a:t>Post Secondary Completion/Attendance</a:t>
            </a:r>
          </a:p>
          <a:p>
            <a:pPr marL="914400" lvl="1" indent="-457200">
              <a:lnSpc>
                <a:spcPct val="130000"/>
              </a:lnSpc>
              <a:buFont typeface="Wingdings" charset="2"/>
              <a:buChar char="ü"/>
            </a:pPr>
            <a:r>
              <a:rPr lang="en-US" sz="2400" dirty="0">
                <a:latin typeface="Arial"/>
                <a:cs typeface="Arial"/>
              </a:rPr>
              <a:t>Remedial Rate of Students Attending Post-Secondary</a:t>
            </a:r>
          </a:p>
          <a:p>
            <a:pPr marL="914400" lvl="1" indent="-457200">
              <a:lnSpc>
                <a:spcPct val="130000"/>
              </a:lnSpc>
              <a:buFont typeface="Wingdings" charset="2"/>
              <a:buChar char="ü"/>
            </a:pPr>
            <a:r>
              <a:rPr lang="en-US" sz="2400" dirty="0">
                <a:latin typeface="Arial"/>
                <a:cs typeface="Arial"/>
              </a:rPr>
              <a:t>Kindergarten Readiness</a:t>
            </a:r>
          </a:p>
          <a:p>
            <a:pPr marL="914400" lvl="1" indent="-457200">
              <a:lnSpc>
                <a:spcPct val="130000"/>
              </a:lnSpc>
              <a:buFont typeface="Wingdings" charset="2"/>
              <a:buChar char="ü"/>
            </a:pPr>
            <a:r>
              <a:rPr lang="en-US" sz="2400" dirty="0"/>
              <a:t>Individual Plan of Study Focused on Career Interest </a:t>
            </a:r>
          </a:p>
          <a:p>
            <a:pPr marL="914400" lvl="1" indent="-457200">
              <a:lnSpc>
                <a:spcPct val="130000"/>
              </a:lnSpc>
              <a:buFont typeface="Wingdings" charset="2"/>
              <a:buChar char="ü"/>
            </a:pPr>
            <a:r>
              <a:rPr lang="en-US" sz="2400" dirty="0">
                <a:latin typeface="Arial"/>
                <a:cs typeface="Arial"/>
              </a:rPr>
              <a:t>Social/Emotional Growth Measured Locally</a:t>
            </a:r>
          </a:p>
          <a:p>
            <a:endParaRPr lang="en-US" dirty="0"/>
          </a:p>
          <a:p>
            <a:r>
              <a:rPr lang="en-US" dirty="0"/>
              <a:t>Education Commissioner Randy Watson and members</a:t>
            </a:r>
            <a:r>
              <a:rPr lang="en-US" baseline="0" dirty="0"/>
              <a:t> of the State Board of Education </a:t>
            </a:r>
            <a:r>
              <a:rPr lang="en-US" dirty="0"/>
              <a:t>will meet</a:t>
            </a:r>
            <a:r>
              <a:rPr lang="en-US" baseline="0" dirty="0"/>
              <a:t> </a:t>
            </a:r>
            <a:r>
              <a:rPr lang="en-US" dirty="0"/>
              <a:t>with business, education and state leaders to build agreement on how we will work together to achieve this vision for Kansas education.</a:t>
            </a:r>
          </a:p>
          <a:p>
            <a:endParaRPr lang="en-US" dirty="0"/>
          </a:p>
          <a:p>
            <a:r>
              <a:rPr lang="en-US" dirty="0"/>
              <a:t>Kansas schools are already doing tremendous</a:t>
            </a:r>
            <a:r>
              <a:rPr lang="en-US" baseline="0" dirty="0"/>
              <a:t> work to address the needs of individual students, but in order to achieve this new vision we cannot expect schools to go it alone. This requires a unified effort with businesses, communities, parents, higher education, and elected officials working with educators to help provide the supports and experiences Kansas students need for their future success.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C64E8-45BE-4474-B3AA-B6DEBEC91A5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3042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8B449-3EE6-F940-A288-ACF336697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245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8B449-3EE6-F940-A288-ACF336697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4138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Today’s students are the future workforce and future leaders of Kansas. Kansans Can achieve anything and, together, Kansans Can lead the world in the success of each student.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C64E8-45BE-4474-B3AA-B6DEBEC91A5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2499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microsoft.com/office/2007/relationships/hdphoto" Target="../media/hdphoto2.wdp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microsoft.com/office/2007/relationships/hdphoto" Target="../media/hdphoto2.wdp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6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6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803400"/>
            <a:ext cx="12192000" cy="25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428261" y="6454268"/>
            <a:ext cx="939680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33" i="1" baseline="0" dirty="0">
                <a:solidFill>
                  <a:schemeClr val="tx1"/>
                </a:solidFill>
              </a:rPr>
              <a:t>www.ksde.org</a:t>
            </a:r>
            <a:endParaRPr lang="en-US" sz="933" i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1" y="1905000"/>
            <a:ext cx="8635999" cy="2336800"/>
          </a:xfrm>
        </p:spPr>
        <p:txBody>
          <a:bodyPr wrap="square" lIns="457200" anchor="b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4400" y="4343400"/>
            <a:ext cx="8534416" cy="9652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>
                <a:solidFill>
                  <a:schemeClr val="tx2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0040"/>
            <a:ext cx="3836264" cy="62179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145" y="1315720"/>
            <a:ext cx="3173671" cy="487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701" y="5702815"/>
            <a:ext cx="1409432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4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3045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97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6100075"/>
            <a:ext cx="12192000" cy="307778"/>
            <a:chOff x="0" y="4574984"/>
            <a:chExt cx="9144000" cy="23083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172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50901" y="279400"/>
            <a:ext cx="11690201" cy="5994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283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889000"/>
            <a:ext cx="7411827" cy="52832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  <a:lvl2pPr>
              <a:defRPr sz="3733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1202" y="888132"/>
            <a:ext cx="3454399" cy="5238032"/>
          </a:xfrm>
          <a:prstGeom prst="rect">
            <a:avLst/>
          </a:prstGeom>
          <a:noFill/>
        </p:spPr>
        <p:txBody>
          <a:bodyPr/>
          <a:lstStyle>
            <a:lvl1pPr marL="380990" indent="-380990"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6100075"/>
            <a:ext cx="12192000" cy="307778"/>
            <a:chOff x="0" y="4574984"/>
            <a:chExt cx="9144000" cy="230834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06400" y="1"/>
            <a:ext cx="11480800" cy="7873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501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889000"/>
            <a:ext cx="7411827" cy="52832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  <a:lvl2pPr>
              <a:defRPr sz="3733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1202" y="888132"/>
            <a:ext cx="3454399" cy="5238032"/>
          </a:xfrm>
          <a:prstGeom prst="rect">
            <a:avLst/>
          </a:prstGeom>
          <a:noFill/>
        </p:spPr>
        <p:txBody>
          <a:bodyPr/>
          <a:lstStyle>
            <a:lvl1pPr marL="380990" indent="-380990"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06400" y="1"/>
            <a:ext cx="11480800" cy="7873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40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66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79" y="4800600"/>
            <a:ext cx="11069135" cy="566739"/>
          </a:xfrm>
        </p:spPr>
        <p:txBody>
          <a:bodyPr anchor="b"/>
          <a:lstStyle>
            <a:lvl1pPr algn="l">
              <a:defRPr sz="266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1600" y="177815"/>
            <a:ext cx="11988800" cy="454977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367353"/>
            <a:ext cx="10363213" cy="80486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6100075"/>
            <a:ext cx="12192000" cy="307778"/>
            <a:chOff x="0" y="4574984"/>
            <a:chExt cx="9144000" cy="230834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248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79" y="4800600"/>
            <a:ext cx="11069135" cy="566739"/>
          </a:xfrm>
        </p:spPr>
        <p:txBody>
          <a:bodyPr anchor="b"/>
          <a:lstStyle>
            <a:lvl1pPr algn="l">
              <a:defRPr sz="266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1600" y="177815"/>
            <a:ext cx="11988800" cy="454977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367353"/>
            <a:ext cx="10363213" cy="80486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40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78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359886"/>
            <a:ext cx="11582400" cy="656591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40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95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803400"/>
            <a:ext cx="12192000" cy="25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28261" y="6454268"/>
            <a:ext cx="939680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33" i="1" dirty="0">
                <a:solidFill>
                  <a:prstClr val="black"/>
                </a:solidFill>
                <a:latin typeface="Arial"/>
              </a:rPr>
              <a:t>www.ksde.org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1" y="1905000"/>
            <a:ext cx="8635999" cy="2336800"/>
          </a:xfrm>
        </p:spPr>
        <p:txBody>
          <a:bodyPr wrap="square" lIns="457200" anchor="b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4400" y="4343400"/>
            <a:ext cx="8534416" cy="9652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>
                <a:solidFill>
                  <a:schemeClr val="tx2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0040"/>
            <a:ext cx="3836264" cy="62179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145" y="1315720"/>
            <a:ext cx="3173671" cy="487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701" y="5702815"/>
            <a:ext cx="1409432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4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193800"/>
            <a:ext cx="11582400" cy="4830763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676358" indent="-457189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"/>
            <a:ext cx="11582400" cy="11985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446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193800"/>
            <a:ext cx="11582400" cy="4830763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676358" indent="-457189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"/>
            <a:ext cx="11582400" cy="11985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46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1193800"/>
            <a:ext cx="11684000" cy="47752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041222"/>
            <a:ext cx="10820400" cy="188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0820400" y="59690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134525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1193800"/>
            <a:ext cx="11684000" cy="47752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041222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9631680" y="5969000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339065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600200"/>
            <a:ext cx="12192000" cy="2743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33601" y="1600200"/>
            <a:ext cx="10058411" cy="2743203"/>
          </a:xfrm>
          <a:noFill/>
        </p:spPr>
        <p:txBody>
          <a:bodyPr wrap="square" lIns="365760" rIns="274320" anchor="ctr" anchorCtr="0"/>
          <a:lstStyle>
            <a:lvl1pPr algn="l">
              <a:defRPr sz="5333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1" y="4343400"/>
            <a:ext cx="8534401" cy="914400"/>
          </a:xfrm>
          <a:prstGeom prst="rect">
            <a:avLst/>
          </a:prstGeom>
          <a:noFill/>
        </p:spPr>
        <p:txBody>
          <a:bodyPr rIns="274320" anchor="t"/>
          <a:lstStyle>
            <a:lvl1pPr marL="0" indent="0">
              <a:buNone/>
              <a:defRPr sz="2667" spc="400">
                <a:solidFill>
                  <a:schemeClr val="bg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56592" y="6446602"/>
            <a:ext cx="2106609" cy="2358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www.ksde.org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74" y="1193800"/>
            <a:ext cx="3066492" cy="46329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800" y="5461000"/>
            <a:ext cx="1431235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82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7801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193800"/>
            <a:ext cx="5588000" cy="4978400"/>
          </a:xfrm>
          <a:prstGeom prst="rect">
            <a:avLst/>
          </a:prstGeom>
          <a:noFill/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3800"/>
            <a:ext cx="5588000" cy="4978400"/>
          </a:xfrm>
          <a:prstGeom prst="rect">
            <a:avLst/>
          </a:prstGeom>
          <a:noFill/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676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77801"/>
            <a:ext cx="112776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193801"/>
            <a:ext cx="5588000" cy="48767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3801"/>
            <a:ext cx="5486400" cy="48767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595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0800"/>
            <a:ext cx="11480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801" y="1193800"/>
            <a:ext cx="5534436" cy="1016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2209800"/>
            <a:ext cx="5536553" cy="395128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6568" y="1193800"/>
            <a:ext cx="5389033" cy="1016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6568" y="2209800"/>
            <a:ext cx="5389033" cy="395128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350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3045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6109067"/>
            <a:ext cx="10820400" cy="188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0820400" y="6036845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192702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3045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</p:spTree>
    <p:extLst>
      <p:ext uri="{BB962C8B-B14F-4D97-AF65-F5344CB8AC3E}">
        <p14:creationId xmlns:p14="http://schemas.microsoft.com/office/powerpoint/2010/main" val="130397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6100075"/>
            <a:ext cx="12192000" cy="307778"/>
            <a:chOff x="0" y="4574984"/>
            <a:chExt cx="9144000" cy="23083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172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50901" y="279400"/>
            <a:ext cx="11690201" cy="5994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283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1193800"/>
            <a:ext cx="11684000" cy="47752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041222"/>
            <a:ext cx="10820400" cy="188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0820400" y="59690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134525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889000"/>
            <a:ext cx="7411827" cy="52832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  <a:lvl2pPr>
              <a:defRPr sz="3733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1202" y="888132"/>
            <a:ext cx="3454399" cy="5238032"/>
          </a:xfrm>
          <a:prstGeom prst="rect">
            <a:avLst/>
          </a:prstGeom>
          <a:noFill/>
        </p:spPr>
        <p:txBody>
          <a:bodyPr/>
          <a:lstStyle>
            <a:lvl1pPr marL="380990" indent="-380990"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6100075"/>
            <a:ext cx="12192000" cy="307778"/>
            <a:chOff x="0" y="4574984"/>
            <a:chExt cx="9144000" cy="230834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06400" y="1"/>
            <a:ext cx="11480800" cy="7873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501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889000"/>
            <a:ext cx="7411827" cy="52832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  <a:lvl2pPr>
              <a:defRPr sz="3733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1202" y="888132"/>
            <a:ext cx="3454399" cy="5238032"/>
          </a:xfrm>
          <a:prstGeom prst="rect">
            <a:avLst/>
          </a:prstGeom>
          <a:noFill/>
        </p:spPr>
        <p:txBody>
          <a:bodyPr/>
          <a:lstStyle>
            <a:lvl1pPr marL="380990" indent="-380990"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06400" y="1"/>
            <a:ext cx="11480800" cy="7873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418466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79" y="4800600"/>
            <a:ext cx="11069135" cy="566739"/>
          </a:xfrm>
        </p:spPr>
        <p:txBody>
          <a:bodyPr anchor="b"/>
          <a:lstStyle>
            <a:lvl1pPr algn="l">
              <a:defRPr sz="266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1600" y="177815"/>
            <a:ext cx="11988800" cy="454977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367353"/>
            <a:ext cx="10363213" cy="80486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6100075"/>
            <a:ext cx="12192000" cy="307778"/>
            <a:chOff x="0" y="4574984"/>
            <a:chExt cx="9144000" cy="230834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248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79" y="4800600"/>
            <a:ext cx="11069135" cy="566739"/>
          </a:xfrm>
        </p:spPr>
        <p:txBody>
          <a:bodyPr anchor="b"/>
          <a:lstStyle>
            <a:lvl1pPr algn="l">
              <a:defRPr sz="266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1600" y="177815"/>
            <a:ext cx="11988800" cy="454977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367353"/>
            <a:ext cx="10363213" cy="80486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9CFF1A"/>
              </a:solidFill>
              <a:latin typeface="Arial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117478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359886"/>
            <a:ext cx="11582400" cy="656591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95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16000" y="1193800"/>
            <a:ext cx="5994400" cy="42672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609585" indent="0" algn="r">
              <a:buNone/>
              <a:defRPr i="1">
                <a:solidFill>
                  <a:schemeClr val="bg1"/>
                </a:solidFill>
              </a:defRPr>
            </a:lvl2pPr>
            <a:lvl3pPr marL="1219170" indent="0" algn="ctr">
              <a:buNone/>
              <a:defRPr i="1">
                <a:solidFill>
                  <a:schemeClr val="bg1"/>
                </a:solidFill>
              </a:defRPr>
            </a:lvl3pPr>
            <a:lvl4pPr marL="1828754" indent="0" algn="ctr">
              <a:buNone/>
              <a:defRPr i="1">
                <a:solidFill>
                  <a:schemeClr val="bg1"/>
                </a:solidFill>
              </a:defRPr>
            </a:lvl4pPr>
            <a:lvl5pPr marL="2438339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2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A546505-0C1E-7747-ABE4-80DCD963CF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9" y="906465"/>
            <a:ext cx="10528300" cy="595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840904-1669-AC4E-B8B4-B05EF7304BD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417888" y="6486526"/>
            <a:ext cx="64976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 dirty="0">
                <a:solidFill>
                  <a:srgbClr val="11284B"/>
                </a:solidFill>
                <a:latin typeface="Arial Black" panose="020B0A04020102020204" pitchFamily="34" charset="0"/>
              </a:rPr>
              <a:t>Kansas leads the world in the success of each student.</a:t>
            </a:r>
          </a:p>
        </p:txBody>
      </p:sp>
    </p:spTree>
    <p:extLst>
      <p:ext uri="{BB962C8B-B14F-4D97-AF65-F5344CB8AC3E}">
        <p14:creationId xmlns:p14="http://schemas.microsoft.com/office/powerpoint/2010/main" val="20821113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D21F553-F3F8-4ED6-A7B2-185AD03704D1}" type="datetimeFigureOut">
              <a:rPr lang="en-US" sz="1800" smtClean="0">
                <a:solidFill>
                  <a:prstClr val="black"/>
                </a:solidFill>
              </a:rPr>
              <a:pPr defTabSz="914400"/>
              <a:t>10/1/2019</a:t>
            </a:fld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350709C2-9530-404F-9306-39C41BBE996B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D21F553-F3F8-4ED6-A7B2-185AD03704D1}" type="datetimeFigureOut">
              <a:rPr lang="en-US" sz="1800" smtClean="0">
                <a:solidFill>
                  <a:prstClr val="black"/>
                </a:solidFill>
              </a:rPr>
              <a:pPr defTabSz="914400"/>
              <a:t>10/1/2019</a:t>
            </a:fld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350709C2-9530-404F-9306-39C41BBE996B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D21F553-F3F8-4ED6-A7B2-185AD03704D1}" type="datetimeFigureOut">
              <a:rPr lang="en-US" sz="1800" smtClean="0">
                <a:solidFill>
                  <a:prstClr val="black"/>
                </a:solidFill>
              </a:rPr>
              <a:pPr defTabSz="914400"/>
              <a:t>10/1/2019</a:t>
            </a:fld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350709C2-9530-404F-9306-39C41BBE996B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1193800"/>
            <a:ext cx="11684000" cy="47752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041222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9631680" y="5969000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40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65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D21F553-F3F8-4ED6-A7B2-185AD03704D1}" type="datetimeFigureOut">
              <a:rPr lang="en-US" sz="1800" smtClean="0">
                <a:solidFill>
                  <a:prstClr val="black"/>
                </a:solidFill>
              </a:rPr>
              <a:pPr defTabSz="914400"/>
              <a:t>10/1/2019</a:t>
            </a:fld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350709C2-9530-404F-9306-39C41BBE996B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D21F553-F3F8-4ED6-A7B2-185AD03704D1}" type="datetimeFigureOut">
              <a:rPr lang="en-US" sz="1800" smtClean="0">
                <a:solidFill>
                  <a:prstClr val="black"/>
                </a:solidFill>
              </a:rPr>
              <a:pPr defTabSz="914400"/>
              <a:t>10/1/2019</a:t>
            </a:fld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350709C2-9530-404F-9306-39C41BBE996B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D21F553-F3F8-4ED6-A7B2-185AD03704D1}" type="datetimeFigureOut">
              <a:rPr lang="en-US" sz="1800" smtClean="0">
                <a:solidFill>
                  <a:prstClr val="black"/>
                </a:solidFill>
              </a:rPr>
              <a:pPr defTabSz="914400"/>
              <a:t>10/1/2019</a:t>
            </a:fld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350709C2-9530-404F-9306-39C41BBE996B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D21F553-F3F8-4ED6-A7B2-185AD03704D1}" type="datetimeFigureOut">
              <a:rPr lang="en-US" sz="1800" smtClean="0">
                <a:solidFill>
                  <a:prstClr val="black"/>
                </a:solidFill>
              </a:rPr>
              <a:pPr defTabSz="914400"/>
              <a:t>10/1/2019</a:t>
            </a:fld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350709C2-9530-404F-9306-39C41BBE996B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D21F553-F3F8-4ED6-A7B2-185AD03704D1}" type="datetimeFigureOut">
              <a:rPr lang="en-US" sz="1800" smtClean="0">
                <a:solidFill>
                  <a:prstClr val="black"/>
                </a:solidFill>
              </a:rPr>
              <a:pPr defTabSz="914400"/>
              <a:t>10/1/2019</a:t>
            </a:fld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350709C2-9530-404F-9306-39C41BBE996B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D21F553-F3F8-4ED6-A7B2-185AD03704D1}" type="datetimeFigureOut">
              <a:rPr lang="en-US" sz="1800" smtClean="0">
                <a:solidFill>
                  <a:prstClr val="black"/>
                </a:solidFill>
              </a:rPr>
              <a:pPr defTabSz="914400"/>
              <a:t>10/1/2019</a:t>
            </a:fld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350709C2-9530-404F-9306-39C41BBE996B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D21F553-F3F8-4ED6-A7B2-185AD03704D1}" type="datetimeFigureOut">
              <a:rPr lang="en-US" sz="1800" smtClean="0">
                <a:solidFill>
                  <a:prstClr val="black"/>
                </a:solidFill>
              </a:rPr>
              <a:pPr defTabSz="914400"/>
              <a:t>10/1/2019</a:t>
            </a:fld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350709C2-9530-404F-9306-39C41BBE996B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D21F553-F3F8-4ED6-A7B2-185AD03704D1}" type="datetimeFigureOut">
              <a:rPr lang="en-US" sz="1800" smtClean="0">
                <a:solidFill>
                  <a:prstClr val="black"/>
                </a:solidFill>
              </a:rPr>
              <a:pPr defTabSz="914400"/>
              <a:t>10/1/2019</a:t>
            </a:fld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350709C2-9530-404F-9306-39C41BBE996B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803400"/>
            <a:ext cx="12192000" cy="25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428263" y="6454269"/>
            <a:ext cx="939680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33" i="1" baseline="0" dirty="0">
                <a:solidFill>
                  <a:schemeClr val="tx1"/>
                </a:solidFill>
              </a:rPr>
              <a:t>www.ksde.org</a:t>
            </a:r>
            <a:endParaRPr lang="en-US" sz="933" i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3" y="1905000"/>
            <a:ext cx="8635999" cy="2336800"/>
          </a:xfrm>
        </p:spPr>
        <p:txBody>
          <a:bodyPr wrap="square" lIns="457200" anchor="b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4400" y="4343400"/>
            <a:ext cx="8534416" cy="9652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>
                <a:solidFill>
                  <a:schemeClr val="tx2"/>
                </a:solidFill>
              </a:defRPr>
            </a:lvl1pPr>
            <a:lvl2pPr marL="60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0040"/>
            <a:ext cx="3836264" cy="62179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147" y="1315720"/>
            <a:ext cx="3173671" cy="487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701" y="5702815"/>
            <a:ext cx="1409432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28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193801"/>
            <a:ext cx="11582400" cy="4830763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676275" indent="-457167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4"/>
            <a:ext cx="11582400" cy="11985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99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#</a:t>
            </a:r>
            <a:r>
              <a:rPr lang="en-US" dirty="0" err="1"/>
              <a:t>kansanscan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356352"/>
            <a:ext cx="4267200" cy="365125"/>
          </a:xfrm>
        </p:spPr>
        <p:txBody>
          <a:bodyPr/>
          <a:lstStyle/>
          <a:p>
            <a:r>
              <a:rPr lang="en-US" dirty="0"/>
              <a:t>Lead the World in the Success of Each Child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256592" y="6385046"/>
            <a:ext cx="2106609" cy="2974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1333" i="1" baseline="0" dirty="0">
                <a:solidFill>
                  <a:schemeClr val="bg1">
                    <a:lumMod val="65000"/>
                  </a:schemeClr>
                </a:solidFill>
              </a:rPr>
              <a:t>www.ksde.org</a:t>
            </a:r>
            <a:endParaRPr lang="en-US" sz="1333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74" y="1193800"/>
            <a:ext cx="3066492" cy="463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82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1193800"/>
            <a:ext cx="11684000" cy="47752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041224"/>
            <a:ext cx="10820400" cy="188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0820400" y="59690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167106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1193800"/>
            <a:ext cx="11684000" cy="47752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041224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9631680" y="5969000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40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32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#</a:t>
            </a:r>
            <a:r>
              <a:rPr lang="en-US" dirty="0" err="1"/>
              <a:t>kansanscan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356352"/>
            <a:ext cx="4267200" cy="365125"/>
          </a:xfrm>
        </p:spPr>
        <p:txBody>
          <a:bodyPr/>
          <a:lstStyle/>
          <a:p>
            <a:r>
              <a:rPr lang="en-US" dirty="0"/>
              <a:t>Lead the World in the Success of Each Child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256594" y="6385047"/>
            <a:ext cx="2106609" cy="2974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1333" i="1" baseline="0" dirty="0">
                <a:solidFill>
                  <a:schemeClr val="bg1">
                    <a:lumMod val="65000"/>
                  </a:schemeClr>
                </a:solidFill>
              </a:rPr>
              <a:t>www.ksde.org</a:t>
            </a:r>
            <a:endParaRPr lang="en-US" sz="1333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75" y="1193800"/>
            <a:ext cx="3066492" cy="463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19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7804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193800"/>
            <a:ext cx="5588000" cy="4978400"/>
          </a:xfrm>
          <a:prstGeom prst="rect">
            <a:avLst/>
          </a:prstGeom>
          <a:noFill/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3800"/>
            <a:ext cx="5588000" cy="4978400"/>
          </a:xfrm>
          <a:prstGeom prst="rect">
            <a:avLst/>
          </a:prstGeom>
          <a:noFill/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61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77804"/>
            <a:ext cx="112776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193803"/>
            <a:ext cx="5588000" cy="48767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3803"/>
            <a:ext cx="5486400" cy="48767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23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0800"/>
            <a:ext cx="11480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803" y="1193800"/>
            <a:ext cx="5534436" cy="1016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609555" indent="0">
              <a:buNone/>
              <a:defRPr sz="2667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33" b="1"/>
            </a:lvl4pPr>
            <a:lvl5pPr marL="2438218" indent="0">
              <a:buNone/>
              <a:defRPr sz="2133" b="1"/>
            </a:lvl5pPr>
            <a:lvl6pPr marL="3047772" indent="0">
              <a:buNone/>
              <a:defRPr sz="2133" b="1"/>
            </a:lvl6pPr>
            <a:lvl7pPr marL="3657327" indent="0">
              <a:buNone/>
              <a:defRPr sz="2133" b="1"/>
            </a:lvl7pPr>
            <a:lvl8pPr marL="4266880" indent="0">
              <a:buNone/>
              <a:defRPr sz="2133" b="1"/>
            </a:lvl8pPr>
            <a:lvl9pPr marL="4876435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4" y="2209800"/>
            <a:ext cx="5536553" cy="395128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6570" y="1193800"/>
            <a:ext cx="5389033" cy="1016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609555" indent="0">
              <a:buNone/>
              <a:defRPr sz="2667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33" b="1"/>
            </a:lvl4pPr>
            <a:lvl5pPr marL="2438218" indent="0">
              <a:buNone/>
              <a:defRPr sz="2133" b="1"/>
            </a:lvl5pPr>
            <a:lvl6pPr marL="3047772" indent="0">
              <a:buNone/>
              <a:defRPr sz="2133" b="1"/>
            </a:lvl6pPr>
            <a:lvl7pPr marL="3657327" indent="0">
              <a:buNone/>
              <a:defRPr sz="2133" b="1"/>
            </a:lvl7pPr>
            <a:lvl8pPr marL="4266880" indent="0">
              <a:buNone/>
              <a:defRPr sz="2133" b="1"/>
            </a:lvl8pPr>
            <a:lvl9pPr marL="4876435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6570" y="2209800"/>
            <a:ext cx="5389033" cy="395128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/>
              <a:pPr/>
              <a:t>10/1/2019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45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3048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2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6109068"/>
            <a:ext cx="10820400" cy="188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0820400" y="6036845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337487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3048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80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2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6100086"/>
            <a:ext cx="12192000" cy="307778"/>
            <a:chOff x="0" y="4574984"/>
            <a:chExt cx="9144000" cy="23083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120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2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50904" y="279400"/>
            <a:ext cx="11690201" cy="5994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53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7801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193800"/>
            <a:ext cx="5588000" cy="4978400"/>
          </a:xfrm>
          <a:prstGeom prst="rect">
            <a:avLst/>
          </a:prstGeom>
          <a:noFill/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3800"/>
            <a:ext cx="5588000" cy="4978400"/>
          </a:xfrm>
          <a:prstGeom prst="rect">
            <a:avLst/>
          </a:prstGeom>
          <a:noFill/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76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1" y="889000"/>
            <a:ext cx="7411827" cy="52832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  <a:lvl2pPr>
              <a:defRPr sz="3733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1205" y="888132"/>
            <a:ext cx="3454399" cy="5238032"/>
          </a:xfrm>
          <a:prstGeom prst="rect">
            <a:avLst/>
          </a:prstGeom>
          <a:noFill/>
        </p:spPr>
        <p:txBody>
          <a:bodyPr/>
          <a:lstStyle>
            <a:lvl1pPr marL="380972" indent="-380972"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1pPr>
            <a:lvl2pPr marL="609555" indent="0">
              <a:buNone/>
              <a:defRPr sz="1600"/>
            </a:lvl2pPr>
            <a:lvl3pPr marL="1219110" indent="0">
              <a:buNone/>
              <a:defRPr sz="1333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6100086"/>
            <a:ext cx="12192000" cy="307778"/>
            <a:chOff x="0" y="4574984"/>
            <a:chExt cx="9144000" cy="230834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06400" y="3"/>
            <a:ext cx="11480800" cy="7873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232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1" y="889000"/>
            <a:ext cx="7411827" cy="52832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  <a:lvl2pPr>
              <a:defRPr sz="3733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1205" y="888132"/>
            <a:ext cx="3454399" cy="5238032"/>
          </a:xfrm>
          <a:prstGeom prst="rect">
            <a:avLst/>
          </a:prstGeom>
          <a:noFill/>
        </p:spPr>
        <p:txBody>
          <a:bodyPr/>
          <a:lstStyle>
            <a:lvl1pPr marL="380972" indent="-380972"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1pPr>
            <a:lvl2pPr marL="609555" indent="0">
              <a:buNone/>
              <a:defRPr sz="1600"/>
            </a:lvl2pPr>
            <a:lvl3pPr marL="1219110" indent="0">
              <a:buNone/>
              <a:defRPr sz="1333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06400" y="3"/>
            <a:ext cx="11480800" cy="7873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40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58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2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82" y="4800601"/>
            <a:ext cx="11069135" cy="566739"/>
          </a:xfrm>
        </p:spPr>
        <p:txBody>
          <a:bodyPr anchor="b"/>
          <a:lstStyle>
            <a:lvl1pPr algn="l">
              <a:defRPr sz="266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1600" y="177818"/>
            <a:ext cx="11988800" cy="454977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4267"/>
            </a:lvl1pPr>
            <a:lvl2pPr marL="609555" indent="0">
              <a:buNone/>
              <a:defRPr sz="3733"/>
            </a:lvl2pPr>
            <a:lvl3pPr marL="1219110" indent="0">
              <a:buNone/>
              <a:defRPr sz="3200"/>
            </a:lvl3pPr>
            <a:lvl4pPr marL="1828664" indent="0">
              <a:buNone/>
              <a:defRPr sz="2667"/>
            </a:lvl4pPr>
            <a:lvl5pPr marL="2438218" indent="0">
              <a:buNone/>
              <a:defRPr sz="2667"/>
            </a:lvl5pPr>
            <a:lvl6pPr marL="3047772" indent="0">
              <a:buNone/>
              <a:defRPr sz="2667"/>
            </a:lvl6pPr>
            <a:lvl7pPr marL="3657327" indent="0">
              <a:buNone/>
              <a:defRPr sz="2667"/>
            </a:lvl7pPr>
            <a:lvl8pPr marL="4266880" indent="0">
              <a:buNone/>
              <a:defRPr sz="2667"/>
            </a:lvl8pPr>
            <a:lvl9pPr marL="4876435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367355"/>
            <a:ext cx="10363213" cy="80486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555" indent="0">
              <a:buNone/>
              <a:defRPr sz="1600"/>
            </a:lvl2pPr>
            <a:lvl3pPr marL="1219110" indent="0">
              <a:buNone/>
              <a:defRPr sz="1333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6100086"/>
            <a:ext cx="12192000" cy="307778"/>
            <a:chOff x="0" y="4574984"/>
            <a:chExt cx="9144000" cy="230834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216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2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82" y="4800601"/>
            <a:ext cx="11069135" cy="566739"/>
          </a:xfrm>
        </p:spPr>
        <p:txBody>
          <a:bodyPr anchor="b"/>
          <a:lstStyle>
            <a:lvl1pPr algn="l">
              <a:defRPr sz="266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1600" y="177818"/>
            <a:ext cx="11988800" cy="454977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4267"/>
            </a:lvl1pPr>
            <a:lvl2pPr marL="609555" indent="0">
              <a:buNone/>
              <a:defRPr sz="3733"/>
            </a:lvl2pPr>
            <a:lvl3pPr marL="1219110" indent="0">
              <a:buNone/>
              <a:defRPr sz="3200"/>
            </a:lvl3pPr>
            <a:lvl4pPr marL="1828664" indent="0">
              <a:buNone/>
              <a:defRPr sz="2667"/>
            </a:lvl4pPr>
            <a:lvl5pPr marL="2438218" indent="0">
              <a:buNone/>
              <a:defRPr sz="2667"/>
            </a:lvl5pPr>
            <a:lvl6pPr marL="3047772" indent="0">
              <a:buNone/>
              <a:defRPr sz="2667"/>
            </a:lvl6pPr>
            <a:lvl7pPr marL="3657327" indent="0">
              <a:buNone/>
              <a:defRPr sz="2667"/>
            </a:lvl7pPr>
            <a:lvl8pPr marL="4266880" indent="0">
              <a:buNone/>
              <a:defRPr sz="2667"/>
            </a:lvl8pPr>
            <a:lvl9pPr marL="4876435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367355"/>
            <a:ext cx="10363213" cy="80486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555" indent="0">
              <a:buNone/>
              <a:defRPr sz="1600"/>
            </a:lvl2pPr>
            <a:lvl3pPr marL="1219110" indent="0">
              <a:buNone/>
              <a:defRPr sz="1333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40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29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359889"/>
            <a:ext cx="11582400" cy="656591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2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40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20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0" y="5664202"/>
            <a:ext cx="8412480" cy="510081"/>
          </a:xfrm>
          <a:prstGeom prst="rect">
            <a:avLst/>
          </a:prstGeom>
          <a:noFill/>
        </p:spPr>
        <p:txBody>
          <a:bodyPr anchor="ctr" anchorCtr="0"/>
          <a:lstStyle>
            <a:lvl1pPr marL="0" indent="0">
              <a:buNone/>
              <a:defRPr sz="2133" spc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F4B587-9FDF-46DF-B460-9026AE4DF246}" type="datetimeFigureOut">
              <a:rPr lang="en-US" smtClean="0">
                <a:solidFill>
                  <a:srgbClr val="15284B">
                    <a:tint val="75000"/>
                  </a:srgbClr>
                </a:solidFill>
              </a:rPr>
              <a:pPr>
                <a:defRPr/>
              </a:pPr>
              <a:t>10/1/2019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A119E-7584-428E-89E9-092799AD27D7}" type="slidenum">
              <a:rPr lang="en-US" smtClean="0">
                <a:solidFill>
                  <a:srgbClr val="15284B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80487" y="6545902"/>
            <a:ext cx="3092513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>
              <a:defRPr/>
            </a:pPr>
            <a:r>
              <a:rPr lang="en-US" sz="933" dirty="0">
                <a:solidFill>
                  <a:srgbClr val="15284B"/>
                </a:solidFill>
                <a:latin typeface="Arial Narrow"/>
              </a:rPr>
              <a:t>KANSAS STATE DEPARTMENT OF EDUCATION </a:t>
            </a:r>
            <a:r>
              <a:rPr lang="en-US" sz="933" i="1" dirty="0">
                <a:solidFill>
                  <a:srgbClr val="15284B"/>
                </a:solidFill>
                <a:latin typeface="Arial Narrow"/>
              </a:rPr>
              <a:t>| www.ksde.org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290" y="5502277"/>
            <a:ext cx="2060924" cy="1219200"/>
          </a:xfrm>
          <a:prstGeom prst="rect">
            <a:avLst/>
          </a:prstGeom>
        </p:spPr>
      </p:pic>
      <p:sp>
        <p:nvSpPr>
          <p:cNvPr id="16" name="Picture Placeholder 15"/>
          <p:cNvSpPr>
            <a:spLocks noGrp="1" noChangeAspect="1"/>
          </p:cNvSpPr>
          <p:nvPr>
            <p:ph type="pic" sz="quarter" idx="13"/>
          </p:nvPr>
        </p:nvSpPr>
        <p:spPr>
          <a:xfrm>
            <a:off x="0" y="2"/>
            <a:ext cx="12192000" cy="454658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121914" indent="0">
              <a:buNone/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016000" y="4800710"/>
            <a:ext cx="10160000" cy="677108"/>
          </a:xfrm>
          <a:noFill/>
        </p:spPr>
        <p:txBody>
          <a:bodyPr lIns="91440" tIns="91440" rIns="91440" bIns="91440" anchor="ctr" anchorCtr="0"/>
          <a:lstStyle>
            <a:lvl2pPr marL="60957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4695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77801"/>
            <a:ext cx="112776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193801"/>
            <a:ext cx="5588000" cy="48767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3801"/>
            <a:ext cx="5486400" cy="48767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95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0800"/>
            <a:ext cx="11480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801" y="1193800"/>
            <a:ext cx="5534436" cy="1016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2209800"/>
            <a:ext cx="5536553" cy="395128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6568" y="1193800"/>
            <a:ext cx="5389033" cy="1016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6568" y="2209800"/>
            <a:ext cx="5389033" cy="395128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/>
              <a:pPr/>
              <a:t>10/1/2019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50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3045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6109067"/>
            <a:ext cx="10820400" cy="188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0820400" y="6036845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192702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0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99" y="933040"/>
            <a:ext cx="3054201" cy="49919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203200" y="1193800"/>
            <a:ext cx="11988800" cy="47752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370170" y="1193800"/>
            <a:ext cx="11618641" cy="508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50800" y="0"/>
            <a:ext cx="12293600" cy="1193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487680" rIns="0" bIns="0" rtlCol="0" anchor="ctr">
            <a:normAutofit/>
          </a:bodyPr>
          <a:lstStyle/>
          <a:p>
            <a:pPr algn="ctr"/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0" y="6273800"/>
            <a:ext cx="12192000" cy="5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1"/>
            <a:ext cx="11684000" cy="119856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5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7" r:id="rId3"/>
    <p:sldLayoutId id="2147483738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39" r:id="rId10"/>
    <p:sldLayoutId id="2147483728" r:id="rId11"/>
    <p:sldLayoutId id="2147483729" r:id="rId12"/>
    <p:sldLayoutId id="2147483730" r:id="rId13"/>
    <p:sldLayoutId id="2147483736" r:id="rId14"/>
    <p:sldLayoutId id="2147483731" r:id="rId15"/>
    <p:sldLayoutId id="2147483735" r:id="rId16"/>
    <p:sldLayoutId id="2147483732" r:id="rId17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1219170" rtl="0" eaLnBrk="1" latinLnBrk="0" hangingPunct="1">
        <a:spcBef>
          <a:spcPct val="0"/>
        </a:spcBef>
        <a:buNone/>
        <a:defRPr sz="4267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43834" indent="-243834" algn="l" defTabSz="1219170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600160" indent="-380990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99" y="933040"/>
            <a:ext cx="3054201" cy="49919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203200" y="1193800"/>
            <a:ext cx="11988800" cy="47752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370170" y="1193800"/>
            <a:ext cx="11618641" cy="508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50800" y="0"/>
            <a:ext cx="12293600" cy="1193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487680" rIns="0" bIns="0" rtlCol="0" anchor="ctr">
            <a:normAutofit/>
          </a:bodyPr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273800"/>
            <a:ext cx="12192000" cy="5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1"/>
            <a:ext cx="11684000" cy="119856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5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  <p:sldLayoutId id="2147483759" r:id="rId18"/>
    <p:sldLayoutId id="2147483890" r:id="rId19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1219170" rtl="0" eaLnBrk="1" latinLnBrk="0" hangingPunct="1">
        <a:spcBef>
          <a:spcPct val="0"/>
        </a:spcBef>
        <a:buNone/>
        <a:defRPr sz="4267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43834" indent="-243834" algn="l" defTabSz="1219170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600160" indent="-380990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74" y="117565"/>
            <a:ext cx="11483447" cy="810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85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02" y="933042"/>
            <a:ext cx="3054201" cy="49919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203200" y="1193800"/>
            <a:ext cx="11988800" cy="47752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370173" y="1193800"/>
            <a:ext cx="11618641" cy="508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50800" y="0"/>
            <a:ext cx="12293600" cy="1193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487680" rIns="0" bIns="0" rtlCol="0" anchor="ctr">
            <a:normAutofit/>
          </a:bodyPr>
          <a:lstStyle/>
          <a:p>
            <a:pPr algn="ctr"/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0" y="6273800"/>
            <a:ext cx="12192000" cy="5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4"/>
            <a:ext cx="11684000" cy="119856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838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  <p:sldLayoutId id="2147483885" r:id="rId13"/>
    <p:sldLayoutId id="2147483886" r:id="rId14"/>
    <p:sldLayoutId id="2147483887" r:id="rId15"/>
    <p:sldLayoutId id="2147483888" r:id="rId16"/>
    <p:sldLayoutId id="2147483889" r:id="rId17"/>
    <p:sldLayoutId id="2147483891" r:id="rId18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1219110" rtl="0" eaLnBrk="1" latinLnBrk="0" hangingPunct="1">
        <a:spcBef>
          <a:spcPct val="0"/>
        </a:spcBef>
        <a:buNone/>
        <a:defRPr sz="4267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43823" indent="-243823" algn="l" defTabSz="1219110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26" indent="-380972" algn="l" defTabSz="1219110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600080" indent="-380972" algn="l" defTabSz="121911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40" indent="-304776" algn="l" defTabSz="121911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94" indent="-304776" algn="l" defTabSz="121911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548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19.png"/><Relationship Id="rId7" Type="http://schemas.openxmlformats.org/officeDocument/2006/relationships/image" Target="../media/image2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Relationship Id="rId6" Type="http://schemas.openxmlformats.org/officeDocument/2006/relationships/customXml" Target="../ink/ink1.xml"/><Relationship Id="rId11" Type="http://schemas.openxmlformats.org/officeDocument/2006/relationships/image" Target="../media/image23.png"/><Relationship Id="rId5" Type="http://schemas.openxmlformats.org/officeDocument/2006/relationships/image" Target="../media/image21.png"/><Relationship Id="rId10" Type="http://schemas.openxmlformats.org/officeDocument/2006/relationships/customXml" Target="../ink/ink3.xml"/><Relationship Id="rId4" Type="http://schemas.openxmlformats.org/officeDocument/2006/relationships/image" Target="../media/image20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1" y="1905000"/>
            <a:ext cx="8331199" cy="2336800"/>
          </a:xfrm>
        </p:spPr>
        <p:txBody>
          <a:bodyPr anchor="ctr"/>
          <a:lstStyle/>
          <a:p>
            <a:r>
              <a:rPr lang="en-US" sz="4267" dirty="0"/>
              <a:t>Kansas Leads the World in the Success of Each Student.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4400" y="4343400"/>
            <a:ext cx="8534416" cy="1320800"/>
          </a:xfrm>
        </p:spPr>
        <p:txBody>
          <a:bodyPr>
            <a:normAutofit/>
          </a:bodyPr>
          <a:lstStyle/>
          <a:p>
            <a:pPr algn="r"/>
            <a:r>
              <a:rPr lang="en-US" sz="2667" dirty="0"/>
              <a:t>Dr. Randy Watson, Kansas Commissioner of Education</a:t>
            </a:r>
          </a:p>
        </p:txBody>
      </p:sp>
    </p:spTree>
    <p:extLst>
      <p:ext uri="{BB962C8B-B14F-4D97-AF65-F5344CB8AC3E}">
        <p14:creationId xmlns:p14="http://schemas.microsoft.com/office/powerpoint/2010/main" val="237283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92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5BA67E-B11A-164E-BA6C-DD373CE82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64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81100" y="4267201"/>
            <a:ext cx="9829800" cy="1544012"/>
          </a:xfrm>
        </p:spPr>
        <p:txBody>
          <a:bodyPr>
            <a:noAutofit/>
          </a:bodyPr>
          <a:lstStyle/>
          <a:p>
            <a:pPr marL="0" indent="0">
              <a:lnSpc>
                <a:spcPts val="5333"/>
              </a:lnSpc>
              <a:buNone/>
            </a:pPr>
            <a:r>
              <a:rPr lang="en-US" sz="6000" dirty="0">
                <a:solidFill>
                  <a:schemeClr val="tx2"/>
                </a:solidFill>
              </a:rPr>
              <a:t>Kansas leads the </a:t>
            </a:r>
            <a:r>
              <a:rPr lang="en-US" sz="6000" dirty="0">
                <a:solidFill>
                  <a:schemeClr val="bg2"/>
                </a:solidFill>
                <a:latin typeface="Arial Black" panose="020B0A04020102020204" pitchFamily="34" charset="0"/>
              </a:rPr>
              <a:t>world</a:t>
            </a:r>
            <a:r>
              <a:rPr lang="en-US" sz="6000" dirty="0">
                <a:solidFill>
                  <a:schemeClr val="tx2"/>
                </a:solidFill>
              </a:rPr>
              <a:t> in the success of each student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0487" y="6545902"/>
            <a:ext cx="3092513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defTabSz="1219140">
              <a:defRPr/>
            </a:pPr>
            <a:r>
              <a:rPr lang="en-US" sz="933" dirty="0">
                <a:solidFill>
                  <a:srgbClr val="15284B"/>
                </a:solidFill>
                <a:latin typeface="Arial Narrow"/>
              </a:rPr>
              <a:t>KANSAS STATE DEPARTMENT OF EDUCATION </a:t>
            </a:r>
            <a:r>
              <a:rPr lang="en-US" sz="933" i="1" dirty="0">
                <a:solidFill>
                  <a:srgbClr val="15284B"/>
                </a:solidFill>
                <a:latin typeface="Arial Narrow"/>
              </a:rPr>
              <a:t>| www.ksde.org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205D94-09C1-6B4C-AF57-75C191C51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0"/>
            <a:ext cx="12191999" cy="4216400"/>
          </a:xfrm>
          <a:prstGeom prst="rect">
            <a:avLst/>
          </a:prstGeom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84083" y="1"/>
            <a:ext cx="11785600" cy="510116"/>
          </a:xfrm>
          <a:prstGeom prst="rect">
            <a:avLst/>
          </a:prstGeom>
          <a:noFill/>
        </p:spPr>
        <p:txBody>
          <a:bodyPr vert="horz" wrap="square" lIns="0" tIns="0" rIns="0" bIns="1219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40">
              <a:defRPr/>
            </a:pPr>
            <a:r>
              <a:rPr lang="en-US" sz="3600" b="1" dirty="0">
                <a:solidFill>
                  <a:schemeClr val="tx2"/>
                </a:solidFill>
                <a:latin typeface="Arial Narrow"/>
              </a:rPr>
              <a:t>Our Vision for Kansas ...</a:t>
            </a:r>
          </a:p>
        </p:txBody>
      </p:sp>
    </p:spTree>
    <p:extLst>
      <p:ext uri="{BB962C8B-B14F-4D97-AF65-F5344CB8AC3E}">
        <p14:creationId xmlns:p14="http://schemas.microsoft.com/office/powerpoint/2010/main" val="201918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Success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5994399" y="1193800"/>
            <a:ext cx="6164791" cy="5104568"/>
          </a:xfrm>
          <a:solidFill>
            <a:srgbClr val="FFFFFF">
              <a:alpha val="60000"/>
            </a:srgbClr>
          </a:solidFill>
          <a:effectLst>
            <a:softEdge rad="63500"/>
          </a:effectLst>
        </p:spPr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en-US" sz="2667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Successful Kansas High School Graduate has the</a:t>
            </a:r>
          </a:p>
          <a:p>
            <a:pPr marL="457189" indent="-457189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667" b="1" dirty="0">
                <a:solidFill>
                  <a:srgbClr val="000000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Academic</a:t>
            </a:r>
            <a:r>
              <a:rPr lang="en-US" sz="2667" dirty="0">
                <a:solidFill>
                  <a:srgbClr val="000000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preparation,</a:t>
            </a:r>
          </a:p>
          <a:p>
            <a:pPr marL="457189" indent="-457189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67" b="1" dirty="0">
                <a:solidFill>
                  <a:srgbClr val="000000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Cognitive</a:t>
            </a:r>
            <a:r>
              <a:rPr lang="en-US" sz="2667" dirty="0">
                <a:solidFill>
                  <a:srgbClr val="000000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preparation,</a:t>
            </a:r>
          </a:p>
          <a:p>
            <a:pPr marL="457189" indent="-457189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67" b="1" dirty="0">
                <a:solidFill>
                  <a:srgbClr val="000000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Technical</a:t>
            </a:r>
            <a:r>
              <a:rPr lang="en-US" sz="2667" dirty="0">
                <a:solidFill>
                  <a:srgbClr val="000000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skills,</a:t>
            </a:r>
          </a:p>
          <a:p>
            <a:pPr marL="457189" indent="-457189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67" b="1" dirty="0">
                <a:solidFill>
                  <a:srgbClr val="000000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Employability</a:t>
            </a:r>
            <a:r>
              <a:rPr lang="en-US" sz="2667" dirty="0">
                <a:solidFill>
                  <a:srgbClr val="000000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skills </a:t>
            </a:r>
            <a:r>
              <a:rPr lang="en-US" sz="2667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</a:p>
          <a:p>
            <a:pPr marL="457189" indent="-457189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67" b="1" dirty="0">
                <a:solidFill>
                  <a:srgbClr val="000000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Civic engagement </a:t>
            </a:r>
            <a:endParaRPr lang="en-US" sz="2667" dirty="0">
              <a:solidFill>
                <a:srgbClr val="000000"/>
              </a:solidFill>
              <a:latin typeface="Franklin Gothic Demi Cond" panose="020B07060304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800"/>
              </a:spcBef>
            </a:pPr>
            <a:r>
              <a:rPr lang="en-US" sz="2667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be successful in postsecondary education, in the attainment of an industry recognized certification or in the workforce, without the need for remediation.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3800"/>
            <a:ext cx="12192000" cy="5080000"/>
          </a:xfrm>
          <a:prstGeom prst="rect">
            <a:avLst/>
          </a:prstGeom>
        </p:spPr>
      </p:pic>
      <p:sp>
        <p:nvSpPr>
          <p:cNvPr id="11" name="Content Placeholder 1"/>
          <p:cNvSpPr txBox="1">
            <a:spLocks/>
          </p:cNvSpPr>
          <p:nvPr/>
        </p:nvSpPr>
        <p:spPr>
          <a:xfrm>
            <a:off x="6172200" y="1193800"/>
            <a:ext cx="6095999" cy="5080000"/>
          </a:xfrm>
          <a:prstGeom prst="rect">
            <a:avLst/>
          </a:prstGeom>
          <a:solidFill>
            <a:srgbClr val="FFFFFF">
              <a:alpha val="54000"/>
            </a:srgbClr>
          </a:solidFill>
          <a:effectLst>
            <a:softEdge rad="63500"/>
          </a:effectLst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1219170" rtl="0" eaLnBrk="1" latinLnBrk="0" hangingPunct="1">
              <a:spcBef>
                <a:spcPct val="20000"/>
              </a:spcBef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76358" indent="-457189" algn="l" defTabSz="1219170" rtl="0" eaLnBrk="1" latinLnBrk="0" hangingPunct="1">
              <a:spcBef>
                <a:spcPct val="200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Clr>
                <a:schemeClr val="accent3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800"/>
              </a:spcBef>
            </a:pPr>
            <a:r>
              <a:rPr lang="en-US" sz="36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Successful Kansas High School Graduate has the</a:t>
            </a:r>
          </a:p>
          <a:p>
            <a:pPr marL="457189" indent="-457189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Academic</a:t>
            </a:r>
            <a:r>
              <a:rPr lang="en-US" sz="36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preparation,</a:t>
            </a:r>
          </a:p>
          <a:p>
            <a:pPr marL="457189" indent="-457189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Cognitive</a:t>
            </a:r>
            <a:r>
              <a:rPr lang="en-US" sz="36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preparation,</a:t>
            </a:r>
          </a:p>
          <a:p>
            <a:pPr marL="457189" indent="-457189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Technical</a:t>
            </a:r>
            <a:r>
              <a:rPr lang="en-US" sz="36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skills,</a:t>
            </a:r>
          </a:p>
          <a:p>
            <a:pPr marL="457189" indent="-457189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Employability</a:t>
            </a:r>
            <a:r>
              <a:rPr lang="en-US" sz="36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skills and</a:t>
            </a:r>
          </a:p>
          <a:p>
            <a:pPr marL="457189" indent="-457189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Civic engagement </a:t>
            </a:r>
            <a:endParaRPr lang="en-US" sz="3600" dirty="0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800"/>
              </a:spcBef>
            </a:pPr>
            <a:r>
              <a:rPr lang="en-US" sz="36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 be successful in postsecondary education, in the attainment of an industry recognized certification or in the workforce, without the need for remediation.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0216" y="1828800"/>
            <a:ext cx="959470" cy="155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13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82883"/>
            <a:ext cx="12192000" cy="1111664"/>
          </a:xfrm>
        </p:spPr>
        <p:txBody>
          <a:bodyPr>
            <a:normAutofit/>
          </a:bodyPr>
          <a:lstStyle/>
          <a:p>
            <a:r>
              <a:rPr lang="en-US" dirty="0"/>
              <a:t>Creating a Vision for Kansas – State Outcomes</a:t>
            </a:r>
          </a:p>
        </p:txBody>
      </p:sp>
      <p:pic>
        <p:nvPicPr>
          <p:cNvPr id="6" name="Picture 5" descr="Kansas-Can-blue_white-gold-st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3" y="1193800"/>
            <a:ext cx="3531539" cy="5080000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/>
        </p:nvGraphicFramePr>
        <p:xfrm>
          <a:off x="3429000" y="1193799"/>
          <a:ext cx="8686800" cy="5080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5-Point Star 7"/>
          <p:cNvSpPr/>
          <p:nvPr/>
        </p:nvSpPr>
        <p:spPr>
          <a:xfrm>
            <a:off x="3106062" y="-1524000"/>
            <a:ext cx="765379" cy="732879"/>
          </a:xfrm>
          <a:prstGeom prst="star5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44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4C18B9-CCAF-724B-A796-B93CC0601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3083" y="0"/>
            <a:ext cx="128822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224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C167FD0-D0D7-E841-B116-723D64DEE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1"/>
            <a:ext cx="3995224" cy="62335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833AE7-342E-AB46-953B-3E170883F0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6780" y="1"/>
            <a:ext cx="3942277" cy="62335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8402BD-CAE6-A447-9343-1FADD9C4D0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5224" y="49547"/>
            <a:ext cx="3942101" cy="618400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68D2075-8193-2E4E-9C73-401137533E86}"/>
                  </a:ext>
                </a:extLst>
              </p14:cNvPr>
              <p14:cNvContentPartPr/>
              <p14:nvPr/>
            </p14:nvContentPartPr>
            <p14:xfrm>
              <a:off x="1614599" y="5929817"/>
              <a:ext cx="1196160" cy="111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68D2075-8193-2E4E-9C73-401137533E8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78592" y="5857662"/>
                <a:ext cx="1267814" cy="2557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80944AB-6A71-394A-8B2F-2BCED593B1E4}"/>
                  </a:ext>
                </a:extLst>
              </p14:cNvPr>
              <p14:cNvContentPartPr/>
              <p14:nvPr/>
            </p14:nvContentPartPr>
            <p14:xfrm>
              <a:off x="5627399" y="6037337"/>
              <a:ext cx="1190400" cy="17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80944AB-6A71-394A-8B2F-2BCED593B1E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91392" y="5965337"/>
                <a:ext cx="1262054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63116D5-9BE5-1246-865B-B90A1FE4E411}"/>
                  </a:ext>
                </a:extLst>
              </p14:cNvPr>
              <p14:cNvContentPartPr/>
              <p14:nvPr/>
            </p14:nvContentPartPr>
            <p14:xfrm>
              <a:off x="9787079" y="6068537"/>
              <a:ext cx="1166400" cy="13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63116D5-9BE5-1246-865B-B90A1FE4E41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751090" y="5998937"/>
                <a:ext cx="1238018" cy="15277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4453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990602"/>
            <a:ext cx="3022805" cy="48994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B4B9A3-D62D-4B4D-945A-E46E50847F97}"/>
              </a:ext>
            </a:extLst>
          </p:cNvPr>
          <p:cNvSpPr txBox="1"/>
          <p:nvPr/>
        </p:nvSpPr>
        <p:spPr>
          <a:xfrm>
            <a:off x="0" y="304800"/>
            <a:ext cx="1135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Just a few items we have recently accomplished by working together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DCA5AC-FD0A-AC43-A375-AFB657E3C5A9}"/>
              </a:ext>
            </a:extLst>
          </p:cNvPr>
          <p:cNvSpPr txBox="1"/>
          <p:nvPr/>
        </p:nvSpPr>
        <p:spPr>
          <a:xfrm>
            <a:off x="3733800" y="1295400"/>
            <a:ext cx="8305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2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Transition to College Algebra </a:t>
            </a:r>
          </a:p>
          <a:p>
            <a:pPr>
              <a:buClr>
                <a:schemeClr val="bg2"/>
              </a:buClr>
              <a:buSzPct val="125000"/>
            </a:pPr>
            <a:endParaRPr lang="en-US" sz="3200" dirty="0">
              <a:solidFill>
                <a:schemeClr val="tx2"/>
              </a:solidFill>
            </a:endParaRPr>
          </a:p>
          <a:p>
            <a:pPr marL="342900" indent="-342900">
              <a:buClr>
                <a:schemeClr val="bg2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Standard acceptance for Advanced Placement Credits</a:t>
            </a:r>
          </a:p>
          <a:p>
            <a:pPr marL="342900" indent="-342900">
              <a:buClr>
                <a:schemeClr val="bg2"/>
              </a:buClr>
              <a:buSzPct val="125000"/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2"/>
              </a:solidFill>
            </a:endParaRPr>
          </a:p>
          <a:p>
            <a:pPr marL="342900" indent="-342900">
              <a:buClr>
                <a:schemeClr val="bg2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Systemwide Transfer of Courses</a:t>
            </a:r>
          </a:p>
          <a:p>
            <a:pPr marL="342900" indent="-342900">
              <a:buClr>
                <a:schemeClr val="bg2"/>
              </a:buClr>
              <a:buSzPct val="125000"/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2"/>
              </a:solidFill>
            </a:endParaRPr>
          </a:p>
          <a:p>
            <a:pPr marL="342900" indent="-342900">
              <a:buClr>
                <a:schemeClr val="bg2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ACT and ACT WorkKeys being provided to all students</a:t>
            </a:r>
          </a:p>
        </p:txBody>
      </p:sp>
    </p:spTree>
    <p:extLst>
      <p:ext uri="{BB962C8B-B14F-4D97-AF65-F5344CB8AC3E}">
        <p14:creationId xmlns:p14="http://schemas.microsoft.com/office/powerpoint/2010/main" val="79676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990602"/>
            <a:ext cx="3022805" cy="48994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B4B9A3-D62D-4B4D-945A-E46E50847F97}"/>
              </a:ext>
            </a:extLst>
          </p:cNvPr>
          <p:cNvSpPr txBox="1"/>
          <p:nvPr/>
        </p:nvSpPr>
        <p:spPr>
          <a:xfrm>
            <a:off x="-19235" y="228600"/>
            <a:ext cx="1135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Some projects that will help drive our mutual goals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DCA5AC-FD0A-AC43-A375-AFB657E3C5A9}"/>
              </a:ext>
            </a:extLst>
          </p:cNvPr>
          <p:cNvSpPr txBox="1"/>
          <p:nvPr/>
        </p:nvSpPr>
        <p:spPr>
          <a:xfrm>
            <a:off x="3657600" y="1295400"/>
            <a:ext cx="8382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2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Being active together on the Governor’s Council</a:t>
            </a:r>
          </a:p>
          <a:p>
            <a:pPr marL="342900" indent="-342900">
              <a:buClr>
                <a:schemeClr val="bg2"/>
              </a:buClr>
              <a:buSzPct val="125000"/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/>
              </a:solidFill>
            </a:endParaRPr>
          </a:p>
          <a:p>
            <a:pPr marL="342900" indent="-342900">
              <a:buClr>
                <a:schemeClr val="bg2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Consider recommendations from the Concurrent Enrollment Taskforce on the “First 15.”</a:t>
            </a:r>
          </a:p>
          <a:p>
            <a:pPr marL="342900" indent="-342900">
              <a:buClr>
                <a:schemeClr val="bg2"/>
              </a:buClr>
              <a:buSzPct val="125000"/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/>
              </a:solidFill>
            </a:endParaRPr>
          </a:p>
          <a:p>
            <a:pPr marL="342900" indent="-342900">
              <a:buClr>
                <a:schemeClr val="bg2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Continue to look at various ways to support and expand Excel in Career and Tech Ed</a:t>
            </a:r>
          </a:p>
          <a:p>
            <a:pPr marL="342900" indent="-342900">
              <a:buClr>
                <a:schemeClr val="bg2"/>
              </a:buClr>
              <a:buSzPct val="125000"/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/>
              </a:solidFill>
            </a:endParaRPr>
          </a:p>
          <a:p>
            <a:pPr marL="342900" indent="-342900">
              <a:buClr>
                <a:schemeClr val="bg2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Discuss Qualified Admissions and the best way to assist first generation students to attend post secondary schooling.</a:t>
            </a:r>
          </a:p>
        </p:txBody>
      </p:sp>
    </p:spTree>
    <p:extLst>
      <p:ext uri="{BB962C8B-B14F-4D97-AF65-F5344CB8AC3E}">
        <p14:creationId xmlns:p14="http://schemas.microsoft.com/office/powerpoint/2010/main" val="357464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theme1.xml><?xml version="1.0" encoding="utf-8"?>
<a:theme xmlns:a="http://schemas.openxmlformats.org/drawingml/2006/main" name="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46270</TotalTime>
  <Words>424</Words>
  <Application>Microsoft Office PowerPoint</Application>
  <PresentationFormat>Widescreen</PresentationFormat>
  <Paragraphs>61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Arial</vt:lpstr>
      <vt:lpstr>Arial Black</vt:lpstr>
      <vt:lpstr>Arial Narrow</vt:lpstr>
      <vt:lpstr>Calibri</vt:lpstr>
      <vt:lpstr>Calibri Light</vt:lpstr>
      <vt:lpstr>Century Gothic</vt:lpstr>
      <vt:lpstr>Franklin Gothic Demi Cond</vt:lpstr>
      <vt:lpstr>Times New Roman</vt:lpstr>
      <vt:lpstr>Wingdings</vt:lpstr>
      <vt:lpstr>KansansCAN-Blank-Template</vt:lpstr>
      <vt:lpstr>1_KansansCAN-Blank-Template</vt:lpstr>
      <vt:lpstr>Custom Design</vt:lpstr>
      <vt:lpstr>5_KansansCAN-Blank-Template</vt:lpstr>
      <vt:lpstr>Kansas Leads the World in the Success of Each Student.</vt:lpstr>
      <vt:lpstr>PowerPoint Presentation</vt:lpstr>
      <vt:lpstr>PowerPoint Presentation</vt:lpstr>
      <vt:lpstr>Defining Success</vt:lpstr>
      <vt:lpstr>Creating a Vision for Kansas – State Outcomes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KSDE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Franklin</dc:creator>
  <cp:lastModifiedBy>Penny Rice</cp:lastModifiedBy>
  <cp:revision>1031</cp:revision>
  <cp:lastPrinted>2017-03-04T16:12:47Z</cp:lastPrinted>
  <dcterms:created xsi:type="dcterms:W3CDTF">2015-08-04T16:12:34Z</dcterms:created>
  <dcterms:modified xsi:type="dcterms:W3CDTF">2019-10-01T18:37:31Z</dcterms:modified>
</cp:coreProperties>
</file>