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2" r:id="rId6"/>
    <p:sldMasterId id="2147483733" r:id="rId7"/>
    <p:sldMasterId id="214748373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Lst>
  <p:sldSz cy="5143500" cx="9144000"/>
  <p:notesSz cx="6858000" cy="9144000"/>
  <p:embeddedFontLst>
    <p:embeddedFont>
      <p:font typeface="Roboto Thin"/>
      <p:regular r:id="rId66"/>
      <p:bold r:id="rId67"/>
      <p:italic r:id="rId68"/>
      <p:boldItalic r:id="rId69"/>
    </p:embeddedFont>
    <p:embeddedFont>
      <p:font typeface="Roboto"/>
      <p:regular r:id="rId70"/>
      <p:bold r:id="rId71"/>
      <p:italic r:id="rId72"/>
      <p:boldItalic r:id="rId73"/>
    </p:embeddedFont>
    <p:embeddedFont>
      <p:font typeface="Roboto Medium"/>
      <p:regular r:id="rId74"/>
      <p:bold r:id="rId75"/>
      <p:italic r:id="rId76"/>
      <p:boldItalic r:id="rId77"/>
    </p:embeddedFont>
    <p:embeddedFont>
      <p:font typeface="Arial Narrow"/>
      <p:regular r:id="rId78"/>
      <p:bold r:id="rId79"/>
      <p:italic r:id="rId80"/>
      <p:boldItalic r:id="rId81"/>
    </p:embeddedFont>
    <p:embeddedFont>
      <p:font typeface="Open Sans SemiBold"/>
      <p:regular r:id="rId82"/>
      <p:bold r:id="rId83"/>
      <p:italic r:id="rId84"/>
      <p:boldItalic r:id="rId85"/>
    </p:embeddedFont>
    <p:embeddedFont>
      <p:font typeface="Roboto Light"/>
      <p:regular r:id="rId86"/>
      <p:bold r:id="rId87"/>
      <p:italic r:id="rId88"/>
      <p:boldItalic r:id="rId89"/>
    </p:embeddedFont>
    <p:embeddedFont>
      <p:font typeface="Arial Black"/>
      <p:regular r:id="rId90"/>
    </p:embeddedFont>
    <p:embeddedFont>
      <p:font typeface="Open Sans Light"/>
      <p:regular r:id="rId91"/>
      <p:bold r:id="rId92"/>
      <p:italic r:id="rId93"/>
      <p:boldItalic r:id="rId94"/>
    </p:embeddedFont>
    <p:embeddedFont>
      <p:font typeface="Open Sans"/>
      <p:regular r:id="rId95"/>
      <p:bold r:id="rId96"/>
      <p:italic r:id="rId97"/>
      <p:boldItalic r:id="rId98"/>
    </p:embeddedFont>
    <p:embeddedFont>
      <p:font typeface="Century Gothic"/>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arah Perrym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7F10F4-A9F6-4A6F-9A22-61B4C4A57A8F}">
  <a:tblStyle styleId="{A37F10F4-A9F6-4A6F-9A22-61B4C4A57A8F}"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D39C150-B24D-4BD3-ACDB-26A0E0C4D71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6876B02-959D-4425-9E4E-B52C35140137}"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102" Type="http://schemas.openxmlformats.org/officeDocument/2006/relationships/font" Target="fonts/CenturyGothic-boldItalic.fntdata"/><Relationship Id="rId101" Type="http://schemas.openxmlformats.org/officeDocument/2006/relationships/font" Target="fonts/CenturyGothic-italic.fntdata"/><Relationship Id="rId100" Type="http://schemas.openxmlformats.org/officeDocument/2006/relationships/font" Target="fonts/CenturyGothic-bold.fntdata"/><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95" Type="http://schemas.openxmlformats.org/officeDocument/2006/relationships/font" Target="fonts/OpenSans-regular.fntdata"/><Relationship Id="rId94" Type="http://schemas.openxmlformats.org/officeDocument/2006/relationships/font" Target="fonts/OpenSansLight-boldItalic.fntdata"/><Relationship Id="rId97" Type="http://schemas.openxmlformats.org/officeDocument/2006/relationships/font" Target="fonts/OpenSans-italic.fntdata"/><Relationship Id="rId96" Type="http://schemas.openxmlformats.org/officeDocument/2006/relationships/font" Target="fonts/OpenSans-bold.fntdata"/><Relationship Id="rId11" Type="http://schemas.openxmlformats.org/officeDocument/2006/relationships/slide" Target="slides/slide2.xml"/><Relationship Id="rId99" Type="http://schemas.openxmlformats.org/officeDocument/2006/relationships/font" Target="fonts/CenturyGothic-regular.fntdata"/><Relationship Id="rId10" Type="http://schemas.openxmlformats.org/officeDocument/2006/relationships/slide" Target="slides/slide1.xml"/><Relationship Id="rId98" Type="http://schemas.openxmlformats.org/officeDocument/2006/relationships/font" Target="fonts/OpenSans-boldItalic.fntdata"/><Relationship Id="rId13" Type="http://schemas.openxmlformats.org/officeDocument/2006/relationships/slide" Target="slides/slide4.xml"/><Relationship Id="rId12" Type="http://schemas.openxmlformats.org/officeDocument/2006/relationships/slide" Target="slides/slide3.xml"/><Relationship Id="rId91" Type="http://schemas.openxmlformats.org/officeDocument/2006/relationships/font" Target="fonts/OpenSansLight-regular.fntdata"/><Relationship Id="rId90" Type="http://schemas.openxmlformats.org/officeDocument/2006/relationships/font" Target="fonts/ArialBlack-regular.fntdata"/><Relationship Id="rId93" Type="http://schemas.openxmlformats.org/officeDocument/2006/relationships/font" Target="fonts/OpenSansLight-italic.fntdata"/><Relationship Id="rId92" Type="http://schemas.openxmlformats.org/officeDocument/2006/relationships/font" Target="fonts/OpenSansLight-bold.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84" Type="http://schemas.openxmlformats.org/officeDocument/2006/relationships/font" Target="fonts/OpenSansSemiBold-italic.fntdata"/><Relationship Id="rId83" Type="http://schemas.openxmlformats.org/officeDocument/2006/relationships/font" Target="fonts/OpenSansSemiBold-bold.fntdata"/><Relationship Id="rId86" Type="http://schemas.openxmlformats.org/officeDocument/2006/relationships/font" Target="fonts/RobotoLight-regular.fntdata"/><Relationship Id="rId85" Type="http://schemas.openxmlformats.org/officeDocument/2006/relationships/font" Target="fonts/OpenSansSemiBold-boldItalic.fntdata"/><Relationship Id="rId88" Type="http://schemas.openxmlformats.org/officeDocument/2006/relationships/font" Target="fonts/RobotoLight-italic.fntdata"/><Relationship Id="rId87" Type="http://schemas.openxmlformats.org/officeDocument/2006/relationships/font" Target="fonts/RobotoLight-bold.fntdata"/><Relationship Id="rId89" Type="http://schemas.openxmlformats.org/officeDocument/2006/relationships/font" Target="fonts/RobotoLight-boldItalic.fntdata"/><Relationship Id="rId80" Type="http://schemas.openxmlformats.org/officeDocument/2006/relationships/font" Target="fonts/ArialNarrow-italic.fntdata"/><Relationship Id="rId82" Type="http://schemas.openxmlformats.org/officeDocument/2006/relationships/font" Target="fonts/OpenSansSemiBold-regular.fntdata"/><Relationship Id="rId81"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73" Type="http://schemas.openxmlformats.org/officeDocument/2006/relationships/font" Target="fonts/Roboto-boldItalic.fntdata"/><Relationship Id="rId72" Type="http://schemas.openxmlformats.org/officeDocument/2006/relationships/font" Target="fonts/Roboto-italic.fntdata"/><Relationship Id="rId75" Type="http://schemas.openxmlformats.org/officeDocument/2006/relationships/font" Target="fonts/RobotoMedium-bold.fntdata"/><Relationship Id="rId74" Type="http://schemas.openxmlformats.org/officeDocument/2006/relationships/font" Target="fonts/RobotoMedium-regular.fntdata"/><Relationship Id="rId77" Type="http://schemas.openxmlformats.org/officeDocument/2006/relationships/font" Target="fonts/RobotoMedium-boldItalic.fntdata"/><Relationship Id="rId76" Type="http://schemas.openxmlformats.org/officeDocument/2006/relationships/font" Target="fonts/RobotoMedium-italic.fntdata"/><Relationship Id="rId79" Type="http://schemas.openxmlformats.org/officeDocument/2006/relationships/font" Target="fonts/ArialNarrow-bold.fntdata"/><Relationship Id="rId78" Type="http://schemas.openxmlformats.org/officeDocument/2006/relationships/font" Target="fonts/ArialNarrow-regular.fntdata"/><Relationship Id="rId71" Type="http://schemas.openxmlformats.org/officeDocument/2006/relationships/font" Target="fonts/Roboto-bold.fntdata"/><Relationship Id="rId70" Type="http://schemas.openxmlformats.org/officeDocument/2006/relationships/font" Target="fonts/Roboto-regular.fntdata"/><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font" Target="fonts/RobotoThin-regular.fntdata"/><Relationship Id="rId65" Type="http://schemas.openxmlformats.org/officeDocument/2006/relationships/slide" Target="slides/slide56.xml"/><Relationship Id="rId68" Type="http://schemas.openxmlformats.org/officeDocument/2006/relationships/font" Target="fonts/RobotoThin-italic.fntdata"/><Relationship Id="rId67" Type="http://schemas.openxmlformats.org/officeDocument/2006/relationships/font" Target="fonts/RobotoThin-bold.fntdata"/><Relationship Id="rId60" Type="http://schemas.openxmlformats.org/officeDocument/2006/relationships/slide" Target="slides/slide51.xml"/><Relationship Id="rId69" Type="http://schemas.openxmlformats.org/officeDocument/2006/relationships/font" Target="fonts/RobotoThin-boldItalic.fntdata"/><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54" Type="http://schemas.openxmlformats.org/officeDocument/2006/relationships/slide" Target="slides/slide45.xml"/><Relationship Id="rId57" Type="http://schemas.openxmlformats.org/officeDocument/2006/relationships/slide" Target="slides/slide48.xml"/><Relationship Id="rId56" Type="http://schemas.openxmlformats.org/officeDocument/2006/relationships/slide" Target="slides/slide47.xml"/><Relationship Id="rId59" Type="http://schemas.openxmlformats.org/officeDocument/2006/relationships/slide" Target="slides/slide50.xml"/><Relationship Id="rId58" Type="http://schemas.openxmlformats.org/officeDocument/2006/relationships/slide" Target="slides/slide4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19T21:14:21.111">
    <p:pos x="6000" y="0"/>
    <p:text>For this piece, the SRT can divide into two teams. One will do a current state/desired state gap analysis based on success for each student. The other will do the initiative inventory. Spend 30 minutes in the teams. Then, provide 15 minutes for the teams to share back with their full SRT. Reflect.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kfIj8dZVr94%3d&amp;tabid=1509&amp;portalid=0&amp;mid=6018"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t0NmZDfrCNk%3d&amp;tabid=1509&amp;portalid=0&amp;mid=6018"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Communications/KC_School_Redesign/Kansans%20Can%20School%20Redesign%20Project%20Plan%20Year%20Timeline.pdf?ver=2020-09-24-144333-290"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LinkClick.aspx?fileticket=vnD9-j4k9No%3d&amp;tabid=1207&amp;portalid=0&amp;mid=363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d8550f5ae8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Things: </a:t>
            </a:r>
            <a:endParaRPr/>
          </a:p>
          <a:p>
            <a:pPr indent="-298450" lvl="0" marL="457200" rtl="0" algn="l">
              <a:spcBef>
                <a:spcPts val="0"/>
              </a:spcBef>
              <a:spcAft>
                <a:spcPts val="0"/>
              </a:spcAft>
              <a:buSzPts val="1100"/>
              <a:buAutoNum type="arabicPeriod"/>
            </a:pPr>
            <a:r>
              <a:rPr lang="en"/>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p>
          <a:p>
            <a:pPr indent="-298450" lvl="0" marL="457200" rtl="0" algn="l">
              <a:spcBef>
                <a:spcPts val="0"/>
              </a:spcBef>
              <a:spcAft>
                <a:spcPts val="0"/>
              </a:spcAft>
              <a:buSzPts val="1100"/>
              <a:buAutoNum type="arabicPeriod"/>
            </a:pPr>
            <a:r>
              <a:rPr lang="en"/>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p>
        </p:txBody>
      </p:sp>
      <p:sp>
        <p:nvSpPr>
          <p:cNvPr id="593" name="Google Shape;593;gd8550f5ae8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d8550f5ae8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d8550f5ae8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d90d7198d6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d90d7198d6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d8550f5ae8_0_5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d8550f5ae8_0_5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Read Elevator Speeches with the 4 Principles- </a:t>
            </a:r>
            <a:r>
              <a:rPr lang="en" u="sng">
                <a:solidFill>
                  <a:schemeClr val="hlink"/>
                </a:solidFill>
                <a:hlinkClick r:id="rId2"/>
              </a:rPr>
              <a:t>https://www.ksde.org/LinkClick.aspx?fileticket=kfIj8dZVr94%3d&amp;tabid=1509&amp;portalid=0&amp;mid=6018</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7b1f5f0b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7b1f5f0b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Designing the Rocket Day 1, 45 minutes will be spent exploring the principles. Any combination of what is on the slide will work. Flexibility around this portion of the day is allowed, so long as significant time is spent on the principles.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d90d7198d6_0_2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d90d7198d6_0_2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d90d7198d6_0_1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d90d7198d6_0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d8550f5ae8_0_589:notes"/>
          <p:cNvSpPr/>
          <p:nvPr>
            <p:ph idx="2" type="sldImg"/>
          </p:nvPr>
        </p:nvSpPr>
        <p:spPr>
          <a:xfrm>
            <a:off x="381000" y="4114800"/>
            <a:ext cx="6096000" cy="2057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gd8550f5ae8_0_589:notes"/>
          <p:cNvSpPr txBox="1"/>
          <p:nvPr>
            <p:ph idx="1" type="body"/>
          </p:nvPr>
        </p:nvSpPr>
        <p:spPr>
          <a:xfrm>
            <a:off x="685800" y="26060400"/>
            <a:ext cx="5486400" cy="2468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 HOW of Redesign -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Blending of the two models - unique to school improvement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Start with Empathize and roll through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Design Thinking - student-focused solutions, lends itself to creativity and innovation (Navigating Next)    Ex. Michelangelo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4DX - narrowing down to what’s most important for student, executing well with strategies that leverage student-centered goals   Ex. Tom Osborne drawing up the split back veer play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Blending creativity &amp; innovation with a focus on executing well = strong process to Redesign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Schools learn this process in the Plan Year and then continually replicate and cycle through in a perpetual loop</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d90d7198d6_0_1342: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d90d7198d6_0_1342: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d90d7198d6_0_1638:notes"/>
          <p:cNvSpPr/>
          <p:nvPr>
            <p:ph idx="2" type="sldImg"/>
          </p:nvPr>
        </p:nvSpPr>
        <p:spPr>
          <a:xfrm>
            <a:off x="381000" y="4114800"/>
            <a:ext cx="6096000" cy="2057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gd90d7198d6_0_1638:notes"/>
          <p:cNvSpPr txBox="1"/>
          <p:nvPr>
            <p:ph idx="1" type="body"/>
          </p:nvPr>
        </p:nvSpPr>
        <p:spPr>
          <a:xfrm>
            <a:off x="685800" y="26060400"/>
            <a:ext cx="5486400" cy="2468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d90d7198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d90d7198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d90d7198d6_0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d90d7198d6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d90d7198d6_0_1366: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Better Way Challenge- </a:t>
            </a:r>
            <a:r>
              <a:rPr lang="en" u="sng">
                <a:solidFill>
                  <a:schemeClr val="hlink"/>
                </a:solidFill>
                <a:hlinkClick r:id="rId2"/>
              </a:rPr>
              <a:t>https://www.ksde.org/LinkClick.aspx?fileticket=t0NmZDfrCNk%3d&amp;tabid=1509&amp;portalid=0&amp;mid=6018</a:t>
            </a:r>
            <a:r>
              <a:rPr lang="en"/>
              <a:t> </a:t>
            </a:r>
            <a:endParaRPr/>
          </a:p>
        </p:txBody>
      </p:sp>
      <p:sp>
        <p:nvSpPr>
          <p:cNvPr id="725" name="Google Shape;725;gd90d7198d6_0_1366: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d90d7198d6_0_1373: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gd90d7198d6_0_1373: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d90d7198d6_0_1381: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gd90d7198d6_0_1381: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d90d7198d6_0_1387: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d90d7198d6_0_1387: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d90d7198d6_0_1393: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gd90d7198d6_0_1393: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d90d7198d6_0_1399: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gd90d7198d6_0_1399: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d90d7198d6_0_1405:notes"/>
          <p:cNvSpPr txBox="1"/>
          <p:nvPr>
            <p:ph idx="1" type="body"/>
          </p:nvPr>
        </p:nvSpPr>
        <p:spPr>
          <a:xfrm>
            <a:off x="685800" y="26060400"/>
            <a:ext cx="5486400" cy="246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d90d7198d6_0_1405:notes"/>
          <p:cNvSpPr/>
          <p:nvPr>
            <p:ph idx="2" type="sldImg"/>
          </p:nvPr>
        </p:nvSpPr>
        <p:spPr>
          <a:xfrm>
            <a:off x="381300" y="4114800"/>
            <a:ext cx="6096000" cy="2057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d90d7198d6_0_1661:notes"/>
          <p:cNvSpPr/>
          <p:nvPr>
            <p:ph idx="2" type="sldImg"/>
          </p:nvPr>
        </p:nvSpPr>
        <p:spPr>
          <a:xfrm>
            <a:off x="381000" y="4114800"/>
            <a:ext cx="6096000" cy="2057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gd90d7198d6_0_1661:notes"/>
          <p:cNvSpPr txBox="1"/>
          <p:nvPr>
            <p:ph idx="1" type="body"/>
          </p:nvPr>
        </p:nvSpPr>
        <p:spPr>
          <a:xfrm>
            <a:off x="685800" y="26060400"/>
            <a:ext cx="5486400" cy="2468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d90d7198d6_0_1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d90d7198d6_0_1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d90d7198d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d90d7198d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d90d7198d6_0_20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d90d7198d6_0_2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d90d7198d6_0_2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d90d7198d6_0_2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d90d7198d6_0_1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d90d7198d6_0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d90d7198d6_0_1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d90d7198d6_0_1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dive into  Empathize next but first we want to make sure you understand the other terms</a:t>
            </a:r>
            <a:endParaRPr/>
          </a:p>
          <a:p>
            <a:pPr indent="0" lvl="0" marL="0" rtl="0" algn="l">
              <a:spcBef>
                <a:spcPts val="0"/>
              </a:spcBef>
              <a:spcAft>
                <a:spcPts val="0"/>
              </a:spcAft>
              <a:buNone/>
            </a:pPr>
            <a:r>
              <a:rPr lang="en"/>
              <a:t>Define for us is identify problems and/or trends, creating how might we statements and then creating goal areas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d90d7198d6_0_1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d90d7198d6_0_1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d90d7198d6_0_1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d90d7198d6_0_1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highlight>
                  <a:srgbClr val="FFFF00"/>
                </a:highlight>
              </a:rPr>
              <a:t>These student profiles are examples of the considerations teachers should be maintaining while writing about one of their own students. MAKE SURE THIS IS DONE BY TEACHERS USING THEIR OWN STUDENT. </a:t>
            </a:r>
            <a:endParaRPr b="1">
              <a:highlight>
                <a:srgbClr val="FFFF00"/>
              </a:highlight>
            </a:endParaRPr>
          </a:p>
          <a:p>
            <a:pPr indent="-317500" lvl="0" marL="457200" rtl="0" algn="l">
              <a:spcBef>
                <a:spcPts val="0"/>
              </a:spcBef>
              <a:spcAft>
                <a:spcPts val="0"/>
              </a:spcAft>
              <a:buSzPts val="1400"/>
              <a:buChar char="-"/>
            </a:pPr>
            <a:r>
              <a:rPr lang="en"/>
              <a:t>Staying with the student experience at the center</a:t>
            </a:r>
            <a:endParaRPr/>
          </a:p>
          <a:p>
            <a:pPr indent="-317500" lvl="0" marL="457200" rtl="0" algn="l">
              <a:spcBef>
                <a:spcPts val="0"/>
              </a:spcBef>
              <a:spcAft>
                <a:spcPts val="0"/>
              </a:spcAft>
              <a:buSzPts val="1400"/>
              <a:buChar char="-"/>
            </a:pPr>
            <a:r>
              <a:rPr lang="en"/>
              <a:t>Want to bring the voice of Kansas students</a:t>
            </a:r>
            <a:endParaRPr/>
          </a:p>
          <a:p>
            <a:pPr indent="-317500" lvl="0" marL="457200" rtl="0" algn="l">
              <a:spcBef>
                <a:spcPts val="0"/>
              </a:spcBef>
              <a:spcAft>
                <a:spcPts val="0"/>
              </a:spcAft>
              <a:buSzPts val="1400"/>
              <a:buChar char="-"/>
            </a:pPr>
            <a:r>
              <a:rPr lang="en"/>
              <a:t>By no means exhaustive but is a starting point for how to empathize </a:t>
            </a:r>
            <a:endParaRPr/>
          </a:p>
          <a:p>
            <a:pPr indent="-317500" lvl="0" marL="457200" rtl="0" algn="l">
              <a:spcBef>
                <a:spcPts val="0"/>
              </a:spcBef>
              <a:spcAft>
                <a:spcPts val="0"/>
              </a:spcAft>
              <a:buSzPts val="1400"/>
              <a:buChar char="-"/>
            </a:pPr>
            <a:r>
              <a:rPr lang="en"/>
              <a:t>Instruction: Select 1 student. You will develop a persona canvas that has multiple prompts such as trends, fears, headaches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d90d7198d6_0_1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d90d7198d6_0_1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d90d7198d6_0_1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d90d7198d6_0_1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d90d7198d6_0_1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d90d7198d6_0_1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d90d7198d6_0_2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d90d7198d6_0_2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d8550f5ae8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d8550f5ae8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d90d7198d6_0_1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d90d7198d6_0_1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dive into  Empathize next but first we want to make sure you understand the other terms</a:t>
            </a:r>
            <a:endParaRPr/>
          </a:p>
          <a:p>
            <a:pPr indent="0" lvl="0" marL="0" rtl="0" algn="l">
              <a:spcBef>
                <a:spcPts val="0"/>
              </a:spcBef>
              <a:spcAft>
                <a:spcPts val="0"/>
              </a:spcAft>
              <a:buNone/>
            </a:pPr>
            <a:r>
              <a:rPr lang="en"/>
              <a:t>Define for us is identify problems and/or trends, creating how might we statements and then creating goal areas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d90d7198d6_0_1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d90d7198d6_0_1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is the step that will allow schools to identify their 2 - 4 Goal Areas.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practice activity, each SRT should rotate through the empathy maps, identify trends, turn them into HMW statements and then into Goal Areas.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example - a trend from the empathy maps is chronic absenteeism which turns into HMW cause students to want to be at school?  The related Goal Area could be student engagement or attendance,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SRT can practice this activity and then take it back to the whole staff to identify their 2 - 4 Goal Areas and then bring those back to DAy 2 of DTR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d90d7198d6_0_1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d90d7198d6_0_1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EQ: </a:t>
            </a:r>
            <a:endParaRPr/>
          </a:p>
          <a:p>
            <a:pPr indent="-292100" lvl="0" marL="698500" rtl="0" algn="l">
              <a:lnSpc>
                <a:spcPct val="125000"/>
              </a:lnSpc>
              <a:spcBef>
                <a:spcPts val="200"/>
              </a:spcBef>
              <a:spcAft>
                <a:spcPts val="0"/>
              </a:spcAft>
              <a:buSzPts val="1000"/>
              <a:buFont typeface="Open Sans"/>
              <a:buAutoNum type="arabicPeriod"/>
            </a:pPr>
            <a:r>
              <a:rPr lang="en" sz="1000">
                <a:latin typeface="Open Sans"/>
                <a:ea typeface="Open Sans"/>
                <a:cs typeface="Open Sans"/>
                <a:sym typeface="Open Sans"/>
              </a:rPr>
              <a:t>Is </a:t>
            </a:r>
            <a:r>
              <a:rPr i="1" lang="en" sz="1000">
                <a:latin typeface="Open Sans"/>
                <a:ea typeface="Open Sans"/>
                <a:cs typeface="Open Sans"/>
                <a:sym typeface="Open Sans"/>
              </a:rPr>
              <a:t>open-ended;</a:t>
            </a:r>
            <a:r>
              <a:rPr lang="en" sz="1000">
                <a:latin typeface="Open Sans"/>
                <a:ea typeface="Open Sans"/>
                <a:cs typeface="Open Sans"/>
                <a:sym typeface="Open Sans"/>
              </a:rPr>
              <a:t> that is, it typically will not have a single, final, and correct answer.</a:t>
            </a:r>
            <a:endParaRPr sz="1000">
              <a:latin typeface="Open Sans"/>
              <a:ea typeface="Open Sans"/>
              <a:cs typeface="Open Sans"/>
              <a:sym typeface="Open Sans"/>
            </a:endParaRPr>
          </a:p>
          <a:p>
            <a:pPr indent="-292100" lvl="0" marL="698500" rtl="0" algn="l">
              <a:lnSpc>
                <a:spcPct val="125000"/>
              </a:lnSpc>
              <a:spcBef>
                <a:spcPts val="0"/>
              </a:spcBef>
              <a:spcAft>
                <a:spcPts val="0"/>
              </a:spcAft>
              <a:buSzPts val="1000"/>
              <a:buFont typeface="Open Sans"/>
              <a:buAutoNum type="arabicPeriod"/>
            </a:pPr>
            <a:r>
              <a:rPr lang="en" sz="1000">
                <a:latin typeface="Open Sans"/>
                <a:ea typeface="Open Sans"/>
                <a:cs typeface="Open Sans"/>
                <a:sym typeface="Open Sans"/>
              </a:rPr>
              <a:t>Is </a:t>
            </a:r>
            <a:r>
              <a:rPr i="1" lang="en" sz="1000">
                <a:latin typeface="Open Sans"/>
                <a:ea typeface="Open Sans"/>
                <a:cs typeface="Open Sans"/>
                <a:sym typeface="Open Sans"/>
              </a:rPr>
              <a:t>thought-provoking</a:t>
            </a:r>
            <a:r>
              <a:rPr lang="en" sz="1000">
                <a:latin typeface="Open Sans"/>
                <a:ea typeface="Open Sans"/>
                <a:cs typeface="Open Sans"/>
                <a:sym typeface="Open Sans"/>
              </a:rPr>
              <a:t> and </a:t>
            </a:r>
            <a:r>
              <a:rPr i="1" lang="en" sz="1000">
                <a:latin typeface="Open Sans"/>
                <a:ea typeface="Open Sans"/>
                <a:cs typeface="Open Sans"/>
                <a:sym typeface="Open Sans"/>
              </a:rPr>
              <a:t>intellectually engaging</a:t>
            </a:r>
            <a:r>
              <a:rPr lang="en" sz="1000">
                <a:latin typeface="Open Sans"/>
                <a:ea typeface="Open Sans"/>
                <a:cs typeface="Open Sans"/>
                <a:sym typeface="Open Sans"/>
              </a:rPr>
              <a:t>, often sparking discussion and debate.</a:t>
            </a:r>
            <a:endParaRPr sz="1000">
              <a:latin typeface="Open Sans"/>
              <a:ea typeface="Open Sans"/>
              <a:cs typeface="Open Sans"/>
              <a:sym typeface="Open Sans"/>
            </a:endParaRPr>
          </a:p>
          <a:p>
            <a:pPr indent="-292100" lvl="0" marL="698500" rtl="0" algn="l">
              <a:lnSpc>
                <a:spcPct val="125000"/>
              </a:lnSpc>
              <a:spcBef>
                <a:spcPts val="0"/>
              </a:spcBef>
              <a:spcAft>
                <a:spcPts val="0"/>
              </a:spcAft>
              <a:buSzPts val="1000"/>
              <a:buFont typeface="Open Sans"/>
              <a:buAutoNum type="arabicPeriod"/>
            </a:pPr>
            <a:r>
              <a:rPr lang="en" sz="1000">
                <a:latin typeface="Open Sans"/>
                <a:ea typeface="Open Sans"/>
                <a:cs typeface="Open Sans"/>
                <a:sym typeface="Open Sans"/>
              </a:rPr>
              <a:t>Calls for </a:t>
            </a:r>
            <a:r>
              <a:rPr i="1" lang="en" sz="1000">
                <a:latin typeface="Open Sans"/>
                <a:ea typeface="Open Sans"/>
                <a:cs typeface="Open Sans"/>
                <a:sym typeface="Open Sans"/>
              </a:rPr>
              <a:t>higher-order thinking</a:t>
            </a:r>
            <a:r>
              <a:rPr lang="en" sz="1000">
                <a:latin typeface="Open Sans"/>
                <a:ea typeface="Open Sans"/>
                <a:cs typeface="Open Sans"/>
                <a:sym typeface="Open Sans"/>
              </a:rPr>
              <a:t>, such as analysis, inference, evaluation, prediction. It cannot be effectively answered by recall alone.</a:t>
            </a:r>
            <a:endParaRPr sz="1000">
              <a:latin typeface="Open Sans"/>
              <a:ea typeface="Open Sans"/>
              <a:cs typeface="Open Sans"/>
              <a:sym typeface="Open Sans"/>
            </a:endParaRPr>
          </a:p>
          <a:p>
            <a:pPr indent="-292100" lvl="0" marL="698500" rtl="0" algn="l">
              <a:lnSpc>
                <a:spcPct val="125000"/>
              </a:lnSpc>
              <a:spcBef>
                <a:spcPts val="0"/>
              </a:spcBef>
              <a:spcAft>
                <a:spcPts val="0"/>
              </a:spcAft>
              <a:buSzPts val="1000"/>
              <a:buFont typeface="Open Sans"/>
              <a:buAutoNum type="arabicPeriod"/>
            </a:pPr>
            <a:r>
              <a:rPr lang="en" sz="1000">
                <a:latin typeface="Open Sans"/>
                <a:ea typeface="Open Sans"/>
                <a:cs typeface="Open Sans"/>
                <a:sym typeface="Open Sans"/>
              </a:rPr>
              <a:t>Points toward </a:t>
            </a:r>
            <a:r>
              <a:rPr i="1" lang="en" sz="1000">
                <a:latin typeface="Open Sans"/>
                <a:ea typeface="Open Sans"/>
                <a:cs typeface="Open Sans"/>
                <a:sym typeface="Open Sans"/>
              </a:rPr>
              <a:t>important, transferable ideas</a:t>
            </a:r>
            <a:r>
              <a:rPr lang="en" sz="1000">
                <a:latin typeface="Open Sans"/>
                <a:ea typeface="Open Sans"/>
                <a:cs typeface="Open Sans"/>
                <a:sym typeface="Open Sans"/>
              </a:rPr>
              <a:t> within (and sometimes across) disciplines.</a:t>
            </a:r>
            <a:endParaRPr sz="1000">
              <a:latin typeface="Open Sans"/>
              <a:ea typeface="Open Sans"/>
              <a:cs typeface="Open Sans"/>
              <a:sym typeface="Open Sans"/>
            </a:endParaRPr>
          </a:p>
          <a:p>
            <a:pPr indent="-292100" lvl="0" marL="698500" rtl="0" algn="l">
              <a:lnSpc>
                <a:spcPct val="125000"/>
              </a:lnSpc>
              <a:spcBef>
                <a:spcPts val="0"/>
              </a:spcBef>
              <a:spcAft>
                <a:spcPts val="0"/>
              </a:spcAft>
              <a:buSzPts val="1000"/>
              <a:buFont typeface="Open Sans"/>
              <a:buAutoNum type="arabicPeriod"/>
            </a:pPr>
            <a:r>
              <a:rPr lang="en" sz="1000">
                <a:latin typeface="Open Sans"/>
                <a:ea typeface="Open Sans"/>
                <a:cs typeface="Open Sans"/>
                <a:sym typeface="Open Sans"/>
              </a:rPr>
              <a:t>Raises </a:t>
            </a:r>
            <a:r>
              <a:rPr i="1" lang="en" sz="1000">
                <a:latin typeface="Open Sans"/>
                <a:ea typeface="Open Sans"/>
                <a:cs typeface="Open Sans"/>
                <a:sym typeface="Open Sans"/>
              </a:rPr>
              <a:t>additional questions</a:t>
            </a:r>
            <a:r>
              <a:rPr lang="en" sz="1000">
                <a:latin typeface="Open Sans"/>
                <a:ea typeface="Open Sans"/>
                <a:cs typeface="Open Sans"/>
                <a:sym typeface="Open Sans"/>
              </a:rPr>
              <a:t> and sparks further inquiry.</a:t>
            </a:r>
            <a:endParaRPr sz="1000">
              <a:latin typeface="Open Sans"/>
              <a:ea typeface="Open Sans"/>
              <a:cs typeface="Open Sans"/>
              <a:sym typeface="Open Sans"/>
            </a:endParaRPr>
          </a:p>
          <a:p>
            <a:pPr indent="-292100" lvl="0" marL="698500" rtl="0" algn="l">
              <a:lnSpc>
                <a:spcPct val="125000"/>
              </a:lnSpc>
              <a:spcBef>
                <a:spcPts val="0"/>
              </a:spcBef>
              <a:spcAft>
                <a:spcPts val="0"/>
              </a:spcAft>
              <a:buSzPts val="1000"/>
              <a:buFont typeface="Open Sans"/>
              <a:buAutoNum type="arabicPeriod"/>
            </a:pPr>
            <a:r>
              <a:rPr lang="en" sz="1000">
                <a:latin typeface="Open Sans"/>
                <a:ea typeface="Open Sans"/>
                <a:cs typeface="Open Sans"/>
                <a:sym typeface="Open Sans"/>
              </a:rPr>
              <a:t>Requires </a:t>
            </a:r>
            <a:r>
              <a:rPr i="1" lang="en" sz="1000">
                <a:latin typeface="Open Sans"/>
                <a:ea typeface="Open Sans"/>
                <a:cs typeface="Open Sans"/>
                <a:sym typeface="Open Sans"/>
              </a:rPr>
              <a:t>support</a:t>
            </a:r>
            <a:r>
              <a:rPr lang="en" sz="1000">
                <a:latin typeface="Open Sans"/>
                <a:ea typeface="Open Sans"/>
                <a:cs typeface="Open Sans"/>
                <a:sym typeface="Open Sans"/>
              </a:rPr>
              <a:t> and </a:t>
            </a:r>
            <a:r>
              <a:rPr i="1" lang="en" sz="1000">
                <a:latin typeface="Open Sans"/>
                <a:ea typeface="Open Sans"/>
                <a:cs typeface="Open Sans"/>
                <a:sym typeface="Open Sans"/>
              </a:rPr>
              <a:t>justification</a:t>
            </a:r>
            <a:r>
              <a:rPr lang="en" sz="1000">
                <a:latin typeface="Open Sans"/>
                <a:ea typeface="Open Sans"/>
                <a:cs typeface="Open Sans"/>
                <a:sym typeface="Open Sans"/>
              </a:rPr>
              <a:t>, not just an answer.</a:t>
            </a:r>
            <a:endParaRPr sz="1000">
              <a:latin typeface="Open Sans"/>
              <a:ea typeface="Open Sans"/>
              <a:cs typeface="Open Sans"/>
              <a:sym typeface="Open Sans"/>
            </a:endParaRPr>
          </a:p>
          <a:p>
            <a:pPr indent="-292100" lvl="0" marL="698500" rtl="0" algn="l">
              <a:lnSpc>
                <a:spcPct val="125000"/>
              </a:lnSpc>
              <a:spcBef>
                <a:spcPts val="0"/>
              </a:spcBef>
              <a:spcAft>
                <a:spcPts val="0"/>
              </a:spcAft>
              <a:buSzPts val="1000"/>
              <a:buFont typeface="Open Sans"/>
              <a:buAutoNum type="arabicPeriod"/>
            </a:pPr>
            <a:r>
              <a:rPr i="1" lang="en" sz="1000">
                <a:latin typeface="Open Sans"/>
                <a:ea typeface="Open Sans"/>
                <a:cs typeface="Open Sans"/>
                <a:sym typeface="Open Sans"/>
              </a:rPr>
              <a:t>Recurs</a:t>
            </a:r>
            <a:r>
              <a:rPr lang="en" sz="1000">
                <a:latin typeface="Open Sans"/>
                <a:ea typeface="Open Sans"/>
                <a:cs typeface="Open Sans"/>
                <a:sym typeface="Open Sans"/>
              </a:rPr>
              <a:t> over time; that is, the question can and should be revisited again and again.</a:t>
            </a:r>
            <a:endParaRPr sz="1000">
              <a:latin typeface="Open Sans"/>
              <a:ea typeface="Open Sans"/>
              <a:cs typeface="Open Sans"/>
              <a:sym typeface="Open Sans"/>
            </a:endParaRPr>
          </a:p>
          <a:p>
            <a:pPr indent="0" lvl="0" marL="0" rtl="0" algn="l">
              <a:spcBef>
                <a:spcPts val="900"/>
              </a:spcBef>
              <a:spcAft>
                <a:spcPts val="0"/>
              </a:spcAft>
              <a:buNone/>
            </a:pPr>
            <a:r>
              <a:rPr lang="en"/>
              <a:t>http://www.ascd.org/publications/books/109004/chapters/What-Makes-a-Question-Essential%A2.aspx</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d90d7198d6_0_1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d90d7198d6_0_1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EQ: </a:t>
            </a:r>
            <a:endParaRPr/>
          </a:p>
          <a:p>
            <a:pPr indent="-317500" lvl="0" marL="698500" rtl="0" algn="l">
              <a:lnSpc>
                <a:spcPct val="125000"/>
              </a:lnSpc>
              <a:spcBef>
                <a:spcPts val="200"/>
              </a:spcBef>
              <a:spcAft>
                <a:spcPts val="0"/>
              </a:spcAft>
              <a:buSzPts val="1400"/>
              <a:buFont typeface="Open Sans"/>
              <a:buAutoNum type="arabicPeriod"/>
            </a:pPr>
            <a:r>
              <a:rPr lang="en" sz="1400">
                <a:latin typeface="Open Sans"/>
                <a:ea typeface="Open Sans"/>
                <a:cs typeface="Open Sans"/>
                <a:sym typeface="Open Sans"/>
              </a:rPr>
              <a:t>Is </a:t>
            </a:r>
            <a:r>
              <a:rPr i="1" lang="en" sz="1400">
                <a:latin typeface="Open Sans"/>
                <a:ea typeface="Open Sans"/>
                <a:cs typeface="Open Sans"/>
                <a:sym typeface="Open Sans"/>
              </a:rPr>
              <a:t>open-ended;</a:t>
            </a:r>
            <a:r>
              <a:rPr lang="en" sz="1400">
                <a:latin typeface="Open Sans"/>
                <a:ea typeface="Open Sans"/>
                <a:cs typeface="Open Sans"/>
                <a:sym typeface="Open Sans"/>
              </a:rPr>
              <a:t> that is, it typically will not have a single, final, and correct answer.</a:t>
            </a:r>
            <a:endParaRPr sz="1400">
              <a:latin typeface="Open Sans"/>
              <a:ea typeface="Open Sans"/>
              <a:cs typeface="Open Sans"/>
              <a:sym typeface="Open Sans"/>
            </a:endParaRPr>
          </a:p>
          <a:p>
            <a:pPr indent="-317500" lvl="0" marL="698500" rtl="0" algn="l">
              <a:lnSpc>
                <a:spcPct val="125000"/>
              </a:lnSpc>
              <a:spcBef>
                <a:spcPts val="0"/>
              </a:spcBef>
              <a:spcAft>
                <a:spcPts val="0"/>
              </a:spcAft>
              <a:buSzPts val="1400"/>
              <a:buFont typeface="Open Sans"/>
              <a:buAutoNum type="arabicPeriod"/>
            </a:pPr>
            <a:r>
              <a:rPr lang="en" sz="1400">
                <a:latin typeface="Open Sans"/>
                <a:ea typeface="Open Sans"/>
                <a:cs typeface="Open Sans"/>
                <a:sym typeface="Open Sans"/>
              </a:rPr>
              <a:t>Is </a:t>
            </a:r>
            <a:r>
              <a:rPr i="1" lang="en" sz="1400">
                <a:latin typeface="Open Sans"/>
                <a:ea typeface="Open Sans"/>
                <a:cs typeface="Open Sans"/>
                <a:sym typeface="Open Sans"/>
              </a:rPr>
              <a:t>thought-provoking</a:t>
            </a:r>
            <a:r>
              <a:rPr lang="en" sz="1400">
                <a:latin typeface="Open Sans"/>
                <a:ea typeface="Open Sans"/>
                <a:cs typeface="Open Sans"/>
                <a:sym typeface="Open Sans"/>
              </a:rPr>
              <a:t> and </a:t>
            </a:r>
            <a:r>
              <a:rPr i="1" lang="en" sz="1400">
                <a:latin typeface="Open Sans"/>
                <a:ea typeface="Open Sans"/>
                <a:cs typeface="Open Sans"/>
                <a:sym typeface="Open Sans"/>
              </a:rPr>
              <a:t>intellectually engaging</a:t>
            </a:r>
            <a:r>
              <a:rPr lang="en" sz="1400">
                <a:latin typeface="Open Sans"/>
                <a:ea typeface="Open Sans"/>
                <a:cs typeface="Open Sans"/>
                <a:sym typeface="Open Sans"/>
              </a:rPr>
              <a:t>, often sparking discussion and debate.</a:t>
            </a:r>
            <a:endParaRPr sz="1400">
              <a:latin typeface="Open Sans"/>
              <a:ea typeface="Open Sans"/>
              <a:cs typeface="Open Sans"/>
              <a:sym typeface="Open Sans"/>
            </a:endParaRPr>
          </a:p>
          <a:p>
            <a:pPr indent="-317500" lvl="0" marL="698500" rtl="0" algn="l">
              <a:lnSpc>
                <a:spcPct val="125000"/>
              </a:lnSpc>
              <a:spcBef>
                <a:spcPts val="0"/>
              </a:spcBef>
              <a:spcAft>
                <a:spcPts val="0"/>
              </a:spcAft>
              <a:buSzPts val="1400"/>
              <a:buFont typeface="Open Sans"/>
              <a:buAutoNum type="arabicPeriod"/>
            </a:pPr>
            <a:r>
              <a:rPr lang="en" sz="1400">
                <a:latin typeface="Open Sans"/>
                <a:ea typeface="Open Sans"/>
                <a:cs typeface="Open Sans"/>
                <a:sym typeface="Open Sans"/>
              </a:rPr>
              <a:t>Calls for </a:t>
            </a:r>
            <a:r>
              <a:rPr i="1" lang="en" sz="1400">
                <a:latin typeface="Open Sans"/>
                <a:ea typeface="Open Sans"/>
                <a:cs typeface="Open Sans"/>
                <a:sym typeface="Open Sans"/>
              </a:rPr>
              <a:t>higher-order thinking</a:t>
            </a:r>
            <a:r>
              <a:rPr lang="en" sz="1400">
                <a:latin typeface="Open Sans"/>
                <a:ea typeface="Open Sans"/>
                <a:cs typeface="Open Sans"/>
                <a:sym typeface="Open Sans"/>
              </a:rPr>
              <a:t>, such as analysis, inference, evaluation, prediction. It cannot be effectively answered by recall alone.</a:t>
            </a:r>
            <a:endParaRPr sz="1400">
              <a:latin typeface="Open Sans"/>
              <a:ea typeface="Open Sans"/>
              <a:cs typeface="Open Sans"/>
              <a:sym typeface="Open Sans"/>
            </a:endParaRPr>
          </a:p>
          <a:p>
            <a:pPr indent="-317500" lvl="0" marL="698500" rtl="0" algn="l">
              <a:lnSpc>
                <a:spcPct val="125000"/>
              </a:lnSpc>
              <a:spcBef>
                <a:spcPts val="0"/>
              </a:spcBef>
              <a:spcAft>
                <a:spcPts val="0"/>
              </a:spcAft>
              <a:buSzPts val="1400"/>
              <a:buFont typeface="Open Sans"/>
              <a:buAutoNum type="arabicPeriod"/>
            </a:pPr>
            <a:r>
              <a:rPr lang="en" sz="1400">
                <a:latin typeface="Open Sans"/>
                <a:ea typeface="Open Sans"/>
                <a:cs typeface="Open Sans"/>
                <a:sym typeface="Open Sans"/>
              </a:rPr>
              <a:t>Points toward </a:t>
            </a:r>
            <a:r>
              <a:rPr i="1" lang="en" sz="1400">
                <a:latin typeface="Open Sans"/>
                <a:ea typeface="Open Sans"/>
                <a:cs typeface="Open Sans"/>
                <a:sym typeface="Open Sans"/>
              </a:rPr>
              <a:t>important, transferable ideas</a:t>
            </a:r>
            <a:r>
              <a:rPr lang="en" sz="1400">
                <a:latin typeface="Open Sans"/>
                <a:ea typeface="Open Sans"/>
                <a:cs typeface="Open Sans"/>
                <a:sym typeface="Open Sans"/>
              </a:rPr>
              <a:t> within (and sometimes across) disciplines.</a:t>
            </a:r>
            <a:endParaRPr sz="1400">
              <a:latin typeface="Open Sans"/>
              <a:ea typeface="Open Sans"/>
              <a:cs typeface="Open Sans"/>
              <a:sym typeface="Open Sans"/>
            </a:endParaRPr>
          </a:p>
          <a:p>
            <a:pPr indent="-317500" lvl="0" marL="698500" rtl="0" algn="l">
              <a:lnSpc>
                <a:spcPct val="125000"/>
              </a:lnSpc>
              <a:spcBef>
                <a:spcPts val="0"/>
              </a:spcBef>
              <a:spcAft>
                <a:spcPts val="0"/>
              </a:spcAft>
              <a:buSzPts val="1400"/>
              <a:buFont typeface="Open Sans"/>
              <a:buAutoNum type="arabicPeriod"/>
            </a:pPr>
            <a:r>
              <a:rPr lang="en" sz="1400">
                <a:latin typeface="Open Sans"/>
                <a:ea typeface="Open Sans"/>
                <a:cs typeface="Open Sans"/>
                <a:sym typeface="Open Sans"/>
              </a:rPr>
              <a:t>Raises </a:t>
            </a:r>
            <a:r>
              <a:rPr i="1" lang="en" sz="1400">
                <a:latin typeface="Open Sans"/>
                <a:ea typeface="Open Sans"/>
                <a:cs typeface="Open Sans"/>
                <a:sym typeface="Open Sans"/>
              </a:rPr>
              <a:t>additional questions</a:t>
            </a:r>
            <a:r>
              <a:rPr lang="en" sz="1400">
                <a:latin typeface="Open Sans"/>
                <a:ea typeface="Open Sans"/>
                <a:cs typeface="Open Sans"/>
                <a:sym typeface="Open Sans"/>
              </a:rPr>
              <a:t> and sparks further inquiry.</a:t>
            </a:r>
            <a:endParaRPr sz="1400">
              <a:latin typeface="Open Sans"/>
              <a:ea typeface="Open Sans"/>
              <a:cs typeface="Open Sans"/>
              <a:sym typeface="Open Sans"/>
            </a:endParaRPr>
          </a:p>
          <a:p>
            <a:pPr indent="-317500" lvl="0" marL="698500" rtl="0" algn="l">
              <a:lnSpc>
                <a:spcPct val="125000"/>
              </a:lnSpc>
              <a:spcBef>
                <a:spcPts val="0"/>
              </a:spcBef>
              <a:spcAft>
                <a:spcPts val="0"/>
              </a:spcAft>
              <a:buSzPts val="1400"/>
              <a:buFont typeface="Open Sans"/>
              <a:buAutoNum type="arabicPeriod"/>
            </a:pPr>
            <a:r>
              <a:rPr lang="en" sz="1400">
                <a:latin typeface="Open Sans"/>
                <a:ea typeface="Open Sans"/>
                <a:cs typeface="Open Sans"/>
                <a:sym typeface="Open Sans"/>
              </a:rPr>
              <a:t>Requires </a:t>
            </a:r>
            <a:r>
              <a:rPr i="1" lang="en" sz="1400">
                <a:latin typeface="Open Sans"/>
                <a:ea typeface="Open Sans"/>
                <a:cs typeface="Open Sans"/>
                <a:sym typeface="Open Sans"/>
              </a:rPr>
              <a:t>support</a:t>
            </a:r>
            <a:r>
              <a:rPr lang="en" sz="1400">
                <a:latin typeface="Open Sans"/>
                <a:ea typeface="Open Sans"/>
                <a:cs typeface="Open Sans"/>
                <a:sym typeface="Open Sans"/>
              </a:rPr>
              <a:t> and </a:t>
            </a:r>
            <a:r>
              <a:rPr i="1" lang="en" sz="1400">
                <a:latin typeface="Open Sans"/>
                <a:ea typeface="Open Sans"/>
                <a:cs typeface="Open Sans"/>
                <a:sym typeface="Open Sans"/>
              </a:rPr>
              <a:t>justification</a:t>
            </a:r>
            <a:r>
              <a:rPr lang="en" sz="1400">
                <a:latin typeface="Open Sans"/>
                <a:ea typeface="Open Sans"/>
                <a:cs typeface="Open Sans"/>
                <a:sym typeface="Open Sans"/>
              </a:rPr>
              <a:t>, not just an answer.</a:t>
            </a:r>
            <a:endParaRPr sz="1400">
              <a:latin typeface="Open Sans"/>
              <a:ea typeface="Open Sans"/>
              <a:cs typeface="Open Sans"/>
              <a:sym typeface="Open Sans"/>
            </a:endParaRPr>
          </a:p>
          <a:p>
            <a:pPr indent="-317500" lvl="0" marL="698500" rtl="0" algn="l">
              <a:lnSpc>
                <a:spcPct val="125000"/>
              </a:lnSpc>
              <a:spcBef>
                <a:spcPts val="0"/>
              </a:spcBef>
              <a:spcAft>
                <a:spcPts val="0"/>
              </a:spcAft>
              <a:buSzPts val="1400"/>
              <a:buFont typeface="Open Sans"/>
              <a:buAutoNum type="arabicPeriod"/>
            </a:pPr>
            <a:r>
              <a:rPr i="1" lang="en" sz="1400">
                <a:latin typeface="Open Sans"/>
                <a:ea typeface="Open Sans"/>
                <a:cs typeface="Open Sans"/>
                <a:sym typeface="Open Sans"/>
              </a:rPr>
              <a:t>Recurs</a:t>
            </a:r>
            <a:r>
              <a:rPr lang="en" sz="1400">
                <a:latin typeface="Open Sans"/>
                <a:ea typeface="Open Sans"/>
                <a:cs typeface="Open Sans"/>
                <a:sym typeface="Open Sans"/>
              </a:rPr>
              <a:t> over time; that is, the question can and should be revisited again and again.</a:t>
            </a:r>
            <a:endParaRPr sz="1400">
              <a:latin typeface="Open Sans"/>
              <a:ea typeface="Open Sans"/>
              <a:cs typeface="Open Sans"/>
              <a:sym typeface="Open Sans"/>
            </a:endParaRPr>
          </a:p>
          <a:p>
            <a:pPr indent="0" lvl="0" marL="0" rtl="0" algn="l">
              <a:spcBef>
                <a:spcPts val="90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d90d7198d6_0_1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d90d7198d6_0_1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db3c5047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db3c5047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7b1f5f0bf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7b1f5f0b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db3c50470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db3c50470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d90d7198d6_0_2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d90d7198d6_0_2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d90d7198d6_0_1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d90d7198d6_0_1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d8550f5ae8_0_5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d8550f5ae8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https://www.ksde.org/Portals/0/Communications/KC_School_Redesign/Kansans%20Can%20School%20Redesign%20Project%20Plan%20Year%20Timeline.pdf?ver=2020-09-24-144333-290</a:t>
            </a:r>
            <a:endParaRPr/>
          </a:p>
          <a:p>
            <a:pPr indent="0" lvl="0" marL="0" rtl="0" algn="l">
              <a:spcBef>
                <a:spcPts val="0"/>
              </a:spcBef>
              <a:spcAft>
                <a:spcPts val="0"/>
              </a:spcAft>
              <a:buNone/>
            </a:pPr>
            <a:r>
              <a:t/>
            </a:r>
            <a:endParaRPr/>
          </a:p>
        </p:txBody>
      </p:sp>
      <p:sp>
        <p:nvSpPr>
          <p:cNvPr id="519" name="Google Shape;519;gd8550f5ae8_0_57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d8550f5ae8_0_1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d8550f5ae8_0_1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d8550f5ae8_0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d8550f5ae8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d8550f5ae8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d8550f5ae8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7b1f5f0bf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7b1f5f0bf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7b1f5f0bf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7b1f5f0bf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 This is like an ‘accountability meeting’. Reporting on last time’s commitments, giving a status update based on data (i.e. checklist), and talking about what’s next...that’s discipline 4 ‘create a cadence of accountability’!</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d8550f5ae8_0_6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d8550f5ae8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gd8550f5ae8_0_67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d8550f5ae8_0_6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d8550f5ae8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gd8550f5ae8_0_68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e27dedaf4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e27dedaf4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 </a:t>
            </a:r>
            <a:r>
              <a:rPr lang="en" u="sng">
                <a:solidFill>
                  <a:schemeClr val="hlink"/>
                </a:solidFill>
                <a:hlinkClick r:id="rId2"/>
              </a:rPr>
              <a:t>https://www.ksde.org/LinkClick.aspx?fileticket=vnD9-j4k9No%3d&amp;tabid=1207&amp;portalid=0&amp;mid=3630</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d90d7198d6_0_1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d90d7198d6_0_1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This is like an ‘accountability meeting’. Reporting on last time’s commitments, giving a status update based on data (i.e. checklist), and talking about what’s next...that’s discipline 4 ‘create a </a:t>
            </a:r>
            <a:r>
              <a:rPr lang="en"/>
              <a:t>cadence</a:t>
            </a:r>
            <a:r>
              <a:rPr lang="en"/>
              <a:t> of accountability’!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d90d7198d6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d90d7198d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d90d7198d6_0_6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d90d7198d6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15284B"/>
              </a:buClr>
              <a:buSzPts val="1000"/>
              <a:buFont typeface="Open Sans Light"/>
              <a:buAutoNum type="arabicPeriod"/>
            </a:pPr>
            <a:r>
              <a:rPr lang="en" sz="1000">
                <a:solidFill>
                  <a:srgbClr val="15284B"/>
                </a:solidFill>
                <a:latin typeface="Open Sans Light"/>
                <a:ea typeface="Open Sans Light"/>
                <a:cs typeface="Open Sans Light"/>
                <a:sym typeface="Open Sans Light"/>
              </a:rPr>
              <a:t>Focus on the wildly important.</a:t>
            </a:r>
            <a:r>
              <a:rPr lang="en" sz="1000">
                <a:solidFill>
                  <a:srgbClr val="0B5394"/>
                </a:solidFill>
                <a:latin typeface="Open Sans Light"/>
                <a:ea typeface="Open Sans Light"/>
                <a:cs typeface="Open Sans Light"/>
                <a:sym typeface="Open Sans Light"/>
              </a:rPr>
              <a:t> </a:t>
            </a:r>
            <a:endParaRPr sz="1000">
              <a:solidFill>
                <a:srgbClr val="0B5394"/>
              </a:solidFill>
              <a:latin typeface="Open Sans Light"/>
              <a:ea typeface="Open Sans Light"/>
              <a:cs typeface="Open Sans Light"/>
              <a:sym typeface="Open Sans Light"/>
            </a:endParaRPr>
          </a:p>
          <a:p>
            <a:pPr indent="-292100" lvl="0" marL="457200" rtl="0" algn="l">
              <a:spcBef>
                <a:spcPts val="0"/>
              </a:spcBef>
              <a:spcAft>
                <a:spcPts val="0"/>
              </a:spcAft>
              <a:buClr>
                <a:srgbClr val="D50032"/>
              </a:buClr>
              <a:buSzPts val="1000"/>
              <a:buFont typeface="Open Sans Light"/>
              <a:buAutoNum type="arabicPeriod"/>
            </a:pPr>
            <a:r>
              <a:rPr lang="en" sz="1000">
                <a:solidFill>
                  <a:srgbClr val="D50032"/>
                </a:solidFill>
                <a:latin typeface="Open Sans Light"/>
                <a:ea typeface="Open Sans Light"/>
                <a:cs typeface="Open Sans Light"/>
                <a:sym typeface="Open Sans Light"/>
              </a:rPr>
              <a:t>Act on lead measures.</a:t>
            </a:r>
            <a:endParaRPr sz="1000">
              <a:solidFill>
                <a:srgbClr val="D50032"/>
              </a:solidFill>
              <a:latin typeface="Open Sans Light"/>
              <a:ea typeface="Open Sans Light"/>
              <a:cs typeface="Open Sans Light"/>
              <a:sym typeface="Open Sans Light"/>
            </a:endParaRPr>
          </a:p>
          <a:p>
            <a:pPr indent="-292100" lvl="0" marL="457200" rtl="0" algn="l">
              <a:spcBef>
                <a:spcPts val="0"/>
              </a:spcBef>
              <a:spcAft>
                <a:spcPts val="0"/>
              </a:spcAft>
              <a:buClr>
                <a:srgbClr val="FFA400"/>
              </a:buClr>
              <a:buSzPts val="1000"/>
              <a:buFont typeface="Open Sans Light"/>
              <a:buAutoNum type="arabicPeriod"/>
            </a:pPr>
            <a:r>
              <a:rPr lang="en" sz="1000">
                <a:solidFill>
                  <a:srgbClr val="FFA400"/>
                </a:solidFill>
                <a:latin typeface="Open Sans Light"/>
                <a:ea typeface="Open Sans Light"/>
                <a:cs typeface="Open Sans Light"/>
                <a:sym typeface="Open Sans Light"/>
              </a:rPr>
              <a:t>Keep a compelling scoreboard.</a:t>
            </a:r>
            <a:endParaRPr sz="1000">
              <a:solidFill>
                <a:srgbClr val="FFA400"/>
              </a:solidFill>
              <a:latin typeface="Open Sans Light"/>
              <a:ea typeface="Open Sans Light"/>
              <a:cs typeface="Open Sans Light"/>
              <a:sym typeface="Open Sans Light"/>
            </a:endParaRPr>
          </a:p>
          <a:p>
            <a:pPr indent="-292100" lvl="0" marL="457200" rtl="0" algn="l">
              <a:spcBef>
                <a:spcPts val="0"/>
              </a:spcBef>
              <a:spcAft>
                <a:spcPts val="0"/>
              </a:spcAft>
              <a:buClr>
                <a:srgbClr val="00B796"/>
              </a:buClr>
              <a:buSzPts val="1000"/>
              <a:buFont typeface="Open Sans Light"/>
              <a:buAutoNum type="arabicPeriod"/>
            </a:pPr>
            <a:r>
              <a:rPr lang="en" sz="1000">
                <a:solidFill>
                  <a:srgbClr val="00B796"/>
                </a:solidFill>
                <a:latin typeface="Open Sans Light"/>
                <a:ea typeface="Open Sans Light"/>
                <a:cs typeface="Open Sans Light"/>
                <a:sym typeface="Open Sans Light"/>
              </a:rPr>
              <a:t>Create a cadence of accountability.</a:t>
            </a:r>
            <a:endParaRPr sz="1000">
              <a:solidFill>
                <a:srgbClr val="00B796"/>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
        <p:nvSpPr>
          <p:cNvPr id="583" name="Google Shape;583;gd90d7198d6_0_68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4.png"/><Relationship Id="rId3" Type="http://schemas.openxmlformats.org/officeDocument/2006/relationships/image" Target="../media/image2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33" name="Shape 133"/>
        <p:cNvGrpSpPr/>
        <p:nvPr/>
      </p:nvGrpSpPr>
      <p:grpSpPr>
        <a:xfrm>
          <a:off x="0" y="0"/>
          <a:ext cx="0" cy="0"/>
          <a:chOff x="0" y="0"/>
          <a:chExt cx="0" cy="0"/>
        </a:xfrm>
      </p:grpSpPr>
      <p:sp>
        <p:nvSpPr>
          <p:cNvPr id="134" name="Google Shape;134;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2"/>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8" name="Google Shape;138;p22"/>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2"/>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40" name="Shape 140"/>
        <p:cNvGrpSpPr/>
        <p:nvPr/>
      </p:nvGrpSpPr>
      <p:grpSpPr>
        <a:xfrm>
          <a:off x="0" y="0"/>
          <a:ext cx="0" cy="0"/>
          <a:chOff x="0" y="0"/>
          <a:chExt cx="0" cy="0"/>
        </a:xfrm>
      </p:grpSpPr>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2" name="Google Shape;142;p2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3" name="Google Shape;143;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45" name="Google Shape;145;p2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46" name="Google Shape;146;p2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47" name="Shape 147"/>
        <p:cNvGrpSpPr/>
        <p:nvPr/>
      </p:nvGrpSpPr>
      <p:grpSpPr>
        <a:xfrm>
          <a:off x="0" y="0"/>
          <a:ext cx="0" cy="0"/>
          <a:chOff x="0" y="0"/>
          <a:chExt cx="0" cy="0"/>
        </a:xfrm>
      </p:grpSpPr>
      <p:sp>
        <p:nvSpPr>
          <p:cNvPr id="148" name="Google Shape;148;p24"/>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4"/>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50" name="Google Shape;150;p2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4"/>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54" name="Google Shape;154;p2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55" name="Google Shape;155;p24"/>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56" name="Shape 156"/>
        <p:cNvGrpSpPr/>
        <p:nvPr/>
      </p:nvGrpSpPr>
      <p:grpSpPr>
        <a:xfrm>
          <a:off x="0" y="0"/>
          <a:ext cx="0" cy="0"/>
          <a:chOff x="0" y="0"/>
          <a:chExt cx="0" cy="0"/>
        </a:xfrm>
      </p:grpSpPr>
      <p:sp>
        <p:nvSpPr>
          <p:cNvPr id="157" name="Google Shape;157;p2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58" name="Google Shape;158;p2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59" name="Google Shape;159;p2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60" name="Shape 160"/>
        <p:cNvGrpSpPr/>
        <p:nvPr/>
      </p:nvGrpSpPr>
      <p:grpSpPr>
        <a:xfrm>
          <a:off x="0" y="0"/>
          <a:ext cx="0" cy="0"/>
          <a:chOff x="0" y="0"/>
          <a:chExt cx="0" cy="0"/>
        </a:xfrm>
      </p:grpSpPr>
      <p:sp>
        <p:nvSpPr>
          <p:cNvPr id="161" name="Google Shape;161;p2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62" name="Google Shape;162;p2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67" name="Google Shape;167;p2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8" name="Google Shape;168;p2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69" name="Google Shape;169;p2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0" name="Shape 170"/>
        <p:cNvGrpSpPr/>
        <p:nvPr/>
      </p:nvGrpSpPr>
      <p:grpSpPr>
        <a:xfrm>
          <a:off x="0" y="0"/>
          <a:ext cx="0" cy="0"/>
          <a:chOff x="0" y="0"/>
          <a:chExt cx="0" cy="0"/>
        </a:xfrm>
      </p:grpSpPr>
      <p:sp>
        <p:nvSpPr>
          <p:cNvPr id="171" name="Google Shape;171;p27"/>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2" name="Google Shape;172;p2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27"/>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27"/>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6" name="Shape 176"/>
        <p:cNvGrpSpPr/>
        <p:nvPr/>
      </p:nvGrpSpPr>
      <p:grpSpPr>
        <a:xfrm>
          <a:off x="0" y="0"/>
          <a:ext cx="0" cy="0"/>
          <a:chOff x="0" y="0"/>
          <a:chExt cx="0" cy="0"/>
        </a:xfrm>
      </p:grpSpPr>
      <p:sp>
        <p:nvSpPr>
          <p:cNvPr id="177" name="Google Shape;177;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81" name="Google Shape;181;p28"/>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82" name="Google Shape;182;p28"/>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28"/>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84" name="Shape 184"/>
        <p:cNvGrpSpPr/>
        <p:nvPr/>
      </p:nvGrpSpPr>
      <p:grpSpPr>
        <a:xfrm>
          <a:off x="0" y="0"/>
          <a:ext cx="0" cy="0"/>
          <a:chOff x="0" y="0"/>
          <a:chExt cx="0" cy="0"/>
        </a:xfrm>
      </p:grpSpPr>
      <p:sp>
        <p:nvSpPr>
          <p:cNvPr id="185" name="Google Shape;185;p29"/>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6" name="Google Shape;186;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88" name="Shape 188"/>
        <p:cNvGrpSpPr/>
        <p:nvPr/>
      </p:nvGrpSpPr>
      <p:grpSpPr>
        <a:xfrm>
          <a:off x="0" y="0"/>
          <a:ext cx="0" cy="0"/>
          <a:chOff x="0" y="0"/>
          <a:chExt cx="0" cy="0"/>
        </a:xfrm>
      </p:grpSpPr>
      <p:sp>
        <p:nvSpPr>
          <p:cNvPr id="189" name="Google Shape;189;p30"/>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0" name="Google Shape;190;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1" name="Google Shape;191;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2" name="Google Shape;192;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0"/>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194" name="Shape 194"/>
        <p:cNvGrpSpPr/>
        <p:nvPr/>
      </p:nvGrpSpPr>
      <p:grpSpPr>
        <a:xfrm>
          <a:off x="0" y="0"/>
          <a:ext cx="0" cy="0"/>
          <a:chOff x="0" y="0"/>
          <a:chExt cx="0" cy="0"/>
        </a:xfrm>
      </p:grpSpPr>
      <p:sp>
        <p:nvSpPr>
          <p:cNvPr id="195" name="Google Shape;195;p31"/>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96" name="Shape 196"/>
        <p:cNvGrpSpPr/>
        <p:nvPr/>
      </p:nvGrpSpPr>
      <p:grpSpPr>
        <a:xfrm>
          <a:off x="0" y="0"/>
          <a:ext cx="0" cy="0"/>
          <a:chOff x="0" y="0"/>
          <a:chExt cx="0" cy="0"/>
        </a:xfrm>
      </p:grpSpPr>
      <p:sp>
        <p:nvSpPr>
          <p:cNvPr id="197" name="Google Shape;197;p32"/>
          <p:cNvSpPr txBox="1"/>
          <p:nvPr/>
        </p:nvSpPr>
        <p:spPr>
          <a:xfrm>
            <a:off x="210364" y="4886295"/>
            <a:ext cx="4742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8" name="Google Shape;198;p32"/>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hoto Slide">
  <p:cSld name="Text Photo Slide">
    <p:spTree>
      <p:nvGrpSpPr>
        <p:cNvPr id="199" name="Shape 199"/>
        <p:cNvGrpSpPr/>
        <p:nvPr/>
      </p:nvGrpSpPr>
      <p:grpSpPr>
        <a:xfrm>
          <a:off x="0" y="0"/>
          <a:ext cx="0" cy="0"/>
          <a:chOff x="0" y="0"/>
          <a:chExt cx="0" cy="0"/>
        </a:xfrm>
      </p:grpSpPr>
      <p:sp>
        <p:nvSpPr>
          <p:cNvPr id="200" name="Google Shape;200;p33"/>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01" name="Google Shape;201;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2" name="Google Shape;202;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3" name="Google Shape;203;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33"/>
          <p:cNvSpPr txBox="1"/>
          <p:nvPr>
            <p:ph idx="1" type="body"/>
          </p:nvPr>
        </p:nvSpPr>
        <p:spPr>
          <a:xfrm>
            <a:off x="649224" y="1211985"/>
            <a:ext cx="5599200" cy="3188700"/>
          </a:xfrm>
          <a:prstGeom prst="rect">
            <a:avLst/>
          </a:prstGeom>
          <a:blipFill rotWithShape="1">
            <a:blip r:embed="rId2">
              <a:alphaModFix/>
            </a:blip>
            <a:stretch>
              <a:fillRect b="0" l="0" r="0" t="0"/>
            </a:stretch>
          </a:blipFill>
          <a:ln>
            <a:noFill/>
          </a:ln>
        </p:spPr>
        <p:txBody>
          <a:bodyPr anchorCtr="0" anchor="ctr" bIns="365750" lIns="365750" spcFirstLastPara="1" rIns="365750" wrap="square" tIns="365750">
            <a:noAutofit/>
          </a:bodyPr>
          <a:lstStyle>
            <a:lvl1pPr indent="-228600" lvl="0" marL="45720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73380" lvl="1" marL="914400"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indent="-365760" lvl="2" marL="1371600"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indent="-358139" lvl="3" marL="1828800"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indent="-350520" lvl="4" marL="2286000"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05" name="Google Shape;205;p33"/>
          <p:cNvSpPr/>
          <p:nvPr>
            <p:ph idx="2" type="pic"/>
          </p:nvPr>
        </p:nvSpPr>
        <p:spPr>
          <a:xfrm>
            <a:off x="6324600" y="1211263"/>
            <a:ext cx="2170200" cy="28845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 2">
    <p:spTree>
      <p:nvGrpSpPr>
        <p:cNvPr id="206" name="Shape 206"/>
        <p:cNvGrpSpPr/>
        <p:nvPr/>
      </p:nvGrpSpPr>
      <p:grpSpPr>
        <a:xfrm>
          <a:off x="0" y="0"/>
          <a:ext cx="0" cy="0"/>
          <a:chOff x="0" y="0"/>
          <a:chExt cx="0" cy="0"/>
        </a:xfrm>
      </p:grpSpPr>
      <p:pic>
        <p:nvPicPr>
          <p:cNvPr id="207" name="Google Shape;207;p34"/>
          <p:cNvPicPr preferRelativeResize="0"/>
          <p:nvPr/>
        </p:nvPicPr>
        <p:blipFill rotWithShape="1">
          <a:blip r:embed="rId2">
            <a:alphaModFix/>
          </a:blip>
          <a:srcRect b="0" l="0" r="0" t="0"/>
          <a:stretch/>
        </p:blipFill>
        <p:spPr>
          <a:xfrm>
            <a:off x="1115616" y="679847"/>
            <a:ext cx="7896224" cy="4463654"/>
          </a:xfrm>
          <a:prstGeom prst="rect">
            <a:avLst/>
          </a:prstGeom>
          <a:noFill/>
          <a:ln>
            <a:noFill/>
          </a:ln>
        </p:spPr>
      </p:pic>
      <p:sp>
        <p:nvSpPr>
          <p:cNvPr id="208" name="Google Shape;208;p34"/>
          <p:cNvSpPr txBox="1"/>
          <p:nvPr/>
        </p:nvSpPr>
        <p:spPr>
          <a:xfrm>
            <a:off x="2563416" y="4864894"/>
            <a:ext cx="4873200" cy="253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1284B"/>
                </a:solidFill>
                <a:latin typeface="Arial Black"/>
                <a:ea typeface="Arial Black"/>
                <a:cs typeface="Arial Black"/>
                <a:sym typeface="Arial Black"/>
              </a:rPr>
              <a:t>Kansas leads the world in the success of each student.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209" name="Shape 209"/>
        <p:cNvGrpSpPr/>
        <p:nvPr/>
      </p:nvGrpSpPr>
      <p:grpSpPr>
        <a:xfrm>
          <a:off x="0" y="0"/>
          <a:ext cx="0" cy="0"/>
          <a:chOff x="0" y="0"/>
          <a:chExt cx="0" cy="0"/>
        </a:xfrm>
      </p:grpSpPr>
      <p:sp>
        <p:nvSpPr>
          <p:cNvPr id="210" name="Google Shape;210;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atin typeface="Arial Black"/>
                <a:ea typeface="Arial Black"/>
                <a:cs typeface="Arial Black"/>
                <a:sym typeface="Arial Black"/>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211" name="Google Shape;211;p35"/>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 name="Google Shape;212;p35"/>
          <p:cNvSpPr txBox="1"/>
          <p:nvPr>
            <p:ph idx="2" type="body"/>
          </p:nvPr>
        </p:nvSpPr>
        <p:spPr>
          <a:xfrm>
            <a:off x="46291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13" name="Shape 213"/>
        <p:cNvGrpSpPr/>
        <p:nvPr/>
      </p:nvGrpSpPr>
      <p:grpSpPr>
        <a:xfrm>
          <a:off x="0" y="0"/>
          <a:ext cx="0" cy="0"/>
          <a:chOff x="0" y="0"/>
          <a:chExt cx="0" cy="0"/>
        </a:xfrm>
      </p:grpSpPr>
      <p:sp>
        <p:nvSpPr>
          <p:cNvPr id="214" name="Google Shape;214;p36"/>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5" name="Google Shape;215;p3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3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3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36"/>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19" name="Shape 219"/>
        <p:cNvGrpSpPr/>
        <p:nvPr/>
      </p:nvGrpSpPr>
      <p:grpSpPr>
        <a:xfrm>
          <a:off x="0" y="0"/>
          <a:ext cx="0" cy="0"/>
          <a:chOff x="0" y="0"/>
          <a:chExt cx="0" cy="0"/>
        </a:xfrm>
      </p:grpSpPr>
      <p:sp>
        <p:nvSpPr>
          <p:cNvPr id="220" name="Google Shape;220;p37"/>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1" name="Google Shape;221;p3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3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3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4" name="Google Shape;224;p37"/>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25" name="Google Shape;225;p37"/>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8" name="Google Shape;228;p3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29" name="Google Shape;229;p3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230" name="Shape 230"/>
        <p:cNvGrpSpPr/>
        <p:nvPr/>
      </p:nvGrpSpPr>
      <p:grpSpPr>
        <a:xfrm>
          <a:off x="0" y="0"/>
          <a:ext cx="0" cy="0"/>
          <a:chOff x="0" y="0"/>
          <a:chExt cx="0" cy="0"/>
        </a:xfrm>
      </p:grpSpPr>
      <p:sp>
        <p:nvSpPr>
          <p:cNvPr id="231" name="Google Shape;231;p39"/>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2" name="Google Shape;232;p3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3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4" name="Google Shape;234;p3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5" name="Google Shape;235;p39"/>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6" name="Google Shape;236;p39"/>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237" name="Shape 237"/>
        <p:cNvGrpSpPr/>
        <p:nvPr/>
      </p:nvGrpSpPr>
      <p:grpSpPr>
        <a:xfrm>
          <a:off x="0" y="0"/>
          <a:ext cx="0" cy="0"/>
          <a:chOff x="0" y="0"/>
          <a:chExt cx="0" cy="0"/>
        </a:xfrm>
      </p:grpSpPr>
      <p:sp>
        <p:nvSpPr>
          <p:cNvPr id="238" name="Google Shape;238;p40"/>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9" name="Google Shape;239;p4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4" name="Shape 244"/>
        <p:cNvGrpSpPr/>
        <p:nvPr/>
      </p:nvGrpSpPr>
      <p:grpSpPr>
        <a:xfrm>
          <a:off x="0" y="0"/>
          <a:ext cx="0" cy="0"/>
          <a:chOff x="0" y="0"/>
          <a:chExt cx="0" cy="0"/>
        </a:xfrm>
      </p:grpSpPr>
      <p:sp>
        <p:nvSpPr>
          <p:cNvPr id="245" name="Google Shape;245;p4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6" name="Google Shape;246;p4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7" name="Google Shape;24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8" name="Shape 248"/>
        <p:cNvGrpSpPr/>
        <p:nvPr/>
      </p:nvGrpSpPr>
      <p:grpSpPr>
        <a:xfrm>
          <a:off x="0" y="0"/>
          <a:ext cx="0" cy="0"/>
          <a:chOff x="0" y="0"/>
          <a:chExt cx="0" cy="0"/>
        </a:xfrm>
      </p:grpSpPr>
      <p:sp>
        <p:nvSpPr>
          <p:cNvPr id="249" name="Google Shape;249;p4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0" name="Google Shape;250;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1" name="Shape 251"/>
        <p:cNvGrpSpPr/>
        <p:nvPr/>
      </p:nvGrpSpPr>
      <p:grpSpPr>
        <a:xfrm>
          <a:off x="0" y="0"/>
          <a:ext cx="0" cy="0"/>
          <a:chOff x="0" y="0"/>
          <a:chExt cx="0" cy="0"/>
        </a:xfrm>
      </p:grpSpPr>
      <p:sp>
        <p:nvSpPr>
          <p:cNvPr id="252" name="Google Shape;252;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4" name="Google Shape;25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5" name="Shape 255"/>
        <p:cNvGrpSpPr/>
        <p:nvPr/>
      </p:nvGrpSpPr>
      <p:grpSpPr>
        <a:xfrm>
          <a:off x="0" y="0"/>
          <a:ext cx="0" cy="0"/>
          <a:chOff x="0" y="0"/>
          <a:chExt cx="0" cy="0"/>
        </a:xfrm>
      </p:grpSpPr>
      <p:sp>
        <p:nvSpPr>
          <p:cNvPr id="256" name="Google Shape;256;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7" name="Google Shape;257;p4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8" name="Google Shape;258;p4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9" name="Google Shape;25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0" name="Shape 260"/>
        <p:cNvGrpSpPr/>
        <p:nvPr/>
      </p:nvGrpSpPr>
      <p:grpSpPr>
        <a:xfrm>
          <a:off x="0" y="0"/>
          <a:ext cx="0" cy="0"/>
          <a:chOff x="0" y="0"/>
          <a:chExt cx="0" cy="0"/>
        </a:xfrm>
      </p:grpSpPr>
      <p:sp>
        <p:nvSpPr>
          <p:cNvPr id="261" name="Google Shape;261;p4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2" name="Google Shape;262;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3" name="Shape 263"/>
        <p:cNvGrpSpPr/>
        <p:nvPr/>
      </p:nvGrpSpPr>
      <p:grpSpPr>
        <a:xfrm>
          <a:off x="0" y="0"/>
          <a:ext cx="0" cy="0"/>
          <a:chOff x="0" y="0"/>
          <a:chExt cx="0" cy="0"/>
        </a:xfrm>
      </p:grpSpPr>
      <p:sp>
        <p:nvSpPr>
          <p:cNvPr id="264" name="Google Shape;264;p4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5" name="Google Shape;265;p4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6" name="Google Shape;266;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7" name="Shape 267"/>
        <p:cNvGrpSpPr/>
        <p:nvPr/>
      </p:nvGrpSpPr>
      <p:grpSpPr>
        <a:xfrm>
          <a:off x="0" y="0"/>
          <a:ext cx="0" cy="0"/>
          <a:chOff x="0" y="0"/>
          <a:chExt cx="0" cy="0"/>
        </a:xfrm>
      </p:grpSpPr>
      <p:sp>
        <p:nvSpPr>
          <p:cNvPr id="268" name="Google Shape;268;p4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9" name="Google Shape;269;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0" name="Shape 270"/>
        <p:cNvGrpSpPr/>
        <p:nvPr/>
      </p:nvGrpSpPr>
      <p:grpSpPr>
        <a:xfrm>
          <a:off x="0" y="0"/>
          <a:ext cx="0" cy="0"/>
          <a:chOff x="0" y="0"/>
          <a:chExt cx="0" cy="0"/>
        </a:xfrm>
      </p:grpSpPr>
      <p:sp>
        <p:nvSpPr>
          <p:cNvPr id="271" name="Google Shape;271;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73" name="Google Shape;273;p4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4" name="Google Shape;274;p4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5" name="Google Shape;275;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6" name="Shape 276"/>
        <p:cNvGrpSpPr/>
        <p:nvPr/>
      </p:nvGrpSpPr>
      <p:grpSpPr>
        <a:xfrm>
          <a:off x="0" y="0"/>
          <a:ext cx="0" cy="0"/>
          <a:chOff x="0" y="0"/>
          <a:chExt cx="0" cy="0"/>
        </a:xfrm>
      </p:grpSpPr>
      <p:sp>
        <p:nvSpPr>
          <p:cNvPr id="277" name="Google Shape;277;p5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78" name="Google Shape;27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9" name="Shape 279"/>
        <p:cNvGrpSpPr/>
        <p:nvPr/>
      </p:nvGrpSpPr>
      <p:grpSpPr>
        <a:xfrm>
          <a:off x="0" y="0"/>
          <a:ext cx="0" cy="0"/>
          <a:chOff x="0" y="0"/>
          <a:chExt cx="0" cy="0"/>
        </a:xfrm>
      </p:grpSpPr>
      <p:sp>
        <p:nvSpPr>
          <p:cNvPr id="280" name="Google Shape;280;p5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81" name="Google Shape;281;p5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82" name="Google Shape;282;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3" name="Shape 283"/>
        <p:cNvGrpSpPr/>
        <p:nvPr/>
      </p:nvGrpSpPr>
      <p:grpSpPr>
        <a:xfrm>
          <a:off x="0" y="0"/>
          <a:ext cx="0" cy="0"/>
          <a:chOff x="0" y="0"/>
          <a:chExt cx="0" cy="0"/>
        </a:xfrm>
      </p:grpSpPr>
      <p:sp>
        <p:nvSpPr>
          <p:cNvPr id="284" name="Google Shape;284;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85" name="Shape 285"/>
        <p:cNvGrpSpPr/>
        <p:nvPr/>
      </p:nvGrpSpPr>
      <p:grpSpPr>
        <a:xfrm>
          <a:off x="0" y="0"/>
          <a:ext cx="0" cy="0"/>
          <a:chOff x="0" y="0"/>
          <a:chExt cx="0" cy="0"/>
        </a:xfrm>
      </p:grpSpPr>
      <p:sp>
        <p:nvSpPr>
          <p:cNvPr id="286" name="Google Shape;286;p5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7" name="Google Shape;287;p5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88" name="Google Shape;288;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9" name="Google Shape;289;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0" name="Google Shape;290;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98" name="Shape 298"/>
        <p:cNvGrpSpPr/>
        <p:nvPr/>
      </p:nvGrpSpPr>
      <p:grpSpPr>
        <a:xfrm>
          <a:off x="0" y="0"/>
          <a:ext cx="0" cy="0"/>
          <a:chOff x="0" y="0"/>
          <a:chExt cx="0" cy="0"/>
        </a:xfrm>
      </p:grpSpPr>
      <p:pic>
        <p:nvPicPr>
          <p:cNvPr id="299" name="Google Shape;299;p55"/>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00" name="Google Shape;300;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1" name="Google Shape;301;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2" name="Google Shape;302;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3" name="Google Shape;303;p55"/>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4" name="Google Shape;304;p55"/>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05" name="Shape 305"/>
        <p:cNvGrpSpPr/>
        <p:nvPr/>
      </p:nvGrpSpPr>
      <p:grpSpPr>
        <a:xfrm>
          <a:off x="0" y="0"/>
          <a:ext cx="0" cy="0"/>
          <a:chOff x="0" y="0"/>
          <a:chExt cx="0" cy="0"/>
        </a:xfrm>
      </p:grpSpPr>
      <p:pic>
        <p:nvPicPr>
          <p:cNvPr id="306" name="Google Shape;306;p56"/>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307" name="Google Shape;307;p56"/>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08" name="Google Shape;308;p56"/>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9" name="Google Shape;309;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0" name="Google Shape;310;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2" name="Shape 312"/>
        <p:cNvGrpSpPr/>
        <p:nvPr/>
      </p:nvGrpSpPr>
      <p:grpSpPr>
        <a:xfrm>
          <a:off x="0" y="0"/>
          <a:ext cx="0" cy="0"/>
          <a:chOff x="0" y="0"/>
          <a:chExt cx="0" cy="0"/>
        </a:xfrm>
      </p:grpSpPr>
      <p:pic>
        <p:nvPicPr>
          <p:cNvPr id="313" name="Google Shape;313;p57"/>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314" name="Google Shape;314;p57"/>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5" name="Google Shape;315;p57"/>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16" name="Google Shape;316;p5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7" name="Google Shape;317;p5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8" name="Google Shape;318;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9" name="Shape 319"/>
        <p:cNvGrpSpPr/>
        <p:nvPr/>
      </p:nvGrpSpPr>
      <p:grpSpPr>
        <a:xfrm>
          <a:off x="0" y="0"/>
          <a:ext cx="0" cy="0"/>
          <a:chOff x="0" y="0"/>
          <a:chExt cx="0" cy="0"/>
        </a:xfrm>
      </p:grpSpPr>
      <p:sp>
        <p:nvSpPr>
          <p:cNvPr id="320" name="Google Shape;320;p5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1" name="Google Shape;321;p5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3" name="Google Shape;323;p5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4" name="Google Shape;324;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5" name="Google Shape;325;p5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326" name="Shape 326"/>
        <p:cNvGrpSpPr/>
        <p:nvPr/>
      </p:nvGrpSpPr>
      <p:grpSpPr>
        <a:xfrm>
          <a:off x="0" y="0"/>
          <a:ext cx="0" cy="0"/>
          <a:chOff x="0" y="0"/>
          <a:chExt cx="0" cy="0"/>
        </a:xfrm>
      </p:grpSpPr>
      <p:pic>
        <p:nvPicPr>
          <p:cNvPr id="327" name="Google Shape;327;p5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28" name="Google Shape;328;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9" name="Google Shape;329;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0" name="Google Shape;330;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1" name="Google Shape;331;p59"/>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 name="Google Shape;332;p59"/>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33" name="Shape 333"/>
        <p:cNvGrpSpPr/>
        <p:nvPr/>
      </p:nvGrpSpPr>
      <p:grpSpPr>
        <a:xfrm>
          <a:off x="0" y="0"/>
          <a:ext cx="0" cy="0"/>
          <a:chOff x="0" y="0"/>
          <a:chExt cx="0" cy="0"/>
        </a:xfrm>
      </p:grpSpPr>
      <p:pic>
        <p:nvPicPr>
          <p:cNvPr id="334" name="Google Shape;334;p6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35" name="Google Shape;335;p60"/>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6" name="Google Shape;336;p60"/>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7" name="Google Shape;337;p60"/>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8" name="Google Shape;338;p60"/>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9" name="Google Shape;339;p60"/>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0" name="Google Shape;340;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1" name="Google Shape;341;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2" name="Google Shape;342;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343" name="Shape 343"/>
        <p:cNvGrpSpPr/>
        <p:nvPr/>
      </p:nvGrpSpPr>
      <p:grpSpPr>
        <a:xfrm>
          <a:off x="0" y="0"/>
          <a:ext cx="0" cy="0"/>
          <a:chOff x="0" y="0"/>
          <a:chExt cx="0" cy="0"/>
        </a:xfrm>
      </p:grpSpPr>
      <p:pic>
        <p:nvPicPr>
          <p:cNvPr id="344" name="Google Shape;344;p61"/>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345" name="Google Shape;345;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6" name="Google Shape;346;p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7" name="Google Shape;347;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48" name="Google Shape;348;p61"/>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349" name="Google Shape;349;p61"/>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350" name="Shape 350"/>
        <p:cNvGrpSpPr/>
        <p:nvPr/>
      </p:nvGrpSpPr>
      <p:grpSpPr>
        <a:xfrm>
          <a:off x="0" y="0"/>
          <a:ext cx="0" cy="0"/>
          <a:chOff x="0" y="0"/>
          <a:chExt cx="0" cy="0"/>
        </a:xfrm>
      </p:grpSpPr>
      <p:pic>
        <p:nvPicPr>
          <p:cNvPr id="351" name="Google Shape;351;p6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52" name="Google Shape;352;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3" name="Google Shape;353;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4" name="Google Shape;354;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5" name="Google Shape;355;p6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356" name="Shape 356"/>
        <p:cNvGrpSpPr/>
        <p:nvPr/>
      </p:nvGrpSpPr>
      <p:grpSpPr>
        <a:xfrm>
          <a:off x="0" y="0"/>
          <a:ext cx="0" cy="0"/>
          <a:chOff x="0" y="0"/>
          <a:chExt cx="0" cy="0"/>
        </a:xfrm>
      </p:grpSpPr>
      <p:pic>
        <p:nvPicPr>
          <p:cNvPr id="357" name="Google Shape;357;p63"/>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358" name="Google Shape;358;p6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9" name="Google Shape;359;p6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0" name="Google Shape;360;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61" name="Google Shape;361;p63"/>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362" name="Shape 362"/>
        <p:cNvGrpSpPr/>
        <p:nvPr/>
      </p:nvGrpSpPr>
      <p:grpSpPr>
        <a:xfrm>
          <a:off x="0" y="0"/>
          <a:ext cx="0" cy="0"/>
          <a:chOff x="0" y="0"/>
          <a:chExt cx="0" cy="0"/>
        </a:xfrm>
      </p:grpSpPr>
      <p:sp>
        <p:nvSpPr>
          <p:cNvPr id="363" name="Google Shape;363;p64"/>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364" name="Google Shape;364;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5" name="Google Shape;365;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6" name="Google Shape;366;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7" name="Shape 367"/>
        <p:cNvGrpSpPr/>
        <p:nvPr/>
      </p:nvGrpSpPr>
      <p:grpSpPr>
        <a:xfrm>
          <a:off x="0" y="0"/>
          <a:ext cx="0" cy="0"/>
          <a:chOff x="0" y="0"/>
          <a:chExt cx="0" cy="0"/>
        </a:xfrm>
      </p:grpSpPr>
      <p:sp>
        <p:nvSpPr>
          <p:cNvPr id="368" name="Google Shape;368;p6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9" name="Google Shape;369;p65"/>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70" name="Google Shape;370;p6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71" name="Google Shape;371;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2" name="Google Shape;372;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3" name="Google Shape;373;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374" name="Shape 374"/>
        <p:cNvGrpSpPr/>
        <p:nvPr/>
      </p:nvGrpSpPr>
      <p:grpSpPr>
        <a:xfrm>
          <a:off x="0" y="0"/>
          <a:ext cx="0" cy="0"/>
          <a:chOff x="0" y="0"/>
          <a:chExt cx="0" cy="0"/>
        </a:xfrm>
      </p:grpSpPr>
      <p:pic>
        <p:nvPicPr>
          <p:cNvPr id="375" name="Google Shape;375;p6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6" name="Google Shape;376;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7" name="Google Shape;377;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8" name="Google Shape;378;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9" name="Google Shape;379;p66"/>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0" name="Google Shape;380;p66"/>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381" name="Google Shape;381;p66"/>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82" name="Shape 382"/>
        <p:cNvGrpSpPr/>
        <p:nvPr/>
      </p:nvGrpSpPr>
      <p:grpSpPr>
        <a:xfrm>
          <a:off x="0" y="0"/>
          <a:ext cx="0" cy="0"/>
          <a:chOff x="0" y="0"/>
          <a:chExt cx="0" cy="0"/>
        </a:xfrm>
      </p:grpSpPr>
      <p:sp>
        <p:nvSpPr>
          <p:cNvPr id="383" name="Google Shape;383;p67"/>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4" name="Google Shape;384;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5" name="Google Shape;385;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6" name="Google Shape;386;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87" name="Google Shape;387;p6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8" name="Shape 388"/>
        <p:cNvGrpSpPr/>
        <p:nvPr/>
      </p:nvGrpSpPr>
      <p:grpSpPr>
        <a:xfrm>
          <a:off x="0" y="0"/>
          <a:ext cx="0" cy="0"/>
          <a:chOff x="0" y="0"/>
          <a:chExt cx="0" cy="0"/>
        </a:xfrm>
      </p:grpSpPr>
      <p:sp>
        <p:nvSpPr>
          <p:cNvPr id="389" name="Google Shape;389;p6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0" name="Google Shape;390;p68"/>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391" name="Google Shape;391;p6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92" name="Google Shape;392;p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3" name="Google Shape;393;p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4" name="Google Shape;394;p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95" name="Shape 395"/>
        <p:cNvGrpSpPr/>
        <p:nvPr/>
      </p:nvGrpSpPr>
      <p:grpSpPr>
        <a:xfrm>
          <a:off x="0" y="0"/>
          <a:ext cx="0" cy="0"/>
          <a:chOff x="0" y="0"/>
          <a:chExt cx="0" cy="0"/>
        </a:xfrm>
      </p:grpSpPr>
      <p:sp>
        <p:nvSpPr>
          <p:cNvPr id="396" name="Google Shape;396;p6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7" name="Google Shape;397;p6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8" name="Google Shape;398;p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9" name="Google Shape;399;p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0" name="Google Shape;400;p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401" name="Shape 401"/>
        <p:cNvGrpSpPr/>
        <p:nvPr/>
      </p:nvGrpSpPr>
      <p:grpSpPr>
        <a:xfrm>
          <a:off x="0" y="0"/>
          <a:ext cx="0" cy="0"/>
          <a:chOff x="0" y="0"/>
          <a:chExt cx="0" cy="0"/>
        </a:xfrm>
      </p:grpSpPr>
      <p:sp>
        <p:nvSpPr>
          <p:cNvPr id="402" name="Google Shape;402;p70"/>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03" name="Google Shape;403;p7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04" name="Google Shape;404;p7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405" name="Shape 405"/>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406" name="Shape 406"/>
        <p:cNvGrpSpPr/>
        <p:nvPr/>
      </p:nvGrpSpPr>
      <p:grpSpPr>
        <a:xfrm>
          <a:off x="0" y="0"/>
          <a:ext cx="0" cy="0"/>
          <a:chOff x="0" y="0"/>
          <a:chExt cx="0" cy="0"/>
        </a:xfrm>
      </p:grpSpPr>
      <p:sp>
        <p:nvSpPr>
          <p:cNvPr id="407" name="Google Shape;407;p72"/>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08" name="Google Shape;408;p72"/>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409" name="Shape 409"/>
        <p:cNvGrpSpPr/>
        <p:nvPr/>
      </p:nvGrpSpPr>
      <p:grpSpPr>
        <a:xfrm>
          <a:off x="0" y="0"/>
          <a:ext cx="0" cy="0"/>
          <a:chOff x="0" y="0"/>
          <a:chExt cx="0" cy="0"/>
        </a:xfrm>
      </p:grpSpPr>
      <p:sp>
        <p:nvSpPr>
          <p:cNvPr id="410" name="Google Shape;410;p73"/>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1" name="Google Shape;411;p7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2" name="Google Shape;412;p7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3" name="Google Shape;413;p7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14" name="Google Shape;414;p73"/>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5" name="Shape 415"/>
        <p:cNvGrpSpPr/>
        <p:nvPr/>
      </p:nvGrpSpPr>
      <p:grpSpPr>
        <a:xfrm>
          <a:off x="0" y="0"/>
          <a:ext cx="0" cy="0"/>
          <a:chOff x="0" y="0"/>
          <a:chExt cx="0" cy="0"/>
        </a:xfrm>
      </p:grpSpPr>
      <p:sp>
        <p:nvSpPr>
          <p:cNvPr id="416" name="Google Shape;416;p74"/>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17" name="Google Shape;417;p74"/>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418" name="Google Shape;418;p7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419" name="Shape 419"/>
        <p:cNvGrpSpPr/>
        <p:nvPr/>
      </p:nvGrpSpPr>
      <p:grpSpPr>
        <a:xfrm>
          <a:off x="0" y="0"/>
          <a:ext cx="0" cy="0"/>
          <a:chOff x="0" y="0"/>
          <a:chExt cx="0" cy="0"/>
        </a:xfrm>
      </p:grpSpPr>
      <p:sp>
        <p:nvSpPr>
          <p:cNvPr id="420" name="Google Shape;420;p75"/>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21" name="Google Shape;421;p7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2" name="Google Shape;422;p75"/>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3" name="Google Shape;423;p7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24" name="Google Shape;424;p75"/>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425" name="Shape 425"/>
        <p:cNvGrpSpPr/>
        <p:nvPr/>
      </p:nvGrpSpPr>
      <p:grpSpPr>
        <a:xfrm>
          <a:off x="0" y="0"/>
          <a:ext cx="0" cy="0"/>
          <a:chOff x="0" y="0"/>
          <a:chExt cx="0" cy="0"/>
        </a:xfrm>
      </p:grpSpPr>
      <p:sp>
        <p:nvSpPr>
          <p:cNvPr id="426" name="Google Shape;426;p76"/>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7" name="Google Shape;427;p7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8" name="Google Shape;428;p7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429" name="Shape 429"/>
        <p:cNvGrpSpPr/>
        <p:nvPr/>
      </p:nvGrpSpPr>
      <p:grpSpPr>
        <a:xfrm>
          <a:off x="0" y="0"/>
          <a:ext cx="0" cy="0"/>
          <a:chOff x="0" y="0"/>
          <a:chExt cx="0" cy="0"/>
        </a:xfrm>
      </p:grpSpPr>
      <p:sp>
        <p:nvSpPr>
          <p:cNvPr id="430" name="Google Shape;430;p77"/>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1" name="Google Shape;431;p7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432" name="Shape 432"/>
        <p:cNvGrpSpPr/>
        <p:nvPr/>
      </p:nvGrpSpPr>
      <p:grpSpPr>
        <a:xfrm>
          <a:off x="0" y="0"/>
          <a:ext cx="0" cy="0"/>
          <a:chOff x="0" y="0"/>
          <a:chExt cx="0" cy="0"/>
        </a:xfrm>
      </p:grpSpPr>
      <p:pic>
        <p:nvPicPr>
          <p:cNvPr id="433" name="Google Shape;433;p78"/>
          <p:cNvPicPr preferRelativeResize="0"/>
          <p:nvPr/>
        </p:nvPicPr>
        <p:blipFill rotWithShape="1">
          <a:blip r:embed="rId2">
            <a:alphaModFix/>
          </a:blip>
          <a:srcRect b="0" l="0" r="0" t="7114"/>
          <a:stretch/>
        </p:blipFill>
        <p:spPr>
          <a:xfrm>
            <a:off x="1828800" y="439341"/>
            <a:ext cx="5334001" cy="2246708"/>
          </a:xfrm>
          <a:prstGeom prst="rect">
            <a:avLst/>
          </a:prstGeom>
          <a:noFill/>
          <a:ln>
            <a:noFill/>
          </a:ln>
        </p:spPr>
      </p:pic>
      <p:sp>
        <p:nvSpPr>
          <p:cNvPr id="434" name="Google Shape;434;p78"/>
          <p:cNvSpPr/>
          <p:nvPr/>
        </p:nvSpPr>
        <p:spPr>
          <a:xfrm>
            <a:off x="152400" y="114300"/>
            <a:ext cx="8839200" cy="4743600"/>
          </a:xfrm>
          <a:prstGeom prst="rect">
            <a:avLst/>
          </a:prstGeom>
          <a:noFill/>
          <a:ln cap="rnd"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5" name="Google Shape;435;p78"/>
          <p:cNvSpPr txBox="1"/>
          <p:nvPr>
            <p:ph idx="1" type="body"/>
          </p:nvPr>
        </p:nvSpPr>
        <p:spPr>
          <a:xfrm>
            <a:off x="685800" y="3657600"/>
            <a:ext cx="7772400" cy="293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436" name="Google Shape;436;p78"/>
          <p:cNvSpPr txBox="1"/>
          <p:nvPr>
            <p:ph idx="2" type="body"/>
          </p:nvPr>
        </p:nvSpPr>
        <p:spPr>
          <a:xfrm>
            <a:off x="4572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437" name="Google Shape;437;p78"/>
          <p:cNvSpPr txBox="1"/>
          <p:nvPr>
            <p:ph idx="3" type="body"/>
          </p:nvPr>
        </p:nvSpPr>
        <p:spPr>
          <a:xfrm>
            <a:off x="49530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438" name="Google Shape;438;p78"/>
          <p:cNvSpPr txBox="1"/>
          <p:nvPr>
            <p:ph type="title"/>
          </p:nvPr>
        </p:nvSpPr>
        <p:spPr>
          <a:xfrm>
            <a:off x="609600" y="2743200"/>
            <a:ext cx="80772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9" name="Shape 439"/>
        <p:cNvGrpSpPr/>
        <p:nvPr/>
      </p:nvGrpSpPr>
      <p:grpSpPr>
        <a:xfrm>
          <a:off x="0" y="0"/>
          <a:ext cx="0" cy="0"/>
          <a:chOff x="0" y="0"/>
          <a:chExt cx="0" cy="0"/>
        </a:xfrm>
      </p:grpSpPr>
      <p:sp>
        <p:nvSpPr>
          <p:cNvPr id="440" name="Google Shape;440;p7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1" name="Google Shape;441;p7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2" name="Google Shape;442;p7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443" name="Shape 443"/>
        <p:cNvGrpSpPr/>
        <p:nvPr/>
      </p:nvGrpSpPr>
      <p:grpSpPr>
        <a:xfrm>
          <a:off x="0" y="0"/>
          <a:ext cx="0" cy="0"/>
          <a:chOff x="0" y="0"/>
          <a:chExt cx="0" cy="0"/>
        </a:xfrm>
      </p:grpSpPr>
      <p:sp>
        <p:nvSpPr>
          <p:cNvPr id="444" name="Google Shape;444;p80"/>
          <p:cNvSpPr txBox="1"/>
          <p:nvPr>
            <p:ph idx="1" type="body"/>
          </p:nvPr>
        </p:nvSpPr>
        <p:spPr>
          <a:xfrm>
            <a:off x="685800" y="457200"/>
            <a:ext cx="7772400" cy="4114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5" name="Google Shape;445;p80"/>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446" name="Shape 446"/>
        <p:cNvGrpSpPr/>
        <p:nvPr/>
      </p:nvGrpSpPr>
      <p:grpSpPr>
        <a:xfrm>
          <a:off x="0" y="0"/>
          <a:ext cx="0" cy="0"/>
          <a:chOff x="0" y="0"/>
          <a:chExt cx="0" cy="0"/>
        </a:xfrm>
      </p:grpSpPr>
      <p:sp>
        <p:nvSpPr>
          <p:cNvPr id="447" name="Google Shape;447;p81"/>
          <p:cNvSpPr txBox="1"/>
          <p:nvPr>
            <p:ph type="title"/>
          </p:nvPr>
        </p:nvSpPr>
        <p:spPr>
          <a:xfrm>
            <a:off x="685800" y="457200"/>
            <a:ext cx="77724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8" name="Google Shape;448;p81"/>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449" name="Shape 449"/>
        <p:cNvGrpSpPr/>
        <p:nvPr/>
      </p:nvGrpSpPr>
      <p:grpSpPr>
        <a:xfrm>
          <a:off x="0" y="0"/>
          <a:ext cx="0" cy="0"/>
          <a:chOff x="0" y="0"/>
          <a:chExt cx="0" cy="0"/>
        </a:xfrm>
      </p:grpSpPr>
      <p:sp>
        <p:nvSpPr>
          <p:cNvPr id="450" name="Google Shape;450;p82"/>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1" name="Google Shape;451;p8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2" name="Google Shape;452;p8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3" name="Google Shape;453;p8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4" name="Google Shape;454;p82"/>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55" name="Google Shape;455;p82"/>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456" name="Shape 456"/>
        <p:cNvGrpSpPr/>
        <p:nvPr/>
      </p:nvGrpSpPr>
      <p:grpSpPr>
        <a:xfrm>
          <a:off x="0" y="0"/>
          <a:ext cx="0" cy="0"/>
          <a:chOff x="0" y="0"/>
          <a:chExt cx="0" cy="0"/>
        </a:xfrm>
      </p:grpSpPr>
      <p:sp>
        <p:nvSpPr>
          <p:cNvPr id="457" name="Google Shape;457;p8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58" name="Google Shape;458;p8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59" name="Google Shape;459;p8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60" name="Google Shape;460;p8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461" name="Google Shape;461;p8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62" name="Google Shape;462;p8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463" name="Shape 463"/>
        <p:cNvGrpSpPr/>
        <p:nvPr/>
      </p:nvGrpSpPr>
      <p:grpSpPr>
        <a:xfrm>
          <a:off x="0" y="0"/>
          <a:ext cx="0" cy="0"/>
          <a:chOff x="0" y="0"/>
          <a:chExt cx="0" cy="0"/>
        </a:xfrm>
      </p:grpSpPr>
      <p:sp>
        <p:nvSpPr>
          <p:cNvPr id="464" name="Google Shape;464;p8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5" name="Google Shape;465;p8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6" name="Google Shape;466;p8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67" name="Google Shape;467;p84"/>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68" name="Google Shape;468;p84"/>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9" name="Google Shape;469;p84"/>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470" name="Shape 470"/>
        <p:cNvGrpSpPr/>
        <p:nvPr/>
      </p:nvGrpSpPr>
      <p:grpSpPr>
        <a:xfrm>
          <a:off x="0" y="0"/>
          <a:ext cx="0" cy="0"/>
          <a:chOff x="0" y="0"/>
          <a:chExt cx="0" cy="0"/>
        </a:xfrm>
      </p:grpSpPr>
      <p:sp>
        <p:nvSpPr>
          <p:cNvPr id="471" name="Google Shape;471;p8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472" name="Google Shape;472;p8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473" name="Google Shape;473;p8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474" name="Shape 474"/>
        <p:cNvGrpSpPr/>
        <p:nvPr/>
      </p:nvGrpSpPr>
      <p:grpSpPr>
        <a:xfrm>
          <a:off x="0" y="0"/>
          <a:ext cx="0" cy="0"/>
          <a:chOff x="0" y="0"/>
          <a:chExt cx="0" cy="0"/>
        </a:xfrm>
      </p:grpSpPr>
      <p:sp>
        <p:nvSpPr>
          <p:cNvPr id="475" name="Google Shape;475;p8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76" name="Google Shape;476;p8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7" name="Google Shape;477;p8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8" name="Google Shape;478;p8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9" name="Google Shape;479;p8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80" name="Google Shape;480;p8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81" name="Google Shape;481;p8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82" name="Google Shape;482;p8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483" name="Google Shape;483;p8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484" name="Shape 484"/>
        <p:cNvGrpSpPr/>
        <p:nvPr/>
      </p:nvGrpSpPr>
      <p:grpSpPr>
        <a:xfrm>
          <a:off x="0" y="0"/>
          <a:ext cx="0" cy="0"/>
          <a:chOff x="0" y="0"/>
          <a:chExt cx="0" cy="0"/>
        </a:xfrm>
      </p:grpSpPr>
      <p:sp>
        <p:nvSpPr>
          <p:cNvPr id="485" name="Google Shape;485;p87"/>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86" name="Google Shape;486;p8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87" name="Google Shape;487;p8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88" name="Google Shape;488;p8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89" name="Google Shape;489;p87"/>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1" Type="http://schemas.openxmlformats.org/officeDocument/2006/relationships/theme" Target="../theme/theme2.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theme" Target="../theme/theme3.xml"/><Relationship Id="rId1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0.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1" Type="http://schemas.openxmlformats.org/officeDocument/2006/relationships/image" Target="../media/image15.png"/><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26" Type="http://schemas.openxmlformats.org/officeDocument/2006/relationships/slideLayout" Target="../slideLayouts/slideLayout76.xml"/><Relationship Id="rId25" Type="http://schemas.openxmlformats.org/officeDocument/2006/relationships/slideLayout" Target="../slideLayouts/slideLayout75.xml"/><Relationship Id="rId28" Type="http://schemas.openxmlformats.org/officeDocument/2006/relationships/slideLayout" Target="../slideLayouts/slideLayout78.xml"/><Relationship Id="rId27" Type="http://schemas.openxmlformats.org/officeDocument/2006/relationships/slideLayout" Target="../slideLayouts/slideLayout77.xml"/><Relationship Id="rId5" Type="http://schemas.openxmlformats.org/officeDocument/2006/relationships/slideLayout" Target="../slideLayouts/slideLayout55.xml"/><Relationship Id="rId6" Type="http://schemas.openxmlformats.org/officeDocument/2006/relationships/slideLayout" Target="../slideLayouts/slideLayout56.xml"/><Relationship Id="rId29" Type="http://schemas.openxmlformats.org/officeDocument/2006/relationships/slideLayout" Target="../slideLayouts/slideLayout79.xml"/><Relationship Id="rId7" Type="http://schemas.openxmlformats.org/officeDocument/2006/relationships/slideLayout" Target="../slideLayouts/slideLayout57.xml"/><Relationship Id="rId8" Type="http://schemas.openxmlformats.org/officeDocument/2006/relationships/slideLayout" Target="../slideLayouts/slideLayout58.xml"/><Relationship Id="rId31" Type="http://schemas.openxmlformats.org/officeDocument/2006/relationships/slideLayout" Target="../slideLayouts/slideLayout81.xml"/><Relationship Id="rId30" Type="http://schemas.openxmlformats.org/officeDocument/2006/relationships/slideLayout" Target="../slideLayouts/slideLayout80.xml"/><Relationship Id="rId11" Type="http://schemas.openxmlformats.org/officeDocument/2006/relationships/slideLayout" Target="../slideLayouts/slideLayout61.xml"/><Relationship Id="rId33" Type="http://schemas.openxmlformats.org/officeDocument/2006/relationships/slideLayout" Target="../slideLayouts/slideLayout83.xml"/><Relationship Id="rId10" Type="http://schemas.openxmlformats.org/officeDocument/2006/relationships/slideLayout" Target="../slideLayouts/slideLayout60.xml"/><Relationship Id="rId32" Type="http://schemas.openxmlformats.org/officeDocument/2006/relationships/slideLayout" Target="../slideLayouts/slideLayout82.xml"/><Relationship Id="rId13" Type="http://schemas.openxmlformats.org/officeDocument/2006/relationships/slideLayout" Target="../slideLayouts/slideLayout63.xml"/><Relationship Id="rId35" Type="http://schemas.openxmlformats.org/officeDocument/2006/relationships/theme" Target="../theme/theme4.xml"/><Relationship Id="rId12" Type="http://schemas.openxmlformats.org/officeDocument/2006/relationships/slideLayout" Target="../slideLayouts/slideLayout62.xml"/><Relationship Id="rId34" Type="http://schemas.openxmlformats.org/officeDocument/2006/relationships/slideLayout" Target="../slideLayouts/slideLayout84.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9" Type="http://schemas.openxmlformats.org/officeDocument/2006/relationships/slideLayout" Target="../slideLayouts/slideLayout69.xml"/><Relationship Id="rId1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40" name="Shape 240"/>
        <p:cNvGrpSpPr/>
        <p:nvPr/>
      </p:nvGrpSpPr>
      <p:grpSpPr>
        <a:xfrm>
          <a:off x="0" y="0"/>
          <a:ext cx="0" cy="0"/>
          <a:chOff x="0" y="0"/>
          <a:chExt cx="0" cy="0"/>
        </a:xfrm>
      </p:grpSpPr>
      <p:sp>
        <p:nvSpPr>
          <p:cNvPr id="241" name="Google Shape;241;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42" name="Google Shape;242;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43" name="Google Shape;243;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pic>
        <p:nvPicPr>
          <p:cNvPr id="292" name="Google Shape;292;p54"/>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293" name="Google Shape;293;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94" name="Google Shape;294;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95" name="Google Shape;295;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96" name="Google Shape;296;p5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97" name="Google Shape;297;p5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4.xml"/><Relationship Id="rId3" Type="http://schemas.openxmlformats.org/officeDocument/2006/relationships/hyperlink" Target="https://www.ksde.org/LinkClick.aspx?fileticket=0k3Jwq9LgBk%3d&amp;tabid=1509&amp;portalid=0&amp;mid=6018" TargetMode="External"/><Relationship Id="rId4" Type="http://schemas.openxmlformats.org/officeDocument/2006/relationships/hyperlink" Target="https://www.ksde.org/Portals/0/Communications/KC_School_Redesign/Personalized%20Learning%20Fact%20Sheet.pdf?ver=2020-09-30-124429-557" TargetMode="External"/><Relationship Id="rId5" Type="http://schemas.openxmlformats.org/officeDocument/2006/relationships/hyperlink" Target="http://www.kansas-pta.org/files/documents/PTA-national-standards-for-family-school-partnerships-assessment-guide.pdf" TargetMode="External"/><Relationship Id="rId6" Type="http://schemas.openxmlformats.org/officeDocument/2006/relationships/hyperlink" Target="https://sites.google.com/view/ksredesignproject/home-page?authuser=0" TargetMode="External"/><Relationship Id="rId7" Type="http://schemas.openxmlformats.org/officeDocument/2006/relationships/hyperlink" Target="https://www.ksde.org/LinkClick.aspx?fileticket=nLAJhszqbgE%3d&amp;tabid=1509&amp;portalid=0&amp;mid=601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 Id="rId3" Type="http://schemas.openxmlformats.org/officeDocument/2006/relationships/hyperlink" Target="https://www.ksde.org/LinkClick.aspx?fileticket=t0NmZDfrCNk%3d&amp;tabid=1509&amp;portalid=0&amp;mid=6018" TargetMode="Externa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4.xml"/><Relationship Id="rId3" Type="http://schemas.openxmlformats.org/officeDocument/2006/relationships/image" Target="../media/image3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5.xml"/><Relationship Id="rId3" Type="http://schemas.openxmlformats.org/officeDocument/2006/relationships/hyperlink" Target="https://www.ksde.org/LinkClick.aspx?fileticket=ysbU7V9gtdE%3d&amp;tabid=1509&amp;portalid=0&amp;mid=6018" TargetMode="External"/><Relationship Id="rId4" Type="http://schemas.openxmlformats.org/officeDocument/2006/relationships/hyperlink" Target="https://www.ksde.org/LinkClick.aspx?fileticket=5f-m9dQRIb0%3d&amp;tabid=1509&amp;portalid=0&amp;mid=6018" TargetMode="External"/><Relationship Id="rId9" Type="http://schemas.openxmlformats.org/officeDocument/2006/relationships/hyperlink" Target="http://www.youtube.com/watch?v=W9kVd-OKMzs" TargetMode="External"/><Relationship Id="rId5" Type="http://schemas.openxmlformats.org/officeDocument/2006/relationships/hyperlink" Target="https://www.ksde.org/LinkClick.aspx?fileticket=5f-m9dQRIb0%3d&amp;tabid=1509&amp;portalid=0&amp;mid=6018" TargetMode="External"/><Relationship Id="rId6" Type="http://schemas.openxmlformats.org/officeDocument/2006/relationships/hyperlink" Target="https://drive.google.com/file/d/1l2MFVAYPisA4q5afcAyZmVhKyM4H4HJg/view?usp=sharing" TargetMode="External"/><Relationship Id="rId7" Type="http://schemas.openxmlformats.org/officeDocument/2006/relationships/image" Target="../media/image38.png"/><Relationship Id="rId8" Type="http://schemas.openxmlformats.org/officeDocument/2006/relationships/image" Target="../media/image39.png"/><Relationship Id="rId11" Type="http://schemas.openxmlformats.org/officeDocument/2006/relationships/image" Target="../media/image43.png"/><Relationship Id="rId10" Type="http://schemas.openxmlformats.org/officeDocument/2006/relationships/image" Target="../media/image4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47.png"/><Relationship Id="rId6" Type="http://schemas.openxmlformats.org/officeDocument/2006/relationships/image" Target="../media/image50.png"/><Relationship Id="rId7" Type="http://schemas.openxmlformats.org/officeDocument/2006/relationships/hyperlink" Target="http://www.youtube.com/watch?v=_W0bSen8Qjg" TargetMode="External"/><Relationship Id="rId8" Type="http://schemas.openxmlformats.org/officeDocument/2006/relationships/image" Target="../media/image4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7.xml"/><Relationship Id="rId3" Type="http://schemas.openxmlformats.org/officeDocument/2006/relationships/image" Target="../media/image39.png"/><Relationship Id="rId4" Type="http://schemas.openxmlformats.org/officeDocument/2006/relationships/image" Target="../media/image49.png"/><Relationship Id="rId5" Type="http://schemas.openxmlformats.org/officeDocument/2006/relationships/hyperlink" Target="http://www.youtube.com/watch?v=_W0bSen8Qjg" TargetMode="External"/><Relationship Id="rId6" Type="http://schemas.openxmlformats.org/officeDocument/2006/relationships/image" Target="../media/image4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1.xml"/><Relationship Id="rId3" Type="http://schemas.openxmlformats.org/officeDocument/2006/relationships/image" Target="../media/image48.png"/><Relationship Id="rId4" Type="http://schemas.openxmlformats.org/officeDocument/2006/relationships/hyperlink" Target="https://static1.squarespace.com/static/57c6b79629687fde090a0fdd/t/589cc8b8d2b85721b37d3efe/1486670008488/HMW-Worksheet.pdf" TargetMode="External"/><Relationship Id="rId5"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42.xml"/><Relationship Id="rId3"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3.xml"/><Relationship Id="rId3" Type="http://schemas.openxmlformats.org/officeDocument/2006/relationships/image" Target="../media/image48.png"/><Relationship Id="rId4" Type="http://schemas.openxmlformats.org/officeDocument/2006/relationships/hyperlink" Target="http://www.youtube.com/watch?v=4xG2aJa6UyY" TargetMode="External"/><Relationship Id="rId5" Type="http://schemas.openxmlformats.org/officeDocument/2006/relationships/image" Target="../media/image5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44.xml"/><Relationship Id="rId3" Type="http://schemas.openxmlformats.org/officeDocument/2006/relationships/comments" Target="../comments/commen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6.xml"/><Relationship Id="rId3" Type="http://schemas.openxmlformats.org/officeDocument/2006/relationships/hyperlink" Target="https://www.gadoe.org/Curriculum-Instruction-and-Assessment/Special-Education-Services/Documents/SSIP/SS%202/DistrictInitiativeInventory.pdf" TargetMode="External"/><Relationship Id="rId4" Type="http://schemas.openxmlformats.org/officeDocument/2006/relationships/hyperlink" Target="https://nirn.fpg.unc.edu/sites/nirn.fpg.unc.edu/files/imce/documents/1.Resource-Blank-InitiativeInventory.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52.xml"/><Relationship Id="rId3" Type="http://schemas.openxmlformats.org/officeDocument/2006/relationships/image" Target="../media/image5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3.xml"/><Relationship Id="rId3" Type="http://schemas.openxmlformats.org/officeDocument/2006/relationships/hyperlink" Target="https://www.ksde.org/LinkClick.aspx?fileticket=t0NmZDfrCNk%3d&amp;tabid=1509&amp;portalid=0&amp;mid=6018" TargetMode="External"/><Relationship Id="rId4" Type="http://schemas.openxmlformats.org/officeDocument/2006/relationships/hyperlink" Target="https://www.ksde.org/LinkClick.aspx?fileticket=5f-m9dQRIb0%3d&amp;tabid=1509&amp;portalid=0&amp;mid=6018"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56.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7.xml"/><Relationship Id="rId3"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8"/>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Designing</a:t>
            </a:r>
            <a:r>
              <a:rPr lang="en"/>
              <a:t> the </a:t>
            </a:r>
            <a:endParaRPr/>
          </a:p>
          <a:p>
            <a:pPr indent="0" lvl="0" marL="0" rtl="0" algn="l">
              <a:spcBef>
                <a:spcPts val="0"/>
              </a:spcBef>
              <a:spcAft>
                <a:spcPts val="0"/>
              </a:spcAft>
              <a:buNone/>
            </a:pPr>
            <a:r>
              <a:rPr lang="en"/>
              <a:t>Rocket </a:t>
            </a:r>
            <a:endParaRPr/>
          </a:p>
        </p:txBody>
      </p:sp>
      <p:sp>
        <p:nvSpPr>
          <p:cNvPr id="495" name="Google Shape;495;p88"/>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Meeting 1</a:t>
            </a:r>
            <a:endParaRPr/>
          </a:p>
          <a:p>
            <a:pPr indent="0" lvl="0" marL="0" rtl="0" algn="l">
              <a:spcBef>
                <a:spcPts val="800"/>
              </a:spcBef>
              <a:spcAft>
                <a:spcPts val="0"/>
              </a:spcAft>
              <a:buNone/>
            </a:pPr>
            <a:r>
              <a:rPr lang="en"/>
              <a:t>October/November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97"/>
          <p:cNvSpPr txBox="1"/>
          <p:nvPr>
            <p:ph type="title"/>
          </p:nvPr>
        </p:nvSpPr>
        <p:spPr>
          <a:xfrm>
            <a:off x="718687" y="127209"/>
            <a:ext cx="8093100" cy="5541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dk1"/>
              </a:buClr>
              <a:buSzPts val="3600"/>
              <a:buFont typeface="Arial Narrow"/>
              <a:buNone/>
            </a:pPr>
            <a:r>
              <a:rPr i="0" lang="en" sz="3600" u="none" cap="none" strike="noStrike">
                <a:solidFill>
                  <a:schemeClr val="dk1"/>
                </a:solidFill>
                <a:latin typeface="Open Sans SemiBold"/>
                <a:ea typeface="Open Sans SemiBold"/>
                <a:cs typeface="Open Sans SemiBold"/>
                <a:sym typeface="Open Sans SemiBold"/>
              </a:rPr>
              <a:t>TURNKEY PROCESS</a:t>
            </a:r>
            <a:endParaRPr i="0" sz="3600" u="none" cap="none" strike="noStrike">
              <a:solidFill>
                <a:schemeClr val="dk1"/>
              </a:solidFill>
              <a:latin typeface="Open Sans SemiBold"/>
              <a:ea typeface="Open Sans SemiBold"/>
              <a:cs typeface="Open Sans SemiBold"/>
              <a:sym typeface="Open Sans SemiBold"/>
            </a:endParaRPr>
          </a:p>
        </p:txBody>
      </p:sp>
      <p:grpSp>
        <p:nvGrpSpPr>
          <p:cNvPr id="596" name="Google Shape;596;p97"/>
          <p:cNvGrpSpPr/>
          <p:nvPr/>
        </p:nvGrpSpPr>
        <p:grpSpPr>
          <a:xfrm>
            <a:off x="804462" y="508377"/>
            <a:ext cx="7382700" cy="3922015"/>
            <a:chOff x="-29362" y="110374"/>
            <a:chExt cx="7222363" cy="4230412"/>
          </a:xfrm>
        </p:grpSpPr>
        <p:sp>
          <p:nvSpPr>
            <p:cNvPr id="597" name="Google Shape;597;p97"/>
            <p:cNvSpPr/>
            <p:nvPr/>
          </p:nvSpPr>
          <p:spPr>
            <a:xfrm>
              <a:off x="256029" y="110374"/>
              <a:ext cx="2244900" cy="12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7"/>
            <p:cNvSpPr/>
            <p:nvPr/>
          </p:nvSpPr>
          <p:spPr>
            <a:xfrm>
              <a:off x="2790754" y="570073"/>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7"/>
            <p:cNvSpPr/>
            <p:nvPr/>
          </p:nvSpPr>
          <p:spPr>
            <a:xfrm>
              <a:off x="2882326" y="494058"/>
              <a:ext cx="1574700" cy="1575000"/>
            </a:xfrm>
            <a:custGeom>
              <a:rect b="b" l="l" r="r" t="t"/>
              <a:pathLst>
                <a:path extrusionOk="0" h="120000" w="120000">
                  <a:moveTo>
                    <a:pt x="25105" y="21533"/>
                  </a:moveTo>
                  <a:lnTo>
                    <a:pt x="25105" y="21533"/>
                  </a:lnTo>
                  <a:cubicBezTo>
                    <a:pt x="41566" y="7042"/>
                    <a:pt x="65485" y="4277"/>
                    <a:pt x="84905" y="14619"/>
                  </a:cubicBezTo>
                  <a:cubicBezTo>
                    <a:pt x="104325" y="24961"/>
                    <a:pt x="115076" y="46189"/>
                    <a:pt x="111784" y="67693"/>
                  </a:cubicBezTo>
                  <a:cubicBezTo>
                    <a:pt x="108491" y="89197"/>
                    <a:pt x="91863" y="106358"/>
                    <a:pt x="70211" y="110598"/>
                  </a:cubicBezTo>
                  <a:lnTo>
                    <a:pt x="69688" y="118762"/>
                  </a:lnTo>
                  <a:lnTo>
                    <a:pt x="57123" y="104913"/>
                  </a:lnTo>
                  <a:lnTo>
                    <a:pt x="71604" y="88836"/>
                  </a:lnTo>
                  <a:lnTo>
                    <a:pt x="71086" y="96939"/>
                  </a:lnTo>
                  <a:cubicBezTo>
                    <a:pt x="86999" y="92625"/>
                    <a:pt x="98538" y="79528"/>
                    <a:pt x="100210" y="63881"/>
                  </a:cubicBezTo>
                  <a:cubicBezTo>
                    <a:pt x="101882" y="48234"/>
                    <a:pt x="93349" y="33199"/>
                    <a:pt x="78673" y="25933"/>
                  </a:cubicBezTo>
                  <a:cubicBezTo>
                    <a:pt x="63996" y="18667"/>
                    <a:pt x="46142" y="20638"/>
                    <a:pt x="33609" y="30907"/>
                  </a:cubicBezTo>
                  <a:close/>
                </a:path>
              </a:pathLst>
            </a:cu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7"/>
            <p:cNvSpPr/>
            <p:nvPr/>
          </p:nvSpPr>
          <p:spPr>
            <a:xfrm>
              <a:off x="4450456" y="1207456"/>
              <a:ext cx="2708100" cy="9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7"/>
            <p:cNvSpPr txBox="1"/>
            <p:nvPr/>
          </p:nvSpPr>
          <p:spPr>
            <a:xfrm>
              <a:off x="4450456" y="796497"/>
              <a:ext cx="2708100" cy="9780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Regional Training Team </a:t>
              </a:r>
              <a:r>
                <a:rPr b="0" i="0" lang="en" sz="1400" u="none" cap="none" strike="noStrike">
                  <a:solidFill>
                    <a:schemeClr val="dk1"/>
                  </a:solidFill>
                  <a:latin typeface="Arial Narrow"/>
                  <a:ea typeface="Arial Narrow"/>
                  <a:cs typeface="Arial Narrow"/>
                  <a:sym typeface="Arial Narrow"/>
                </a:rPr>
                <a:t>will experience workshop + modify turnkey materials to train the School redesign Teams in their service centers</a:t>
              </a:r>
              <a:endParaRPr b="0" i="0" sz="1400" u="none" cap="none" strike="noStrike">
                <a:solidFill>
                  <a:schemeClr val="dk1"/>
                </a:solidFill>
                <a:latin typeface="Arial Narrow"/>
                <a:ea typeface="Arial Narrow"/>
                <a:cs typeface="Arial Narrow"/>
                <a:sym typeface="Arial Narrow"/>
              </a:endParaRPr>
            </a:p>
          </p:txBody>
        </p:sp>
        <p:sp>
          <p:nvSpPr>
            <p:cNvPr id="602" name="Google Shape;602;p97"/>
            <p:cNvSpPr/>
            <p:nvPr/>
          </p:nvSpPr>
          <p:spPr>
            <a:xfrm>
              <a:off x="3230005" y="1476761"/>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7"/>
            <p:cNvSpPr txBox="1"/>
            <p:nvPr/>
          </p:nvSpPr>
          <p:spPr>
            <a:xfrm>
              <a:off x="3230005" y="1065802"/>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RTT</a:t>
              </a:r>
              <a:endParaRPr sz="1200">
                <a:solidFill>
                  <a:schemeClr val="dk1"/>
                </a:solidFill>
                <a:latin typeface="Impact"/>
                <a:ea typeface="Impact"/>
                <a:cs typeface="Impact"/>
                <a:sym typeface="Impact"/>
              </a:endParaRPr>
            </a:p>
          </p:txBody>
        </p:sp>
        <p:sp>
          <p:nvSpPr>
            <p:cNvPr id="604" name="Google Shape;604;p97"/>
            <p:cNvSpPr/>
            <p:nvPr/>
          </p:nvSpPr>
          <p:spPr>
            <a:xfrm>
              <a:off x="2295758" y="1648992"/>
              <a:ext cx="1574700" cy="1575000"/>
            </a:xfrm>
            <a:custGeom>
              <a:rect b="b" l="l" r="r" t="t"/>
              <a:pathLst>
                <a:path extrusionOk="0" h="120000" w="120000">
                  <a:moveTo>
                    <a:pt x="94895" y="21533"/>
                  </a:moveTo>
                  <a:lnTo>
                    <a:pt x="86391" y="30907"/>
                  </a:lnTo>
                  <a:lnTo>
                    <a:pt x="86391" y="30907"/>
                  </a:lnTo>
                  <a:cubicBezTo>
                    <a:pt x="73858" y="20638"/>
                    <a:pt x="56004" y="18667"/>
                    <a:pt x="41327" y="25933"/>
                  </a:cubicBezTo>
                  <a:cubicBezTo>
                    <a:pt x="26651" y="33199"/>
                    <a:pt x="18118" y="48234"/>
                    <a:pt x="19790" y="63881"/>
                  </a:cubicBezTo>
                  <a:cubicBezTo>
                    <a:pt x="21462" y="79528"/>
                    <a:pt x="33001" y="92625"/>
                    <a:pt x="48914" y="96939"/>
                  </a:cubicBezTo>
                  <a:lnTo>
                    <a:pt x="48396" y="88836"/>
                  </a:lnTo>
                  <a:lnTo>
                    <a:pt x="62877" y="104913"/>
                  </a:lnTo>
                  <a:lnTo>
                    <a:pt x="50312" y="118762"/>
                  </a:lnTo>
                  <a:lnTo>
                    <a:pt x="49789" y="110598"/>
                  </a:lnTo>
                  <a:lnTo>
                    <a:pt x="49789" y="110598"/>
                  </a:lnTo>
                  <a:cubicBezTo>
                    <a:pt x="28137" y="106358"/>
                    <a:pt x="11509" y="89197"/>
                    <a:pt x="8216" y="67693"/>
                  </a:cubicBezTo>
                  <a:cubicBezTo>
                    <a:pt x="4924" y="46189"/>
                    <a:pt x="15675" y="24961"/>
                    <a:pt x="35095" y="14619"/>
                  </a:cubicBezTo>
                  <a:cubicBezTo>
                    <a:pt x="54515" y="4277"/>
                    <a:pt x="78434" y="7042"/>
                    <a:pt x="94895" y="21533"/>
                  </a:cubicBezTo>
                  <a:close/>
                </a:path>
              </a:pathLst>
            </a:custGeom>
            <a:solidFill>
              <a:srgbClr val="85C1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7"/>
            <p:cNvSpPr/>
            <p:nvPr/>
          </p:nvSpPr>
          <p:spPr>
            <a:xfrm>
              <a:off x="119728" y="2185207"/>
              <a:ext cx="2411700" cy="116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7"/>
            <p:cNvSpPr txBox="1"/>
            <p:nvPr/>
          </p:nvSpPr>
          <p:spPr>
            <a:xfrm>
              <a:off x="-29362" y="1774248"/>
              <a:ext cx="2411700" cy="11646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Redesign Team </a:t>
              </a:r>
              <a:r>
                <a:rPr b="0" i="0" lang="en" sz="1400" u="none" cap="none" strike="noStrike">
                  <a:solidFill>
                    <a:schemeClr val="dk1"/>
                  </a:solidFill>
                  <a:latin typeface="Arial Narrow"/>
                  <a:ea typeface="Arial Narrow"/>
                  <a:cs typeface="Arial Narrow"/>
                  <a:sym typeface="Arial Narrow"/>
                </a:rPr>
                <a:t>receives training from RTT and makes key decisions to modify expectations for their district and school context</a:t>
              </a:r>
              <a:endParaRPr b="0" i="0" sz="1400" u="none" cap="none" strike="noStrike">
                <a:solidFill>
                  <a:schemeClr val="dk1"/>
                </a:solidFill>
                <a:latin typeface="Arial Narrow"/>
                <a:ea typeface="Arial Narrow"/>
                <a:cs typeface="Arial Narrow"/>
                <a:sym typeface="Arial Narrow"/>
              </a:endParaRPr>
            </a:p>
          </p:txBody>
        </p:sp>
        <p:sp>
          <p:nvSpPr>
            <p:cNvPr id="607" name="Google Shape;607;p97"/>
            <p:cNvSpPr/>
            <p:nvPr/>
          </p:nvSpPr>
          <p:spPr>
            <a:xfrm>
              <a:off x="2790754" y="2383449"/>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7"/>
            <p:cNvSpPr txBox="1"/>
            <p:nvPr/>
          </p:nvSpPr>
          <p:spPr>
            <a:xfrm>
              <a:off x="2641664" y="2219065"/>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SRT</a:t>
              </a:r>
              <a:endParaRPr sz="2800">
                <a:solidFill>
                  <a:schemeClr val="dk1"/>
                </a:solidFill>
                <a:latin typeface="Impact"/>
                <a:ea typeface="Impact"/>
                <a:cs typeface="Impact"/>
                <a:sym typeface="Impact"/>
              </a:endParaRPr>
            </a:p>
          </p:txBody>
        </p:sp>
        <p:sp>
          <p:nvSpPr>
            <p:cNvPr id="609" name="Google Shape;609;p97"/>
            <p:cNvSpPr/>
            <p:nvPr/>
          </p:nvSpPr>
          <p:spPr>
            <a:xfrm>
              <a:off x="2994281" y="2987186"/>
              <a:ext cx="1353000" cy="1353600"/>
            </a:xfrm>
            <a:prstGeom prst="blockArc">
              <a:avLst>
                <a:gd fmla="val 13500000" name="adj1"/>
                <a:gd fmla="val 10800000" name="adj2"/>
                <a:gd fmla="val 12740" name="adj3"/>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7"/>
            <p:cNvSpPr/>
            <p:nvPr/>
          </p:nvSpPr>
          <p:spPr>
            <a:xfrm>
              <a:off x="4434501" y="2825496"/>
              <a:ext cx="2758500" cy="131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7"/>
            <p:cNvSpPr txBox="1"/>
            <p:nvPr/>
          </p:nvSpPr>
          <p:spPr>
            <a:xfrm>
              <a:off x="4434501" y="2989880"/>
              <a:ext cx="2758500" cy="13137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teams</a:t>
              </a:r>
              <a:r>
                <a:rPr b="0" i="0" lang="en" sz="1400" u="none" cap="none" strike="noStrike">
                  <a:solidFill>
                    <a:schemeClr val="dk1"/>
                  </a:solidFill>
                  <a:latin typeface="Arial Narrow"/>
                  <a:ea typeface="Arial Narrow"/>
                  <a:cs typeface="Arial Narrow"/>
                  <a:sym typeface="Arial Narrow"/>
                </a:rPr>
                <a:t> receive training from their School redesign team and engage staff through participation in investigation  teams</a:t>
              </a:r>
              <a:endParaRPr b="0" i="0" sz="1400" u="none" cap="none" strike="noStrike">
                <a:solidFill>
                  <a:schemeClr val="dk1"/>
                </a:solidFill>
                <a:latin typeface="Arial Narrow"/>
                <a:ea typeface="Arial Narrow"/>
                <a:cs typeface="Arial Narrow"/>
                <a:sym typeface="Arial Narrow"/>
              </a:endParaRPr>
            </a:p>
            <a:p>
              <a:pPr indent="-25400" lvl="1" marL="114300" marR="0" rtl="0" algn="l">
                <a:lnSpc>
                  <a:spcPct val="90000"/>
                </a:lnSpc>
                <a:spcBef>
                  <a:spcPts val="210"/>
                </a:spcBef>
                <a:spcAft>
                  <a:spcPts val="0"/>
                </a:spcAft>
                <a:buClr>
                  <a:schemeClr val="dk1"/>
                </a:buClr>
                <a:buSzPts val="1400"/>
                <a:buFont typeface="Arial Narrow"/>
                <a:buNone/>
              </a:pPr>
              <a:r>
                <a:t/>
              </a:r>
              <a:endParaRPr b="0" i="0" sz="1400" u="none" cap="none" strike="noStrike">
                <a:solidFill>
                  <a:schemeClr val="dk1"/>
                </a:solidFill>
                <a:latin typeface="Arial Narrow"/>
                <a:ea typeface="Arial Narrow"/>
                <a:cs typeface="Arial Narrow"/>
                <a:sym typeface="Arial Narrow"/>
              </a:endParaRPr>
            </a:p>
          </p:txBody>
        </p:sp>
        <p:sp>
          <p:nvSpPr>
            <p:cNvPr id="612" name="Google Shape;612;p97"/>
            <p:cNvSpPr/>
            <p:nvPr/>
          </p:nvSpPr>
          <p:spPr>
            <a:xfrm>
              <a:off x="3127247" y="3290137"/>
              <a:ext cx="10842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7"/>
            <p:cNvSpPr txBox="1"/>
            <p:nvPr/>
          </p:nvSpPr>
          <p:spPr>
            <a:xfrm>
              <a:off x="3127247" y="3454521"/>
              <a:ext cx="1084200" cy="439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 sz="2000">
                  <a:solidFill>
                    <a:schemeClr val="dk1"/>
                  </a:solidFill>
                  <a:latin typeface="Impact"/>
                  <a:ea typeface="Impact"/>
                  <a:cs typeface="Impact"/>
                  <a:sym typeface="Impact"/>
                </a:rPr>
                <a:t>FULL SCHOOL</a:t>
              </a:r>
              <a:endParaRPr sz="2000">
                <a:solidFill>
                  <a:schemeClr val="dk1"/>
                </a:solidFill>
                <a:latin typeface="Impact"/>
                <a:ea typeface="Impact"/>
                <a:cs typeface="Impact"/>
                <a:sym typeface="Impac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98"/>
          <p:cNvSpPr/>
          <p:nvPr/>
        </p:nvSpPr>
        <p:spPr>
          <a:xfrm>
            <a:off x="3297500" y="7085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98"/>
          <p:cNvGrpSpPr/>
          <p:nvPr/>
        </p:nvGrpSpPr>
        <p:grpSpPr>
          <a:xfrm>
            <a:off x="635917" y="857925"/>
            <a:ext cx="2976551" cy="669600"/>
            <a:chOff x="635917" y="1315125"/>
            <a:chExt cx="2976551" cy="669600"/>
          </a:xfrm>
        </p:grpSpPr>
        <p:cxnSp>
          <p:nvCxnSpPr>
            <p:cNvPr id="620" name="Google Shape;620;p98"/>
            <p:cNvCxnSpPr/>
            <p:nvPr/>
          </p:nvCxnSpPr>
          <p:spPr>
            <a:xfrm>
              <a:off x="3178969" y="1638300"/>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621" name="Google Shape;621;p98"/>
            <p:cNvSpPr txBox="1"/>
            <p:nvPr/>
          </p:nvSpPr>
          <p:spPr>
            <a:xfrm>
              <a:off x="635917" y="1315125"/>
              <a:ext cx="25401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indent="0" lvl="0" marL="0" rtl="0" algn="r">
                <a:lnSpc>
                  <a:spcPct val="115000"/>
                </a:lnSpc>
                <a:spcBef>
                  <a:spcPts val="0"/>
                </a:spcBef>
                <a:spcAft>
                  <a:spcPts val="0"/>
                </a:spcAft>
                <a:buNone/>
              </a:pPr>
              <a:r>
                <a:t/>
              </a:r>
              <a:endParaRPr sz="1100">
                <a:latin typeface="Roboto"/>
                <a:ea typeface="Roboto"/>
                <a:cs typeface="Roboto"/>
                <a:sym typeface="Roboto"/>
              </a:endParaRPr>
            </a:p>
            <a:p>
              <a:pPr indent="0" lvl="0" marL="0" rtl="0" algn="r">
                <a:lnSpc>
                  <a:spcPct val="115000"/>
                </a:lnSpc>
                <a:spcBef>
                  <a:spcPts val="0"/>
                </a:spcBef>
                <a:spcAft>
                  <a:spcPts val="0"/>
                </a:spcAft>
                <a:buNone/>
              </a:pPr>
              <a:r>
                <a:rPr b="1" lang="en" sz="1300">
                  <a:latin typeface="Roboto"/>
                  <a:ea typeface="Roboto"/>
                  <a:cs typeface="Roboto"/>
                  <a:sym typeface="Roboto"/>
                </a:rPr>
                <a:t>Determine what is the essential learning for all.</a:t>
              </a:r>
              <a:endParaRPr b="1" sz="1300">
                <a:latin typeface="Roboto"/>
                <a:ea typeface="Roboto"/>
                <a:cs typeface="Roboto"/>
                <a:sym typeface="Roboto"/>
              </a:endParaRPr>
            </a:p>
          </p:txBody>
        </p:sp>
      </p:grpSp>
      <p:grpSp>
        <p:nvGrpSpPr>
          <p:cNvPr id="622" name="Google Shape;622;p98"/>
          <p:cNvGrpSpPr/>
          <p:nvPr/>
        </p:nvGrpSpPr>
        <p:grpSpPr>
          <a:xfrm>
            <a:off x="5517319" y="857925"/>
            <a:ext cx="2984906" cy="669600"/>
            <a:chOff x="5517319" y="1315125"/>
            <a:chExt cx="2984906" cy="669600"/>
          </a:xfrm>
        </p:grpSpPr>
        <p:cxnSp>
          <p:nvCxnSpPr>
            <p:cNvPr id="623" name="Google Shape;623;p98"/>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624" name="Google Shape;624;p98"/>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b="1" lang="en" sz="1300">
                  <a:latin typeface="Roboto"/>
                  <a:ea typeface="Roboto"/>
                  <a:cs typeface="Roboto"/>
                  <a:sym typeface="Roboto"/>
                </a:rPr>
                <a:t>Establish a clear purpose for the learning.</a:t>
              </a:r>
              <a:endParaRPr b="1" sz="1300">
                <a:latin typeface="Roboto"/>
                <a:ea typeface="Roboto"/>
                <a:cs typeface="Roboto"/>
                <a:sym typeface="Roboto"/>
              </a:endParaRPr>
            </a:p>
          </p:txBody>
        </p:sp>
      </p:grpSp>
      <p:grpSp>
        <p:nvGrpSpPr>
          <p:cNvPr id="625" name="Google Shape;625;p98"/>
          <p:cNvGrpSpPr/>
          <p:nvPr/>
        </p:nvGrpSpPr>
        <p:grpSpPr>
          <a:xfrm>
            <a:off x="3056025" y="3077940"/>
            <a:ext cx="2955600" cy="1143785"/>
            <a:chOff x="3056025" y="3535140"/>
            <a:chExt cx="2955600" cy="1143785"/>
          </a:xfrm>
        </p:grpSpPr>
        <p:cxnSp>
          <p:nvCxnSpPr>
            <p:cNvPr id="626" name="Google Shape;626;p98"/>
            <p:cNvCxnSpPr/>
            <p:nvPr/>
          </p:nvCxnSpPr>
          <p:spPr>
            <a:xfrm rot="10800000">
              <a:off x="4556399" y="3535140"/>
              <a:ext cx="0" cy="460500"/>
            </a:xfrm>
            <a:prstGeom prst="straightConnector1">
              <a:avLst/>
            </a:prstGeom>
            <a:noFill/>
            <a:ln cap="flat" cmpd="sng" w="19050">
              <a:solidFill>
                <a:schemeClr val="accent4"/>
              </a:solidFill>
              <a:prstDash val="solid"/>
              <a:round/>
              <a:headEnd len="med" w="med" type="oval"/>
              <a:tailEnd len="sm" w="sm" type="none"/>
            </a:ln>
          </p:spPr>
        </p:cxnSp>
        <p:sp>
          <p:nvSpPr>
            <p:cNvPr id="627" name="Google Shape;627;p98"/>
            <p:cNvSpPr txBox="1"/>
            <p:nvPr/>
          </p:nvSpPr>
          <p:spPr>
            <a:xfrm>
              <a:off x="3056025" y="4009325"/>
              <a:ext cx="29556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indent="0" lvl="0" marL="0" rtl="0" algn="ctr">
                <a:lnSpc>
                  <a:spcPct val="115000"/>
                </a:lnSpc>
                <a:spcBef>
                  <a:spcPts val="0"/>
                </a:spcBef>
                <a:spcAft>
                  <a:spcPts val="0"/>
                </a:spcAft>
                <a:buNone/>
              </a:pPr>
              <a:r>
                <a:t/>
              </a:r>
              <a:endParaRPr sz="1100">
                <a:latin typeface="Roboto"/>
                <a:ea typeface="Roboto"/>
                <a:cs typeface="Roboto"/>
                <a:sym typeface="Roboto"/>
              </a:endParaRPr>
            </a:p>
            <a:p>
              <a:pPr indent="0" lvl="0" marL="0" rtl="0" algn="ctr">
                <a:lnSpc>
                  <a:spcPct val="115000"/>
                </a:lnSpc>
                <a:spcBef>
                  <a:spcPts val="0"/>
                </a:spcBef>
                <a:spcAft>
                  <a:spcPts val="0"/>
                </a:spcAft>
                <a:buNone/>
              </a:pPr>
              <a:r>
                <a:rPr b="1" lang="en" sz="1300">
                  <a:latin typeface="Roboto"/>
                  <a:ea typeface="Roboto"/>
                  <a:cs typeface="Roboto"/>
                  <a:sym typeface="Roboto"/>
                </a:rPr>
                <a:t>Determine the best time, place, and delivery model for the learning.</a:t>
              </a:r>
              <a:endParaRPr b="1" sz="1300">
                <a:latin typeface="Roboto"/>
                <a:ea typeface="Roboto"/>
                <a:cs typeface="Roboto"/>
                <a:sym typeface="Roboto"/>
              </a:endParaRPr>
            </a:p>
          </p:txBody>
        </p:sp>
      </p:grpSp>
      <p:sp>
        <p:nvSpPr>
          <p:cNvPr id="628" name="Google Shape;628;p98"/>
          <p:cNvSpPr txBox="1"/>
          <p:nvPr/>
        </p:nvSpPr>
        <p:spPr>
          <a:xfrm>
            <a:off x="3688875" y="1600050"/>
            <a:ext cx="1797600" cy="80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latin typeface="Roboto"/>
                <a:ea typeface="Roboto"/>
                <a:cs typeface="Roboto"/>
                <a:sym typeface="Roboto"/>
              </a:rPr>
              <a:t>Turnkey Considerations</a:t>
            </a:r>
            <a:endParaRPr sz="1800"/>
          </a:p>
        </p:txBody>
      </p:sp>
      <p:sp>
        <p:nvSpPr>
          <p:cNvPr id="629" name="Google Shape;629;p98"/>
          <p:cNvSpPr/>
          <p:nvPr/>
        </p:nvSpPr>
        <p:spPr>
          <a:xfrm rot="1800047">
            <a:off x="3219843" y="629234"/>
            <a:ext cx="2690936" cy="2690936"/>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0" name="Google Shape;630;p98"/>
          <p:cNvSpPr/>
          <p:nvPr/>
        </p:nvSpPr>
        <p:spPr>
          <a:xfrm flipH="1" rot="-1800047">
            <a:off x="3221956" y="629234"/>
            <a:ext cx="2690936" cy="2690936"/>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1" name="Google Shape;631;p98"/>
          <p:cNvSpPr/>
          <p:nvPr/>
        </p:nvSpPr>
        <p:spPr>
          <a:xfrm rot="-8100000">
            <a:off x="4382715" y="570193"/>
            <a:ext cx="363170" cy="36317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632" name="Google Shape;632;p98"/>
          <p:cNvSpPr/>
          <p:nvPr/>
        </p:nvSpPr>
        <p:spPr>
          <a:xfrm flipH="1" rot="-9000757">
            <a:off x="3220953" y="627608"/>
            <a:ext cx="2690226" cy="2690226"/>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8"/>
          <p:cNvSpPr/>
          <p:nvPr/>
        </p:nvSpPr>
        <p:spPr>
          <a:xfrm rot="-1027861">
            <a:off x="5485874" y="2392632"/>
            <a:ext cx="312672" cy="312672"/>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634" name="Google Shape;634;p98"/>
          <p:cNvSpPr/>
          <p:nvPr/>
        </p:nvSpPr>
        <p:spPr>
          <a:xfrm rot="6359841">
            <a:off x="3315801" y="2390562"/>
            <a:ext cx="363580" cy="36358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graphicFrame>
        <p:nvGraphicFramePr>
          <p:cNvPr id="639" name="Google Shape;639;p99"/>
          <p:cNvGraphicFramePr/>
          <p:nvPr/>
        </p:nvGraphicFramePr>
        <p:xfrm>
          <a:off x="952500" y="584660"/>
          <a:ext cx="3000000" cy="3000000"/>
        </p:xfrm>
        <a:graphic>
          <a:graphicData uri="http://schemas.openxmlformats.org/drawingml/2006/table">
            <a:tbl>
              <a:tblPr>
                <a:noFill/>
                <a:tableStyleId>{ED39C150-B24D-4BD3-ACDB-26A0E0C4D712}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a:t>
                      </a:r>
                      <a:r>
                        <a:rPr lang="en" sz="2400">
                          <a:latin typeface="Open Sans Light"/>
                          <a:ea typeface="Open Sans Light"/>
                          <a:cs typeface="Open Sans Light"/>
                          <a:sym typeface="Open Sans Light"/>
                        </a:rPr>
                        <a:t> Principles: What, Why, and How?</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Process: Getting Started with Design Thinking and 4DX</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Empathize &amp; Define: What are stakeholders saying?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100"/>
          <p:cNvSpPr txBox="1"/>
          <p:nvPr>
            <p:ph idx="4294967295" type="title"/>
          </p:nvPr>
        </p:nvSpPr>
        <p:spPr>
          <a:xfrm>
            <a:off x="971540" y="150095"/>
            <a:ext cx="7200900" cy="675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3200"/>
              <a:buFont typeface="Roboto"/>
              <a:buNone/>
            </a:pPr>
            <a:r>
              <a:rPr i="0" lang="en" sz="3200" u="none" cap="none" strike="noStrike">
                <a:solidFill>
                  <a:schemeClr val="dk2"/>
                </a:solidFill>
                <a:latin typeface="Arial Black"/>
                <a:ea typeface="Arial Black"/>
                <a:cs typeface="Arial Black"/>
                <a:sym typeface="Arial Black"/>
              </a:rPr>
              <a:t>Kans</a:t>
            </a:r>
            <a:r>
              <a:rPr lang="en" sz="3200">
                <a:solidFill>
                  <a:schemeClr val="dk2"/>
                </a:solidFill>
                <a:latin typeface="Arial Black"/>
                <a:ea typeface="Arial Black"/>
                <a:cs typeface="Arial Black"/>
                <a:sym typeface="Arial Black"/>
              </a:rPr>
              <a:t>ans Can School</a:t>
            </a:r>
            <a:r>
              <a:rPr i="0" lang="en" sz="3200" u="none" cap="none" strike="noStrike">
                <a:solidFill>
                  <a:schemeClr val="dk2"/>
                </a:solidFill>
                <a:latin typeface="Arial Black"/>
                <a:ea typeface="Arial Black"/>
                <a:cs typeface="Arial Black"/>
                <a:sym typeface="Arial Black"/>
              </a:rPr>
              <a:t> Redesign Principles</a:t>
            </a:r>
            <a:endParaRPr i="0" sz="3200" u="none" cap="none" strike="noStrike">
              <a:solidFill>
                <a:schemeClr val="dk2"/>
              </a:solidFill>
              <a:latin typeface="Arial Black"/>
              <a:ea typeface="Arial Black"/>
              <a:cs typeface="Arial Black"/>
              <a:sym typeface="Arial Black"/>
            </a:endParaRPr>
          </a:p>
        </p:txBody>
      </p:sp>
      <p:graphicFrame>
        <p:nvGraphicFramePr>
          <p:cNvPr id="645" name="Google Shape;645;p100"/>
          <p:cNvGraphicFramePr/>
          <p:nvPr/>
        </p:nvGraphicFramePr>
        <p:xfrm>
          <a:off x="616714" y="1036240"/>
          <a:ext cx="3000000" cy="3000000"/>
        </p:xfrm>
        <a:graphic>
          <a:graphicData uri="http://schemas.openxmlformats.org/drawingml/2006/table">
            <a:tbl>
              <a:tblPr>
                <a:noFill/>
                <a:tableStyleId>{96876B02-959D-4425-9E4E-B52C35140137}</a:tableStyleId>
              </a:tblPr>
              <a:tblGrid>
                <a:gridCol w="3929750"/>
                <a:gridCol w="3929750"/>
              </a:tblGrid>
              <a:tr h="7949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Student Success Skills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rgbClr val="FFFFFF"/>
                        </a:buClr>
                        <a:buSzPts val="1800"/>
                        <a:buFont typeface="Arial"/>
                        <a:buNone/>
                      </a:pPr>
                      <a:r>
                        <a:rPr b="1" lang="en" sz="1800" u="none" cap="none" strike="noStrike">
                          <a:solidFill>
                            <a:srgbClr val="FFFFFF"/>
                          </a:solidFill>
                        </a:rPr>
                        <a:t>Family, Business, and </a:t>
                      </a:r>
                      <a:endParaRPr sz="1100"/>
                    </a:p>
                    <a:p>
                      <a:pPr indent="0" lvl="0" marL="0" marR="0" rtl="0" algn="ctr">
                        <a:spcBef>
                          <a:spcPts val="0"/>
                        </a:spcBef>
                        <a:spcAft>
                          <a:spcPts val="0"/>
                        </a:spcAft>
                        <a:buClr>
                          <a:schemeClr val="dk1"/>
                        </a:buClr>
                        <a:buSzPts val="800"/>
                        <a:buFont typeface="Arial"/>
                        <a:buNone/>
                      </a:pPr>
                      <a:r>
                        <a:rPr b="1" lang="en" sz="1800" u="none" cap="none" strike="noStrike">
                          <a:solidFill>
                            <a:srgbClr val="FFFFFF"/>
                          </a:solidFill>
                        </a:rPr>
                        <a:t>Community Partnerships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A400"/>
                    </a:solidFill>
                  </a:tcPr>
                </a:tc>
              </a:tr>
              <a:tr h="669275">
                <a:tc>
                  <a:txBody>
                    <a:bodyPr/>
                    <a:lstStyle/>
                    <a:p>
                      <a:pPr indent="0" lvl="0" marL="0" marR="0" rtl="0" algn="ctr">
                        <a:spcBef>
                          <a:spcPts val="0"/>
                        </a:spcBef>
                        <a:spcAft>
                          <a:spcPts val="0"/>
                        </a:spcAft>
                        <a:buClr>
                          <a:schemeClr val="dk1"/>
                        </a:buClr>
                        <a:buSzPts val="800"/>
                        <a:buFont typeface="Arial"/>
                        <a:buNone/>
                      </a:pPr>
                      <a:r>
                        <a:rPr lang="en" sz="1400" u="none" cap="none" strike="noStrike">
                          <a:solidFill>
                            <a:schemeClr val="dk2"/>
                          </a:solidFill>
                        </a:rPr>
                        <a:t>There is an integrated approach to develop student social-emotional learning.</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800"/>
                        <a:buFont typeface="Calibri"/>
                        <a:buNone/>
                      </a:pPr>
                      <a:r>
                        <a:rPr lang="en" u="none" cap="none" strike="noStrike">
                          <a:solidFill>
                            <a:schemeClr val="dk2"/>
                          </a:solidFill>
                        </a:rPr>
                        <a:t>Partnerships are based on mutually beneficial relationships and collaboration.</a:t>
                      </a:r>
                      <a:endParaRPr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635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Personaliz</a:t>
                      </a:r>
                      <a:r>
                        <a:rPr b="1" lang="en" sz="1800">
                          <a:solidFill>
                            <a:srgbClr val="FFFFFF"/>
                          </a:solidFill>
                        </a:rPr>
                        <a:t>ing</a:t>
                      </a:r>
                      <a:r>
                        <a:rPr b="1" lang="en" sz="1800" u="none" cap="none" strike="noStrike">
                          <a:solidFill>
                            <a:srgbClr val="FFFFFF"/>
                          </a:solidFill>
                        </a:rPr>
                        <a:t> Learning</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50032"/>
                    </a:solidFill>
                  </a:tcPr>
                </a:tc>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Real World Application</a:t>
                      </a:r>
                      <a:endParaRPr b="1" sz="1800" u="none" cap="none" strike="noStrike">
                        <a:solidFill>
                          <a:srgbClr val="FFFFFF"/>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005587"/>
                    </a:solidFill>
                  </a:tcPr>
                </a:tc>
              </a:tr>
              <a:tr h="1390875">
                <a:tc>
                  <a:txBody>
                    <a:bodyPr/>
                    <a:lstStyle/>
                    <a:p>
                      <a:pPr indent="0" lvl="0" marL="0" marR="0" rtl="0" algn="ctr">
                        <a:spcBef>
                          <a:spcPts val="0"/>
                        </a:spcBef>
                        <a:spcAft>
                          <a:spcPts val="0"/>
                        </a:spcAft>
                        <a:buClr>
                          <a:schemeClr val="dk1"/>
                        </a:buClr>
                        <a:buSzPts val="1100"/>
                        <a:buFont typeface="Arial"/>
                        <a:buNone/>
                      </a:pPr>
                      <a:r>
                        <a:rPr lang="en">
                          <a:solidFill>
                            <a:schemeClr val="dk2"/>
                          </a:solidFill>
                        </a:rPr>
                        <a:t>Personalized learning places the whole child at the center of instruction. It is informed by strong educator/student/family/community relationships to provide equity and choice in time, place, path, pace and demonstration of </a:t>
                      </a:r>
                      <a:r>
                        <a:rPr lang="en">
                          <a:solidFill>
                            <a:schemeClr val="dk2"/>
                          </a:solidFill>
                        </a:rPr>
                        <a:t>learning</a:t>
                      </a:r>
                      <a:r>
                        <a:rPr lang="en">
                          <a:solidFill>
                            <a:schemeClr val="dk2"/>
                          </a:solidFill>
                        </a:rPr>
                        <a:t>.</a:t>
                      </a:r>
                      <a:endParaRPr>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400"/>
                        <a:buFont typeface="Calibri"/>
                        <a:buNone/>
                      </a:pPr>
                      <a:r>
                        <a:rPr lang="en" sz="1400" u="none" cap="none" strike="noStrike">
                          <a:solidFill>
                            <a:schemeClr val="dk2"/>
                          </a:solidFill>
                        </a:rPr>
                        <a:t>Project-based learning, internships, and civic engagement makes learning relevant.</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646" name="Google Shape;646;p100"/>
          <p:cNvPicPr preferRelativeResize="0"/>
          <p:nvPr/>
        </p:nvPicPr>
        <p:blipFill>
          <a:blip r:embed="rId3">
            <a:alphaModFix/>
          </a:blip>
          <a:stretch>
            <a:fillRect/>
          </a:stretch>
        </p:blipFill>
        <p:spPr>
          <a:xfrm>
            <a:off x="4280800" y="2243675"/>
            <a:ext cx="531350" cy="531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Activity Options- 45 Minutes</a:t>
            </a:r>
            <a:endParaRPr/>
          </a:p>
        </p:txBody>
      </p:sp>
      <p:sp>
        <p:nvSpPr>
          <p:cNvPr id="652" name="Google Shape;652;p10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2500"/>
              <a:t>Rotations- </a:t>
            </a:r>
            <a:endParaRPr sz="2500"/>
          </a:p>
          <a:p>
            <a:pPr indent="-342900" lvl="1" marL="914400" rtl="0" algn="l">
              <a:spcBef>
                <a:spcPts val="0"/>
              </a:spcBef>
              <a:spcAft>
                <a:spcPts val="0"/>
              </a:spcAft>
              <a:buSzPts val="1800"/>
              <a:buChar char="○"/>
            </a:pPr>
            <a:r>
              <a:rPr lang="en" sz="2200" u="sng">
                <a:solidFill>
                  <a:schemeClr val="accent1"/>
                </a:solidFill>
                <a:hlinkClick r:id="rId3">
                  <a:extLst>
                    <a:ext uri="{A12FA001-AC4F-418D-AE19-62706E023703}">
                      <ahyp:hlinkClr val="tx"/>
                    </a:ext>
                  </a:extLst>
                </a:hlinkClick>
              </a:rPr>
              <a:t>Personalized Learning Deep Dive</a:t>
            </a:r>
            <a:r>
              <a:rPr lang="en" sz="2200"/>
              <a:t> (</a:t>
            </a:r>
            <a:r>
              <a:rPr lang="en" sz="2200" u="sng">
                <a:solidFill>
                  <a:schemeClr val="accent1"/>
                </a:solidFill>
                <a:hlinkClick r:id="rId4">
                  <a:extLst>
                    <a:ext uri="{A12FA001-AC4F-418D-AE19-62706E023703}">
                      <ahyp:hlinkClr val="tx"/>
                    </a:ext>
                  </a:extLst>
                </a:hlinkClick>
              </a:rPr>
              <a:t>graphic</a:t>
            </a:r>
            <a:r>
              <a:rPr lang="en" sz="2200"/>
              <a:t>)</a:t>
            </a:r>
            <a:endParaRPr sz="2200"/>
          </a:p>
          <a:p>
            <a:pPr indent="-342900" lvl="1" marL="914400" rtl="0" algn="l">
              <a:spcBef>
                <a:spcPts val="0"/>
              </a:spcBef>
              <a:spcAft>
                <a:spcPts val="0"/>
              </a:spcAft>
              <a:buSzPts val="1800"/>
              <a:buChar char="○"/>
            </a:pPr>
            <a:r>
              <a:rPr lang="en" sz="2200" u="sng">
                <a:solidFill>
                  <a:schemeClr val="accent1"/>
                </a:solidFill>
                <a:hlinkClick r:id="rId5">
                  <a:extLst>
                    <a:ext uri="{A12FA001-AC4F-418D-AE19-62706E023703}">
                      <ahyp:hlinkClr val="tx"/>
                    </a:ext>
                  </a:extLst>
                </a:hlinkClick>
              </a:rPr>
              <a:t>Family Engagement Standards</a:t>
            </a:r>
            <a:r>
              <a:rPr lang="en" sz="2200"/>
              <a:t> Review &amp; Discussion</a:t>
            </a:r>
            <a:endParaRPr sz="2200"/>
          </a:p>
          <a:p>
            <a:pPr indent="-342900" lvl="1" marL="914400" rtl="0" algn="l">
              <a:spcBef>
                <a:spcPts val="0"/>
              </a:spcBef>
              <a:spcAft>
                <a:spcPts val="0"/>
              </a:spcAft>
              <a:buSzPts val="1800"/>
              <a:buChar char="○"/>
            </a:pPr>
            <a:r>
              <a:rPr lang="en" sz="2200"/>
              <a:t>Explore </a:t>
            </a:r>
            <a:r>
              <a:rPr lang="en" sz="2200" u="sng">
                <a:solidFill>
                  <a:schemeClr val="accent1"/>
                </a:solidFill>
                <a:hlinkClick r:id="rId6">
                  <a:extLst>
                    <a:ext uri="{A12FA001-AC4F-418D-AE19-62706E023703}">
                      <ahyp:hlinkClr val="tx"/>
                    </a:ext>
                  </a:extLst>
                </a:hlinkClick>
              </a:rPr>
              <a:t>Google Site</a:t>
            </a:r>
            <a:r>
              <a:rPr lang="en" sz="2200"/>
              <a:t> </a:t>
            </a:r>
            <a:endParaRPr sz="2200">
              <a:solidFill>
                <a:schemeClr val="accent1"/>
              </a:solidFill>
            </a:endParaRPr>
          </a:p>
          <a:p>
            <a:pPr indent="-342900" lvl="2" marL="1371600" rtl="0" algn="l">
              <a:spcBef>
                <a:spcPts val="0"/>
              </a:spcBef>
              <a:spcAft>
                <a:spcPts val="0"/>
              </a:spcAft>
              <a:buClr>
                <a:schemeClr val="accent2"/>
              </a:buClr>
              <a:buSzPts val="1800"/>
              <a:buChar char="■"/>
            </a:pPr>
            <a:r>
              <a:rPr lang="en" sz="1900">
                <a:solidFill>
                  <a:schemeClr val="accent2"/>
                </a:solidFill>
              </a:rPr>
              <a:t>Optional </a:t>
            </a:r>
            <a:r>
              <a:rPr lang="en" sz="1900" u="sng">
                <a:solidFill>
                  <a:schemeClr val="accent1"/>
                </a:solidFill>
                <a:hlinkClick r:id="rId7">
                  <a:extLst>
                    <a:ext uri="{A12FA001-AC4F-418D-AE19-62706E023703}">
                      <ahyp:hlinkClr val="tx"/>
                    </a:ext>
                  </a:extLst>
                </a:hlinkClick>
              </a:rPr>
              <a:t>Professional Learning Summary Sheet</a:t>
            </a:r>
            <a:r>
              <a:rPr lang="en" sz="1900">
                <a:solidFill>
                  <a:schemeClr val="accent1"/>
                </a:solidFill>
              </a:rPr>
              <a:t> </a:t>
            </a:r>
            <a:endParaRPr sz="190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02"/>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graphicFrame>
        <p:nvGraphicFramePr>
          <p:cNvPr id="662" name="Google Shape;662;p103"/>
          <p:cNvGraphicFramePr/>
          <p:nvPr/>
        </p:nvGraphicFramePr>
        <p:xfrm>
          <a:off x="952500" y="584660"/>
          <a:ext cx="3000000" cy="3000000"/>
        </p:xfrm>
        <a:graphic>
          <a:graphicData uri="http://schemas.openxmlformats.org/drawingml/2006/table">
            <a:tbl>
              <a:tblPr>
                <a:noFill/>
                <a:tableStyleId>{ED39C150-B24D-4BD3-ACDB-26A0E0C4D712}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What, Why, and How?</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Process: Getting Started with Design Thinking and 4DX</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Empathize &amp; Define: What are stakeholders saying?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04"/>
          <p:cNvSpPr txBox="1"/>
          <p:nvPr>
            <p:ph idx="4294967295" type="ctrTitle"/>
          </p:nvPr>
        </p:nvSpPr>
        <p:spPr>
          <a:xfrm>
            <a:off x="72322" y="147448"/>
            <a:ext cx="8862600" cy="851100"/>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11284B"/>
              </a:buClr>
              <a:buSzPts val="3200"/>
              <a:buFont typeface="Arial"/>
              <a:buNone/>
            </a:pPr>
            <a:r>
              <a:rPr i="0" lang="en" sz="1800" u="none" cap="none" strike="noStrike"/>
              <a:t>   </a:t>
            </a:r>
            <a:r>
              <a:rPr i="0" lang="en" sz="3200" u="none" cap="none" strike="noStrike"/>
              <a:t> BLENDING DESIGN THINKING &amp; 4DX</a:t>
            </a:r>
            <a:endParaRPr i="0" sz="3200" u="none" cap="none" strike="noStrike"/>
          </a:p>
        </p:txBody>
      </p:sp>
      <p:grpSp>
        <p:nvGrpSpPr>
          <p:cNvPr id="668" name="Google Shape;668;p104"/>
          <p:cNvGrpSpPr/>
          <p:nvPr/>
        </p:nvGrpSpPr>
        <p:grpSpPr>
          <a:xfrm>
            <a:off x="3954846" y="2196154"/>
            <a:ext cx="1096756" cy="751177"/>
            <a:chOff x="-554192" y="2924016"/>
            <a:chExt cx="1146394" cy="885300"/>
          </a:xfrm>
        </p:grpSpPr>
        <p:sp>
          <p:nvSpPr>
            <p:cNvPr id="669" name="Google Shape;669;p104"/>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670" name="Google Shape;670;p104"/>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671" name="Google Shape;671;p104"/>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672" name="Google Shape;672;p104"/>
          <p:cNvSpPr/>
          <p:nvPr/>
        </p:nvSpPr>
        <p:spPr>
          <a:xfrm>
            <a:off x="3716750" y="71917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673" name="Google Shape;673;p104"/>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674" name="Google Shape;674;p104"/>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675" name="Google Shape;675;p104"/>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676" name="Google Shape;676;p104"/>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
        <p:nvSpPr>
          <p:cNvPr id="677" name="Google Shape;677;p104"/>
          <p:cNvSpPr txBox="1"/>
          <p:nvPr/>
        </p:nvSpPr>
        <p:spPr>
          <a:xfrm>
            <a:off x="6825375" y="3114050"/>
            <a:ext cx="2034600" cy="578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Focus on the Wildly Important (Goal Areas &amp; Lag Measures)</a:t>
            </a:r>
            <a:endParaRPr b="0" i="0" sz="1100" u="none" cap="none" strike="noStrike">
              <a:solidFill>
                <a:schemeClr val="lt1"/>
              </a:solidFill>
              <a:latin typeface="Roboto"/>
              <a:ea typeface="Roboto"/>
              <a:cs typeface="Roboto"/>
              <a:sym typeface="Roboto"/>
            </a:endParaRPr>
          </a:p>
        </p:txBody>
      </p:sp>
      <p:sp>
        <p:nvSpPr>
          <p:cNvPr id="678" name="Google Shape;678;p104"/>
          <p:cNvSpPr txBox="1"/>
          <p:nvPr/>
        </p:nvSpPr>
        <p:spPr>
          <a:xfrm>
            <a:off x="3719150" y="4651350"/>
            <a:ext cx="15780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Act on Lead Measures (Strategies)</a:t>
            </a:r>
            <a:endParaRPr b="0" i="0" sz="1100" u="none" cap="none" strike="noStrike">
              <a:solidFill>
                <a:schemeClr val="lt1"/>
              </a:solidFill>
              <a:latin typeface="Roboto"/>
              <a:ea typeface="Roboto"/>
              <a:cs typeface="Roboto"/>
              <a:sym typeface="Roboto"/>
            </a:endParaRPr>
          </a:p>
        </p:txBody>
      </p:sp>
      <p:sp>
        <p:nvSpPr>
          <p:cNvPr id="679" name="Google Shape;679;p104"/>
          <p:cNvSpPr txBox="1"/>
          <p:nvPr/>
        </p:nvSpPr>
        <p:spPr>
          <a:xfrm>
            <a:off x="224725" y="3602025"/>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Keep a Compelling Scoreboard</a:t>
            </a:r>
            <a:endParaRPr b="0" i="0" sz="1100" u="none" cap="none" strike="noStrike">
              <a:solidFill>
                <a:schemeClr val="lt1"/>
              </a:solidFill>
              <a:latin typeface="Roboto"/>
              <a:ea typeface="Roboto"/>
              <a:cs typeface="Roboto"/>
              <a:sym typeface="Roboto"/>
            </a:endParaRPr>
          </a:p>
        </p:txBody>
      </p:sp>
      <p:sp>
        <p:nvSpPr>
          <p:cNvPr id="680" name="Google Shape;680;p104"/>
          <p:cNvSpPr txBox="1"/>
          <p:nvPr/>
        </p:nvSpPr>
        <p:spPr>
          <a:xfrm>
            <a:off x="217650" y="2322200"/>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Create a Cadence of Accountability</a:t>
            </a:r>
            <a:endParaRPr b="0" i="0" sz="1100" u="none" cap="none" strike="noStrike">
              <a:solidFill>
                <a:schemeClr val="lt1"/>
              </a:solidFill>
              <a:latin typeface="Roboto"/>
              <a:ea typeface="Roboto"/>
              <a:cs typeface="Roboto"/>
              <a:sym typeface="Roboto"/>
            </a:endParaRPr>
          </a:p>
        </p:txBody>
      </p:sp>
      <p:sp>
        <p:nvSpPr>
          <p:cNvPr id="681" name="Google Shape;681;p104"/>
          <p:cNvSpPr/>
          <p:nvPr/>
        </p:nvSpPr>
        <p:spPr>
          <a:xfrm rot="2101231">
            <a:off x="6611175" y="2450226"/>
            <a:ext cx="1186158" cy="355629"/>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2" name="Google Shape;682;p104"/>
          <p:cNvSpPr/>
          <p:nvPr/>
        </p:nvSpPr>
        <p:spPr>
          <a:xfrm rot="5400000">
            <a:off x="51842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3" name="Google Shape;683;p104"/>
          <p:cNvSpPr/>
          <p:nvPr/>
        </p:nvSpPr>
        <p:spPr>
          <a:xfrm rot="7957208">
            <a:off x="1513269" y="3020759"/>
            <a:ext cx="1164761" cy="331849"/>
          </a:xfrm>
          <a:prstGeom prst="leftArrow">
            <a:avLst>
              <a:gd fmla="val 50000" name="adj1"/>
              <a:gd fmla="val 46858"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sp>
        <p:nvSpPr>
          <p:cNvPr id="684" name="Google Shape;684;p104"/>
          <p:cNvSpPr/>
          <p:nvPr/>
        </p:nvSpPr>
        <p:spPr>
          <a:xfrm rot="10800000">
            <a:off x="1630450" y="2330098"/>
            <a:ext cx="724800" cy="3156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685" name="Google Shape;685;p104"/>
          <p:cNvSpPr txBox="1"/>
          <p:nvPr/>
        </p:nvSpPr>
        <p:spPr>
          <a:xfrm>
            <a:off x="1365675" y="46381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686" name="Google Shape;686;p104"/>
          <p:cNvSpPr/>
          <p:nvPr/>
        </p:nvSpPr>
        <p:spPr>
          <a:xfrm rot="5400000">
            <a:off x="32030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7"/>
                                        </p:tgtEl>
                                        <p:attrNameLst>
                                          <p:attrName>style.visibility</p:attrName>
                                        </p:attrNameLst>
                                      </p:cBhvr>
                                      <p:to>
                                        <p:strVal val="visible"/>
                                      </p:to>
                                    </p:set>
                                    <p:anim calcmode="lin" valueType="num">
                                      <p:cBhvr additive="base">
                                        <p:cTn dur="500"/>
                                        <p:tgtEl>
                                          <p:spTgt spid="677"/>
                                        </p:tgtEl>
                                        <p:attrNameLst>
                                          <p:attrName>ppt_w</p:attrName>
                                        </p:attrNameLst>
                                      </p:cBhvr>
                                      <p:tavLst>
                                        <p:tav fmla="" tm="0">
                                          <p:val>
                                            <p:strVal val="0"/>
                                          </p:val>
                                        </p:tav>
                                        <p:tav fmla="" tm="100000">
                                          <p:val>
                                            <p:strVal val="#ppt_w"/>
                                          </p:val>
                                        </p:tav>
                                      </p:tavLst>
                                    </p:anim>
                                    <p:anim calcmode="lin" valueType="num">
                                      <p:cBhvr additive="base">
                                        <p:cTn dur="500"/>
                                        <p:tgtEl>
                                          <p:spTgt spid="67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8"/>
                                        </p:tgtEl>
                                        <p:attrNameLst>
                                          <p:attrName>style.visibility</p:attrName>
                                        </p:attrNameLst>
                                      </p:cBhvr>
                                      <p:to>
                                        <p:strVal val="visible"/>
                                      </p:to>
                                    </p:set>
                                    <p:anim calcmode="lin" valueType="num">
                                      <p:cBhvr additive="base">
                                        <p:cTn dur="500"/>
                                        <p:tgtEl>
                                          <p:spTgt spid="678"/>
                                        </p:tgtEl>
                                        <p:attrNameLst>
                                          <p:attrName>ppt_w</p:attrName>
                                        </p:attrNameLst>
                                      </p:cBhvr>
                                      <p:tavLst>
                                        <p:tav fmla="" tm="0">
                                          <p:val>
                                            <p:strVal val="0"/>
                                          </p:val>
                                        </p:tav>
                                        <p:tav fmla="" tm="100000">
                                          <p:val>
                                            <p:strVal val="#ppt_w"/>
                                          </p:val>
                                        </p:tav>
                                      </p:tavLst>
                                    </p:anim>
                                    <p:anim calcmode="lin" valueType="num">
                                      <p:cBhvr additive="base">
                                        <p:cTn dur="500"/>
                                        <p:tgtEl>
                                          <p:spTgt spid="67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ppt_w</p:attrName>
                                        </p:attrNameLst>
                                      </p:cBhvr>
                                      <p:tavLst>
                                        <p:tav fmla="" tm="0">
                                          <p:val>
                                            <p:strVal val="0"/>
                                          </p:val>
                                        </p:tav>
                                        <p:tav fmla="" tm="100000">
                                          <p:val>
                                            <p:strVal val="#ppt_w"/>
                                          </p:val>
                                        </p:tav>
                                      </p:tavLst>
                                    </p:anim>
                                    <p:anim calcmode="lin" valueType="num">
                                      <p:cBhvr additive="base">
                                        <p:cTn dur="500"/>
                                        <p:tgtEl>
                                          <p:spTgt spid="67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500"/>
                                        <p:tgtEl>
                                          <p:spTgt spid="680"/>
                                        </p:tgtEl>
                                        <p:attrNameLst>
                                          <p:attrName>ppt_w</p:attrName>
                                        </p:attrNameLst>
                                      </p:cBhvr>
                                      <p:tavLst>
                                        <p:tav fmla="" tm="0">
                                          <p:val>
                                            <p:strVal val="0"/>
                                          </p:val>
                                        </p:tav>
                                        <p:tav fmla="" tm="100000">
                                          <p:val>
                                            <p:strVal val="#ppt_w"/>
                                          </p:val>
                                        </p:tav>
                                      </p:tavLst>
                                    </p:anim>
                                    <p:anim calcmode="lin" valueType="num">
                                      <p:cBhvr additive="base">
                                        <p:cTn dur="500"/>
                                        <p:tgtEl>
                                          <p:spTgt spid="68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05"/>
          <p:cNvSpPr txBox="1"/>
          <p:nvPr/>
        </p:nvSpPr>
        <p:spPr>
          <a:xfrm>
            <a:off x="419669" y="466583"/>
            <a:ext cx="8441100" cy="304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4800" u="none" cap="none" strike="noStrike">
                <a:solidFill>
                  <a:schemeClr val="dk2"/>
                </a:solidFill>
                <a:latin typeface="Arial"/>
                <a:ea typeface="Arial"/>
                <a:cs typeface="Arial"/>
                <a:sym typeface="Arial"/>
              </a:rPr>
              <a:t>What were you doing the last time you thought to yourself</a:t>
            </a:r>
            <a:r>
              <a:rPr b="1" i="0" lang="en" sz="4800" u="none" cap="none" strike="noStrike">
                <a:solidFill>
                  <a:schemeClr val="dk2"/>
                </a:solidFill>
                <a:latin typeface="Arial"/>
                <a:ea typeface="Arial"/>
                <a:cs typeface="Arial"/>
                <a:sym typeface="Arial"/>
              </a:rPr>
              <a:t>, </a:t>
            </a:r>
            <a:r>
              <a:rPr b="1" i="1" lang="en" sz="4800" u="none" cap="none" strike="noStrike">
                <a:solidFill>
                  <a:schemeClr val="dk2"/>
                </a:solidFill>
                <a:latin typeface="Arial"/>
                <a:ea typeface="Arial"/>
                <a:cs typeface="Arial"/>
                <a:sym typeface="Arial"/>
              </a:rPr>
              <a:t>"There's got to be a better way!!</a:t>
            </a:r>
            <a:r>
              <a:rPr b="1" i="0" lang="en" sz="4800" u="none" cap="none" strike="noStrike">
                <a:solidFill>
                  <a:schemeClr val="dk2"/>
                </a:solidFill>
                <a:latin typeface="Arial"/>
                <a:ea typeface="Arial"/>
                <a:cs typeface="Arial"/>
                <a:sym typeface="Arial"/>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06"/>
          <p:cNvSpPr txBox="1"/>
          <p:nvPr>
            <p:ph idx="4294967295" type="ctrTitle"/>
          </p:nvPr>
        </p:nvSpPr>
        <p:spPr>
          <a:xfrm>
            <a:off x="72322" y="147448"/>
            <a:ext cx="8862600" cy="851100"/>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11284B"/>
              </a:buClr>
              <a:buSzPts val="3200"/>
              <a:buFont typeface="Arial"/>
              <a:buNone/>
            </a:pPr>
            <a:r>
              <a:rPr i="0" lang="en" sz="1800" u="none" cap="none" strike="noStrike"/>
              <a:t>   </a:t>
            </a:r>
            <a:r>
              <a:rPr i="0" lang="en" sz="3200" u="none" cap="none" strike="noStrike"/>
              <a:t> BLENDING DESIGN THINKING &amp; 4DX</a:t>
            </a:r>
            <a:endParaRPr i="0" sz="3200" u="none" cap="none" strike="noStrike"/>
          </a:p>
        </p:txBody>
      </p:sp>
      <p:grpSp>
        <p:nvGrpSpPr>
          <p:cNvPr id="697" name="Google Shape;697;p106"/>
          <p:cNvGrpSpPr/>
          <p:nvPr/>
        </p:nvGrpSpPr>
        <p:grpSpPr>
          <a:xfrm>
            <a:off x="3954846" y="2196154"/>
            <a:ext cx="1096756" cy="751177"/>
            <a:chOff x="-554192" y="2924016"/>
            <a:chExt cx="1146394" cy="885300"/>
          </a:xfrm>
        </p:grpSpPr>
        <p:sp>
          <p:nvSpPr>
            <p:cNvPr id="698" name="Google Shape;698;p106"/>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699" name="Google Shape;699;p106"/>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700" name="Google Shape;700;p106"/>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701" name="Google Shape;701;p106"/>
          <p:cNvSpPr/>
          <p:nvPr/>
        </p:nvSpPr>
        <p:spPr>
          <a:xfrm>
            <a:off x="3716750" y="71917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702" name="Google Shape;702;p106"/>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703" name="Google Shape;703;p106"/>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704" name="Google Shape;704;p106"/>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705" name="Google Shape;705;p106"/>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
        <p:nvSpPr>
          <p:cNvPr id="706" name="Google Shape;706;p106"/>
          <p:cNvSpPr txBox="1"/>
          <p:nvPr/>
        </p:nvSpPr>
        <p:spPr>
          <a:xfrm>
            <a:off x="6825375" y="3114050"/>
            <a:ext cx="2034600" cy="578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Focus on the Wildly Important (Goal Areas &amp; Lag Measures)</a:t>
            </a:r>
            <a:endParaRPr b="0" i="0" sz="1100" u="none" cap="none" strike="noStrike">
              <a:solidFill>
                <a:schemeClr val="lt1"/>
              </a:solidFill>
              <a:latin typeface="Roboto"/>
              <a:ea typeface="Roboto"/>
              <a:cs typeface="Roboto"/>
              <a:sym typeface="Roboto"/>
            </a:endParaRPr>
          </a:p>
        </p:txBody>
      </p:sp>
      <p:sp>
        <p:nvSpPr>
          <p:cNvPr id="707" name="Google Shape;707;p106"/>
          <p:cNvSpPr txBox="1"/>
          <p:nvPr/>
        </p:nvSpPr>
        <p:spPr>
          <a:xfrm>
            <a:off x="3719150" y="4651350"/>
            <a:ext cx="15780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Act on Lead Measures (Strategies)</a:t>
            </a:r>
            <a:endParaRPr b="0" i="0" sz="1100" u="none" cap="none" strike="noStrike">
              <a:solidFill>
                <a:schemeClr val="lt1"/>
              </a:solidFill>
              <a:latin typeface="Roboto"/>
              <a:ea typeface="Roboto"/>
              <a:cs typeface="Roboto"/>
              <a:sym typeface="Roboto"/>
            </a:endParaRPr>
          </a:p>
        </p:txBody>
      </p:sp>
      <p:sp>
        <p:nvSpPr>
          <p:cNvPr id="708" name="Google Shape;708;p106"/>
          <p:cNvSpPr txBox="1"/>
          <p:nvPr/>
        </p:nvSpPr>
        <p:spPr>
          <a:xfrm>
            <a:off x="224725" y="3602025"/>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Keep a Compelling Scoreboard</a:t>
            </a:r>
            <a:endParaRPr b="0" i="0" sz="1100" u="none" cap="none" strike="noStrike">
              <a:solidFill>
                <a:schemeClr val="lt1"/>
              </a:solidFill>
              <a:latin typeface="Roboto"/>
              <a:ea typeface="Roboto"/>
              <a:cs typeface="Roboto"/>
              <a:sym typeface="Roboto"/>
            </a:endParaRPr>
          </a:p>
        </p:txBody>
      </p:sp>
      <p:sp>
        <p:nvSpPr>
          <p:cNvPr id="709" name="Google Shape;709;p106"/>
          <p:cNvSpPr txBox="1"/>
          <p:nvPr/>
        </p:nvSpPr>
        <p:spPr>
          <a:xfrm>
            <a:off x="217650" y="2322200"/>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Create a Cadence of Accountability</a:t>
            </a:r>
            <a:endParaRPr b="0" i="0" sz="1100" u="none" cap="none" strike="noStrike">
              <a:solidFill>
                <a:schemeClr val="lt1"/>
              </a:solidFill>
              <a:latin typeface="Roboto"/>
              <a:ea typeface="Roboto"/>
              <a:cs typeface="Roboto"/>
              <a:sym typeface="Roboto"/>
            </a:endParaRPr>
          </a:p>
        </p:txBody>
      </p:sp>
      <p:sp>
        <p:nvSpPr>
          <p:cNvPr id="710" name="Google Shape;710;p106"/>
          <p:cNvSpPr/>
          <p:nvPr/>
        </p:nvSpPr>
        <p:spPr>
          <a:xfrm rot="2101231">
            <a:off x="6611175" y="2450226"/>
            <a:ext cx="1186158" cy="355629"/>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1" name="Google Shape;711;p106"/>
          <p:cNvSpPr/>
          <p:nvPr/>
        </p:nvSpPr>
        <p:spPr>
          <a:xfrm rot="5400000">
            <a:off x="51842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2" name="Google Shape;712;p106"/>
          <p:cNvSpPr/>
          <p:nvPr/>
        </p:nvSpPr>
        <p:spPr>
          <a:xfrm rot="7957208">
            <a:off x="1513269" y="3020759"/>
            <a:ext cx="1164761" cy="331849"/>
          </a:xfrm>
          <a:prstGeom prst="leftArrow">
            <a:avLst>
              <a:gd fmla="val 50000" name="adj1"/>
              <a:gd fmla="val 46858"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sp>
        <p:nvSpPr>
          <p:cNvPr id="713" name="Google Shape;713;p106"/>
          <p:cNvSpPr/>
          <p:nvPr/>
        </p:nvSpPr>
        <p:spPr>
          <a:xfrm rot="10800000">
            <a:off x="1630450" y="2330098"/>
            <a:ext cx="724800" cy="3156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714" name="Google Shape;714;p106"/>
          <p:cNvSpPr txBox="1"/>
          <p:nvPr/>
        </p:nvSpPr>
        <p:spPr>
          <a:xfrm>
            <a:off x="1365675" y="46381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715" name="Google Shape;715;p106"/>
          <p:cNvSpPr/>
          <p:nvPr/>
        </p:nvSpPr>
        <p:spPr>
          <a:xfrm rot="5400000">
            <a:off x="32030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9"/>
          <p:cNvSpPr txBox="1"/>
          <p:nvPr>
            <p:ph type="title"/>
          </p:nvPr>
        </p:nvSpPr>
        <p:spPr>
          <a:xfrm>
            <a:off x="628650" y="452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501" name="Google Shape;501;p89"/>
          <p:cNvSpPr txBox="1"/>
          <p:nvPr>
            <p:ph idx="1" type="body"/>
          </p:nvPr>
        </p:nvSpPr>
        <p:spPr>
          <a:xfrm>
            <a:off x="628650" y="988226"/>
            <a:ext cx="7886700" cy="36813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9:00-9:30		Welcome, Share-Out, Objectives</a:t>
            </a:r>
            <a:endParaRPr/>
          </a:p>
          <a:p>
            <a:pPr indent="0" lvl="0" marL="0" rtl="0" algn="l">
              <a:spcBef>
                <a:spcPts val="0"/>
              </a:spcBef>
              <a:spcAft>
                <a:spcPts val="0"/>
              </a:spcAft>
              <a:buNone/>
            </a:pPr>
            <a:r>
              <a:rPr lang="en"/>
              <a:t>9:30-10:20		Redesign Principles</a:t>
            </a:r>
            <a:endParaRPr/>
          </a:p>
          <a:p>
            <a:pPr indent="0" lvl="0" marL="0" rtl="0" algn="l">
              <a:spcBef>
                <a:spcPts val="0"/>
              </a:spcBef>
              <a:spcAft>
                <a:spcPts val="0"/>
              </a:spcAft>
              <a:buNone/>
            </a:pPr>
            <a:r>
              <a:rPr lang="en"/>
              <a:t>10:20-10:30	BREAK</a:t>
            </a:r>
            <a:endParaRPr/>
          </a:p>
          <a:p>
            <a:pPr indent="0" lvl="0" marL="0" rtl="0" algn="l">
              <a:spcBef>
                <a:spcPts val="0"/>
              </a:spcBef>
              <a:spcAft>
                <a:spcPts val="0"/>
              </a:spcAft>
              <a:buNone/>
            </a:pPr>
            <a:r>
              <a:rPr lang="en"/>
              <a:t>10:30-11:20	Better Way Challenge</a:t>
            </a:r>
            <a:endParaRPr/>
          </a:p>
          <a:p>
            <a:pPr indent="0" lvl="0" marL="0" rtl="0" algn="l">
              <a:spcBef>
                <a:spcPts val="0"/>
              </a:spcBef>
              <a:spcAft>
                <a:spcPts val="0"/>
              </a:spcAft>
              <a:buNone/>
            </a:pPr>
            <a:r>
              <a:rPr lang="en"/>
              <a:t>11:20-11:30	BREAK</a:t>
            </a:r>
            <a:endParaRPr/>
          </a:p>
          <a:p>
            <a:pPr indent="0" lvl="0" marL="0" rtl="0" algn="l">
              <a:spcBef>
                <a:spcPts val="0"/>
              </a:spcBef>
              <a:spcAft>
                <a:spcPts val="0"/>
              </a:spcAft>
              <a:buNone/>
            </a:pPr>
            <a:r>
              <a:rPr lang="en"/>
              <a:t>11:30-12:00	Empathy Maps</a:t>
            </a:r>
            <a:endParaRPr/>
          </a:p>
          <a:p>
            <a:pPr indent="0" lvl="0" marL="0" rtl="0" algn="l">
              <a:spcBef>
                <a:spcPts val="0"/>
              </a:spcBef>
              <a:spcAft>
                <a:spcPts val="0"/>
              </a:spcAft>
              <a:buNone/>
            </a:pPr>
            <a:r>
              <a:rPr lang="en"/>
              <a:t>12:00-12:30	LUNCH</a:t>
            </a:r>
            <a:endParaRPr/>
          </a:p>
          <a:p>
            <a:pPr indent="0" lvl="0" marL="0" rtl="0" algn="l">
              <a:spcBef>
                <a:spcPts val="0"/>
              </a:spcBef>
              <a:spcAft>
                <a:spcPts val="0"/>
              </a:spcAft>
              <a:buNone/>
            </a:pPr>
            <a:r>
              <a:rPr lang="en"/>
              <a:t>12:30-1:00		Reflection &amp; How Might We Questions</a:t>
            </a:r>
            <a:endParaRPr/>
          </a:p>
          <a:p>
            <a:pPr indent="0" lvl="0" marL="0" rtl="0" algn="l">
              <a:spcBef>
                <a:spcPts val="0"/>
              </a:spcBef>
              <a:spcAft>
                <a:spcPts val="0"/>
              </a:spcAft>
              <a:buNone/>
            </a:pPr>
            <a:r>
              <a:rPr lang="en"/>
              <a:t>1:00-1:45		Initiative Inventory</a:t>
            </a:r>
            <a:endParaRPr/>
          </a:p>
          <a:p>
            <a:pPr indent="0" lvl="0" marL="0" rtl="0" algn="l">
              <a:spcBef>
                <a:spcPts val="0"/>
              </a:spcBef>
              <a:spcAft>
                <a:spcPts val="0"/>
              </a:spcAft>
              <a:buNone/>
            </a:pPr>
            <a:r>
              <a:rPr lang="en"/>
              <a:t>1:45-2:00		BREAK</a:t>
            </a:r>
            <a:endParaRPr/>
          </a:p>
          <a:p>
            <a:pPr indent="0" lvl="0" marL="0" rtl="0" algn="l">
              <a:spcBef>
                <a:spcPts val="0"/>
              </a:spcBef>
              <a:spcAft>
                <a:spcPts val="0"/>
              </a:spcAft>
              <a:buNone/>
            </a:pPr>
            <a:r>
              <a:rPr lang="en"/>
              <a:t>2:00-2:45		Plan Time</a:t>
            </a:r>
            <a:endParaRPr/>
          </a:p>
          <a:p>
            <a:pPr indent="0" lvl="0" marL="0" rtl="0" algn="l">
              <a:spcBef>
                <a:spcPts val="0"/>
              </a:spcBef>
              <a:spcAft>
                <a:spcPts val="0"/>
              </a:spcAft>
              <a:buNone/>
            </a:pPr>
            <a:r>
              <a:rPr lang="en"/>
              <a:t>2:45-3:00		Wrap Up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id="720" name="Google Shape;720;p107"/>
          <p:cNvPicPr preferRelativeResize="0"/>
          <p:nvPr/>
        </p:nvPicPr>
        <p:blipFill rotWithShape="1">
          <a:blip r:embed="rId3">
            <a:alphaModFix/>
          </a:blip>
          <a:srcRect b="10833" l="3217" r="3784" t="0"/>
          <a:stretch/>
        </p:blipFill>
        <p:spPr>
          <a:xfrm>
            <a:off x="609600" y="2371675"/>
            <a:ext cx="7297072" cy="2301999"/>
          </a:xfrm>
          <a:prstGeom prst="rect">
            <a:avLst/>
          </a:prstGeom>
          <a:noFill/>
          <a:ln>
            <a:noFill/>
          </a:ln>
        </p:spPr>
      </p:pic>
      <p:sp>
        <p:nvSpPr>
          <p:cNvPr id="721" name="Google Shape;721;p107"/>
          <p:cNvSpPr txBox="1"/>
          <p:nvPr/>
        </p:nvSpPr>
        <p:spPr>
          <a:xfrm>
            <a:off x="327450" y="944350"/>
            <a:ext cx="84531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Roboto Light"/>
                <a:ea typeface="Roboto Light"/>
                <a:cs typeface="Roboto Light"/>
                <a:sym typeface="Roboto Light"/>
              </a:rPr>
              <a:t>Today we will focus on </a:t>
            </a:r>
            <a:r>
              <a:rPr b="1" lang="en" sz="2400">
                <a:solidFill>
                  <a:srgbClr val="434343"/>
                </a:solidFill>
                <a:latin typeface="Roboto"/>
                <a:ea typeface="Roboto"/>
                <a:cs typeface="Roboto"/>
                <a:sym typeface="Roboto"/>
              </a:rPr>
              <a:t> EMPATHIZE</a:t>
            </a:r>
            <a:r>
              <a:rPr lang="en" sz="2400">
                <a:solidFill>
                  <a:srgbClr val="434343"/>
                </a:solidFill>
                <a:latin typeface="Roboto Light"/>
                <a:ea typeface="Roboto Light"/>
                <a:cs typeface="Roboto Light"/>
                <a:sym typeface="Roboto Light"/>
              </a:rPr>
              <a:t> through </a:t>
            </a:r>
            <a:r>
              <a:rPr b="1" lang="en" sz="2400">
                <a:solidFill>
                  <a:srgbClr val="434343"/>
                </a:solidFill>
                <a:latin typeface="Roboto"/>
                <a:ea typeface="Roboto"/>
                <a:cs typeface="Roboto"/>
                <a:sym typeface="Roboto"/>
              </a:rPr>
              <a:t>PROTOTYPE.</a:t>
            </a:r>
            <a:endParaRPr b="1" sz="2400">
              <a:solidFill>
                <a:srgbClr val="434343"/>
              </a:solidFill>
              <a:latin typeface="Roboto"/>
              <a:ea typeface="Roboto"/>
              <a:cs typeface="Roboto"/>
              <a:sym typeface="Roboto"/>
            </a:endParaRPr>
          </a:p>
          <a:p>
            <a:pPr indent="0" lvl="0" marL="0" rtl="0" algn="l">
              <a:spcBef>
                <a:spcPts val="0"/>
              </a:spcBef>
              <a:spcAft>
                <a:spcPts val="0"/>
              </a:spcAft>
              <a:buNone/>
            </a:pPr>
            <a:r>
              <a:t/>
            </a:r>
            <a:endParaRPr sz="2400">
              <a:solidFill>
                <a:srgbClr val="434343"/>
              </a:solidFill>
              <a:latin typeface="Roboto Light"/>
              <a:ea typeface="Roboto Light"/>
              <a:cs typeface="Roboto Light"/>
              <a:sym typeface="Roboto Light"/>
            </a:endParaRPr>
          </a:p>
          <a:p>
            <a:pPr indent="0" lvl="0" marL="0" rtl="0" algn="l">
              <a:spcBef>
                <a:spcPts val="0"/>
              </a:spcBef>
              <a:spcAft>
                <a:spcPts val="0"/>
              </a:spcAft>
              <a:buNone/>
            </a:pPr>
            <a:r>
              <a:rPr lang="en" sz="2400">
                <a:solidFill>
                  <a:srgbClr val="434343"/>
                </a:solidFill>
                <a:latin typeface="Roboto Light"/>
                <a:ea typeface="Roboto Light"/>
                <a:cs typeface="Roboto Light"/>
                <a:sym typeface="Roboto Light"/>
              </a:rPr>
              <a:t>We are not able to </a:t>
            </a:r>
            <a:r>
              <a:rPr b="1" lang="en" sz="2400">
                <a:solidFill>
                  <a:srgbClr val="434343"/>
                </a:solidFill>
                <a:latin typeface="Roboto"/>
                <a:ea typeface="Roboto"/>
                <a:cs typeface="Roboto"/>
                <a:sym typeface="Roboto"/>
              </a:rPr>
              <a:t>TEST</a:t>
            </a:r>
            <a:r>
              <a:rPr lang="en" sz="2400">
                <a:solidFill>
                  <a:srgbClr val="434343"/>
                </a:solidFill>
                <a:latin typeface="Roboto Light"/>
                <a:ea typeface="Roboto Light"/>
                <a:cs typeface="Roboto Light"/>
                <a:sym typeface="Roboto Light"/>
              </a:rPr>
              <a:t> within the confines of this day but expect to test.</a:t>
            </a:r>
            <a:endParaRPr sz="2400">
              <a:solidFill>
                <a:srgbClr val="434343"/>
              </a:solidFill>
              <a:latin typeface="Roboto Light"/>
              <a:ea typeface="Roboto Light"/>
              <a:cs typeface="Roboto Light"/>
              <a:sym typeface="Roboto Light"/>
            </a:endParaRPr>
          </a:p>
        </p:txBody>
      </p:sp>
      <p:sp>
        <p:nvSpPr>
          <p:cNvPr id="722" name="Google Shape;722;p107"/>
          <p:cNvSpPr txBox="1"/>
          <p:nvPr>
            <p:ph type="title"/>
          </p:nvPr>
        </p:nvSpPr>
        <p:spPr>
          <a:xfrm>
            <a:off x="609600" y="142042"/>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Explore Design Thinking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0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
              <a:t>Better Way Challenge</a:t>
            </a:r>
            <a:endParaRPr/>
          </a:p>
        </p:txBody>
      </p:sp>
      <p:sp>
        <p:nvSpPr>
          <p:cNvPr id="728" name="Google Shape;728;p108"/>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p>
            <a:pPr indent="0" lvl="0" marL="82550" rtl="0" algn="l">
              <a:lnSpc>
                <a:spcPct val="90000"/>
              </a:lnSpc>
              <a:spcBef>
                <a:spcPts val="800"/>
              </a:spcBef>
              <a:spcAft>
                <a:spcPts val="0"/>
              </a:spcAft>
              <a:buSzPts val="1400"/>
              <a:buNone/>
            </a:pPr>
            <a:r>
              <a:rPr lang="en"/>
              <a:t>1.  Partner up </a:t>
            </a:r>
            <a:endParaRPr/>
          </a:p>
          <a:p>
            <a:pPr indent="0" lvl="0" marL="82550" rtl="0" algn="l">
              <a:lnSpc>
                <a:spcPct val="90000"/>
              </a:lnSpc>
              <a:spcBef>
                <a:spcPts val="800"/>
              </a:spcBef>
              <a:spcAft>
                <a:spcPts val="0"/>
              </a:spcAft>
              <a:buSzPts val="1400"/>
              <a:buNone/>
            </a:pPr>
            <a:r>
              <a:t/>
            </a:r>
            <a:endParaRPr/>
          </a:p>
          <a:p>
            <a:pPr indent="0" lvl="0" marL="82550" rtl="0" algn="l">
              <a:lnSpc>
                <a:spcPct val="90000"/>
              </a:lnSpc>
              <a:spcBef>
                <a:spcPts val="800"/>
              </a:spcBef>
              <a:spcAft>
                <a:spcPts val="0"/>
              </a:spcAft>
              <a:buSzPts val="1400"/>
              <a:buNone/>
            </a:pPr>
            <a:r>
              <a:rPr lang="en"/>
              <a:t>2.  Decide on one </a:t>
            </a:r>
            <a:r>
              <a:rPr lang="en" u="sng">
                <a:solidFill>
                  <a:schemeClr val="accent1"/>
                </a:solidFill>
                <a:hlinkClick r:id="rId3">
                  <a:extLst>
                    <a:ext uri="{A12FA001-AC4F-418D-AE19-62706E023703}">
                      <ahyp:hlinkClr val="tx"/>
                    </a:ext>
                  </a:extLst>
                </a:hlinkClick>
              </a:rPr>
              <a:t>Better Way Activity</a:t>
            </a:r>
            <a:r>
              <a:rPr lang="en"/>
              <a:t> to work through together – list it in the blank under "Empathize"</a:t>
            </a:r>
            <a:endParaRPr/>
          </a:p>
        </p:txBody>
      </p:sp>
      <p:sp>
        <p:nvSpPr>
          <p:cNvPr id="729" name="Google Shape;729;p108"/>
          <p:cNvSpPr txBox="1"/>
          <p:nvPr/>
        </p:nvSpPr>
        <p:spPr>
          <a:xfrm>
            <a:off x="6356445" y="2181083"/>
            <a:ext cx="2743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Click to add text</a:t>
            </a:r>
            <a:endParaRPr/>
          </a:p>
        </p:txBody>
      </p:sp>
      <p:pic>
        <p:nvPicPr>
          <p:cNvPr id="730" name="Google Shape;730;p108"/>
          <p:cNvPicPr preferRelativeResize="0"/>
          <p:nvPr/>
        </p:nvPicPr>
        <p:blipFill rotWithShape="1">
          <a:blip r:embed="rId4">
            <a:alphaModFix/>
          </a:blip>
          <a:srcRect b="0" l="0" r="0" t="0"/>
          <a:stretch/>
        </p:blipFill>
        <p:spPr>
          <a:xfrm>
            <a:off x="4842849" y="1328525"/>
            <a:ext cx="4070850" cy="2289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
              <a:t>EMPATHIZE</a:t>
            </a:r>
            <a:endParaRPr/>
          </a:p>
        </p:txBody>
      </p:sp>
      <p:sp>
        <p:nvSpPr>
          <p:cNvPr id="736" name="Google Shape;736;p109"/>
          <p:cNvSpPr txBox="1"/>
          <p:nvPr>
            <p:ph idx="1" type="body"/>
          </p:nvPr>
        </p:nvSpPr>
        <p:spPr>
          <a:xfrm>
            <a:off x="372754" y="1087735"/>
            <a:ext cx="3886200" cy="31755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t/>
            </a:r>
            <a:endParaRPr/>
          </a:p>
          <a:p>
            <a:pPr indent="0" lvl="0" marL="139700" rtl="0" algn="l">
              <a:lnSpc>
                <a:spcPct val="90000"/>
              </a:lnSpc>
              <a:spcBef>
                <a:spcPts val="800"/>
              </a:spcBef>
              <a:spcAft>
                <a:spcPts val="0"/>
              </a:spcAft>
              <a:buSzPts val="1400"/>
              <a:buNone/>
            </a:pPr>
            <a:r>
              <a:rPr lang="en"/>
              <a:t>Individually fill out the Empathy Map</a:t>
            </a:r>
            <a:endParaRPr/>
          </a:p>
          <a:p>
            <a:pPr indent="0" lvl="0" marL="139700" rtl="0" algn="l">
              <a:lnSpc>
                <a:spcPct val="90000"/>
              </a:lnSpc>
              <a:spcBef>
                <a:spcPts val="800"/>
              </a:spcBef>
              <a:spcAft>
                <a:spcPts val="0"/>
              </a:spcAft>
              <a:buSzPts val="1400"/>
              <a:buNone/>
            </a:pPr>
            <a:r>
              <a:t/>
            </a:r>
            <a:endParaRPr/>
          </a:p>
          <a:p>
            <a:pPr indent="0" lvl="0" marL="139700" rtl="0" algn="l">
              <a:lnSpc>
                <a:spcPct val="90000"/>
              </a:lnSpc>
              <a:spcBef>
                <a:spcPts val="800"/>
              </a:spcBef>
              <a:spcAft>
                <a:spcPts val="0"/>
              </a:spcAft>
              <a:buSzPts val="1400"/>
              <a:buNone/>
            </a:pPr>
            <a:r>
              <a:t/>
            </a:r>
            <a:endParaRPr/>
          </a:p>
        </p:txBody>
      </p:sp>
      <p:sp>
        <p:nvSpPr>
          <p:cNvPr id="737" name="Google Shape;737;p109"/>
          <p:cNvSpPr txBox="1"/>
          <p:nvPr/>
        </p:nvSpPr>
        <p:spPr>
          <a:xfrm>
            <a:off x="10220467" y="3511740"/>
            <a:ext cx="2743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38" name="Google Shape;738;p109"/>
          <p:cNvPicPr preferRelativeResize="0"/>
          <p:nvPr/>
        </p:nvPicPr>
        <p:blipFill rotWithShape="1">
          <a:blip r:embed="rId3">
            <a:alphaModFix/>
          </a:blip>
          <a:srcRect b="0" l="0" r="0" t="0"/>
          <a:stretch/>
        </p:blipFill>
        <p:spPr>
          <a:xfrm>
            <a:off x="4495231" y="1200576"/>
            <a:ext cx="4572000" cy="2571750"/>
          </a:xfrm>
          <a:prstGeom prst="rect">
            <a:avLst/>
          </a:prstGeom>
          <a:noFill/>
          <a:ln>
            <a:noFill/>
          </a:ln>
        </p:spPr>
      </p:pic>
      <p:pic>
        <p:nvPicPr>
          <p:cNvPr descr="A screenshot of a cell phone&#10;&#10;Description generated with very high confidence" id="739" name="Google Shape;739;p109"/>
          <p:cNvPicPr preferRelativeResize="0"/>
          <p:nvPr/>
        </p:nvPicPr>
        <p:blipFill rotWithShape="1">
          <a:blip r:embed="rId4">
            <a:alphaModFix/>
          </a:blip>
          <a:srcRect b="0" l="0" r="0" t="0"/>
          <a:stretch/>
        </p:blipFill>
        <p:spPr>
          <a:xfrm>
            <a:off x="445259" y="2348886"/>
            <a:ext cx="3621773" cy="19555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
              <a:t>DEFINE</a:t>
            </a:r>
            <a:endParaRPr/>
          </a:p>
        </p:txBody>
      </p:sp>
      <p:sp>
        <p:nvSpPr>
          <p:cNvPr id="745" name="Google Shape;745;p110"/>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
              <a:t>1. Look over both empathy maps created, identify 2 or 3 common trends and list those on the organizer.</a:t>
            </a:r>
            <a:endParaRPr/>
          </a:p>
          <a:p>
            <a:pPr indent="0" lvl="0" marL="139700" rtl="0" algn="l">
              <a:lnSpc>
                <a:spcPct val="90000"/>
              </a:lnSpc>
              <a:spcBef>
                <a:spcPts val="800"/>
              </a:spcBef>
              <a:spcAft>
                <a:spcPts val="0"/>
              </a:spcAft>
              <a:buSzPts val="1400"/>
              <a:buNone/>
            </a:pPr>
            <a:r>
              <a:t/>
            </a:r>
            <a:endParaRPr/>
          </a:p>
          <a:p>
            <a:pPr indent="0" lvl="0" marL="139700" rtl="0" algn="l">
              <a:lnSpc>
                <a:spcPct val="90000"/>
              </a:lnSpc>
              <a:spcBef>
                <a:spcPts val="800"/>
              </a:spcBef>
              <a:spcAft>
                <a:spcPts val="0"/>
              </a:spcAft>
              <a:buSzPts val="1400"/>
              <a:buNone/>
            </a:pPr>
            <a:r>
              <a:rPr lang="en"/>
              <a:t>2.  Pick one common trend and list it as a How Might We statement</a:t>
            </a:r>
            <a:endParaRPr/>
          </a:p>
        </p:txBody>
      </p:sp>
      <p:pic>
        <p:nvPicPr>
          <p:cNvPr id="746" name="Google Shape;746;p110"/>
          <p:cNvPicPr preferRelativeResize="0"/>
          <p:nvPr/>
        </p:nvPicPr>
        <p:blipFill rotWithShape="1">
          <a:blip r:embed="rId3">
            <a:alphaModFix/>
          </a:blip>
          <a:srcRect b="0" l="0" r="0" t="0"/>
          <a:stretch/>
        </p:blipFill>
        <p:spPr>
          <a:xfrm>
            <a:off x="4725537" y="1388233"/>
            <a:ext cx="3727546" cy="2571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
              <a:t>IDEATE</a:t>
            </a:r>
            <a:endParaRPr/>
          </a:p>
        </p:txBody>
      </p:sp>
      <p:sp>
        <p:nvSpPr>
          <p:cNvPr id="752" name="Google Shape;752;p111"/>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
              <a:t>Together, brainstorm as many possible solutions to your Better Way Activity.  List them on the organizer.</a:t>
            </a:r>
            <a:endParaRPr/>
          </a:p>
          <a:p>
            <a:pPr indent="0" lvl="0" marL="139700" rtl="0" algn="l">
              <a:lnSpc>
                <a:spcPct val="90000"/>
              </a:lnSpc>
              <a:spcBef>
                <a:spcPts val="800"/>
              </a:spcBef>
              <a:spcAft>
                <a:spcPts val="0"/>
              </a:spcAft>
              <a:buSzPts val="1400"/>
              <a:buNone/>
            </a:pPr>
            <a:r>
              <a:t/>
            </a:r>
            <a:endParaRPr/>
          </a:p>
        </p:txBody>
      </p:sp>
      <p:pic>
        <p:nvPicPr>
          <p:cNvPr id="753" name="Google Shape;753;p111"/>
          <p:cNvPicPr preferRelativeResize="0"/>
          <p:nvPr/>
        </p:nvPicPr>
        <p:blipFill rotWithShape="1">
          <a:blip r:embed="rId3">
            <a:alphaModFix/>
          </a:blip>
          <a:srcRect b="0" l="0" r="0" t="0"/>
          <a:stretch/>
        </p:blipFill>
        <p:spPr>
          <a:xfrm>
            <a:off x="4751126" y="1405293"/>
            <a:ext cx="3599598" cy="257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
              <a:t>PROTOTYPE</a:t>
            </a:r>
            <a:endParaRPr/>
          </a:p>
        </p:txBody>
      </p:sp>
      <p:sp>
        <p:nvSpPr>
          <p:cNvPr id="759" name="Google Shape;759;p112"/>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
              <a:t>Pick one solution and list it on the organizer.</a:t>
            </a:r>
            <a:endParaRPr/>
          </a:p>
          <a:p>
            <a:pPr indent="0" lvl="0" marL="139700" rtl="0" algn="l">
              <a:lnSpc>
                <a:spcPct val="90000"/>
              </a:lnSpc>
              <a:spcBef>
                <a:spcPts val="800"/>
              </a:spcBef>
              <a:spcAft>
                <a:spcPts val="0"/>
              </a:spcAft>
              <a:buSzPts val="1400"/>
              <a:buNone/>
            </a:pPr>
            <a:r>
              <a:t/>
            </a:r>
            <a:endParaRPr/>
          </a:p>
          <a:p>
            <a:pPr indent="0" lvl="0" marL="139700" rtl="0" algn="l">
              <a:lnSpc>
                <a:spcPct val="90000"/>
              </a:lnSpc>
              <a:spcBef>
                <a:spcPts val="800"/>
              </a:spcBef>
              <a:spcAft>
                <a:spcPts val="0"/>
              </a:spcAft>
              <a:buSzPts val="1400"/>
              <a:buNone/>
            </a:pPr>
            <a:r>
              <a:rPr lang="en"/>
              <a:t>Draw or write out how it would work.</a:t>
            </a:r>
            <a:endParaRPr/>
          </a:p>
        </p:txBody>
      </p:sp>
      <p:pic>
        <p:nvPicPr>
          <p:cNvPr id="760" name="Google Shape;760;p112"/>
          <p:cNvPicPr preferRelativeResize="0"/>
          <p:nvPr/>
        </p:nvPicPr>
        <p:blipFill rotWithShape="1">
          <a:blip r:embed="rId3">
            <a:alphaModFix/>
          </a:blip>
          <a:srcRect b="0" l="0" r="0" t="0"/>
          <a:stretch/>
        </p:blipFill>
        <p:spPr>
          <a:xfrm>
            <a:off x="4734067" y="1379703"/>
            <a:ext cx="3923732" cy="2571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
              <a:t>Share Your Prototype</a:t>
            </a:r>
            <a:endParaRPr/>
          </a:p>
        </p:txBody>
      </p:sp>
      <p:sp>
        <p:nvSpPr>
          <p:cNvPr id="766" name="Google Shape;766;p113"/>
          <p:cNvSpPr txBox="1"/>
          <p:nvPr>
            <p:ph idx="1" type="body"/>
          </p:nvPr>
        </p:nvSpPr>
        <p:spPr>
          <a:xfrm>
            <a:off x="492172" y="1770122"/>
            <a:ext cx="3886200" cy="26979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
              <a:t>Start with your Better Way Activity and then share prototype solution</a:t>
            </a:r>
            <a:endParaRPr/>
          </a:p>
        </p:txBody>
      </p:sp>
      <p:pic>
        <p:nvPicPr>
          <p:cNvPr id="767" name="Google Shape;767;p113"/>
          <p:cNvPicPr preferRelativeResize="0"/>
          <p:nvPr/>
        </p:nvPicPr>
        <p:blipFill rotWithShape="1">
          <a:blip r:embed="rId3">
            <a:alphaModFix/>
          </a:blip>
          <a:srcRect b="0" l="0" r="0" t="0"/>
          <a:stretch/>
        </p:blipFill>
        <p:spPr>
          <a:xfrm>
            <a:off x="4299045" y="1328524"/>
            <a:ext cx="4572000" cy="2571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
              <a:t>TEST</a:t>
            </a:r>
            <a:endParaRPr/>
          </a:p>
        </p:txBody>
      </p:sp>
      <p:sp>
        <p:nvSpPr>
          <p:cNvPr id="773" name="Google Shape;773;p114"/>
          <p:cNvSpPr txBox="1"/>
          <p:nvPr>
            <p:ph idx="1" type="body"/>
          </p:nvPr>
        </p:nvSpPr>
        <p:spPr>
          <a:xfrm>
            <a:off x="628650" y="1130384"/>
            <a:ext cx="3886200" cy="3073200"/>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
              <a:t>With your partner, answer:</a:t>
            </a:r>
            <a:endParaRPr/>
          </a:p>
          <a:p>
            <a:pPr indent="0" lvl="0" marL="139700" rtl="0" algn="l">
              <a:lnSpc>
                <a:spcPct val="90000"/>
              </a:lnSpc>
              <a:spcBef>
                <a:spcPts val="800"/>
              </a:spcBef>
              <a:spcAft>
                <a:spcPts val="0"/>
              </a:spcAft>
              <a:buSzPts val="1400"/>
              <a:buNone/>
            </a:pPr>
            <a:r>
              <a:rPr lang="en"/>
              <a:t>1.  How would you test the effectiveness of this prototype?</a:t>
            </a:r>
            <a:endParaRPr/>
          </a:p>
          <a:p>
            <a:pPr indent="0" lvl="0" marL="139700" rtl="0" algn="l">
              <a:lnSpc>
                <a:spcPct val="90000"/>
              </a:lnSpc>
              <a:spcBef>
                <a:spcPts val="800"/>
              </a:spcBef>
              <a:spcAft>
                <a:spcPts val="0"/>
              </a:spcAft>
              <a:buSzPts val="1400"/>
              <a:buNone/>
            </a:pPr>
            <a:r>
              <a:rPr lang="en"/>
              <a:t>2.  What data could you track to determine effectiveness?</a:t>
            </a:r>
            <a:endParaRPr/>
          </a:p>
          <a:p>
            <a:pPr indent="0" lvl="0" marL="139700" rtl="0" algn="l">
              <a:lnSpc>
                <a:spcPct val="90000"/>
              </a:lnSpc>
              <a:spcBef>
                <a:spcPts val="800"/>
              </a:spcBef>
              <a:spcAft>
                <a:spcPts val="0"/>
              </a:spcAft>
              <a:buSzPts val="1400"/>
              <a:buNone/>
            </a:pPr>
            <a:r>
              <a:rPr lang="en"/>
              <a:t>3.  How often would you both need to meet to reflect on the data and make adjustments?</a:t>
            </a:r>
            <a:endParaRPr/>
          </a:p>
        </p:txBody>
      </p:sp>
      <p:pic>
        <p:nvPicPr>
          <p:cNvPr id="774" name="Google Shape;774;p114"/>
          <p:cNvPicPr preferRelativeResize="0"/>
          <p:nvPr/>
        </p:nvPicPr>
        <p:blipFill rotWithShape="1">
          <a:blip r:embed="rId3">
            <a:alphaModFix/>
          </a:blip>
          <a:srcRect b="0" l="0" r="0" t="0"/>
          <a:stretch/>
        </p:blipFill>
        <p:spPr>
          <a:xfrm>
            <a:off x="4648769" y="1260285"/>
            <a:ext cx="4367282" cy="28191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15"/>
          <p:cNvSpPr txBox="1"/>
          <p:nvPr>
            <p:ph idx="4294967295" type="ctrTitle"/>
          </p:nvPr>
        </p:nvSpPr>
        <p:spPr>
          <a:xfrm>
            <a:off x="72322" y="147448"/>
            <a:ext cx="8862600" cy="851100"/>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11284B"/>
              </a:buClr>
              <a:buSzPts val="3200"/>
              <a:buFont typeface="Arial"/>
              <a:buNone/>
            </a:pPr>
            <a:r>
              <a:rPr i="0" lang="en" sz="1800" u="none" cap="none" strike="noStrike"/>
              <a:t>   </a:t>
            </a:r>
            <a:r>
              <a:rPr i="0" lang="en" sz="3200" u="none" cap="none" strike="noStrike"/>
              <a:t> BLENDING DESIGN THINKING &amp; 4DX</a:t>
            </a:r>
            <a:endParaRPr i="0" sz="3200" u="none" cap="none" strike="noStrike"/>
          </a:p>
        </p:txBody>
      </p:sp>
      <p:grpSp>
        <p:nvGrpSpPr>
          <p:cNvPr id="780" name="Google Shape;780;p115"/>
          <p:cNvGrpSpPr/>
          <p:nvPr/>
        </p:nvGrpSpPr>
        <p:grpSpPr>
          <a:xfrm>
            <a:off x="3954846" y="2196154"/>
            <a:ext cx="1096756" cy="751177"/>
            <a:chOff x="-554192" y="2924016"/>
            <a:chExt cx="1146394" cy="885300"/>
          </a:xfrm>
        </p:grpSpPr>
        <p:sp>
          <p:nvSpPr>
            <p:cNvPr id="781" name="Google Shape;781;p115"/>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782" name="Google Shape;782;p115"/>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783" name="Google Shape;783;p115"/>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784" name="Google Shape;784;p115"/>
          <p:cNvSpPr/>
          <p:nvPr/>
        </p:nvSpPr>
        <p:spPr>
          <a:xfrm>
            <a:off x="3716750" y="71917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785" name="Google Shape;785;p115"/>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786" name="Google Shape;786;p115"/>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787" name="Google Shape;787;p115"/>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788" name="Google Shape;788;p115"/>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
        <p:nvSpPr>
          <p:cNvPr id="789" name="Google Shape;789;p115"/>
          <p:cNvSpPr txBox="1"/>
          <p:nvPr/>
        </p:nvSpPr>
        <p:spPr>
          <a:xfrm>
            <a:off x="6825375" y="3114050"/>
            <a:ext cx="2034600" cy="578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Focus on the Wildly Important (Goal Areas &amp; Lag Measures)</a:t>
            </a:r>
            <a:endParaRPr b="0" i="0" sz="1100" u="none" cap="none" strike="noStrike">
              <a:solidFill>
                <a:schemeClr val="lt1"/>
              </a:solidFill>
              <a:latin typeface="Roboto"/>
              <a:ea typeface="Roboto"/>
              <a:cs typeface="Roboto"/>
              <a:sym typeface="Roboto"/>
            </a:endParaRPr>
          </a:p>
        </p:txBody>
      </p:sp>
      <p:sp>
        <p:nvSpPr>
          <p:cNvPr id="790" name="Google Shape;790;p115"/>
          <p:cNvSpPr txBox="1"/>
          <p:nvPr/>
        </p:nvSpPr>
        <p:spPr>
          <a:xfrm>
            <a:off x="3719150" y="4651350"/>
            <a:ext cx="15780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Act on Lead Measures (Strategies)</a:t>
            </a:r>
            <a:endParaRPr b="0" i="0" sz="1100" u="none" cap="none" strike="noStrike">
              <a:solidFill>
                <a:schemeClr val="lt1"/>
              </a:solidFill>
              <a:latin typeface="Roboto"/>
              <a:ea typeface="Roboto"/>
              <a:cs typeface="Roboto"/>
              <a:sym typeface="Roboto"/>
            </a:endParaRPr>
          </a:p>
        </p:txBody>
      </p:sp>
      <p:sp>
        <p:nvSpPr>
          <p:cNvPr id="791" name="Google Shape;791;p115"/>
          <p:cNvSpPr txBox="1"/>
          <p:nvPr/>
        </p:nvSpPr>
        <p:spPr>
          <a:xfrm>
            <a:off x="224725" y="3602025"/>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Keep a Compelling Scoreboard</a:t>
            </a:r>
            <a:endParaRPr b="0" i="0" sz="1100" u="none" cap="none" strike="noStrike">
              <a:solidFill>
                <a:schemeClr val="lt1"/>
              </a:solidFill>
              <a:latin typeface="Roboto"/>
              <a:ea typeface="Roboto"/>
              <a:cs typeface="Roboto"/>
              <a:sym typeface="Roboto"/>
            </a:endParaRPr>
          </a:p>
        </p:txBody>
      </p:sp>
      <p:sp>
        <p:nvSpPr>
          <p:cNvPr id="792" name="Google Shape;792;p115"/>
          <p:cNvSpPr txBox="1"/>
          <p:nvPr/>
        </p:nvSpPr>
        <p:spPr>
          <a:xfrm>
            <a:off x="217650" y="2322200"/>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Create a Cadence of Accountability</a:t>
            </a:r>
            <a:endParaRPr b="0" i="0" sz="1100" u="none" cap="none" strike="noStrike">
              <a:solidFill>
                <a:schemeClr val="lt1"/>
              </a:solidFill>
              <a:latin typeface="Roboto"/>
              <a:ea typeface="Roboto"/>
              <a:cs typeface="Roboto"/>
              <a:sym typeface="Roboto"/>
            </a:endParaRPr>
          </a:p>
        </p:txBody>
      </p:sp>
      <p:sp>
        <p:nvSpPr>
          <p:cNvPr id="793" name="Google Shape;793;p115"/>
          <p:cNvSpPr/>
          <p:nvPr/>
        </p:nvSpPr>
        <p:spPr>
          <a:xfrm rot="2101231">
            <a:off x="6611175" y="2450226"/>
            <a:ext cx="1186158" cy="355629"/>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4" name="Google Shape;794;p115"/>
          <p:cNvSpPr/>
          <p:nvPr/>
        </p:nvSpPr>
        <p:spPr>
          <a:xfrm rot="5400000">
            <a:off x="51842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5" name="Google Shape;795;p115"/>
          <p:cNvSpPr/>
          <p:nvPr/>
        </p:nvSpPr>
        <p:spPr>
          <a:xfrm rot="7957208">
            <a:off x="1513269" y="3020759"/>
            <a:ext cx="1164761" cy="331849"/>
          </a:xfrm>
          <a:prstGeom prst="leftArrow">
            <a:avLst>
              <a:gd fmla="val 50000" name="adj1"/>
              <a:gd fmla="val 46858"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sp>
        <p:nvSpPr>
          <p:cNvPr id="796" name="Google Shape;796;p115"/>
          <p:cNvSpPr/>
          <p:nvPr/>
        </p:nvSpPr>
        <p:spPr>
          <a:xfrm rot="10800000">
            <a:off x="1630450" y="2330098"/>
            <a:ext cx="724800" cy="3156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797" name="Google Shape;797;p115"/>
          <p:cNvSpPr txBox="1"/>
          <p:nvPr/>
        </p:nvSpPr>
        <p:spPr>
          <a:xfrm>
            <a:off x="1365675" y="46381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798" name="Google Shape;798;p115"/>
          <p:cNvSpPr/>
          <p:nvPr/>
        </p:nvSpPr>
        <p:spPr>
          <a:xfrm rot="5400000">
            <a:off x="32030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16"/>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Principals</a:t>
            </a:r>
            <a:endParaRPr/>
          </a:p>
        </p:txBody>
      </p:sp>
      <p:sp>
        <p:nvSpPr>
          <p:cNvPr id="804" name="Google Shape;804;p116"/>
          <p:cNvSpPr txBox="1"/>
          <p:nvPr>
            <p:ph idx="1" type="body"/>
          </p:nvPr>
        </p:nvSpPr>
        <p:spPr>
          <a:xfrm>
            <a:off x="629841" y="14894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Ensure all actions are consistent with the school’s vision, mission, and values </a:t>
            </a:r>
            <a:endParaRPr/>
          </a:p>
        </p:txBody>
      </p:sp>
      <p:sp>
        <p:nvSpPr>
          <p:cNvPr id="805" name="Google Shape;805;p116"/>
          <p:cNvSpPr txBox="1"/>
          <p:nvPr>
            <p:ph idx="2" type="body"/>
          </p:nvPr>
        </p:nvSpPr>
        <p:spPr>
          <a:xfrm>
            <a:off x="629841" y="2232421"/>
            <a:ext cx="38685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Begin using the Redesign Workbook to align your school’s vision, goals, and strategies with system expectations and State Board Outcomes.</a:t>
            </a:r>
            <a:endParaRPr/>
          </a:p>
          <a:p>
            <a:pPr indent="-342900" lvl="0" marL="457200" rtl="0" algn="l">
              <a:spcBef>
                <a:spcPts val="0"/>
              </a:spcBef>
              <a:spcAft>
                <a:spcPts val="0"/>
              </a:spcAft>
              <a:buSzPts val="1800"/>
              <a:buChar char="●"/>
            </a:pPr>
            <a:r>
              <a:rPr lang="en"/>
              <a:t>Coach staff in prioritizing strategies that will leverage your goals and vision. </a:t>
            </a:r>
            <a:endParaRPr/>
          </a:p>
        </p:txBody>
      </p:sp>
      <p:sp>
        <p:nvSpPr>
          <p:cNvPr id="806" name="Google Shape;806;p116"/>
          <p:cNvSpPr txBox="1"/>
          <p:nvPr>
            <p:ph idx="3" type="body"/>
          </p:nvPr>
        </p:nvSpPr>
        <p:spPr>
          <a:xfrm>
            <a:off x="4629150" y="14894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Anticipate and address barriers and challenges</a:t>
            </a:r>
            <a:endParaRPr/>
          </a:p>
        </p:txBody>
      </p:sp>
      <p:sp>
        <p:nvSpPr>
          <p:cNvPr id="807" name="Google Shape;807;p116"/>
          <p:cNvSpPr txBox="1"/>
          <p:nvPr>
            <p:ph idx="4" type="body"/>
          </p:nvPr>
        </p:nvSpPr>
        <p:spPr>
          <a:xfrm>
            <a:off x="4629150" y="22324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Serve as a conduit for communication between your teacher teams and your system leaders. </a:t>
            </a:r>
            <a:endParaRPr/>
          </a:p>
          <a:p>
            <a:pPr indent="-342900" lvl="0" marL="457200" rtl="0" algn="l">
              <a:spcBef>
                <a:spcPts val="0"/>
              </a:spcBef>
              <a:spcAft>
                <a:spcPts val="0"/>
              </a:spcAft>
              <a:buSzPts val="1800"/>
              <a:buChar char="●"/>
            </a:pPr>
            <a:r>
              <a:rPr lang="en"/>
              <a:t>Evaluate resource implications for strategies so that implementation barriers can be addressed early.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90"/>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Links </a:t>
            </a:r>
            <a:endParaRPr/>
          </a:p>
          <a:p>
            <a:pPr indent="-457200" lvl="0" marL="457200" rtl="0" algn="l">
              <a:spcBef>
                <a:spcPts val="0"/>
              </a:spcBef>
              <a:spcAft>
                <a:spcPts val="0"/>
              </a:spcAft>
              <a:buSzPts val="3600"/>
              <a:buChar char="●"/>
            </a:pPr>
            <a:r>
              <a:rPr lang="en"/>
              <a:t>Slides -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17"/>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Teachers</a:t>
            </a:r>
            <a:endParaRPr/>
          </a:p>
        </p:txBody>
      </p:sp>
      <p:sp>
        <p:nvSpPr>
          <p:cNvPr id="813" name="Google Shape;813;p117"/>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Relational Trust</a:t>
            </a:r>
            <a:endParaRPr/>
          </a:p>
        </p:txBody>
      </p:sp>
      <p:sp>
        <p:nvSpPr>
          <p:cNvPr id="814" name="Google Shape;814;p117"/>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b="1" lang="en" sz="1700">
                <a:latin typeface="Open Sans"/>
                <a:ea typeface="Open Sans"/>
                <a:cs typeface="Open Sans"/>
                <a:sym typeface="Open Sans"/>
              </a:rPr>
              <a:t>Benevolence- </a:t>
            </a:r>
            <a:r>
              <a:rPr lang="en" sz="1700"/>
              <a:t>giving back to one another</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Openness- </a:t>
            </a:r>
            <a:r>
              <a:rPr lang="en" sz="1700"/>
              <a:t>sharing professional ideas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Honesty- </a:t>
            </a:r>
            <a:r>
              <a:rPr lang="en" sz="1700"/>
              <a:t>telling the truth; refusing to spread untruths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Competence- </a:t>
            </a:r>
            <a:r>
              <a:rPr lang="en" sz="1700"/>
              <a:t>collaborate to improve instructional practices</a:t>
            </a:r>
            <a:endParaRPr sz="1700"/>
          </a:p>
          <a:p>
            <a:pPr indent="0" lvl="0" marL="0" rtl="0" algn="l">
              <a:spcBef>
                <a:spcPts val="800"/>
              </a:spcBef>
              <a:spcAft>
                <a:spcPts val="0"/>
              </a:spcAft>
              <a:buNone/>
            </a:pPr>
            <a:r>
              <a:t/>
            </a:r>
            <a:endParaRPr sz="1700"/>
          </a:p>
          <a:p>
            <a:pPr indent="0" lvl="0" marL="0" rtl="0" algn="r">
              <a:lnSpc>
                <a:spcPct val="100000"/>
              </a:lnSpc>
              <a:spcBef>
                <a:spcPts val="0"/>
              </a:spcBef>
              <a:spcAft>
                <a:spcPts val="0"/>
              </a:spcAft>
              <a:buNone/>
            </a:pPr>
            <a:r>
              <a:rPr lang="en" sz="1400">
                <a:solidFill>
                  <a:srgbClr val="000000"/>
                </a:solidFill>
              </a:rPr>
              <a:t>(Kaplan &amp; Owings , 2013)</a:t>
            </a:r>
            <a:endParaRPr sz="1700"/>
          </a:p>
        </p:txBody>
      </p:sp>
      <p:sp>
        <p:nvSpPr>
          <p:cNvPr id="815" name="Google Shape;815;p117"/>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a:t>
            </a:r>
            <a:br>
              <a:rPr lang="en"/>
            </a:br>
            <a:r>
              <a:rPr lang="en"/>
              <a:t>Risk Taking </a:t>
            </a:r>
            <a:endParaRPr/>
          </a:p>
        </p:txBody>
      </p:sp>
      <p:sp>
        <p:nvSpPr>
          <p:cNvPr id="816" name="Google Shape;816;p117"/>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Utilize the mindset ‘safe enough to try’</a:t>
            </a:r>
            <a:endParaRPr/>
          </a:p>
          <a:p>
            <a:pPr indent="-342900" lvl="0" marL="457200" rtl="0" algn="l">
              <a:spcBef>
                <a:spcPts val="0"/>
              </a:spcBef>
              <a:spcAft>
                <a:spcPts val="0"/>
              </a:spcAft>
              <a:buSzPts val="1800"/>
              <a:buChar char="●"/>
            </a:pPr>
            <a:r>
              <a:rPr lang="en"/>
              <a:t>Utilize the mindset of ‘failing forward’</a:t>
            </a:r>
            <a:endParaRPr/>
          </a:p>
          <a:p>
            <a:pPr indent="-342900" lvl="0" marL="457200" rtl="0" algn="l">
              <a:spcBef>
                <a:spcPts val="0"/>
              </a:spcBef>
              <a:spcAft>
                <a:spcPts val="0"/>
              </a:spcAft>
              <a:buSzPts val="1800"/>
              <a:buChar char="●"/>
            </a:pPr>
            <a:r>
              <a:rPr lang="en"/>
              <a:t>Provide clarity around project ownership and responsibilities </a:t>
            </a:r>
            <a:endParaRPr/>
          </a:p>
          <a:p>
            <a:pPr indent="-342900" lvl="0" marL="457200" rtl="0" algn="l">
              <a:spcBef>
                <a:spcPts val="0"/>
              </a:spcBef>
              <a:spcAft>
                <a:spcPts val="0"/>
              </a:spcAft>
              <a:buSzPts val="1800"/>
              <a:buChar char="●"/>
            </a:pPr>
            <a:r>
              <a:rPr lang="en"/>
              <a:t>Distribute authority to those closest to the decision  </a:t>
            </a:r>
            <a:endParaRPr/>
          </a:p>
          <a:p>
            <a:pPr indent="0" lvl="0" marL="0" rtl="0" algn="l">
              <a:spcBef>
                <a:spcPts val="800"/>
              </a:spcBef>
              <a:spcAft>
                <a:spcPts val="0"/>
              </a:spcAft>
              <a:buNone/>
            </a:pPr>
            <a:r>
              <a:t/>
            </a:r>
            <a:endParaRPr/>
          </a:p>
          <a:p>
            <a:pPr indent="0" lvl="0" marL="0" rtl="0" algn="r">
              <a:spcBef>
                <a:spcPts val="800"/>
              </a:spcBef>
              <a:spcAft>
                <a:spcPts val="0"/>
              </a:spcAft>
              <a:buNone/>
            </a:pPr>
            <a:r>
              <a:rPr lang="en" sz="1400"/>
              <a:t>(Kim &amp; Gonzalez-Black, 2016)</a:t>
            </a: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18"/>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graphicFrame>
        <p:nvGraphicFramePr>
          <p:cNvPr id="826" name="Google Shape;826;p119"/>
          <p:cNvGraphicFramePr/>
          <p:nvPr/>
        </p:nvGraphicFramePr>
        <p:xfrm>
          <a:off x="952500" y="584660"/>
          <a:ext cx="3000000" cy="3000000"/>
        </p:xfrm>
        <a:graphic>
          <a:graphicData uri="http://schemas.openxmlformats.org/drawingml/2006/table">
            <a:tbl>
              <a:tblPr>
                <a:noFill/>
                <a:tableStyleId>{ED39C150-B24D-4BD3-ACDB-26A0E0C4D712}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What, Why, and How?</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Process: Getting Started with Design Thinking and 4DX</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Empathize &amp; Define: What are stakeholders saying?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20"/>
          <p:cNvSpPr txBox="1"/>
          <p:nvPr>
            <p:ph type="title"/>
          </p:nvPr>
        </p:nvSpPr>
        <p:spPr>
          <a:xfrm>
            <a:off x="649224" y="-190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Design Thinking</a:t>
            </a:r>
            <a:endParaRPr/>
          </a:p>
        </p:txBody>
      </p:sp>
      <p:sp>
        <p:nvSpPr>
          <p:cNvPr id="832" name="Google Shape;832;p120"/>
          <p:cNvSpPr/>
          <p:nvPr/>
        </p:nvSpPr>
        <p:spPr>
          <a:xfrm>
            <a:off x="2492950" y="620200"/>
            <a:ext cx="1152000" cy="751200"/>
          </a:xfrm>
          <a:prstGeom prst="right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3" name="Google Shape;833;p120"/>
          <p:cNvGrpSpPr/>
          <p:nvPr/>
        </p:nvGrpSpPr>
        <p:grpSpPr>
          <a:xfrm>
            <a:off x="3954846" y="2196154"/>
            <a:ext cx="1096756" cy="751177"/>
            <a:chOff x="-554192" y="2924016"/>
            <a:chExt cx="1146394" cy="885300"/>
          </a:xfrm>
        </p:grpSpPr>
        <p:sp>
          <p:nvSpPr>
            <p:cNvPr id="834" name="Google Shape;834;p120"/>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835" name="Google Shape;835;p120"/>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836" name="Google Shape;836;p120"/>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837" name="Google Shape;837;p120"/>
          <p:cNvSpPr/>
          <p:nvPr/>
        </p:nvSpPr>
        <p:spPr>
          <a:xfrm>
            <a:off x="3716750" y="71917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838" name="Google Shape;838;p120"/>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839" name="Google Shape;839;p120"/>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840" name="Google Shape;840;p120"/>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841" name="Google Shape;841;p120"/>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id="846" name="Google Shape;846;p121"/>
          <p:cNvPicPr preferRelativeResize="0"/>
          <p:nvPr/>
        </p:nvPicPr>
        <p:blipFill>
          <a:blip r:embed="rId3">
            <a:alphaModFix/>
          </a:blip>
          <a:stretch>
            <a:fillRect/>
          </a:stretch>
        </p:blipFill>
        <p:spPr>
          <a:xfrm>
            <a:off x="220825" y="1276"/>
            <a:ext cx="8694575" cy="4888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22"/>
          <p:cNvSpPr txBox="1"/>
          <p:nvPr>
            <p:ph type="title"/>
          </p:nvPr>
        </p:nvSpPr>
        <p:spPr>
          <a:xfrm>
            <a:off x="666749" y="571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Let’s Empathize</a:t>
            </a:r>
            <a:endParaRPr/>
          </a:p>
        </p:txBody>
      </p:sp>
      <p:sp>
        <p:nvSpPr>
          <p:cNvPr id="852" name="Google Shape;852;p122"/>
          <p:cNvSpPr txBox="1"/>
          <p:nvPr/>
        </p:nvSpPr>
        <p:spPr>
          <a:xfrm>
            <a:off x="1141925" y="790250"/>
            <a:ext cx="6622800" cy="67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5284B"/>
                </a:solidFill>
                <a:latin typeface="Open Sans"/>
                <a:ea typeface="Open Sans"/>
                <a:cs typeface="Open Sans"/>
                <a:sym typeface="Open Sans"/>
              </a:rPr>
              <a:t>Utilizing a </a:t>
            </a:r>
            <a:r>
              <a:rPr lang="en" sz="2000" u="sng">
                <a:solidFill>
                  <a:schemeClr val="accent1"/>
                </a:solidFill>
                <a:latin typeface="Open Sans"/>
                <a:ea typeface="Open Sans"/>
                <a:cs typeface="Open Sans"/>
                <a:sym typeface="Open Sans"/>
                <a:hlinkClick r:id="rId3">
                  <a:extLst>
                    <a:ext uri="{A12FA001-AC4F-418D-AE19-62706E023703}">
                      <ahyp:hlinkClr val="tx"/>
                    </a:ext>
                  </a:extLst>
                </a:hlinkClick>
              </a:rPr>
              <a:t>student profile</a:t>
            </a:r>
            <a:r>
              <a:rPr lang="en" sz="2000">
                <a:solidFill>
                  <a:srgbClr val="15284B"/>
                </a:solidFill>
                <a:latin typeface="Open Sans"/>
                <a:ea typeface="Open Sans"/>
                <a:cs typeface="Open Sans"/>
                <a:sym typeface="Open Sans"/>
              </a:rPr>
              <a:t>, create a </a:t>
            </a:r>
            <a:r>
              <a:rPr lang="en" sz="2000" u="sng">
                <a:solidFill>
                  <a:schemeClr val="accent1"/>
                </a:solidFill>
                <a:latin typeface="Open Sans"/>
                <a:ea typeface="Open Sans"/>
                <a:cs typeface="Open Sans"/>
                <a:sym typeface="Open Sans"/>
                <a:hlinkClick r:id="rId4">
                  <a:extLst>
                    <a:ext uri="{A12FA001-AC4F-418D-AE19-62706E023703}">
                      <ahyp:hlinkClr val="tx"/>
                    </a:ext>
                  </a:extLst>
                </a:hlinkClick>
              </a:rPr>
              <a:t>persona canvas</a:t>
            </a:r>
            <a:r>
              <a:rPr lang="en" sz="1800" u="sng">
                <a:solidFill>
                  <a:schemeClr val="hlink"/>
                </a:solidFill>
                <a:latin typeface="Open Sans Light"/>
                <a:ea typeface="Open Sans Light"/>
                <a:cs typeface="Open Sans Light"/>
                <a:sym typeface="Open Sans Light"/>
                <a:hlinkClick r:id="rId5"/>
              </a:rPr>
              <a:t>.</a:t>
            </a:r>
            <a:r>
              <a:rPr lang="en" sz="1800">
                <a:solidFill>
                  <a:schemeClr val="accent1"/>
                </a:solidFill>
                <a:latin typeface="Open Sans Light"/>
                <a:ea typeface="Open Sans Light"/>
                <a:cs typeface="Open Sans Light"/>
                <a:sym typeface="Open Sans Light"/>
              </a:rPr>
              <a:t> </a:t>
            </a:r>
            <a:endParaRPr sz="1800">
              <a:solidFill>
                <a:schemeClr val="accent1"/>
              </a:solidFill>
              <a:latin typeface="Open Sans Light"/>
              <a:ea typeface="Open Sans Light"/>
              <a:cs typeface="Open Sans Light"/>
              <a:sym typeface="Open Sans Light"/>
            </a:endParaRPr>
          </a:p>
        </p:txBody>
      </p:sp>
      <p:pic>
        <p:nvPicPr>
          <p:cNvPr id="853" name="Google Shape;853;p122">
            <a:hlinkClick r:id="rId6"/>
          </p:cNvPr>
          <p:cNvPicPr preferRelativeResize="0"/>
          <p:nvPr/>
        </p:nvPicPr>
        <p:blipFill>
          <a:blip r:embed="rId7">
            <a:alphaModFix/>
          </a:blip>
          <a:stretch>
            <a:fillRect/>
          </a:stretch>
        </p:blipFill>
        <p:spPr>
          <a:xfrm>
            <a:off x="5251700" y="1505550"/>
            <a:ext cx="3795124" cy="2438176"/>
          </a:xfrm>
          <a:prstGeom prst="rect">
            <a:avLst/>
          </a:prstGeom>
          <a:noFill/>
          <a:ln>
            <a:noFill/>
          </a:ln>
        </p:spPr>
      </p:pic>
      <p:pic>
        <p:nvPicPr>
          <p:cNvPr id="854" name="Google Shape;854;p122"/>
          <p:cNvPicPr preferRelativeResize="0"/>
          <p:nvPr/>
        </p:nvPicPr>
        <p:blipFill>
          <a:blip r:embed="rId8">
            <a:alphaModFix/>
          </a:blip>
          <a:stretch>
            <a:fillRect/>
          </a:stretch>
        </p:blipFill>
        <p:spPr>
          <a:xfrm>
            <a:off x="150288" y="66500"/>
            <a:ext cx="1140125" cy="952350"/>
          </a:xfrm>
          <a:prstGeom prst="rect">
            <a:avLst/>
          </a:prstGeom>
          <a:noFill/>
          <a:ln>
            <a:noFill/>
          </a:ln>
        </p:spPr>
      </p:pic>
      <p:pic>
        <p:nvPicPr>
          <p:cNvPr descr="This timer counts down silently until it reaches 0:00, then a police siren sounds to alert you that time is up." id="855" name="Google Shape;855;p122" title="7 Minute Timer">
            <a:hlinkClick r:id="rId9"/>
          </p:cNvPr>
          <p:cNvPicPr preferRelativeResize="0"/>
          <p:nvPr/>
        </p:nvPicPr>
        <p:blipFill>
          <a:blip r:embed="rId10">
            <a:alphaModFix/>
          </a:blip>
          <a:stretch>
            <a:fillRect/>
          </a:stretch>
        </p:blipFill>
        <p:spPr>
          <a:xfrm>
            <a:off x="7855313" y="163761"/>
            <a:ext cx="1140125" cy="855089"/>
          </a:xfrm>
          <a:prstGeom prst="rect">
            <a:avLst/>
          </a:prstGeom>
          <a:noFill/>
          <a:ln>
            <a:noFill/>
          </a:ln>
        </p:spPr>
      </p:pic>
      <p:pic>
        <p:nvPicPr>
          <p:cNvPr id="856" name="Google Shape;856;p122"/>
          <p:cNvPicPr preferRelativeResize="0"/>
          <p:nvPr/>
        </p:nvPicPr>
        <p:blipFill rotWithShape="1">
          <a:blip r:embed="rId11">
            <a:alphaModFix/>
          </a:blip>
          <a:srcRect b="23288" l="21582" r="8207" t="13271"/>
          <a:stretch/>
        </p:blipFill>
        <p:spPr>
          <a:xfrm>
            <a:off x="222575" y="1545100"/>
            <a:ext cx="4976501" cy="28009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23"/>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Let’s Empathize</a:t>
            </a:r>
            <a:endParaRPr/>
          </a:p>
        </p:txBody>
      </p:sp>
      <p:pic>
        <p:nvPicPr>
          <p:cNvPr id="862" name="Google Shape;862;p123"/>
          <p:cNvPicPr preferRelativeResize="0"/>
          <p:nvPr/>
        </p:nvPicPr>
        <p:blipFill>
          <a:blip r:embed="rId3">
            <a:alphaModFix/>
          </a:blip>
          <a:stretch>
            <a:fillRect/>
          </a:stretch>
        </p:blipFill>
        <p:spPr>
          <a:xfrm>
            <a:off x="193900" y="965500"/>
            <a:ext cx="1140125" cy="952350"/>
          </a:xfrm>
          <a:prstGeom prst="rect">
            <a:avLst/>
          </a:prstGeom>
          <a:noFill/>
          <a:ln>
            <a:noFill/>
          </a:ln>
        </p:spPr>
      </p:pic>
      <p:sp>
        <p:nvSpPr>
          <p:cNvPr id="863" name="Google Shape;863;p123"/>
          <p:cNvSpPr txBox="1"/>
          <p:nvPr/>
        </p:nvSpPr>
        <p:spPr>
          <a:xfrm>
            <a:off x="1571550" y="764425"/>
            <a:ext cx="7254000" cy="16011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Clr>
                <a:srgbClr val="15284B"/>
              </a:buClr>
              <a:buSzPts val="2400"/>
              <a:buFont typeface="Roboto Light"/>
              <a:buAutoNum type="arabicPeriod"/>
            </a:pPr>
            <a:r>
              <a:rPr lang="en" sz="2400">
                <a:solidFill>
                  <a:srgbClr val="15284B"/>
                </a:solidFill>
                <a:latin typeface="Roboto Light"/>
                <a:ea typeface="Roboto Light"/>
                <a:cs typeface="Roboto Light"/>
                <a:sym typeface="Roboto Light"/>
              </a:rPr>
              <a:t>GALLERY WALK: Around your table</a:t>
            </a:r>
            <a:endParaRPr sz="2400">
              <a:solidFill>
                <a:srgbClr val="15284B"/>
              </a:solidFill>
              <a:latin typeface="Roboto Light"/>
              <a:ea typeface="Roboto Light"/>
              <a:cs typeface="Roboto Light"/>
              <a:sym typeface="Roboto Light"/>
            </a:endParaRPr>
          </a:p>
          <a:p>
            <a:pPr indent="-381000" lvl="0" marL="457200" rtl="0" algn="l">
              <a:spcBef>
                <a:spcPts val="0"/>
              </a:spcBef>
              <a:spcAft>
                <a:spcPts val="0"/>
              </a:spcAft>
              <a:buClr>
                <a:srgbClr val="15284B"/>
              </a:buClr>
              <a:buSzPts val="2400"/>
              <a:buFont typeface="Roboto Light"/>
              <a:buAutoNum type="arabicPeriod"/>
            </a:pPr>
            <a:r>
              <a:rPr lang="en" sz="2400">
                <a:solidFill>
                  <a:srgbClr val="15284B"/>
                </a:solidFill>
                <a:latin typeface="Roboto Light"/>
                <a:ea typeface="Roboto Light"/>
                <a:cs typeface="Roboto Light"/>
                <a:sym typeface="Roboto Light"/>
              </a:rPr>
              <a:t>NOTICE TRENDS: Write them down on a post-it</a:t>
            </a:r>
            <a:endParaRPr sz="2400">
              <a:solidFill>
                <a:srgbClr val="15284B"/>
              </a:solidFill>
              <a:latin typeface="Roboto Light"/>
              <a:ea typeface="Roboto Light"/>
              <a:cs typeface="Roboto Light"/>
              <a:sym typeface="Roboto Light"/>
            </a:endParaRPr>
          </a:p>
        </p:txBody>
      </p:sp>
      <p:sp>
        <p:nvSpPr>
          <p:cNvPr id="864" name="Google Shape;864;p123"/>
          <p:cNvSpPr txBox="1"/>
          <p:nvPr/>
        </p:nvSpPr>
        <p:spPr>
          <a:xfrm>
            <a:off x="137263" y="1994050"/>
            <a:ext cx="1253400" cy="2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Light"/>
                <a:ea typeface="Roboto Light"/>
                <a:cs typeface="Roboto Light"/>
                <a:sym typeface="Roboto Light"/>
              </a:rPr>
              <a:t>5 min</a:t>
            </a:r>
            <a:endParaRPr sz="1800">
              <a:latin typeface="Roboto Light"/>
              <a:ea typeface="Roboto Light"/>
              <a:cs typeface="Roboto Light"/>
              <a:sym typeface="Roboto Light"/>
            </a:endParaRPr>
          </a:p>
        </p:txBody>
      </p:sp>
      <p:pic>
        <p:nvPicPr>
          <p:cNvPr id="865" name="Google Shape;865;p123"/>
          <p:cNvPicPr preferRelativeResize="0"/>
          <p:nvPr/>
        </p:nvPicPr>
        <p:blipFill rotWithShape="1">
          <a:blip r:embed="rId4">
            <a:alphaModFix/>
          </a:blip>
          <a:srcRect b="2193" l="4887" r="4104" t="10759"/>
          <a:stretch/>
        </p:blipFill>
        <p:spPr>
          <a:xfrm>
            <a:off x="230800" y="2383150"/>
            <a:ext cx="3424788" cy="1829100"/>
          </a:xfrm>
          <a:prstGeom prst="rect">
            <a:avLst/>
          </a:prstGeom>
          <a:noFill/>
          <a:ln cap="flat" cmpd="sng" w="9525">
            <a:solidFill>
              <a:srgbClr val="CCCCCC"/>
            </a:solidFill>
            <a:prstDash val="solid"/>
            <a:round/>
            <a:headEnd len="sm" w="sm" type="none"/>
            <a:tailEnd len="sm" w="sm" type="none"/>
          </a:ln>
        </p:spPr>
      </p:pic>
      <p:pic>
        <p:nvPicPr>
          <p:cNvPr id="866" name="Google Shape;866;p123"/>
          <p:cNvPicPr preferRelativeResize="0"/>
          <p:nvPr/>
        </p:nvPicPr>
        <p:blipFill rotWithShape="1">
          <a:blip r:embed="rId5">
            <a:alphaModFix/>
          </a:blip>
          <a:srcRect b="0" l="20384" r="16543" t="0"/>
          <a:stretch/>
        </p:blipFill>
        <p:spPr>
          <a:xfrm>
            <a:off x="1255032" y="2673149"/>
            <a:ext cx="1391815" cy="1310419"/>
          </a:xfrm>
          <a:prstGeom prst="rect">
            <a:avLst/>
          </a:prstGeom>
          <a:noFill/>
          <a:ln>
            <a:noFill/>
          </a:ln>
        </p:spPr>
      </p:pic>
      <p:pic>
        <p:nvPicPr>
          <p:cNvPr id="867" name="Google Shape;867;p123"/>
          <p:cNvPicPr preferRelativeResize="0"/>
          <p:nvPr/>
        </p:nvPicPr>
        <p:blipFill rotWithShape="1">
          <a:blip r:embed="rId4">
            <a:alphaModFix/>
          </a:blip>
          <a:srcRect b="2193" l="4887" r="4104" t="10759"/>
          <a:stretch/>
        </p:blipFill>
        <p:spPr>
          <a:xfrm>
            <a:off x="4161887" y="2399150"/>
            <a:ext cx="3424788" cy="1829100"/>
          </a:xfrm>
          <a:prstGeom prst="rect">
            <a:avLst/>
          </a:prstGeom>
          <a:noFill/>
          <a:ln cap="flat" cmpd="sng" w="9525">
            <a:solidFill>
              <a:srgbClr val="CCCCCC"/>
            </a:solidFill>
            <a:prstDash val="solid"/>
            <a:round/>
            <a:headEnd len="sm" w="sm" type="none"/>
            <a:tailEnd len="sm" w="sm" type="none"/>
          </a:ln>
        </p:spPr>
      </p:pic>
      <p:pic>
        <p:nvPicPr>
          <p:cNvPr id="868" name="Google Shape;868;p123"/>
          <p:cNvPicPr preferRelativeResize="0"/>
          <p:nvPr/>
        </p:nvPicPr>
        <p:blipFill rotWithShape="1">
          <a:blip r:embed="rId6">
            <a:alphaModFix/>
          </a:blip>
          <a:srcRect b="0" l="11915" r="12286" t="0"/>
          <a:stretch/>
        </p:blipFill>
        <p:spPr>
          <a:xfrm>
            <a:off x="5210275" y="2673149"/>
            <a:ext cx="1328013" cy="1354511"/>
          </a:xfrm>
          <a:prstGeom prst="rect">
            <a:avLst/>
          </a:prstGeom>
          <a:noFill/>
          <a:ln>
            <a:noFill/>
          </a:ln>
        </p:spPr>
      </p:pic>
      <p:pic>
        <p:nvPicPr>
          <p:cNvPr descr="This timer counts down silently until it reaches 0:00, then a police siren sounds to alert you that time is up." id="869" name="Google Shape;869;p123" title="5 Minute Timer">
            <a:hlinkClick r:id="rId7"/>
          </p:cNvPr>
          <p:cNvPicPr preferRelativeResize="0"/>
          <p:nvPr/>
        </p:nvPicPr>
        <p:blipFill>
          <a:blip r:embed="rId8">
            <a:alphaModFix/>
          </a:blip>
          <a:stretch>
            <a:fillRect/>
          </a:stretch>
        </p:blipFill>
        <p:spPr>
          <a:xfrm>
            <a:off x="7808900" y="532150"/>
            <a:ext cx="1253400" cy="940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24"/>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Partner Discussion</a:t>
            </a:r>
            <a:endParaRPr/>
          </a:p>
        </p:txBody>
      </p:sp>
      <p:pic>
        <p:nvPicPr>
          <p:cNvPr id="875" name="Google Shape;875;p124"/>
          <p:cNvPicPr preferRelativeResize="0"/>
          <p:nvPr/>
        </p:nvPicPr>
        <p:blipFill>
          <a:blip r:embed="rId3">
            <a:alphaModFix/>
          </a:blip>
          <a:stretch>
            <a:fillRect/>
          </a:stretch>
        </p:blipFill>
        <p:spPr>
          <a:xfrm>
            <a:off x="6386675" y="1031325"/>
            <a:ext cx="1140125" cy="952350"/>
          </a:xfrm>
          <a:prstGeom prst="rect">
            <a:avLst/>
          </a:prstGeom>
          <a:noFill/>
          <a:ln>
            <a:noFill/>
          </a:ln>
        </p:spPr>
      </p:pic>
      <p:sp>
        <p:nvSpPr>
          <p:cNvPr id="876" name="Google Shape;876;p124"/>
          <p:cNvSpPr txBox="1"/>
          <p:nvPr/>
        </p:nvSpPr>
        <p:spPr>
          <a:xfrm>
            <a:off x="499050" y="2192400"/>
            <a:ext cx="8145900" cy="21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rgbClr val="666666"/>
              </a:solidFill>
              <a:latin typeface="Roboto"/>
              <a:ea typeface="Roboto"/>
              <a:cs typeface="Roboto"/>
              <a:sym typeface="Roboto"/>
            </a:endParaRPr>
          </a:p>
          <a:p>
            <a:pPr indent="-381000" lvl="0" marL="457200" rtl="0" algn="l">
              <a:spcBef>
                <a:spcPts val="0"/>
              </a:spcBef>
              <a:spcAft>
                <a:spcPts val="0"/>
              </a:spcAft>
              <a:buClr>
                <a:srgbClr val="15284B"/>
              </a:buClr>
              <a:buSzPts val="2400"/>
              <a:buFont typeface="Roboto Light"/>
              <a:buAutoNum type="arabicPeriod"/>
            </a:pPr>
            <a:r>
              <a:rPr lang="en" sz="2400">
                <a:solidFill>
                  <a:srgbClr val="15284B"/>
                </a:solidFill>
                <a:latin typeface="Roboto Light"/>
                <a:ea typeface="Roboto Light"/>
                <a:cs typeface="Roboto Light"/>
                <a:sym typeface="Roboto Light"/>
              </a:rPr>
              <a:t>What trends or similarities in the persona canvas am I noticing?</a:t>
            </a:r>
            <a:endParaRPr sz="2400">
              <a:solidFill>
                <a:srgbClr val="15284B"/>
              </a:solidFill>
              <a:latin typeface="Roboto Light"/>
              <a:ea typeface="Roboto Light"/>
              <a:cs typeface="Roboto Light"/>
              <a:sym typeface="Roboto Light"/>
            </a:endParaRPr>
          </a:p>
          <a:p>
            <a:pPr indent="-381000" lvl="0" marL="457200" rtl="0" algn="l">
              <a:spcBef>
                <a:spcPts val="0"/>
              </a:spcBef>
              <a:spcAft>
                <a:spcPts val="0"/>
              </a:spcAft>
              <a:buClr>
                <a:srgbClr val="15284B"/>
              </a:buClr>
              <a:buSzPts val="2400"/>
              <a:buFont typeface="Roboto Light"/>
              <a:buAutoNum type="arabicPeriod"/>
            </a:pPr>
            <a:r>
              <a:rPr lang="en" sz="2400">
                <a:solidFill>
                  <a:srgbClr val="15284B"/>
                </a:solidFill>
                <a:latin typeface="Roboto Light"/>
                <a:ea typeface="Roboto Light"/>
                <a:cs typeface="Roboto Light"/>
                <a:sym typeface="Roboto Light"/>
              </a:rPr>
              <a:t>What varies between the canvases?</a:t>
            </a:r>
            <a:endParaRPr sz="2400">
              <a:solidFill>
                <a:srgbClr val="15284B"/>
              </a:solidFill>
              <a:latin typeface="Roboto Light"/>
              <a:ea typeface="Roboto Light"/>
              <a:cs typeface="Roboto Light"/>
              <a:sym typeface="Roboto Light"/>
            </a:endParaRPr>
          </a:p>
        </p:txBody>
      </p:sp>
      <p:sp>
        <p:nvSpPr>
          <p:cNvPr id="877" name="Google Shape;877;p124"/>
          <p:cNvSpPr txBox="1"/>
          <p:nvPr/>
        </p:nvSpPr>
        <p:spPr>
          <a:xfrm>
            <a:off x="6330025" y="2116200"/>
            <a:ext cx="1253400" cy="2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Light"/>
                <a:ea typeface="Roboto Light"/>
                <a:cs typeface="Roboto Light"/>
                <a:sym typeface="Roboto Light"/>
              </a:rPr>
              <a:t>5 min</a:t>
            </a:r>
            <a:endParaRPr sz="1800">
              <a:latin typeface="Roboto Light"/>
              <a:ea typeface="Roboto Light"/>
              <a:cs typeface="Roboto Light"/>
              <a:sym typeface="Roboto Light"/>
            </a:endParaRPr>
          </a:p>
        </p:txBody>
      </p:sp>
      <p:pic>
        <p:nvPicPr>
          <p:cNvPr id="878" name="Google Shape;878;p124"/>
          <p:cNvPicPr preferRelativeResize="0"/>
          <p:nvPr/>
        </p:nvPicPr>
        <p:blipFill>
          <a:blip r:embed="rId4">
            <a:alphaModFix amt="52999"/>
          </a:blip>
          <a:stretch>
            <a:fillRect/>
          </a:stretch>
        </p:blipFill>
        <p:spPr>
          <a:xfrm>
            <a:off x="499049" y="687375"/>
            <a:ext cx="2517225" cy="1890425"/>
          </a:xfrm>
          <a:prstGeom prst="rect">
            <a:avLst/>
          </a:prstGeom>
          <a:noFill/>
          <a:ln>
            <a:noFill/>
          </a:ln>
        </p:spPr>
      </p:pic>
      <p:pic>
        <p:nvPicPr>
          <p:cNvPr descr="This timer counts down silently until it reaches 0:00, then a police siren sounds to alert you that time is up." id="879" name="Google Shape;879;p124" title="5 Minute Timer">
            <a:hlinkClick r:id="rId5"/>
          </p:cNvPr>
          <p:cNvPicPr preferRelativeResize="0"/>
          <p:nvPr/>
        </p:nvPicPr>
        <p:blipFill>
          <a:blip r:embed="rId6">
            <a:alphaModFix/>
          </a:blip>
          <a:stretch>
            <a:fillRect/>
          </a:stretch>
        </p:blipFill>
        <p:spPr>
          <a:xfrm>
            <a:off x="6612300" y="3515950"/>
            <a:ext cx="1253400" cy="940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125"/>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Other Ways to Empathize</a:t>
            </a:r>
            <a:endParaRPr/>
          </a:p>
        </p:txBody>
      </p:sp>
      <p:pic>
        <p:nvPicPr>
          <p:cNvPr id="885" name="Google Shape;885;p125"/>
          <p:cNvPicPr preferRelativeResize="0"/>
          <p:nvPr/>
        </p:nvPicPr>
        <p:blipFill>
          <a:blip r:embed="rId3">
            <a:alphaModFix/>
          </a:blip>
          <a:stretch>
            <a:fillRect/>
          </a:stretch>
        </p:blipFill>
        <p:spPr>
          <a:xfrm>
            <a:off x="422500" y="1041700"/>
            <a:ext cx="1108669" cy="844264"/>
          </a:xfrm>
          <a:prstGeom prst="rect">
            <a:avLst/>
          </a:prstGeom>
          <a:noFill/>
          <a:ln>
            <a:noFill/>
          </a:ln>
        </p:spPr>
      </p:pic>
      <p:sp>
        <p:nvSpPr>
          <p:cNvPr id="886" name="Google Shape;886;p125"/>
          <p:cNvSpPr txBox="1"/>
          <p:nvPr/>
        </p:nvSpPr>
        <p:spPr>
          <a:xfrm>
            <a:off x="1691957" y="1209471"/>
            <a:ext cx="3195300" cy="1302000"/>
          </a:xfrm>
          <a:prstGeom prst="rect">
            <a:avLst/>
          </a:prstGeom>
          <a:solidFill>
            <a:srgbClr val="A5C751">
              <a:alpha val="44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66666"/>
                </a:solidFill>
                <a:latin typeface="Roboto Light"/>
                <a:ea typeface="Roboto Light"/>
                <a:cs typeface="Roboto Light"/>
                <a:sym typeface="Roboto Light"/>
              </a:rPr>
              <a:t>Shadow a student</a:t>
            </a:r>
            <a:endParaRPr sz="3000">
              <a:solidFill>
                <a:srgbClr val="666666"/>
              </a:solidFill>
              <a:latin typeface="Roboto Light"/>
              <a:ea typeface="Roboto Light"/>
              <a:cs typeface="Roboto Light"/>
              <a:sym typeface="Roboto Light"/>
            </a:endParaRPr>
          </a:p>
        </p:txBody>
      </p:sp>
      <p:sp>
        <p:nvSpPr>
          <p:cNvPr id="887" name="Google Shape;887;p125"/>
          <p:cNvSpPr txBox="1"/>
          <p:nvPr/>
        </p:nvSpPr>
        <p:spPr>
          <a:xfrm>
            <a:off x="5289508" y="2790000"/>
            <a:ext cx="3195300" cy="1302000"/>
          </a:xfrm>
          <a:prstGeom prst="rect">
            <a:avLst/>
          </a:prstGeom>
          <a:solidFill>
            <a:srgbClr val="FDF5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66666"/>
                </a:solidFill>
                <a:latin typeface="Roboto Light"/>
                <a:ea typeface="Roboto Light"/>
                <a:cs typeface="Roboto Light"/>
                <a:sym typeface="Roboto Light"/>
              </a:rPr>
              <a:t>Empathy maps</a:t>
            </a:r>
            <a:endParaRPr sz="3000">
              <a:solidFill>
                <a:srgbClr val="666666"/>
              </a:solidFill>
              <a:latin typeface="Roboto Light"/>
              <a:ea typeface="Roboto Light"/>
              <a:cs typeface="Roboto Light"/>
              <a:sym typeface="Roboto Light"/>
            </a:endParaRPr>
          </a:p>
        </p:txBody>
      </p:sp>
      <p:sp>
        <p:nvSpPr>
          <p:cNvPr id="888" name="Google Shape;888;p125"/>
          <p:cNvSpPr txBox="1"/>
          <p:nvPr/>
        </p:nvSpPr>
        <p:spPr>
          <a:xfrm>
            <a:off x="5289508" y="1209471"/>
            <a:ext cx="3195300" cy="1302000"/>
          </a:xfrm>
          <a:prstGeom prst="rect">
            <a:avLst/>
          </a:prstGeom>
          <a:solidFill>
            <a:srgbClr val="EAFAF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66666"/>
                </a:solidFill>
                <a:latin typeface="Roboto Light"/>
                <a:ea typeface="Roboto Light"/>
                <a:cs typeface="Roboto Light"/>
                <a:sym typeface="Roboto Light"/>
              </a:rPr>
              <a:t>Student and teacher surveys</a:t>
            </a:r>
            <a:endParaRPr sz="3000">
              <a:solidFill>
                <a:srgbClr val="666666"/>
              </a:solidFill>
              <a:latin typeface="Roboto Light"/>
              <a:ea typeface="Roboto Light"/>
              <a:cs typeface="Roboto Light"/>
              <a:sym typeface="Roboto Light"/>
            </a:endParaRPr>
          </a:p>
        </p:txBody>
      </p:sp>
      <p:sp>
        <p:nvSpPr>
          <p:cNvPr id="889" name="Google Shape;889;p125"/>
          <p:cNvSpPr txBox="1"/>
          <p:nvPr/>
        </p:nvSpPr>
        <p:spPr>
          <a:xfrm>
            <a:off x="1691957" y="2790000"/>
            <a:ext cx="3195300" cy="1302000"/>
          </a:xfrm>
          <a:prstGeom prst="rect">
            <a:avLst/>
          </a:prstGeom>
          <a:solidFill>
            <a:srgbClr val="F4E7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666666"/>
                </a:solidFill>
                <a:latin typeface="Roboto Light"/>
                <a:ea typeface="Roboto Light"/>
                <a:cs typeface="Roboto Light"/>
                <a:sym typeface="Roboto Light"/>
              </a:rPr>
              <a:t>Student focus groups</a:t>
            </a:r>
            <a:endParaRPr sz="3000">
              <a:solidFill>
                <a:srgbClr val="666666"/>
              </a:solidFill>
              <a:latin typeface="Roboto Light"/>
              <a:ea typeface="Roboto Light"/>
              <a:cs typeface="Roboto Light"/>
              <a:sym typeface="Roboto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26"/>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Lunch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91"/>
          <p:cNvSpPr txBox="1"/>
          <p:nvPr>
            <p:ph idx="4294967295" type="title"/>
          </p:nvPr>
        </p:nvSpPr>
        <p:spPr>
          <a:xfrm>
            <a:off x="561975" y="333932"/>
            <a:ext cx="80202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solidFill>
                  <a:srgbClr val="15284B"/>
                </a:solidFill>
              </a:rPr>
              <a:t>Kansas Vision for Redesign</a:t>
            </a:r>
            <a:endParaRPr sz="4800">
              <a:solidFill>
                <a:srgbClr val="15284B"/>
              </a:solidFill>
            </a:endParaRPr>
          </a:p>
        </p:txBody>
      </p:sp>
      <p:sp>
        <p:nvSpPr>
          <p:cNvPr id="512" name="Google Shape;512;p91"/>
          <p:cNvSpPr txBox="1"/>
          <p:nvPr/>
        </p:nvSpPr>
        <p:spPr>
          <a:xfrm>
            <a:off x="304800" y="1154850"/>
            <a:ext cx="4262400" cy="3443400"/>
          </a:xfrm>
          <a:prstGeom prst="rect">
            <a:avLst/>
          </a:prstGeom>
          <a:solidFill>
            <a:srgbClr val="96C9E6"/>
          </a:solid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Kansas leads the world in the success of each student</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p:txBody>
      </p:sp>
      <p:pic>
        <p:nvPicPr>
          <p:cNvPr id="513" name="Google Shape;513;p91"/>
          <p:cNvPicPr preferRelativeResize="0"/>
          <p:nvPr/>
        </p:nvPicPr>
        <p:blipFill>
          <a:blip r:embed="rId3">
            <a:alphaModFix amt="20000"/>
          </a:blip>
          <a:stretch>
            <a:fillRect/>
          </a:stretch>
        </p:blipFill>
        <p:spPr>
          <a:xfrm>
            <a:off x="4669100" y="1138150"/>
            <a:ext cx="4170099" cy="3476801"/>
          </a:xfrm>
          <a:prstGeom prst="rect">
            <a:avLst/>
          </a:prstGeom>
          <a:noFill/>
          <a:ln>
            <a:noFill/>
          </a:ln>
        </p:spPr>
      </p:pic>
      <p:pic>
        <p:nvPicPr>
          <p:cNvPr id="514" name="Google Shape;514;p91"/>
          <p:cNvPicPr preferRelativeResize="0"/>
          <p:nvPr/>
        </p:nvPicPr>
        <p:blipFill>
          <a:blip r:embed="rId4">
            <a:alphaModFix/>
          </a:blip>
          <a:stretch>
            <a:fillRect/>
          </a:stretch>
        </p:blipFill>
        <p:spPr>
          <a:xfrm>
            <a:off x="1736613" y="3332322"/>
            <a:ext cx="1525775" cy="1525775"/>
          </a:xfrm>
          <a:prstGeom prst="rect">
            <a:avLst/>
          </a:prstGeom>
          <a:noFill/>
          <a:ln>
            <a:noFill/>
          </a:ln>
        </p:spPr>
      </p:pic>
      <p:sp>
        <p:nvSpPr>
          <p:cNvPr id="515" name="Google Shape;515;p91"/>
          <p:cNvSpPr txBox="1"/>
          <p:nvPr/>
        </p:nvSpPr>
        <p:spPr>
          <a:xfrm>
            <a:off x="4870875" y="1247850"/>
            <a:ext cx="3816000" cy="16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5284B"/>
                </a:solidFill>
                <a:latin typeface="Roboto"/>
                <a:ea typeface="Roboto"/>
                <a:cs typeface="Roboto"/>
                <a:sym typeface="Roboto"/>
              </a:rPr>
              <a:t>It’s what Kansans said they wanted. It’s what the job trends and our current K-12 outcomes are telling us.</a:t>
            </a:r>
            <a:endParaRPr b="1" sz="3000">
              <a:solidFill>
                <a:srgbClr val="15284B"/>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27"/>
          <p:cNvSpPr txBox="1"/>
          <p:nvPr>
            <p:ph type="title"/>
          </p:nvPr>
        </p:nvSpPr>
        <p:spPr>
          <a:xfrm>
            <a:off x="649224" y="-190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Design Thinking</a:t>
            </a:r>
            <a:endParaRPr/>
          </a:p>
        </p:txBody>
      </p:sp>
      <p:sp>
        <p:nvSpPr>
          <p:cNvPr id="900" name="Google Shape;900;p127"/>
          <p:cNvSpPr/>
          <p:nvPr/>
        </p:nvSpPr>
        <p:spPr>
          <a:xfrm rot="10800000">
            <a:off x="6992650" y="1925250"/>
            <a:ext cx="1152000" cy="751200"/>
          </a:xfrm>
          <a:prstGeom prst="right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1" name="Google Shape;901;p127"/>
          <p:cNvGrpSpPr/>
          <p:nvPr/>
        </p:nvGrpSpPr>
        <p:grpSpPr>
          <a:xfrm>
            <a:off x="3954846" y="2196154"/>
            <a:ext cx="1096756" cy="751177"/>
            <a:chOff x="-554192" y="2924016"/>
            <a:chExt cx="1146394" cy="885300"/>
          </a:xfrm>
        </p:grpSpPr>
        <p:sp>
          <p:nvSpPr>
            <p:cNvPr id="902" name="Google Shape;902;p127"/>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903" name="Google Shape;903;p127"/>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904" name="Google Shape;904;p127"/>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905" name="Google Shape;905;p127"/>
          <p:cNvSpPr/>
          <p:nvPr/>
        </p:nvSpPr>
        <p:spPr>
          <a:xfrm>
            <a:off x="3716750" y="71917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906" name="Google Shape;906;p127"/>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907" name="Google Shape;907;p127"/>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908" name="Google Shape;908;p127"/>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909" name="Google Shape;909;p127"/>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28"/>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Defining the Problem</a:t>
            </a:r>
            <a:endParaRPr/>
          </a:p>
        </p:txBody>
      </p:sp>
      <p:pic>
        <p:nvPicPr>
          <p:cNvPr id="915" name="Google Shape;915;p128"/>
          <p:cNvPicPr preferRelativeResize="0"/>
          <p:nvPr/>
        </p:nvPicPr>
        <p:blipFill>
          <a:blip r:embed="rId3">
            <a:alphaModFix/>
          </a:blip>
          <a:stretch>
            <a:fillRect/>
          </a:stretch>
        </p:blipFill>
        <p:spPr>
          <a:xfrm>
            <a:off x="88000" y="53288"/>
            <a:ext cx="1271375" cy="1049625"/>
          </a:xfrm>
          <a:prstGeom prst="rect">
            <a:avLst/>
          </a:prstGeom>
          <a:noFill/>
          <a:ln>
            <a:noFill/>
          </a:ln>
        </p:spPr>
      </p:pic>
      <p:sp>
        <p:nvSpPr>
          <p:cNvPr id="916" name="Google Shape;916;p128"/>
          <p:cNvSpPr txBox="1"/>
          <p:nvPr/>
        </p:nvSpPr>
        <p:spPr>
          <a:xfrm>
            <a:off x="1465275" y="868125"/>
            <a:ext cx="72216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5284B"/>
                </a:solidFill>
                <a:latin typeface="Roboto Light"/>
                <a:ea typeface="Roboto Light"/>
                <a:cs typeface="Roboto Light"/>
                <a:sym typeface="Roboto Light"/>
              </a:rPr>
              <a:t>INDEPENDENTLY: </a:t>
            </a:r>
            <a:r>
              <a:rPr lang="en" sz="1800" u="sng">
                <a:solidFill>
                  <a:srgbClr val="00B0F0"/>
                </a:solidFill>
                <a:latin typeface="Roboto Light"/>
                <a:ea typeface="Roboto Light"/>
                <a:cs typeface="Roboto Light"/>
                <a:sym typeface="Roboto Light"/>
                <a:hlinkClick r:id="rId4">
                  <a:extLst>
                    <a:ext uri="{A12FA001-AC4F-418D-AE19-62706E023703}">
                      <ahyp:hlinkClr val="tx"/>
                    </a:ext>
                  </a:extLst>
                </a:hlinkClick>
              </a:rPr>
              <a:t>Review IDEO resource</a:t>
            </a:r>
            <a:endParaRPr sz="1800">
              <a:solidFill>
                <a:srgbClr val="666666"/>
              </a:solidFill>
              <a:latin typeface="Roboto Light"/>
              <a:ea typeface="Roboto Light"/>
              <a:cs typeface="Roboto Light"/>
              <a:sym typeface="Roboto Light"/>
            </a:endParaRPr>
          </a:p>
        </p:txBody>
      </p:sp>
      <p:pic>
        <p:nvPicPr>
          <p:cNvPr id="917" name="Google Shape;917;p128"/>
          <p:cNvPicPr preferRelativeResize="0"/>
          <p:nvPr/>
        </p:nvPicPr>
        <p:blipFill rotWithShape="1">
          <a:blip r:embed="rId5">
            <a:alphaModFix/>
          </a:blip>
          <a:srcRect b="3347" l="3636" r="3821" t="5453"/>
          <a:stretch/>
        </p:blipFill>
        <p:spPr>
          <a:xfrm>
            <a:off x="620225" y="1385925"/>
            <a:ext cx="6202448" cy="33232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pic>
        <p:nvPicPr>
          <p:cNvPr id="922" name="Google Shape;922;p129"/>
          <p:cNvPicPr preferRelativeResize="0"/>
          <p:nvPr/>
        </p:nvPicPr>
        <p:blipFill>
          <a:blip r:embed="rId3">
            <a:alphaModFix/>
          </a:blip>
          <a:stretch>
            <a:fillRect/>
          </a:stretch>
        </p:blipFill>
        <p:spPr>
          <a:xfrm>
            <a:off x="193900" y="929875"/>
            <a:ext cx="1271375" cy="1049625"/>
          </a:xfrm>
          <a:prstGeom prst="rect">
            <a:avLst/>
          </a:prstGeom>
          <a:noFill/>
          <a:ln>
            <a:noFill/>
          </a:ln>
        </p:spPr>
      </p:pic>
      <p:sp>
        <p:nvSpPr>
          <p:cNvPr id="923" name="Google Shape;923;p129"/>
          <p:cNvSpPr txBox="1"/>
          <p:nvPr/>
        </p:nvSpPr>
        <p:spPr>
          <a:xfrm>
            <a:off x="1552650" y="853675"/>
            <a:ext cx="6738900" cy="11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5284B"/>
                </a:solidFill>
                <a:latin typeface="Roboto Light"/>
                <a:ea typeface="Roboto Light"/>
                <a:cs typeface="Roboto Light"/>
                <a:sym typeface="Roboto Light"/>
              </a:rPr>
              <a:t>HMW Questions</a:t>
            </a:r>
            <a:endParaRPr sz="1800">
              <a:solidFill>
                <a:srgbClr val="15284B"/>
              </a:solidFill>
              <a:latin typeface="Roboto Light"/>
              <a:ea typeface="Roboto Light"/>
              <a:cs typeface="Roboto Light"/>
              <a:sym typeface="Roboto Light"/>
            </a:endParaRPr>
          </a:p>
          <a:p>
            <a:pPr indent="-342900" lvl="0" marL="457200" rtl="0" algn="l">
              <a:spcBef>
                <a:spcPts val="0"/>
              </a:spcBef>
              <a:spcAft>
                <a:spcPts val="0"/>
              </a:spcAft>
              <a:buClr>
                <a:srgbClr val="15284B"/>
              </a:buClr>
              <a:buSzPts val="1800"/>
              <a:buFont typeface="Roboto Light"/>
              <a:buChar char="●"/>
            </a:pPr>
            <a:r>
              <a:rPr lang="en" sz="1800">
                <a:solidFill>
                  <a:srgbClr val="15284B"/>
                </a:solidFill>
                <a:latin typeface="Roboto Light"/>
                <a:ea typeface="Roboto Light"/>
                <a:cs typeface="Roboto Light"/>
                <a:sym typeface="Roboto Light"/>
              </a:rPr>
              <a:t>HMW = </a:t>
            </a:r>
            <a:r>
              <a:rPr lang="en" sz="1800" u="sng">
                <a:solidFill>
                  <a:srgbClr val="15284B"/>
                </a:solidFill>
                <a:latin typeface="Roboto Light"/>
                <a:ea typeface="Roboto Light"/>
                <a:cs typeface="Roboto Light"/>
                <a:sym typeface="Roboto Light"/>
              </a:rPr>
              <a:t>H</a:t>
            </a:r>
            <a:r>
              <a:rPr lang="en" sz="1800">
                <a:solidFill>
                  <a:srgbClr val="15284B"/>
                </a:solidFill>
                <a:latin typeface="Roboto Light"/>
                <a:ea typeface="Roboto Light"/>
                <a:cs typeface="Roboto Light"/>
                <a:sym typeface="Roboto Light"/>
              </a:rPr>
              <a:t>ow </a:t>
            </a:r>
            <a:r>
              <a:rPr lang="en" sz="1800" u="sng">
                <a:solidFill>
                  <a:srgbClr val="15284B"/>
                </a:solidFill>
                <a:latin typeface="Roboto Light"/>
                <a:ea typeface="Roboto Light"/>
                <a:cs typeface="Roboto Light"/>
                <a:sym typeface="Roboto Light"/>
              </a:rPr>
              <a:t>M</a:t>
            </a:r>
            <a:r>
              <a:rPr lang="en" sz="1800">
                <a:solidFill>
                  <a:srgbClr val="15284B"/>
                </a:solidFill>
                <a:latin typeface="Roboto Light"/>
                <a:ea typeface="Roboto Light"/>
                <a:cs typeface="Roboto Light"/>
                <a:sym typeface="Roboto Light"/>
              </a:rPr>
              <a:t>ight </a:t>
            </a:r>
            <a:r>
              <a:rPr lang="en" sz="1800" u="sng">
                <a:solidFill>
                  <a:srgbClr val="15284B"/>
                </a:solidFill>
                <a:latin typeface="Roboto Light"/>
                <a:ea typeface="Roboto Light"/>
                <a:cs typeface="Roboto Light"/>
                <a:sym typeface="Roboto Light"/>
              </a:rPr>
              <a:t>W</a:t>
            </a:r>
            <a:r>
              <a:rPr lang="en" sz="1800">
                <a:solidFill>
                  <a:srgbClr val="15284B"/>
                </a:solidFill>
                <a:latin typeface="Roboto Light"/>
                <a:ea typeface="Roboto Light"/>
                <a:cs typeface="Roboto Light"/>
                <a:sym typeface="Roboto Light"/>
              </a:rPr>
              <a:t>e</a:t>
            </a:r>
            <a:endParaRPr sz="1800">
              <a:solidFill>
                <a:srgbClr val="15284B"/>
              </a:solidFill>
              <a:latin typeface="Roboto Light"/>
              <a:ea typeface="Roboto Light"/>
              <a:cs typeface="Roboto Light"/>
              <a:sym typeface="Roboto Light"/>
            </a:endParaRPr>
          </a:p>
          <a:p>
            <a:pPr indent="-342900" lvl="0" marL="457200" rtl="0" algn="l">
              <a:spcBef>
                <a:spcPts val="0"/>
              </a:spcBef>
              <a:spcAft>
                <a:spcPts val="0"/>
              </a:spcAft>
              <a:buClr>
                <a:srgbClr val="15284B"/>
              </a:buClr>
              <a:buSzPts val="1800"/>
              <a:buFont typeface="Roboto Light"/>
              <a:buChar char="●"/>
            </a:pPr>
            <a:r>
              <a:rPr lang="en" sz="1800">
                <a:solidFill>
                  <a:srgbClr val="15284B"/>
                </a:solidFill>
                <a:latin typeface="Roboto Light"/>
                <a:ea typeface="Roboto Light"/>
                <a:cs typeface="Roboto Light"/>
                <a:sym typeface="Roboto Light"/>
              </a:rPr>
              <a:t>Helps define our trends or problems in a way that allows us to solve them creatively.</a:t>
            </a:r>
            <a:endParaRPr sz="1800">
              <a:solidFill>
                <a:srgbClr val="15284B"/>
              </a:solidFill>
              <a:latin typeface="Roboto Light"/>
              <a:ea typeface="Roboto Light"/>
              <a:cs typeface="Roboto Light"/>
              <a:sym typeface="Roboto Light"/>
            </a:endParaRPr>
          </a:p>
        </p:txBody>
      </p:sp>
      <p:graphicFrame>
        <p:nvGraphicFramePr>
          <p:cNvPr id="924" name="Google Shape;924;p129"/>
          <p:cNvGraphicFramePr/>
          <p:nvPr/>
        </p:nvGraphicFramePr>
        <p:xfrm>
          <a:off x="193900" y="2047075"/>
          <a:ext cx="3000000" cy="3000000"/>
        </p:xfrm>
        <a:graphic>
          <a:graphicData uri="http://schemas.openxmlformats.org/drawingml/2006/table">
            <a:tbl>
              <a:tblPr>
                <a:noFill/>
                <a:tableStyleId>{ED39C150-B24D-4BD3-ACDB-26A0E0C4D712}</a:tableStyleId>
              </a:tblPr>
              <a:tblGrid>
                <a:gridCol w="4378100"/>
                <a:gridCol w="4325100"/>
              </a:tblGrid>
              <a:tr h="395525">
                <a:tc>
                  <a:txBody>
                    <a:bodyPr/>
                    <a:lstStyle/>
                    <a:p>
                      <a:pPr indent="0" lvl="0" marL="0" rtl="0" algn="ctr">
                        <a:spcBef>
                          <a:spcPts val="0"/>
                        </a:spcBef>
                        <a:spcAft>
                          <a:spcPts val="0"/>
                        </a:spcAft>
                        <a:buNone/>
                      </a:pPr>
                      <a:r>
                        <a:rPr b="1" lang="en">
                          <a:latin typeface="Roboto"/>
                          <a:ea typeface="Roboto"/>
                          <a:cs typeface="Roboto"/>
                          <a:sym typeface="Roboto"/>
                        </a:rPr>
                        <a:t>Problem/Trend</a:t>
                      </a:r>
                      <a:endParaRPr b="1">
                        <a:latin typeface="Roboto"/>
                        <a:ea typeface="Roboto"/>
                        <a:cs typeface="Roboto"/>
                        <a:sym typeface="Robo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b="1" lang="en">
                          <a:latin typeface="Roboto"/>
                          <a:ea typeface="Roboto"/>
                          <a:cs typeface="Roboto"/>
                          <a:sym typeface="Roboto"/>
                        </a:rPr>
                        <a:t>How Might We</a:t>
                      </a:r>
                      <a:endParaRPr b="1">
                        <a:latin typeface="Roboto"/>
                        <a:ea typeface="Roboto"/>
                        <a:cs typeface="Roboto"/>
                        <a:sym typeface="Roboto"/>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2CC"/>
                    </a:solidFill>
                  </a:tcPr>
                </a:tc>
              </a:tr>
              <a:tr h="606775">
                <a:tc>
                  <a:txBody>
                    <a:bodyPr/>
                    <a:lstStyle/>
                    <a:p>
                      <a:pPr indent="0" lvl="0" marL="0" rtl="0" algn="l">
                        <a:spcBef>
                          <a:spcPts val="0"/>
                        </a:spcBef>
                        <a:spcAft>
                          <a:spcPts val="0"/>
                        </a:spcAft>
                        <a:buNone/>
                      </a:pPr>
                      <a:r>
                        <a:rPr lang="en">
                          <a:latin typeface="Roboto Light"/>
                          <a:ea typeface="Roboto Light"/>
                          <a:cs typeface="Roboto Light"/>
                          <a:sym typeface="Roboto Light"/>
                        </a:rPr>
                        <a:t>Teachers are mean</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Roboto Light"/>
                          <a:ea typeface="Roboto Light"/>
                          <a:cs typeface="Roboto Light"/>
                          <a:sym typeface="Roboto Light"/>
                        </a:rPr>
                        <a:t>How might we create a culture where teachers can bring their best selves to work every day?</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F3F3"/>
                    </a:solidFill>
                  </a:tcPr>
                </a:tc>
              </a:tr>
              <a:tr h="504350">
                <a:tc>
                  <a:txBody>
                    <a:bodyPr/>
                    <a:lstStyle/>
                    <a:p>
                      <a:pPr indent="0" lvl="0" marL="0" rtl="0" algn="l">
                        <a:spcBef>
                          <a:spcPts val="0"/>
                        </a:spcBef>
                        <a:spcAft>
                          <a:spcPts val="0"/>
                        </a:spcAft>
                        <a:buNone/>
                      </a:pPr>
                      <a:r>
                        <a:rPr lang="en">
                          <a:latin typeface="Roboto Light"/>
                          <a:ea typeface="Roboto Light"/>
                          <a:cs typeface="Roboto Light"/>
                          <a:sym typeface="Roboto Light"/>
                        </a:rPr>
                        <a:t>School isn’t relevant </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a:latin typeface="Roboto Light"/>
                          <a:ea typeface="Roboto Light"/>
                          <a:cs typeface="Roboto Light"/>
                          <a:sym typeface="Roboto Light"/>
                        </a:rPr>
                        <a:t>How might we ensure students belong see themselves in the work?</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3F3F3"/>
                    </a:solidFill>
                  </a:tcPr>
                </a:tc>
              </a:tr>
              <a:tr h="606775">
                <a:tc>
                  <a:txBody>
                    <a:bodyPr/>
                    <a:lstStyle/>
                    <a:p>
                      <a:pPr indent="0" lvl="0" marL="0" rtl="0" algn="l">
                        <a:spcBef>
                          <a:spcPts val="0"/>
                        </a:spcBef>
                        <a:spcAft>
                          <a:spcPts val="0"/>
                        </a:spcAft>
                        <a:buNone/>
                      </a:pPr>
                      <a:r>
                        <a:rPr lang="en">
                          <a:latin typeface="Roboto Light"/>
                          <a:ea typeface="Roboto Light"/>
                          <a:cs typeface="Roboto Light"/>
                          <a:sym typeface="Roboto Light"/>
                        </a:rPr>
                        <a:t>Students don’t have enough time with their teachers</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
                          <a:latin typeface="Roboto Light"/>
                          <a:ea typeface="Roboto Light"/>
                          <a:cs typeface="Roboto Light"/>
                          <a:sym typeface="Roboto Light"/>
                        </a:rPr>
                        <a:t>How might we give students their own personal teacher?</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9D9D9"/>
                    </a:solidFill>
                  </a:tcPr>
                </a:tc>
              </a:tr>
              <a:tr h="606775">
                <a:tc>
                  <a:txBody>
                    <a:bodyPr/>
                    <a:lstStyle/>
                    <a:p>
                      <a:pPr indent="0" lvl="0" marL="0" rtl="0" algn="l">
                        <a:spcBef>
                          <a:spcPts val="0"/>
                        </a:spcBef>
                        <a:spcAft>
                          <a:spcPts val="0"/>
                        </a:spcAft>
                        <a:buNone/>
                      </a:pPr>
                      <a:r>
                        <a:rPr lang="en">
                          <a:latin typeface="Roboto Light"/>
                          <a:ea typeface="Roboto Light"/>
                          <a:cs typeface="Roboto Light"/>
                          <a:sym typeface="Roboto Light"/>
                        </a:rPr>
                        <a:t>We don’t have enough time!</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lang="en">
                          <a:latin typeface="Roboto Light"/>
                          <a:ea typeface="Roboto Light"/>
                          <a:cs typeface="Roboto Light"/>
                          <a:sym typeface="Roboto Light"/>
                        </a:rPr>
                        <a:t>How might we ensure teachers and students never take work home?</a:t>
                      </a:r>
                      <a:endParaRPr>
                        <a:latin typeface="Roboto Light"/>
                        <a:ea typeface="Roboto Light"/>
                        <a:cs typeface="Roboto Light"/>
                        <a:sym typeface="Roboto Light"/>
                      </a:endParaRPr>
                    </a:p>
                  </a:txBody>
                  <a:tcPr marT="91425" marB="91425" marR="91425" marL="91425">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CCCCC"/>
                    </a:solidFill>
                  </a:tcPr>
                </a:tc>
              </a:tr>
            </a:tbl>
          </a:graphicData>
        </a:graphic>
      </p:graphicFrame>
      <p:sp>
        <p:nvSpPr>
          <p:cNvPr id="925" name="Google Shape;925;p129"/>
          <p:cNvSpPr/>
          <p:nvPr/>
        </p:nvSpPr>
        <p:spPr>
          <a:xfrm>
            <a:off x="3764925" y="2214938"/>
            <a:ext cx="1607400" cy="312300"/>
          </a:xfrm>
          <a:prstGeom prst="uturnArrow">
            <a:avLst>
              <a:gd fmla="val 25000" name="adj1"/>
              <a:gd fmla="val 25000" name="adj2"/>
              <a:gd fmla="val 25000" name="adj3"/>
              <a:gd fmla="val 43750" name="adj4"/>
              <a:gd fmla="val 98292" name="adj5"/>
            </a:avLst>
          </a:prstGeom>
          <a:solidFill>
            <a:srgbClr val="9CFF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29"/>
          <p:cNvSpPr txBox="1"/>
          <p:nvPr>
            <p:ph idx="4294967295" type="title"/>
          </p:nvPr>
        </p:nvSpPr>
        <p:spPr>
          <a:xfrm>
            <a:off x="666749" y="285750"/>
            <a:ext cx="75894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Defining the Problem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30"/>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Develop a Few HMWs</a:t>
            </a:r>
            <a:endParaRPr/>
          </a:p>
        </p:txBody>
      </p:sp>
      <p:pic>
        <p:nvPicPr>
          <p:cNvPr id="932" name="Google Shape;932;p130"/>
          <p:cNvPicPr preferRelativeResize="0"/>
          <p:nvPr/>
        </p:nvPicPr>
        <p:blipFill>
          <a:blip r:embed="rId3">
            <a:alphaModFix/>
          </a:blip>
          <a:stretch>
            <a:fillRect/>
          </a:stretch>
        </p:blipFill>
        <p:spPr>
          <a:xfrm>
            <a:off x="193900" y="1006075"/>
            <a:ext cx="1271375" cy="1049625"/>
          </a:xfrm>
          <a:prstGeom prst="rect">
            <a:avLst/>
          </a:prstGeom>
          <a:noFill/>
          <a:ln>
            <a:noFill/>
          </a:ln>
        </p:spPr>
      </p:pic>
      <p:sp>
        <p:nvSpPr>
          <p:cNvPr id="933" name="Google Shape;933;p130"/>
          <p:cNvSpPr txBox="1"/>
          <p:nvPr/>
        </p:nvSpPr>
        <p:spPr>
          <a:xfrm>
            <a:off x="1552650" y="853675"/>
            <a:ext cx="6738900" cy="11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15284B"/>
                </a:solidFill>
                <a:latin typeface="Roboto Light"/>
                <a:ea typeface="Roboto Light"/>
                <a:cs typeface="Roboto Light"/>
                <a:sym typeface="Roboto Light"/>
              </a:rPr>
              <a:t>HMW= </a:t>
            </a:r>
            <a:r>
              <a:rPr lang="en" sz="4800" u="sng">
                <a:solidFill>
                  <a:srgbClr val="15284B"/>
                </a:solidFill>
                <a:latin typeface="Roboto Light"/>
                <a:ea typeface="Roboto Light"/>
                <a:cs typeface="Roboto Light"/>
                <a:sym typeface="Roboto Light"/>
              </a:rPr>
              <a:t>H</a:t>
            </a:r>
            <a:r>
              <a:rPr lang="en" sz="4800">
                <a:solidFill>
                  <a:srgbClr val="15284B"/>
                </a:solidFill>
                <a:latin typeface="Roboto Light"/>
                <a:ea typeface="Roboto Light"/>
                <a:cs typeface="Roboto Light"/>
                <a:sym typeface="Roboto Light"/>
              </a:rPr>
              <a:t>ow </a:t>
            </a:r>
            <a:r>
              <a:rPr lang="en" sz="4800" u="sng">
                <a:solidFill>
                  <a:srgbClr val="15284B"/>
                </a:solidFill>
                <a:latin typeface="Roboto Light"/>
                <a:ea typeface="Roboto Light"/>
                <a:cs typeface="Roboto Light"/>
                <a:sym typeface="Roboto Light"/>
              </a:rPr>
              <a:t>M</a:t>
            </a:r>
            <a:r>
              <a:rPr lang="en" sz="4800">
                <a:solidFill>
                  <a:srgbClr val="15284B"/>
                </a:solidFill>
                <a:latin typeface="Roboto Light"/>
                <a:ea typeface="Roboto Light"/>
                <a:cs typeface="Roboto Light"/>
                <a:sym typeface="Roboto Light"/>
              </a:rPr>
              <a:t>ight </a:t>
            </a:r>
            <a:r>
              <a:rPr lang="en" sz="4800" u="sng">
                <a:solidFill>
                  <a:srgbClr val="15284B"/>
                </a:solidFill>
                <a:latin typeface="Roboto Light"/>
                <a:ea typeface="Roboto Light"/>
                <a:cs typeface="Roboto Light"/>
                <a:sym typeface="Roboto Light"/>
              </a:rPr>
              <a:t>W</a:t>
            </a:r>
            <a:r>
              <a:rPr lang="en" sz="4800">
                <a:solidFill>
                  <a:srgbClr val="15284B"/>
                </a:solidFill>
                <a:latin typeface="Roboto Light"/>
                <a:ea typeface="Roboto Light"/>
                <a:cs typeface="Roboto Light"/>
                <a:sym typeface="Roboto Light"/>
              </a:rPr>
              <a:t>e</a:t>
            </a:r>
            <a:endParaRPr sz="4800">
              <a:solidFill>
                <a:srgbClr val="15284B"/>
              </a:solidFill>
              <a:latin typeface="Roboto Light"/>
              <a:ea typeface="Roboto Light"/>
              <a:cs typeface="Roboto Light"/>
              <a:sym typeface="Roboto Light"/>
            </a:endParaRPr>
          </a:p>
        </p:txBody>
      </p:sp>
      <p:sp>
        <p:nvSpPr>
          <p:cNvPr id="934" name="Google Shape;934;p130"/>
          <p:cNvSpPr txBox="1"/>
          <p:nvPr/>
        </p:nvSpPr>
        <p:spPr>
          <a:xfrm>
            <a:off x="147275" y="2964363"/>
            <a:ext cx="8678100" cy="16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15284B"/>
              </a:solidFill>
              <a:latin typeface="Roboto Light"/>
              <a:ea typeface="Roboto Light"/>
              <a:cs typeface="Roboto Light"/>
              <a:sym typeface="Roboto Light"/>
            </a:endParaRPr>
          </a:p>
          <a:p>
            <a:pPr indent="0" lvl="0" marL="0" rtl="0" algn="ctr">
              <a:spcBef>
                <a:spcPts val="0"/>
              </a:spcBef>
              <a:spcAft>
                <a:spcPts val="0"/>
              </a:spcAft>
              <a:buNone/>
            </a:pPr>
            <a:r>
              <a:rPr b="1" lang="en" sz="2400">
                <a:solidFill>
                  <a:srgbClr val="15284B"/>
                </a:solidFill>
                <a:latin typeface="Roboto"/>
                <a:ea typeface="Roboto"/>
                <a:cs typeface="Roboto"/>
                <a:sym typeface="Roboto"/>
              </a:rPr>
              <a:t>CAUTION: </a:t>
            </a:r>
            <a:r>
              <a:rPr lang="en" sz="2400">
                <a:solidFill>
                  <a:srgbClr val="15284B"/>
                </a:solidFill>
                <a:latin typeface="Roboto Light"/>
                <a:ea typeface="Roboto Light"/>
                <a:cs typeface="Roboto Light"/>
                <a:sym typeface="Roboto Light"/>
              </a:rPr>
              <a:t>DON’T TRY AND ANSWER YOUR OWN QUESTION IN THE QUESTION. HMW should be open ended and allow for many different answers.</a:t>
            </a:r>
            <a:endParaRPr sz="2400">
              <a:solidFill>
                <a:srgbClr val="15284B"/>
              </a:solidFill>
              <a:latin typeface="Roboto Light"/>
              <a:ea typeface="Roboto Light"/>
              <a:cs typeface="Roboto Light"/>
              <a:sym typeface="Roboto Light"/>
            </a:endParaRPr>
          </a:p>
          <a:p>
            <a:pPr indent="0" lvl="0" marL="0" rtl="0" algn="l">
              <a:spcBef>
                <a:spcPts val="0"/>
              </a:spcBef>
              <a:spcAft>
                <a:spcPts val="0"/>
              </a:spcAft>
              <a:buNone/>
            </a:pPr>
            <a:r>
              <a:t/>
            </a:r>
            <a:endParaRPr sz="2400">
              <a:solidFill>
                <a:srgbClr val="15284B"/>
              </a:solidFill>
              <a:latin typeface="Roboto Light"/>
              <a:ea typeface="Roboto Light"/>
              <a:cs typeface="Roboto Light"/>
              <a:sym typeface="Roboto Light"/>
            </a:endParaRPr>
          </a:p>
        </p:txBody>
      </p:sp>
      <p:pic>
        <p:nvPicPr>
          <p:cNvPr descr="This timer counts down silently until it reaches 0:00, then a police siren sounds to alert you that time is up." id="935" name="Google Shape;935;p130" title="2 Minute Timer">
            <a:hlinkClick r:id="rId4"/>
          </p:cNvPr>
          <p:cNvPicPr preferRelativeResize="0"/>
          <p:nvPr/>
        </p:nvPicPr>
        <p:blipFill>
          <a:blip r:embed="rId5">
            <a:alphaModFix/>
          </a:blip>
          <a:stretch>
            <a:fillRect/>
          </a:stretch>
        </p:blipFill>
        <p:spPr>
          <a:xfrm>
            <a:off x="3294300" y="1674700"/>
            <a:ext cx="2075776" cy="15568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graphicFrame>
        <p:nvGraphicFramePr>
          <p:cNvPr id="940" name="Google Shape;940;p131"/>
          <p:cNvGraphicFramePr/>
          <p:nvPr/>
        </p:nvGraphicFramePr>
        <p:xfrm>
          <a:off x="952500" y="584660"/>
          <a:ext cx="3000000" cy="3000000"/>
        </p:xfrm>
        <a:graphic>
          <a:graphicData uri="http://schemas.openxmlformats.org/drawingml/2006/table">
            <a:tbl>
              <a:tblPr>
                <a:noFill/>
                <a:tableStyleId>{ED39C150-B24D-4BD3-ACDB-26A0E0C4D712}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What, Why, and How?</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Process: Getting Started with Design Thinking and 4DX</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Empathize &amp; Define: What are stakeholders saying?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32"/>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Gap Analysis</a:t>
            </a:r>
            <a:endParaRPr/>
          </a:p>
        </p:txBody>
      </p:sp>
      <p:sp>
        <p:nvSpPr>
          <p:cNvPr id="946" name="Google Shape;946;p132"/>
          <p:cNvSpPr txBox="1"/>
          <p:nvPr>
            <p:ph idx="1" type="body"/>
          </p:nvPr>
        </p:nvSpPr>
        <p:spPr>
          <a:xfrm>
            <a:off x="629848" y="1565675"/>
            <a:ext cx="31371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What do we want for our students? </a:t>
            </a:r>
            <a:endParaRPr/>
          </a:p>
        </p:txBody>
      </p:sp>
      <p:sp>
        <p:nvSpPr>
          <p:cNvPr id="947" name="Google Shape;947;p132"/>
          <p:cNvSpPr txBox="1"/>
          <p:nvPr>
            <p:ph idx="2" type="body"/>
          </p:nvPr>
        </p:nvSpPr>
        <p:spPr>
          <a:xfrm>
            <a:off x="629848" y="2308624"/>
            <a:ext cx="3137100" cy="2235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Create a </a:t>
            </a:r>
            <a:r>
              <a:rPr lang="en"/>
              <a:t>definition</a:t>
            </a:r>
            <a:r>
              <a:rPr lang="en"/>
              <a:t> of success. What will a successful graduate of __ look like? What characteristics will they possess? </a:t>
            </a:r>
            <a:endParaRPr/>
          </a:p>
        </p:txBody>
      </p:sp>
      <p:sp>
        <p:nvSpPr>
          <p:cNvPr id="948" name="Google Shape;948;p132"/>
          <p:cNvSpPr txBox="1"/>
          <p:nvPr>
            <p:ph idx="3" type="body"/>
          </p:nvPr>
        </p:nvSpPr>
        <p:spPr>
          <a:xfrm>
            <a:off x="4201725" y="1565675"/>
            <a:ext cx="45507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What gaps exist in helping each student reach success?</a:t>
            </a:r>
            <a:endParaRPr/>
          </a:p>
        </p:txBody>
      </p:sp>
      <p:sp>
        <p:nvSpPr>
          <p:cNvPr id="949" name="Google Shape;949;p132"/>
          <p:cNvSpPr txBox="1"/>
          <p:nvPr>
            <p:ph idx="4" type="body"/>
          </p:nvPr>
        </p:nvSpPr>
        <p:spPr>
          <a:xfrm>
            <a:off x="4201725" y="2308625"/>
            <a:ext cx="4550700" cy="2235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Create a list of barriers toward achieving your definition of success.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Barriers can be anything- real or imagined.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What is keeping you from reaching your vision?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33"/>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Initiative Inventory</a:t>
            </a:r>
            <a:endParaRPr/>
          </a:p>
        </p:txBody>
      </p:sp>
      <p:sp>
        <p:nvSpPr>
          <p:cNvPr id="955" name="Google Shape;955;p133"/>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Part 1- </a:t>
            </a:r>
            <a:endParaRPr/>
          </a:p>
          <a:p>
            <a:pPr indent="0" lvl="0" marL="0" rtl="0" algn="l">
              <a:spcBef>
                <a:spcPts val="800"/>
              </a:spcBef>
              <a:spcAft>
                <a:spcPts val="0"/>
              </a:spcAft>
              <a:buNone/>
            </a:pPr>
            <a:r>
              <a:rPr lang="en"/>
              <a:t>4 </a:t>
            </a:r>
            <a:r>
              <a:rPr lang="en"/>
              <a:t>Principles</a:t>
            </a:r>
            <a:r>
              <a:rPr lang="en"/>
              <a:t> Overview</a:t>
            </a:r>
            <a:endParaRPr/>
          </a:p>
        </p:txBody>
      </p:sp>
      <p:sp>
        <p:nvSpPr>
          <p:cNvPr id="956" name="Google Shape;956;p133"/>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Generate a list of the work you are currently doing to support each Redesign </a:t>
            </a:r>
            <a:r>
              <a:rPr lang="en"/>
              <a:t>principle</a:t>
            </a:r>
            <a:r>
              <a:rPr lang="en"/>
              <a:t>. </a:t>
            </a:r>
            <a:endParaRPr/>
          </a:p>
          <a:p>
            <a:pPr indent="-342900" lvl="0" marL="457200" rtl="0" algn="l">
              <a:spcBef>
                <a:spcPts val="0"/>
              </a:spcBef>
              <a:spcAft>
                <a:spcPts val="0"/>
              </a:spcAft>
              <a:buSzPts val="1800"/>
              <a:buChar char="●"/>
            </a:pPr>
            <a:r>
              <a:rPr lang="en"/>
              <a:t>If this is a building-level </a:t>
            </a:r>
            <a:r>
              <a:rPr lang="en"/>
              <a:t>initiative</a:t>
            </a:r>
            <a:r>
              <a:rPr lang="en"/>
              <a:t>, place a ‘B’ next to it. </a:t>
            </a:r>
            <a:endParaRPr/>
          </a:p>
          <a:p>
            <a:pPr indent="-342900" lvl="0" marL="457200" rtl="0" algn="l">
              <a:spcBef>
                <a:spcPts val="0"/>
              </a:spcBef>
              <a:spcAft>
                <a:spcPts val="0"/>
              </a:spcAft>
              <a:buSzPts val="1800"/>
              <a:buChar char="●"/>
            </a:pPr>
            <a:r>
              <a:rPr lang="en"/>
              <a:t>If this is a district/system-level initiative, place a ‘S’ next to it. </a:t>
            </a:r>
            <a:endParaRPr/>
          </a:p>
        </p:txBody>
      </p:sp>
      <p:sp>
        <p:nvSpPr>
          <p:cNvPr id="957" name="Google Shape;957;p133"/>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Part 2- </a:t>
            </a:r>
            <a:endParaRPr/>
          </a:p>
          <a:p>
            <a:pPr indent="0" lvl="0" marL="0" rtl="0" algn="l">
              <a:spcBef>
                <a:spcPts val="800"/>
              </a:spcBef>
              <a:spcAft>
                <a:spcPts val="0"/>
              </a:spcAft>
              <a:buNone/>
            </a:pPr>
            <a:r>
              <a:rPr lang="en"/>
              <a:t>Initiative Evaluation</a:t>
            </a:r>
            <a:endParaRPr/>
          </a:p>
        </p:txBody>
      </p:sp>
      <p:sp>
        <p:nvSpPr>
          <p:cNvPr id="958" name="Google Shape;958;p133"/>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Choose one initiative from each principle category (if time allows) to evaluate. Try to have both </a:t>
            </a:r>
            <a:r>
              <a:rPr lang="en"/>
              <a:t>building</a:t>
            </a:r>
            <a:r>
              <a:rPr lang="en"/>
              <a:t> and system initia</a:t>
            </a:r>
            <a:r>
              <a:rPr lang="en"/>
              <a:t>tives represented. </a:t>
            </a:r>
            <a:endParaRPr/>
          </a:p>
          <a:p>
            <a:pPr indent="-342900" lvl="0" marL="457200" rtl="0" algn="l">
              <a:spcBef>
                <a:spcPts val="0"/>
              </a:spcBef>
              <a:spcAft>
                <a:spcPts val="0"/>
              </a:spcAft>
              <a:buSzPts val="1800"/>
              <a:buChar char="●"/>
            </a:pPr>
            <a:r>
              <a:rPr lang="en"/>
              <a:t>Complete one of the following initiative inventories for the 4 initiatives you select. </a:t>
            </a:r>
            <a:endParaRPr/>
          </a:p>
          <a:p>
            <a:pPr indent="-323850" lvl="1" marL="914400" rtl="0" algn="l">
              <a:spcBef>
                <a:spcPts val="0"/>
              </a:spcBef>
              <a:spcAft>
                <a:spcPts val="0"/>
              </a:spcAft>
              <a:buClr>
                <a:schemeClr val="accent2"/>
              </a:buClr>
              <a:buSzPts val="1500"/>
              <a:buChar char="○"/>
            </a:pPr>
            <a:r>
              <a:rPr lang="en" u="sng">
                <a:solidFill>
                  <a:schemeClr val="accent1"/>
                </a:solidFill>
                <a:hlinkClick r:id="rId3">
                  <a:extLst>
                    <a:ext uri="{A12FA001-AC4F-418D-AE19-62706E023703}">
                      <ahyp:hlinkClr val="tx"/>
                    </a:ext>
                  </a:extLst>
                </a:hlinkClick>
              </a:rPr>
              <a:t>Option 1</a:t>
            </a:r>
            <a:r>
              <a:rPr lang="en">
                <a:solidFill>
                  <a:schemeClr val="accent1"/>
                </a:solidFill>
              </a:rPr>
              <a:t> </a:t>
            </a:r>
            <a:r>
              <a:rPr lang="en"/>
              <a:t>(fits 10 initiatives)</a:t>
            </a:r>
            <a:endParaRPr/>
          </a:p>
          <a:p>
            <a:pPr indent="-323850" lvl="1" marL="914400" rtl="0" algn="l">
              <a:spcBef>
                <a:spcPts val="0"/>
              </a:spcBef>
              <a:spcAft>
                <a:spcPts val="0"/>
              </a:spcAft>
              <a:buClr>
                <a:schemeClr val="accent2"/>
              </a:buClr>
              <a:buSzPts val="1500"/>
              <a:buChar char="○"/>
            </a:pPr>
            <a:r>
              <a:rPr lang="en" u="sng">
                <a:solidFill>
                  <a:schemeClr val="accent1"/>
                </a:solidFill>
                <a:hlinkClick r:id="rId4">
                  <a:extLst>
                    <a:ext uri="{A12FA001-AC4F-418D-AE19-62706E023703}">
                      <ahyp:hlinkClr val="tx"/>
                    </a:ext>
                  </a:extLst>
                </a:hlinkClick>
              </a:rPr>
              <a:t>Option 2</a:t>
            </a:r>
            <a:r>
              <a:rPr lang="en"/>
              <a:t> (fits 2 initiatives)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34"/>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Share Out &amp; Reflections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35"/>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graphicFrame>
        <p:nvGraphicFramePr>
          <p:cNvPr id="973" name="Google Shape;973;p136"/>
          <p:cNvGraphicFramePr/>
          <p:nvPr/>
        </p:nvGraphicFramePr>
        <p:xfrm>
          <a:off x="952500" y="584660"/>
          <a:ext cx="3000000" cy="3000000"/>
        </p:xfrm>
        <a:graphic>
          <a:graphicData uri="http://schemas.openxmlformats.org/drawingml/2006/table">
            <a:tbl>
              <a:tblPr>
                <a:noFill/>
                <a:tableStyleId>{ED39C150-B24D-4BD3-ACDB-26A0E0C4D712}</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Principles: What, Why, and How?</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Process: Getting Started with Design Thinking and 4DX</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Empathize &amp; Define: What are stakeholders saying?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Where are we now? Where are we going?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92"/>
          <p:cNvPicPr preferRelativeResize="0"/>
          <p:nvPr/>
        </p:nvPicPr>
        <p:blipFill rotWithShape="1">
          <a:blip r:embed="rId3">
            <a:alphaModFix/>
          </a:blip>
          <a:srcRect b="1296" l="14351" r="15335" t="7404"/>
          <a:stretch/>
        </p:blipFill>
        <p:spPr>
          <a:xfrm>
            <a:off x="760525" y="0"/>
            <a:ext cx="7622938" cy="48559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37"/>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Principals</a:t>
            </a:r>
            <a:endParaRPr/>
          </a:p>
        </p:txBody>
      </p:sp>
      <p:sp>
        <p:nvSpPr>
          <p:cNvPr id="979" name="Google Shape;979;p137"/>
          <p:cNvSpPr txBox="1"/>
          <p:nvPr>
            <p:ph idx="1" type="body"/>
          </p:nvPr>
        </p:nvSpPr>
        <p:spPr>
          <a:xfrm>
            <a:off x="629841" y="14894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Ensure all actions are consistent with the school’s vision, mission, and values </a:t>
            </a:r>
            <a:endParaRPr/>
          </a:p>
        </p:txBody>
      </p:sp>
      <p:sp>
        <p:nvSpPr>
          <p:cNvPr id="980" name="Google Shape;980;p137"/>
          <p:cNvSpPr txBox="1"/>
          <p:nvPr>
            <p:ph idx="2" type="body"/>
          </p:nvPr>
        </p:nvSpPr>
        <p:spPr>
          <a:xfrm>
            <a:off x="629841" y="2232421"/>
            <a:ext cx="38685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Begin using the Redesign Workbook to align your school’s vision, goals, and strategies with system expectations and State Board Outcomes.</a:t>
            </a:r>
            <a:endParaRPr/>
          </a:p>
          <a:p>
            <a:pPr indent="-342900" lvl="0" marL="457200" rtl="0" algn="l">
              <a:spcBef>
                <a:spcPts val="0"/>
              </a:spcBef>
              <a:spcAft>
                <a:spcPts val="0"/>
              </a:spcAft>
              <a:buSzPts val="1800"/>
              <a:buChar char="●"/>
            </a:pPr>
            <a:r>
              <a:rPr lang="en"/>
              <a:t>Coach staff in prioritizing strategies that will leverage your goals and vision. </a:t>
            </a:r>
            <a:endParaRPr/>
          </a:p>
        </p:txBody>
      </p:sp>
      <p:sp>
        <p:nvSpPr>
          <p:cNvPr id="981" name="Google Shape;981;p137"/>
          <p:cNvSpPr txBox="1"/>
          <p:nvPr>
            <p:ph idx="3" type="body"/>
          </p:nvPr>
        </p:nvSpPr>
        <p:spPr>
          <a:xfrm>
            <a:off x="4629150" y="14894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Anticipate and address barriers and challenges</a:t>
            </a:r>
            <a:endParaRPr/>
          </a:p>
        </p:txBody>
      </p:sp>
      <p:sp>
        <p:nvSpPr>
          <p:cNvPr id="982" name="Google Shape;982;p137"/>
          <p:cNvSpPr txBox="1"/>
          <p:nvPr>
            <p:ph idx="4" type="body"/>
          </p:nvPr>
        </p:nvSpPr>
        <p:spPr>
          <a:xfrm>
            <a:off x="4629150" y="22324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Serve as a conduit for communication between your teacher teams and your system leaders. </a:t>
            </a:r>
            <a:endParaRPr/>
          </a:p>
          <a:p>
            <a:pPr indent="-342900" lvl="0" marL="457200" rtl="0" algn="l">
              <a:spcBef>
                <a:spcPts val="0"/>
              </a:spcBef>
              <a:spcAft>
                <a:spcPts val="0"/>
              </a:spcAft>
              <a:buSzPts val="1800"/>
              <a:buChar char="●"/>
            </a:pPr>
            <a:r>
              <a:rPr lang="en"/>
              <a:t>Evaluate resource implications for strategies so that implementation barriers can be addressed early.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38"/>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Teachers</a:t>
            </a:r>
            <a:endParaRPr/>
          </a:p>
        </p:txBody>
      </p:sp>
      <p:sp>
        <p:nvSpPr>
          <p:cNvPr id="988" name="Google Shape;988;p138"/>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Relational Trust</a:t>
            </a:r>
            <a:endParaRPr/>
          </a:p>
        </p:txBody>
      </p:sp>
      <p:sp>
        <p:nvSpPr>
          <p:cNvPr id="989" name="Google Shape;989;p138"/>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b="1" lang="en" sz="1700">
                <a:latin typeface="Open Sans"/>
                <a:ea typeface="Open Sans"/>
                <a:cs typeface="Open Sans"/>
                <a:sym typeface="Open Sans"/>
              </a:rPr>
              <a:t>Benevolence- </a:t>
            </a:r>
            <a:r>
              <a:rPr lang="en" sz="1700"/>
              <a:t>giving back to one another</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Openness- </a:t>
            </a:r>
            <a:r>
              <a:rPr lang="en" sz="1700"/>
              <a:t>sharing professional ideas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Honesty- </a:t>
            </a:r>
            <a:r>
              <a:rPr lang="en" sz="1700"/>
              <a:t>telling the truth; refusing to spread untruths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Competence- </a:t>
            </a:r>
            <a:r>
              <a:rPr lang="en" sz="1700"/>
              <a:t>collaborate to improve instructional practices</a:t>
            </a:r>
            <a:endParaRPr sz="1700"/>
          </a:p>
          <a:p>
            <a:pPr indent="0" lvl="0" marL="0" rtl="0" algn="l">
              <a:spcBef>
                <a:spcPts val="800"/>
              </a:spcBef>
              <a:spcAft>
                <a:spcPts val="0"/>
              </a:spcAft>
              <a:buNone/>
            </a:pPr>
            <a:r>
              <a:t/>
            </a:r>
            <a:endParaRPr sz="1700"/>
          </a:p>
          <a:p>
            <a:pPr indent="0" lvl="0" marL="0" rtl="0" algn="r">
              <a:lnSpc>
                <a:spcPct val="100000"/>
              </a:lnSpc>
              <a:spcBef>
                <a:spcPts val="0"/>
              </a:spcBef>
              <a:spcAft>
                <a:spcPts val="0"/>
              </a:spcAft>
              <a:buNone/>
            </a:pPr>
            <a:r>
              <a:rPr lang="en" sz="1400">
                <a:solidFill>
                  <a:srgbClr val="000000"/>
                </a:solidFill>
              </a:rPr>
              <a:t>(Kaplan &amp; Owings , 2013)</a:t>
            </a:r>
            <a:endParaRPr sz="1700"/>
          </a:p>
        </p:txBody>
      </p:sp>
      <p:sp>
        <p:nvSpPr>
          <p:cNvPr id="990" name="Google Shape;990;p138"/>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a:t>
            </a:r>
            <a:br>
              <a:rPr lang="en"/>
            </a:br>
            <a:r>
              <a:rPr lang="en"/>
              <a:t>Risk Taking </a:t>
            </a:r>
            <a:endParaRPr/>
          </a:p>
        </p:txBody>
      </p:sp>
      <p:sp>
        <p:nvSpPr>
          <p:cNvPr id="991" name="Google Shape;991;p138"/>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Utilize the mindset ‘safe enough to try’</a:t>
            </a:r>
            <a:endParaRPr/>
          </a:p>
          <a:p>
            <a:pPr indent="-342900" lvl="0" marL="457200" rtl="0" algn="l">
              <a:spcBef>
                <a:spcPts val="0"/>
              </a:spcBef>
              <a:spcAft>
                <a:spcPts val="0"/>
              </a:spcAft>
              <a:buSzPts val="1800"/>
              <a:buChar char="●"/>
            </a:pPr>
            <a:r>
              <a:rPr lang="en"/>
              <a:t>Utilize the mindset of ‘failing forward’</a:t>
            </a:r>
            <a:endParaRPr/>
          </a:p>
          <a:p>
            <a:pPr indent="-342900" lvl="0" marL="457200" rtl="0" algn="l">
              <a:spcBef>
                <a:spcPts val="0"/>
              </a:spcBef>
              <a:spcAft>
                <a:spcPts val="0"/>
              </a:spcAft>
              <a:buSzPts val="1800"/>
              <a:buChar char="●"/>
            </a:pPr>
            <a:r>
              <a:rPr lang="en"/>
              <a:t>Provide clarity around project ownership and responsibilities </a:t>
            </a:r>
            <a:endParaRPr/>
          </a:p>
          <a:p>
            <a:pPr indent="-342900" lvl="0" marL="457200" rtl="0" algn="l">
              <a:spcBef>
                <a:spcPts val="0"/>
              </a:spcBef>
              <a:spcAft>
                <a:spcPts val="0"/>
              </a:spcAft>
              <a:buSzPts val="1800"/>
              <a:buChar char="●"/>
            </a:pPr>
            <a:r>
              <a:rPr lang="en"/>
              <a:t>Distribute authority to those closest to the decision  </a:t>
            </a:r>
            <a:endParaRPr/>
          </a:p>
          <a:p>
            <a:pPr indent="0" lvl="0" marL="0" rtl="0" algn="l">
              <a:spcBef>
                <a:spcPts val="800"/>
              </a:spcBef>
              <a:spcAft>
                <a:spcPts val="0"/>
              </a:spcAft>
              <a:buNone/>
            </a:pPr>
            <a:r>
              <a:t/>
            </a:r>
            <a:endParaRPr/>
          </a:p>
          <a:p>
            <a:pPr indent="0" lvl="0" marL="0" rtl="0" algn="r">
              <a:spcBef>
                <a:spcPts val="800"/>
              </a:spcBef>
              <a:spcAft>
                <a:spcPts val="0"/>
              </a:spcAft>
              <a:buNone/>
            </a:pPr>
            <a:r>
              <a:rPr lang="en" sz="1400"/>
              <a:t>(Kim &amp; Gonzalez-Black, 2016)</a:t>
            </a:r>
            <a:endParaRPr sz="1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39"/>
          <p:cNvSpPr/>
          <p:nvPr/>
        </p:nvSpPr>
        <p:spPr>
          <a:xfrm>
            <a:off x="2211602" y="641123"/>
            <a:ext cx="4665600" cy="4231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Sh</a:t>
            </a:r>
            <a:endParaRPr/>
          </a:p>
        </p:txBody>
      </p:sp>
      <p:grpSp>
        <p:nvGrpSpPr>
          <p:cNvPr id="997" name="Google Shape;997;p139"/>
          <p:cNvGrpSpPr/>
          <p:nvPr/>
        </p:nvGrpSpPr>
        <p:grpSpPr>
          <a:xfrm>
            <a:off x="3101195" y="84235"/>
            <a:ext cx="2886195" cy="2617828"/>
            <a:chOff x="3611776" y="414352"/>
            <a:chExt cx="2166000" cy="2166000"/>
          </a:xfrm>
        </p:grpSpPr>
        <p:sp>
          <p:nvSpPr>
            <p:cNvPr id="998" name="Google Shape;998;p139"/>
            <p:cNvSpPr/>
            <p:nvPr/>
          </p:nvSpPr>
          <p:spPr>
            <a:xfrm>
              <a:off x="3611776" y="414352"/>
              <a:ext cx="2166000" cy="2166000"/>
            </a:xfrm>
            <a:prstGeom prst="ellipse">
              <a:avLst/>
            </a:prstGeom>
            <a:solidFill>
              <a:srgbClr val="00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999" name="Google Shape;999;p139"/>
            <p:cNvSpPr txBox="1"/>
            <p:nvPr/>
          </p:nvSpPr>
          <p:spPr>
            <a:xfrm>
              <a:off x="3967546" y="1027503"/>
              <a:ext cx="1496100" cy="702900"/>
            </a:xfrm>
            <a:prstGeom prst="rect">
              <a:avLst/>
            </a:prstGeom>
            <a:solidFill>
              <a:srgbClr val="00B7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Principals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Model Learning Leadership</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Motivate Teachers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Support Inquiry, Innovation, and Exploration</a:t>
              </a:r>
              <a:endParaRPr sz="1100">
                <a:solidFill>
                  <a:srgbClr val="FFFFFF"/>
                </a:solidFill>
                <a:latin typeface="Open Sans Light"/>
                <a:ea typeface="Open Sans Light"/>
                <a:cs typeface="Open Sans Light"/>
                <a:sym typeface="Open Sans Light"/>
              </a:endParaRPr>
            </a:p>
          </p:txBody>
        </p:sp>
      </p:grpSp>
      <p:grpSp>
        <p:nvGrpSpPr>
          <p:cNvPr id="1000" name="Google Shape;1000;p139"/>
          <p:cNvGrpSpPr/>
          <p:nvPr/>
        </p:nvGrpSpPr>
        <p:grpSpPr>
          <a:xfrm>
            <a:off x="4443913" y="2192768"/>
            <a:ext cx="2886195" cy="2617828"/>
            <a:chOff x="4562258" y="2095912"/>
            <a:chExt cx="2166000" cy="2166000"/>
          </a:xfrm>
        </p:grpSpPr>
        <p:sp>
          <p:nvSpPr>
            <p:cNvPr id="1001" name="Google Shape;1001;p139"/>
            <p:cNvSpPr/>
            <p:nvPr/>
          </p:nvSpPr>
          <p:spPr>
            <a:xfrm>
              <a:off x="4562258" y="2095912"/>
              <a:ext cx="2166000" cy="2166000"/>
            </a:xfrm>
            <a:prstGeom prst="ellipse">
              <a:avLst/>
            </a:prstGeom>
            <a:solidFill>
              <a:srgbClr val="D5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002" name="Google Shape;1002;p139"/>
            <p:cNvSpPr txBox="1"/>
            <p:nvPr/>
          </p:nvSpPr>
          <p:spPr>
            <a:xfrm>
              <a:off x="5137032" y="2834728"/>
              <a:ext cx="1496100" cy="702900"/>
            </a:xfrm>
            <a:prstGeom prst="rect">
              <a:avLst/>
            </a:prstGeom>
            <a:solidFill>
              <a:srgbClr val="D500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Additional Stakeholders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Input in Goals and Strategies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Communicate about and Invest in the Work</a:t>
              </a:r>
              <a:endParaRPr sz="1100">
                <a:solidFill>
                  <a:srgbClr val="FFFFFF"/>
                </a:solidFill>
                <a:latin typeface="Open Sans Light"/>
                <a:ea typeface="Open Sans Light"/>
                <a:cs typeface="Open Sans Light"/>
                <a:sym typeface="Open Sans Light"/>
              </a:endParaRPr>
            </a:p>
          </p:txBody>
        </p:sp>
      </p:grpSp>
      <p:grpSp>
        <p:nvGrpSpPr>
          <p:cNvPr id="1003" name="Google Shape;1003;p139"/>
          <p:cNvGrpSpPr/>
          <p:nvPr/>
        </p:nvGrpSpPr>
        <p:grpSpPr>
          <a:xfrm>
            <a:off x="1813886" y="2192769"/>
            <a:ext cx="2886195" cy="2617828"/>
            <a:chOff x="2702876" y="2032864"/>
            <a:chExt cx="2166000" cy="2166000"/>
          </a:xfrm>
        </p:grpSpPr>
        <p:sp>
          <p:nvSpPr>
            <p:cNvPr id="1004" name="Google Shape;1004;p139"/>
            <p:cNvSpPr/>
            <p:nvPr/>
          </p:nvSpPr>
          <p:spPr>
            <a:xfrm>
              <a:off x="2702876" y="2032864"/>
              <a:ext cx="2166000" cy="2166000"/>
            </a:xfrm>
            <a:prstGeom prst="ellipse">
              <a:avLst/>
            </a:prstGeom>
            <a:solidFill>
              <a:srgbClr val="005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1005" name="Google Shape;1005;p139"/>
            <p:cNvSpPr txBox="1"/>
            <p:nvPr/>
          </p:nvSpPr>
          <p:spPr>
            <a:xfrm>
              <a:off x="2868527" y="2764420"/>
              <a:ext cx="1496100" cy="702900"/>
            </a:xfrm>
            <a:prstGeom prst="rect">
              <a:avLst/>
            </a:prstGeom>
            <a:solidFill>
              <a:srgbClr val="005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Teachers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Collective Efficacy</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Change Agents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Collegial Collaboration and Practices</a:t>
              </a:r>
              <a:endParaRPr sz="1100">
                <a:solidFill>
                  <a:srgbClr val="FFFFFF"/>
                </a:solidFill>
                <a:latin typeface="Open Sans Light"/>
                <a:ea typeface="Open Sans Light"/>
                <a:cs typeface="Open Sans Light"/>
                <a:sym typeface="Open Sans Light"/>
              </a:endParaRPr>
            </a:p>
          </p:txBody>
        </p:sp>
      </p:grpSp>
      <p:sp>
        <p:nvSpPr>
          <p:cNvPr id="1006" name="Google Shape;1006;p139"/>
          <p:cNvSpPr/>
          <p:nvPr/>
        </p:nvSpPr>
        <p:spPr>
          <a:xfrm>
            <a:off x="3731486" y="2011868"/>
            <a:ext cx="1633500" cy="1481400"/>
          </a:xfrm>
          <a:prstGeom prst="ellipse">
            <a:avLst/>
          </a:prstGeom>
          <a:solidFill>
            <a:srgbClr val="1228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-Shared Vision</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-Psychological Safety</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-Communication &amp; Feedback</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-Growth Mindset</a:t>
            </a:r>
            <a:endParaRPr sz="1000">
              <a:solidFill>
                <a:srgbClr val="FFFFFF"/>
              </a:solidFill>
              <a:latin typeface="Open Sans Light"/>
              <a:ea typeface="Open Sans Light"/>
              <a:cs typeface="Open Sans Light"/>
              <a:sym typeface="Open Sans Light"/>
            </a:endParaRPr>
          </a:p>
        </p:txBody>
      </p:sp>
      <p:sp>
        <p:nvSpPr>
          <p:cNvPr id="1007" name="Google Shape;1007;p139"/>
          <p:cNvSpPr txBox="1"/>
          <p:nvPr/>
        </p:nvSpPr>
        <p:spPr>
          <a:xfrm rot="-3608781">
            <a:off x="2119860" y="1515860"/>
            <a:ext cx="1234867" cy="58498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1008" name="Google Shape;1008;p139"/>
          <p:cNvSpPr txBox="1"/>
          <p:nvPr/>
        </p:nvSpPr>
        <p:spPr>
          <a:xfrm rot="3205510">
            <a:off x="5748636" y="1526788"/>
            <a:ext cx="1234996" cy="5850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1009" name="Google Shape;1009;p139"/>
          <p:cNvSpPr txBox="1"/>
          <p:nvPr/>
        </p:nvSpPr>
        <p:spPr>
          <a:xfrm rot="-835">
            <a:off x="3926910" y="4337834"/>
            <a:ext cx="1234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1010" name="Google Shape;1010;p139"/>
          <p:cNvSpPr txBox="1"/>
          <p:nvPr/>
        </p:nvSpPr>
        <p:spPr>
          <a:xfrm>
            <a:off x="273500" y="158800"/>
            <a:ext cx="1633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Conditions for a Learning Culture</a:t>
            </a:r>
            <a:endParaRPr sz="2400"/>
          </a:p>
        </p:txBody>
      </p:sp>
      <p:pic>
        <p:nvPicPr>
          <p:cNvPr descr="Kansas State Department of Education &gt; Home" id="1011" name="Google Shape;1011;p139"/>
          <p:cNvPicPr preferRelativeResize="0"/>
          <p:nvPr/>
        </p:nvPicPr>
        <p:blipFill>
          <a:blip r:embed="rId3">
            <a:alphaModFix/>
          </a:blip>
          <a:stretch>
            <a:fillRect/>
          </a:stretch>
        </p:blipFill>
        <p:spPr>
          <a:xfrm>
            <a:off x="7510500" y="4443438"/>
            <a:ext cx="1633500" cy="7000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40"/>
          <p:cNvSpPr txBox="1"/>
          <p:nvPr>
            <p:ph type="title"/>
          </p:nvPr>
        </p:nvSpPr>
        <p:spPr>
          <a:xfrm>
            <a:off x="628650" y="1976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Turnkey &amp; School Planning Time</a:t>
            </a:r>
            <a:endParaRPr/>
          </a:p>
        </p:txBody>
      </p:sp>
      <p:sp>
        <p:nvSpPr>
          <p:cNvPr id="1017" name="Google Shape;1017;p140"/>
          <p:cNvSpPr txBox="1"/>
          <p:nvPr>
            <p:ph idx="1" type="body"/>
          </p:nvPr>
        </p:nvSpPr>
        <p:spPr>
          <a:xfrm>
            <a:off x="628650" y="1140619"/>
            <a:ext cx="7886700" cy="3263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2000"/>
              <a:t>Redesign Principles</a:t>
            </a:r>
            <a:endParaRPr sz="2000"/>
          </a:p>
          <a:p>
            <a:pPr indent="-336550" lvl="1" marL="914400" rtl="0" algn="l">
              <a:spcBef>
                <a:spcPts val="0"/>
              </a:spcBef>
              <a:spcAft>
                <a:spcPts val="0"/>
              </a:spcAft>
              <a:buSzPts val="1700"/>
              <a:buChar char="■"/>
            </a:pPr>
            <a:r>
              <a:rPr lang="en" sz="1700"/>
              <a:t>Exposure &amp; Introduction </a:t>
            </a:r>
            <a:endParaRPr sz="1700"/>
          </a:p>
          <a:p>
            <a:pPr indent="-355600" lvl="0" marL="457200" rtl="0" algn="l">
              <a:spcBef>
                <a:spcPts val="1000"/>
              </a:spcBef>
              <a:spcAft>
                <a:spcPts val="0"/>
              </a:spcAft>
              <a:buSzPts val="2000"/>
              <a:buChar char="➢"/>
            </a:pPr>
            <a:r>
              <a:rPr lang="en" sz="2000"/>
              <a:t>Design Thinking</a:t>
            </a:r>
            <a:endParaRPr sz="2000"/>
          </a:p>
          <a:p>
            <a:pPr indent="-336550" lvl="1" marL="914400" rtl="0" algn="l">
              <a:spcBef>
                <a:spcPts val="0"/>
              </a:spcBef>
              <a:spcAft>
                <a:spcPts val="0"/>
              </a:spcAft>
              <a:buSzPts val="1700"/>
              <a:buChar char="■"/>
            </a:pPr>
            <a:r>
              <a:rPr lang="en" sz="1700" u="sng">
                <a:solidFill>
                  <a:schemeClr val="accent1"/>
                </a:solidFill>
                <a:hlinkClick r:id="rId3">
                  <a:extLst>
                    <a:ext uri="{A12FA001-AC4F-418D-AE19-62706E023703}">
                      <ahyp:hlinkClr val="tx"/>
                    </a:ext>
                  </a:extLst>
                </a:hlinkClick>
              </a:rPr>
              <a:t>Better Way Challenge</a:t>
            </a:r>
            <a:endParaRPr sz="1700">
              <a:solidFill>
                <a:schemeClr val="accent1"/>
              </a:solidFill>
            </a:endParaRPr>
          </a:p>
          <a:p>
            <a:pPr indent="-336550" lvl="1" marL="914400" rtl="0" algn="l">
              <a:spcBef>
                <a:spcPts val="0"/>
              </a:spcBef>
              <a:spcAft>
                <a:spcPts val="0"/>
              </a:spcAft>
              <a:buSzPts val="1700"/>
              <a:buChar char="■"/>
            </a:pPr>
            <a:r>
              <a:rPr lang="en" sz="1700" u="sng">
                <a:solidFill>
                  <a:schemeClr val="accent1"/>
                </a:solidFill>
                <a:hlinkClick r:id="rId4">
                  <a:extLst>
                    <a:ext uri="{A12FA001-AC4F-418D-AE19-62706E023703}">
                      <ahyp:hlinkClr val="tx"/>
                    </a:ext>
                  </a:extLst>
                </a:hlinkClick>
              </a:rPr>
              <a:t>Empathize </a:t>
            </a:r>
            <a:endParaRPr sz="1700">
              <a:solidFill>
                <a:schemeClr val="accent1"/>
              </a:solidFill>
            </a:endParaRPr>
          </a:p>
          <a:p>
            <a:pPr indent="-336550" lvl="1" marL="914400" rtl="0" algn="l">
              <a:spcBef>
                <a:spcPts val="0"/>
              </a:spcBef>
              <a:spcAft>
                <a:spcPts val="0"/>
              </a:spcAft>
              <a:buSzPts val="1700"/>
              <a:buChar char="■"/>
            </a:pPr>
            <a:r>
              <a:rPr lang="en" sz="1700"/>
              <a:t>How Might We Questions</a:t>
            </a:r>
            <a:endParaRPr sz="1700"/>
          </a:p>
          <a:p>
            <a:pPr indent="-355600" lvl="0" marL="457200" rtl="0" algn="l">
              <a:spcBef>
                <a:spcPts val="1000"/>
              </a:spcBef>
              <a:spcAft>
                <a:spcPts val="0"/>
              </a:spcAft>
              <a:buSzPts val="2000"/>
              <a:buChar char="➢"/>
            </a:pPr>
            <a:r>
              <a:rPr lang="en" sz="2000"/>
              <a:t>Gap Analysis &amp; Initiative Inventory</a:t>
            </a:r>
            <a:endParaRPr sz="2000"/>
          </a:p>
          <a:p>
            <a:pPr indent="-336550" lvl="1" marL="914400" rtl="0" algn="l">
              <a:spcBef>
                <a:spcPts val="0"/>
              </a:spcBef>
              <a:spcAft>
                <a:spcPts val="0"/>
              </a:spcAft>
              <a:buSzPts val="1700"/>
              <a:buChar char="■"/>
            </a:pPr>
            <a:r>
              <a:rPr lang="en" sz="1700"/>
              <a:t>Complete as needed with staff</a:t>
            </a:r>
            <a:endParaRPr sz="1700"/>
          </a:p>
          <a:p>
            <a:pPr indent="-336550" lvl="1" marL="914400" rtl="0" algn="l">
              <a:spcBef>
                <a:spcPts val="0"/>
              </a:spcBef>
              <a:spcAft>
                <a:spcPts val="0"/>
              </a:spcAft>
              <a:buSzPts val="1700"/>
              <a:buChar char="■"/>
            </a:pPr>
            <a:r>
              <a:rPr lang="en" sz="1700">
                <a:solidFill>
                  <a:schemeClr val="accent5"/>
                </a:solidFill>
              </a:rPr>
              <a:t>Invite District Leaders to Meeting 2</a:t>
            </a:r>
            <a:endParaRPr sz="1700">
              <a:solidFill>
                <a:schemeClr val="accent5"/>
              </a:solidFill>
            </a:endParaRPr>
          </a:p>
          <a:p>
            <a:pPr indent="-355600" lvl="0" marL="457200" rtl="0" algn="l">
              <a:spcBef>
                <a:spcPts val="1000"/>
              </a:spcBef>
              <a:spcAft>
                <a:spcPts val="0"/>
              </a:spcAft>
              <a:buSzPts val="2000"/>
              <a:buChar char="➢"/>
            </a:pPr>
            <a:r>
              <a:rPr lang="en" sz="2000"/>
              <a:t>Feedback &amp; Communication </a:t>
            </a:r>
            <a:endParaRPr sz="2000"/>
          </a:p>
          <a:p>
            <a:pPr indent="-311150" lvl="1" marL="914400" rtl="0" algn="l">
              <a:spcBef>
                <a:spcPts val="0"/>
              </a:spcBef>
              <a:spcAft>
                <a:spcPts val="0"/>
              </a:spcAft>
              <a:buSzPts val="1300"/>
              <a:buChar char="○"/>
            </a:pPr>
            <a:r>
              <a:rPr lang="en" sz="1700"/>
              <a:t>Communication Plan </a:t>
            </a:r>
            <a:endParaRPr sz="1700"/>
          </a:p>
          <a:p>
            <a:pPr indent="-317500" lvl="1" marL="914400" rtl="0" algn="l">
              <a:spcBef>
                <a:spcPts val="0"/>
              </a:spcBef>
              <a:spcAft>
                <a:spcPts val="0"/>
              </a:spcAft>
              <a:buSzPts val="1400"/>
              <a:buChar char="○"/>
            </a:pPr>
            <a:r>
              <a:rPr lang="en" sz="1700"/>
              <a:t>Business/Community Engagement Plan </a:t>
            </a:r>
            <a:endParaRPr sz="1700"/>
          </a:p>
        </p:txBody>
      </p:sp>
      <p:sp>
        <p:nvSpPr>
          <p:cNvPr id="1018" name="Google Shape;1018;p140"/>
          <p:cNvSpPr/>
          <p:nvPr/>
        </p:nvSpPr>
        <p:spPr>
          <a:xfrm>
            <a:off x="6195127" y="1719120"/>
            <a:ext cx="2289300" cy="23367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40"/>
          <p:cNvSpPr txBox="1"/>
          <p:nvPr/>
        </p:nvSpPr>
        <p:spPr>
          <a:xfrm>
            <a:off x="6547863" y="2539236"/>
            <a:ext cx="1620000" cy="739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latin typeface="Roboto"/>
                <a:ea typeface="Roboto"/>
                <a:cs typeface="Roboto"/>
                <a:sym typeface="Roboto"/>
              </a:rPr>
              <a:t>Turnkey Considerations</a:t>
            </a:r>
            <a:endParaRPr sz="1600"/>
          </a:p>
        </p:txBody>
      </p:sp>
      <p:sp>
        <p:nvSpPr>
          <p:cNvPr id="1020" name="Google Shape;1020;p140"/>
          <p:cNvSpPr/>
          <p:nvPr/>
        </p:nvSpPr>
        <p:spPr>
          <a:xfrm rot="1830764">
            <a:off x="6118835" y="1652430"/>
            <a:ext cx="2437911" cy="2462981"/>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021" name="Google Shape;1021;p140"/>
          <p:cNvSpPr/>
          <p:nvPr/>
        </p:nvSpPr>
        <p:spPr>
          <a:xfrm flipH="1" rot="-1830764">
            <a:off x="6120704" y="1652430"/>
            <a:ext cx="2437911" cy="2462981"/>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22" name="Google Shape;1022;p140"/>
          <p:cNvSpPr/>
          <p:nvPr/>
        </p:nvSpPr>
        <p:spPr>
          <a:xfrm rot="-8064697">
            <a:off x="7171602" y="1593770"/>
            <a:ext cx="330519" cy="330519"/>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1023" name="Google Shape;1023;p140"/>
          <p:cNvSpPr/>
          <p:nvPr/>
        </p:nvSpPr>
        <p:spPr>
          <a:xfrm flipH="1" rot="-8970115">
            <a:off x="6119899" y="1650841"/>
            <a:ext cx="2437195" cy="2462425"/>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40"/>
          <p:cNvSpPr/>
          <p:nvPr/>
        </p:nvSpPr>
        <p:spPr>
          <a:xfrm rot="-1046035">
            <a:off x="8167265" y="3268645"/>
            <a:ext cx="282371" cy="28709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025" name="Google Shape;1025;p140"/>
          <p:cNvSpPr/>
          <p:nvPr/>
        </p:nvSpPr>
        <p:spPr>
          <a:xfrm rot="6341032">
            <a:off x="6208446" y="3269662"/>
            <a:ext cx="334037" cy="328188"/>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6" name="Google Shape;1026;p140"/>
          <p:cNvGrpSpPr/>
          <p:nvPr/>
        </p:nvGrpSpPr>
        <p:grpSpPr>
          <a:xfrm>
            <a:off x="5552395" y="1530738"/>
            <a:ext cx="1175799" cy="669600"/>
            <a:chOff x="5552395" y="1987938"/>
            <a:chExt cx="1175799" cy="669600"/>
          </a:xfrm>
        </p:grpSpPr>
        <p:cxnSp>
          <p:nvCxnSpPr>
            <p:cNvPr id="1027" name="Google Shape;1027;p140"/>
            <p:cNvCxnSpPr/>
            <p:nvPr/>
          </p:nvCxnSpPr>
          <p:spPr>
            <a:xfrm>
              <a:off x="6294694" y="2311113"/>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1028" name="Google Shape;1028;p140"/>
            <p:cNvSpPr txBox="1"/>
            <p:nvPr/>
          </p:nvSpPr>
          <p:spPr>
            <a:xfrm>
              <a:off x="5552395" y="1987938"/>
              <a:ext cx="7395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300">
                  <a:latin typeface="Roboto"/>
                  <a:ea typeface="Roboto"/>
                  <a:cs typeface="Roboto"/>
                  <a:sym typeface="Roboto"/>
                </a:rPr>
                <a:t>WHAT</a:t>
              </a:r>
              <a:endParaRPr b="1" sz="1300">
                <a:latin typeface="Roboto"/>
                <a:ea typeface="Roboto"/>
                <a:cs typeface="Roboto"/>
                <a:sym typeface="Roboto"/>
              </a:endParaRPr>
            </a:p>
          </p:txBody>
        </p:sp>
      </p:grpSp>
      <p:grpSp>
        <p:nvGrpSpPr>
          <p:cNvPr id="1029" name="Google Shape;1029;p140"/>
          <p:cNvGrpSpPr/>
          <p:nvPr/>
        </p:nvGrpSpPr>
        <p:grpSpPr>
          <a:xfrm>
            <a:off x="8097901" y="1401725"/>
            <a:ext cx="1030688" cy="669600"/>
            <a:chOff x="5517319" y="1315125"/>
            <a:chExt cx="2984906" cy="669600"/>
          </a:xfrm>
        </p:grpSpPr>
        <p:cxnSp>
          <p:nvCxnSpPr>
            <p:cNvPr id="1030" name="Google Shape;1030;p140"/>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1031" name="Google Shape;1031;p140"/>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Roboto"/>
                  <a:ea typeface="Roboto"/>
                  <a:cs typeface="Roboto"/>
                  <a:sym typeface="Roboto"/>
                </a:rPr>
                <a:t>WHY</a:t>
              </a:r>
              <a:endParaRPr b="1" sz="1300">
                <a:latin typeface="Roboto"/>
                <a:ea typeface="Roboto"/>
                <a:cs typeface="Roboto"/>
                <a:sym typeface="Roboto"/>
              </a:endParaRPr>
            </a:p>
          </p:txBody>
        </p:sp>
      </p:grpSp>
      <p:grpSp>
        <p:nvGrpSpPr>
          <p:cNvPr id="1032" name="Google Shape;1032;p140"/>
          <p:cNvGrpSpPr/>
          <p:nvPr/>
        </p:nvGrpSpPr>
        <p:grpSpPr>
          <a:xfrm>
            <a:off x="6423725" y="3943521"/>
            <a:ext cx="1773300" cy="1104884"/>
            <a:chOff x="6499925" y="4400721"/>
            <a:chExt cx="1773300" cy="1104884"/>
          </a:xfrm>
        </p:grpSpPr>
        <p:cxnSp>
          <p:nvCxnSpPr>
            <p:cNvPr id="1033" name="Google Shape;1033;p140"/>
            <p:cNvCxnSpPr/>
            <p:nvPr/>
          </p:nvCxnSpPr>
          <p:spPr>
            <a:xfrm rot="10800000">
              <a:off x="7357866" y="4400721"/>
              <a:ext cx="0" cy="460500"/>
            </a:xfrm>
            <a:prstGeom prst="straightConnector1">
              <a:avLst/>
            </a:prstGeom>
            <a:noFill/>
            <a:ln cap="flat" cmpd="sng" w="19050">
              <a:solidFill>
                <a:schemeClr val="accent4"/>
              </a:solidFill>
              <a:prstDash val="solid"/>
              <a:round/>
              <a:headEnd len="med" w="med" type="oval"/>
              <a:tailEnd len="sm" w="sm" type="none"/>
            </a:ln>
          </p:spPr>
        </p:cxnSp>
        <p:sp>
          <p:nvSpPr>
            <p:cNvPr id="1034" name="Google Shape;1034;p140"/>
            <p:cNvSpPr txBox="1"/>
            <p:nvPr/>
          </p:nvSpPr>
          <p:spPr>
            <a:xfrm>
              <a:off x="6499925" y="4836005"/>
              <a:ext cx="1773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a:ea typeface="Roboto"/>
                  <a:cs typeface="Roboto"/>
                  <a:sym typeface="Roboto"/>
                </a:rPr>
                <a:t>HOW</a:t>
              </a:r>
              <a:endParaRPr b="1" sz="1300">
                <a:latin typeface="Roboto"/>
                <a:ea typeface="Roboto"/>
                <a:cs typeface="Roboto"/>
                <a:sym typeface="Roboto"/>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141"/>
          <p:cNvSpPr txBox="1"/>
          <p:nvPr>
            <p:ph idx="1" type="subTitle"/>
          </p:nvPr>
        </p:nvSpPr>
        <p:spPr>
          <a:xfrm>
            <a:off x="1143000" y="3244850"/>
            <a:ext cx="5610000" cy="778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Each school will share out loud. </a:t>
            </a:r>
            <a:endParaRPr/>
          </a:p>
        </p:txBody>
      </p:sp>
      <p:sp>
        <p:nvSpPr>
          <p:cNvPr id="1040" name="Google Shape;1040;p141"/>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Share your commitments between now and the next Training.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42"/>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SURVEY</a:t>
            </a:r>
            <a:endParaRPr>
              <a:solidFill>
                <a:schemeClr val="accent1"/>
              </a:solidFill>
            </a:endParaRPr>
          </a:p>
        </p:txBody>
      </p:sp>
      <p:sp>
        <p:nvSpPr>
          <p:cNvPr id="1047" name="Google Shape;1047;p142"/>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Please take the survey at the end of each regional training. Your feedback is incredibly valuable.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43"/>
          <p:cNvSpPr txBox="1"/>
          <p:nvPr>
            <p:ph type="title"/>
          </p:nvPr>
        </p:nvSpPr>
        <p:spPr>
          <a:xfrm>
            <a:off x="2971799" y="2857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Follow us on Twitter</a:t>
            </a:r>
            <a:endParaRPr/>
          </a:p>
        </p:txBody>
      </p:sp>
      <p:sp>
        <p:nvSpPr>
          <p:cNvPr id="1054" name="Google Shape;1054;p143"/>
          <p:cNvSpPr/>
          <p:nvPr>
            <p:ph idx="2" type="pic"/>
          </p:nvPr>
        </p:nvSpPr>
        <p:spPr>
          <a:xfrm>
            <a:off x="0" y="1885950"/>
            <a:ext cx="30150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lang="en">
                <a:solidFill>
                  <a:srgbClr val="15284B"/>
                </a:solidFill>
                <a:latin typeface="Roboto"/>
                <a:ea typeface="Roboto"/>
                <a:cs typeface="Roboto"/>
                <a:sym typeface="Roboto"/>
              </a:rPr>
              <a:t>@KSDEredesign</a:t>
            </a:r>
            <a:endParaRPr b="1">
              <a:solidFill>
                <a:srgbClr val="15284B"/>
              </a:solidFill>
              <a:latin typeface="Roboto"/>
              <a:ea typeface="Roboto"/>
              <a:cs typeface="Roboto"/>
              <a:sym typeface="Roboto"/>
            </a:endParaRPr>
          </a:p>
          <a:p>
            <a:pPr indent="0" lvl="0" marL="0" rtl="0" algn="l">
              <a:spcBef>
                <a:spcPts val="0"/>
              </a:spcBef>
              <a:spcAft>
                <a:spcPts val="0"/>
              </a:spcAft>
              <a:buNone/>
            </a:pPr>
            <a:r>
              <a:t/>
            </a:r>
            <a:endParaRPr b="1">
              <a:solidFill>
                <a:srgbClr val="15284B"/>
              </a:solidFill>
              <a:latin typeface="Roboto"/>
              <a:ea typeface="Roboto"/>
              <a:cs typeface="Roboto"/>
              <a:sym typeface="Roboto"/>
            </a:endParaRPr>
          </a:p>
          <a:p>
            <a:pPr indent="0" lvl="0" marL="0" rtl="0" algn="l">
              <a:spcBef>
                <a:spcPts val="0"/>
              </a:spcBef>
              <a:spcAft>
                <a:spcPts val="0"/>
              </a:spcAft>
              <a:buNone/>
            </a:pPr>
            <a:r>
              <a:rPr b="1" lang="en">
                <a:solidFill>
                  <a:srgbClr val="15284B"/>
                </a:solidFill>
                <a:latin typeface="Roboto"/>
                <a:ea typeface="Roboto"/>
                <a:cs typeface="Roboto"/>
                <a:sym typeface="Roboto"/>
              </a:rPr>
              <a:t>#kstothemoon</a:t>
            </a:r>
            <a:endParaRPr b="1">
              <a:solidFill>
                <a:srgbClr val="15284B"/>
              </a:solidFill>
              <a:latin typeface="Roboto"/>
              <a:ea typeface="Roboto"/>
              <a:cs typeface="Roboto"/>
              <a:sym typeface="Roboto"/>
            </a:endParaRPr>
          </a:p>
          <a:p>
            <a:pPr indent="0" lvl="0" marL="0" rtl="0" algn="l">
              <a:spcBef>
                <a:spcPts val="0"/>
              </a:spcBef>
              <a:spcAft>
                <a:spcPts val="600"/>
              </a:spcAft>
              <a:buNone/>
            </a:pPr>
            <a:r>
              <a:t/>
            </a:r>
            <a:endParaRPr>
              <a:solidFill>
                <a:srgbClr val="15284B"/>
              </a:solidFill>
            </a:endParaRPr>
          </a:p>
        </p:txBody>
      </p:sp>
      <p:pic>
        <p:nvPicPr>
          <p:cNvPr id="1055" name="Google Shape;1055;p143"/>
          <p:cNvPicPr preferRelativeResize="0"/>
          <p:nvPr/>
        </p:nvPicPr>
        <p:blipFill>
          <a:blip r:embed="rId3">
            <a:alphaModFix/>
          </a:blip>
          <a:stretch>
            <a:fillRect/>
          </a:stretch>
        </p:blipFill>
        <p:spPr>
          <a:xfrm>
            <a:off x="3727974" y="972563"/>
            <a:ext cx="4503780" cy="3657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93"/>
          <p:cNvSpPr txBox="1"/>
          <p:nvPr>
            <p:ph type="title"/>
          </p:nvPr>
        </p:nvSpPr>
        <p:spPr>
          <a:xfrm>
            <a:off x="311700" y="-12175"/>
            <a:ext cx="8520600" cy="358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1400"/>
              <a:t>Launch Readiness Rubric</a:t>
            </a:r>
            <a:endParaRPr sz="1400"/>
          </a:p>
        </p:txBody>
      </p:sp>
      <p:graphicFrame>
        <p:nvGraphicFramePr>
          <p:cNvPr id="527" name="Google Shape;527;p93"/>
          <p:cNvGraphicFramePr/>
          <p:nvPr/>
        </p:nvGraphicFramePr>
        <p:xfrm>
          <a:off x="349125" y="1524000"/>
          <a:ext cx="3000000" cy="3000000"/>
        </p:xfrm>
        <a:graphic>
          <a:graphicData uri="http://schemas.openxmlformats.org/drawingml/2006/table">
            <a:tbl>
              <a:tblPr>
                <a:noFill/>
                <a:tableStyleId>{A37F10F4-A9F6-4A6F-9A22-61B4C4A57A8F}</a:tableStyleId>
              </a:tblPr>
              <a:tblGrid>
                <a:gridCol w="744675"/>
                <a:gridCol w="741225"/>
                <a:gridCol w="2174900"/>
                <a:gridCol w="2320625"/>
                <a:gridCol w="2501750"/>
              </a:tblGrid>
              <a:tr h="279400">
                <a:tc gridSpan="2">
                  <a:txBody>
                    <a:bodyPr/>
                    <a:lstStyle/>
                    <a:p>
                      <a:pPr indent="0" lvl="0" marL="0" rtl="0" algn="ctr">
                        <a:spcBef>
                          <a:spcPts val="0"/>
                        </a:spcBef>
                        <a:spcAft>
                          <a:spcPts val="0"/>
                        </a:spcAft>
                        <a:buNone/>
                      </a:pPr>
                      <a:r>
                        <a:rPr b="1" lang="en" sz="900"/>
                        <a:t>Category</a:t>
                      </a:r>
                      <a:endParaRPr b="1" sz="900"/>
                    </a:p>
                  </a:txBody>
                  <a:tcPr marT="63500" marB="63500" marR="63500" marL="63500"/>
                </a:tc>
                <a:tc hMerge="1"/>
                <a:tc>
                  <a:txBody>
                    <a:bodyPr/>
                    <a:lstStyle/>
                    <a:p>
                      <a:pPr indent="0" lvl="0" marL="0" rtl="0" algn="ctr">
                        <a:spcBef>
                          <a:spcPts val="0"/>
                        </a:spcBef>
                        <a:spcAft>
                          <a:spcPts val="0"/>
                        </a:spcAft>
                        <a:buNone/>
                      </a:pPr>
                      <a:r>
                        <a:rPr b="1" lang="en" sz="1000">
                          <a:solidFill>
                            <a:schemeClr val="lt1"/>
                          </a:solidFill>
                        </a:rPr>
                        <a:t>Low</a:t>
                      </a:r>
                      <a:endParaRPr b="1" sz="1000">
                        <a:solidFill>
                          <a:schemeClr val="lt1"/>
                        </a:solidFill>
                      </a:endParaRPr>
                    </a:p>
                  </a:txBody>
                  <a:tcPr marT="63500" marB="63500" marR="63500" marL="63500">
                    <a:solidFill>
                      <a:srgbClr val="D50032"/>
                    </a:solidFill>
                  </a:tcPr>
                </a:tc>
                <a:tc>
                  <a:txBody>
                    <a:bodyPr/>
                    <a:lstStyle/>
                    <a:p>
                      <a:pPr indent="0" lvl="0" marL="0" rtl="0" algn="ctr">
                        <a:spcBef>
                          <a:spcPts val="0"/>
                        </a:spcBef>
                        <a:spcAft>
                          <a:spcPts val="0"/>
                        </a:spcAft>
                        <a:buNone/>
                      </a:pPr>
                      <a:r>
                        <a:rPr b="1" lang="en" sz="1000">
                          <a:solidFill>
                            <a:schemeClr val="lt1"/>
                          </a:solidFill>
                        </a:rPr>
                        <a:t>Medium</a:t>
                      </a:r>
                      <a:endParaRPr b="1" sz="1000">
                        <a:solidFill>
                          <a:schemeClr val="lt1"/>
                        </a:solidFill>
                      </a:endParaRPr>
                    </a:p>
                  </a:txBody>
                  <a:tcPr marT="63500" marB="63500" marR="63500" marL="63500">
                    <a:solidFill>
                      <a:srgbClr val="FFA400"/>
                    </a:solidFill>
                  </a:tcPr>
                </a:tc>
                <a:tc>
                  <a:txBody>
                    <a:bodyPr/>
                    <a:lstStyle/>
                    <a:p>
                      <a:pPr indent="0" lvl="0" marL="0" rtl="0" algn="ctr">
                        <a:spcBef>
                          <a:spcPts val="0"/>
                        </a:spcBef>
                        <a:spcAft>
                          <a:spcPts val="0"/>
                        </a:spcAft>
                        <a:buNone/>
                      </a:pPr>
                      <a:r>
                        <a:rPr b="1" lang="en" sz="1000">
                          <a:solidFill>
                            <a:schemeClr val="lt1"/>
                          </a:solidFill>
                        </a:rPr>
                        <a:t>High</a:t>
                      </a:r>
                      <a:endParaRPr b="1" sz="1000">
                        <a:solidFill>
                          <a:schemeClr val="lt1"/>
                        </a:solidFill>
                      </a:endParaRPr>
                    </a:p>
                  </a:txBody>
                  <a:tcPr marT="63500" marB="63500" marR="63500" marL="63500">
                    <a:solidFill>
                      <a:srgbClr val="00B796"/>
                    </a:solidFill>
                  </a:tcPr>
                </a:tc>
              </a:tr>
              <a:tr h="279400">
                <a:tc gridSpan="2">
                  <a:txBody>
                    <a:bodyPr/>
                    <a:lstStyle/>
                    <a:p>
                      <a:pPr indent="0" lvl="0" marL="0" rtl="0" algn="l">
                        <a:spcBef>
                          <a:spcPts val="0"/>
                        </a:spcBef>
                        <a:spcAft>
                          <a:spcPts val="0"/>
                        </a:spcAft>
                        <a:buNone/>
                      </a:pPr>
                      <a:r>
                        <a:rPr lang="en" sz="700"/>
                        <a:t>Strategy Selection, Prototyping, and Testing</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Strategies are missing multiple components: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All strategies were... </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Researched by the GAIT</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Supported with an Action Plan</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Connected to the Gap Analysis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Measured through data-tracking and monitoring (scoreboards)</a:t>
                      </a:r>
                      <a:endParaRPr sz="700">
                        <a:solidFill>
                          <a:schemeClr val="dk1"/>
                        </a:solidFill>
                      </a:endParaRPr>
                    </a:p>
                    <a:p>
                      <a:pPr indent="-273050" lvl="0" marL="457200" rtl="0" algn="l">
                        <a:spcBef>
                          <a:spcPts val="0"/>
                        </a:spcBef>
                        <a:spcAft>
                          <a:spcPts val="0"/>
                        </a:spcAft>
                        <a:buClr>
                          <a:schemeClr val="dk1"/>
                        </a:buClr>
                        <a:buSzPts val="700"/>
                        <a:buChar char="●"/>
                      </a:pPr>
                      <a:r>
                        <a:rPr lang="en" sz="700">
                          <a:solidFill>
                            <a:schemeClr val="dk1"/>
                          </a:solidFill>
                        </a:rPr>
                        <a:t>Adjusted based on accountability meetings and reflection</a:t>
                      </a:r>
                      <a:endParaRPr sz="700">
                        <a:solidFill>
                          <a:schemeClr val="dk1"/>
                        </a:solidFill>
                      </a:endParaRPr>
                    </a:p>
                  </a:txBody>
                  <a:tcPr marT="63500" marB="63500" marR="63500" marL="63500"/>
                </a:tc>
              </a:tr>
              <a:tr h="279400">
                <a:tc rowSpan="3">
                  <a:txBody>
                    <a:bodyPr/>
                    <a:lstStyle/>
                    <a:p>
                      <a:pPr indent="0" lvl="0" marL="0" rtl="0" algn="l">
                        <a:spcBef>
                          <a:spcPts val="0"/>
                        </a:spcBef>
                        <a:spcAft>
                          <a:spcPts val="0"/>
                        </a:spcAft>
                        <a:buNone/>
                      </a:pPr>
                      <a:r>
                        <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lang="en" sz="700"/>
                        <a:t>Process for Continuous Improvement</a:t>
                      </a:r>
                      <a:endParaRPr sz="700"/>
                    </a:p>
                  </a:txBody>
                  <a:tcPr marT="63500" marB="63500" marR="63500" marL="63500"/>
                </a:tc>
                <a:tc>
                  <a:txBody>
                    <a:bodyPr/>
                    <a:lstStyle/>
                    <a:p>
                      <a:pPr indent="0" lvl="0" marL="0" rtl="0" algn="l">
                        <a:spcBef>
                          <a:spcPts val="0"/>
                        </a:spcBef>
                        <a:spcAft>
                          <a:spcPts val="0"/>
                        </a:spcAft>
                        <a:buNone/>
                      </a:pPr>
                      <a:r>
                        <a:rPr lang="en" sz="700"/>
                        <a:t>Plan to Scale</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Resource implications have not been determined for strategies selected for scale and support plans have not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some strategies selected for scale, the resource implications have not been determined OR a complete support plan has not yet been created.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For each strategy selected for scale, the resource implications have been determined and a support plan has been created.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Sustainability &amp; Growth</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Strategy support through professional development and GAIT team maintenance has not been incorporated into the plan for scale.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Some plans exist regarding professional development for strategies selected for scale, but there is no designated GAIT time set aside for accountability meetings.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There is a plan for ongoing professional development, GAIT time, and accountability meetings so that strategies can be evaluated, monitored, and adjusted in a timely manner. </a:t>
                      </a:r>
                      <a:endParaRPr sz="700">
                        <a:solidFill>
                          <a:schemeClr val="dk1"/>
                        </a:solidFill>
                      </a:endParaRPr>
                    </a:p>
                  </a:txBody>
                  <a:tcPr marT="63500" marB="63500" marR="63500" marL="63500"/>
                </a:tc>
              </a:tr>
              <a:tr h="279400">
                <a:tc vMerge="1"/>
                <a:tc>
                  <a:txBody>
                    <a:bodyPr/>
                    <a:lstStyle/>
                    <a:p>
                      <a:pPr indent="0" lvl="0" marL="0" rtl="0" algn="l">
                        <a:spcBef>
                          <a:spcPts val="0"/>
                        </a:spcBef>
                        <a:spcAft>
                          <a:spcPts val="0"/>
                        </a:spcAft>
                        <a:buNone/>
                      </a:pPr>
                      <a:r>
                        <a:rPr lang="en" sz="700"/>
                        <a:t>Process for Ongoing Improvement </a:t>
                      </a:r>
                      <a:endParaRPr sz="700"/>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not worked to align improvement plans. It is unclear how school goals and strategies connect with district goals and strategies. Plans exist in multiple places, and they are not aligned.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improvement plans overlap, but direct alignment and connection is missing in areas.The district supports the school plans for improvement, but there is little alignment across buildings and plans.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district and school have aligned the school Redesign Plan with the district’s plan for continuous improvement, and support is in place to continue work within the defined Goal Areas. </a:t>
                      </a:r>
                      <a:endParaRPr sz="700">
                        <a:solidFill>
                          <a:schemeClr val="dk1"/>
                        </a:solidFill>
                      </a:endParaRPr>
                    </a:p>
                  </a:txBody>
                  <a:tcPr marT="63500" marB="63500" marR="63500" marL="63500"/>
                </a:tc>
              </a:tr>
              <a:tr h="279400">
                <a:tc gridSpan="2">
                  <a:txBody>
                    <a:bodyPr/>
                    <a:lstStyle/>
                    <a:p>
                      <a:pPr indent="0" lvl="0" marL="0" rtl="0" algn="l">
                        <a:spcBef>
                          <a:spcPts val="0"/>
                        </a:spcBef>
                        <a:spcAft>
                          <a:spcPts val="0"/>
                        </a:spcAft>
                        <a:buNone/>
                      </a:pPr>
                      <a:r>
                        <a:rPr lang="en" sz="700"/>
                        <a:t>Internal &amp; External Stakeholder Engagement and Communication</a:t>
                      </a:r>
                      <a:endParaRPr sz="700"/>
                    </a:p>
                  </a:txBody>
                  <a:tcPr marT="63500" marB="63500" marR="63500" marL="63500"/>
                </a:tc>
                <a:tc hMerge="1"/>
                <a:tc>
                  <a:txBody>
                    <a:bodyPr/>
                    <a:lstStyle/>
                    <a:p>
                      <a:pPr indent="0" lvl="0" marL="0" rtl="0" algn="l">
                        <a:spcBef>
                          <a:spcPts val="0"/>
                        </a:spcBef>
                        <a:spcAft>
                          <a:spcPts val="0"/>
                        </a:spcAft>
                        <a:buNone/>
                      </a:pPr>
                      <a:r>
                        <a:rPr lang="en" sz="700">
                          <a:solidFill>
                            <a:schemeClr val="dk1"/>
                          </a:solidFill>
                        </a:rPr>
                        <a:t>The school has not engaged both internal and external stakeholders in the Redesign process. Two-way communication is not developed and feedback loops are not in place.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engaged all stakeholders, but two-way communication has not always been ensured. Feedback loops might exist for some stakeholder groups but not all. </a:t>
                      </a:r>
                      <a:endParaRPr sz="700">
                        <a:solidFill>
                          <a:schemeClr val="dk1"/>
                        </a:solidFill>
                      </a:endParaRPr>
                    </a:p>
                  </a:txBody>
                  <a:tcPr marT="63500" marB="63500" marR="63500" marL="63500"/>
                </a:tc>
                <a:tc>
                  <a:txBody>
                    <a:bodyPr/>
                    <a:lstStyle/>
                    <a:p>
                      <a:pPr indent="0" lvl="0" marL="0" rtl="0" algn="l">
                        <a:spcBef>
                          <a:spcPts val="0"/>
                        </a:spcBef>
                        <a:spcAft>
                          <a:spcPts val="0"/>
                        </a:spcAft>
                        <a:buNone/>
                      </a:pPr>
                      <a:r>
                        <a:rPr lang="en" sz="700">
                          <a:solidFill>
                            <a:schemeClr val="dk1"/>
                          </a:solidFill>
                        </a:rPr>
                        <a:t>The school has authentically and meaningfully engaged all stakeholders (students, staff, parents, community, business) in the Redesign work and has established two-way communication, opportunities for input, and feedback loops. </a:t>
                      </a:r>
                      <a:endParaRPr sz="700">
                        <a:solidFill>
                          <a:schemeClr val="dk1"/>
                        </a:solidFill>
                      </a:endParaRPr>
                    </a:p>
                  </a:txBody>
                  <a:tcPr marT="63500" marB="63500" marR="63500" marL="63500"/>
                </a:tc>
              </a:tr>
            </a:tbl>
          </a:graphicData>
        </a:graphic>
      </p:graphicFrame>
      <p:sp>
        <p:nvSpPr>
          <p:cNvPr id="528" name="Google Shape;528;p93"/>
          <p:cNvSpPr txBox="1"/>
          <p:nvPr/>
        </p:nvSpPr>
        <p:spPr>
          <a:xfrm>
            <a:off x="452925" y="304800"/>
            <a:ext cx="8220000" cy="111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1"/>
                </a:solidFill>
              </a:rPr>
              <a:t>Show &amp; Launch Readiness Expectations: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All four Redesign Principles are addressed in your Redesign Plan</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There is documentation of your work throughout the Plan Year (i.e. blueprint, action plans, and gap analyses for each strategy)</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Evidence supports that you have regularly updated your Local Board of Education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align with your District Vision &amp; Goals </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Your School Vision &amp; Goals are aligned to the State Vision, Definition of a Successful High School Graduate, and the State Board Outcomes</a:t>
            </a:r>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4"/>
          <p:cNvSpPr txBox="1"/>
          <p:nvPr>
            <p:ph type="title"/>
          </p:nvPr>
        </p:nvSpPr>
        <p:spPr>
          <a:xfrm>
            <a:off x="609600" y="675477"/>
            <a:ext cx="7845600" cy="29343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600"/>
              <a:t>Share-Out</a:t>
            </a:r>
            <a:endParaRPr sz="3600"/>
          </a:p>
          <a:p>
            <a:pPr indent="0" lvl="0" marL="0" rtl="0" algn="l">
              <a:spcBef>
                <a:spcPts val="0"/>
              </a:spcBef>
              <a:spcAft>
                <a:spcPts val="0"/>
              </a:spcAft>
              <a:buNone/>
            </a:pPr>
            <a:r>
              <a:t/>
            </a:r>
            <a:endParaRPr/>
          </a:p>
          <a:p>
            <a:pPr indent="-431800" lvl="0" marL="457200" rtl="0" algn="l">
              <a:spcBef>
                <a:spcPts val="0"/>
              </a:spcBef>
              <a:spcAft>
                <a:spcPts val="0"/>
              </a:spcAft>
              <a:buSzPts val="3200"/>
              <a:buChar char="●"/>
            </a:pPr>
            <a:r>
              <a:rPr lang="en"/>
              <a:t>Discuss- </a:t>
            </a:r>
            <a:endParaRPr/>
          </a:p>
          <a:p>
            <a:pPr indent="-298450" lvl="1" marL="914400" rtl="0" algn="l">
              <a:spcBef>
                <a:spcPts val="0"/>
              </a:spcBef>
              <a:spcAft>
                <a:spcPts val="0"/>
              </a:spcAft>
              <a:buSzPts val="1100"/>
              <a:buChar char="○"/>
            </a:pPr>
            <a:r>
              <a:rPr lang="en"/>
              <a:t>Collective Why Statement</a:t>
            </a:r>
            <a:endParaRPr/>
          </a:p>
          <a:p>
            <a:pPr indent="-298450" lvl="1" marL="914400" rtl="0" algn="l">
              <a:spcBef>
                <a:spcPts val="0"/>
              </a:spcBef>
              <a:spcAft>
                <a:spcPts val="0"/>
              </a:spcAft>
              <a:buSzPts val="1100"/>
              <a:buChar char="○"/>
            </a:pPr>
            <a:r>
              <a:rPr lang="en"/>
              <a:t>Shared Vision</a:t>
            </a:r>
            <a:endParaRPr/>
          </a:p>
          <a:p>
            <a:pPr indent="-298450" lvl="1" marL="914400" rtl="0" algn="l">
              <a:spcBef>
                <a:spcPts val="0"/>
              </a:spcBef>
              <a:spcAft>
                <a:spcPts val="0"/>
              </a:spcAft>
              <a:buSzPts val="1100"/>
              <a:buChar char="○"/>
            </a:pPr>
            <a:r>
              <a:rPr lang="en"/>
              <a:t>Communication Efforts</a:t>
            </a:r>
            <a:endParaRPr/>
          </a:p>
          <a:p>
            <a:pPr indent="-298450" lvl="1" marL="914400" rtl="0" algn="l">
              <a:spcBef>
                <a:spcPts val="0"/>
              </a:spcBef>
              <a:spcAft>
                <a:spcPts val="0"/>
              </a:spcAft>
              <a:buSzPts val="1100"/>
              <a:buChar char="○"/>
            </a:pPr>
            <a:r>
              <a:rPr lang="en"/>
              <a:t>One Glow</a:t>
            </a:r>
            <a:endParaRPr/>
          </a:p>
          <a:p>
            <a:pPr indent="-298450" lvl="1" marL="914400" rtl="0" algn="l">
              <a:spcBef>
                <a:spcPts val="0"/>
              </a:spcBef>
              <a:spcAft>
                <a:spcPts val="0"/>
              </a:spcAft>
              <a:buSzPts val="1100"/>
              <a:buChar char="○"/>
            </a:pPr>
            <a:r>
              <a:rPr lang="en"/>
              <a:t>One Grow</a:t>
            </a:r>
            <a:endParaRPr/>
          </a:p>
        </p:txBody>
      </p:sp>
      <p:pic>
        <p:nvPicPr>
          <p:cNvPr id="534" name="Google Shape;534;p94"/>
          <p:cNvPicPr preferRelativeResize="0"/>
          <p:nvPr/>
        </p:nvPicPr>
        <p:blipFill>
          <a:blip r:embed="rId3">
            <a:alphaModFix/>
          </a:blip>
          <a:stretch>
            <a:fillRect/>
          </a:stretch>
        </p:blipFill>
        <p:spPr>
          <a:xfrm>
            <a:off x="4924470" y="759450"/>
            <a:ext cx="4088423" cy="3106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95"/>
          <p:cNvSpPr txBox="1"/>
          <p:nvPr>
            <p:ph type="title"/>
          </p:nvPr>
        </p:nvSpPr>
        <p:spPr>
          <a:xfrm>
            <a:off x="14924" y="3924300"/>
            <a:ext cx="7589400" cy="677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6000">
                <a:solidFill>
                  <a:srgbClr val="FFA300"/>
                </a:solidFill>
              </a:rPr>
              <a:t>Objectives</a:t>
            </a:r>
            <a:endParaRPr b="1" sz="6000">
              <a:solidFill>
                <a:srgbClr val="FFA300"/>
              </a:solidFill>
            </a:endParaRPr>
          </a:p>
        </p:txBody>
      </p:sp>
      <p:grpSp>
        <p:nvGrpSpPr>
          <p:cNvPr id="540" name="Google Shape;540;p95"/>
          <p:cNvGrpSpPr/>
          <p:nvPr/>
        </p:nvGrpSpPr>
        <p:grpSpPr>
          <a:xfrm>
            <a:off x="-4" y="3108934"/>
            <a:ext cx="9143704" cy="748841"/>
            <a:chOff x="1593000" y="2322568"/>
            <a:chExt cx="5957975" cy="643500"/>
          </a:xfrm>
        </p:grpSpPr>
        <p:sp>
          <p:nvSpPr>
            <p:cNvPr id="541" name="Google Shape;541;p9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2" name="Google Shape;542;p95"/>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3" name="Google Shape;543;p95"/>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4" name="Google Shape;544;p9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Communicate with Stakeholders</a:t>
              </a:r>
              <a:endParaRPr sz="1700">
                <a:solidFill>
                  <a:srgbClr val="FFFFFF"/>
                </a:solidFill>
                <a:latin typeface="Roboto"/>
                <a:ea typeface="Roboto"/>
                <a:cs typeface="Roboto"/>
                <a:sym typeface="Roboto"/>
              </a:endParaRPr>
            </a:p>
          </p:txBody>
        </p:sp>
        <p:sp>
          <p:nvSpPr>
            <p:cNvPr id="545" name="Google Shape;545;p95"/>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6" name="Google Shape;546;p95"/>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05</a:t>
              </a:r>
              <a:endParaRPr sz="2500">
                <a:solidFill>
                  <a:srgbClr val="FFFFFF"/>
                </a:solidFill>
                <a:latin typeface="Roboto Thin"/>
                <a:ea typeface="Roboto Thin"/>
                <a:cs typeface="Roboto Thin"/>
                <a:sym typeface="Roboto Thin"/>
              </a:endParaRPr>
            </a:p>
          </p:txBody>
        </p:sp>
        <p:sp>
          <p:nvSpPr>
            <p:cNvPr id="547" name="Google Shape;547;p9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Why, Who, How, and When</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Continue developing your plan</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Over communicate</a:t>
              </a:r>
              <a:endParaRPr sz="1100">
                <a:solidFill>
                  <a:srgbClr val="002060"/>
                </a:solidFill>
                <a:latin typeface="Roboto"/>
                <a:ea typeface="Roboto"/>
                <a:cs typeface="Roboto"/>
                <a:sym typeface="Roboto"/>
              </a:endParaRPr>
            </a:p>
          </p:txBody>
        </p:sp>
      </p:grpSp>
      <p:grpSp>
        <p:nvGrpSpPr>
          <p:cNvPr id="548" name="Google Shape;548;p95"/>
          <p:cNvGrpSpPr/>
          <p:nvPr/>
        </p:nvGrpSpPr>
        <p:grpSpPr>
          <a:xfrm>
            <a:off x="-4" y="2346859"/>
            <a:ext cx="9143704" cy="748841"/>
            <a:chOff x="1593000" y="2322568"/>
            <a:chExt cx="5957975" cy="643500"/>
          </a:xfrm>
        </p:grpSpPr>
        <p:sp>
          <p:nvSpPr>
            <p:cNvPr id="549" name="Google Shape;549;p9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0" name="Google Shape;550;p95"/>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1" name="Google Shape;551;p95"/>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2" name="Google Shape;552;p9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Set Up School Visits</a:t>
              </a:r>
              <a:endParaRPr sz="1700">
                <a:solidFill>
                  <a:srgbClr val="FFFFFF"/>
                </a:solidFill>
                <a:latin typeface="Roboto"/>
                <a:ea typeface="Roboto"/>
                <a:cs typeface="Roboto"/>
                <a:sym typeface="Roboto"/>
              </a:endParaRPr>
            </a:p>
          </p:txBody>
        </p:sp>
        <p:sp>
          <p:nvSpPr>
            <p:cNvPr id="553" name="Google Shape;553;p95"/>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4" name="Google Shape;554;p95"/>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04</a:t>
              </a:r>
              <a:endParaRPr sz="2500">
                <a:solidFill>
                  <a:srgbClr val="FFFFFF"/>
                </a:solidFill>
                <a:latin typeface="Roboto Thin"/>
                <a:ea typeface="Roboto Thin"/>
                <a:cs typeface="Roboto Thin"/>
                <a:sym typeface="Roboto Thin"/>
              </a:endParaRPr>
            </a:p>
          </p:txBody>
        </p:sp>
        <p:sp>
          <p:nvSpPr>
            <p:cNvPr id="555" name="Google Shape;555;p9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Goal Areas, Investigation Teams, and Capacity</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In State, Out of State, and/or Virtual</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Set up a Why and Goals before each visit</a:t>
              </a:r>
              <a:endParaRPr sz="1100">
                <a:solidFill>
                  <a:srgbClr val="002060"/>
                </a:solidFill>
                <a:latin typeface="Roboto"/>
                <a:ea typeface="Roboto"/>
                <a:cs typeface="Roboto"/>
                <a:sym typeface="Roboto"/>
              </a:endParaRPr>
            </a:p>
          </p:txBody>
        </p:sp>
      </p:grpSp>
      <p:grpSp>
        <p:nvGrpSpPr>
          <p:cNvPr id="556" name="Google Shape;556;p95"/>
          <p:cNvGrpSpPr/>
          <p:nvPr/>
        </p:nvGrpSpPr>
        <p:grpSpPr>
          <a:xfrm>
            <a:off x="-4" y="1584752"/>
            <a:ext cx="9143704" cy="748841"/>
            <a:chOff x="1593000" y="2322568"/>
            <a:chExt cx="5957975" cy="643500"/>
          </a:xfrm>
        </p:grpSpPr>
        <p:sp>
          <p:nvSpPr>
            <p:cNvPr id="557" name="Google Shape;557;p9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5"/>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5"/>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5"/>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5"/>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grpSp>
      <p:grpSp>
        <p:nvGrpSpPr>
          <p:cNvPr id="562" name="Google Shape;562;p95"/>
          <p:cNvGrpSpPr/>
          <p:nvPr/>
        </p:nvGrpSpPr>
        <p:grpSpPr>
          <a:xfrm>
            <a:off x="-4" y="822685"/>
            <a:ext cx="9143704" cy="1510820"/>
            <a:chOff x="1593000" y="2322568"/>
            <a:chExt cx="5957975" cy="1298290"/>
          </a:xfrm>
        </p:grpSpPr>
        <p:sp>
          <p:nvSpPr>
            <p:cNvPr id="563" name="Google Shape;563;p9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4" name="Google Shape;564;p95"/>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5" name="Google Shape;565;p95"/>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6" name="Google Shape;566;p95"/>
            <p:cNvSpPr/>
            <p:nvPr/>
          </p:nvSpPr>
          <p:spPr>
            <a:xfrm>
              <a:off x="2342625" y="3054759"/>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Form Investigation Teams</a:t>
              </a:r>
              <a:endParaRPr sz="1700">
                <a:solidFill>
                  <a:srgbClr val="FFFFFF"/>
                </a:solidFill>
                <a:latin typeface="Roboto"/>
                <a:ea typeface="Roboto"/>
                <a:cs typeface="Roboto"/>
                <a:sym typeface="Roboto"/>
              </a:endParaRPr>
            </a:p>
          </p:txBody>
        </p:sp>
        <p:sp>
          <p:nvSpPr>
            <p:cNvPr id="567" name="Google Shape;567;p95"/>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8" name="Google Shape;568;p95"/>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02</a:t>
              </a:r>
              <a:endParaRPr sz="2500">
                <a:solidFill>
                  <a:srgbClr val="FFFFFF"/>
                </a:solidFill>
                <a:latin typeface="Roboto Thin"/>
                <a:ea typeface="Roboto Thin"/>
                <a:cs typeface="Roboto Thin"/>
                <a:sym typeface="Roboto Thin"/>
              </a:endParaRPr>
            </a:p>
          </p:txBody>
        </p:sp>
        <p:sp>
          <p:nvSpPr>
            <p:cNvPr id="569" name="Google Shape;569;p95"/>
            <p:cNvSpPr/>
            <p:nvPr/>
          </p:nvSpPr>
          <p:spPr>
            <a:xfrm>
              <a:off x="4387850" y="2978558"/>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Create Investigation teams based on Goal Areas </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Establish Roles on Investigation Teams</a:t>
              </a:r>
              <a:endParaRPr sz="1100">
                <a:solidFill>
                  <a:srgbClr val="002060"/>
                </a:solidFill>
                <a:latin typeface="Roboto"/>
                <a:ea typeface="Roboto"/>
                <a:cs typeface="Roboto"/>
                <a:sym typeface="Roboto"/>
              </a:endParaRPr>
            </a:p>
          </p:txBody>
        </p:sp>
      </p:grpSp>
      <p:grpSp>
        <p:nvGrpSpPr>
          <p:cNvPr id="570" name="Google Shape;570;p95"/>
          <p:cNvGrpSpPr/>
          <p:nvPr/>
        </p:nvGrpSpPr>
        <p:grpSpPr>
          <a:xfrm>
            <a:off x="-4" y="60600"/>
            <a:ext cx="9143704" cy="748841"/>
            <a:chOff x="1593000" y="2322568"/>
            <a:chExt cx="5957975" cy="643500"/>
          </a:xfrm>
        </p:grpSpPr>
        <p:sp>
          <p:nvSpPr>
            <p:cNvPr id="571" name="Google Shape;571;p95"/>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2" name="Google Shape;572;p95"/>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3" name="Google Shape;573;p95"/>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4" name="Google Shape;574;p9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Learn the Redesign Process</a:t>
              </a:r>
              <a:endParaRPr sz="1700">
                <a:solidFill>
                  <a:srgbClr val="FFFFFF"/>
                </a:solidFill>
                <a:latin typeface="Roboto"/>
                <a:ea typeface="Roboto"/>
                <a:cs typeface="Roboto"/>
                <a:sym typeface="Roboto"/>
              </a:endParaRPr>
            </a:p>
          </p:txBody>
        </p:sp>
        <p:sp>
          <p:nvSpPr>
            <p:cNvPr id="575" name="Google Shape;575;p95"/>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6" name="Google Shape;576;p95"/>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01</a:t>
              </a:r>
              <a:endParaRPr sz="2500">
                <a:solidFill>
                  <a:srgbClr val="FFFFFF"/>
                </a:solidFill>
                <a:latin typeface="Roboto Thin"/>
                <a:ea typeface="Roboto Thin"/>
                <a:cs typeface="Roboto Thin"/>
                <a:sym typeface="Roboto Thin"/>
              </a:endParaRPr>
            </a:p>
          </p:txBody>
        </p:sp>
        <p:sp>
          <p:nvSpPr>
            <p:cNvPr id="577" name="Google Shape;577;p9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Experience Design Thinking</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Empathize with your Students and Teachers</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Create Goal Areas based on Data</a:t>
              </a:r>
              <a:endParaRPr sz="1100">
                <a:solidFill>
                  <a:srgbClr val="002060"/>
                </a:solidFill>
                <a:latin typeface="Roboto"/>
                <a:ea typeface="Roboto"/>
                <a:cs typeface="Roboto"/>
                <a:sym typeface="Roboto"/>
              </a:endParaRPr>
            </a:p>
          </p:txBody>
        </p:sp>
      </p:grpSp>
      <p:sp>
        <p:nvSpPr>
          <p:cNvPr id="578" name="Google Shape;578;p95"/>
          <p:cNvSpPr/>
          <p:nvPr/>
        </p:nvSpPr>
        <p:spPr>
          <a:xfrm>
            <a:off x="1150446" y="912803"/>
            <a:ext cx="2978400" cy="57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Identify Strategies to Prototype (Principles)</a:t>
            </a:r>
            <a:endParaRPr sz="1800">
              <a:solidFill>
                <a:srgbClr val="FFFFFF"/>
              </a:solidFill>
              <a:latin typeface="Roboto"/>
              <a:ea typeface="Roboto"/>
              <a:cs typeface="Roboto"/>
              <a:sym typeface="Roboto"/>
            </a:endParaRPr>
          </a:p>
        </p:txBody>
      </p:sp>
      <p:sp>
        <p:nvSpPr>
          <p:cNvPr id="579" name="Google Shape;579;p95"/>
          <p:cNvSpPr/>
          <p:nvPr/>
        </p:nvSpPr>
        <p:spPr>
          <a:xfrm>
            <a:off x="4289250" y="824125"/>
            <a:ext cx="4854600" cy="747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Research and understand the 4 Redesign Principles (what, why, and how) </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Compile list of possible Strategies</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ID how many strategies to research for possible prototyping</a:t>
            </a:r>
            <a:endParaRPr sz="1100">
              <a:solidFill>
                <a:srgbClr val="00206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96"/>
          <p:cNvSpPr txBox="1"/>
          <p:nvPr>
            <p:ph type="title"/>
          </p:nvPr>
        </p:nvSpPr>
        <p:spPr>
          <a:xfrm>
            <a:off x="555750" y="892600"/>
            <a:ext cx="80325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Designing the Rocket</a:t>
            </a:r>
            <a:endParaRPr sz="3000"/>
          </a:p>
        </p:txBody>
      </p:sp>
      <p:sp>
        <p:nvSpPr>
          <p:cNvPr id="586" name="Google Shape;586;p96"/>
          <p:cNvSpPr/>
          <p:nvPr>
            <p:ph idx="2" type="dgm"/>
          </p:nvPr>
        </p:nvSpPr>
        <p:spPr>
          <a:xfrm>
            <a:off x="217050" y="1477300"/>
            <a:ext cx="87099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1600">
                <a:solidFill>
                  <a:schemeClr val="accent2"/>
                </a:solidFill>
                <a:latin typeface="Roboto Light"/>
                <a:ea typeface="Roboto Light"/>
                <a:cs typeface="Roboto Light"/>
                <a:sym typeface="Roboto Light"/>
              </a:rPr>
              <a:t>Your </a:t>
            </a:r>
            <a:r>
              <a:rPr lang="en" sz="1600">
                <a:solidFill>
                  <a:schemeClr val="accent2"/>
                </a:solidFill>
                <a:latin typeface="Roboto Light"/>
                <a:ea typeface="Roboto Light"/>
                <a:cs typeface="Roboto Light"/>
                <a:sym typeface="Roboto Light"/>
              </a:rPr>
              <a:t>Vision for Education </a:t>
            </a:r>
            <a:endParaRPr sz="16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rgbClr val="434343"/>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accent5"/>
                </a:solidFill>
                <a:latin typeface="Roboto Light"/>
                <a:ea typeface="Roboto Light"/>
                <a:cs typeface="Roboto Light"/>
                <a:sym typeface="Roboto Light"/>
              </a:rPr>
              <a:t>Learn the Redesign Process</a:t>
            </a:r>
            <a:r>
              <a:rPr lang="en" sz="1600">
                <a:solidFill>
                  <a:schemeClr val="accent5"/>
                </a:solidFill>
                <a:latin typeface="Roboto Light"/>
                <a:ea typeface="Roboto Light"/>
                <a:cs typeface="Roboto Light"/>
                <a:sym typeface="Roboto Light"/>
              </a:rPr>
              <a:t>		Research Goal Areas		Engage Stakeholders</a:t>
            </a:r>
            <a:br>
              <a:rPr lang="en" sz="1600">
                <a:solidFill>
                  <a:schemeClr val="accent5"/>
                </a:solidFill>
                <a:latin typeface="Roboto Light"/>
                <a:ea typeface="Roboto Light"/>
                <a:cs typeface="Roboto Light"/>
                <a:sym typeface="Roboto Light"/>
              </a:rPr>
            </a:br>
            <a:r>
              <a:rPr lang="en" sz="1600">
                <a:solidFill>
                  <a:schemeClr val="accent5"/>
                </a:solidFill>
                <a:latin typeface="Roboto Light"/>
                <a:ea typeface="Roboto Light"/>
                <a:cs typeface="Roboto Light"/>
                <a:sym typeface="Roboto Light"/>
              </a:rPr>
              <a:t>													&amp; Communicate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-Design Thinking Challenge		-Identify Goal </a:t>
            </a:r>
            <a:r>
              <a:rPr lang="en" sz="1600">
                <a:solidFill>
                  <a:srgbClr val="B45F06"/>
                </a:solidFill>
                <a:latin typeface="Roboto Light"/>
                <a:ea typeface="Roboto Light"/>
                <a:cs typeface="Roboto Light"/>
                <a:sym typeface="Roboto Light"/>
              </a:rPr>
              <a:t>Areas</a:t>
            </a:r>
            <a:r>
              <a:rPr lang="en" sz="1600">
                <a:solidFill>
                  <a:srgbClr val="B45F06"/>
                </a:solidFill>
                <a:latin typeface="Roboto Light"/>
                <a:ea typeface="Roboto Light"/>
                <a:cs typeface="Roboto Light"/>
                <a:sym typeface="Roboto Light"/>
              </a:rPr>
              <a:t> 			-Build a Purposeful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-Introduce 4DX					-Develop Investigation		 Community</a:t>
            </a:r>
            <a:endParaRPr sz="1600">
              <a:solidFill>
                <a:srgbClr val="B45F06"/>
              </a:solidFill>
              <a:latin typeface="Roboto Light"/>
              <a:ea typeface="Roboto Light"/>
              <a:cs typeface="Roboto Light"/>
              <a:sym typeface="Roboto Light"/>
            </a:endParaRPr>
          </a:p>
          <a:p>
            <a:pPr indent="457200" lvl="0" marL="457200" rtl="0" algn="l">
              <a:spcBef>
                <a:spcPts val="0"/>
              </a:spcBef>
              <a:spcAft>
                <a:spcPts val="0"/>
              </a:spcAft>
              <a:buNone/>
            </a:pPr>
            <a:r>
              <a:rPr lang="en" sz="1600">
                <a:solidFill>
                  <a:srgbClr val="B45F06"/>
                </a:solidFill>
                <a:latin typeface="Roboto Light"/>
                <a:ea typeface="Roboto Light"/>
                <a:cs typeface="Roboto Light"/>
                <a:sym typeface="Roboto Light"/>
              </a:rPr>
              <a:t>					 Teams					-Mobilize Others</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-Research 4 Principles		-Communication Plan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-Take Inventory				-Business Plan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-Identify Strategies to </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Prototype</a:t>
            </a:r>
            <a:endParaRPr sz="1600">
              <a:solidFill>
                <a:srgbClr val="B45F06"/>
              </a:solidFill>
              <a:latin typeface="Roboto Light"/>
              <a:ea typeface="Roboto Light"/>
              <a:cs typeface="Roboto Light"/>
              <a:sym typeface="Roboto Light"/>
            </a:endParaRPr>
          </a:p>
        </p:txBody>
      </p:sp>
      <p:sp>
        <p:nvSpPr>
          <p:cNvPr id="587" name="Google Shape;587;p96"/>
          <p:cNvSpPr/>
          <p:nvPr/>
        </p:nvSpPr>
        <p:spPr>
          <a:xfrm>
            <a:off x="1061725" y="134329"/>
            <a:ext cx="1617900" cy="531600"/>
          </a:xfrm>
          <a:prstGeom prst="ellipse">
            <a:avLst/>
          </a:prstGeom>
          <a:solidFill>
            <a:srgbClr val="15284B"/>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588" name="Google Shape;588;p96"/>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589" name="Google Shape;589;p96"/>
          <p:cNvSpPr/>
          <p:nvPr/>
        </p:nvSpPr>
        <p:spPr>
          <a:xfrm>
            <a:off x="4663497" y="118800"/>
            <a:ext cx="1617900" cy="531600"/>
          </a:xfrm>
          <a:prstGeom prst="ellipse">
            <a:avLst/>
          </a:prstGeom>
          <a:solidFill>
            <a:srgbClr val="FFA400"/>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590" name="Google Shape;590;p96"/>
          <p:cNvSpPr/>
          <p:nvPr/>
        </p:nvSpPr>
        <p:spPr>
          <a:xfrm>
            <a:off x="6464382" y="118800"/>
            <a:ext cx="1617900" cy="531600"/>
          </a:xfrm>
          <a:prstGeom prst="ellipse">
            <a:avLst/>
          </a:prstGeom>
          <a:solidFill>
            <a:srgbClr val="00B796"/>
          </a:solidFill>
          <a:ln cap="flat" cmpd="sng" w="9525">
            <a:solidFill>
              <a:srgbClr val="00B796"/>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