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728" r:id="rId3"/>
    <p:sldMasterId id="2147483778" r:id="rId4"/>
  </p:sldMasterIdLst>
  <p:notesMasterIdLst>
    <p:notesMasterId r:id="rId46"/>
  </p:notesMasterIdLst>
  <p:sldIdLst>
    <p:sldId id="261" r:id="rId5"/>
    <p:sldId id="1248" r:id="rId6"/>
    <p:sldId id="415" r:id="rId7"/>
    <p:sldId id="1241" r:id="rId8"/>
    <p:sldId id="2134806231" r:id="rId9"/>
    <p:sldId id="257" r:id="rId10"/>
    <p:sldId id="1368" r:id="rId11"/>
    <p:sldId id="1369" r:id="rId12"/>
    <p:sldId id="1375" r:id="rId13"/>
    <p:sldId id="1473" r:id="rId14"/>
    <p:sldId id="1481" r:id="rId15"/>
    <p:sldId id="1475" r:id="rId16"/>
    <p:sldId id="1399" r:id="rId17"/>
    <p:sldId id="382" r:id="rId18"/>
    <p:sldId id="383" r:id="rId19"/>
    <p:sldId id="655" r:id="rId20"/>
    <p:sldId id="605" r:id="rId21"/>
    <p:sldId id="1498" r:id="rId22"/>
    <p:sldId id="1165" r:id="rId23"/>
    <p:sldId id="1171" r:id="rId24"/>
    <p:sldId id="1257" r:id="rId25"/>
    <p:sldId id="2134806232" r:id="rId26"/>
    <p:sldId id="2134806233" r:id="rId27"/>
    <p:sldId id="2134806236" r:id="rId28"/>
    <p:sldId id="260" r:id="rId29"/>
    <p:sldId id="265" r:id="rId30"/>
    <p:sldId id="2134806239" r:id="rId31"/>
    <p:sldId id="284" r:id="rId32"/>
    <p:sldId id="2134806235" r:id="rId33"/>
    <p:sldId id="283" r:id="rId34"/>
    <p:sldId id="2134806234" r:id="rId35"/>
    <p:sldId id="2134806238" r:id="rId36"/>
    <p:sldId id="295" r:id="rId37"/>
    <p:sldId id="2134806247" r:id="rId38"/>
    <p:sldId id="2134806252" r:id="rId39"/>
    <p:sldId id="2134806253" r:id="rId40"/>
    <p:sldId id="2134806254" r:id="rId41"/>
    <p:sldId id="2134806255" r:id="rId42"/>
    <p:sldId id="2134806256" r:id="rId43"/>
    <p:sldId id="2134806257" r:id="rId44"/>
    <p:sldId id="2134806258" r:id="rId45"/>
  </p:sldIdLst>
  <p:sldSz cx="12192000" cy="6858000"/>
  <p:notesSz cx="6858000" cy="9144000"/>
  <p:custShowLst>
    <p:custShow name="Custom Show 1" id="0">
      <p:sldLst/>
    </p:custShow>
    <p:custShow name="Custom Show 2" id="1">
      <p:sldLst>
        <p:sld r:id="rId5"/>
        <p:sld r:id="rId6"/>
        <p:sld r:id="rId8"/>
        <p:sld r:id="rId7"/>
        <p:sld r:id="rId9"/>
        <p:sld r:id="rId10"/>
        <p:sld r:id="rId11"/>
        <p:sld r:id="rId12"/>
        <p:sld r:id="rId13"/>
        <p:sld r:id="rId14"/>
        <p:sld r:id="rId15"/>
        <p:sld r:id="rId16"/>
        <p:sld r:id="rId17"/>
        <p:sld r:id="rId18"/>
        <p:sld r:id="rId19"/>
        <p:sld r:id="rId20"/>
        <p:sld r:id="rId22"/>
        <p:sld r:id="rId23"/>
        <p:sld r:id="rId24"/>
        <p:sld r:id="rId25"/>
        <p:sld r:id="rId2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6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6"/>
    <p:restoredTop sz="80806" autoAdjust="0"/>
  </p:normalViewPr>
  <p:slideViewPr>
    <p:cSldViewPr snapToGrid="0" snapToObjects="1">
      <p:cViewPr varScale="1">
        <p:scale>
          <a:sx n="92" d="100"/>
          <a:sy n="92" d="100"/>
        </p:scale>
        <p:origin x="1764"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E0FE-492A-9525-6EFC242BF5C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0FE-492A-9525-6EFC242BF5C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E0FE-492A-9525-6EFC242BF5C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0FE-492A-9525-6EFC242BF5C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E0FE-492A-9525-6EFC242BF5CD}"/>
              </c:ext>
            </c:extLst>
          </c:dPt>
          <c:dLbls>
            <c:dLbl>
              <c:idx val="0"/>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0-E0FE-492A-9525-6EFC242BF5CD}"/>
                </c:ext>
              </c:extLst>
            </c:dLbl>
            <c:dLbl>
              <c:idx val="1"/>
              <c:layout>
                <c:manualLayout>
                  <c:x val="9.2144370592160407E-2"/>
                  <c:y val="-1.2386210191322841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FE-492A-9525-6EFC242BF5CD}"/>
                </c:ext>
              </c:extLst>
            </c:dLbl>
            <c:dLbl>
              <c:idx val="2"/>
              <c:layout>
                <c:manualLayout>
                  <c:x val="0.1397027554139206"/>
                  <c:y val="4.0497895095087437E-2"/>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0FE-492A-9525-6EFC242BF5CD}"/>
                </c:ext>
              </c:extLst>
            </c:dLbl>
            <c:dLbl>
              <c:idx val="3"/>
              <c:spPr>
                <a:noFill/>
                <a:ln>
                  <a:noFill/>
                </a:ln>
                <a:effectLst/>
              </c:spPr>
              <c:txPr>
                <a:bodyPr rot="0" spcFirstLastPara="1" vertOverflow="ellipsis" vert="horz" wrap="square" anchor="ctr" anchorCtr="1"/>
                <a:lstStyle/>
                <a:p>
                  <a:pPr>
                    <a:defRPr sz="1600" b="1" i="0" u="none" strike="noStrike" kern="1200" spc="0" baseline="0">
                      <a:solidFill>
                        <a:schemeClr val="accent4"/>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3-E0FE-492A-9525-6EFC242BF5CD}"/>
                </c:ext>
              </c:extLst>
            </c:dLbl>
            <c:dLbl>
              <c:idx val="4"/>
              <c:spPr>
                <a:noFill/>
                <a:ln>
                  <a:noFill/>
                </a:ln>
                <a:effectLst/>
              </c:spPr>
              <c:txPr>
                <a:bodyPr rot="0" spcFirstLastPara="1" vertOverflow="ellipsis" vert="horz" wrap="square" anchor="ctr" anchorCtr="1"/>
                <a:lstStyle/>
                <a:p>
                  <a:pPr>
                    <a:defRPr sz="1600" b="1" i="0" u="none" strike="noStrike" kern="1200" spc="0" baseline="0">
                      <a:solidFill>
                        <a:schemeClr val="accent5"/>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4-E0FE-492A-9525-6EFC242BF5CD}"/>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1 - strongly disagree</c:v>
                </c:pt>
                <c:pt idx="1">
                  <c:v>2</c:v>
                </c:pt>
                <c:pt idx="2">
                  <c:v>3 - neutral</c:v>
                </c:pt>
                <c:pt idx="3">
                  <c:v>4</c:v>
                </c:pt>
                <c:pt idx="4">
                  <c:v>5 - strongly agree</c:v>
                </c:pt>
              </c:strCache>
            </c:strRef>
          </c:cat>
          <c:val>
            <c:numRef>
              <c:f>Sheet1!$B$2:$B$6</c:f>
              <c:numCache>
                <c:formatCode>General</c:formatCode>
                <c:ptCount val="5"/>
                <c:pt idx="0">
                  <c:v>44</c:v>
                </c:pt>
                <c:pt idx="1">
                  <c:v>29</c:v>
                </c:pt>
                <c:pt idx="2">
                  <c:v>158</c:v>
                </c:pt>
                <c:pt idx="3">
                  <c:v>832</c:v>
                </c:pt>
                <c:pt idx="4">
                  <c:v>2079</c:v>
                </c:pt>
              </c:numCache>
            </c:numRef>
          </c:val>
          <c:extLst>
            <c:ext xmlns:c16="http://schemas.microsoft.com/office/drawing/2014/chart" uri="{C3380CC4-5D6E-409C-BE32-E72D297353CC}">
              <c16:uniqueId val="{00000000-7591-4D57-9D5D-904526C48F2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5758011353232002"/>
          <c:y val="0.1890206441989852"/>
          <c:w val="0.22421137764756155"/>
          <c:h val="0.530458064795889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8587060042791"/>
          <c:y val="4.925965072192539E-2"/>
          <c:w val="0.77776179851625071"/>
          <c:h val="0.94843750317190556"/>
        </c:manualLayout>
      </c:layout>
      <c:barChart>
        <c:barDir val="bar"/>
        <c:grouping val="percentStacked"/>
        <c:varyColors val="0"/>
        <c:ser>
          <c:idx val="0"/>
          <c:order val="0"/>
          <c:tx>
            <c:strRef>
              <c:f>Sheet1!$B$1</c:f>
              <c:strCache>
                <c:ptCount val="1"/>
                <c:pt idx="0">
                  <c:v>Strongly Agree or Agree</c:v>
                </c:pt>
              </c:strCache>
            </c:strRef>
          </c:tx>
          <c:spPr>
            <a:solidFill>
              <a:schemeClr val="accent1"/>
            </a:solidFill>
            <a:ln>
              <a:noFill/>
            </a:ln>
            <a:effectLst/>
          </c:spPr>
          <c:invertIfNegative val="0"/>
          <c:dLbls>
            <c:dLbl>
              <c:idx val="0"/>
              <c:layout>
                <c:manualLayout>
                  <c:x val="-0.23533528456339717"/>
                  <c:y val="0.34789177879295963"/>
                </c:manualLayout>
              </c:layout>
              <c:tx>
                <c:rich>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r>
                      <a:rPr lang="en-US" b="1" dirty="0">
                        <a:solidFill>
                          <a:schemeClr val="tx1"/>
                        </a:solidFill>
                      </a:rPr>
                      <a:t>Strongly Agree or Agree, </a:t>
                    </a:r>
                    <a:fld id="{3D79F313-4FBD-4548-912A-ED7995D7BA63}" type="VALUE">
                      <a:rPr lang="en-US" b="1">
                        <a:solidFill>
                          <a:schemeClr val="tx1"/>
                        </a:solidFill>
                      </a:rPr>
                      <a:pPr>
                        <a:defRPr b="1">
                          <a:solidFill>
                            <a:schemeClr val="tx1"/>
                          </a:solidFill>
                        </a:defRPr>
                      </a:pPr>
                      <a:t>[VALUE]</a:t>
                    </a:fld>
                    <a:r>
                      <a:rPr lang="en-US" b="1" dirty="0">
                        <a:solidFill>
                          <a:schemeClr val="tx1"/>
                        </a:solidFill>
                      </a:rPr>
                      <a:t>%</a:t>
                    </a:r>
                  </a:p>
                </c:rich>
              </c:tx>
              <c:spPr>
                <a:solidFill>
                  <a:schemeClr val="accent1"/>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7295"/>
                        <a:gd name="adj2" fmla="val -141773"/>
                      </a:avLst>
                    </a:prstGeom>
                    <a:noFill/>
                    <a:ln>
                      <a:noFill/>
                    </a:ln>
                  </c15:spPr>
                  <c15:layout>
                    <c:manualLayout>
                      <c:w val="0.19505547359159295"/>
                      <c:h val="0.16611320610396926"/>
                    </c:manualLayout>
                  </c15:layout>
                  <c15:dlblFieldTable/>
                  <c15:showDataLabelsRange val="0"/>
                </c:ext>
                <c:ext xmlns:c16="http://schemas.microsoft.com/office/drawing/2014/chart" uri="{C3380CC4-5D6E-409C-BE32-E72D297353CC}">
                  <c16:uniqueId val="{00000003-4AC8-4FA6-A15E-1E7919B1198F}"/>
                </c:ext>
              </c:extLst>
            </c:dLbl>
            <c:spPr>
              <a:solidFill>
                <a:prstClr val="white"/>
              </a:solidFill>
              <a:ln>
                <a:solidFill>
                  <a:srgbClr val="12284C">
                    <a:lumMod val="25000"/>
                    <a:lumOff val="75000"/>
                  </a:srgb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Category 1</c:v>
                </c:pt>
              </c:strCache>
            </c:strRef>
          </c:cat>
          <c:val>
            <c:numRef>
              <c:f>Sheet1!$B$2</c:f>
              <c:numCache>
                <c:formatCode>General</c:formatCode>
                <c:ptCount val="1"/>
                <c:pt idx="0">
                  <c:v>93</c:v>
                </c:pt>
              </c:numCache>
            </c:numRef>
          </c:val>
          <c:extLst>
            <c:ext xmlns:c16="http://schemas.microsoft.com/office/drawing/2014/chart" uri="{C3380CC4-5D6E-409C-BE32-E72D297353CC}">
              <c16:uniqueId val="{00000000-4AC8-4FA6-A15E-1E7919B1198F}"/>
            </c:ext>
          </c:extLst>
        </c:ser>
        <c:ser>
          <c:idx val="1"/>
          <c:order val="1"/>
          <c:tx>
            <c:strRef>
              <c:f>Sheet1!$C$1</c:f>
              <c:strCache>
                <c:ptCount val="1"/>
                <c:pt idx="0">
                  <c:v>Neutral</c:v>
                </c:pt>
              </c:strCache>
            </c:strRef>
          </c:tx>
          <c:spPr>
            <a:solidFill>
              <a:schemeClr val="accent3"/>
            </a:solidFill>
            <a:ln>
              <a:noFill/>
            </a:ln>
            <a:effectLst/>
          </c:spPr>
          <c:invertIfNegative val="0"/>
          <c:dLbls>
            <c:dLbl>
              <c:idx val="0"/>
              <c:layout>
                <c:manualLayout>
                  <c:x val="-0.15015803245772918"/>
                  <c:y val="0.34896578033098224"/>
                </c:manualLayout>
              </c:layout>
              <c:tx>
                <c:rich>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r>
                      <a:rPr lang="en-US" b="1" dirty="0">
                        <a:solidFill>
                          <a:schemeClr val="tx1"/>
                        </a:solidFill>
                      </a:rPr>
                      <a:t>Neutral, </a:t>
                    </a:r>
                    <a:fld id="{9CCDF97A-C804-4FE7-95F0-59620CD273F7}" type="VALUE">
                      <a:rPr lang="en-US" b="1">
                        <a:solidFill>
                          <a:schemeClr val="tx1"/>
                        </a:solidFill>
                      </a:rPr>
                      <a:pPr>
                        <a:defRPr b="1">
                          <a:solidFill>
                            <a:schemeClr val="tx1"/>
                          </a:solidFill>
                        </a:defRPr>
                      </a:pPr>
                      <a:t>[VALUE]</a:t>
                    </a:fld>
                    <a:r>
                      <a:rPr lang="en-US" b="1" dirty="0">
                        <a:solidFill>
                          <a:schemeClr val="tx1"/>
                        </a:solidFill>
                      </a:rPr>
                      <a:t>%</a:t>
                    </a:r>
                  </a:p>
                </c:rich>
              </c:tx>
              <c:spPr>
                <a:xfrm>
                  <a:off x="6463981" y="3271096"/>
                  <a:ext cx="2027264" cy="501328"/>
                </a:xfrm>
                <a:solidFill>
                  <a:srgbClr val="00B796"/>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75342"/>
                        <a:gd name="adj2" fmla="val -222712"/>
                      </a:avLst>
                    </a:prstGeom>
                    <a:noFill/>
                    <a:ln>
                      <a:noFill/>
                    </a:ln>
                  </c15:spPr>
                  <c15:layout>
                    <c:manualLayout>
                      <c:w val="0.19346226593350804"/>
                      <c:h val="0.16131275568655612"/>
                    </c:manualLayout>
                  </c15:layout>
                  <c15:dlblFieldTable/>
                  <c15:showDataLabelsRange val="0"/>
                </c:ext>
                <c:ext xmlns:c16="http://schemas.microsoft.com/office/drawing/2014/chart" uri="{C3380CC4-5D6E-409C-BE32-E72D297353CC}">
                  <c16:uniqueId val="{00000004-4AC8-4FA6-A15E-1E7919B1198F}"/>
                </c:ext>
              </c:extLst>
            </c:dLbl>
            <c:spPr>
              <a:solidFill>
                <a:prstClr val="white"/>
              </a:solidFill>
              <a:ln>
                <a:solidFill>
                  <a:srgbClr val="12284C">
                    <a:lumMod val="25000"/>
                    <a:lumOff val="75000"/>
                  </a:srgb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4AC8-4FA6-A15E-1E7919B1198F}"/>
            </c:ext>
          </c:extLst>
        </c:ser>
        <c:ser>
          <c:idx val="2"/>
          <c:order val="2"/>
          <c:tx>
            <c:strRef>
              <c:f>Sheet1!$D$1</c:f>
              <c:strCache>
                <c:ptCount val="1"/>
                <c:pt idx="0">
                  <c:v>Strongly Disagree or Disagree</c:v>
                </c:pt>
              </c:strCache>
            </c:strRef>
          </c:tx>
          <c:spPr>
            <a:solidFill>
              <a:schemeClr val="accent5"/>
            </a:solidFill>
            <a:ln>
              <a:noFill/>
            </a:ln>
            <a:effectLst/>
          </c:spPr>
          <c:invertIfNegative val="0"/>
          <c:dLbls>
            <c:dLbl>
              <c:idx val="0"/>
              <c:layout>
                <c:manualLayout>
                  <c:x val="2.7439912356878506E-2"/>
                  <c:y val="0.34546565361477655"/>
                </c:manualLayout>
              </c:layout>
              <c:tx>
                <c:rich>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r>
                      <a:rPr lang="en-US" b="1" dirty="0">
                        <a:solidFill>
                          <a:schemeClr val="tx1"/>
                        </a:solidFill>
                      </a:rPr>
                      <a:t>Strongly Disagree or Disagree, </a:t>
                    </a:r>
                    <a:fld id="{1D9179C6-9237-40F2-9F4E-16144232FBEA}" type="VALUE">
                      <a:rPr lang="en-US" b="1">
                        <a:solidFill>
                          <a:schemeClr val="tx1"/>
                        </a:solidFill>
                      </a:rPr>
                      <a:pPr>
                        <a:defRPr b="1">
                          <a:solidFill>
                            <a:schemeClr val="tx1"/>
                          </a:solidFill>
                        </a:defRPr>
                      </a:pPr>
                      <a:t>[VALUE]</a:t>
                    </a:fld>
                    <a:r>
                      <a:rPr lang="en-US" b="1" dirty="0">
                        <a:solidFill>
                          <a:schemeClr val="tx1"/>
                        </a:solidFill>
                      </a:rPr>
                      <a:t>%</a:t>
                    </a:r>
                  </a:p>
                </c:rich>
              </c:tx>
              <c:spPr>
                <a:xfrm>
                  <a:off x="8768918" y="3258731"/>
                  <a:ext cx="1709941" cy="522538"/>
                </a:xfrm>
                <a:solidFill>
                  <a:srgbClr val="D50032"/>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6903"/>
                        <a:gd name="adj2" fmla="val -197178"/>
                      </a:avLst>
                    </a:prstGeom>
                    <a:noFill/>
                    <a:ln>
                      <a:noFill/>
                    </a:ln>
                  </c15:spPr>
                  <c15:layout>
                    <c:manualLayout>
                      <c:w val="0.1631800596629786"/>
                      <c:h val="0.16029854192854076"/>
                    </c:manualLayout>
                  </c15:layout>
                  <c15:dlblFieldTable/>
                  <c15:showDataLabelsRange val="0"/>
                </c:ext>
                <c:ext xmlns:c16="http://schemas.microsoft.com/office/drawing/2014/chart" uri="{C3380CC4-5D6E-409C-BE32-E72D297353CC}">
                  <c16:uniqueId val="{00000005-4AC8-4FA6-A15E-1E7919B1198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4AC8-4FA6-A15E-1E7919B1198F}"/>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A329-4F44-AFB1-5301F16F9B7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329-4F44-AFB1-5301F16F9B7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329-4F44-AFB1-5301F16F9B7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329-4F44-AFB1-5301F16F9B7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329-4F44-AFB1-5301F16F9B7A}"/>
              </c:ext>
            </c:extLst>
          </c:dPt>
          <c:dLbls>
            <c:dLbl>
              <c:idx val="0"/>
              <c:layout>
                <c:manualLayout>
                  <c:x val="-9.3708161058503769E-2"/>
                  <c:y val="-6.3758012738047692E-3"/>
                </c:manualLayout>
              </c:layout>
              <c:spPr>
                <a:noFill/>
                <a:ln>
                  <a:noFill/>
                </a:ln>
                <a:effectLst/>
              </c:spPr>
              <c:txPr>
                <a:bodyPr rot="0" spcFirstLastPara="1" vertOverflow="ellipsis" vert="horz" wrap="square" anchor="ctr" anchorCtr="1"/>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329-4F44-AFB1-5301F16F9B7A}"/>
                </c:ext>
              </c:extLst>
            </c:dLbl>
            <c:dLbl>
              <c:idx val="1"/>
              <c:spPr>
                <a:noFill/>
                <a:ln>
                  <a:noFill/>
                </a:ln>
                <a:effectLst/>
              </c:spPr>
              <c:txPr>
                <a:bodyPr rot="0" spcFirstLastPara="1" vertOverflow="ellipsis" vert="horz" wrap="square" anchor="ctr" anchorCtr="1"/>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1-A329-4F44-AFB1-5301F16F9B7A}"/>
                </c:ext>
              </c:extLst>
            </c:dLbl>
            <c:dLbl>
              <c:idx val="2"/>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2-A329-4F44-AFB1-5301F16F9B7A}"/>
                </c:ext>
              </c:extLst>
            </c:dLbl>
            <c:dLbl>
              <c:idx val="3"/>
              <c:spPr>
                <a:noFill/>
                <a:ln>
                  <a:noFill/>
                </a:ln>
                <a:effectLst/>
              </c:spPr>
              <c:txPr>
                <a:bodyPr rot="0" spcFirstLastPara="1" vertOverflow="ellipsis" vert="horz" wrap="square" anchor="ctr" anchorCtr="1"/>
                <a:lstStyle/>
                <a:p>
                  <a:pPr>
                    <a:defRPr sz="1600" b="1" i="0" u="none" strike="noStrike" kern="1200" spc="0" baseline="0">
                      <a:solidFill>
                        <a:schemeClr val="accent4"/>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3-A329-4F44-AFB1-5301F16F9B7A}"/>
                </c:ext>
              </c:extLst>
            </c:dLbl>
            <c:dLbl>
              <c:idx val="4"/>
              <c:spPr>
                <a:noFill/>
                <a:ln>
                  <a:noFill/>
                </a:ln>
                <a:effectLst/>
              </c:spPr>
              <c:txPr>
                <a:bodyPr rot="0" spcFirstLastPara="1" vertOverflow="ellipsis" vert="horz" wrap="square" anchor="ctr" anchorCtr="1"/>
                <a:lstStyle/>
                <a:p>
                  <a:pPr>
                    <a:defRPr sz="1600" b="1" i="0" u="none" strike="noStrike" kern="1200" spc="0" baseline="0">
                      <a:solidFill>
                        <a:schemeClr val="accent5"/>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4-A329-4F44-AFB1-5301F16F9B7A}"/>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1 - strongly disagree</c:v>
                </c:pt>
                <c:pt idx="1">
                  <c:v>2</c:v>
                </c:pt>
                <c:pt idx="2">
                  <c:v>3 - neutral</c:v>
                </c:pt>
                <c:pt idx="3">
                  <c:v>4</c:v>
                </c:pt>
                <c:pt idx="4">
                  <c:v>5 - strongly agree</c:v>
                </c:pt>
              </c:strCache>
            </c:strRef>
          </c:cat>
          <c:val>
            <c:numRef>
              <c:f>Sheet1!$B$2:$B$6</c:f>
              <c:numCache>
                <c:formatCode>General</c:formatCode>
                <c:ptCount val="5"/>
                <c:pt idx="0">
                  <c:v>41</c:v>
                </c:pt>
                <c:pt idx="1">
                  <c:v>43</c:v>
                </c:pt>
                <c:pt idx="2">
                  <c:v>251</c:v>
                </c:pt>
                <c:pt idx="3">
                  <c:v>874</c:v>
                </c:pt>
                <c:pt idx="4">
                  <c:v>1838</c:v>
                </c:pt>
              </c:numCache>
            </c:numRef>
          </c:val>
          <c:extLst>
            <c:ext xmlns:c16="http://schemas.microsoft.com/office/drawing/2014/chart" uri="{C3380CC4-5D6E-409C-BE32-E72D297353CC}">
              <c16:uniqueId val="{00000000-F786-4EF6-8BA7-47151B77ADD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769389116384043"/>
          <c:y val="0.1587280099309776"/>
          <c:w val="0.24255787209319341"/>
          <c:h val="0.545928259527432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5062720148136"/>
          <c:y val="4.925965072192539E-2"/>
          <c:w val="0.7678970335093499"/>
          <c:h val="0.94843750317190556"/>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1837329630475209"/>
                  <c:y val="0.3526597579406251"/>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sz="2000" b="1" dirty="0">
                        <a:solidFill>
                          <a:schemeClr val="tx1"/>
                        </a:solidFill>
                      </a:rPr>
                      <a:t>Strongly Agree or Agree</a:t>
                    </a:r>
                    <a:r>
                      <a:rPr lang="en-US" sz="2000" b="1" baseline="0" dirty="0">
                        <a:solidFill>
                          <a:schemeClr val="tx1"/>
                        </a:solidFill>
                      </a:rPr>
                      <a:t>, </a:t>
                    </a:r>
                    <a:fld id="{3D79F313-4FBD-4548-912A-ED7995D7BA63}" type="VALUE">
                      <a:rPr lang="en-US" sz="2000" b="1" baseline="0" smtClean="0">
                        <a:solidFill>
                          <a:schemeClr val="tx1"/>
                        </a:solidFill>
                      </a:rPr>
                      <a:pPr>
                        <a:defRPr sz="1400" b="1">
                          <a:solidFill>
                            <a:schemeClr val="tx1"/>
                          </a:solidFill>
                        </a:defRPr>
                      </a:pPr>
                      <a:t>[VALUE]</a:t>
                    </a:fld>
                    <a:r>
                      <a:rPr lang="en-US" sz="2000" b="1" baseline="0" dirty="0">
                        <a:solidFill>
                          <a:schemeClr val="tx1"/>
                        </a:solidFill>
                      </a:rPr>
                      <a:t>%</a:t>
                    </a:r>
                  </a:p>
                </c:rich>
              </c:tx>
              <c:spPr>
                <a:solidFill>
                  <a:schemeClr val="accent1"/>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7295"/>
                        <a:gd name="adj2" fmla="val -141773"/>
                      </a:avLst>
                    </a:prstGeom>
                    <a:noFill/>
                    <a:ln>
                      <a:noFill/>
                    </a:ln>
                  </c15:spPr>
                  <c15:layout>
                    <c:manualLayout>
                      <c:w val="0.24340157915104677"/>
                      <c:h val="0.2055013997996922"/>
                    </c:manualLayout>
                  </c15:layout>
                  <c15:dlblFieldTable/>
                  <c15:showDataLabelsRange val="0"/>
                </c:ext>
                <c:ext xmlns:c16="http://schemas.microsoft.com/office/drawing/2014/chart" uri="{C3380CC4-5D6E-409C-BE32-E72D297353CC}">
                  <c16:uniqueId val="{00000003-4AC8-4FA6-A15E-1E7919B1198F}"/>
                </c:ext>
              </c:extLst>
            </c:dLbl>
            <c:spPr>
              <a:solidFill>
                <a:prstClr val="white"/>
              </a:solidFill>
              <a:ln>
                <a:solidFill>
                  <a:srgbClr val="12284C">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Category 1</c:v>
                </c:pt>
              </c:strCache>
            </c:strRef>
          </c:cat>
          <c:val>
            <c:numRef>
              <c:f>Sheet1!$B$2</c:f>
              <c:numCache>
                <c:formatCode>General</c:formatCode>
                <c:ptCount val="1"/>
                <c:pt idx="0">
                  <c:v>89</c:v>
                </c:pt>
              </c:numCache>
            </c:numRef>
          </c:val>
          <c:extLst>
            <c:ext xmlns:c16="http://schemas.microsoft.com/office/drawing/2014/chart" uri="{C3380CC4-5D6E-409C-BE32-E72D297353CC}">
              <c16:uniqueId val="{00000000-4AC8-4FA6-A15E-1E7919B1198F}"/>
            </c:ext>
          </c:extLst>
        </c:ser>
        <c:ser>
          <c:idx val="1"/>
          <c:order val="1"/>
          <c:tx>
            <c:strRef>
              <c:f>Sheet1!$C$1</c:f>
              <c:strCache>
                <c:ptCount val="1"/>
                <c:pt idx="0">
                  <c:v>Series 2</c:v>
                </c:pt>
              </c:strCache>
            </c:strRef>
          </c:tx>
          <c:spPr>
            <a:solidFill>
              <a:schemeClr val="accent3"/>
            </a:solidFill>
            <a:ln>
              <a:noFill/>
            </a:ln>
            <a:effectLst/>
          </c:spPr>
          <c:invertIfNegative val="0"/>
          <c:dLbls>
            <c:dLbl>
              <c:idx val="0"/>
              <c:layout>
                <c:manualLayout>
                  <c:x val="-0.14687495210223719"/>
                  <c:y val="0.35185464801375282"/>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sz="2000" b="1" dirty="0">
                        <a:solidFill>
                          <a:schemeClr val="tx1"/>
                        </a:solidFill>
                      </a:rPr>
                      <a:t>Neutral</a:t>
                    </a:r>
                    <a:r>
                      <a:rPr lang="en-US" sz="2000" b="1" baseline="0" dirty="0">
                        <a:solidFill>
                          <a:schemeClr val="tx1"/>
                        </a:solidFill>
                      </a:rPr>
                      <a:t>, </a:t>
                    </a:r>
                    <a:fld id="{9CCDF97A-C804-4FE7-95F0-59620CD273F7}" type="VALUE">
                      <a:rPr lang="en-US" sz="2000" b="1" baseline="0" smtClean="0">
                        <a:solidFill>
                          <a:schemeClr val="tx1"/>
                        </a:solidFill>
                      </a:rPr>
                      <a:pPr>
                        <a:defRPr sz="1400" b="1">
                          <a:solidFill>
                            <a:schemeClr val="tx1"/>
                          </a:solidFill>
                        </a:defRPr>
                      </a:pPr>
                      <a:t>[VALUE]</a:t>
                    </a:fld>
                    <a:r>
                      <a:rPr lang="en-US" sz="2000" b="1" baseline="0" dirty="0">
                        <a:solidFill>
                          <a:schemeClr val="tx1"/>
                        </a:solidFill>
                      </a:rPr>
                      <a:t>%</a:t>
                    </a:r>
                  </a:p>
                </c:rich>
              </c:tx>
              <c:spPr>
                <a:xfrm>
                  <a:off x="6214897" y="2883314"/>
                  <a:ext cx="1507747" cy="552304"/>
                </a:xfrm>
                <a:solidFill>
                  <a:srgbClr val="00B796"/>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4628"/>
                        <a:gd name="adj2" fmla="val -191544"/>
                      </a:avLst>
                    </a:prstGeom>
                    <a:noFill/>
                    <a:ln>
                      <a:noFill/>
                    </a:ln>
                  </c15:spPr>
                  <c15:layout>
                    <c:manualLayout>
                      <c:w val="0.15104357266369864"/>
                      <c:h val="0.15301632245400609"/>
                    </c:manualLayout>
                  </c15:layout>
                  <c15:dlblFieldTable/>
                  <c15:showDataLabelsRange val="0"/>
                </c:ext>
                <c:ext xmlns:c16="http://schemas.microsoft.com/office/drawing/2014/chart" uri="{C3380CC4-5D6E-409C-BE32-E72D297353CC}">
                  <c16:uniqueId val="{00000004-4AC8-4FA6-A15E-1E7919B1198F}"/>
                </c:ext>
              </c:extLst>
            </c:dLbl>
            <c:spPr>
              <a:solidFill>
                <a:prstClr val="white"/>
              </a:solidFill>
              <a:ln>
                <a:solidFill>
                  <a:srgbClr val="12284C">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Category 1</c:v>
                </c:pt>
              </c:strCache>
            </c:strRef>
          </c:cat>
          <c:val>
            <c:numRef>
              <c:f>Sheet1!$C$2</c:f>
              <c:numCache>
                <c:formatCode>General</c:formatCode>
                <c:ptCount val="1"/>
                <c:pt idx="0">
                  <c:v>8</c:v>
                </c:pt>
              </c:numCache>
            </c:numRef>
          </c:val>
          <c:extLst>
            <c:ext xmlns:c16="http://schemas.microsoft.com/office/drawing/2014/chart" uri="{C3380CC4-5D6E-409C-BE32-E72D297353CC}">
              <c16:uniqueId val="{00000001-4AC8-4FA6-A15E-1E7919B1198F}"/>
            </c:ext>
          </c:extLst>
        </c:ser>
        <c:ser>
          <c:idx val="2"/>
          <c:order val="2"/>
          <c:tx>
            <c:strRef>
              <c:f>Sheet1!$D$1</c:f>
              <c:strCache>
                <c:ptCount val="1"/>
                <c:pt idx="0">
                  <c:v>Series 3</c:v>
                </c:pt>
              </c:strCache>
            </c:strRef>
          </c:tx>
          <c:spPr>
            <a:solidFill>
              <a:schemeClr val="accent5"/>
            </a:solidFill>
            <a:ln>
              <a:noFill/>
            </a:ln>
            <a:effectLst/>
          </c:spPr>
          <c:invertIfNegative val="0"/>
          <c:dLbls>
            <c:dLbl>
              <c:idx val="0"/>
              <c:layout>
                <c:manualLayout>
                  <c:x val="6.7109461552509618E-4"/>
                  <c:y val="0.3536139212538215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sz="1400" b="1" baseline="0" dirty="0">
                        <a:solidFill>
                          <a:schemeClr val="tx1"/>
                        </a:solidFill>
                      </a:rPr>
                      <a:t>Strongly Disagree or Disagree, </a:t>
                    </a:r>
                    <a:fld id="{1D9179C6-9237-40F2-9F4E-16144232FBEA}" type="VALUE">
                      <a:rPr lang="en-US" sz="1400" b="1" baseline="0" smtClean="0">
                        <a:solidFill>
                          <a:schemeClr val="tx1"/>
                        </a:solidFill>
                      </a:rPr>
                      <a:pPr>
                        <a:defRPr sz="1400" b="1">
                          <a:solidFill>
                            <a:schemeClr val="tx1"/>
                          </a:solidFill>
                        </a:defRPr>
                      </a:pPr>
                      <a:t>[VALUE]</a:t>
                    </a:fld>
                    <a:r>
                      <a:rPr lang="en-US" sz="1400" b="1" baseline="0" dirty="0">
                        <a:solidFill>
                          <a:schemeClr val="tx1"/>
                        </a:solidFill>
                      </a:rPr>
                      <a:t>%</a:t>
                    </a:r>
                  </a:p>
                </c:rich>
              </c:tx>
              <c:spPr>
                <a:xfrm>
                  <a:off x="8125195" y="2880398"/>
                  <a:ext cx="1476003" cy="570835"/>
                </a:xfrm>
                <a:solidFill>
                  <a:srgbClr val="D50032"/>
                </a:solidFill>
                <a:ln w="9525" cap="flat" cmpd="sng" algn="ctr">
                  <a:solidFill>
                    <a:srgbClr val="12284C">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371"/>
                        <a:gd name="adj2" fmla="val -199966"/>
                      </a:avLst>
                    </a:prstGeom>
                    <a:noFill/>
                    <a:ln>
                      <a:noFill/>
                    </a:ln>
                  </c15:spPr>
                  <c15:layout>
                    <c:manualLayout>
                      <c:w val="0.1478635118374218"/>
                      <c:h val="0.15815035275506345"/>
                    </c:manualLayout>
                  </c15:layout>
                  <c15:dlblFieldTable/>
                  <c15:showDataLabelsRange val="0"/>
                </c:ext>
                <c:ext xmlns:c16="http://schemas.microsoft.com/office/drawing/2014/chart" uri="{C3380CC4-5D6E-409C-BE32-E72D297353CC}">
                  <c16:uniqueId val="{00000005-4AC8-4FA6-A15E-1E7919B1198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3</c:v>
                </c:pt>
              </c:numCache>
            </c:numRef>
          </c:val>
          <c:extLst>
            <c:ext xmlns:c16="http://schemas.microsoft.com/office/drawing/2014/chart" uri="{C3380CC4-5D6E-409C-BE32-E72D297353CC}">
              <c16:uniqueId val="{00000002-4AC8-4FA6-A15E-1E7919B1198F}"/>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2"/>
                </a:solidFill>
                <a:latin typeface="+mn-lt"/>
                <a:ea typeface="+mn-ea"/>
                <a:cs typeface="+mn-cs"/>
              </a:defRPr>
            </a:pPr>
            <a:r>
              <a:rPr lang="en-US" sz="2000" dirty="0"/>
              <a:t>Overarching Themes</a:t>
            </a:r>
          </a:p>
        </c:rich>
      </c:tx>
      <c:layout>
        <c:manualLayout>
          <c:xMode val="edge"/>
          <c:yMode val="edge"/>
          <c:x val="0.35062579512102349"/>
          <c:y val="2.4125971432519169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2"/>
              </a:solidFill>
              <a:latin typeface="+mn-lt"/>
              <a:ea typeface="+mn-ea"/>
              <a:cs typeface="+mn-cs"/>
            </a:defRPr>
          </a:pPr>
          <a:endParaRPr lang="en-US"/>
        </a:p>
      </c:txPr>
    </c:title>
    <c:autoTitleDeleted val="0"/>
    <c:plotArea>
      <c:layout>
        <c:manualLayout>
          <c:layoutTarget val="inner"/>
          <c:xMode val="edge"/>
          <c:yMode val="edge"/>
          <c:x val="0.28690832423890383"/>
          <c:y val="0.11352443112042329"/>
          <c:w val="0.35415155817892363"/>
          <c:h val="0.71376740114117865"/>
        </c:manualLayout>
      </c:layout>
      <c:doughnutChart>
        <c:varyColors val="1"/>
        <c:ser>
          <c:idx val="0"/>
          <c:order val="0"/>
          <c:tx>
            <c:strRef>
              <c:f>Sheet1!$B$1</c:f>
              <c:strCache>
                <c:ptCount val="1"/>
                <c:pt idx="0">
                  <c:v>Overarching Themes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EC-48DB-A8CA-43CC80557BC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BF8-40AF-875F-19B7886E4EE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BF8-40AF-875F-19B7886E4EE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BF8-40AF-875F-19B7886E4EE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BF8-40AF-875F-19B7886E4EE4}"/>
              </c:ext>
            </c:extLst>
          </c:dPt>
          <c:dLbls>
            <c:delete val="1"/>
          </c:dLbls>
          <c:cat>
            <c:strRef>
              <c:f>Sheet1!$A$2:$A$6</c:f>
              <c:strCache>
                <c:ptCount val="5"/>
                <c:pt idx="0">
                  <c:v>Community Relations and Engagement</c:v>
                </c:pt>
                <c:pt idx="1">
                  <c:v>Educator-Centered Supports</c:v>
                </c:pt>
                <c:pt idx="2">
                  <c:v>System-wide Needs</c:v>
                </c:pt>
                <c:pt idx="3">
                  <c:v>Leadership and Policy</c:v>
                </c:pt>
                <c:pt idx="4">
                  <c:v>Enhance Student Learning and Success</c:v>
                </c:pt>
              </c:strCache>
            </c:strRef>
          </c:cat>
          <c:val>
            <c:numRef>
              <c:f>Sheet1!$B$2:$B$6</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0-5DEC-48DB-A8CA-43CC80557BC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dgm:spPr/>
      <dgm:t>
        <a:bodyPr/>
        <a:lstStyle/>
        <a:p>
          <a:r>
            <a:rPr lang="en-US" dirty="0">
              <a:solidFill>
                <a:schemeClr val="tx1"/>
              </a:solidFill>
            </a:rPr>
            <a:t>Changes need to be made to address school culture</a:t>
          </a: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dgm:spPr/>
      <dgm:t>
        <a:bodyPr/>
        <a:lstStyle/>
        <a:p>
          <a:r>
            <a:rPr lang="en-US" dirty="0"/>
            <a:t>New dynamic roles for counselor and social workers</a:t>
          </a:r>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dgm:spPr/>
      <dgm:t>
        <a:bodyPr/>
        <a:lstStyle/>
        <a:p>
          <a:r>
            <a:rPr lang="en-US" dirty="0"/>
            <a:t>Collaboration between schools and businesses</a:t>
          </a:r>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dgm:spPr>
        <a:solidFill>
          <a:srgbClr val="7030A0"/>
        </a:solidFill>
      </dgm:spPr>
      <dgm:t>
        <a:bodyPr/>
        <a:lstStyle/>
        <a:p>
          <a:r>
            <a:rPr lang="en-US" dirty="0"/>
            <a:t>Reorganize schools around students, not the system</a:t>
          </a:r>
        </a:p>
      </dgm:t>
    </dgm:pt>
    <dgm:pt modelId="{EF70DEE3-6AD6-45D3-9DE7-238D46C59796}" type="parTrans" cxnId="{2191BA85-C392-4C35-8F27-0956484C2E3C}">
      <dgm:prSet/>
      <dgm:spPr>
        <a:solidFill>
          <a:srgbClr val="7030A0"/>
        </a:solidFill>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custT="1"/>
      <dgm:spPr>
        <a:solidFill>
          <a:srgbClr val="00B0F0"/>
        </a:solidFill>
      </dgm:spPr>
      <dgm:t>
        <a:bodyPr/>
        <a:lstStyle/>
        <a:p>
          <a:r>
            <a:rPr lang="en-US" sz="2000" dirty="0">
              <a:solidFill>
                <a:schemeClr val="bg1"/>
              </a:solidFill>
            </a:rPr>
            <a:t>Community service needs to play a bigger role</a:t>
          </a:r>
        </a:p>
      </dgm:t>
    </dgm:pt>
    <dgm:pt modelId="{76138BC0-3350-4097-997D-3253C1F341D1}" type="parTrans" cxnId="{50302B9D-067B-48B9-B70F-F1D8D4EEB5B3}">
      <dgm:prSet/>
      <dgm:spPr>
        <a:solidFill>
          <a:srgbClr val="00B0F0"/>
        </a:solidFill>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dgm:spPr/>
      <dgm:t>
        <a:bodyPr/>
        <a:lstStyle/>
        <a:p>
          <a:r>
            <a:rPr lang="en-US" dirty="0">
              <a:solidFill>
                <a:schemeClr val="bg1"/>
              </a:solidFill>
            </a:rPr>
            <a:t>Kansas children need quality preschool including all day kindergarten</a:t>
          </a: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pt>
    <dgm:pt modelId="{53A88A32-FD8E-41BA-8C8C-AFAA4FA040D9}" type="pres">
      <dgm:prSet presAssocID="{0C27117F-4342-45CB-8915-31319AB9DB86}" presName="centerShape" presStyleLbl="node0" presStyleIdx="0" presStyleCnt="1" custScaleX="213955" custScaleY="124171"/>
      <dgm:spPr/>
    </dgm:pt>
    <dgm:pt modelId="{DC404C7F-EC96-4974-8903-4E37DED611CA}" type="pres">
      <dgm:prSet presAssocID="{6B4F4780-365F-493B-BA1E-51857B97D505}" presName="parTrans" presStyleLbl="bgSibTrans2D1" presStyleIdx="0" presStyleCnt="6" custScaleX="130171"/>
      <dgm:spPr/>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pt>
    <dgm:pt modelId="{B6F816ED-5D3A-4AE5-8366-59BA0A5ECABC}" type="pres">
      <dgm:prSet presAssocID="{488F1ADB-F10C-492F-BFF6-A8E88FBBEC72}" presName="parTrans" presStyleLbl="bgSibTrans2D1" presStyleIdx="1" presStyleCnt="6"/>
      <dgm:spPr/>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pt>
    <dgm:pt modelId="{9CFD45D6-EF4C-4BF1-92E2-4A7F2C41B66F}" type="pres">
      <dgm:prSet presAssocID="{60C23749-BB92-4141-A9CF-323A28047F2B}" presName="parTrans" presStyleLbl="bgSibTrans2D1" presStyleIdx="2" presStyleCnt="6"/>
      <dgm:spPr/>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pt>
    <dgm:pt modelId="{C7A78109-5906-492F-86D0-AADAA054DFEF}" type="pres">
      <dgm:prSet presAssocID="{D7DB1654-6B0F-4099-8EF8-B6014575D5CD}" presName="parTrans" presStyleLbl="bgSibTrans2D1" presStyleIdx="3" presStyleCnt="6"/>
      <dgm:spPr/>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pt>
    <dgm:pt modelId="{585198E5-EE7E-4158-9742-323F90BEA087}" type="pres">
      <dgm:prSet presAssocID="{EF70DEE3-6AD6-45D3-9DE7-238D46C59796}" presName="parTrans" presStyleLbl="bgSibTrans2D1" presStyleIdx="4" presStyleCnt="6"/>
      <dgm:spPr/>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pt>
    <dgm:pt modelId="{5B678CBC-D046-41F4-9107-7CBFE56B210A}" type="pres">
      <dgm:prSet presAssocID="{76138BC0-3350-4097-997D-3253C1F341D1}" presName="parTrans" presStyleLbl="bgSibTrans2D1" presStyleIdx="5" presStyleCnt="6" custScaleX="133574" custLinFactNeighborX="8429" custLinFactNeighborY="-9165"/>
      <dgm:spPr/>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pt>
  </dgm:ptLst>
  <dgm:cxnLst>
    <dgm:cxn modelId="{F9EA7C03-FD00-47DB-9E40-69EE960976F4}" srcId="{E791243D-D955-4082-B6F4-3A881E42F674}" destId="{1ED2221E-74CC-47DD-855F-DC1ADA01FD1C}" srcOrd="1" destOrd="0" parTransId="{2E79E40B-72F7-420B-B16C-DCCCDC13087C}" sibTransId="{2A4D506B-C92B-4859-8AC2-F8EA65CB472D}"/>
    <dgm:cxn modelId="{2310ED0D-E83D-C340-80DF-1BFB56942FF1}" type="presOf" srcId="{4A872082-5389-498F-80E8-6E9362AF4DD5}" destId="{C9AF8C07-EB4A-4EF9-9C8E-553185B9CE70}"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2368333C-023D-5C4D-B0F4-8B57C86119C1}" type="presOf" srcId="{6B4F4780-365F-493B-BA1E-51857B97D505}" destId="{DC404C7F-EC96-4974-8903-4E37DED611CA}"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BADF8174-7CCC-E549-8DCA-1D87CFE9B148}" type="presOf" srcId="{E791243D-D955-4082-B6F4-3A881E42F674}" destId="{03213F94-E605-4C1F-9768-CEE6B85753D7}"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1EC0377-ED2A-034C-A4A7-F07ACE0DFF38}" type="presOf" srcId="{DFA2C285-C07E-4674-9A06-3F1191C920AD}" destId="{3E2B2A81-2658-49E4-A537-21C3794C8390}"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2191BA85-C392-4C35-8F27-0956484C2E3C}" srcId="{0C27117F-4342-45CB-8915-31319AB9DB86}" destId="{6F5B86D3-EE6F-48D9-9A4B-C1D87A6A7172}" srcOrd="4" destOrd="0" parTransId="{EF70DEE3-6AD6-45D3-9DE7-238D46C59796}" sibTransId="{55B5B453-9DA9-418E-9C8B-9FC5E206E815}"/>
    <dgm:cxn modelId="{50302B9D-067B-48B9-B70F-F1D8D4EEB5B3}" srcId="{0C27117F-4342-45CB-8915-31319AB9DB86}" destId="{2E2E5510-8BA6-4D2A-AF4F-F13703237210}" srcOrd="5" destOrd="0" parTransId="{76138BC0-3350-4097-997D-3253C1F341D1}" sibTransId="{9A3C0A94-7CBB-447A-B8B7-D4F2BBBFFDB2}"/>
    <dgm:cxn modelId="{ECA0CCA4-ADEC-D041-A026-5337BBEA97DF}" type="presOf" srcId="{60C23749-BB92-4141-A9CF-323A28047F2B}" destId="{9CFD45D6-EF4C-4BF1-92E2-4A7F2C41B66F}"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934BD4BB-ADDA-0647-9927-E54FF0600054}" type="presOf" srcId="{0C27117F-4342-45CB-8915-31319AB9DB86}" destId="{53A88A32-FD8E-41BA-8C8C-AFAA4FA040D9}"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BB99F0F5-D4C8-427D-BAEA-2F412F776EA8}" srcId="{0C27117F-4342-45CB-8915-31319AB9DB86}" destId="{1F4D805E-2B5A-493F-9F91-F1150061BDC4}" srcOrd="0" destOrd="0" parTransId="{6B4F4780-365F-493B-BA1E-51857B97D505}" sibTransId="{EBDAEF17-992C-4C79-9D6F-2D8CBEAD3A84}"/>
    <dgm:cxn modelId="{C9621FFD-6D83-7D4E-860C-6B49FC8C0796}" type="presOf" srcId="{76138BC0-3350-4097-997D-3253C1F341D1}" destId="{5B678CBC-D046-41F4-9107-7CBFE56B210A}"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3564901" y="2545928"/>
          <a:ext cx="5062196" cy="293789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06242" y="2976173"/>
        <a:ext cx="3579514" cy="2077408"/>
      </dsp:txXfrm>
    </dsp:sp>
    <dsp:sp modelId="{DC404C7F-EC96-4974-8903-4E37DED611CA}">
      <dsp:nvSpPr>
        <dsp:cNvPr id="0" name=""/>
        <dsp:cNvSpPr/>
      </dsp:nvSpPr>
      <dsp:spPr>
        <a:xfrm rot="11109438">
          <a:off x="1684567" y="3372556"/>
          <a:ext cx="2060649" cy="67431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839015" y="2807504"/>
          <a:ext cx="2175129" cy="16621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Kansas children need quality preschool including all day kindergarten</a:t>
          </a:r>
        </a:p>
      </dsp:txBody>
      <dsp:txXfrm>
        <a:off x="887697" y="2856186"/>
        <a:ext cx="2077765" cy="1564752"/>
      </dsp:txXfrm>
    </dsp:sp>
    <dsp:sp modelId="{B6F816ED-5D3A-4AE5-8366-59BA0A5ECABC}">
      <dsp:nvSpPr>
        <dsp:cNvPr id="0" name=""/>
        <dsp:cNvSpPr/>
      </dsp:nvSpPr>
      <dsp:spPr>
        <a:xfrm rot="12677256">
          <a:off x="2468105" y="2057626"/>
          <a:ext cx="1924015" cy="67431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520444" y="1064121"/>
          <a:ext cx="2175129" cy="16621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Changes need to be made to address school culture</a:t>
          </a:r>
        </a:p>
      </dsp:txBody>
      <dsp:txXfrm>
        <a:off x="1569126" y="1112803"/>
        <a:ext cx="2077765" cy="1564752"/>
      </dsp:txXfrm>
    </dsp:sp>
    <dsp:sp modelId="{9CFD45D6-EF4C-4BF1-92E2-4A7F2C41B66F}">
      <dsp:nvSpPr>
        <dsp:cNvPr id="0" name=""/>
        <dsp:cNvSpPr/>
      </dsp:nvSpPr>
      <dsp:spPr>
        <a:xfrm rot="14887044">
          <a:off x="4310913" y="1361565"/>
          <a:ext cx="1709629" cy="67431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3759568" y="74438"/>
          <a:ext cx="2175129" cy="16621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New dynamic roles for counselor and social workers</a:t>
          </a:r>
        </a:p>
      </dsp:txBody>
      <dsp:txXfrm>
        <a:off x="3808250" y="123120"/>
        <a:ext cx="2077765" cy="1564752"/>
      </dsp:txXfrm>
    </dsp:sp>
    <dsp:sp modelId="{C7A78109-5906-492F-86D0-AADAA054DFEF}">
      <dsp:nvSpPr>
        <dsp:cNvPr id="0" name=""/>
        <dsp:cNvSpPr/>
      </dsp:nvSpPr>
      <dsp:spPr>
        <a:xfrm rot="17419284">
          <a:off x="6111657" y="1358946"/>
          <a:ext cx="1686135" cy="67431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6159946" y="74450"/>
          <a:ext cx="2175129" cy="16621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Collaboration between schools and businesses</a:t>
          </a:r>
        </a:p>
      </dsp:txBody>
      <dsp:txXfrm>
        <a:off x="6208628" y="123132"/>
        <a:ext cx="2077765" cy="1564752"/>
      </dsp:txXfrm>
    </dsp:sp>
    <dsp:sp modelId="{585198E5-EE7E-4158-9742-323F90BEA087}">
      <dsp:nvSpPr>
        <dsp:cNvPr id="0" name=""/>
        <dsp:cNvSpPr/>
      </dsp:nvSpPr>
      <dsp:spPr>
        <a:xfrm rot="19614312">
          <a:off x="7716897" y="1993645"/>
          <a:ext cx="1925961" cy="674312"/>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8399068" y="973931"/>
          <a:ext cx="2175129" cy="166211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Reorganize schools around students, not the system</a:t>
          </a:r>
        </a:p>
      </dsp:txBody>
      <dsp:txXfrm>
        <a:off x="8447750" y="1022613"/>
        <a:ext cx="2077765" cy="1564752"/>
      </dsp:txXfrm>
    </dsp:sp>
    <dsp:sp modelId="{5B678CBC-D046-41F4-9107-7CBFE56B210A}">
      <dsp:nvSpPr>
        <dsp:cNvPr id="0" name=""/>
        <dsp:cNvSpPr/>
      </dsp:nvSpPr>
      <dsp:spPr>
        <a:xfrm rot="21290562">
          <a:off x="8553281" y="3310755"/>
          <a:ext cx="2114519" cy="674312"/>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9177854" y="2807504"/>
          <a:ext cx="2175129" cy="16621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Community service needs to play a bigger role</a:t>
          </a:r>
        </a:p>
      </dsp:txBody>
      <dsp:txXfrm>
        <a:off x="9226536" y="2856186"/>
        <a:ext cx="2077765" cy="15647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0.13333</cdr:x>
      <cdr:y>0.14793</cdr:y>
    </cdr:from>
    <cdr:to>
      <cdr:x>0.36043</cdr:x>
      <cdr:y>0.27525</cdr:y>
    </cdr:to>
    <cdr:sp macro="" textlink="">
      <cdr:nvSpPr>
        <cdr:cNvPr id="2" name="TextBox 1">
          <a:extLst xmlns:a="http://schemas.openxmlformats.org/drawingml/2006/main">
            <a:ext uri="{FF2B5EF4-FFF2-40B4-BE49-F238E27FC236}">
              <a16:creationId xmlns:a16="http://schemas.microsoft.com/office/drawing/2014/main" id="{C45D4111-AAB2-48D4-B902-3AC7C90694EC}"/>
            </a:ext>
          </a:extLst>
        </cdr:cNvPr>
        <cdr:cNvSpPr txBox="1"/>
      </cdr:nvSpPr>
      <cdr:spPr>
        <a:xfrm xmlns:a="http://schemas.openxmlformats.org/drawingml/2006/main">
          <a:off x="1615284" y="907879"/>
          <a:ext cx="2751205" cy="781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2"/>
              </a:solidFill>
            </a:rPr>
            <a:t>Community Relations</a:t>
          </a:r>
        </a:p>
        <a:p xmlns:a="http://schemas.openxmlformats.org/drawingml/2006/main">
          <a:r>
            <a:rPr lang="en-US" sz="2000" b="1" dirty="0">
              <a:solidFill>
                <a:schemeClr val="tx2"/>
              </a:solidFill>
            </a:rPr>
            <a:t>and Engagement</a:t>
          </a:r>
        </a:p>
      </cdr:txBody>
    </cdr:sp>
  </cdr:relSizeAnchor>
  <cdr:relSizeAnchor xmlns:cdr="http://schemas.openxmlformats.org/drawingml/2006/chartDrawing">
    <cdr:from>
      <cdr:x>0.16473</cdr:x>
      <cdr:y>0.48082</cdr:y>
    </cdr:from>
    <cdr:to>
      <cdr:x>0.39183</cdr:x>
      <cdr:y>0.59399</cdr:y>
    </cdr:to>
    <cdr:sp macro="" textlink="">
      <cdr:nvSpPr>
        <cdr:cNvPr id="3" name="TextBox 1">
          <a:extLst xmlns:a="http://schemas.openxmlformats.org/drawingml/2006/main">
            <a:ext uri="{FF2B5EF4-FFF2-40B4-BE49-F238E27FC236}">
              <a16:creationId xmlns:a16="http://schemas.microsoft.com/office/drawing/2014/main" id="{C97B20AC-36AF-4F09-9D7B-759875E60929}"/>
            </a:ext>
          </a:extLst>
        </cdr:cNvPr>
        <cdr:cNvSpPr txBox="1"/>
      </cdr:nvSpPr>
      <cdr:spPr>
        <a:xfrm xmlns:a="http://schemas.openxmlformats.org/drawingml/2006/main">
          <a:off x="1846480" y="2658882"/>
          <a:ext cx="2545528" cy="6258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solidFill>
                <a:schemeClr val="tx2"/>
              </a:solidFill>
            </a:rPr>
            <a:t>Leadership </a:t>
          </a:r>
        </a:p>
        <a:p xmlns:a="http://schemas.openxmlformats.org/drawingml/2006/main">
          <a:r>
            <a:rPr lang="en-US" sz="2000" b="1" dirty="0">
              <a:solidFill>
                <a:schemeClr val="tx2"/>
              </a:solidFill>
            </a:rPr>
            <a:t>and Policy</a:t>
          </a:r>
        </a:p>
      </cdr:txBody>
    </cdr:sp>
  </cdr:relSizeAnchor>
  <cdr:relSizeAnchor xmlns:cdr="http://schemas.openxmlformats.org/drawingml/2006/chartDrawing">
    <cdr:from>
      <cdr:x>0.53852</cdr:x>
      <cdr:y>0.15065</cdr:y>
    </cdr:from>
    <cdr:to>
      <cdr:x>0.76562</cdr:x>
      <cdr:y>0.26382</cdr:y>
    </cdr:to>
    <cdr:sp macro="" textlink="">
      <cdr:nvSpPr>
        <cdr:cNvPr id="4" name="TextBox 1">
          <a:extLst xmlns:a="http://schemas.openxmlformats.org/drawingml/2006/main">
            <a:ext uri="{FF2B5EF4-FFF2-40B4-BE49-F238E27FC236}">
              <a16:creationId xmlns:a16="http://schemas.microsoft.com/office/drawing/2014/main" id="{C97B20AC-36AF-4F09-9D7B-759875E60929}"/>
            </a:ext>
          </a:extLst>
        </cdr:cNvPr>
        <cdr:cNvSpPr txBox="1"/>
      </cdr:nvSpPr>
      <cdr:spPr>
        <a:xfrm xmlns:a="http://schemas.openxmlformats.org/drawingml/2006/main">
          <a:off x="6523956" y="924572"/>
          <a:ext cx="2751205" cy="694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chemeClr val="tx2"/>
              </a:solidFill>
            </a:rPr>
            <a:t>Educator-Centered Supports</a:t>
          </a:r>
        </a:p>
      </cdr:txBody>
    </cdr:sp>
  </cdr:relSizeAnchor>
  <cdr:relSizeAnchor xmlns:cdr="http://schemas.openxmlformats.org/drawingml/2006/chartDrawing">
    <cdr:from>
      <cdr:x>0.35116</cdr:x>
      <cdr:y>0.84594</cdr:y>
    </cdr:from>
    <cdr:to>
      <cdr:x>0.57826</cdr:x>
      <cdr:y>0.95911</cdr:y>
    </cdr:to>
    <cdr:sp macro="" textlink="">
      <cdr:nvSpPr>
        <cdr:cNvPr id="5" name="TextBox 1">
          <a:extLst xmlns:a="http://schemas.openxmlformats.org/drawingml/2006/main">
            <a:ext uri="{FF2B5EF4-FFF2-40B4-BE49-F238E27FC236}">
              <a16:creationId xmlns:a16="http://schemas.microsoft.com/office/drawing/2014/main" id="{B503D8A3-82F4-452E-8BA5-584EA2121820}"/>
            </a:ext>
          </a:extLst>
        </cdr:cNvPr>
        <cdr:cNvSpPr txBox="1"/>
      </cdr:nvSpPr>
      <cdr:spPr>
        <a:xfrm xmlns:a="http://schemas.openxmlformats.org/drawingml/2006/main">
          <a:off x="4254126" y="5191788"/>
          <a:ext cx="2751205" cy="694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tx2"/>
              </a:solidFill>
            </a:rPr>
            <a:t>Enhance Student Learning and Success</a:t>
          </a:r>
        </a:p>
      </cdr:txBody>
    </cdr:sp>
  </cdr:relSizeAnchor>
  <cdr:relSizeAnchor xmlns:cdr="http://schemas.openxmlformats.org/drawingml/2006/chartDrawing">
    <cdr:from>
      <cdr:x>0.55283</cdr:x>
      <cdr:y>0.48082</cdr:y>
    </cdr:from>
    <cdr:to>
      <cdr:x>0.77993</cdr:x>
      <cdr:y>0.59399</cdr:y>
    </cdr:to>
    <cdr:sp macro="" textlink="">
      <cdr:nvSpPr>
        <cdr:cNvPr id="6" name="TextBox 1">
          <a:extLst xmlns:a="http://schemas.openxmlformats.org/drawingml/2006/main">
            <a:ext uri="{FF2B5EF4-FFF2-40B4-BE49-F238E27FC236}">
              <a16:creationId xmlns:a16="http://schemas.microsoft.com/office/drawing/2014/main" id="{98B799B0-FA4F-4D50-81A4-B4B85FE82AEF}"/>
            </a:ext>
          </a:extLst>
        </cdr:cNvPr>
        <cdr:cNvSpPr txBox="1"/>
      </cdr:nvSpPr>
      <cdr:spPr>
        <a:xfrm xmlns:a="http://schemas.openxmlformats.org/drawingml/2006/main">
          <a:off x="6196704" y="2658882"/>
          <a:ext cx="2545528" cy="6258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chemeClr val="tx2"/>
              </a:solidFill>
            </a:rPr>
            <a:t>System-wide </a:t>
          </a:r>
        </a:p>
        <a:p xmlns:a="http://schemas.openxmlformats.org/drawingml/2006/main">
          <a:pPr algn="r"/>
          <a:r>
            <a:rPr lang="en-US" sz="2000" b="1" dirty="0">
              <a:solidFill>
                <a:schemeClr val="tx2"/>
              </a:solidFill>
            </a:rPr>
            <a:t>Needs</a:t>
          </a:r>
        </a:p>
      </cdr:txBody>
    </cdr:sp>
  </cdr:relSizeAnchor>
  <cdr:relSizeAnchor xmlns:cdr="http://schemas.openxmlformats.org/drawingml/2006/chartDrawing">
    <cdr:from>
      <cdr:x>0.35629</cdr:x>
      <cdr:y>0.2904</cdr:y>
    </cdr:from>
    <cdr:to>
      <cdr:x>0.57441</cdr:x>
      <cdr:y>0.64899</cdr:y>
    </cdr:to>
    <cdr:pic>
      <cdr:nvPicPr>
        <cdr:cNvPr id="7" name="Picture 6">
          <a:extLst xmlns:a="http://schemas.openxmlformats.org/drawingml/2006/main">
            <a:ext uri="{FF2B5EF4-FFF2-40B4-BE49-F238E27FC236}">
              <a16:creationId xmlns:a16="http://schemas.microsoft.com/office/drawing/2014/main" id="{3BE0406B-8611-4AFE-B757-3045B6B64A9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8480" t="28978" r="18482" b="28889"/>
        <a:stretch xmlns:a="http://schemas.openxmlformats.org/drawingml/2006/main"/>
      </cdr:blipFill>
      <cdr:spPr>
        <a:xfrm xmlns:a="http://schemas.openxmlformats.org/drawingml/2006/main">
          <a:off x="4316278" y="1840814"/>
          <a:ext cx="2642461" cy="227300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AE716-83C0-6843-8F39-983905555B86}" type="datetimeFigureOut">
              <a:rPr lang="en-US" smtClean="0"/>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6005C-A41F-D441-BD3B-876C87BF6264}" type="slidenum">
              <a:rPr lang="en-US" smtClean="0"/>
              <a:t>‹#›</a:t>
            </a:fld>
            <a:endParaRPr lang="en-US" dirty="0"/>
          </a:p>
        </p:txBody>
      </p:sp>
    </p:spTree>
    <p:extLst>
      <p:ext uri="{BB962C8B-B14F-4D97-AF65-F5344CB8AC3E}">
        <p14:creationId xmlns:p14="http://schemas.microsoft.com/office/powerpoint/2010/main" val="88730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0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9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805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9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99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 to be revised as needed</a:t>
            </a:r>
          </a:p>
        </p:txBody>
      </p:sp>
      <p:sp>
        <p:nvSpPr>
          <p:cNvPr id="4" name="Slide Number Placeholder 3"/>
          <p:cNvSpPr>
            <a:spLocks noGrp="1"/>
          </p:cNvSpPr>
          <p:nvPr>
            <p:ph type="sldNum" sz="quarter" idx="5"/>
          </p:nvPr>
        </p:nvSpPr>
        <p:spPr/>
        <p:txBody>
          <a:bodyPr/>
          <a:lstStyle/>
          <a:p>
            <a:fld id="{0D56005C-A41F-D441-BD3B-876C87BF6264}" type="slidenum">
              <a:rPr lang="en-US" smtClean="0"/>
              <a:t>24</a:t>
            </a:fld>
            <a:endParaRPr lang="en-US" dirty="0"/>
          </a:p>
        </p:txBody>
      </p:sp>
    </p:spTree>
    <p:extLst>
      <p:ext uri="{BB962C8B-B14F-4D97-AF65-F5344CB8AC3E}">
        <p14:creationId xmlns:p14="http://schemas.microsoft.com/office/powerpoint/2010/main" val="408249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General information about session attendees. </a:t>
            </a:r>
          </a:p>
          <a:p>
            <a:endParaRPr lang="en-US" i="0" dirty="0"/>
          </a:p>
          <a:p>
            <a:r>
              <a:rPr lang="en-US" i="0" dirty="0"/>
              <a:t>3,455 total survey respondents. </a:t>
            </a:r>
            <a:r>
              <a:rPr lang="en-US" dirty="0"/>
              <a:t>3,213 responded to the online Menti during the session and an additional 242 individuals completed the question cards or paper survey. </a:t>
            </a:r>
          </a:p>
          <a:p>
            <a:endParaRPr lang="en-US" dirty="0"/>
          </a:p>
          <a:p>
            <a:r>
              <a:rPr lang="en-US" dirty="0"/>
              <a:t>**It should be noted that the Menti items and the paper Question Cards did phrase the scale items in different ways. The Menti asked them to rate on a scale of 1 – 5 with 1 being the lowest and 5 being the highest. The Question card however, asked respondents to select from strongly agree to strongly disagree. The data has been interpreted with the strongly agree to strongly disagree scale. </a:t>
            </a:r>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dirty="0"/>
          </a:p>
        </p:txBody>
      </p:sp>
    </p:spTree>
    <p:extLst>
      <p:ext uri="{BB962C8B-B14F-4D97-AF65-F5344CB8AC3E}">
        <p14:creationId xmlns:p14="http://schemas.microsoft.com/office/powerpoint/2010/main" val="428923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ITEM 1: Who is attending today? </a:t>
            </a:r>
          </a:p>
          <a:p>
            <a:r>
              <a:rPr lang="en-US" i="1" dirty="0"/>
              <a:t>Menti respondents were given 7 options. It was not a check-box style, but a ranking style. Respondents were to write in 1, 2, 3, etc for the options that fit “who” they are. There was no validation, though, so respondents could report multiple 1s, skip numbers etc. </a:t>
            </a:r>
          </a:p>
          <a:p>
            <a:endParaRPr lang="en-US" dirty="0"/>
          </a:p>
          <a:p>
            <a:r>
              <a:rPr lang="en-US" dirty="0"/>
              <a:t>This is the frequency count of the #1 ranked “role”. Can interpret that this is the role the individual most identifies with, or the primary role they felt they were playing as an attendee of the session. Many individuals selected just one or two “roles” whereas others ranked all 7 options. </a:t>
            </a:r>
          </a:p>
          <a:p>
            <a:endParaRPr lang="en-US" dirty="0"/>
          </a:p>
          <a:p>
            <a:r>
              <a:rPr lang="en-US" dirty="0"/>
              <a:t>Interpret: 276 individuals marked “Parent, Grandparent, Guardian” as a 1; 1,584 individuals marked “PreK-12 Employee” as a 1. </a:t>
            </a:r>
          </a:p>
          <a:p>
            <a:endParaRPr lang="en-US" dirty="0"/>
          </a:p>
          <a:p>
            <a:r>
              <a:rPr lang="en-US" dirty="0"/>
              <a:t>22 individuals reported two roles as a #1, they are included in this total because we cannot confirm which is most accurate. This is why our total here exceeds 3,455 (total number of respondents). </a:t>
            </a:r>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dirty="0"/>
          </a:p>
        </p:txBody>
      </p:sp>
    </p:spTree>
    <p:extLst>
      <p:ext uri="{BB962C8B-B14F-4D97-AF65-F5344CB8AC3E}">
        <p14:creationId xmlns:p14="http://schemas.microsoft.com/office/powerpoint/2010/main" val="1494259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Kansans Can Competency Wheel here as a reminder of the skills included prior to viewing the responses to the following survey item. </a:t>
            </a:r>
          </a:p>
        </p:txBody>
      </p:sp>
      <p:sp>
        <p:nvSpPr>
          <p:cNvPr id="4" name="Slide Number Placeholder 3"/>
          <p:cNvSpPr>
            <a:spLocks noGrp="1"/>
          </p:cNvSpPr>
          <p:nvPr>
            <p:ph type="sldNum" sz="quarter" idx="5"/>
          </p:nvPr>
        </p:nvSpPr>
        <p:spPr/>
        <p:txBody>
          <a:bodyPr/>
          <a:lstStyle/>
          <a:p>
            <a:fld id="{0D56005C-A41F-D441-BD3B-876C87BF6264}" type="slidenum">
              <a:rPr lang="en-US" smtClean="0"/>
              <a:t>27</a:t>
            </a:fld>
            <a:endParaRPr lang="en-US" dirty="0"/>
          </a:p>
        </p:txBody>
      </p:sp>
    </p:spTree>
    <p:extLst>
      <p:ext uri="{BB962C8B-B14F-4D97-AF65-F5344CB8AC3E}">
        <p14:creationId xmlns:p14="http://schemas.microsoft.com/office/powerpoint/2010/main" val="152814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3,142 completed responses; 313 missing responses not included. </a:t>
            </a:r>
          </a:p>
          <a:p>
            <a:endParaRPr lang="en-US" dirty="0"/>
          </a:p>
          <a:p>
            <a:r>
              <a:rPr lang="en-US" dirty="0"/>
              <a:t>The pie chart reports the percentage of respondents who selected each rating from 1 to 5, with 1 being the lowest. This can be interpreted as a scale from strongly disagree (1) to strongly agree (5). </a:t>
            </a:r>
          </a:p>
          <a:p>
            <a:endParaRPr lang="en-US" dirty="0"/>
          </a:p>
          <a:p>
            <a:r>
              <a:rPr lang="en-US" dirty="0"/>
              <a:t>Interpretation: When rating the statement: The skills represented on the Kansans Can Competency Wheel are the skills students need to be successful as an adult, 66% of respondents reported the highest rating of 5 or strongly agree, 5% reported a neutral 3 and 1% of respondents statewide reported the lowest rating of 1 or strongly disagree. </a:t>
            </a:r>
          </a:p>
          <a:p>
            <a:endParaRPr lang="en-US" dirty="0"/>
          </a:p>
          <a:p>
            <a:r>
              <a:rPr lang="en-US" dirty="0"/>
              <a:t>93% of individuals agree or strongly agree that the KCCW skills are needed for students to be successful adults. Whereas 2% of respondents reported disagreement or strong disagreement with the statement. 5% of respondents selected 3, which could be interpreted as a neutral response.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dirty="0"/>
          </a:p>
        </p:txBody>
      </p:sp>
    </p:spTree>
    <p:extLst>
      <p:ext uri="{BB962C8B-B14F-4D97-AF65-F5344CB8AC3E}">
        <p14:creationId xmlns:p14="http://schemas.microsoft.com/office/powerpoint/2010/main" val="415279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93% of individuals agree or strongly agree that the KCCW skills are needed for students to be successful adults. Whereas 2% of respondents reported disagreement or strong disagreement with the statement. 5% of respondents selected 3, which could be interpreted as a neutral response. </a:t>
            </a:r>
          </a:p>
        </p:txBody>
      </p:sp>
      <p:sp>
        <p:nvSpPr>
          <p:cNvPr id="4" name="Slide Number Placeholder 3"/>
          <p:cNvSpPr>
            <a:spLocks noGrp="1"/>
          </p:cNvSpPr>
          <p:nvPr>
            <p:ph type="sldNum" sz="quarter" idx="5"/>
          </p:nvPr>
        </p:nvSpPr>
        <p:spPr/>
        <p:txBody>
          <a:bodyPr/>
          <a:lstStyle/>
          <a:p>
            <a:fld id="{0D56005C-A41F-D441-BD3B-876C87BF6264}" type="slidenum">
              <a:rPr lang="en-US" smtClean="0"/>
              <a:t>29</a:t>
            </a:fld>
            <a:endParaRPr lang="en-US" dirty="0"/>
          </a:p>
        </p:txBody>
      </p:sp>
    </p:spTree>
    <p:extLst>
      <p:ext uri="{BB962C8B-B14F-4D97-AF65-F5344CB8AC3E}">
        <p14:creationId xmlns:p14="http://schemas.microsoft.com/office/powerpoint/2010/main" val="161777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3,047 completed responses.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reports the percentage of respondents who selected each rating from 1 to 5, with 1 being the lowest. </a:t>
            </a:r>
          </a:p>
          <a:p>
            <a:endParaRPr lang="en-US" dirty="0"/>
          </a:p>
          <a:p>
            <a:r>
              <a:rPr lang="en-US" dirty="0"/>
              <a:t>When rating the statement: These strategies Kansans expressed are still a priority to accomplish the goal of producing successful high school students, 60% of respondents reported the highest rating of 5 or strongly agree, 8 % reported a neutral 3 and only 1% of respondents statewide reported the lowest rating 1 or strongly disagree. </a:t>
            </a:r>
          </a:p>
          <a:p>
            <a:endParaRPr lang="en-US" dirty="0"/>
          </a:p>
          <a:p>
            <a:r>
              <a:rPr lang="en-US" dirty="0"/>
              <a:t>89% of individuals agree or strongly agree that the strategies expressed are still a priority to accomplish the goal of producing successful high school students. Whereas 3% of respondents reported disagreement or strong disagreement with the statement. 8 % of respondents selected 3, which could be interpreted as a neutral response. </a:t>
            </a:r>
          </a:p>
        </p:txBody>
      </p:sp>
      <p:sp>
        <p:nvSpPr>
          <p:cNvPr id="4" name="Slide Number Placeholder 3"/>
          <p:cNvSpPr>
            <a:spLocks noGrp="1"/>
          </p:cNvSpPr>
          <p:nvPr>
            <p:ph type="sldNum" sz="quarter" idx="5"/>
          </p:nvPr>
        </p:nvSpPr>
        <p:spPr/>
        <p:txBody>
          <a:bodyPr/>
          <a:lstStyle/>
          <a:p>
            <a:fld id="{B03B681A-0971-437A-97B1-44BF12E3167A}" type="slidenum">
              <a:rPr lang="en-US" smtClean="0"/>
              <a:t>30</a:t>
            </a:fld>
            <a:endParaRPr lang="en-US" dirty="0"/>
          </a:p>
        </p:txBody>
      </p:sp>
    </p:spTree>
    <p:extLst>
      <p:ext uri="{BB962C8B-B14F-4D97-AF65-F5344CB8AC3E}">
        <p14:creationId xmlns:p14="http://schemas.microsoft.com/office/powerpoint/2010/main" val="3027408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89% of respondents agree or strongly agree that the strategies expressed are still a priority to accomplish the goal of producing successful high school students. Whereas 3% of respondents reported disagreement or strong disagreement with the statement. 8 % of respondents selected 3, which could be interpreted as a neutral response. </a:t>
            </a:r>
          </a:p>
        </p:txBody>
      </p:sp>
      <p:sp>
        <p:nvSpPr>
          <p:cNvPr id="4" name="Slide Number Placeholder 3"/>
          <p:cNvSpPr>
            <a:spLocks noGrp="1"/>
          </p:cNvSpPr>
          <p:nvPr>
            <p:ph type="sldNum" sz="quarter" idx="5"/>
          </p:nvPr>
        </p:nvSpPr>
        <p:spPr/>
        <p:txBody>
          <a:bodyPr/>
          <a:lstStyle/>
          <a:p>
            <a:fld id="{0D56005C-A41F-D441-BD3B-876C87BF6264}" type="slidenum">
              <a:rPr lang="en-US" smtClean="0"/>
              <a:t>31</a:t>
            </a:fld>
            <a:endParaRPr lang="en-US" dirty="0"/>
          </a:p>
        </p:txBody>
      </p:sp>
    </p:spTree>
    <p:extLst>
      <p:ext uri="{BB962C8B-B14F-4D97-AF65-F5344CB8AC3E}">
        <p14:creationId xmlns:p14="http://schemas.microsoft.com/office/powerpoint/2010/main" val="361300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survey respondents rated the statements high which can be interpreted as agreement with the Kansans Can Competency Wheel skills (93%) and the strategies (89%) used to accomplish the goal of producing successful adults. </a:t>
            </a:r>
          </a:p>
          <a:p>
            <a:endParaRPr lang="en-US" dirty="0"/>
          </a:p>
          <a:p>
            <a:r>
              <a:rPr lang="en-US" dirty="0"/>
              <a:t>…but there is more work to be done to support schools in achieving these goals…</a:t>
            </a:r>
          </a:p>
        </p:txBody>
      </p:sp>
      <p:sp>
        <p:nvSpPr>
          <p:cNvPr id="4" name="Slide Number Placeholder 3"/>
          <p:cNvSpPr>
            <a:spLocks noGrp="1"/>
          </p:cNvSpPr>
          <p:nvPr>
            <p:ph type="sldNum" sz="quarter" idx="5"/>
          </p:nvPr>
        </p:nvSpPr>
        <p:spPr/>
        <p:txBody>
          <a:bodyPr/>
          <a:lstStyle/>
          <a:p>
            <a:fld id="{0D56005C-A41F-D441-BD3B-876C87BF6264}" type="slidenum">
              <a:rPr lang="en-US" smtClean="0"/>
              <a:t>32</a:t>
            </a:fld>
            <a:endParaRPr lang="en-US" dirty="0"/>
          </a:p>
        </p:txBody>
      </p:sp>
    </p:spTree>
    <p:extLst>
      <p:ext uri="{BB962C8B-B14F-4D97-AF65-F5344CB8AC3E}">
        <p14:creationId xmlns:p14="http://schemas.microsoft.com/office/powerpoint/2010/main" val="171457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2,867 open-ended responses to this item. </a:t>
            </a:r>
          </a:p>
          <a:p>
            <a:endParaRPr lang="en-US" dirty="0"/>
          </a:p>
          <a:p>
            <a:r>
              <a:rPr lang="en-US" dirty="0"/>
              <a:t>Analyzed by KSDE with Qualtrics TextiQ and manually. Also examined by the R12 Comprehensive Center and K-State. These groups were able to use NVivo. </a:t>
            </a:r>
          </a:p>
          <a:p>
            <a:r>
              <a:rPr lang="en-US" dirty="0"/>
              <a:t>Purpose of analysis is to identify common responses and categorize these into larger themes representing the entirety of responses.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dirty="0"/>
          </a:p>
        </p:txBody>
      </p:sp>
    </p:spTree>
    <p:extLst>
      <p:ext uri="{BB962C8B-B14F-4D97-AF65-F5344CB8AC3E}">
        <p14:creationId xmlns:p14="http://schemas.microsoft.com/office/powerpoint/2010/main" val="3349610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that examined the data found many common themes emerging from the data. They may have been labeled in different ways and structured in categories or topics differently but there was some consensus on the overarching themes found in the data. </a:t>
            </a:r>
          </a:p>
          <a:p>
            <a:endParaRPr lang="en-US" dirty="0"/>
          </a:p>
          <a:p>
            <a:r>
              <a:rPr lang="en-US" dirty="0"/>
              <a:t>R12CC examined the data by looking at board region as well as four locale categories. </a:t>
            </a:r>
          </a:p>
          <a:p>
            <a:r>
              <a:rPr lang="en-US" dirty="0"/>
              <a:t>KSU examined the data by looking at 12 locale types as well as district size. </a:t>
            </a:r>
          </a:p>
          <a:p>
            <a:endParaRPr lang="en-US" dirty="0"/>
          </a:p>
          <a:p>
            <a:r>
              <a:rPr lang="en-US" dirty="0"/>
              <a:t>All found overall consistency across the state in the supports reported. These comparisons are not presented here due to the coding structures varying among the groups, but are available upon request. </a:t>
            </a:r>
          </a:p>
        </p:txBody>
      </p:sp>
      <p:sp>
        <p:nvSpPr>
          <p:cNvPr id="4" name="Slide Number Placeholder 3"/>
          <p:cNvSpPr>
            <a:spLocks noGrp="1"/>
          </p:cNvSpPr>
          <p:nvPr>
            <p:ph type="sldNum" sz="quarter" idx="5"/>
          </p:nvPr>
        </p:nvSpPr>
        <p:spPr/>
        <p:txBody>
          <a:bodyPr/>
          <a:lstStyle/>
          <a:p>
            <a:fld id="{0D56005C-A41F-D441-BD3B-876C87BF6264}" type="slidenum">
              <a:rPr lang="en-US" smtClean="0"/>
              <a:t>34</a:t>
            </a:fld>
            <a:endParaRPr lang="en-US" dirty="0"/>
          </a:p>
        </p:txBody>
      </p:sp>
    </p:spTree>
    <p:extLst>
      <p:ext uri="{BB962C8B-B14F-4D97-AF65-F5344CB8AC3E}">
        <p14:creationId xmlns:p14="http://schemas.microsoft.com/office/powerpoint/2010/main" val="3707503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examined the data in unique ways and developed their own set of themes and codes. Through a collaborative process, these five core themes were developed to synthesize the work of KSDE, R12CC and KSU and to illustrate the needs expressed by respondents. </a:t>
            </a:r>
          </a:p>
          <a:p>
            <a:endParaRPr lang="en-US" dirty="0"/>
          </a:p>
          <a:p>
            <a:r>
              <a:rPr lang="en-US" dirty="0"/>
              <a:t>Other info to note: </a:t>
            </a:r>
          </a:p>
          <a:p>
            <a:pPr marL="171450" indent="-171450">
              <a:buFontTx/>
              <a:buChar char="-"/>
            </a:pPr>
            <a:r>
              <a:rPr lang="en-US" dirty="0"/>
              <a:t>Respondents reported a wide variety of detail in their responses from simply “more funding” to a paragraph describing specific funding needs and other detailed supports. </a:t>
            </a:r>
          </a:p>
          <a:p>
            <a:pPr marL="171450" indent="-171450">
              <a:buFontTx/>
              <a:buChar char="-"/>
            </a:pPr>
            <a:r>
              <a:rPr lang="en-US" dirty="0"/>
              <a:t>Many individuals reported supports in multiple areas across themes</a:t>
            </a:r>
          </a:p>
          <a:p>
            <a:pPr marL="171450" indent="-171450">
              <a:buFontTx/>
              <a:buChar char="-"/>
            </a:pPr>
            <a:r>
              <a:rPr lang="en-US" dirty="0"/>
              <a:t>We chose not to report the frequency of responses aligning with each theme due to the variation in coding structure among KSDE/KSU/R12 </a:t>
            </a:r>
          </a:p>
          <a:p>
            <a:pPr marL="628650" lvl="1" indent="-171450">
              <a:buFontTx/>
              <a:buChar char="-"/>
            </a:pPr>
            <a:r>
              <a:rPr lang="en-US" dirty="0"/>
              <a:t>Each theme was prominent in the data across all regions/locations and all contribute to the Kansans Can vision</a:t>
            </a:r>
          </a:p>
          <a:p>
            <a:pPr marL="171450" lvl="0" indent="-171450">
              <a:buFontTx/>
              <a:buChar char="-"/>
            </a:pPr>
            <a:r>
              <a:rPr lang="en-US" dirty="0"/>
              <a:t>Some unique and specific needs were reported, particularly in rural tour locations, that may not be represented in the data due to lower frequency/small session size</a:t>
            </a:r>
          </a:p>
          <a:p>
            <a:pPr marL="628650" lvl="1" indent="-171450">
              <a:buFontTx/>
              <a:buChar char="-"/>
            </a:pPr>
            <a:r>
              <a:rPr lang="en-US" dirty="0"/>
              <a:t>Tour location specific analyses can be conducted if districts are interested in what was said by attendees of their session though we cannot confirm that attendees of the session belong to their district or even region</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35</a:t>
            </a:fld>
            <a:endParaRPr lang="en-US" dirty="0"/>
          </a:p>
        </p:txBody>
      </p:sp>
    </p:spTree>
    <p:extLst>
      <p:ext uri="{BB962C8B-B14F-4D97-AF65-F5344CB8AC3E}">
        <p14:creationId xmlns:p14="http://schemas.microsoft.com/office/powerpoint/2010/main" val="2634517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subthemes are listed with descriptions and examples for each. </a:t>
            </a:r>
          </a:p>
        </p:txBody>
      </p:sp>
      <p:sp>
        <p:nvSpPr>
          <p:cNvPr id="4" name="Slide Number Placeholder 3"/>
          <p:cNvSpPr>
            <a:spLocks noGrp="1"/>
          </p:cNvSpPr>
          <p:nvPr>
            <p:ph type="sldNum" sz="quarter" idx="5"/>
          </p:nvPr>
        </p:nvSpPr>
        <p:spPr/>
        <p:txBody>
          <a:bodyPr/>
          <a:lstStyle/>
          <a:p>
            <a:fld id="{0D56005C-A41F-D441-BD3B-876C87BF6264}" type="slidenum">
              <a:rPr lang="en-US" smtClean="0"/>
              <a:t>36</a:t>
            </a:fld>
            <a:endParaRPr lang="en-US" dirty="0"/>
          </a:p>
        </p:txBody>
      </p:sp>
    </p:spTree>
    <p:extLst>
      <p:ext uri="{BB962C8B-B14F-4D97-AF65-F5344CB8AC3E}">
        <p14:creationId xmlns:p14="http://schemas.microsoft.com/office/powerpoint/2010/main" val="58878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subthemes and descriptions. </a:t>
            </a:r>
          </a:p>
        </p:txBody>
      </p:sp>
      <p:sp>
        <p:nvSpPr>
          <p:cNvPr id="4" name="Slide Number Placeholder 3"/>
          <p:cNvSpPr>
            <a:spLocks noGrp="1"/>
          </p:cNvSpPr>
          <p:nvPr>
            <p:ph type="sldNum" sz="quarter" idx="5"/>
          </p:nvPr>
        </p:nvSpPr>
        <p:spPr/>
        <p:txBody>
          <a:bodyPr/>
          <a:lstStyle/>
          <a:p>
            <a:fld id="{0D56005C-A41F-D441-BD3B-876C87BF6264}" type="slidenum">
              <a:rPr lang="en-US" smtClean="0"/>
              <a:t>37</a:t>
            </a:fld>
            <a:endParaRPr lang="en-US" dirty="0"/>
          </a:p>
        </p:txBody>
      </p:sp>
    </p:spTree>
    <p:extLst>
      <p:ext uri="{BB962C8B-B14F-4D97-AF65-F5344CB8AC3E}">
        <p14:creationId xmlns:p14="http://schemas.microsoft.com/office/powerpoint/2010/main" val="831155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subthemes under system-wide needs. </a:t>
            </a:r>
          </a:p>
          <a:p>
            <a:endParaRPr lang="en-US" dirty="0"/>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38</a:t>
            </a:fld>
            <a:endParaRPr lang="en-US" dirty="0"/>
          </a:p>
        </p:txBody>
      </p:sp>
    </p:spTree>
    <p:extLst>
      <p:ext uri="{BB962C8B-B14F-4D97-AF65-F5344CB8AC3E}">
        <p14:creationId xmlns:p14="http://schemas.microsoft.com/office/powerpoint/2010/main" val="1048413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here not only refers to building or district leadership but also state-level leadership at KSDE, State Board of Education and Legislature. </a:t>
            </a:r>
          </a:p>
        </p:txBody>
      </p:sp>
      <p:sp>
        <p:nvSpPr>
          <p:cNvPr id="4" name="Slide Number Placeholder 3"/>
          <p:cNvSpPr>
            <a:spLocks noGrp="1"/>
          </p:cNvSpPr>
          <p:nvPr>
            <p:ph type="sldNum" sz="quarter" idx="5"/>
          </p:nvPr>
        </p:nvSpPr>
        <p:spPr/>
        <p:txBody>
          <a:bodyPr/>
          <a:lstStyle/>
          <a:p>
            <a:fld id="{0D56005C-A41F-D441-BD3B-876C87BF6264}" type="slidenum">
              <a:rPr lang="en-US" smtClean="0"/>
              <a:t>39</a:t>
            </a:fld>
            <a:endParaRPr lang="en-US" dirty="0"/>
          </a:p>
        </p:txBody>
      </p:sp>
    </p:spTree>
    <p:extLst>
      <p:ext uri="{BB962C8B-B14F-4D97-AF65-F5344CB8AC3E}">
        <p14:creationId xmlns:p14="http://schemas.microsoft.com/office/powerpoint/2010/main" val="343015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6</a:t>
            </a:fld>
            <a:endParaRPr lang="en-US" dirty="0"/>
          </a:p>
        </p:txBody>
      </p:sp>
    </p:spTree>
    <p:extLst>
      <p:ext uri="{BB962C8B-B14F-4D97-AF65-F5344CB8AC3E}">
        <p14:creationId xmlns:p14="http://schemas.microsoft.com/office/powerpoint/2010/main" val="3707891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Summary points:</a:t>
            </a:r>
          </a:p>
          <a:p>
            <a:pPr marL="171450" indent="-171450">
              <a:buFontTx/>
              <a:buChar char="-"/>
            </a:pPr>
            <a:r>
              <a:rPr lang="en-US" dirty="0"/>
              <a:t>Validation of the current work of the agency</a:t>
            </a:r>
          </a:p>
          <a:p>
            <a:pPr marL="171450" indent="-171450">
              <a:buFontTx/>
              <a:buChar char="-"/>
            </a:pPr>
            <a:r>
              <a:rPr lang="en-US" dirty="0"/>
              <a:t>Consistency in needs across the state regardless of location, board region, district size</a:t>
            </a:r>
          </a:p>
          <a:p>
            <a:pPr marL="628650" lvl="1" indent="-171450">
              <a:buFontTx/>
              <a:buChar char="-"/>
            </a:pPr>
            <a:r>
              <a:rPr lang="en-US" dirty="0"/>
              <a:t>There were specific needs identified unique to certain locations (particularly rural session locations)</a:t>
            </a:r>
          </a:p>
          <a:p>
            <a:pPr marL="628650" lvl="1" indent="-171450">
              <a:buFontTx/>
              <a:buChar char="-"/>
            </a:pPr>
            <a:r>
              <a:rPr lang="en-US" dirty="0"/>
              <a:t>Regional and district comparison data can be provided if requested (however, the data was analyzed with themes and codes unique to KSDE/KSU/R12CC)</a:t>
            </a:r>
          </a:p>
          <a:p>
            <a:pPr marL="171450" lvl="0" indent="-171450">
              <a:buFontTx/>
              <a:buChar char="-"/>
            </a:pPr>
            <a:r>
              <a:rPr lang="en-US" dirty="0"/>
              <a:t>Many of these supports intersect the five core themes</a:t>
            </a:r>
          </a:p>
          <a:p>
            <a:pPr marL="628650" lvl="1" indent="-171450">
              <a:buFontTx/>
              <a:buChar char="-"/>
            </a:pPr>
            <a:r>
              <a:rPr lang="en-US" dirty="0"/>
              <a:t>Funding touches student learning, system wide needs, educator centered supports and is impacted by leadership and policy</a:t>
            </a:r>
          </a:p>
          <a:p>
            <a:pPr marL="628650" lvl="1" indent="-171450">
              <a:buFontTx/>
              <a:buChar char="-"/>
            </a:pPr>
            <a:r>
              <a:rPr lang="en-US" dirty="0"/>
              <a:t>Some supports may lead to action whereas others are out of the control of the districts/KSDE </a:t>
            </a:r>
          </a:p>
        </p:txBody>
      </p:sp>
      <p:sp>
        <p:nvSpPr>
          <p:cNvPr id="4" name="Slide Number Placeholder 3"/>
          <p:cNvSpPr>
            <a:spLocks noGrp="1"/>
          </p:cNvSpPr>
          <p:nvPr>
            <p:ph type="sldNum" sz="quarter" idx="5"/>
          </p:nvPr>
        </p:nvSpPr>
        <p:spPr/>
        <p:txBody>
          <a:bodyPr/>
          <a:lstStyle/>
          <a:p>
            <a:fld id="{0D56005C-A41F-D441-BD3B-876C87BF6264}" type="slidenum">
              <a:rPr lang="en-US" smtClean="0"/>
              <a:t>41</a:t>
            </a:fld>
            <a:endParaRPr lang="en-US" dirty="0"/>
          </a:p>
        </p:txBody>
      </p:sp>
    </p:spTree>
    <p:extLst>
      <p:ext uri="{BB962C8B-B14F-4D97-AF65-F5344CB8AC3E}">
        <p14:creationId xmlns:p14="http://schemas.microsoft.com/office/powerpoint/2010/main" val="374659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08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2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99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a suggestion of</a:t>
            </a:r>
            <a:r>
              <a:rPr lang="en-US" baseline="0" dirty="0"/>
              <a:t> a </a:t>
            </a:r>
            <a:r>
              <a:rPr lang="en-US" i="1" baseline="0" dirty="0"/>
              <a:t>structure of social opportunities</a:t>
            </a:r>
            <a:r>
              <a:rPr lang="en-US" baseline="0" dirty="0"/>
              <a:t>—opportunities for experience, particularly real-world experiences—that students need to practice applied skills, both practical and social.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3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We</a:t>
            </a:r>
            <a:r>
              <a:rPr lang="en-US" sz="1600" baseline="0" dirty="0"/>
              <a:t> also learned that Kansans believe</a:t>
            </a:r>
          </a:p>
          <a:p>
            <a:pPr marL="285750" indent="-285750">
              <a:buFont typeface="Arial" panose="020B0604020202020204" pitchFamily="34" charset="0"/>
              <a:buChar char="•"/>
            </a:pPr>
            <a:r>
              <a:rPr lang="en-US" sz="1600" dirty="0"/>
              <a:t>Every</a:t>
            </a:r>
            <a:r>
              <a:rPr lang="en-US" sz="1600" baseline="0" dirty="0"/>
              <a:t> child needs access to quality preschool education</a:t>
            </a:r>
          </a:p>
          <a:p>
            <a:pPr marL="285750" indent="-285750">
              <a:buFont typeface="Arial" panose="020B0604020202020204" pitchFamily="34" charset="0"/>
              <a:buChar char="•"/>
            </a:pPr>
            <a:r>
              <a:rPr lang="en-US" sz="1600" baseline="0" dirty="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a:t>Counselors need to be able to help students identify and explore career interests</a:t>
            </a:r>
          </a:p>
          <a:p>
            <a:pPr marL="285750" indent="-285750">
              <a:buFont typeface="Arial" panose="020B0604020202020204" pitchFamily="34" charset="0"/>
              <a:buChar char="•"/>
            </a:pPr>
            <a:r>
              <a:rPr lang="en-US" sz="1600" baseline="0" dirty="0"/>
              <a:t>Must be collaboration between schools and businesses to prepare students for postsecondary pursuits</a:t>
            </a:r>
          </a:p>
          <a:p>
            <a:pPr marL="285750" indent="-285750">
              <a:buFont typeface="Arial" panose="020B0604020202020204" pitchFamily="34" charset="0"/>
              <a:buChar char="•"/>
            </a:pPr>
            <a:r>
              <a:rPr lang="en-US" sz="1600" baseline="0" dirty="0"/>
              <a:t>Schools must be reorganized around the student, not the system to meet unique needs</a:t>
            </a:r>
          </a:p>
          <a:p>
            <a:pPr marL="285750" indent="-285750">
              <a:buFont typeface="Arial" panose="020B0604020202020204" pitchFamily="34" charset="0"/>
              <a:buChar char="•"/>
            </a:pPr>
            <a:r>
              <a:rPr lang="en-US" sz="1600" baseline="0" dirty="0"/>
              <a:t>Community service is an important part of preparing students for life after high school.</a:t>
            </a:r>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3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499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820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41946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30773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74278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33932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3528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134181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07406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69921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2578730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208478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813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24316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51018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2/23/2022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0076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13588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968546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51989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698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9254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93841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57059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017003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229271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37541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22611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94007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88300">
              <a:srgbClr val="E1F0F8"/>
            </a:gs>
            <a:gs pos="0">
              <a:srgbClr val="0081C4"/>
            </a:gs>
            <a:gs pos="100000">
              <a:schemeClr val="tx1"/>
            </a:gs>
          </a:gsLst>
          <a:lin ang="189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2667000"/>
            <a:ext cx="12192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p:nvSpPr>
        <p:spPr>
          <a:xfrm>
            <a:off x="-1" y="5479144"/>
            <a:ext cx="12192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p:nvPr>
        </p:nvSpPr>
        <p:spPr>
          <a:xfrm>
            <a:off x="304799" y="2819401"/>
            <a:ext cx="115824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761999" y="4800600"/>
            <a:ext cx="10668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FFE098"/>
                </a:solidFill>
              </a:rPr>
              <a:pPr/>
              <a:t>2/23/2022</a:t>
            </a:fld>
            <a:endParaRPr lang="en-US" dirty="0">
              <a:solidFill>
                <a:srgbClr val="FFE098"/>
              </a:solidFill>
            </a:endParaRPr>
          </a:p>
        </p:txBody>
      </p:sp>
      <p:sp>
        <p:nvSpPr>
          <p:cNvPr id="5" name="Footer Placeholder 4"/>
          <p:cNvSpPr>
            <a:spLocks noGrp="1"/>
          </p:cNvSpPr>
          <p:nvPr>
            <p:ph type="ftr" sz="quarter" idx="11"/>
          </p:nvPr>
        </p:nvSpPr>
        <p:spPr>
          <a:xfrm>
            <a:off x="7721600" y="6356351"/>
            <a:ext cx="3860800" cy="365125"/>
          </a:xfrm>
        </p:spPr>
        <p:txBody>
          <a:bodyPr/>
          <a:lstStyle>
            <a:lvl1pPr algn="r">
              <a:defRPr/>
            </a:lvl1pPr>
          </a:lstStyle>
          <a:p>
            <a:endParaRPr lang="en-US" dirty="0">
              <a:solidFill>
                <a:srgbClr val="FFE098"/>
              </a:solidFill>
            </a:endParaRPr>
          </a:p>
        </p:txBody>
      </p:sp>
      <p:sp>
        <p:nvSpPr>
          <p:cNvPr id="6" name="Slide Number Placeholder 5"/>
          <p:cNvSpPr>
            <a:spLocks noGrp="1"/>
          </p:cNvSpPr>
          <p:nvPr>
            <p:ph type="sldNum" sz="quarter" idx="12"/>
          </p:nvPr>
        </p:nvSpPr>
        <p:spPr>
          <a:xfrm>
            <a:off x="5283199" y="4392169"/>
            <a:ext cx="1625600" cy="365125"/>
          </a:xfrm>
        </p:spPr>
        <p:txBody>
          <a:bodyPr/>
          <a:lstStyle>
            <a:lvl1pPr algn="ctr">
              <a:defRPr sz="2400">
                <a:latin typeface="+mj-lt"/>
              </a:defRPr>
            </a:lvl1pPr>
          </a:lstStyle>
          <a:p>
            <a:fld id="{811DB9B8-082D-49D0-8568-0E41828C2254}" type="slidenum">
              <a:rPr lang="en-US" smtClean="0">
                <a:solidFill>
                  <a:srgbClr val="FFE098"/>
                </a:solidFill>
              </a:rPr>
              <a:pPr/>
              <a:t>‹#›</a:t>
            </a:fld>
            <a:endParaRPr lang="en-US" dirty="0">
              <a:solidFill>
                <a:srgbClr val="FFE098"/>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9200" y="593895"/>
            <a:ext cx="2845045" cy="163387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521948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dirty="0">
              <a:solidFill>
                <a:srgbClr val="0081C4"/>
              </a:solidFill>
            </a:endParaRPr>
          </a:p>
        </p:txBody>
      </p:sp>
      <p:sp>
        <p:nvSpPr>
          <p:cNvPr id="6" name="Slide Number Placeholder 5"/>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3384937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chemeClr val="accent2"/>
            </a:gs>
            <a:gs pos="58500">
              <a:schemeClr val="bg1"/>
            </a:gs>
            <a:gs pos="100000">
              <a:schemeClr val="tx2"/>
            </a:gs>
          </a:gsLst>
          <a:lin ang="3600000" scaled="0"/>
        </a:gradFill>
        <a:effectLst/>
      </p:bgPr>
    </p:bg>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p:nvSpPr>
        <p:spPr>
          <a:xfrm>
            <a:off x="-1" y="2667000"/>
            <a:ext cx="12192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Rectangle 8"/>
          <p:cNvSpPr/>
          <p:nvPr/>
        </p:nvSpPr>
        <p:spPr>
          <a:xfrm>
            <a:off x="-1" y="5479144"/>
            <a:ext cx="12192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304799" y="2819400"/>
            <a:ext cx="115824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61999" y="48006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5" name="Footer Placeholder 4"/>
          <p:cNvSpPr>
            <a:spLocks noGrp="1"/>
          </p:cNvSpPr>
          <p:nvPr>
            <p:ph type="ftr" sz="quarter" idx="11"/>
          </p:nvPr>
        </p:nvSpPr>
        <p:spPr>
          <a:xfrm>
            <a:off x="7721600" y="6356351"/>
            <a:ext cx="3860800" cy="365125"/>
          </a:xfrm>
        </p:spPr>
        <p:txBody>
          <a:bodyPr/>
          <a:lstStyle/>
          <a:p>
            <a:endParaRPr lang="en-US" dirty="0">
              <a:solidFill>
                <a:srgbClr val="0081C4"/>
              </a:solidFill>
            </a:endParaRPr>
          </a:p>
        </p:txBody>
      </p:sp>
      <p:sp>
        <p:nvSpPr>
          <p:cNvPr id="6" name="Slide Number Placeholder 5"/>
          <p:cNvSpPr>
            <a:spLocks noGrp="1"/>
          </p:cNvSpPr>
          <p:nvPr>
            <p:ph type="sldNum" sz="quarter" idx="12"/>
          </p:nvPr>
        </p:nvSpPr>
        <p:spPr>
          <a:xfrm>
            <a:off x="5279136" y="4389121"/>
            <a:ext cx="1621536" cy="365125"/>
          </a:xfrm>
        </p:spPr>
        <p:txBody>
          <a:bodyPr/>
          <a:lstStyle>
            <a:lvl1pPr algn="ctr">
              <a:defRPr sz="2400">
                <a:solidFill>
                  <a:srgbClr val="FFFFFF"/>
                </a:solidFill>
              </a:defRPr>
            </a:lvl1pPr>
          </a:lstStyle>
          <a:p>
            <a:fld id="{811DB9B8-082D-49D0-8568-0E41828C2254}"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9200" y="593895"/>
            <a:ext cx="2845045" cy="163387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601432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6" name="Footer Placeholder 5"/>
          <p:cNvSpPr>
            <a:spLocks noGrp="1"/>
          </p:cNvSpPr>
          <p:nvPr>
            <p:ph type="ftr" sz="quarter" idx="11"/>
          </p:nvPr>
        </p:nvSpPr>
        <p:spPr/>
        <p:txBody>
          <a:bodyPr/>
          <a:lstStyle/>
          <a:p>
            <a:endParaRPr lang="en-US" dirty="0">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307615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8" name="Footer Placeholder 7"/>
          <p:cNvSpPr>
            <a:spLocks noGrp="1"/>
          </p:cNvSpPr>
          <p:nvPr>
            <p:ph type="ftr" sz="quarter" idx="11"/>
          </p:nvPr>
        </p:nvSpPr>
        <p:spPr/>
        <p:txBody>
          <a:bodyPr/>
          <a:lstStyle/>
          <a:p>
            <a:endParaRPr lang="en-US" dirty="0">
              <a:solidFill>
                <a:srgbClr val="0081C4"/>
              </a:solidFill>
            </a:endParaRPr>
          </a:p>
        </p:txBody>
      </p:sp>
      <p:sp>
        <p:nvSpPr>
          <p:cNvPr id="9" name="Slide Number Placeholder 8"/>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2695300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4" name="Footer Placeholder 3"/>
          <p:cNvSpPr>
            <a:spLocks noGrp="1"/>
          </p:cNvSpPr>
          <p:nvPr>
            <p:ph type="ftr" sz="quarter" idx="11"/>
          </p:nvPr>
        </p:nvSpPr>
        <p:spPr/>
        <p:txBody>
          <a:bodyPr/>
          <a:lstStyle/>
          <a:p>
            <a:endParaRPr lang="en-US" dirty="0">
              <a:solidFill>
                <a:srgbClr val="0081C4"/>
              </a:solidFill>
            </a:endParaRPr>
          </a:p>
        </p:txBody>
      </p:sp>
      <p:sp>
        <p:nvSpPr>
          <p:cNvPr id="5" name="Slide Number Placeholder 4"/>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309230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6064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4400" y="4483180"/>
            <a:ext cx="3454400" cy="1983813"/>
          </a:xfrm>
          <a:prstGeom prst="rect">
            <a:avLst/>
          </a:prstGeom>
          <a:effectLst/>
        </p:spPr>
      </p:pic>
      <p:sp>
        <p:nvSpPr>
          <p:cNvPr id="2" name="Date Placeholder 1"/>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3" name="Footer Placeholder 2"/>
          <p:cNvSpPr>
            <a:spLocks noGrp="1"/>
          </p:cNvSpPr>
          <p:nvPr>
            <p:ph type="ftr" sz="quarter" idx="11"/>
          </p:nvPr>
        </p:nvSpPr>
        <p:spPr/>
        <p:txBody>
          <a:bodyPr/>
          <a:lstStyle/>
          <a:p>
            <a:endParaRPr lang="en-US" dirty="0">
              <a:solidFill>
                <a:srgbClr val="0081C4"/>
              </a:solidFill>
            </a:endParaRPr>
          </a:p>
        </p:txBody>
      </p:sp>
      <p:sp>
        <p:nvSpPr>
          <p:cNvPr id="4" name="Slide Number Placeholder 3"/>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2150197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5184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585216" y="1719072"/>
            <a:ext cx="10997184"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6" name="Footer Placeholder 5"/>
          <p:cNvSpPr>
            <a:spLocks noGrp="1"/>
          </p:cNvSpPr>
          <p:nvPr>
            <p:ph type="ftr" sz="quarter" idx="11"/>
          </p:nvPr>
        </p:nvSpPr>
        <p:spPr/>
        <p:txBody>
          <a:bodyPr/>
          <a:lstStyle/>
          <a:p>
            <a:endParaRPr lang="en-US" dirty="0">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
        <p:nvSpPr>
          <p:cNvPr id="8" name="Rectangle 7"/>
          <p:cNvSpPr/>
          <p:nvPr/>
        </p:nvSpPr>
        <p:spPr>
          <a:xfrm>
            <a:off x="8229600" y="161544"/>
            <a:ext cx="39624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Text Placeholder 3"/>
          <p:cNvSpPr>
            <a:spLocks noGrp="1"/>
          </p:cNvSpPr>
          <p:nvPr>
            <p:ph type="body" sz="half" idx="2"/>
          </p:nvPr>
        </p:nvSpPr>
        <p:spPr>
          <a:xfrm>
            <a:off x="8331200" y="274320"/>
            <a:ext cx="36576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1" name="Rectangle 10"/>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65933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6" name="Footer Placeholder 5"/>
          <p:cNvSpPr>
            <a:spLocks noGrp="1"/>
          </p:cNvSpPr>
          <p:nvPr>
            <p:ph type="ftr" sz="quarter" idx="11"/>
          </p:nvPr>
        </p:nvSpPr>
        <p:spPr/>
        <p:txBody>
          <a:bodyPr/>
          <a:lstStyle/>
          <a:p>
            <a:endParaRPr lang="en-US" dirty="0">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
        <p:nvSpPr>
          <p:cNvPr id="8" name="Rectangle 7"/>
          <p:cNvSpPr/>
          <p:nvPr/>
        </p:nvSpPr>
        <p:spPr>
          <a:xfrm>
            <a:off x="8229600" y="161544"/>
            <a:ext cx="39624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Rectangle 8"/>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508000" y="228600"/>
            <a:ext cx="75184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8331200" y="228600"/>
            <a:ext cx="37592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8193024" y="134112"/>
            <a:ext cx="1016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3" name="Picture Placeholder 2"/>
          <p:cNvSpPr>
            <a:spLocks noGrp="1"/>
          </p:cNvSpPr>
          <p:nvPr>
            <p:ph type="pic" idx="1"/>
          </p:nvPr>
        </p:nvSpPr>
        <p:spPr>
          <a:xfrm>
            <a:off x="582507" y="1717040"/>
            <a:ext cx="10999893" cy="4531360"/>
          </a:xfrm>
          <a:solidFill>
            <a:schemeClr val="bg2">
              <a:lumMod val="60000"/>
              <a:lumOff val="40000"/>
              <a:alpha val="31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07687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dirty="0">
              <a:solidFill>
                <a:srgbClr val="0081C4"/>
              </a:solidFill>
            </a:endParaRPr>
          </a:p>
        </p:txBody>
      </p:sp>
      <p:sp>
        <p:nvSpPr>
          <p:cNvPr id="6" name="Slide Number Placeholder 5"/>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dirty="0">
              <a:solidFill>
                <a:srgbClr val="0081C4"/>
              </a:solidFill>
            </a:endParaRPr>
          </a:p>
        </p:txBody>
      </p:sp>
    </p:spTree>
    <p:extLst>
      <p:ext uri="{BB962C8B-B14F-4D97-AF65-F5344CB8AC3E}">
        <p14:creationId xmlns:p14="http://schemas.microsoft.com/office/powerpoint/2010/main" val="350347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0" y="5163880"/>
            <a:ext cx="2707531" cy="1554479"/>
          </a:xfrm>
          <a:prstGeom prst="rect">
            <a:avLst/>
          </a:prstGeom>
          <a:effectLst/>
        </p:spPr>
      </p:pic>
      <p:sp>
        <p:nvSpPr>
          <p:cNvPr id="7" name="Rectangle 6"/>
          <p:cNvSpPr/>
          <p:nvPr/>
        </p:nvSpPr>
        <p:spPr>
          <a:xfrm rot="5400000">
            <a:off x="7264400" y="2070100"/>
            <a:ext cx="6858000" cy="271780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p:nvSpPr>
        <p:spPr>
          <a:xfrm rot="5400000">
            <a:off x="7367271" y="2284730"/>
            <a:ext cx="6858000" cy="2288540"/>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Vertical Title 1"/>
          <p:cNvSpPr>
            <a:spLocks noGrp="1"/>
          </p:cNvSpPr>
          <p:nvPr>
            <p:ph type="title" orient="vert"/>
          </p:nvPr>
        </p:nvSpPr>
        <p:spPr>
          <a:xfrm>
            <a:off x="9753600" y="274639"/>
            <a:ext cx="19304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599" y="274639"/>
            <a:ext cx="84709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dirty="0">
              <a:solidFill>
                <a:srgbClr val="0081C4"/>
              </a:solidFill>
            </a:endParaRPr>
          </a:p>
        </p:txBody>
      </p:sp>
      <p:sp>
        <p:nvSpPr>
          <p:cNvPr id="6" name="Slide Number Placeholder 5"/>
          <p:cNvSpPr>
            <a:spLocks noGrp="1"/>
          </p:cNvSpPr>
          <p:nvPr>
            <p:ph type="sldNum" sz="quarter" idx="12"/>
          </p:nvPr>
        </p:nvSpPr>
        <p:spPr>
          <a:xfrm>
            <a:off x="8128000" y="6356351"/>
            <a:ext cx="1016000" cy="365125"/>
          </a:xfrm>
        </p:spPr>
        <p:txBody>
          <a:bodyPr/>
          <a:lstStyle/>
          <a:p>
            <a:fld id="{811DB9B8-082D-49D0-8568-0E41828C2254}" type="slidenum">
              <a:rPr lang="en-US" smtClean="0">
                <a:solidFill>
                  <a:srgbClr val="0081C4"/>
                </a:solidFill>
              </a:rPr>
              <a:pPr/>
              <a:t>‹#›</a:t>
            </a:fld>
            <a:endParaRPr lang="en-US" dirty="0">
              <a:solidFill>
                <a:srgbClr val="0081C4"/>
              </a:solidFill>
            </a:endParaRPr>
          </a:p>
        </p:txBody>
      </p:sp>
      <p:sp>
        <p:nvSpPr>
          <p:cNvPr id="9" name="Rectangle 8"/>
          <p:cNvSpPr/>
          <p:nvPr/>
        </p:nvSpPr>
        <p:spPr>
          <a:xfrm rot="5400000">
            <a:off x="6051635" y="3329432"/>
            <a:ext cx="6858000" cy="199136"/>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104464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4230717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37C1E-5B90-42A3-A67F-33D539E4AA2B}"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9346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827985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8E737C1E-5B90-42A3-A67F-33D539E4AA2B}"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8724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0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6610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2440054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Edit Master text styles</a:t>
            </a:r>
          </a:p>
        </p:txBody>
      </p:sp>
    </p:spTree>
    <p:extLst>
      <p:ext uri="{BB962C8B-B14F-4D97-AF65-F5344CB8AC3E}">
        <p14:creationId xmlns:p14="http://schemas.microsoft.com/office/powerpoint/2010/main" val="2576339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869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ase tour map">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085AB-ECF2-454A-981D-BC9DB12B7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800" r="7284" b="1334"/>
          <a:stretch/>
        </p:blipFill>
        <p:spPr>
          <a:xfrm>
            <a:off x="2369" y="6364224"/>
            <a:ext cx="11299615" cy="402336"/>
          </a:xfrm>
          <a:prstGeom prst="rect">
            <a:avLst/>
          </a:prstGeom>
          <a:noFill/>
        </p:spPr>
      </p:pic>
      <p:pic>
        <p:nvPicPr>
          <p:cNvPr id="9" name="Picture 8">
            <a:extLst>
              <a:ext uri="{FF2B5EF4-FFF2-40B4-BE49-F238E27FC236}">
                <a16:creationId xmlns:a16="http://schemas.microsoft.com/office/drawing/2014/main" id="{0DCC66F4-7D89-416C-BA0C-56A510C85D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120" y="482179"/>
            <a:ext cx="9509760" cy="5765500"/>
          </a:xfrm>
          <a:prstGeom prst="rect">
            <a:avLst/>
          </a:prstGeom>
        </p:spPr>
      </p:pic>
    </p:spTree>
    <p:extLst>
      <p:ext uri="{BB962C8B-B14F-4D97-AF65-F5344CB8AC3E}">
        <p14:creationId xmlns:p14="http://schemas.microsoft.com/office/powerpoint/2010/main" val="5397280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706959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79296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737C1E-5B90-42A3-A67F-33D539E4AA2B}"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4086556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dirty="0"/>
              <a:t>Click icon to add media</a:t>
            </a:r>
          </a:p>
        </p:txBody>
      </p:sp>
      <p:sp>
        <p:nvSpPr>
          <p:cNvPr id="2" name="Date Placeholder 1"/>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3208140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3032388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dirty="0"/>
          </a:p>
        </p:txBody>
      </p:sp>
    </p:spTree>
    <p:extLst>
      <p:ext uri="{BB962C8B-B14F-4D97-AF65-F5344CB8AC3E}">
        <p14:creationId xmlns:p14="http://schemas.microsoft.com/office/powerpoint/2010/main" val="384815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58087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BDB959D5-2D02-491B-A3F2-C83A1BA4AB43}" type="datetimeFigureOut">
              <a:rPr lang="en-US" smtClean="0"/>
              <a:t>2/23/2022</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8E737C1E-5B90-42A3-A67F-33D539E4AA2B}"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0029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03816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44968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96222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1.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2/23/2022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3426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45360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711" r:id="rId19"/>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409737" y="5334000"/>
            <a:ext cx="2441431" cy="1402080"/>
          </a:xfrm>
          <a:prstGeom prst="rect">
            <a:avLst/>
          </a:prstGeom>
          <a:effectLst/>
        </p:spPr>
      </p:pic>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p:nvSpPr>
        <p:spPr>
          <a:xfrm>
            <a:off x="0" y="167641"/>
            <a:ext cx="12192000" cy="1154314"/>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r">
              <a:defRPr sz="600">
                <a:solidFill>
                  <a:schemeClr val="tx2"/>
                </a:solidFill>
              </a:defRPr>
            </a:lvl1pPr>
          </a:lstStyle>
          <a:p>
            <a:fld id="{3DF0E6F6-5701-4A95-A410-D1C4669AB8AE}" type="datetimeFigureOut">
              <a:rPr lang="en-US" smtClean="0">
                <a:solidFill>
                  <a:srgbClr val="0081C4"/>
                </a:solidFill>
              </a:rPr>
              <a:pPr/>
              <a:t>2/23/2022</a:t>
            </a:fld>
            <a:endParaRPr lang="en-US" dirty="0">
              <a:solidFill>
                <a:srgbClr val="0081C4"/>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0081C4"/>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11DB9B8-082D-49D0-8568-0E41828C2254}" type="slidenum">
              <a:rPr lang="en-US" smtClean="0">
                <a:solidFill>
                  <a:srgbClr val="0081C4"/>
                </a:solidFill>
              </a:rPr>
              <a:pPr/>
              <a:t>‹#›</a:t>
            </a:fld>
            <a:endParaRPr lang="en-US" dirty="0">
              <a:solidFill>
                <a:srgbClr val="0081C4"/>
              </a:solidFill>
            </a:endParaRPr>
          </a:p>
        </p:txBody>
      </p:sp>
      <p:sp>
        <p:nvSpPr>
          <p:cNvPr id="9" name="Rectangle 8"/>
          <p:cNvSpPr/>
          <p:nvPr/>
        </p:nvSpPr>
        <p:spPr>
          <a:xfrm>
            <a:off x="0" y="1368552"/>
            <a:ext cx="12192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2959922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959D5-2D02-491B-A3F2-C83A1BA4AB43}" type="datetimeFigureOut">
              <a:rPr lang="en-US" smtClean="0"/>
              <a:t>2/23/2022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37C1E-5B90-42A3-A67F-33D539E4AA2B}"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3070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5400" b="1" dirty="0">
                <a:latin typeface="Open Sans Light" panose="020B0306030504020204" pitchFamily="34" charset="0"/>
                <a:ea typeface="Open Sans Light" panose="020B0306030504020204" pitchFamily="34" charset="0"/>
                <a:cs typeface="Open Sans Light" panose="020B0306030504020204" pitchFamily="34" charset="0"/>
              </a:rPr>
              <a:t>Kansans Can Success Tour 2021</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a:p>
            <a:r>
              <a:rPr lang="en-US" sz="2667" dirty="0"/>
              <a:t>Dr. Brad Neuenswander, Deputy Commissioner</a:t>
            </a:r>
          </a:p>
        </p:txBody>
      </p:sp>
    </p:spTree>
    <p:extLst>
      <p:ext uri="{BB962C8B-B14F-4D97-AF65-F5344CB8AC3E}">
        <p14:creationId xmlns:p14="http://schemas.microsoft.com/office/powerpoint/2010/main" val="128857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a:extLst>
              <a:ext uri="{FF2B5EF4-FFF2-40B4-BE49-F238E27FC236}">
                <a16:creationId xmlns:a16="http://schemas.microsoft.com/office/drawing/2014/main" id="{AB0B1124-532F-7848-9F3B-6CDCFE5DACFC}"/>
              </a:ext>
            </a:extLst>
          </p:cNvPr>
          <p:cNvSpPr txBox="1"/>
          <p:nvPr/>
        </p:nvSpPr>
        <p:spPr>
          <a:xfrm>
            <a:off x="304800" y="86940"/>
            <a:ext cx="11379200" cy="1162493"/>
          </a:xfrm>
          <a:prstGeom prst="rect">
            <a:avLst/>
          </a:prstGeom>
          <a:noFill/>
          <a:ln>
            <a:noFill/>
          </a:ln>
        </p:spPr>
        <p:txBody>
          <a:bodyPr lIns="121900" tIns="60933" rIns="121900" bIns="60933" anchor="ctr" anchorCtr="0">
            <a:noAutofit/>
          </a:bodyPr>
          <a:lstStyle/>
          <a:p>
            <a:pPr marL="0" marR="0" lvl="0" indent="0" algn="l" defTabSz="1219140" rtl="0" eaLnBrk="1" fontAlgn="auto" latinLnBrk="0" hangingPunct="0">
              <a:lnSpc>
                <a:spcPct val="93750"/>
              </a:lnSpc>
              <a:spcBef>
                <a:spcPts val="0"/>
              </a:spcBef>
              <a:spcAft>
                <a:spcPts val="0"/>
              </a:spcAft>
              <a:buClrTx/>
              <a:buSzPct val="25000"/>
              <a:buFontTx/>
              <a:buNone/>
              <a:tabLst/>
              <a:defRPr/>
            </a:pPr>
            <a:r>
              <a:rPr kumimoji="0" lang="en-US" sz="4800" b="0" i="0" u="none" strike="noStrike" kern="0" cap="none" spc="0" normalizeH="0" baseline="0" noProof="0" dirty="0">
                <a:ln>
                  <a:noFill/>
                </a:ln>
                <a:solidFill>
                  <a:srgbClr val="12284C"/>
                </a:solidFill>
                <a:effectLst/>
                <a:uLnTx/>
                <a:uFillTx/>
                <a:latin typeface="Open Sans Light"/>
                <a:ea typeface="Franklin Gothic"/>
                <a:cs typeface="Franklin Gothic"/>
                <a:sym typeface="Franklin Gothic"/>
              </a:rPr>
              <a:t>HIGH SCHOOL GRADUATES LACKING…</a:t>
            </a:r>
          </a:p>
        </p:txBody>
      </p:sp>
      <p:sp>
        <p:nvSpPr>
          <p:cNvPr id="3" name="Shape 214">
            <a:extLst>
              <a:ext uri="{FF2B5EF4-FFF2-40B4-BE49-F238E27FC236}">
                <a16:creationId xmlns:a16="http://schemas.microsoft.com/office/drawing/2014/main" id="{81A9F9F4-B213-1248-A0C9-23D36F1C0831}"/>
              </a:ext>
            </a:extLst>
          </p:cNvPr>
          <p:cNvSpPr txBox="1"/>
          <p:nvPr/>
        </p:nvSpPr>
        <p:spPr>
          <a:xfrm>
            <a:off x="4038600" y="1323272"/>
            <a:ext cx="7696200" cy="4730853"/>
          </a:xfrm>
          <a:prstGeom prst="rect">
            <a:avLst/>
          </a:prstGeom>
          <a:noFill/>
          <a:ln>
            <a:noFill/>
          </a:ln>
        </p:spPr>
        <p:txBody>
          <a:bodyPr lIns="121900" tIns="60933" rIns="121900" bIns="60933" anchor="t" anchorCtr="0">
            <a:noAutofit/>
          </a:bodyPr>
          <a:lstStyle/>
          <a:p>
            <a:pPr marL="457178" marR="0" lvl="0" indent="-457178" algn="l" defTabSz="1219140"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Professionalism/Work Ethic . . . . . . . . .  	80.3%</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Teamwork/Collaboration . . . . . . . . . . .   	75.7%</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Verbal Communication. . . . . . . . . . . . .   	70.8%</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Ethics/Social Responsibility. . . . . . . . . . 	63.4%</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Critical Thinking/Problem Solving. . . . .  	57.5%</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Information Technology Applications.     	53.0%</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Written Communication. . . . . . . . . . . .    	52.7%</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Diversity. . . . . . . . . . . . . . . . . . . . . . . .    	52.1%</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Lifelong Learning/Self-Direction. . . . …  	42.5%</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095696"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Creativity/Innovation. . . . . . . . . . . . . . .   	36.3%</a:t>
            </a:r>
          </a:p>
        </p:txBody>
      </p:sp>
      <p:sp>
        <p:nvSpPr>
          <p:cNvPr id="4" name="Rectangle 3">
            <a:extLst>
              <a:ext uri="{FF2B5EF4-FFF2-40B4-BE49-F238E27FC236}">
                <a16:creationId xmlns:a16="http://schemas.microsoft.com/office/drawing/2014/main" id="{26E18671-4214-8544-A65C-F49C754A5510}"/>
              </a:ext>
            </a:extLst>
          </p:cNvPr>
          <p:cNvSpPr/>
          <p:nvPr/>
        </p:nvSpPr>
        <p:spPr>
          <a:xfrm>
            <a:off x="5932350" y="5953558"/>
            <a:ext cx="5515039" cy="318100"/>
          </a:xfrm>
          <a:prstGeom prst="rect">
            <a:avLst/>
          </a:prstGeom>
        </p:spPr>
        <p:txBody>
          <a:bodyPr wrap="square">
            <a:spAutoFit/>
          </a:bodyPr>
          <a:lstStyle/>
          <a:p>
            <a:pPr marL="1828664" marR="0" lvl="4" indent="-16886" algn="l" defTabSz="1219140" rtl="0" eaLnBrk="1" fontAlgn="auto" latinLnBrk="0" hangingPunct="0">
              <a:lnSpc>
                <a:spcPct val="100000"/>
              </a:lnSpc>
              <a:spcBef>
                <a:spcPts val="0"/>
              </a:spcBef>
              <a:spcAft>
                <a:spcPts val="0"/>
              </a:spcAft>
              <a:buClr>
                <a:srgbClr val="000000"/>
              </a:buClr>
              <a:buSzPct val="25000"/>
              <a:buFontTx/>
              <a:buNone/>
              <a:tabLst/>
              <a:defRPr/>
            </a:pPr>
            <a:r>
              <a:rPr kumimoji="0" lang="en-US" sz="1467" b="0" i="1"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Consolidated Survey of Corporate America</a:t>
            </a:r>
          </a:p>
        </p:txBody>
      </p:sp>
      <p:pic>
        <p:nvPicPr>
          <p:cNvPr id="5" name="Picture 4">
            <a:extLst>
              <a:ext uri="{FF2B5EF4-FFF2-40B4-BE49-F238E27FC236}">
                <a16:creationId xmlns:a16="http://schemas.microsoft.com/office/drawing/2014/main" id="{EF249970-5953-E748-A201-96700A98F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3"/>
            <a:ext cx="3022805" cy="4899444"/>
          </a:xfrm>
          <a:prstGeom prst="rect">
            <a:avLst/>
          </a:prstGeom>
        </p:spPr>
      </p:pic>
    </p:spTree>
    <p:extLst>
      <p:ext uri="{BB962C8B-B14F-4D97-AF65-F5344CB8AC3E}">
        <p14:creationId xmlns:p14="http://schemas.microsoft.com/office/powerpoint/2010/main" val="419215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8DA92-A130-9542-9C76-F42ACBA14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3"/>
            <a:ext cx="3022805" cy="4899444"/>
          </a:xfrm>
          <a:prstGeom prst="rect">
            <a:avLst/>
          </a:prstGeom>
        </p:spPr>
      </p:pic>
      <p:sp>
        <p:nvSpPr>
          <p:cNvPr id="3" name="Shape 213">
            <a:extLst>
              <a:ext uri="{FF2B5EF4-FFF2-40B4-BE49-F238E27FC236}">
                <a16:creationId xmlns:a16="http://schemas.microsoft.com/office/drawing/2014/main" id="{3DF5E5D4-9A40-2A4E-8F34-062D8B2BBF67}"/>
              </a:ext>
            </a:extLst>
          </p:cNvPr>
          <p:cNvSpPr txBox="1"/>
          <p:nvPr/>
        </p:nvSpPr>
        <p:spPr>
          <a:xfrm>
            <a:off x="98272" y="88683"/>
            <a:ext cx="12093728" cy="1162493"/>
          </a:xfrm>
          <a:prstGeom prst="rect">
            <a:avLst/>
          </a:prstGeom>
          <a:noFill/>
          <a:ln>
            <a:noFill/>
          </a:ln>
        </p:spPr>
        <p:txBody>
          <a:bodyPr lIns="121900" tIns="60933" rIns="121900" bIns="60933" anchor="ctr" anchorCtr="0">
            <a:noAutofit/>
          </a:bodyPr>
          <a:lstStyle/>
          <a:p>
            <a:pPr marL="0" marR="0" lvl="0" indent="0" algn="l" defTabSz="1219140" rtl="0" eaLnBrk="1" fontAlgn="auto" latinLnBrk="0" hangingPunct="0">
              <a:lnSpc>
                <a:spcPct val="93750"/>
              </a:lnSpc>
              <a:spcBef>
                <a:spcPts val="0"/>
              </a:spcBef>
              <a:spcAft>
                <a:spcPts val="0"/>
              </a:spcAft>
              <a:buClrTx/>
              <a:buSzPct val="25000"/>
              <a:buFontTx/>
              <a:buNone/>
              <a:tabLst/>
              <a:defRPr/>
            </a:pPr>
            <a:r>
              <a:rPr kumimoji="0" lang="en-US" sz="4533" b="0" i="0" u="none" strike="noStrike" kern="0" cap="none" spc="0" normalizeH="0" baseline="0" noProof="0" dirty="0">
                <a:ln>
                  <a:noFill/>
                </a:ln>
                <a:solidFill>
                  <a:srgbClr val="12284C"/>
                </a:solidFill>
                <a:effectLst/>
                <a:uLnTx/>
                <a:uFillTx/>
                <a:latin typeface="Open Sans Light"/>
                <a:ea typeface="Franklin Gothic"/>
                <a:cs typeface="Franklin Gothic"/>
                <a:sym typeface="Franklin Gothic"/>
              </a:rPr>
              <a:t>TWO YEAR COLLEGE GRADUATES LACKING</a:t>
            </a:r>
            <a:r>
              <a:rPr kumimoji="0" lang="en-US" sz="4000" b="0" i="0" u="none" strike="noStrike" kern="0" cap="none" spc="0" normalizeH="0" baseline="0" noProof="0" dirty="0">
                <a:ln>
                  <a:noFill/>
                </a:ln>
                <a:solidFill>
                  <a:srgbClr val="FFFFFF"/>
                </a:solidFill>
                <a:effectLst/>
                <a:uLnTx/>
                <a:uFillTx/>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8BF42000-74B4-FE47-8B50-D8409FED97B7}"/>
              </a:ext>
            </a:extLst>
          </p:cNvPr>
          <p:cNvSpPr txBox="1"/>
          <p:nvPr/>
        </p:nvSpPr>
        <p:spPr>
          <a:xfrm>
            <a:off x="3924403" y="1408563"/>
            <a:ext cx="7874000" cy="4730853"/>
          </a:xfrm>
          <a:prstGeom prst="rect">
            <a:avLst/>
          </a:prstGeom>
          <a:noFill/>
          <a:ln>
            <a:noFill/>
          </a:ln>
        </p:spPr>
        <p:txBody>
          <a:bodyPr lIns="121900" tIns="60933" rIns="121900" bIns="60933" anchor="t" anchorCtr="0">
            <a:noAutofit/>
          </a:bodyPr>
          <a:lstStyle/>
          <a:p>
            <a:pPr marL="457178" marR="0" lvl="0" indent="-457178" algn="l" defTabSz="1219140"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Professionalism/Work Ethic. . . . . . . . . . .	83.4%</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Teamwork/Collaboration. . . . . . . . . . . .	82.7%</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Verbal Communication. . . . . . . . . . . . . 	82.0%</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Critical Thinking/Problem Solving. . . . . .	72.2%</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Written Communication. . . . . . . . . . . . .	71.5%</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Ethics/Social Responsibility. . . . . . . . . . .	70.6%</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Information Technology Applications. .	68.6%</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Lifelong Learning/Self-Direction. . . . . . .	58.3%</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Diversity. . . . . . . . . . . . . . . . . . . . . . . . . 	56.9%</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Creativity/Innovation. . . . . . . . . . . . . . . 	45.5%</a:t>
            </a:r>
          </a:p>
        </p:txBody>
      </p:sp>
      <p:sp>
        <p:nvSpPr>
          <p:cNvPr id="5" name="Rectangle 4">
            <a:extLst>
              <a:ext uri="{FF2B5EF4-FFF2-40B4-BE49-F238E27FC236}">
                <a16:creationId xmlns:a16="http://schemas.microsoft.com/office/drawing/2014/main" id="{329E60CF-733C-A848-8267-6B56671CE470}"/>
              </a:ext>
            </a:extLst>
          </p:cNvPr>
          <p:cNvSpPr/>
          <p:nvPr/>
        </p:nvSpPr>
        <p:spPr>
          <a:xfrm>
            <a:off x="5856661" y="5965010"/>
            <a:ext cx="5549815" cy="318100"/>
          </a:xfrm>
          <a:prstGeom prst="rect">
            <a:avLst/>
          </a:prstGeom>
        </p:spPr>
        <p:txBody>
          <a:bodyPr wrap="square">
            <a:spAutoFit/>
          </a:bodyPr>
          <a:lstStyle/>
          <a:p>
            <a:pPr marL="1828664" marR="0" lvl="4" indent="-16886" algn="l" defTabSz="1219140" rtl="0" eaLnBrk="1" fontAlgn="auto" latinLnBrk="0" hangingPunct="0">
              <a:lnSpc>
                <a:spcPct val="100000"/>
              </a:lnSpc>
              <a:spcBef>
                <a:spcPts val="0"/>
              </a:spcBef>
              <a:spcAft>
                <a:spcPts val="0"/>
              </a:spcAft>
              <a:buClr>
                <a:srgbClr val="000000"/>
              </a:buClr>
              <a:buSzPct val="25000"/>
              <a:buFontTx/>
              <a:buNone/>
              <a:tabLst/>
              <a:defRPr/>
            </a:pPr>
            <a:r>
              <a:rPr kumimoji="0" lang="en-US" sz="1467" b="0" i="1" u="none" strike="noStrike" kern="0" cap="none" spc="0" normalizeH="0" baseline="0" noProof="0" dirty="0">
                <a:ln>
                  <a:noFill/>
                </a:ln>
                <a:solidFill>
                  <a:srgbClr val="000000"/>
                </a:solidFill>
                <a:effectLst/>
                <a:uLnTx/>
                <a:uFillTx/>
                <a:latin typeface="Open Sans Light"/>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377596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ABC98-5EA4-1847-82EA-8F8D6C05A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3"/>
            <a:ext cx="3022805" cy="4899444"/>
          </a:xfrm>
          <a:prstGeom prst="rect">
            <a:avLst/>
          </a:prstGeom>
        </p:spPr>
      </p:pic>
      <p:sp>
        <p:nvSpPr>
          <p:cNvPr id="3" name="Shape 213">
            <a:extLst>
              <a:ext uri="{FF2B5EF4-FFF2-40B4-BE49-F238E27FC236}">
                <a16:creationId xmlns:a16="http://schemas.microsoft.com/office/drawing/2014/main" id="{810E98DF-6B50-9849-8436-99C63B41FE35}"/>
              </a:ext>
            </a:extLst>
          </p:cNvPr>
          <p:cNvSpPr txBox="1"/>
          <p:nvPr/>
        </p:nvSpPr>
        <p:spPr>
          <a:xfrm>
            <a:off x="98273" y="145196"/>
            <a:ext cx="12093728" cy="1162493"/>
          </a:xfrm>
          <a:prstGeom prst="rect">
            <a:avLst/>
          </a:prstGeom>
          <a:noFill/>
          <a:ln>
            <a:noFill/>
          </a:ln>
        </p:spPr>
        <p:txBody>
          <a:bodyPr lIns="121900" tIns="60933" rIns="121900" bIns="60933" anchor="ctr" anchorCtr="0">
            <a:noAutofit/>
          </a:bodyPr>
          <a:lstStyle/>
          <a:p>
            <a:pPr marL="0" marR="0" lvl="0" indent="0" algn="l" defTabSz="1219140" rtl="0" eaLnBrk="1" fontAlgn="auto" latinLnBrk="0" hangingPunct="0">
              <a:lnSpc>
                <a:spcPct val="93750"/>
              </a:lnSpc>
              <a:spcBef>
                <a:spcPts val="0"/>
              </a:spcBef>
              <a:spcAft>
                <a:spcPts val="0"/>
              </a:spcAft>
              <a:buClrTx/>
              <a:buSzPct val="25000"/>
              <a:buFontTx/>
              <a:buNone/>
              <a:tabLst/>
              <a:defRPr/>
            </a:pPr>
            <a:r>
              <a:rPr kumimoji="0" lang="en-US" sz="4267" b="0" i="0" u="none" strike="noStrike" kern="0" cap="none" spc="0" normalizeH="0" baseline="0" noProof="0" dirty="0">
                <a:ln>
                  <a:noFill/>
                </a:ln>
                <a:solidFill>
                  <a:srgbClr val="12284C"/>
                </a:solidFill>
                <a:effectLst/>
                <a:uLnTx/>
                <a:uFillTx/>
                <a:latin typeface="Open Sans Light"/>
                <a:ea typeface="Franklin Gothic"/>
                <a:cs typeface="Franklin Gothic"/>
                <a:sym typeface="Franklin Gothic"/>
              </a:rPr>
              <a:t>FOUR YEAR COLLEGE GRADUATES LACKING</a:t>
            </a:r>
            <a:r>
              <a:rPr kumimoji="0" lang="en-US" sz="4000" b="0" i="0" u="none" strike="noStrike" kern="0" cap="none" spc="0" normalizeH="0" baseline="0" noProof="0" dirty="0">
                <a:ln>
                  <a:noFill/>
                </a:ln>
                <a:solidFill>
                  <a:srgbClr val="12284C"/>
                </a:solidFill>
                <a:effectLst/>
                <a:uLnTx/>
                <a:uFillTx/>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6351F911-DA7D-C546-9AA5-FD5BC0074779}"/>
              </a:ext>
            </a:extLst>
          </p:cNvPr>
          <p:cNvSpPr txBox="1"/>
          <p:nvPr/>
        </p:nvSpPr>
        <p:spPr>
          <a:xfrm>
            <a:off x="3733800" y="1343860"/>
            <a:ext cx="7950200" cy="4730853"/>
          </a:xfrm>
          <a:prstGeom prst="rect">
            <a:avLst/>
          </a:prstGeom>
          <a:noFill/>
          <a:ln>
            <a:noFill/>
          </a:ln>
        </p:spPr>
        <p:txBody>
          <a:bodyPr lIns="121900" tIns="60933" rIns="121900" bIns="60933" anchor="t" anchorCtr="0">
            <a:noAutofit/>
          </a:bodyPr>
          <a:lstStyle/>
          <a:p>
            <a:pPr marL="457178" marR="0" lvl="0" indent="-457178" algn="l" defTabSz="1219140" rtl="0" eaLnBrk="1" fontAlgn="auto" latinLnBrk="0" hangingPunct="0">
              <a:lnSpc>
                <a:spcPct val="100000"/>
              </a:lnSpc>
              <a:spcBef>
                <a:spcPts val="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Verbal Communication. . . . . . . . . . . . .	95.4%</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Teamwork/Collaboration. . . . . . . . . . . .	94.4%</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Professionalism/Work Ethic. . . . . . . . . . .	93.8%</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Written Communication. . . . . . . . . . . . .	93.1%</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Critical Thinking/Problem Solving. . . . . 	92.1%</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Ethics/Social Responsibility. . . . . . . . . . 	85.6%</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Leadership . . . . . . . . . . . . . . . . . . . . . . . 	81.8%</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Information Technology Applications. 	81.0%</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Creativity/Innovation. . . . . . . . . . . . . . .	81.0%</a:t>
            </a:r>
          </a:p>
          <a:p>
            <a:pPr marL="457178" marR="0" lvl="0" indent="-457178" algn="l" defTabSz="1219140" rtl="0" eaLnBrk="1" fontAlgn="auto" latinLnBrk="0" hangingPunct="0">
              <a:lnSpc>
                <a:spcPct val="100000"/>
              </a:lnSpc>
              <a:spcBef>
                <a:spcPts val="640"/>
              </a:spcBef>
              <a:spcAft>
                <a:spcPts val="0"/>
              </a:spcAft>
              <a:buClr>
                <a:srgbClr val="FFA300"/>
              </a:buClr>
              <a:buSzPct val="125000"/>
              <a:buFont typeface="Arial" panose="020B0604020202020204" pitchFamily="34" charset="0"/>
              <a:buChar char="•"/>
              <a:tabLst>
                <a:tab pos="6250205" algn="l"/>
              </a:tabLst>
              <a:defRPr/>
            </a:pPr>
            <a:r>
              <a:rPr kumimoji="0" lang="en-US" sz="2400" b="0" i="0" u="none" strike="noStrike" kern="0" cap="none" spc="0" normalizeH="0" baseline="0" noProof="0" dirty="0">
                <a:ln>
                  <a:noFill/>
                </a:ln>
                <a:solidFill>
                  <a:srgbClr val="15254B"/>
                </a:solidFill>
                <a:effectLst/>
                <a:uLnTx/>
                <a:uFillTx/>
                <a:latin typeface="Open Sans Light"/>
                <a:ea typeface="Franklin Gothic"/>
                <a:cs typeface="Franklin Gothic"/>
                <a:sym typeface="Franklin Gothic"/>
              </a:rPr>
              <a:t>Lifelong Learning/Self-Direction. . . . . . 	78.3%</a:t>
            </a:r>
          </a:p>
          <a:p>
            <a:pPr marL="457178" marR="0" lvl="0" indent="-457178" algn="l" defTabSz="1219140" rtl="0" eaLnBrk="1" fontAlgn="auto" latinLnBrk="0" hangingPunct="0">
              <a:lnSpc>
                <a:spcPct val="100000"/>
              </a:lnSpc>
              <a:spcBef>
                <a:spcPts val="640"/>
              </a:spcBef>
              <a:spcAft>
                <a:spcPts val="0"/>
              </a:spcAft>
              <a:buClr>
                <a:srgbClr val="0C0C0C"/>
              </a:buClr>
              <a:buSzPct val="100000"/>
              <a:buFont typeface="Franklin Gothic"/>
              <a:buChar char="▪"/>
              <a:tabLst>
                <a:tab pos="6250205" algn="l"/>
              </a:tabLst>
              <a:defRPr/>
            </a:pPr>
            <a:endParaRPr kumimoji="0" lang="en-US" sz="2400" b="0" i="0" u="none" strike="noStrike" kern="0" cap="none" spc="0" normalizeH="0" baseline="0" noProof="0" dirty="0">
              <a:ln>
                <a:noFill/>
              </a:ln>
              <a:solidFill>
                <a:srgbClr val="0C0C0C"/>
              </a:solidFill>
              <a:effectLst/>
              <a:uLnTx/>
              <a:uFillTx/>
              <a:latin typeface="Franklin Gothic"/>
              <a:ea typeface="Franklin Gothic"/>
              <a:cs typeface="Franklin Gothic"/>
              <a:sym typeface="Franklin Gothic"/>
            </a:endParaRPr>
          </a:p>
        </p:txBody>
      </p:sp>
      <p:sp>
        <p:nvSpPr>
          <p:cNvPr id="5" name="Rectangle 4">
            <a:extLst>
              <a:ext uri="{FF2B5EF4-FFF2-40B4-BE49-F238E27FC236}">
                <a16:creationId xmlns:a16="http://schemas.microsoft.com/office/drawing/2014/main" id="{A33E2CC4-985D-2940-B123-8DAA751F20A5}"/>
              </a:ext>
            </a:extLst>
          </p:cNvPr>
          <p:cNvSpPr/>
          <p:nvPr/>
        </p:nvSpPr>
        <p:spPr>
          <a:xfrm>
            <a:off x="5892324" y="5936478"/>
            <a:ext cx="6705601" cy="318100"/>
          </a:xfrm>
          <a:prstGeom prst="rect">
            <a:avLst/>
          </a:prstGeom>
        </p:spPr>
        <p:txBody>
          <a:bodyPr wrap="square">
            <a:spAutoFit/>
          </a:bodyPr>
          <a:lstStyle/>
          <a:p>
            <a:pPr marL="1828664" marR="0" lvl="4" indent="-16886" algn="l" defTabSz="1219140" rtl="0" eaLnBrk="1" fontAlgn="auto" latinLnBrk="0" hangingPunct="0">
              <a:lnSpc>
                <a:spcPct val="100000"/>
              </a:lnSpc>
              <a:spcBef>
                <a:spcPts val="0"/>
              </a:spcBef>
              <a:spcAft>
                <a:spcPts val="0"/>
              </a:spcAft>
              <a:buClr>
                <a:srgbClr val="000000"/>
              </a:buClr>
              <a:buSzPct val="25000"/>
              <a:buFontTx/>
              <a:buNone/>
              <a:tabLst/>
              <a:defRPr/>
            </a:pPr>
            <a:r>
              <a:rPr kumimoji="0" lang="en-US" sz="1467" b="0" i="1" u="none" strike="noStrike" kern="0" cap="none" spc="0" normalizeH="0" baseline="0" noProof="0" dirty="0">
                <a:ln>
                  <a:noFill/>
                </a:ln>
                <a:solidFill>
                  <a:srgbClr val="000000"/>
                </a:solidFill>
                <a:effectLst/>
                <a:uLnTx/>
                <a:uFillTx/>
                <a:latin typeface="Open Sans Light"/>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156472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9" t="8889" r="3987" b="18889"/>
          <a:stretch/>
        </p:blipFill>
        <p:spPr>
          <a:xfrm>
            <a:off x="4982818" y="-63675"/>
            <a:ext cx="7209183" cy="6517485"/>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340094" y="2546707"/>
            <a:ext cx="4578497" cy="173368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Kansans Can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Competencies</a:t>
            </a:r>
          </a:p>
        </p:txBody>
      </p:sp>
    </p:spTree>
    <p:extLst>
      <p:ext uri="{BB962C8B-B14F-4D97-AF65-F5344CB8AC3E}">
        <p14:creationId xmlns:p14="http://schemas.microsoft.com/office/powerpoint/2010/main" val="412603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159" y="213518"/>
            <a:ext cx="10515600" cy="1325563"/>
          </a:xfrm>
        </p:spPr>
        <p:txBody>
          <a:bodyPr/>
          <a:lstStyle/>
          <a:p>
            <a:r>
              <a:rPr lang="en-US" dirty="0"/>
              <a:t>A few take-home lessons</a:t>
            </a:r>
          </a:p>
        </p:txBody>
      </p:sp>
      <p:sp>
        <p:nvSpPr>
          <p:cNvPr id="6" name="Content Placeholder 5"/>
          <p:cNvSpPr>
            <a:spLocks noGrp="1"/>
          </p:cNvSpPr>
          <p:nvPr>
            <p:ph idx="1"/>
          </p:nvPr>
        </p:nvSpPr>
        <p:spPr>
          <a:xfrm>
            <a:off x="707571" y="1644073"/>
            <a:ext cx="10646229" cy="4532891"/>
          </a:xfrm>
        </p:spPr>
        <p:txBody>
          <a:bodyPr vert="horz" lIns="91440" tIns="45720" rIns="91440" bIns="243840" rtlCol="0" anchor="b" anchorCtr="0">
            <a:normAutofit fontScale="92500" lnSpcReduction="20000"/>
          </a:bodyPr>
          <a:lstStyle/>
          <a:p>
            <a:pPr>
              <a:spcAft>
                <a:spcPts val="800"/>
              </a:spcAft>
              <a:buClr>
                <a:schemeClr val="accent1"/>
              </a:buClr>
              <a:buSzPct val="125000"/>
            </a:pPr>
            <a:r>
              <a:rPr lang="en-US" dirty="0"/>
              <a:t>Re-designing the curriculum—</a:t>
            </a:r>
            <a:br>
              <a:rPr lang="en-US" dirty="0"/>
            </a:br>
            <a:r>
              <a:rPr lang="en-US" dirty="0"/>
              <a:t>around individualized goals, planning, </a:t>
            </a:r>
            <a:br>
              <a:rPr lang="en-US" dirty="0"/>
            </a:br>
            <a:r>
              <a:rPr lang="en-US" dirty="0"/>
              <a:t>instruction, and experience, around  </a:t>
            </a:r>
            <a:br>
              <a:rPr lang="en-US" dirty="0"/>
            </a:br>
            <a:r>
              <a:rPr lang="en-US" dirty="0"/>
              <a:t>incorporating real-life problems and projects into </a:t>
            </a:r>
            <a:br>
              <a:rPr lang="en-US" dirty="0"/>
            </a:br>
            <a:r>
              <a:rPr lang="en-US" dirty="0"/>
              <a:t>the curriculum, and experiential learning—is heavily suggested.</a:t>
            </a:r>
          </a:p>
          <a:p>
            <a:pPr>
              <a:spcAft>
                <a:spcPts val="800"/>
              </a:spcAft>
              <a:buClr>
                <a:schemeClr val="accent1"/>
              </a:buClr>
              <a:buSzPct val="125000"/>
            </a:pPr>
            <a:r>
              <a:rPr lang="en-US" dirty="0"/>
              <a:t>New roles are suggested for school counselors—in deeper individual career planning, and perhaps in coordinating internships and work experiences with business and community organizations.</a:t>
            </a:r>
          </a:p>
          <a:p>
            <a:pPr>
              <a:spcAft>
                <a:spcPts val="800"/>
              </a:spcAft>
              <a:buClr>
                <a:schemeClr val="accent1"/>
              </a:buClr>
              <a:buSzPct val="125000"/>
            </a:pPr>
            <a:r>
              <a:rPr lang="en-US" dirty="0"/>
              <a:t>The large proportion of instrumental skill training that included some </a:t>
            </a:r>
            <a:r>
              <a:rPr lang="en-US" i="1" dirty="0"/>
              <a:t>experiential </a:t>
            </a:r>
            <a:r>
              <a:rPr lang="en-US" dirty="0"/>
              <a:t>training, e.g. internships; concrete, realistic practice, job shadowing, etc.—suggests much more integrated coordination with businesses and community organizations.</a:t>
            </a:r>
          </a:p>
        </p:txBody>
      </p:sp>
      <p:sp>
        <p:nvSpPr>
          <p:cNvPr id="10" name="Oval Callout 9"/>
          <p:cNvSpPr/>
          <p:nvPr/>
        </p:nvSpPr>
        <p:spPr>
          <a:xfrm>
            <a:off x="7064829" y="1039586"/>
            <a:ext cx="4419600" cy="1939926"/>
          </a:xfrm>
          <a:prstGeom prst="wedgeEllipseCallout">
            <a:avLst>
              <a:gd name="adj1" fmla="val -48233"/>
              <a:gd name="adj2" fmla="val -61952"/>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Open Sans Light"/>
                <a:ea typeface="+mn-ea"/>
                <a:cs typeface="+mn-cs"/>
              </a:rPr>
              <a:t>What is the role of K-12 education in achieving the future? </a:t>
            </a:r>
          </a:p>
        </p:txBody>
      </p:sp>
    </p:spTree>
    <p:extLst>
      <p:ext uri="{BB962C8B-B14F-4D97-AF65-F5344CB8AC3E}">
        <p14:creationId xmlns:p14="http://schemas.microsoft.com/office/powerpoint/2010/main" val="266110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375400"/>
            <a:ext cx="12192000" cy="482600"/>
          </a:xfrm>
          <a:prstGeom prst="rect">
            <a:avLst/>
          </a:prstGeom>
          <a:solidFill>
            <a:srgbClr val="4B4B4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6" name="Rectangle 5"/>
          <p:cNvSpPr/>
          <p:nvPr/>
        </p:nvSpPr>
        <p:spPr>
          <a:xfrm>
            <a:off x="0" y="0"/>
            <a:ext cx="12192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 name="Title 1"/>
          <p:cNvSpPr>
            <a:spLocks noGrp="1"/>
          </p:cNvSpPr>
          <p:nvPr>
            <p:ph type="title"/>
          </p:nvPr>
        </p:nvSpPr>
        <p:spPr>
          <a:xfrm>
            <a:off x="4368800" y="177801"/>
            <a:ext cx="7620000" cy="1020761"/>
          </a:xfrm>
        </p:spPr>
        <p:txBody>
          <a:bodyPr>
            <a:normAutofit fontScale="90000"/>
          </a:bodyPr>
          <a:lstStyle/>
          <a:p>
            <a:r>
              <a:rPr lang="en-US"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are community focus groups saying about measures?</a:t>
            </a:r>
          </a:p>
        </p:txBody>
      </p:sp>
      <p:sp>
        <p:nvSpPr>
          <p:cNvPr id="3" name="Content Placeholder 2"/>
          <p:cNvSpPr>
            <a:spLocks noGrp="1"/>
          </p:cNvSpPr>
          <p:nvPr>
            <p:ph idx="1"/>
          </p:nvPr>
        </p:nvSpPr>
        <p:spPr>
          <a:xfrm>
            <a:off x="3918857" y="1377030"/>
            <a:ext cx="8181455" cy="5033963"/>
          </a:xfrm>
        </p:spPr>
        <p:txBody>
          <a:bodyPr>
            <a:normAutofit/>
          </a:bodyPr>
          <a:lstStyle/>
          <a:p>
            <a:pPr>
              <a:buClr>
                <a:schemeClr val="accent1"/>
              </a:buClr>
              <a:buSzPct val="125000"/>
            </a:pPr>
            <a:r>
              <a:rPr lang="en-US" dirty="0">
                <a:latin typeface="+mn-lt"/>
              </a:rPr>
              <a:t>Non-cognitive, social-emotional measures, like conscientiousness and school climate, are important, but how they can be measured isn’t clear.</a:t>
            </a:r>
          </a:p>
          <a:p>
            <a:pPr>
              <a:buClr>
                <a:schemeClr val="accent1"/>
              </a:buClr>
              <a:buSzPct val="125000"/>
            </a:pPr>
            <a:r>
              <a:rPr lang="en-US" dirty="0">
                <a:latin typeface="+mn-lt"/>
              </a:rPr>
              <a:t>Project and task performance, individual planning, curriculum designed for realistic experiences, internships and work experiences—are more important measures than traditional assessments.</a:t>
            </a:r>
          </a:p>
          <a:p>
            <a:pPr>
              <a:buClr>
                <a:schemeClr val="accent1"/>
              </a:buClr>
              <a:buSzPct val="125000"/>
            </a:pPr>
            <a:r>
              <a:rPr lang="en-US" dirty="0">
                <a:latin typeface="+mn-lt"/>
              </a:rPr>
              <a:t>Post high-school measures—credentials, employment, well-being—are also important measures of K-12 success.</a:t>
            </a:r>
          </a:p>
        </p:txBody>
      </p:sp>
      <p:sp>
        <p:nvSpPr>
          <p:cNvPr id="5" name="Rounded Rectangular Callout 4"/>
          <p:cNvSpPr/>
          <p:nvPr/>
        </p:nvSpPr>
        <p:spPr>
          <a:xfrm>
            <a:off x="9912" y="770674"/>
            <a:ext cx="3759200" cy="1828800"/>
          </a:xfrm>
          <a:prstGeom prst="wedgeRoundRectCallout">
            <a:avLst>
              <a:gd name="adj1" fmla="val 68668"/>
              <a:gd name="adj2" fmla="val -56134"/>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white"/>
                </a:solidFill>
                <a:effectLst/>
                <a:uLnTx/>
                <a:uFillTx/>
                <a:latin typeface="Open Sans Light"/>
                <a:ea typeface="+mn-ea"/>
                <a:cs typeface="+mn-cs"/>
              </a:rPr>
              <a:t>How should K-12 measure indicators towards success?</a:t>
            </a:r>
          </a:p>
        </p:txBody>
      </p:sp>
      <p:grpSp>
        <p:nvGrpSpPr>
          <p:cNvPr id="11" name="Group 10"/>
          <p:cNvGrpSpPr/>
          <p:nvPr/>
        </p:nvGrpSpPr>
        <p:grpSpPr>
          <a:xfrm>
            <a:off x="203200" y="6482660"/>
            <a:ext cx="3911600" cy="199825"/>
            <a:chOff x="304800" y="3712219"/>
            <a:chExt cx="6248400" cy="228600"/>
          </a:xfrm>
        </p:grpSpPr>
        <p:sp>
          <p:nvSpPr>
            <p:cNvPr id="12" name="Rectangle 11"/>
            <p:cNvSpPr/>
            <p:nvPr userDrawn="1"/>
          </p:nvSpPr>
          <p:spPr>
            <a:xfrm>
              <a:off x="304800" y="3712219"/>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3" name="Rectangle 12"/>
            <p:cNvSpPr/>
            <p:nvPr userDrawn="1"/>
          </p:nvSpPr>
          <p:spPr>
            <a:xfrm>
              <a:off x="571500" y="3712219"/>
              <a:ext cx="2286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4" name="Rectangle 13"/>
            <p:cNvSpPr/>
            <p:nvPr userDrawn="1"/>
          </p:nvSpPr>
          <p:spPr>
            <a:xfrm>
              <a:off x="838200" y="3712219"/>
              <a:ext cx="5715000" cy="228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nchorCtr="0"/>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KANSAS CHILDREN | KANSAS' FUTURE</a:t>
              </a:r>
            </a:p>
          </p:txBody>
        </p:sp>
      </p:grpSp>
      <p:sp>
        <p:nvSpPr>
          <p:cNvPr id="15" name="TextBox 14"/>
          <p:cNvSpPr txBox="1"/>
          <p:nvPr/>
        </p:nvSpPr>
        <p:spPr>
          <a:xfrm>
            <a:off x="8256582" y="6446586"/>
            <a:ext cx="3437159" cy="235898"/>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65000"/>
                  </a:prstClr>
                </a:solidFill>
                <a:effectLst/>
                <a:uLnTx/>
                <a:uFillTx/>
                <a:latin typeface="Open Sans Light"/>
                <a:ea typeface="+mn-ea"/>
                <a:cs typeface="+mn-cs"/>
              </a:rPr>
              <a:t>KANSAS STATE DEPARTMENT OF EDUCATION </a:t>
            </a:r>
            <a:r>
              <a:rPr kumimoji="0" lang="en-US" sz="933" b="0" i="1" u="none" strike="noStrike" kern="1200" cap="none" spc="0" normalizeH="0" baseline="0" noProof="0" dirty="0">
                <a:ln>
                  <a:noFill/>
                </a:ln>
                <a:solidFill>
                  <a:prstClr val="white">
                    <a:lumMod val="65000"/>
                  </a:prstClr>
                </a:solidFill>
                <a:effectLst/>
                <a:uLnTx/>
                <a:uFillTx/>
                <a:latin typeface="Open Sans Light"/>
                <a:ea typeface="+mn-ea"/>
                <a:cs typeface="+mn-cs"/>
              </a:rPr>
              <a:t>| www.ksde.org</a:t>
            </a:r>
          </a:p>
        </p:txBody>
      </p:sp>
    </p:spTree>
    <p:extLst>
      <p:ext uri="{BB962C8B-B14F-4D97-AF65-F5344CB8AC3E}">
        <p14:creationId xmlns:p14="http://schemas.microsoft.com/office/powerpoint/2010/main" val="369255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11887200" cy="865733"/>
          </a:xfrm>
        </p:spPr>
        <p:txBody>
          <a:bodyPr>
            <a:normAutofit fontScale="90000"/>
          </a:bodyPr>
          <a:lstStyle/>
          <a:p>
            <a:r>
              <a:rPr lang="en-US" sz="5300" dirty="0">
                <a:latin typeface="+mn-lt"/>
              </a:rPr>
              <a:t>What Kansans want from their schools</a:t>
            </a:r>
            <a:br>
              <a:rPr lang="en-US" sz="3733" dirty="0"/>
            </a:br>
            <a:endParaRPr lang="en-US" sz="3733" dirty="0"/>
          </a:p>
        </p:txBody>
      </p:sp>
      <p:graphicFrame>
        <p:nvGraphicFramePr>
          <p:cNvPr id="6" name="Diagram 5"/>
          <p:cNvGraphicFramePr/>
          <p:nvPr/>
        </p:nvGraphicFramePr>
        <p:xfrm>
          <a:off x="0" y="762000"/>
          <a:ext cx="1219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39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53EDDE-1E4A-BB49-A6C6-733586810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0"/>
            <a:ext cx="10563224"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7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1049571" y="210167"/>
            <a:ext cx="10092856" cy="561915"/>
          </a:xfrm>
          <a:prstGeom prst="rect">
            <a:avLst/>
          </a:prstGeom>
        </p:spPr>
        <p:txBody>
          <a:bodyPr spcFirstLastPara="1" wrap="square"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12284C"/>
                </a:solidFill>
                <a:effectLst/>
                <a:uLnTx/>
                <a:uFillTx/>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1049571" y="813712"/>
          <a:ext cx="10092856" cy="5334930"/>
        </p:xfrm>
        <a:graphic>
          <a:graphicData uri="http://schemas.openxmlformats.org/drawingml/2006/table">
            <a:tbl>
              <a:tblPr>
                <a:noFill/>
              </a:tblPr>
              <a:tblGrid>
                <a:gridCol w="5046428">
                  <a:extLst>
                    <a:ext uri="{9D8B030D-6E8A-4147-A177-3AD203B41FA5}">
                      <a16:colId xmlns:a16="http://schemas.microsoft.com/office/drawing/2014/main" val="20000"/>
                    </a:ext>
                  </a:extLst>
                </a:gridCol>
                <a:gridCol w="5046428">
                  <a:extLst>
                    <a:ext uri="{9D8B030D-6E8A-4147-A177-3AD203B41FA5}">
                      <a16:colId xmlns:a16="http://schemas.microsoft.com/office/drawing/2014/main" val="20001"/>
                    </a:ext>
                  </a:extLst>
                </a:gridCol>
              </a:tblGrid>
              <a:tr h="1159471">
                <a:tc>
                  <a:txBody>
                    <a:bodyPr/>
                    <a:lstStyle/>
                    <a:p>
                      <a:pPr marL="0" lvl="0" indent="0" algn="ctr" rtl="0">
                        <a:spcBef>
                          <a:spcPts val="0"/>
                        </a:spcBef>
                        <a:spcAft>
                          <a:spcPts val="0"/>
                        </a:spcAft>
                        <a:buNone/>
                      </a:pPr>
                      <a:r>
                        <a:rPr lang="en" sz="2900" b="1" dirty="0">
                          <a:solidFill>
                            <a:srgbClr val="FFFFFF"/>
                          </a:solidFill>
                        </a:rPr>
                        <a:t>Student Success Skills</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29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2900" b="1" dirty="0">
                          <a:solidFill>
                            <a:srgbClr val="FFFFFF"/>
                          </a:solidFill>
                        </a:rPr>
                        <a:t>Community Partnerships</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718824">
                <a:tc>
                  <a:txBody>
                    <a:bodyPr/>
                    <a:lstStyle/>
                    <a:p>
                      <a:pPr marL="0" lvl="0" indent="0" algn="ctr" rtl="0">
                        <a:spcBef>
                          <a:spcPts val="0"/>
                        </a:spcBef>
                        <a:spcAft>
                          <a:spcPts val="0"/>
                        </a:spcAft>
                        <a:buClr>
                          <a:schemeClr val="dk1"/>
                        </a:buClr>
                        <a:buSzPts val="1100"/>
                        <a:buFont typeface="Arial"/>
                        <a:buNone/>
                      </a:pPr>
                      <a:r>
                        <a:rPr lang="en" sz="2700" dirty="0">
                          <a:solidFill>
                            <a:schemeClr val="tx2"/>
                          </a:solidFill>
                        </a:rPr>
                        <a:t>There is an integrated approach to develop student social-emotional learning.</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700" dirty="0">
                          <a:solidFill>
                            <a:schemeClr val="tx2"/>
                          </a:solidFill>
                        </a:rPr>
                        <a:t>Partnerships are based on mutually beneficial relationships and collaboration.</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633457">
                <a:tc>
                  <a:txBody>
                    <a:bodyPr/>
                    <a:lstStyle/>
                    <a:p>
                      <a:pPr marL="0" lvl="0" indent="0" algn="ctr" rtl="0">
                        <a:spcBef>
                          <a:spcPts val="0"/>
                        </a:spcBef>
                        <a:spcAft>
                          <a:spcPts val="0"/>
                        </a:spcAft>
                        <a:buNone/>
                      </a:pPr>
                      <a:r>
                        <a:rPr lang="en" sz="2900" b="1" dirty="0">
                          <a:solidFill>
                            <a:srgbClr val="FFFFFF"/>
                          </a:solidFill>
                        </a:rPr>
                        <a:t>Personalized Learning</a:t>
                      </a:r>
                      <a:endParaRPr sz="29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900" b="1" dirty="0">
                          <a:solidFill>
                            <a:srgbClr val="FFFFFF"/>
                          </a:solidFill>
                        </a:rPr>
                        <a:t>Real World Application</a:t>
                      </a:r>
                      <a:endParaRPr sz="2900" b="1" dirty="0">
                        <a:solidFill>
                          <a:srgbClr val="FFFFFF"/>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802859">
                <a:tc>
                  <a:txBody>
                    <a:bodyPr/>
                    <a:lstStyle/>
                    <a:p>
                      <a:pPr marL="0" lvl="0" indent="0" algn="ctr" rtl="0">
                        <a:spcBef>
                          <a:spcPts val="0"/>
                        </a:spcBef>
                        <a:spcAft>
                          <a:spcPts val="0"/>
                        </a:spcAft>
                        <a:buNone/>
                      </a:pPr>
                      <a:r>
                        <a:rPr lang="en" sz="2700" dirty="0">
                          <a:solidFill>
                            <a:schemeClr val="tx2"/>
                          </a:solidFill>
                        </a:rPr>
                        <a:t>Teachers support students </a:t>
                      </a:r>
                    </a:p>
                    <a:p>
                      <a:pPr marL="0" lvl="0" indent="0" algn="ctr" rtl="0">
                        <a:spcBef>
                          <a:spcPts val="0"/>
                        </a:spcBef>
                        <a:spcAft>
                          <a:spcPts val="0"/>
                        </a:spcAft>
                        <a:buNone/>
                      </a:pPr>
                      <a:r>
                        <a:rPr lang="en" sz="2700" dirty="0">
                          <a:solidFill>
                            <a:schemeClr val="tx2"/>
                          </a:solidFill>
                        </a:rPr>
                        <a:t>to have choice over their time, </a:t>
                      </a:r>
                    </a:p>
                    <a:p>
                      <a:pPr marL="0" lvl="0" indent="0" algn="ctr" rtl="0">
                        <a:spcBef>
                          <a:spcPts val="0"/>
                        </a:spcBef>
                        <a:spcAft>
                          <a:spcPts val="0"/>
                        </a:spcAft>
                        <a:buNone/>
                      </a:pPr>
                      <a:r>
                        <a:rPr lang="en" sz="2700" dirty="0">
                          <a:solidFill>
                            <a:schemeClr val="tx2"/>
                          </a:solidFill>
                        </a:rPr>
                        <a:t>place, pace and path.</a:t>
                      </a:r>
                      <a:endParaRPr sz="2700" b="1"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700" dirty="0">
                          <a:solidFill>
                            <a:schemeClr val="tx2"/>
                          </a:solidFill>
                        </a:rPr>
                        <a:t>Project-based learning, internships, and civic engagement makes learning relevant.</a:t>
                      </a:r>
                      <a:endParaRPr sz="27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966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1" y="0"/>
            <a:ext cx="12191999" cy="6858000"/>
          </a:xfrm>
          <a:prstGeom prst="rect">
            <a:avLst/>
          </a:prstGeom>
        </p:spPr>
      </p:pic>
    </p:spTree>
    <p:extLst>
      <p:ext uri="{BB962C8B-B14F-4D97-AF65-F5344CB8AC3E}">
        <p14:creationId xmlns:p14="http://schemas.microsoft.com/office/powerpoint/2010/main" val="371916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1EAA10-64CC-F24F-BE6E-0507F2AB86FA}"/>
              </a:ext>
            </a:extLst>
          </p:cNvPr>
          <p:cNvPicPr>
            <a:picLocks noChangeAspect="1"/>
          </p:cNvPicPr>
          <p:nvPr/>
        </p:nvPicPr>
        <p:blipFill>
          <a:blip r:embed="rId3"/>
          <a:stretch>
            <a:fillRect/>
          </a:stretch>
        </p:blipFill>
        <p:spPr>
          <a:xfrm>
            <a:off x="561593" y="1491615"/>
            <a:ext cx="10964082" cy="4323745"/>
          </a:xfrm>
          <a:prstGeom prst="rect">
            <a:avLst/>
          </a:prstGeom>
        </p:spPr>
      </p:pic>
      <p:sp>
        <p:nvSpPr>
          <p:cNvPr id="20" name="Title 2">
            <a:extLst>
              <a:ext uri="{FF2B5EF4-FFF2-40B4-BE49-F238E27FC236}">
                <a16:creationId xmlns:a16="http://schemas.microsoft.com/office/drawing/2014/main" id="{860A99A5-3581-174F-AD82-599B4F3FBED8}"/>
              </a:ext>
            </a:extLst>
          </p:cNvPr>
          <p:cNvSpPr txBox="1">
            <a:spLocks/>
          </p:cNvSpPr>
          <p:nvPr/>
        </p:nvSpPr>
        <p:spPr>
          <a:xfrm>
            <a:off x="399288" y="626453"/>
            <a:ext cx="11582400" cy="897958"/>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2284C"/>
                </a:solidFill>
                <a:effectLst/>
                <a:uLnTx/>
                <a:uFillTx/>
                <a:latin typeface="Open Sans Light"/>
                <a:ea typeface="Open Sans SemiBold" panose="020B0706030804020204" pitchFamily="34" charset="0"/>
                <a:cs typeface="Open Sans SemiBold" panose="020B0706030804020204" pitchFamily="34" charset="0"/>
              </a:rPr>
              <a:t>High School Graduation Rates</a:t>
            </a:r>
          </a:p>
        </p:txBody>
      </p:sp>
      <p:sp>
        <p:nvSpPr>
          <p:cNvPr id="21" name="Oval 20">
            <a:extLst>
              <a:ext uri="{FF2B5EF4-FFF2-40B4-BE49-F238E27FC236}">
                <a16:creationId xmlns:a16="http://schemas.microsoft.com/office/drawing/2014/main" id="{E8AD2976-FFF9-4940-BBF5-ECA06698B3EC}"/>
              </a:ext>
            </a:extLst>
          </p:cNvPr>
          <p:cNvSpPr/>
          <p:nvPr/>
        </p:nvSpPr>
        <p:spPr>
          <a:xfrm>
            <a:off x="9982200" y="96113"/>
            <a:ext cx="1501536" cy="1344027"/>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TextBox 21">
            <a:extLst>
              <a:ext uri="{FF2B5EF4-FFF2-40B4-BE49-F238E27FC236}">
                <a16:creationId xmlns:a16="http://schemas.microsoft.com/office/drawing/2014/main" id="{F7AD50C7-493B-BF45-97D4-60F69E709650}"/>
              </a:ext>
            </a:extLst>
          </p:cNvPr>
          <p:cNvSpPr txBox="1"/>
          <p:nvPr/>
        </p:nvSpPr>
        <p:spPr>
          <a:xfrm>
            <a:off x="10134600" y="395448"/>
            <a:ext cx="1283571"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Open Sans Light"/>
                <a:ea typeface="+mn-ea"/>
                <a:cs typeface="+mn-cs"/>
              </a:rPr>
              <a:t>Goal is   95%</a:t>
            </a:r>
          </a:p>
        </p:txBody>
      </p:sp>
      <p:sp>
        <p:nvSpPr>
          <p:cNvPr id="37" name="Rectangle 36">
            <a:extLst>
              <a:ext uri="{FF2B5EF4-FFF2-40B4-BE49-F238E27FC236}">
                <a16:creationId xmlns:a16="http://schemas.microsoft.com/office/drawing/2014/main" id="{9E3E577D-64D2-FC45-957F-D9A1187C74BE}"/>
              </a:ext>
            </a:extLst>
          </p:cNvPr>
          <p:cNvSpPr/>
          <p:nvPr/>
        </p:nvSpPr>
        <p:spPr>
          <a:xfrm>
            <a:off x="990600" y="1601653"/>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8" name="Rectangle 37">
            <a:extLst>
              <a:ext uri="{FF2B5EF4-FFF2-40B4-BE49-F238E27FC236}">
                <a16:creationId xmlns:a16="http://schemas.microsoft.com/office/drawing/2014/main" id="{F0C7D2E2-5C2C-354C-AAFE-E64BA5982D21}"/>
              </a:ext>
            </a:extLst>
          </p:cNvPr>
          <p:cNvSpPr/>
          <p:nvPr/>
        </p:nvSpPr>
        <p:spPr>
          <a:xfrm>
            <a:off x="3590544"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9" name="Rectangle 38">
            <a:extLst>
              <a:ext uri="{FF2B5EF4-FFF2-40B4-BE49-F238E27FC236}">
                <a16:creationId xmlns:a16="http://schemas.microsoft.com/office/drawing/2014/main" id="{39721A37-5897-2A40-A745-29743AC30007}"/>
              </a:ext>
            </a:extLst>
          </p:cNvPr>
          <p:cNvSpPr/>
          <p:nvPr/>
        </p:nvSpPr>
        <p:spPr>
          <a:xfrm>
            <a:off x="6190488"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40" name="Rectangle 39">
            <a:extLst>
              <a:ext uri="{FF2B5EF4-FFF2-40B4-BE49-F238E27FC236}">
                <a16:creationId xmlns:a16="http://schemas.microsoft.com/office/drawing/2014/main" id="{1730ADF0-928E-964B-B11B-C795F2F8F8EF}"/>
              </a:ext>
            </a:extLst>
          </p:cNvPr>
          <p:cNvSpPr/>
          <p:nvPr/>
        </p:nvSpPr>
        <p:spPr>
          <a:xfrm>
            <a:off x="8790432" y="1603106"/>
            <a:ext cx="2514600" cy="3654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3" name="TextBox 32">
            <a:extLst>
              <a:ext uri="{FF2B5EF4-FFF2-40B4-BE49-F238E27FC236}">
                <a16:creationId xmlns:a16="http://schemas.microsoft.com/office/drawing/2014/main" id="{493751D8-570C-F449-8809-6E43CDA3A242}"/>
              </a:ext>
            </a:extLst>
          </p:cNvPr>
          <p:cNvSpPr txBox="1"/>
          <p:nvPr/>
        </p:nvSpPr>
        <p:spPr>
          <a:xfrm>
            <a:off x="1524000" y="3180709"/>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2.6%</a:t>
            </a:r>
          </a:p>
        </p:txBody>
      </p:sp>
      <p:sp>
        <p:nvSpPr>
          <p:cNvPr id="34" name="TextBox 33">
            <a:extLst>
              <a:ext uri="{FF2B5EF4-FFF2-40B4-BE49-F238E27FC236}">
                <a16:creationId xmlns:a16="http://schemas.microsoft.com/office/drawing/2014/main" id="{9FD11804-0432-364B-8BBB-671520BC79D4}"/>
              </a:ext>
            </a:extLst>
          </p:cNvPr>
          <p:cNvSpPr txBox="1"/>
          <p:nvPr/>
        </p:nvSpPr>
        <p:spPr>
          <a:xfrm>
            <a:off x="4163075" y="3208141"/>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6.5%</a:t>
            </a:r>
          </a:p>
        </p:txBody>
      </p:sp>
      <p:sp>
        <p:nvSpPr>
          <p:cNvPr id="35" name="TextBox 34">
            <a:extLst>
              <a:ext uri="{FF2B5EF4-FFF2-40B4-BE49-F238E27FC236}">
                <a16:creationId xmlns:a16="http://schemas.microsoft.com/office/drawing/2014/main" id="{6C888A0E-DCBD-E645-B7E7-28CC6D50F6BA}"/>
              </a:ext>
            </a:extLst>
          </p:cNvPr>
          <p:cNvSpPr txBox="1"/>
          <p:nvPr/>
        </p:nvSpPr>
        <p:spPr>
          <a:xfrm>
            <a:off x="6662182" y="3220134"/>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3.7%</a:t>
            </a:r>
          </a:p>
        </p:txBody>
      </p:sp>
      <p:sp>
        <p:nvSpPr>
          <p:cNvPr id="36" name="TextBox 35">
            <a:extLst>
              <a:ext uri="{FF2B5EF4-FFF2-40B4-BE49-F238E27FC236}">
                <a16:creationId xmlns:a16="http://schemas.microsoft.com/office/drawing/2014/main" id="{583994AF-C642-C54B-941D-059772250FD0}"/>
              </a:ext>
            </a:extLst>
          </p:cNvPr>
          <p:cNvSpPr txBox="1"/>
          <p:nvPr/>
        </p:nvSpPr>
        <p:spPr>
          <a:xfrm>
            <a:off x="9372600" y="3223182"/>
            <a:ext cx="1447800" cy="707886"/>
          </a:xfrm>
          <a:prstGeom prst="rect">
            <a:avLst/>
          </a:prstGeom>
          <a:solidFill>
            <a:srgbClr val="00FF00"/>
          </a:solidFill>
          <a:ln>
            <a:solidFill>
              <a:schemeClr val="tx2"/>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2284C"/>
                </a:solidFill>
                <a:effectLst/>
                <a:uLnTx/>
                <a:uFillTx/>
                <a:latin typeface="Open Sans Light"/>
                <a:ea typeface="+mn-ea"/>
                <a:cs typeface="+mn-cs"/>
              </a:rPr>
              <a:t>Increase of 3.1%</a:t>
            </a:r>
          </a:p>
        </p:txBody>
      </p:sp>
    </p:spTree>
    <p:extLst>
      <p:ext uri="{BB962C8B-B14F-4D97-AF65-F5344CB8AC3E}">
        <p14:creationId xmlns:p14="http://schemas.microsoft.com/office/powerpoint/2010/main" val="310041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0" nodeType="clickEffect">
                                  <p:stCondLst>
                                    <p:cond delay="0"/>
                                  </p:stCondLst>
                                  <p:childTnLst>
                                    <p:animEffect transition="out" filter="dissolv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dissolv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37" grpId="0" animBg="1"/>
      <p:bldP spid="38" grpId="0" animBg="1"/>
      <p:bldP spid="39" grpId="0" animBg="1"/>
      <p:bldP spid="40"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F4D4CF-B11C-4347-B0DF-D602FF169DC4}"/>
              </a:ext>
            </a:extLst>
          </p:cNvPr>
          <p:cNvPicPr>
            <a:picLocks noChangeAspect="1"/>
          </p:cNvPicPr>
          <p:nvPr/>
        </p:nvPicPr>
        <p:blipFill>
          <a:blip r:embed="rId3"/>
          <a:stretch>
            <a:fillRect/>
          </a:stretch>
        </p:blipFill>
        <p:spPr>
          <a:xfrm>
            <a:off x="180328" y="322"/>
            <a:ext cx="2791596" cy="6192856"/>
          </a:xfrm>
          <a:prstGeom prst="rect">
            <a:avLst/>
          </a:prstGeom>
        </p:spPr>
      </p:pic>
      <p:pic>
        <p:nvPicPr>
          <p:cNvPr id="3" name="Picture 2">
            <a:extLst>
              <a:ext uri="{FF2B5EF4-FFF2-40B4-BE49-F238E27FC236}">
                <a16:creationId xmlns:a16="http://schemas.microsoft.com/office/drawing/2014/main" id="{152808B2-1EBB-2642-A6F7-F74285F39194}"/>
              </a:ext>
            </a:extLst>
          </p:cNvPr>
          <p:cNvPicPr>
            <a:picLocks noChangeAspect="1"/>
          </p:cNvPicPr>
          <p:nvPr/>
        </p:nvPicPr>
        <p:blipFill>
          <a:blip r:embed="rId4"/>
          <a:stretch>
            <a:fillRect/>
          </a:stretch>
        </p:blipFill>
        <p:spPr>
          <a:xfrm>
            <a:off x="5735528" y="24935"/>
            <a:ext cx="2754601" cy="6192856"/>
          </a:xfrm>
          <a:prstGeom prst="rect">
            <a:avLst/>
          </a:prstGeom>
        </p:spPr>
      </p:pic>
      <p:pic>
        <p:nvPicPr>
          <p:cNvPr id="4" name="Picture 3">
            <a:extLst>
              <a:ext uri="{FF2B5EF4-FFF2-40B4-BE49-F238E27FC236}">
                <a16:creationId xmlns:a16="http://schemas.microsoft.com/office/drawing/2014/main" id="{9F8972F9-FC17-F44E-8996-45BA68A5B081}"/>
              </a:ext>
            </a:extLst>
          </p:cNvPr>
          <p:cNvPicPr>
            <a:picLocks noChangeAspect="1"/>
          </p:cNvPicPr>
          <p:nvPr/>
        </p:nvPicPr>
        <p:blipFill>
          <a:blip r:embed="rId5"/>
          <a:stretch>
            <a:fillRect/>
          </a:stretch>
        </p:blipFill>
        <p:spPr>
          <a:xfrm>
            <a:off x="2943932" y="45151"/>
            <a:ext cx="2754478" cy="6143631"/>
          </a:xfrm>
          <a:prstGeom prst="rect">
            <a:avLst/>
          </a:prstGeom>
        </p:spPr>
      </p:pic>
      <p:pic>
        <p:nvPicPr>
          <p:cNvPr id="6" name="Picture 5">
            <a:extLst>
              <a:ext uri="{FF2B5EF4-FFF2-40B4-BE49-F238E27FC236}">
                <a16:creationId xmlns:a16="http://schemas.microsoft.com/office/drawing/2014/main" id="{121C2A81-27D5-BE43-A733-2421AC9EFB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2014" y="45151"/>
            <a:ext cx="3276600" cy="5136449"/>
          </a:xfrm>
          <a:prstGeom prst="rect">
            <a:avLst/>
          </a:prstGeom>
        </p:spPr>
      </p:pic>
      <p:sp>
        <p:nvSpPr>
          <p:cNvPr id="7" name="TextBox 6">
            <a:extLst>
              <a:ext uri="{FF2B5EF4-FFF2-40B4-BE49-F238E27FC236}">
                <a16:creationId xmlns:a16="http://schemas.microsoft.com/office/drawing/2014/main" id="{2D875D93-712D-CD4C-A868-FBCE648B79D7}"/>
              </a:ext>
            </a:extLst>
          </p:cNvPr>
          <p:cNvSpPr txBox="1"/>
          <p:nvPr/>
        </p:nvSpPr>
        <p:spPr>
          <a:xfrm>
            <a:off x="453386" y="1157758"/>
            <a:ext cx="11129013" cy="1938992"/>
          </a:xfrm>
          <a:prstGeom prst="rect">
            <a:avLst/>
          </a:prstGeom>
          <a:solidFill>
            <a:schemeClr val="tx1"/>
          </a:solidFill>
          <a:ln w="28575">
            <a:solidFill>
              <a:schemeClr val="accent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Open Sans Light"/>
                <a:ea typeface="+mn-ea"/>
                <a:cs typeface="+mn-cs"/>
              </a:rPr>
              <a:t>Post Secondary Effectiveness INCREASED by 4% in 4 years.</a:t>
            </a:r>
          </a:p>
        </p:txBody>
      </p:sp>
    </p:spTree>
    <p:extLst>
      <p:ext uri="{BB962C8B-B14F-4D97-AF65-F5344CB8AC3E}">
        <p14:creationId xmlns:p14="http://schemas.microsoft.com/office/powerpoint/2010/main" val="3935575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3B1C6-D62D-1844-89D1-760B6AFD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414338"/>
            <a:ext cx="7543800" cy="7128891"/>
          </a:xfrm>
          <a:prstGeom prst="rect">
            <a:avLst/>
          </a:prstGeom>
        </p:spPr>
      </p:pic>
    </p:spTree>
    <p:extLst>
      <p:ext uri="{BB962C8B-B14F-4D97-AF65-F5344CB8AC3E}">
        <p14:creationId xmlns:p14="http://schemas.microsoft.com/office/powerpoint/2010/main" val="268323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F8165-19BB-4C59-81DD-5BEDD831C4D8}"/>
              </a:ext>
            </a:extLst>
          </p:cNvPr>
          <p:cNvSpPr>
            <a:spLocks noGrp="1"/>
          </p:cNvSpPr>
          <p:nvPr>
            <p:ph type="title"/>
          </p:nvPr>
        </p:nvSpPr>
        <p:spPr>
          <a:xfrm>
            <a:off x="1524000" y="1891805"/>
            <a:ext cx="7480151" cy="2728576"/>
          </a:xfrm>
        </p:spPr>
        <p:txBody>
          <a:bodyPr/>
          <a:lstStyle/>
          <a:p>
            <a:r>
              <a:rPr lang="en-US" dirty="0"/>
              <a:t>Examining the 2021 Success Tour Data</a:t>
            </a:r>
          </a:p>
        </p:txBody>
      </p:sp>
    </p:spTree>
    <p:extLst>
      <p:ext uri="{BB962C8B-B14F-4D97-AF65-F5344CB8AC3E}">
        <p14:creationId xmlns:p14="http://schemas.microsoft.com/office/powerpoint/2010/main" val="37190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02732-05B1-4314-8868-4D100A1BE563}"/>
              </a:ext>
            </a:extLst>
          </p:cNvPr>
          <p:cNvSpPr>
            <a:spLocks noGrp="1"/>
          </p:cNvSpPr>
          <p:nvPr>
            <p:ph idx="1"/>
          </p:nvPr>
        </p:nvSpPr>
        <p:spPr>
          <a:xfrm>
            <a:off x="838200" y="2175881"/>
            <a:ext cx="10515600" cy="4001082"/>
          </a:xfrm>
        </p:spPr>
        <p:txBody>
          <a:bodyPr/>
          <a:lstStyle/>
          <a:p>
            <a:r>
              <a:rPr lang="en-US" sz="3600" b="1" dirty="0"/>
              <a:t>Statewide participation</a:t>
            </a:r>
          </a:p>
          <a:p>
            <a:pPr lvl="1"/>
            <a:r>
              <a:rPr lang="en-US" sz="3200" dirty="0"/>
              <a:t>Who attended the sessions? </a:t>
            </a:r>
          </a:p>
          <a:p>
            <a:pPr lvl="1"/>
            <a:r>
              <a:rPr lang="en-US" sz="3200" dirty="0"/>
              <a:t>How do they feel about the skills needed and strategies to produce successful adults?</a:t>
            </a:r>
          </a:p>
          <a:p>
            <a:r>
              <a:rPr lang="en-US" sz="3600" b="1" dirty="0"/>
              <a:t>Deep dive into qualitative findings </a:t>
            </a:r>
          </a:p>
          <a:p>
            <a:pPr lvl="1"/>
            <a:r>
              <a:rPr lang="en-US" sz="3200" dirty="0"/>
              <a:t>What supports do schools need? </a:t>
            </a:r>
          </a:p>
          <a:p>
            <a:pPr lvl="2"/>
            <a:r>
              <a:rPr lang="en-US" sz="3200" dirty="0"/>
              <a:t>Five common themes</a:t>
            </a:r>
          </a:p>
        </p:txBody>
      </p:sp>
      <p:sp>
        <p:nvSpPr>
          <p:cNvPr id="3" name="Title 2">
            <a:extLst>
              <a:ext uri="{FF2B5EF4-FFF2-40B4-BE49-F238E27FC236}">
                <a16:creationId xmlns:a16="http://schemas.microsoft.com/office/drawing/2014/main" id="{BFE44FFF-8528-46FA-8CD7-DC753B2250EB}"/>
              </a:ext>
            </a:extLst>
          </p:cNvPr>
          <p:cNvSpPr>
            <a:spLocks noGrp="1"/>
          </p:cNvSpPr>
          <p:nvPr>
            <p:ph type="title"/>
          </p:nvPr>
        </p:nvSpPr>
        <p:spPr>
          <a:xfrm>
            <a:off x="838200" y="850317"/>
            <a:ext cx="10515600" cy="1325563"/>
          </a:xfrm>
        </p:spPr>
        <p:txBody>
          <a:bodyPr>
            <a:normAutofit/>
          </a:bodyPr>
          <a:lstStyle/>
          <a:p>
            <a:r>
              <a:rPr lang="en-US" sz="4800" dirty="0"/>
              <a:t>Success Tour Data 2021 </a:t>
            </a:r>
          </a:p>
        </p:txBody>
      </p:sp>
    </p:spTree>
    <p:extLst>
      <p:ext uri="{BB962C8B-B14F-4D97-AF65-F5344CB8AC3E}">
        <p14:creationId xmlns:p14="http://schemas.microsoft.com/office/powerpoint/2010/main" val="227424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E963-C16D-41BE-901C-7704BFB80628}"/>
              </a:ext>
            </a:extLst>
          </p:cNvPr>
          <p:cNvSpPr>
            <a:spLocks noGrp="1"/>
          </p:cNvSpPr>
          <p:nvPr>
            <p:ph type="title"/>
          </p:nvPr>
        </p:nvSpPr>
        <p:spPr>
          <a:xfrm>
            <a:off x="2895600" y="678340"/>
            <a:ext cx="10515600" cy="1325563"/>
          </a:xfrm>
        </p:spPr>
        <p:txBody>
          <a:bodyPr>
            <a:normAutofit/>
          </a:bodyPr>
          <a:lstStyle/>
          <a:p>
            <a:r>
              <a:rPr lang="en-US" sz="4800" dirty="0"/>
              <a:t>Statewide glance</a:t>
            </a:r>
          </a:p>
        </p:txBody>
      </p:sp>
      <p:sp>
        <p:nvSpPr>
          <p:cNvPr id="2" name="Content Placeholder 1">
            <a:extLst>
              <a:ext uri="{FF2B5EF4-FFF2-40B4-BE49-F238E27FC236}">
                <a16:creationId xmlns:a16="http://schemas.microsoft.com/office/drawing/2014/main" id="{22447F9B-3F31-4501-AB73-EE9DBCB1E007}"/>
              </a:ext>
            </a:extLst>
          </p:cNvPr>
          <p:cNvSpPr>
            <a:spLocks noGrp="1"/>
          </p:cNvSpPr>
          <p:nvPr>
            <p:ph idx="4294967295"/>
          </p:nvPr>
        </p:nvSpPr>
        <p:spPr>
          <a:xfrm>
            <a:off x="1021080" y="2587941"/>
            <a:ext cx="10515600" cy="4532313"/>
          </a:xfrm>
        </p:spPr>
        <p:txBody>
          <a:bodyPr>
            <a:normAutofit/>
          </a:bodyPr>
          <a:lstStyle/>
          <a:p>
            <a:r>
              <a:rPr lang="en-US" sz="3600" b="1" dirty="0">
                <a:solidFill>
                  <a:schemeClr val="bg1"/>
                </a:solidFill>
              </a:rPr>
              <a:t>How many people responded to the survey questions?</a:t>
            </a:r>
          </a:p>
          <a:p>
            <a:pPr lvl="1"/>
            <a:r>
              <a:rPr lang="en-US" sz="3200" dirty="0">
                <a:solidFill>
                  <a:schemeClr val="bg1"/>
                </a:solidFill>
              </a:rPr>
              <a:t>50 in-person sessions across the state and 1 online session</a:t>
            </a:r>
          </a:p>
          <a:p>
            <a:pPr lvl="1"/>
            <a:r>
              <a:rPr lang="en-US" sz="3200" dirty="0">
                <a:solidFill>
                  <a:schemeClr val="bg1"/>
                </a:solidFill>
              </a:rPr>
              <a:t>3,455 respondents </a:t>
            </a:r>
          </a:p>
          <a:p>
            <a:pPr lvl="2"/>
            <a:r>
              <a:rPr lang="en-US" sz="3200" dirty="0">
                <a:solidFill>
                  <a:schemeClr val="bg1"/>
                </a:solidFill>
              </a:rPr>
              <a:t>3,213 online Menti respondents</a:t>
            </a:r>
          </a:p>
          <a:p>
            <a:pPr lvl="2"/>
            <a:r>
              <a:rPr lang="en-US" sz="3200" dirty="0">
                <a:solidFill>
                  <a:schemeClr val="bg1"/>
                </a:solidFill>
              </a:rPr>
              <a:t>242 paper question cards completed</a:t>
            </a:r>
          </a:p>
          <a:p>
            <a:endParaRPr lang="en-US" dirty="0"/>
          </a:p>
        </p:txBody>
      </p:sp>
    </p:spTree>
    <p:extLst>
      <p:ext uri="{BB962C8B-B14F-4D97-AF65-F5344CB8AC3E}">
        <p14:creationId xmlns:p14="http://schemas.microsoft.com/office/powerpoint/2010/main" val="120875272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447F9B-3F31-4501-AB73-EE9DBCB1E007}"/>
              </a:ext>
            </a:extLst>
          </p:cNvPr>
          <p:cNvSpPr>
            <a:spLocks noGrp="1"/>
          </p:cNvSpPr>
          <p:nvPr>
            <p:ph idx="4294967295"/>
          </p:nvPr>
        </p:nvSpPr>
        <p:spPr>
          <a:xfrm>
            <a:off x="2590800" y="849313"/>
            <a:ext cx="9265920" cy="5310187"/>
          </a:xfrm>
        </p:spPr>
        <p:txBody>
          <a:bodyPr>
            <a:normAutofit lnSpcReduction="10000"/>
          </a:bodyPr>
          <a:lstStyle/>
          <a:p>
            <a:r>
              <a:rPr lang="en-US" sz="4800" b="1" dirty="0">
                <a:solidFill>
                  <a:schemeClr val="bg1"/>
                </a:solidFill>
              </a:rPr>
              <a:t>Who attended these sessions? </a:t>
            </a:r>
          </a:p>
          <a:p>
            <a:pPr lvl="1"/>
            <a:r>
              <a:rPr lang="en-US" sz="2800" dirty="0">
                <a:solidFill>
                  <a:schemeClr val="bg1"/>
                </a:solidFill>
              </a:rPr>
              <a:t>Community Member = 399</a:t>
            </a:r>
          </a:p>
          <a:p>
            <a:pPr lvl="1"/>
            <a:r>
              <a:rPr lang="en-US" sz="2800" dirty="0">
                <a:solidFill>
                  <a:schemeClr val="bg1"/>
                </a:solidFill>
              </a:rPr>
              <a:t>Parent, Grandparent, Guardian = 276</a:t>
            </a:r>
          </a:p>
          <a:p>
            <a:pPr lvl="1"/>
            <a:r>
              <a:rPr lang="en-US" sz="2800" dirty="0">
                <a:solidFill>
                  <a:schemeClr val="bg1"/>
                </a:solidFill>
              </a:rPr>
              <a:t>Board of Education Member = 248</a:t>
            </a:r>
          </a:p>
          <a:p>
            <a:pPr lvl="1"/>
            <a:r>
              <a:rPr lang="en-US" sz="2800" dirty="0">
                <a:solidFill>
                  <a:schemeClr val="bg1"/>
                </a:solidFill>
              </a:rPr>
              <a:t>Business Member = 166</a:t>
            </a:r>
          </a:p>
          <a:p>
            <a:pPr lvl="1"/>
            <a:r>
              <a:rPr lang="en-US" sz="2800" b="1" dirty="0">
                <a:solidFill>
                  <a:schemeClr val="bg1"/>
                </a:solidFill>
              </a:rPr>
              <a:t>Pre K-12 Employee = 1,584</a:t>
            </a:r>
          </a:p>
          <a:p>
            <a:pPr lvl="1"/>
            <a:r>
              <a:rPr lang="en-US" sz="2800" dirty="0">
                <a:solidFill>
                  <a:schemeClr val="bg1"/>
                </a:solidFill>
              </a:rPr>
              <a:t>Higher Education Employee = 133</a:t>
            </a:r>
          </a:p>
          <a:p>
            <a:pPr lvl="1"/>
            <a:r>
              <a:rPr lang="en-US" sz="2800" dirty="0">
                <a:solidFill>
                  <a:schemeClr val="bg1"/>
                </a:solidFill>
              </a:rPr>
              <a:t>Student = 262</a:t>
            </a:r>
          </a:p>
          <a:p>
            <a:pPr lvl="1"/>
            <a:r>
              <a:rPr lang="en-US" sz="2800" dirty="0">
                <a:solidFill>
                  <a:schemeClr val="bg1"/>
                </a:solidFill>
              </a:rPr>
              <a:t>No response to this item = 409</a:t>
            </a:r>
          </a:p>
          <a:p>
            <a:pPr lvl="1"/>
            <a:endParaRPr lang="en-US" sz="2800" dirty="0">
              <a:solidFill>
                <a:schemeClr val="bg1"/>
              </a:solidFill>
            </a:endParaRPr>
          </a:p>
          <a:p>
            <a:pPr lvl="1"/>
            <a:r>
              <a:rPr lang="en-US" sz="2800" dirty="0">
                <a:solidFill>
                  <a:schemeClr val="bg1"/>
                </a:solidFill>
              </a:rPr>
              <a:t>22 individuals selected two options, these are included above</a:t>
            </a:r>
          </a:p>
          <a:p>
            <a:pPr marL="457200" lvl="1" indent="0">
              <a:buNone/>
            </a:pPr>
            <a:endParaRPr lang="en-US" dirty="0"/>
          </a:p>
          <a:p>
            <a:pPr lvl="1"/>
            <a:endParaRPr lang="en-US" dirty="0"/>
          </a:p>
        </p:txBody>
      </p:sp>
    </p:spTree>
    <p:extLst>
      <p:ext uri="{BB962C8B-B14F-4D97-AF65-F5344CB8AC3E}">
        <p14:creationId xmlns:p14="http://schemas.microsoft.com/office/powerpoint/2010/main" val="238227934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 t="8889" r="3987" b="18889"/>
          <a:stretch/>
        </p:blipFill>
        <p:spPr>
          <a:xfrm>
            <a:off x="4982818" y="-63675"/>
            <a:ext cx="7209183" cy="6517485"/>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340094" y="2546707"/>
            <a:ext cx="4578497" cy="173368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Kansans Can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Competencies</a:t>
            </a:r>
          </a:p>
        </p:txBody>
      </p:sp>
    </p:spTree>
    <p:extLst>
      <p:ext uri="{BB962C8B-B14F-4D97-AF65-F5344CB8AC3E}">
        <p14:creationId xmlns:p14="http://schemas.microsoft.com/office/powerpoint/2010/main" val="3197467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5B454-7FF7-4DE2-AD79-674AEA66922F}"/>
              </a:ext>
            </a:extLst>
          </p:cNvPr>
          <p:cNvSpPr>
            <a:spLocks noGrp="1"/>
          </p:cNvSpPr>
          <p:nvPr>
            <p:ph type="title"/>
          </p:nvPr>
        </p:nvSpPr>
        <p:spPr>
          <a:xfrm>
            <a:off x="838200" y="724704"/>
            <a:ext cx="10515600" cy="1325563"/>
          </a:xfrm>
        </p:spPr>
        <p:txBody>
          <a:bodyPr>
            <a:noAutofit/>
          </a:bodyPr>
          <a:lstStyle/>
          <a:p>
            <a:r>
              <a:rPr lang="en-US" sz="2400" dirty="0"/>
              <a:t>On a scale from 1 - 5 with 1 being the lowest and 5 being the highest, please rate the following question:</a:t>
            </a:r>
            <a:br>
              <a:rPr lang="en-US" sz="2400" dirty="0"/>
            </a:br>
            <a:br>
              <a:rPr lang="en-US" sz="2400" b="1" dirty="0"/>
            </a:br>
            <a:r>
              <a:rPr lang="en-US" sz="2400" b="1" dirty="0"/>
              <a:t>The skills represented on the Kansans Can Competency Wheel are the skills students need to be successful as an adult.</a:t>
            </a:r>
          </a:p>
        </p:txBody>
      </p:sp>
      <p:graphicFrame>
        <p:nvGraphicFramePr>
          <p:cNvPr id="7" name="Chart 6">
            <a:extLst>
              <a:ext uri="{FF2B5EF4-FFF2-40B4-BE49-F238E27FC236}">
                <a16:creationId xmlns:a16="http://schemas.microsoft.com/office/drawing/2014/main" id="{F4F40074-AF8E-4CF3-9402-8025EEB3D890}"/>
              </a:ext>
            </a:extLst>
          </p:cNvPr>
          <p:cNvGraphicFramePr/>
          <p:nvPr>
            <p:extLst>
              <p:ext uri="{D42A27DB-BD31-4B8C-83A1-F6EECF244321}">
                <p14:modId xmlns:p14="http://schemas.microsoft.com/office/powerpoint/2010/main" val="2013146200"/>
              </p:ext>
            </p:extLst>
          </p:nvPr>
        </p:nvGraphicFramePr>
        <p:xfrm>
          <a:off x="1371600" y="2543176"/>
          <a:ext cx="9829800" cy="37128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19CAFD5-09B5-45B2-B4D8-89F33BF24939}"/>
              </a:ext>
            </a:extLst>
          </p:cNvPr>
          <p:cNvSpPr txBox="1"/>
          <p:nvPr/>
        </p:nvSpPr>
        <p:spPr>
          <a:xfrm>
            <a:off x="475343" y="3189514"/>
            <a:ext cx="2198914" cy="923330"/>
          </a:xfrm>
          <a:prstGeom prst="rect">
            <a:avLst/>
          </a:prstGeom>
          <a:noFill/>
        </p:spPr>
        <p:txBody>
          <a:bodyPr wrap="square" rtlCol="0">
            <a:spAutoFit/>
          </a:bodyPr>
          <a:lstStyle/>
          <a:p>
            <a:pPr algn="r"/>
            <a:r>
              <a:rPr lang="en-US" b="1" dirty="0"/>
              <a:t>Completed responses only, 3,142 </a:t>
            </a:r>
          </a:p>
        </p:txBody>
      </p:sp>
    </p:spTree>
    <p:extLst>
      <p:ext uri="{BB962C8B-B14F-4D97-AF65-F5344CB8AC3E}">
        <p14:creationId xmlns:p14="http://schemas.microsoft.com/office/powerpoint/2010/main" val="37259516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0A41B69-62E7-445E-BF1D-E5C05AB5AB20}"/>
              </a:ext>
            </a:extLst>
          </p:cNvPr>
          <p:cNvGraphicFramePr/>
          <p:nvPr>
            <p:extLst>
              <p:ext uri="{D42A27DB-BD31-4B8C-83A1-F6EECF244321}">
                <p14:modId xmlns:p14="http://schemas.microsoft.com/office/powerpoint/2010/main" val="1867182348"/>
              </p:ext>
            </p:extLst>
          </p:nvPr>
        </p:nvGraphicFramePr>
        <p:xfrm>
          <a:off x="674915" y="1834092"/>
          <a:ext cx="10478860" cy="413127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738438" y="808832"/>
            <a:ext cx="9121775" cy="1325563"/>
          </a:xfrm>
        </p:spPr>
        <p:txBody>
          <a:bodyPr>
            <a:noAutofit/>
          </a:bodyPr>
          <a:lstStyle/>
          <a:p>
            <a:r>
              <a:rPr lang="en-US" sz="3200" dirty="0"/>
              <a:t>The skills represented on the Kansans Can Competency Wheel are the skills students need to be successful as an adult.</a:t>
            </a:r>
          </a:p>
        </p:txBody>
      </p:sp>
    </p:spTree>
    <p:extLst>
      <p:ext uri="{BB962C8B-B14F-4D97-AF65-F5344CB8AC3E}">
        <p14:creationId xmlns:p14="http://schemas.microsoft.com/office/powerpoint/2010/main" val="23582240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182880"/>
            <a:ext cx="9144000" cy="1111664"/>
          </a:xfrm>
        </p:spPr>
        <p:txBody>
          <a:bodyPr>
            <a:normAutofit/>
          </a:bodyPr>
          <a:lstStyle/>
          <a:p>
            <a:r>
              <a:rPr lang="en-US" dirty="0"/>
              <a:t>Creating a Vision for Kansas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05000"/>
            <a:ext cx="9144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98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8DB4C-449A-4128-A356-2D945A508CFB}"/>
              </a:ext>
            </a:extLst>
          </p:cNvPr>
          <p:cNvSpPr>
            <a:spLocks noGrp="1"/>
          </p:cNvSpPr>
          <p:nvPr>
            <p:ph type="title"/>
          </p:nvPr>
        </p:nvSpPr>
        <p:spPr>
          <a:xfrm>
            <a:off x="838200" y="681038"/>
            <a:ext cx="10515600" cy="1325563"/>
          </a:xfrm>
        </p:spPr>
        <p:txBody>
          <a:bodyPr>
            <a:noAutofit/>
          </a:bodyPr>
          <a:lstStyle/>
          <a:p>
            <a:r>
              <a:rPr lang="en-US" sz="2400" b="1" dirty="0"/>
              <a:t>On a scale from 1 - 5 with 1 being the lowest and 5 being the highest, please rate the following question: </a:t>
            </a:r>
            <a:br>
              <a:rPr lang="en-US" sz="2400" b="1" dirty="0"/>
            </a:br>
            <a:br>
              <a:rPr lang="en-US" sz="2400" b="1" dirty="0"/>
            </a:br>
            <a:r>
              <a:rPr lang="en-US" sz="2400" b="1" dirty="0"/>
              <a:t>These strategies Kansans expressed are still a priority to accomplish the goal of producing successful high school students</a:t>
            </a:r>
            <a:r>
              <a:rPr lang="en-US" sz="2400" dirty="0"/>
              <a:t> </a:t>
            </a:r>
          </a:p>
        </p:txBody>
      </p:sp>
      <p:graphicFrame>
        <p:nvGraphicFramePr>
          <p:cNvPr id="5" name="Chart 4">
            <a:extLst>
              <a:ext uri="{FF2B5EF4-FFF2-40B4-BE49-F238E27FC236}">
                <a16:creationId xmlns:a16="http://schemas.microsoft.com/office/drawing/2014/main" id="{BD49B229-F223-4645-B754-FF34F21A7F80}"/>
              </a:ext>
            </a:extLst>
          </p:cNvPr>
          <p:cNvGraphicFramePr/>
          <p:nvPr>
            <p:extLst>
              <p:ext uri="{D42A27DB-BD31-4B8C-83A1-F6EECF244321}">
                <p14:modId xmlns:p14="http://schemas.microsoft.com/office/powerpoint/2010/main" val="3985589371"/>
              </p:ext>
            </p:extLst>
          </p:nvPr>
        </p:nvGraphicFramePr>
        <p:xfrm>
          <a:off x="1654629" y="2394857"/>
          <a:ext cx="9590313" cy="37821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6E43E62-CA50-4455-8ECC-D4E60BCEBC30}"/>
              </a:ext>
            </a:extLst>
          </p:cNvPr>
          <p:cNvSpPr txBox="1"/>
          <p:nvPr/>
        </p:nvSpPr>
        <p:spPr>
          <a:xfrm>
            <a:off x="446314" y="2982686"/>
            <a:ext cx="2198914" cy="923330"/>
          </a:xfrm>
          <a:prstGeom prst="rect">
            <a:avLst/>
          </a:prstGeom>
          <a:noFill/>
        </p:spPr>
        <p:txBody>
          <a:bodyPr wrap="square" rtlCol="0">
            <a:spAutoFit/>
          </a:bodyPr>
          <a:lstStyle/>
          <a:p>
            <a:pPr algn="r"/>
            <a:r>
              <a:rPr lang="en-US" b="1" dirty="0"/>
              <a:t>Completed responses only, 3,047 </a:t>
            </a:r>
          </a:p>
        </p:txBody>
      </p:sp>
    </p:spTree>
    <p:extLst>
      <p:ext uri="{BB962C8B-B14F-4D97-AF65-F5344CB8AC3E}">
        <p14:creationId xmlns:p14="http://schemas.microsoft.com/office/powerpoint/2010/main" val="106591729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0A41B69-62E7-445E-BF1D-E5C05AB5AB20}"/>
              </a:ext>
            </a:extLst>
          </p:cNvPr>
          <p:cNvGraphicFramePr/>
          <p:nvPr>
            <p:extLst>
              <p:ext uri="{D42A27DB-BD31-4B8C-83A1-F6EECF244321}">
                <p14:modId xmlns:p14="http://schemas.microsoft.com/office/powerpoint/2010/main" val="243822220"/>
              </p:ext>
            </p:extLst>
          </p:nvPr>
        </p:nvGraphicFramePr>
        <p:xfrm>
          <a:off x="1171575" y="1834092"/>
          <a:ext cx="9982199" cy="360944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738438" y="808832"/>
            <a:ext cx="9121775" cy="1325563"/>
          </a:xfrm>
        </p:spPr>
        <p:txBody>
          <a:bodyPr>
            <a:noAutofit/>
          </a:bodyPr>
          <a:lstStyle/>
          <a:p>
            <a:r>
              <a:rPr lang="en-US" sz="3200" b="1" dirty="0"/>
              <a:t>These strategies Kansans expressed are still a priority to accomplish the goal of producing successful high school students.</a:t>
            </a:r>
            <a:endParaRPr lang="en-US" sz="3200" dirty="0"/>
          </a:p>
        </p:txBody>
      </p:sp>
    </p:spTree>
    <p:extLst>
      <p:ext uri="{BB962C8B-B14F-4D97-AF65-F5344CB8AC3E}">
        <p14:creationId xmlns:p14="http://schemas.microsoft.com/office/powerpoint/2010/main" val="38359332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3FDC-C2BD-413C-857B-F31B0C2FD1FF}"/>
              </a:ext>
            </a:extLst>
          </p:cNvPr>
          <p:cNvSpPr>
            <a:spLocks noGrp="1"/>
          </p:cNvSpPr>
          <p:nvPr>
            <p:ph type="title"/>
          </p:nvPr>
        </p:nvSpPr>
        <p:spPr>
          <a:xfrm>
            <a:off x="838200" y="3212535"/>
            <a:ext cx="10515600" cy="1325563"/>
          </a:xfrm>
        </p:spPr>
        <p:txBody>
          <a:bodyPr>
            <a:normAutofit fontScale="90000"/>
          </a:bodyPr>
          <a:lstStyle/>
          <a:p>
            <a:r>
              <a:rPr lang="en-US" dirty="0"/>
              <a:t>Across the state, Kansans agree that we are prioritizing the right skills and strategies to produce successful high school students and adults. </a:t>
            </a:r>
          </a:p>
        </p:txBody>
      </p:sp>
    </p:spTree>
    <p:extLst>
      <p:ext uri="{BB962C8B-B14F-4D97-AF65-F5344CB8AC3E}">
        <p14:creationId xmlns:p14="http://schemas.microsoft.com/office/powerpoint/2010/main" val="26329343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E83361-569E-4C8C-96BA-BF9F87619B78}"/>
              </a:ext>
            </a:extLst>
          </p:cNvPr>
          <p:cNvSpPr>
            <a:spLocks noGrp="1"/>
          </p:cNvSpPr>
          <p:nvPr>
            <p:ph sz="quarter" idx="13"/>
          </p:nvPr>
        </p:nvSpPr>
        <p:spPr>
          <a:xfrm>
            <a:off x="-206829" y="1458913"/>
            <a:ext cx="12398829" cy="3417887"/>
          </a:xfrm>
        </p:spPr>
        <p:txBody>
          <a:bodyPr>
            <a:noAutofit/>
          </a:bodyPr>
          <a:lstStyle/>
          <a:p>
            <a:r>
              <a:rPr lang="en-US" sz="4000" i="0" dirty="0">
                <a:solidFill>
                  <a:schemeClr val="tx2"/>
                </a:solidFill>
              </a:rPr>
              <a:t>What support do schools need in order to accomplish the system change desired by Kansans?</a:t>
            </a:r>
          </a:p>
        </p:txBody>
      </p:sp>
    </p:spTree>
    <p:extLst>
      <p:ext uri="{BB962C8B-B14F-4D97-AF65-F5344CB8AC3E}">
        <p14:creationId xmlns:p14="http://schemas.microsoft.com/office/powerpoint/2010/main" val="88484057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4366AC-00C3-4170-B169-E330FD8FEA06}"/>
              </a:ext>
            </a:extLst>
          </p:cNvPr>
          <p:cNvPicPr>
            <a:picLocks noChangeAspect="1"/>
          </p:cNvPicPr>
          <p:nvPr/>
        </p:nvPicPr>
        <p:blipFill>
          <a:blip r:embed="rId3"/>
          <a:stretch>
            <a:fillRect/>
          </a:stretch>
        </p:blipFill>
        <p:spPr>
          <a:xfrm>
            <a:off x="130628" y="566058"/>
            <a:ext cx="6825342" cy="5033462"/>
          </a:xfrm>
          <a:prstGeom prst="rect">
            <a:avLst/>
          </a:prstGeom>
        </p:spPr>
      </p:pic>
      <p:sp>
        <p:nvSpPr>
          <p:cNvPr id="6" name="Content Placeholder 5">
            <a:extLst>
              <a:ext uri="{FF2B5EF4-FFF2-40B4-BE49-F238E27FC236}">
                <a16:creationId xmlns:a16="http://schemas.microsoft.com/office/drawing/2014/main" id="{1AF33424-843C-4E0C-A871-049CDBEAAC83}"/>
              </a:ext>
            </a:extLst>
          </p:cNvPr>
          <p:cNvSpPr>
            <a:spLocks noGrp="1"/>
          </p:cNvSpPr>
          <p:nvPr>
            <p:ph sz="half" idx="2"/>
          </p:nvPr>
        </p:nvSpPr>
        <p:spPr>
          <a:xfrm>
            <a:off x="6455230" y="1247593"/>
            <a:ext cx="5606142" cy="4772207"/>
          </a:xfrm>
        </p:spPr>
        <p:txBody>
          <a:bodyPr/>
          <a:lstStyle/>
          <a:p>
            <a:r>
              <a:rPr lang="en-US" dirty="0"/>
              <a:t>2,867 open-ended responses </a:t>
            </a:r>
          </a:p>
          <a:p>
            <a:r>
              <a:rPr lang="en-US" dirty="0"/>
              <a:t>Data was examined by:</a:t>
            </a:r>
          </a:p>
          <a:p>
            <a:pPr lvl="1"/>
            <a:r>
              <a:rPr lang="en-US" dirty="0"/>
              <a:t>KSDE</a:t>
            </a:r>
          </a:p>
          <a:p>
            <a:pPr lvl="1"/>
            <a:r>
              <a:rPr lang="en-US" dirty="0"/>
              <a:t>R12 Comprehensive Center</a:t>
            </a:r>
          </a:p>
          <a:p>
            <a:pPr lvl="1"/>
            <a:r>
              <a:rPr lang="en-US" dirty="0"/>
              <a:t>Kansas State University</a:t>
            </a:r>
          </a:p>
          <a:p>
            <a:r>
              <a:rPr lang="en-US" dirty="0"/>
              <a:t>Consensus among these three groups on the five overarching themes</a:t>
            </a:r>
          </a:p>
        </p:txBody>
      </p:sp>
    </p:spTree>
    <p:extLst>
      <p:ext uri="{BB962C8B-B14F-4D97-AF65-F5344CB8AC3E}">
        <p14:creationId xmlns:p14="http://schemas.microsoft.com/office/powerpoint/2010/main" val="134254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C4B62133-E71A-4D89-875D-DA2F17106B65}"/>
              </a:ext>
            </a:extLst>
          </p:cNvPr>
          <p:cNvGraphicFramePr>
            <a:graphicFrameLocks noGrp="1"/>
          </p:cNvGraphicFramePr>
          <p:nvPr>
            <p:ph idx="1"/>
            <p:extLst>
              <p:ext uri="{D42A27DB-BD31-4B8C-83A1-F6EECF244321}">
                <p14:modId xmlns:p14="http://schemas.microsoft.com/office/powerpoint/2010/main" val="4184135514"/>
              </p:ext>
            </p:extLst>
          </p:nvPr>
        </p:nvGraphicFramePr>
        <p:xfrm>
          <a:off x="38746" y="54244"/>
          <a:ext cx="12114508" cy="6338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823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5"/>
                </a:solidFill>
              </a:rPr>
              <a:t>Community Relations and Engagement</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lnSpcReduction="10000"/>
          </a:bodyPr>
          <a:lstStyle/>
          <a:p>
            <a:r>
              <a:rPr lang="en-US" b="1" dirty="0"/>
              <a:t>Communication</a:t>
            </a:r>
            <a:r>
              <a:rPr lang="en-US" dirty="0"/>
              <a:t>: educate and communicate with families and broader community about changes </a:t>
            </a:r>
          </a:p>
          <a:p>
            <a:r>
              <a:rPr lang="en-US" b="1" dirty="0"/>
              <a:t>Engagement</a:t>
            </a:r>
            <a:r>
              <a:rPr lang="en-US" dirty="0"/>
              <a:t>: support and involvement from community groups including higher education institutes, professional organizations (e.g., school board association, teacher unions), business leaders and families to meet the needs of schools and students</a:t>
            </a:r>
          </a:p>
          <a:p>
            <a:r>
              <a:rPr lang="en-US" b="1" dirty="0"/>
              <a:t>Partnership</a:t>
            </a:r>
            <a:r>
              <a:rPr lang="en-US" dirty="0"/>
              <a:t>: build and sustain partnerships with business, industry, and private-sectors to expand opportunities for hands-on learning, real-world experiences</a:t>
            </a:r>
          </a:p>
          <a:p>
            <a:r>
              <a:rPr lang="en-US" b="1" dirty="0"/>
              <a:t>Collaboration</a:t>
            </a:r>
            <a:r>
              <a:rPr lang="en-US" dirty="0"/>
              <a:t>: increase collaboration and networking within and among school districts</a:t>
            </a:r>
          </a:p>
          <a:p>
            <a:endParaRPr lang="en-US" dirty="0"/>
          </a:p>
        </p:txBody>
      </p:sp>
    </p:spTree>
    <p:extLst>
      <p:ext uri="{BB962C8B-B14F-4D97-AF65-F5344CB8AC3E}">
        <p14:creationId xmlns:p14="http://schemas.microsoft.com/office/powerpoint/2010/main" val="367167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1"/>
                </a:solidFill>
              </a:rPr>
              <a:t>Educator-Centered Supports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fontScale="92500"/>
          </a:bodyPr>
          <a:lstStyle/>
          <a:p>
            <a:r>
              <a:rPr lang="en-US" b="1" dirty="0"/>
              <a:t>Professional development</a:t>
            </a:r>
            <a:r>
              <a:rPr lang="en-US" dirty="0"/>
              <a:t>: provide continued meaningful professional development, technical assistance and training</a:t>
            </a:r>
          </a:p>
          <a:p>
            <a:r>
              <a:rPr lang="en-US" b="1" dirty="0"/>
              <a:t>High quality staff: </a:t>
            </a:r>
            <a:r>
              <a:rPr lang="en-US" dirty="0"/>
              <a:t>attract, recruit and retain quality staff; offer better pay and support for staff</a:t>
            </a:r>
          </a:p>
          <a:p>
            <a:r>
              <a:rPr lang="en-US" b="1" dirty="0"/>
              <a:t>Autonomy: </a:t>
            </a:r>
            <a:r>
              <a:rPr lang="en-US" dirty="0"/>
              <a:t>trust teachers and allow for autonomy and decision-making in the classroom</a:t>
            </a:r>
          </a:p>
          <a:p>
            <a:r>
              <a:rPr lang="en-US" b="1" dirty="0"/>
              <a:t>Time: </a:t>
            </a:r>
            <a:r>
              <a:rPr lang="en-US" dirty="0"/>
              <a:t>Increase time for educators to collaborate, work with community partners, communicate with families, implement changes etc. </a:t>
            </a:r>
          </a:p>
          <a:p>
            <a:r>
              <a:rPr lang="en-US" b="1" dirty="0"/>
              <a:t>Teacher preparation: </a:t>
            </a:r>
            <a:r>
              <a:rPr lang="en-US" dirty="0"/>
              <a:t>enhance and update teacher preparation programs; develop strong partnerships to increase teacher pipeline</a:t>
            </a:r>
          </a:p>
        </p:txBody>
      </p:sp>
    </p:spTree>
    <p:extLst>
      <p:ext uri="{BB962C8B-B14F-4D97-AF65-F5344CB8AC3E}">
        <p14:creationId xmlns:p14="http://schemas.microsoft.com/office/powerpoint/2010/main" val="634577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2"/>
                </a:solidFill>
              </a:rPr>
              <a:t>System-wide Needs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a:bodyPr>
          <a:lstStyle/>
          <a:p>
            <a:r>
              <a:rPr lang="en-US" b="1" dirty="0"/>
              <a:t>Funding: </a:t>
            </a:r>
            <a:r>
              <a:rPr lang="en-US" dirty="0"/>
              <a:t>increase funding to increase educator salaries, allow for differentiation of instruction, provide PreK and enhance early childhood programs etc. </a:t>
            </a:r>
          </a:p>
          <a:p>
            <a:r>
              <a:rPr lang="en-US" b="1" dirty="0"/>
              <a:t>Meet staffing needs: </a:t>
            </a:r>
            <a:r>
              <a:rPr lang="en-US" dirty="0"/>
              <a:t>hire and retain high quality educators and support staff including paraprofessionals, counselors, social workers as well as change implementers and researchers; allow for reduced class sizes</a:t>
            </a:r>
            <a:endParaRPr lang="en-US" b="1" dirty="0"/>
          </a:p>
          <a:p>
            <a:r>
              <a:rPr lang="en-US" b="1" dirty="0"/>
              <a:t>Social-emotional support: </a:t>
            </a:r>
            <a:r>
              <a:rPr lang="en-US" dirty="0"/>
              <a:t>prioritize mental health and social-emotional needs of staff and students; provide access to counselors and social workers in all schools</a:t>
            </a:r>
          </a:p>
        </p:txBody>
      </p:sp>
    </p:spTree>
    <p:extLst>
      <p:ext uri="{BB962C8B-B14F-4D97-AF65-F5344CB8AC3E}">
        <p14:creationId xmlns:p14="http://schemas.microsoft.com/office/powerpoint/2010/main" val="3729073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4"/>
                </a:solidFill>
              </a:rPr>
              <a:t>Leadership and Policy</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a:bodyPr>
          <a:lstStyle/>
          <a:p>
            <a:r>
              <a:rPr lang="en-US" b="1" dirty="0"/>
              <a:t>Policy changes: </a:t>
            </a:r>
            <a:r>
              <a:rPr lang="en-US" dirty="0"/>
              <a:t>adapt policies to support schools and students including changes to licensure requirements and accreditation process, graduation requirements and how credits are awarded</a:t>
            </a:r>
          </a:p>
          <a:p>
            <a:r>
              <a:rPr lang="en-US" b="1" dirty="0"/>
              <a:t>Stable leadership: </a:t>
            </a:r>
            <a:r>
              <a:rPr lang="en-US" dirty="0"/>
              <a:t>clear guidance and effective communication; support and trust educators</a:t>
            </a:r>
          </a:p>
          <a:p>
            <a:r>
              <a:rPr lang="en-US" b="1" dirty="0"/>
              <a:t>Flexibility: </a:t>
            </a:r>
            <a:r>
              <a:rPr lang="en-US" dirty="0"/>
              <a:t>allow for flexibility in instruction, assessment and curriculum requirements and support local autonomy</a:t>
            </a:r>
          </a:p>
          <a:p>
            <a:endParaRPr lang="en-US" dirty="0"/>
          </a:p>
        </p:txBody>
      </p:sp>
    </p:spTree>
    <p:extLst>
      <p:ext uri="{BB962C8B-B14F-4D97-AF65-F5344CB8AC3E}">
        <p14:creationId xmlns:p14="http://schemas.microsoft.com/office/powerpoint/2010/main" val="297636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ts val="5333"/>
              </a:lnSpc>
              <a:spcBef>
                <a:spcPts val="1000"/>
              </a:spcBef>
              <a:spcAft>
                <a:spcPts val="0"/>
              </a:spcAft>
              <a:buClr>
                <a:srgbClr val="12284C"/>
              </a:buClr>
              <a:buSzTx/>
              <a:buFont typeface="Arial" panose="020B0604020202020204" pitchFamily="34" charset="0"/>
              <a:buNone/>
              <a:tabLst/>
              <a:defRPr/>
            </a:pP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Kansas leads the </a:t>
            </a:r>
            <a:r>
              <a:rPr kumimoji="0" lang="en-US" sz="7200" b="1" i="0" u="none" strike="noStrike" kern="1200" cap="none" spc="0" normalizeH="0" baseline="0" noProof="0" dirty="0">
                <a:ln>
                  <a:noFill/>
                </a:ln>
                <a:solidFill>
                  <a:srgbClr val="FFA400"/>
                </a:solidFill>
                <a:effectLst/>
                <a:uLnTx/>
                <a:uFillTx/>
                <a:latin typeface="Open Sans Light"/>
                <a:ea typeface="Open Sans Light" panose="020B0306030504020204" pitchFamily="34" charset="0"/>
                <a:cs typeface="Open Sans Light" panose="020B0306030504020204" pitchFamily="34" charset="0"/>
              </a:rPr>
              <a:t>world</a:t>
            </a:r>
            <a:r>
              <a:rPr kumimoji="0" lang="en-US" sz="7200" b="0" i="0" u="none" strike="noStrike" kern="1200" cap="none" spc="0" normalizeH="0" baseline="0" noProof="0" dirty="0">
                <a:ln>
                  <a:noFill/>
                </a:ln>
                <a:solidFill>
                  <a:srgbClr val="12284C"/>
                </a:solidFill>
                <a:effectLst/>
                <a:uLnTx/>
                <a:uFillTx/>
                <a:latin typeface="Open Sans Light"/>
                <a:ea typeface="Open Sans Light" panose="020B0306030504020204" pitchFamily="34" charset="0"/>
                <a:cs typeface="Open Sans Light" panose="020B0306030504020204" pitchFamily="34" charset="0"/>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marL="0" marR="0" lvl="0" indent="0" algn="l" defTabSz="121911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2284C"/>
                </a:solidFill>
                <a:effectLst/>
                <a:uLnTx/>
                <a:uFillTx/>
                <a:latin typeface="Open Sans Light"/>
                <a:ea typeface="+mj-ea"/>
                <a:cs typeface="+mj-cs"/>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3"/>
                </a:solidFill>
              </a:rPr>
              <a:t>Enhance Student Learning and Success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fontScale="85000" lnSpcReduction="20000"/>
          </a:bodyPr>
          <a:lstStyle/>
          <a:p>
            <a:r>
              <a:rPr lang="en-US" b="1" dirty="0"/>
              <a:t>Real world experience: </a:t>
            </a:r>
            <a:r>
              <a:rPr lang="en-US" dirty="0"/>
              <a:t>provide more opportunities for internships, mentorships, work study, job shadow, work-based learning; support Career and Technical Education and Pathways</a:t>
            </a:r>
          </a:p>
          <a:p>
            <a:r>
              <a:rPr lang="en-US" b="1" dirty="0"/>
              <a:t>Diversify measures: </a:t>
            </a:r>
            <a:r>
              <a:rPr lang="en-US" dirty="0"/>
              <a:t>diversify the ways student learning and competency can be assessed; use real-life applications as a way of assessing learning and competency</a:t>
            </a:r>
          </a:p>
          <a:p>
            <a:r>
              <a:rPr lang="en-US" b="1" dirty="0"/>
              <a:t>Testing: </a:t>
            </a:r>
            <a:r>
              <a:rPr lang="en-US" dirty="0"/>
              <a:t>reduce the emphasis on traditional testing and assessments</a:t>
            </a:r>
          </a:p>
          <a:p>
            <a:r>
              <a:rPr lang="en-US" b="1" dirty="0"/>
              <a:t>Adapt school structures: </a:t>
            </a:r>
            <a:r>
              <a:rPr lang="en-US" dirty="0"/>
              <a:t>adapt and adjust class size, school schedules, grading and credit structures to support student learning; balance academic knowledge and social-emotional learning</a:t>
            </a:r>
          </a:p>
          <a:p>
            <a:r>
              <a:rPr lang="en-US" b="1" dirty="0"/>
              <a:t>Guidance and supports: </a:t>
            </a:r>
            <a:r>
              <a:rPr lang="en-US" dirty="0"/>
              <a:t>support educators in implementing changes with professional development, resources, guidance and time</a:t>
            </a:r>
          </a:p>
          <a:p>
            <a:r>
              <a:rPr lang="en-US" b="1" dirty="0"/>
              <a:t>Personalized learning: </a:t>
            </a:r>
            <a:r>
              <a:rPr lang="en-US" dirty="0"/>
              <a:t>allow for more personalized learning and individualized instruction, project-based learning</a:t>
            </a:r>
          </a:p>
          <a:p>
            <a:endParaRPr lang="en-US" dirty="0"/>
          </a:p>
        </p:txBody>
      </p:sp>
    </p:spTree>
    <p:extLst>
      <p:ext uri="{BB962C8B-B14F-4D97-AF65-F5344CB8AC3E}">
        <p14:creationId xmlns:p14="http://schemas.microsoft.com/office/powerpoint/2010/main" val="2452064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97CFB0-4A36-4A44-9ED9-8E7B2D853FD7}"/>
              </a:ext>
            </a:extLst>
          </p:cNvPr>
          <p:cNvPicPr>
            <a:picLocks noChangeAspect="1"/>
          </p:cNvPicPr>
          <p:nvPr/>
        </p:nvPicPr>
        <p:blipFill>
          <a:blip r:embed="rId3"/>
          <a:stretch>
            <a:fillRect/>
          </a:stretch>
        </p:blipFill>
        <p:spPr>
          <a:xfrm>
            <a:off x="4501243" y="22320"/>
            <a:ext cx="6890658" cy="4296261"/>
          </a:xfrm>
          <a:prstGeom prst="rect">
            <a:avLst/>
          </a:prstGeom>
        </p:spPr>
      </p:pic>
      <p:sp>
        <p:nvSpPr>
          <p:cNvPr id="11" name="Title 10">
            <a:extLst>
              <a:ext uri="{FF2B5EF4-FFF2-40B4-BE49-F238E27FC236}">
                <a16:creationId xmlns:a16="http://schemas.microsoft.com/office/drawing/2014/main" id="{1BDE81D8-8A10-4C66-9289-A1E5E075F3BB}"/>
              </a:ext>
            </a:extLst>
          </p:cNvPr>
          <p:cNvSpPr>
            <a:spLocks noGrp="1"/>
          </p:cNvSpPr>
          <p:nvPr>
            <p:ph type="title"/>
          </p:nvPr>
        </p:nvSpPr>
        <p:spPr>
          <a:xfrm>
            <a:off x="511628" y="4517571"/>
            <a:ext cx="11168743" cy="1495541"/>
          </a:xfrm>
        </p:spPr>
        <p:txBody>
          <a:bodyPr>
            <a:noAutofit/>
          </a:bodyPr>
          <a:lstStyle/>
          <a:p>
            <a:r>
              <a:rPr lang="en-US" sz="2400" dirty="0"/>
              <a:t>Though there were some unique needs shared, overall Kansans reported clear and consistent needs for supporting schools regardless of geographic location, board region and district size. </a:t>
            </a:r>
          </a:p>
        </p:txBody>
      </p:sp>
    </p:spTree>
    <p:extLst>
      <p:ext uri="{BB962C8B-B14F-4D97-AF65-F5344CB8AC3E}">
        <p14:creationId xmlns:p14="http://schemas.microsoft.com/office/powerpoint/2010/main" val="133309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50AEF-C3DA-463B-8FD4-0DDB38ECFE91}"/>
              </a:ext>
            </a:extLst>
          </p:cNvPr>
          <p:cNvPicPr>
            <a:picLocks noChangeAspect="1"/>
          </p:cNvPicPr>
          <p:nvPr/>
        </p:nvPicPr>
        <p:blipFill rotWithShape="1">
          <a:blip r:embed="rId2">
            <a:extLst>
              <a:ext uri="{28A0092B-C50C-407E-A947-70E740481C1C}">
                <a14:useLocalDpi xmlns:a14="http://schemas.microsoft.com/office/drawing/2010/main" val="0"/>
              </a:ext>
            </a:extLst>
          </a:blip>
          <a:srcRect t="16336"/>
          <a:stretch/>
        </p:blipFill>
        <p:spPr>
          <a:xfrm>
            <a:off x="1344168" y="1426464"/>
            <a:ext cx="9509760" cy="4823668"/>
          </a:xfrm>
          <a:prstGeom prst="rect">
            <a:avLst/>
          </a:prstGeom>
        </p:spPr>
      </p:pic>
      <p:pic>
        <p:nvPicPr>
          <p:cNvPr id="3" name="Picture 2">
            <a:extLst>
              <a:ext uri="{FF2B5EF4-FFF2-40B4-BE49-F238E27FC236}">
                <a16:creationId xmlns:a16="http://schemas.microsoft.com/office/drawing/2014/main" id="{202209E9-3347-4024-8460-59F8F8C38903}"/>
              </a:ext>
            </a:extLst>
          </p:cNvPr>
          <p:cNvPicPr>
            <a:picLocks noChangeAspect="1"/>
          </p:cNvPicPr>
          <p:nvPr/>
        </p:nvPicPr>
        <p:blipFill rotWithShape="1">
          <a:blip r:embed="rId2">
            <a:extLst>
              <a:ext uri="{28A0092B-C50C-407E-A947-70E740481C1C}">
                <a14:useLocalDpi xmlns:a14="http://schemas.microsoft.com/office/drawing/2010/main" val="0"/>
              </a:ext>
            </a:extLst>
          </a:blip>
          <a:srcRect r="79615" b="83664"/>
          <a:stretch/>
        </p:blipFill>
        <p:spPr>
          <a:xfrm>
            <a:off x="7709050" y="615661"/>
            <a:ext cx="1938528" cy="941832"/>
          </a:xfrm>
          <a:prstGeom prst="rect">
            <a:avLst/>
          </a:prstGeom>
        </p:spPr>
      </p:pic>
      <p:sp>
        <p:nvSpPr>
          <p:cNvPr id="4" name="TextBox 3">
            <a:extLst>
              <a:ext uri="{FF2B5EF4-FFF2-40B4-BE49-F238E27FC236}">
                <a16:creationId xmlns:a16="http://schemas.microsoft.com/office/drawing/2014/main" id="{1C2898EE-EC23-4B46-97A8-946A9AD02C41}"/>
              </a:ext>
            </a:extLst>
          </p:cNvPr>
          <p:cNvSpPr txBox="1"/>
          <p:nvPr/>
        </p:nvSpPr>
        <p:spPr>
          <a:xfrm>
            <a:off x="729969" y="1078784"/>
            <a:ext cx="7114233" cy="523220"/>
          </a:xfrm>
          <a:prstGeom prst="rect">
            <a:avLst/>
          </a:prstGeom>
          <a:noFill/>
        </p:spPr>
        <p:txBody>
          <a:bodyPr wrap="square" rtlCol="0">
            <a:spAutoFit/>
          </a:bodyPr>
          <a:lstStyle/>
          <a:p>
            <a:r>
              <a:rPr lang="en-US" sz="2800" dirty="0">
                <a:solidFill>
                  <a:schemeClr val="accent4"/>
                </a:solidFill>
                <a:latin typeface="Century Gothic" panose="020B0502020202020204" pitchFamily="34" charset="0"/>
              </a:rPr>
              <a:t>KANSAS </a:t>
            </a:r>
            <a:r>
              <a:rPr lang="en-US" sz="2800" b="1" dirty="0">
                <a:solidFill>
                  <a:schemeClr val="accent4"/>
                </a:solidFill>
                <a:latin typeface="Century Gothic" panose="020B0502020202020204" pitchFamily="34" charset="0"/>
              </a:rPr>
              <a:t>CHILDREN</a:t>
            </a:r>
            <a:r>
              <a:rPr lang="en-US" sz="2800" dirty="0">
                <a:solidFill>
                  <a:schemeClr val="accent4"/>
                </a:solidFill>
                <a:latin typeface="Century Gothic" panose="020B0502020202020204" pitchFamily="34" charset="0"/>
              </a:rPr>
              <a:t> KANSAS’ </a:t>
            </a:r>
            <a:r>
              <a:rPr lang="en-US" sz="2800" b="1" dirty="0">
                <a:solidFill>
                  <a:schemeClr val="accent4"/>
                </a:solidFill>
                <a:latin typeface="Century Gothic" panose="020B0502020202020204" pitchFamily="34" charset="0"/>
              </a:rPr>
              <a:t>FUTURE</a:t>
            </a:r>
            <a:r>
              <a:rPr lang="en-US" sz="2800" dirty="0">
                <a:solidFill>
                  <a:schemeClr val="accent4"/>
                </a:solidFill>
                <a:latin typeface="Century Gothic" panose="020B0502020202020204" pitchFamily="34" charset="0"/>
              </a:rPr>
              <a:t> </a:t>
            </a:r>
            <a:r>
              <a:rPr lang="en-US" sz="2800" dirty="0">
                <a:solidFill>
                  <a:schemeClr val="accent4"/>
                </a:solidFill>
              </a:rPr>
              <a:t>Tour</a:t>
            </a:r>
          </a:p>
        </p:txBody>
      </p:sp>
    </p:spTree>
    <p:extLst>
      <p:ext uri="{BB962C8B-B14F-4D97-AF65-F5344CB8AC3E}">
        <p14:creationId xmlns:p14="http://schemas.microsoft.com/office/powerpoint/2010/main" val="380699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3803F-674E-4447-B701-884C12C74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06" y="484632"/>
            <a:ext cx="9518388" cy="5770730"/>
          </a:xfrm>
          <a:prstGeom prst="rect">
            <a:avLst/>
          </a:prstGeom>
        </p:spPr>
      </p:pic>
      <p:pic>
        <p:nvPicPr>
          <p:cNvPr id="7" name="Picture 6">
            <a:extLst>
              <a:ext uri="{FF2B5EF4-FFF2-40B4-BE49-F238E27FC236}">
                <a16:creationId xmlns:a16="http://schemas.microsoft.com/office/drawing/2014/main" id="{3BE0406B-8611-4AFE-B757-3045B6B64A9F}"/>
              </a:ext>
            </a:extLst>
          </p:cNvPr>
          <p:cNvPicPr>
            <a:picLocks noChangeAspect="1"/>
          </p:cNvPicPr>
          <p:nvPr/>
        </p:nvPicPr>
        <p:blipFill rotWithShape="1">
          <a:blip r:embed="rId4">
            <a:extLst>
              <a:ext uri="{28A0092B-C50C-407E-A947-70E740481C1C}">
                <a14:useLocalDpi xmlns:a14="http://schemas.microsoft.com/office/drawing/2010/main" val="0"/>
              </a:ext>
            </a:extLst>
          </a:blip>
          <a:srcRect l="18480" t="28978" r="18482" b="28889"/>
          <a:stretch/>
        </p:blipFill>
        <p:spPr>
          <a:xfrm>
            <a:off x="1336806" y="206533"/>
            <a:ext cx="2167459" cy="1874773"/>
          </a:xfrm>
          <a:prstGeom prst="rect">
            <a:avLst/>
          </a:prstGeom>
        </p:spPr>
      </p:pic>
      <p:pic>
        <p:nvPicPr>
          <p:cNvPr id="8" name="Picture 7">
            <a:extLst>
              <a:ext uri="{FF2B5EF4-FFF2-40B4-BE49-F238E27FC236}">
                <a16:creationId xmlns:a16="http://schemas.microsoft.com/office/drawing/2014/main" id="{16947CEC-0B66-487C-A2D6-FE4C441A30E2}"/>
              </a:ext>
            </a:extLst>
          </p:cNvPr>
          <p:cNvPicPr>
            <a:picLocks noChangeAspect="1"/>
          </p:cNvPicPr>
          <p:nvPr/>
        </p:nvPicPr>
        <p:blipFill rotWithShape="1">
          <a:blip r:embed="rId5">
            <a:extLst>
              <a:ext uri="{28A0092B-C50C-407E-A947-70E740481C1C}">
                <a14:useLocalDpi xmlns:a14="http://schemas.microsoft.com/office/drawing/2010/main" val="0"/>
              </a:ext>
            </a:extLst>
          </a:blip>
          <a:srcRect r="79459" b="83187"/>
          <a:stretch/>
        </p:blipFill>
        <p:spPr>
          <a:xfrm>
            <a:off x="7740071" y="602638"/>
            <a:ext cx="1955172" cy="970233"/>
          </a:xfrm>
          <a:prstGeom prst="rect">
            <a:avLst/>
          </a:prstGeom>
        </p:spPr>
      </p:pic>
      <p:grpSp>
        <p:nvGrpSpPr>
          <p:cNvPr id="2" name="Group 1">
            <a:extLst>
              <a:ext uri="{FF2B5EF4-FFF2-40B4-BE49-F238E27FC236}">
                <a16:creationId xmlns:a16="http://schemas.microsoft.com/office/drawing/2014/main" id="{9A3CD128-89C9-456A-89E7-F00AC040AF73}"/>
              </a:ext>
            </a:extLst>
          </p:cNvPr>
          <p:cNvGrpSpPr/>
          <p:nvPr/>
        </p:nvGrpSpPr>
        <p:grpSpPr>
          <a:xfrm>
            <a:off x="1336806" y="473747"/>
            <a:ext cx="9518388" cy="5770730"/>
            <a:chOff x="1336806" y="473747"/>
            <a:chExt cx="9518388" cy="5770730"/>
          </a:xfrm>
        </p:grpSpPr>
        <p:pic>
          <p:nvPicPr>
            <p:cNvPr id="5" name="Picture 4">
              <a:extLst>
                <a:ext uri="{FF2B5EF4-FFF2-40B4-BE49-F238E27FC236}">
                  <a16:creationId xmlns:a16="http://schemas.microsoft.com/office/drawing/2014/main" id="{D638FA95-EC7A-4556-9844-3057D2BA8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06" y="473747"/>
              <a:ext cx="9518388" cy="5770730"/>
            </a:xfrm>
            <a:prstGeom prst="rect">
              <a:avLst/>
            </a:prstGeom>
          </p:spPr>
        </p:pic>
        <p:pic>
          <p:nvPicPr>
            <p:cNvPr id="6" name="Picture 5">
              <a:extLst>
                <a:ext uri="{FF2B5EF4-FFF2-40B4-BE49-F238E27FC236}">
                  <a16:creationId xmlns:a16="http://schemas.microsoft.com/office/drawing/2014/main" id="{6C56DE9B-0983-4288-8377-B6972F7C41CF}"/>
                </a:ext>
              </a:extLst>
            </p:cNvPr>
            <p:cNvPicPr>
              <a:picLocks noChangeAspect="1"/>
            </p:cNvPicPr>
            <p:nvPr/>
          </p:nvPicPr>
          <p:blipFill rotWithShape="1">
            <a:blip r:embed="rId5">
              <a:extLst>
                <a:ext uri="{28A0092B-C50C-407E-A947-70E740481C1C}">
                  <a14:useLocalDpi xmlns:a14="http://schemas.microsoft.com/office/drawing/2010/main" val="0"/>
                </a:ext>
              </a:extLst>
            </a:blip>
            <a:srcRect r="79459" b="83187"/>
            <a:stretch/>
          </p:blipFill>
          <p:spPr>
            <a:xfrm>
              <a:off x="7740071" y="591753"/>
              <a:ext cx="1955172" cy="970233"/>
            </a:xfrm>
            <a:prstGeom prst="rect">
              <a:avLst/>
            </a:prstGeom>
          </p:spPr>
        </p:pic>
      </p:grpSp>
    </p:spTree>
    <p:extLst>
      <p:ext uri="{BB962C8B-B14F-4D97-AF65-F5344CB8AC3E}">
        <p14:creationId xmlns:p14="http://schemas.microsoft.com/office/powerpoint/2010/main" val="1914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DE76E-D538-9343-A1C6-17FB4DD55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3" name="Picture 2">
            <a:extLst>
              <a:ext uri="{FF2B5EF4-FFF2-40B4-BE49-F238E27FC236}">
                <a16:creationId xmlns:a16="http://schemas.microsoft.com/office/drawing/2014/main" id="{B2ED81FE-1C0B-5449-804B-2E0E3524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4" name="Picture 3">
            <a:extLst>
              <a:ext uri="{FF2B5EF4-FFF2-40B4-BE49-F238E27FC236}">
                <a16:creationId xmlns:a16="http://schemas.microsoft.com/office/drawing/2014/main" id="{7FFD1C1D-D0AC-0948-B626-2DD24BFF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5" name="Picture 4">
            <a:extLst>
              <a:ext uri="{FF2B5EF4-FFF2-40B4-BE49-F238E27FC236}">
                <a16:creationId xmlns:a16="http://schemas.microsoft.com/office/drawing/2014/main" id="{3B9B4992-9310-C64B-933F-3ED67CAC9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
        <p:nvSpPr>
          <p:cNvPr id="6" name="Title 6">
            <a:extLst>
              <a:ext uri="{FF2B5EF4-FFF2-40B4-BE49-F238E27FC236}">
                <a16:creationId xmlns:a16="http://schemas.microsoft.com/office/drawing/2014/main" id="{C6D97E56-9CC2-3046-B5D4-C903C3BEB9E4}"/>
              </a:ext>
            </a:extLst>
          </p:cNvPr>
          <p:cNvSpPr txBox="1">
            <a:spLocks/>
          </p:cNvSpPr>
          <p:nvPr/>
        </p:nvSpPr>
        <p:spPr>
          <a:xfrm>
            <a:off x="3011178" y="590618"/>
            <a:ext cx="8935345" cy="1473452"/>
          </a:xfrm>
          <a:prstGeom prst="rect">
            <a:avLst/>
          </a:prstGeom>
        </p:spPr>
        <p:txBody>
          <a:bodyPr wrap="square">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Open Sans Light"/>
                <a:ea typeface="Open Sans Semibold" panose="020B0706030804020204" pitchFamily="34" charset="0"/>
                <a:cs typeface="Open Sans Semibold" panose="020B0706030804020204" pitchFamily="34" charset="0"/>
              </a:rPr>
              <a:t>From the first set of focus group responses, what characteristics of success were most frequently cited?</a:t>
            </a:r>
          </a:p>
        </p:txBody>
      </p:sp>
      <p:pic>
        <p:nvPicPr>
          <p:cNvPr id="7" name="Picture 6">
            <a:extLst>
              <a:ext uri="{FF2B5EF4-FFF2-40B4-BE49-F238E27FC236}">
                <a16:creationId xmlns:a16="http://schemas.microsoft.com/office/drawing/2014/main" id="{41A59AA9-957A-FA4B-95C9-DB92D3CF9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Tree>
    <p:extLst>
      <p:ext uri="{BB962C8B-B14F-4D97-AF65-F5344CB8AC3E}">
        <p14:creationId xmlns:p14="http://schemas.microsoft.com/office/powerpoint/2010/main" val="316462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2268-145F-DA46-85C7-80747981ECCF}"/>
              </a:ext>
            </a:extLst>
          </p:cNvPr>
          <p:cNvSpPr>
            <a:spLocks noGrp="1"/>
          </p:cNvSpPr>
          <p:nvPr>
            <p:ph type="title"/>
          </p:nvPr>
        </p:nvSpPr>
        <p:spPr>
          <a:xfrm>
            <a:off x="2953900" y="729045"/>
            <a:ext cx="9139909" cy="1458443"/>
          </a:xfrm>
        </p:spPr>
        <p:txBody>
          <a:bodyPr>
            <a:noAutofit/>
          </a:bodyPr>
          <a:lstStyle/>
          <a:p>
            <a:r>
              <a:rPr lang="en-US" sz="3200" dirty="0">
                <a:latin typeface="+mn-lt"/>
              </a:rPr>
              <a:t>The business and industry focal groups cited </a:t>
            </a:r>
            <a:r>
              <a:rPr lang="en-US" sz="3200" b="1" dirty="0">
                <a:solidFill>
                  <a:schemeClr val="accent1"/>
                </a:solidFill>
                <a:latin typeface="+mn-lt"/>
              </a:rPr>
              <a:t>non-academic skills</a:t>
            </a:r>
            <a:r>
              <a:rPr lang="en-US" sz="3200" dirty="0">
                <a:solidFill>
                  <a:schemeClr val="accent1"/>
                </a:solidFill>
                <a:latin typeface="+mn-lt"/>
              </a:rPr>
              <a:t> </a:t>
            </a:r>
            <a:r>
              <a:rPr lang="en-US" sz="3200" dirty="0">
                <a:latin typeface="+mn-lt"/>
              </a:rPr>
              <a:t>with greater frequency than the community groups:</a:t>
            </a:r>
          </a:p>
        </p:txBody>
      </p:sp>
      <p:pic>
        <p:nvPicPr>
          <p:cNvPr id="3" name="Picture 2">
            <a:extLst>
              <a:ext uri="{FF2B5EF4-FFF2-40B4-BE49-F238E27FC236}">
                <a16:creationId xmlns:a16="http://schemas.microsoft.com/office/drawing/2014/main" id="{7F70B579-7DFF-5246-A5B9-7DACDD14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52" y="2292918"/>
            <a:ext cx="12519301" cy="3221372"/>
          </a:xfrm>
          <a:prstGeom prst="rect">
            <a:avLst/>
          </a:prstGeom>
        </p:spPr>
      </p:pic>
    </p:spTree>
    <p:extLst>
      <p:ext uri="{BB962C8B-B14F-4D97-AF65-F5344CB8AC3E}">
        <p14:creationId xmlns:p14="http://schemas.microsoft.com/office/powerpoint/2010/main" val="233249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40E853-2A9A-2B44-9FF8-C631D0279840}"/>
              </a:ext>
            </a:extLst>
          </p:cNvPr>
          <p:cNvSpPr txBox="1"/>
          <p:nvPr/>
        </p:nvSpPr>
        <p:spPr>
          <a:xfrm>
            <a:off x="3093562" y="933255"/>
            <a:ext cx="8795684" cy="913007"/>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srgbClr val="FFFFFF"/>
                </a:solidFill>
                <a:effectLst/>
                <a:uLnTx/>
                <a:uFillTx/>
                <a:latin typeface="Open Sans Light"/>
                <a:ea typeface="+mn-ea"/>
                <a:cs typeface="+mn-cs"/>
              </a:rPr>
              <a:t>Time to Redesign Schools!</a:t>
            </a:r>
          </a:p>
        </p:txBody>
      </p:sp>
      <p:sp>
        <p:nvSpPr>
          <p:cNvPr id="4" name="Rectangle 3">
            <a:extLst>
              <a:ext uri="{FF2B5EF4-FFF2-40B4-BE49-F238E27FC236}">
                <a16:creationId xmlns:a16="http://schemas.microsoft.com/office/drawing/2014/main" id="{082D9CFF-D44D-0E47-8F8F-E19CDD53E69F}"/>
              </a:ext>
            </a:extLst>
          </p:cNvPr>
          <p:cNvSpPr/>
          <p:nvPr/>
        </p:nvSpPr>
        <p:spPr>
          <a:xfrm>
            <a:off x="900080" y="2457215"/>
            <a:ext cx="11095539" cy="3436710"/>
          </a:xfrm>
          <a:prstGeom prst="rect">
            <a:avLst/>
          </a:prstGeom>
        </p:spPr>
        <p:txBody>
          <a:bodyPr wrap="square">
            <a:spAutoFit/>
          </a:bodyPr>
          <a:lstStyle/>
          <a:p>
            <a:pPr marL="0" marR="0" lvl="0" indent="0" algn="l" defTabSz="1219140" rtl="0" eaLnBrk="1" fontAlgn="auto" latinLnBrk="0" hangingPunct="0">
              <a:lnSpc>
                <a:spcPct val="115000"/>
              </a:lnSpc>
              <a:spcBef>
                <a:spcPts val="0"/>
              </a:spcBef>
              <a:spcAft>
                <a:spcPts val="1333"/>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WHAT </a:t>
            </a:r>
            <a:r>
              <a:rPr kumimoji="0" lang="en-US" sz="4800" b="1"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SKILLS</a:t>
            </a:r>
            <a:r>
              <a:rPr kumimoji="0" lang="en-US" sz="4800" b="0"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 DO </a:t>
            </a:r>
            <a:r>
              <a:rPr kumimoji="0" lang="en-US" sz="4800" b="1"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Arial" panose="020B0604020202020204" pitchFamily="34" charset="0"/>
                <a:sym typeface="Century Gothic"/>
              </a:rPr>
              <a:t>BUSINESS</a:t>
            </a:r>
            <a:r>
              <a:rPr kumimoji="0" lang="en-US" sz="4800" b="0"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 &amp; </a:t>
            </a:r>
            <a:r>
              <a:rPr kumimoji="0" lang="en-US" sz="4800" b="1"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Arial" panose="020B0604020202020204" pitchFamily="34" charset="0"/>
                <a:sym typeface="Century Gothic"/>
              </a:rPr>
              <a:t>INDUSTRY</a:t>
            </a:r>
            <a:r>
              <a:rPr kumimoji="0" lang="en-US" sz="4800" b="1"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 SAY </a:t>
            </a:r>
            <a:r>
              <a:rPr kumimoji="0" lang="en-US" sz="4800" b="0"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ARE </a:t>
            </a:r>
            <a:r>
              <a:rPr kumimoji="0" lang="en-US" sz="4800" b="1"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Arial" panose="020B0604020202020204" pitchFamily="34" charset="0"/>
                <a:sym typeface="Century Gothic"/>
              </a:rPr>
              <a:t>LACKING</a:t>
            </a:r>
            <a:r>
              <a:rPr kumimoji="0" lang="en-US" sz="4800" b="0" i="0" u="none" strike="noStrike" kern="0" cap="none" spc="0" normalizeH="0" baseline="0" noProof="0" dirty="0">
                <a:ln>
                  <a:noFill/>
                </a:ln>
                <a:solidFill>
                  <a:prstClr val="white"/>
                </a:solidFill>
                <a:effectLst/>
                <a:uLnTx/>
                <a:uFillTx/>
                <a:latin typeface="Open Sans Light"/>
                <a:ea typeface="MS Mincho" panose="02020609040205080304" pitchFamily="49" charset="-128"/>
                <a:cs typeface="Arial" panose="020B0604020202020204" pitchFamily="34" charset="0"/>
                <a:sym typeface="Century Gothic"/>
              </a:rPr>
              <a:t> IN HIGH SCHOOL, TWO-YEAR and FOUR-YEAR COLLEGE PROGRAM </a:t>
            </a:r>
            <a:r>
              <a:rPr kumimoji="0" lang="en-US" sz="4800" b="1"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Arial" panose="020B0604020202020204" pitchFamily="34" charset="0"/>
                <a:sym typeface="Century Gothic"/>
              </a:rPr>
              <a:t>GRADUATES</a:t>
            </a:r>
            <a:r>
              <a:rPr kumimoji="0" lang="en-US" sz="4800" b="0"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Arial" panose="020B0604020202020204" pitchFamily="34" charset="0"/>
                <a:sym typeface="Century Gothic"/>
              </a:rPr>
              <a:t>?</a:t>
            </a:r>
            <a:endParaRPr kumimoji="0" lang="en-US" sz="4800" b="0" i="0" u="none" strike="noStrike" kern="0" cap="none" spc="0" normalizeH="0" baseline="0" noProof="0" dirty="0">
              <a:ln>
                <a:noFill/>
              </a:ln>
              <a:solidFill>
                <a:srgbClr val="FFA400"/>
              </a:solidFill>
              <a:effectLst/>
              <a:uLnTx/>
              <a:uFillTx/>
              <a:latin typeface="Open Sans Light"/>
              <a:ea typeface="MS Mincho" panose="02020609040205080304" pitchFamily="49" charset="-128"/>
              <a:cs typeface="Times New Roman" panose="02020603050405020304" pitchFamily="18" charset="0"/>
              <a:sym typeface="Century Gothic"/>
            </a:endParaRPr>
          </a:p>
        </p:txBody>
      </p:sp>
    </p:spTree>
    <p:extLst>
      <p:ext uri="{BB962C8B-B14F-4D97-AF65-F5344CB8AC3E}">
        <p14:creationId xmlns:p14="http://schemas.microsoft.com/office/powerpoint/2010/main" val="217582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catur">
  <a:themeElements>
    <a:clrScheme name="KSDE Template">
      <a:dk1>
        <a:srgbClr val="2F2B20"/>
      </a:dk1>
      <a:lt1>
        <a:srgbClr val="FFFFFF"/>
      </a:lt1>
      <a:dk2>
        <a:srgbClr val="0081C4"/>
      </a:dk2>
      <a:lt2>
        <a:srgbClr val="FFE098"/>
      </a:lt2>
      <a:accent1>
        <a:srgbClr val="FFAE37"/>
      </a:accent1>
      <a:accent2>
        <a:srgbClr val="75D1FF"/>
      </a:accent2>
      <a:accent3>
        <a:srgbClr val="FFE098"/>
      </a:accent3>
      <a:accent4>
        <a:srgbClr val="FFD08B"/>
      </a:accent4>
      <a:accent5>
        <a:srgbClr val="C89F5D"/>
      </a:accent5>
      <a:accent6>
        <a:srgbClr val="B1A089"/>
      </a:accent6>
      <a:hlink>
        <a:srgbClr val="0081C4"/>
      </a:hlink>
      <a:folHlink>
        <a:srgbClr val="00456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1_Blue Template">
  <a:themeElements>
    <a:clrScheme name="KSDE">
      <a:dk1>
        <a:sysClr val="windowText" lastClr="000000"/>
      </a:dk1>
      <a:lt1>
        <a:sysClr val="window" lastClr="FFFFFF"/>
      </a:lt1>
      <a:dk2>
        <a:srgbClr val="12284C"/>
      </a:dk2>
      <a:lt2>
        <a:srgbClr val="FFFFFF"/>
      </a:lt2>
      <a:accent1>
        <a:srgbClr val="53565A"/>
      </a:accent1>
      <a:accent2>
        <a:srgbClr val="FFA400"/>
      </a:accent2>
      <a:accent3>
        <a:srgbClr val="005587"/>
      </a:accent3>
      <a:accent4>
        <a:srgbClr val="00B796"/>
      </a:accent4>
      <a:accent5>
        <a:srgbClr val="D50032"/>
      </a:accent5>
      <a:accent6>
        <a:srgbClr val="B7312C"/>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5B916E49-7401-4482-9333-820C3225A8F6}" vid="{E56EB4D3-45CA-44F2-9729-99A10923174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43570</TotalTime>
  <Words>3535</Words>
  <Application>Microsoft Office PowerPoint</Application>
  <PresentationFormat>Widescreen</PresentationFormat>
  <Paragraphs>290</Paragraphs>
  <Slides>41</Slides>
  <Notes>30</Notes>
  <HiddenSlides>0</HiddenSlides>
  <MMClips>0</MMClips>
  <ScaleCrop>false</ScaleCrop>
  <HeadingPairs>
    <vt:vector size="8" baseType="variant">
      <vt:variant>
        <vt:lpstr>Fonts Used</vt:lpstr>
      </vt:variant>
      <vt:variant>
        <vt:i4>14</vt:i4>
      </vt:variant>
      <vt:variant>
        <vt:lpstr>Theme</vt:lpstr>
      </vt:variant>
      <vt:variant>
        <vt:i4>4</vt:i4>
      </vt:variant>
      <vt:variant>
        <vt:lpstr>Slide Titles</vt:lpstr>
      </vt:variant>
      <vt:variant>
        <vt:i4>41</vt:i4>
      </vt:variant>
      <vt:variant>
        <vt:lpstr>Custom Shows</vt:lpstr>
      </vt:variant>
      <vt:variant>
        <vt:i4>2</vt:i4>
      </vt:variant>
    </vt:vector>
  </HeadingPairs>
  <TitlesOfParts>
    <vt:vector size="61" baseType="lpstr">
      <vt:lpstr>MS Mincho</vt:lpstr>
      <vt:lpstr>Arial</vt:lpstr>
      <vt:lpstr>Bodoni MT Condensed</vt:lpstr>
      <vt:lpstr>Calibri</vt:lpstr>
      <vt:lpstr>Century Gothic</vt:lpstr>
      <vt:lpstr>Franklin Gothic</vt:lpstr>
      <vt:lpstr>Franklin Gothic Book</vt:lpstr>
      <vt:lpstr>Open Sans</vt:lpstr>
      <vt:lpstr>Open Sans Light</vt:lpstr>
      <vt:lpstr>Open Sans Semibold</vt:lpstr>
      <vt:lpstr>Open Sans Semibold</vt:lpstr>
      <vt:lpstr>Roboto</vt:lpstr>
      <vt:lpstr>Times New Roman</vt:lpstr>
      <vt:lpstr>Wingdings</vt:lpstr>
      <vt:lpstr>2_Custom Design</vt:lpstr>
      <vt:lpstr>1_KansansCAN-Blank-Template</vt:lpstr>
      <vt:lpstr>Decatur</vt:lpstr>
      <vt:lpstr>1_Blue Template</vt:lpstr>
      <vt:lpstr>Kansans Can Success Tour 2021</vt:lpstr>
      <vt:lpstr>PowerPoint Presentation</vt:lpstr>
      <vt:lpstr>Creating a Vision for Kansas</vt:lpstr>
      <vt:lpstr>PowerPoint Presentation</vt:lpstr>
      <vt:lpstr>PowerPoint Presentation</vt:lpstr>
      <vt:lpstr>PowerPoint Presentation</vt:lpstr>
      <vt:lpstr>PowerPoint Presentation</vt:lpstr>
      <vt:lpstr>The business and industry focal groups cited non-academic skills with greater frequency than the community groups:</vt:lpstr>
      <vt:lpstr>PowerPoint Presentation</vt:lpstr>
      <vt:lpstr>PowerPoint Presentation</vt:lpstr>
      <vt:lpstr>PowerPoint Presentation</vt:lpstr>
      <vt:lpstr>PowerPoint Presentation</vt:lpstr>
      <vt:lpstr>PowerPoint Presentation</vt:lpstr>
      <vt:lpstr>A few take-home lessons</vt:lpstr>
      <vt:lpstr>What are community focus groups saying about measures?</vt:lpstr>
      <vt:lpstr>What Kansans want from their schools </vt:lpstr>
      <vt:lpstr>PowerPoint Presentation</vt:lpstr>
      <vt:lpstr>PowerPoint Presentation</vt:lpstr>
      <vt:lpstr>PowerPoint Presentation</vt:lpstr>
      <vt:lpstr>PowerPoint Presentation</vt:lpstr>
      <vt:lpstr>PowerPoint Presentation</vt:lpstr>
      <vt:lpstr>PowerPoint Presentation</vt:lpstr>
      <vt:lpstr>Examining the 2021 Success Tour Data</vt:lpstr>
      <vt:lpstr>Success Tour Data 2021 </vt:lpstr>
      <vt:lpstr>Statewide glance</vt:lpstr>
      <vt:lpstr>PowerPoint Presentation</vt:lpstr>
      <vt:lpstr>PowerPoint Presentation</vt:lpstr>
      <vt:lpstr>On a scale from 1 - 5 with 1 being the lowest and 5 being the highest, please rate the following question:  The skills represented on the Kansans Can Competency Wheel are the skills students need to be successful as an adult.</vt:lpstr>
      <vt:lpstr>The skills represented on the Kansans Can Competency Wheel are the skills students need to be successful as an adult.</vt:lpstr>
      <vt:lpstr>On a scale from 1 - 5 with 1 being the lowest and 5 being the highest, please rate the following question:   These strategies Kansans expressed are still a priority to accomplish the goal of producing successful high school students </vt:lpstr>
      <vt:lpstr>These strategies Kansans expressed are still a priority to accomplish the goal of producing successful high school students.</vt:lpstr>
      <vt:lpstr>Across the state, Kansans agree that we are prioritizing the right skills and strategies to produce successful high school students and adults. </vt:lpstr>
      <vt:lpstr>PowerPoint Presentation</vt:lpstr>
      <vt:lpstr>PowerPoint Presentation</vt:lpstr>
      <vt:lpstr>PowerPoint Presentation</vt:lpstr>
      <vt:lpstr>Community Relations and Engagement</vt:lpstr>
      <vt:lpstr>Educator-Centered Supports</vt:lpstr>
      <vt:lpstr>System-wide Needs</vt:lpstr>
      <vt:lpstr>Leadership and Policy</vt:lpstr>
      <vt:lpstr>Enhance Student Learning and Success</vt:lpstr>
      <vt:lpstr>Though there were some unique needs shared, overall Kansans reported clear and consistent needs for supporting schools regardless of geographic location, board region and district size. </vt:lpstr>
      <vt:lpstr>Custom Show 1</vt:lpstr>
      <vt:lpstr>Custom Show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Watson</dc:creator>
  <cp:lastModifiedBy>Makayla Auldridge</cp:lastModifiedBy>
  <cp:revision>154</cp:revision>
  <dcterms:created xsi:type="dcterms:W3CDTF">2021-05-20T10:27:37Z</dcterms:created>
  <dcterms:modified xsi:type="dcterms:W3CDTF">2022-02-23T15:10:54Z</dcterms:modified>
</cp:coreProperties>
</file>