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5143500" cx="9144000"/>
  <p:notesSz cx="6858000" cy="9144000"/>
  <p:embeddedFontLst>
    <p:embeddedFont>
      <p:font typeface="Roboto Thin"/>
      <p:regular r:id="rId47"/>
      <p:bold r:id="rId48"/>
      <p:italic r:id="rId49"/>
      <p:boldItalic r:id="rId50"/>
    </p:embeddedFont>
    <p:embeddedFont>
      <p:font typeface="Roboto"/>
      <p:regular r:id="rId51"/>
      <p:bold r:id="rId52"/>
      <p:italic r:id="rId53"/>
      <p:boldItalic r:id="rId54"/>
    </p:embeddedFont>
    <p:embeddedFont>
      <p:font typeface="Roboto Medium"/>
      <p:regular r:id="rId55"/>
      <p:bold r:id="rId56"/>
      <p:italic r:id="rId57"/>
      <p:boldItalic r:id="rId58"/>
    </p:embeddedFont>
    <p:embeddedFont>
      <p:font typeface="Arial Narrow"/>
      <p:regular r:id="rId59"/>
      <p:bold r:id="rId60"/>
      <p:italic r:id="rId61"/>
      <p:boldItalic r:id="rId62"/>
    </p:embeddedFont>
    <p:embeddedFont>
      <p:font typeface="Open Sans SemiBold"/>
      <p:regular r:id="rId63"/>
      <p:bold r:id="rId64"/>
      <p:italic r:id="rId65"/>
      <p:boldItalic r:id="rId66"/>
    </p:embeddedFont>
    <p:embeddedFont>
      <p:font typeface="Roboto Light"/>
      <p:regular r:id="rId67"/>
      <p:bold r:id="rId68"/>
      <p:italic r:id="rId69"/>
      <p:boldItalic r:id="rId70"/>
    </p:embeddedFont>
    <p:embeddedFont>
      <p:font typeface="Arial Black"/>
      <p:regular r:id="rId71"/>
    </p:embeddedFont>
    <p:embeddedFont>
      <p:font typeface="Open Sans Light"/>
      <p:regular r:id="rId72"/>
      <p:bold r:id="rId73"/>
      <p:italic r:id="rId74"/>
      <p:boldItalic r:id="rId75"/>
    </p:embeddedFont>
    <p:embeddedFont>
      <p:font typeface="Open Sans"/>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1C1819-5591-4A80-9605-CB6D4EC19C1D}">
  <a:tblStyle styleId="{B51C1819-5591-4A80-9605-CB6D4EC19C1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00E300A-E5D9-4DD9-A3B7-6DBE80475A4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obotoThin-bold.fntdata"/><Relationship Id="rId47" Type="http://schemas.openxmlformats.org/officeDocument/2006/relationships/font" Target="fonts/RobotoThin-regular.fntdata"/><Relationship Id="rId49" Type="http://schemas.openxmlformats.org/officeDocument/2006/relationships/font" Target="fonts/RobotoThin-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OpenSansLight-bold.fntdata"/><Relationship Id="rId72" Type="http://schemas.openxmlformats.org/officeDocument/2006/relationships/font" Target="fonts/OpenSansLight-regular.fntdata"/><Relationship Id="rId31" Type="http://schemas.openxmlformats.org/officeDocument/2006/relationships/slide" Target="slides/slide24.xml"/><Relationship Id="rId75" Type="http://schemas.openxmlformats.org/officeDocument/2006/relationships/font" Target="fonts/OpenSansLight-boldItalic.fntdata"/><Relationship Id="rId30" Type="http://schemas.openxmlformats.org/officeDocument/2006/relationships/slide" Target="slides/slide23.xml"/><Relationship Id="rId74" Type="http://schemas.openxmlformats.org/officeDocument/2006/relationships/font" Target="fonts/OpenSansLight-italic.fntdata"/><Relationship Id="rId33" Type="http://schemas.openxmlformats.org/officeDocument/2006/relationships/slide" Target="slides/slide26.xml"/><Relationship Id="rId77" Type="http://schemas.openxmlformats.org/officeDocument/2006/relationships/font" Target="fonts/OpenSans-bold.fntdata"/><Relationship Id="rId32" Type="http://schemas.openxmlformats.org/officeDocument/2006/relationships/slide" Target="slides/slide25.xml"/><Relationship Id="rId76" Type="http://schemas.openxmlformats.org/officeDocument/2006/relationships/font" Target="fonts/OpenSans-regular.fntdata"/><Relationship Id="rId35" Type="http://schemas.openxmlformats.org/officeDocument/2006/relationships/slide" Target="slides/slide28.xml"/><Relationship Id="rId79" Type="http://schemas.openxmlformats.org/officeDocument/2006/relationships/font" Target="fonts/OpenSans-boldItalic.fntdata"/><Relationship Id="rId34" Type="http://schemas.openxmlformats.org/officeDocument/2006/relationships/slide" Target="slides/slide27.xml"/><Relationship Id="rId78" Type="http://schemas.openxmlformats.org/officeDocument/2006/relationships/font" Target="fonts/OpenSans-italic.fntdata"/><Relationship Id="rId71" Type="http://schemas.openxmlformats.org/officeDocument/2006/relationships/font" Target="fonts/ArialBlack-regular.fntdata"/><Relationship Id="rId70" Type="http://schemas.openxmlformats.org/officeDocument/2006/relationships/font" Target="fonts/RobotoLight-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ArialNarrow-boldItalic.fntdata"/><Relationship Id="rId61" Type="http://schemas.openxmlformats.org/officeDocument/2006/relationships/font" Target="fonts/ArialNarrow-italic.fntdata"/><Relationship Id="rId20" Type="http://schemas.openxmlformats.org/officeDocument/2006/relationships/slide" Target="slides/slide13.xml"/><Relationship Id="rId64" Type="http://schemas.openxmlformats.org/officeDocument/2006/relationships/font" Target="fonts/OpenSansSemiBold-bold.fntdata"/><Relationship Id="rId63" Type="http://schemas.openxmlformats.org/officeDocument/2006/relationships/font" Target="fonts/OpenSansSemiBold-regular.fntdata"/><Relationship Id="rId22" Type="http://schemas.openxmlformats.org/officeDocument/2006/relationships/slide" Target="slides/slide15.xml"/><Relationship Id="rId66" Type="http://schemas.openxmlformats.org/officeDocument/2006/relationships/font" Target="fonts/OpenSansSemiBold-boldItalic.fntdata"/><Relationship Id="rId21" Type="http://schemas.openxmlformats.org/officeDocument/2006/relationships/slide" Target="slides/slide14.xml"/><Relationship Id="rId65" Type="http://schemas.openxmlformats.org/officeDocument/2006/relationships/font" Target="fonts/OpenSansSemiBold-italic.fntdata"/><Relationship Id="rId24" Type="http://schemas.openxmlformats.org/officeDocument/2006/relationships/slide" Target="slides/slide17.xml"/><Relationship Id="rId68" Type="http://schemas.openxmlformats.org/officeDocument/2006/relationships/font" Target="fonts/RobotoLight-bold.fntdata"/><Relationship Id="rId23" Type="http://schemas.openxmlformats.org/officeDocument/2006/relationships/slide" Target="slides/slide16.xml"/><Relationship Id="rId67" Type="http://schemas.openxmlformats.org/officeDocument/2006/relationships/font" Target="fonts/RobotoLight-regular.fntdata"/><Relationship Id="rId60" Type="http://schemas.openxmlformats.org/officeDocument/2006/relationships/font" Target="fonts/ArialNarrow-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obotoLight-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regular.fntdata"/><Relationship Id="rId50" Type="http://schemas.openxmlformats.org/officeDocument/2006/relationships/font" Target="fonts/RobotoThin-boldItalic.fntdata"/><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4.xml"/><Relationship Id="rId55" Type="http://schemas.openxmlformats.org/officeDocument/2006/relationships/font" Target="fonts/RobotoMedium-regular.fntdata"/><Relationship Id="rId10" Type="http://schemas.openxmlformats.org/officeDocument/2006/relationships/slide" Target="slides/slide3.xml"/><Relationship Id="rId54" Type="http://schemas.openxmlformats.org/officeDocument/2006/relationships/font" Target="fonts/Roboto-boldItalic.fntdata"/><Relationship Id="rId13" Type="http://schemas.openxmlformats.org/officeDocument/2006/relationships/slide" Target="slides/slide6.xml"/><Relationship Id="rId57" Type="http://schemas.openxmlformats.org/officeDocument/2006/relationships/font" Target="fonts/RobotoMedium-italic.fntdata"/><Relationship Id="rId12" Type="http://schemas.openxmlformats.org/officeDocument/2006/relationships/slide" Target="slides/slide5.xml"/><Relationship Id="rId56" Type="http://schemas.openxmlformats.org/officeDocument/2006/relationships/font" Target="fonts/RobotoMedium-bold.fntdata"/><Relationship Id="rId15" Type="http://schemas.openxmlformats.org/officeDocument/2006/relationships/slide" Target="slides/slide8.xml"/><Relationship Id="rId59" Type="http://schemas.openxmlformats.org/officeDocument/2006/relationships/font" Target="fonts/ArialNarrow-regular.fntdata"/><Relationship Id="rId14" Type="http://schemas.openxmlformats.org/officeDocument/2006/relationships/slide" Target="slides/slide7.xml"/><Relationship Id="rId58" Type="http://schemas.openxmlformats.org/officeDocument/2006/relationships/font" Target="fonts/RobotoMedium-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_N0WnOh3ZuQ%3d&amp;tabid=1509&amp;portalid=0&amp;mid=6012"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vnD9-j4k9No%3d&amp;tabid=1207&amp;portalid=0&amp;mid=363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ebc08b62c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debc08b62c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debc08b62c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debc08b62c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debc08b62c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debc08b62c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debc08b62c_0_1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debc08b62c_0_1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debc08b62c_0_1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debc08b62c_0_1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Check-in with coach</a:t>
            </a:r>
            <a:endParaRPr/>
          </a:p>
          <a:p>
            <a:pPr indent="0" lvl="0" marL="0" rtl="0" algn="l">
              <a:spcBef>
                <a:spcPts val="0"/>
              </a:spcBef>
              <a:spcAft>
                <a:spcPts val="0"/>
              </a:spcAft>
              <a:buNone/>
            </a:pPr>
            <a:r>
              <a:rPr lang="en" u="sng">
                <a:solidFill>
                  <a:schemeClr val="hlink"/>
                </a:solidFill>
                <a:hlinkClick r:id="rId2"/>
              </a:rPr>
              <a:t>https://www.ksde.org/LinkClick.aspx?fileticket=_N0WnOh3ZuQ%3d&amp;tabid=1509&amp;portalid=0&amp;mid=6012</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debc08b62c_0_1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debc08b62c_0_1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something you are looking forward to doing in the redesign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something you are personally going to do this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something you are still struggling with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debc08b62c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debc08b62c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defe47e3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defe47e3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debc08b62c_0_1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debc08b62c_0_1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debc08b62c_0_1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debc08b62c_0_1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debc08b62c_0_1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debc08b62c_0_1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debc08b62c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debc08b62c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debc08b62c_0_8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debc08b62c_0_8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debc08b62c_0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debc08b62c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CONSIDERATION- Is your strategy a new process or does it also involve purchasing a product? If you ARE purchasing a product, consider the district office involvement. How can you ensure there is cohesion across buildings? Grade levels? etc.</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debc08b62c_0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debc08b62c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debc08b62c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debc08b62c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 Minutes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debc08b62c_0_8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debc08b62c_0_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15 Minutes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debc08b62c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debc08b62c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debc08b62c_0_9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debc08b62c_0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debc08b62c_0_2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debc08b62c_0_2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debc08b62c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debc08b62c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debc08b62c_0_1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debc08b62c_0_1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debc08b62c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debc08b62c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debc08b62c_0_16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debc08b62c_0_16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debc08b62c_0_13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debc08b62c_0_1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debc08b62c_0_138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debc08b62c_0_1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debc08b62c_0_1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debc08b62c_0_2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debc08b62c_0_2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debc08b62c_0_8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debc08b62c_0_8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debc08b62c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debc08b62c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debc08b62c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debc08b62c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debc08b62c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debc08b62c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2284C"/>
                </a:solidFill>
              </a:rPr>
              <a:t>Note- This is like an ‘accountability meeting’. Reporting on last time’s commitments, giving a status update based on data (i.e. checklist), and talking about what’s next...that’s discipline 4 ‘create a cadence of accountability’!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debc08b62c_0_6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debc08b62c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debc08b62c_0_64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debc08b62c_0_6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debc08b62c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debc08b62c_0_64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ebc08b62c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debc08b62c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debc08b62c_0_4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debc08b62c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debc08b62c_0_47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286d6dd3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e286d6dd3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Rubric-</a:t>
            </a:r>
            <a:r>
              <a:rPr lang="en">
                <a:solidFill>
                  <a:schemeClr val="dk1"/>
                </a:solidFill>
              </a:rPr>
              <a:t> </a:t>
            </a:r>
            <a:r>
              <a:rPr lang="en" u="sng">
                <a:solidFill>
                  <a:schemeClr val="hlink"/>
                </a:solidFill>
                <a:hlinkClick r:id="rId2"/>
              </a:rPr>
              <a:t>https://www.ksde.org/LinkClick.aspx?fileticket=vnD9-j4k9No%3d&amp;tabid=1207&amp;portalid=0&amp;mid=3630</a:t>
            </a:r>
            <a:r>
              <a:rPr lang="en">
                <a:solidFill>
                  <a:schemeClr val="dk1"/>
                </a:solidFil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debc08b62c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debc08b62c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already done 1 and 2. If you have not done those in your school, then that should be your priority. 5 is ongoing and should be happening all of the time. This phase really focuses on 3 and 4.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debc08b62c_0_5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debc08b62c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15284B"/>
              </a:buClr>
              <a:buSzPts val="1000"/>
              <a:buFont typeface="Open Sans Light"/>
              <a:buAutoNum type="arabicPeriod"/>
            </a:pPr>
            <a:r>
              <a:rPr lang="en" sz="1000">
                <a:solidFill>
                  <a:srgbClr val="15284B"/>
                </a:solidFill>
                <a:latin typeface="Open Sans Light"/>
                <a:ea typeface="Open Sans Light"/>
                <a:cs typeface="Open Sans Light"/>
                <a:sym typeface="Open Sans Light"/>
              </a:rPr>
              <a:t>Focus on the wildly important.</a:t>
            </a:r>
            <a:r>
              <a:rPr lang="en" sz="1000">
                <a:solidFill>
                  <a:srgbClr val="0B5394"/>
                </a:solidFill>
                <a:latin typeface="Open Sans Light"/>
                <a:ea typeface="Open Sans Light"/>
                <a:cs typeface="Open Sans Light"/>
                <a:sym typeface="Open Sans Light"/>
              </a:rPr>
              <a:t> </a:t>
            </a:r>
            <a:endParaRPr sz="1000">
              <a:solidFill>
                <a:srgbClr val="0B5394"/>
              </a:solidFill>
              <a:latin typeface="Open Sans Light"/>
              <a:ea typeface="Open Sans Light"/>
              <a:cs typeface="Open Sans Light"/>
              <a:sym typeface="Open Sans Light"/>
            </a:endParaRPr>
          </a:p>
          <a:p>
            <a:pPr indent="-292100" lvl="0" marL="457200" rtl="0" algn="l">
              <a:spcBef>
                <a:spcPts val="0"/>
              </a:spcBef>
              <a:spcAft>
                <a:spcPts val="0"/>
              </a:spcAft>
              <a:buClr>
                <a:srgbClr val="D50032"/>
              </a:buClr>
              <a:buSzPts val="1000"/>
              <a:buFont typeface="Open Sans Light"/>
              <a:buAutoNum type="arabicPeriod"/>
            </a:pPr>
            <a:r>
              <a:rPr lang="en" sz="1000">
                <a:solidFill>
                  <a:srgbClr val="D50032"/>
                </a:solidFill>
                <a:latin typeface="Open Sans Light"/>
                <a:ea typeface="Open Sans Light"/>
                <a:cs typeface="Open Sans Light"/>
                <a:sym typeface="Open Sans Light"/>
              </a:rPr>
              <a:t>Act on lead measures.</a:t>
            </a:r>
            <a:endParaRPr sz="1000">
              <a:solidFill>
                <a:srgbClr val="D50032"/>
              </a:solidFill>
              <a:latin typeface="Open Sans Light"/>
              <a:ea typeface="Open Sans Light"/>
              <a:cs typeface="Open Sans Light"/>
              <a:sym typeface="Open Sans Light"/>
            </a:endParaRPr>
          </a:p>
          <a:p>
            <a:pPr indent="-292100" lvl="0" marL="457200" rtl="0" algn="l">
              <a:spcBef>
                <a:spcPts val="0"/>
              </a:spcBef>
              <a:spcAft>
                <a:spcPts val="0"/>
              </a:spcAft>
              <a:buClr>
                <a:srgbClr val="FFA400"/>
              </a:buClr>
              <a:buSzPts val="1000"/>
              <a:buFont typeface="Open Sans Light"/>
              <a:buAutoNum type="arabicPeriod"/>
            </a:pPr>
            <a:r>
              <a:rPr lang="en" sz="1000">
                <a:solidFill>
                  <a:srgbClr val="FFA400"/>
                </a:solidFill>
                <a:latin typeface="Open Sans Light"/>
                <a:ea typeface="Open Sans Light"/>
                <a:cs typeface="Open Sans Light"/>
                <a:sym typeface="Open Sans Light"/>
              </a:rPr>
              <a:t>Keep a compelling scoreboard.</a:t>
            </a:r>
            <a:endParaRPr sz="1000">
              <a:solidFill>
                <a:srgbClr val="FFA400"/>
              </a:solidFill>
              <a:latin typeface="Open Sans Light"/>
              <a:ea typeface="Open Sans Light"/>
              <a:cs typeface="Open Sans Light"/>
              <a:sym typeface="Open Sans Light"/>
            </a:endParaRPr>
          </a:p>
          <a:p>
            <a:pPr indent="-292100" lvl="0" marL="457200" rtl="0" algn="l">
              <a:spcBef>
                <a:spcPts val="0"/>
              </a:spcBef>
              <a:spcAft>
                <a:spcPts val="0"/>
              </a:spcAft>
              <a:buClr>
                <a:srgbClr val="00B796"/>
              </a:buClr>
              <a:buSzPts val="1000"/>
              <a:buFont typeface="Open Sans Light"/>
              <a:buAutoNum type="arabicPeriod"/>
            </a:pPr>
            <a:r>
              <a:rPr lang="en" sz="1000">
                <a:solidFill>
                  <a:srgbClr val="00B796"/>
                </a:solidFill>
                <a:latin typeface="Open Sans Light"/>
                <a:ea typeface="Open Sans Light"/>
                <a:cs typeface="Open Sans Light"/>
                <a:sym typeface="Open Sans Light"/>
              </a:rPr>
              <a:t>Create a cadence of accountability.</a:t>
            </a:r>
            <a:endParaRPr sz="1000">
              <a:solidFill>
                <a:srgbClr val="00B796"/>
              </a:solidFill>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
        <p:nvSpPr>
          <p:cNvPr id="351" name="Google Shape;351;gdebc08b62c_0_53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debc08b62c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Things: </a:t>
            </a:r>
            <a:endParaRPr/>
          </a:p>
          <a:p>
            <a:pPr indent="-298450" lvl="0" marL="457200" rtl="0" algn="l">
              <a:spcBef>
                <a:spcPts val="0"/>
              </a:spcBef>
              <a:spcAft>
                <a:spcPts val="0"/>
              </a:spcAft>
              <a:buSzPts val="1100"/>
              <a:buAutoNum type="arabicPeriod"/>
            </a:pPr>
            <a:r>
              <a:rPr lang="en"/>
              <a:t>While you are at these trainings, we are giving you content and walking you through activities to assist you in engaging in design thinking to plan your school redesign. As you participate, you should always be thinking about what you will take back to your staff and how you will deliver it. </a:t>
            </a:r>
            <a:endParaRPr/>
          </a:p>
          <a:p>
            <a:pPr indent="-298450" lvl="0" marL="457200" rtl="0" algn="l">
              <a:spcBef>
                <a:spcPts val="0"/>
              </a:spcBef>
              <a:spcAft>
                <a:spcPts val="0"/>
              </a:spcAft>
              <a:buSzPts val="1100"/>
              <a:buAutoNum type="arabicPeriod"/>
            </a:pPr>
            <a:r>
              <a:rPr lang="en"/>
              <a:t>To assist you with planning your ‘turnkey’, we have a communication log that you were asked to create in the beginning of our time together. You are not obligated to use this, but it is highly encouraged. Use this communication log to help you plan, to track your progress, and to implement a system of accountability. </a:t>
            </a:r>
            <a:endParaRPr/>
          </a:p>
        </p:txBody>
      </p:sp>
      <p:sp>
        <p:nvSpPr>
          <p:cNvPr id="361" name="Google Shape;361;gdebc08b62c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15"/>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5"/>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70"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72" name="Google Shape;72;p16"/>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3" name="Google Shape;73;p16"/>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79" name="Google Shape;79;p17"/>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 name="Google Shape;80;p17"/>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81" name="Google Shape;81;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 name="Google Shape;83;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4" name="Shape 84"/>
        <p:cNvGrpSpPr/>
        <p:nvPr/>
      </p:nvGrpSpPr>
      <p:grpSpPr>
        <a:xfrm>
          <a:off x="0" y="0"/>
          <a:ext cx="0" cy="0"/>
          <a:chOff x="0" y="0"/>
          <a:chExt cx="0" cy="0"/>
        </a:xfrm>
      </p:grpSpPr>
      <p:sp>
        <p:nvSpPr>
          <p:cNvPr id="85" name="Google Shape;85;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91" name="Shape 91"/>
        <p:cNvGrpSpPr/>
        <p:nvPr/>
      </p:nvGrpSpPr>
      <p:grpSpPr>
        <a:xfrm>
          <a:off x="0" y="0"/>
          <a:ext cx="0" cy="0"/>
          <a:chOff x="0" y="0"/>
          <a:chExt cx="0" cy="0"/>
        </a:xfrm>
      </p:grpSpPr>
      <p:pic>
        <p:nvPicPr>
          <p:cNvPr id="92" name="Google Shape;92;p1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93" name="Google Shape;9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19"/>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19"/>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98" name="Shape 98"/>
        <p:cNvGrpSpPr/>
        <p:nvPr/>
      </p:nvGrpSpPr>
      <p:grpSpPr>
        <a:xfrm>
          <a:off x="0" y="0"/>
          <a:ext cx="0" cy="0"/>
          <a:chOff x="0" y="0"/>
          <a:chExt cx="0" cy="0"/>
        </a:xfrm>
      </p:grpSpPr>
      <p:pic>
        <p:nvPicPr>
          <p:cNvPr id="99" name="Google Shape;99;p20"/>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00" name="Google Shape;100;p20"/>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0"/>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2" name="Google Shape;102;p20"/>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 name="Google Shape;103;p20"/>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4" name="Google Shape;104;p20"/>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 name="Google Shape;10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08" name="Shape 108"/>
        <p:cNvGrpSpPr/>
        <p:nvPr/>
      </p:nvGrpSpPr>
      <p:grpSpPr>
        <a:xfrm>
          <a:off x="0" y="0"/>
          <a:ext cx="0" cy="0"/>
          <a:chOff x="0" y="0"/>
          <a:chExt cx="0" cy="0"/>
        </a:xfrm>
      </p:grpSpPr>
      <p:pic>
        <p:nvPicPr>
          <p:cNvPr id="109" name="Google Shape;109;p21"/>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110" name="Google Shape;110;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21"/>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14" name="Google Shape;114;p21"/>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115" name="Shape 115"/>
        <p:cNvGrpSpPr/>
        <p:nvPr/>
      </p:nvGrpSpPr>
      <p:grpSpPr>
        <a:xfrm>
          <a:off x="0" y="0"/>
          <a:ext cx="0" cy="0"/>
          <a:chOff x="0" y="0"/>
          <a:chExt cx="0" cy="0"/>
        </a:xfrm>
      </p:grpSpPr>
      <p:pic>
        <p:nvPicPr>
          <p:cNvPr id="116" name="Google Shape;116;p2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17" name="Google Shape;117;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22"/>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23" name="Google Shape;12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23"/>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127" name="Shape 127"/>
        <p:cNvGrpSpPr/>
        <p:nvPr/>
      </p:nvGrpSpPr>
      <p:grpSpPr>
        <a:xfrm>
          <a:off x="0" y="0"/>
          <a:ext cx="0" cy="0"/>
          <a:chOff x="0" y="0"/>
          <a:chExt cx="0" cy="0"/>
        </a:xfrm>
      </p:grpSpPr>
      <p:sp>
        <p:nvSpPr>
          <p:cNvPr id="128" name="Google Shape;128;p24"/>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29" name="Google Shape;129;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2" name="Shape 132"/>
        <p:cNvGrpSpPr/>
        <p:nvPr/>
      </p:nvGrpSpPr>
      <p:grpSpPr>
        <a:xfrm>
          <a:off x="0" y="0"/>
          <a:ext cx="0" cy="0"/>
          <a:chOff x="0" y="0"/>
          <a:chExt cx="0" cy="0"/>
        </a:xfrm>
      </p:grpSpPr>
      <p:sp>
        <p:nvSpPr>
          <p:cNvPr id="133" name="Google Shape;133;p2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4" name="Google Shape;134;p25"/>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35" name="Google Shape;135;p2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6" name="Google Shape;136;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8" name="Google Shape;138;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39" name="Shape 139"/>
        <p:cNvGrpSpPr/>
        <p:nvPr/>
      </p:nvGrpSpPr>
      <p:grpSpPr>
        <a:xfrm>
          <a:off x="0" y="0"/>
          <a:ext cx="0" cy="0"/>
          <a:chOff x="0" y="0"/>
          <a:chExt cx="0" cy="0"/>
        </a:xfrm>
      </p:grpSpPr>
      <p:pic>
        <p:nvPicPr>
          <p:cNvPr id="140" name="Google Shape;140;p2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1" name="Google Shape;141;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3" name="Google Shape;143;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6"/>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5" name="Google Shape;145;p26"/>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146" name="Google Shape;146;p26"/>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7" name="Shape 147"/>
        <p:cNvGrpSpPr/>
        <p:nvPr/>
      </p:nvGrpSpPr>
      <p:grpSpPr>
        <a:xfrm>
          <a:off x="0" y="0"/>
          <a:ext cx="0" cy="0"/>
          <a:chOff x="0" y="0"/>
          <a:chExt cx="0" cy="0"/>
        </a:xfrm>
      </p:grpSpPr>
      <p:sp>
        <p:nvSpPr>
          <p:cNvPr id="148" name="Google Shape;148;p27"/>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9" name="Google Shape;149;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2" name="Google Shape;152;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3" name="Shape 153"/>
        <p:cNvGrpSpPr/>
        <p:nvPr/>
      </p:nvGrpSpPr>
      <p:grpSpPr>
        <a:xfrm>
          <a:off x="0" y="0"/>
          <a:ext cx="0" cy="0"/>
          <a:chOff x="0" y="0"/>
          <a:chExt cx="0" cy="0"/>
        </a:xfrm>
      </p:grpSpPr>
      <p:sp>
        <p:nvSpPr>
          <p:cNvPr id="154" name="Google Shape;154;p2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5" name="Google Shape;155;p28"/>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56" name="Google Shape;156;p2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57" name="Google Shape;157;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60" name="Shape 160"/>
        <p:cNvGrpSpPr/>
        <p:nvPr/>
      </p:nvGrpSpPr>
      <p:grpSpPr>
        <a:xfrm>
          <a:off x="0" y="0"/>
          <a:ext cx="0" cy="0"/>
          <a:chOff x="0" y="0"/>
          <a:chExt cx="0" cy="0"/>
        </a:xfrm>
      </p:grpSpPr>
      <p:sp>
        <p:nvSpPr>
          <p:cNvPr id="161" name="Google Shape;161;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2" name="Google Shape;162;p2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3" name="Google Shape;163;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66" name="Shape 166"/>
        <p:cNvGrpSpPr/>
        <p:nvPr/>
      </p:nvGrpSpPr>
      <p:grpSpPr>
        <a:xfrm>
          <a:off x="0" y="0"/>
          <a:ext cx="0" cy="0"/>
          <a:chOff x="0" y="0"/>
          <a:chExt cx="0" cy="0"/>
        </a:xfrm>
      </p:grpSpPr>
      <p:sp>
        <p:nvSpPr>
          <p:cNvPr id="167" name="Google Shape;167;p30"/>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68" name="Google Shape;168;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69" name="Google Shape;169;p3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70"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71" name="Shape 171"/>
        <p:cNvGrpSpPr/>
        <p:nvPr/>
      </p:nvGrpSpPr>
      <p:grpSpPr>
        <a:xfrm>
          <a:off x="0" y="0"/>
          <a:ext cx="0" cy="0"/>
          <a:chOff x="0" y="0"/>
          <a:chExt cx="0" cy="0"/>
        </a:xfrm>
      </p:grpSpPr>
      <p:sp>
        <p:nvSpPr>
          <p:cNvPr id="172" name="Google Shape;172;p32"/>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3" name="Google Shape;173;p32"/>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74" name="Shape 174"/>
        <p:cNvGrpSpPr/>
        <p:nvPr/>
      </p:nvGrpSpPr>
      <p:grpSpPr>
        <a:xfrm>
          <a:off x="0" y="0"/>
          <a:ext cx="0" cy="0"/>
          <a:chOff x="0" y="0"/>
          <a:chExt cx="0" cy="0"/>
        </a:xfrm>
      </p:grpSpPr>
      <p:sp>
        <p:nvSpPr>
          <p:cNvPr id="175" name="Google Shape;175;p33"/>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6" name="Google Shape;176;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7" name="Google Shape;177;p3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8" name="Google Shape;178;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33"/>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0" name="Shape 180"/>
        <p:cNvGrpSpPr/>
        <p:nvPr/>
      </p:nvGrpSpPr>
      <p:grpSpPr>
        <a:xfrm>
          <a:off x="0" y="0"/>
          <a:ext cx="0" cy="0"/>
          <a:chOff x="0" y="0"/>
          <a:chExt cx="0" cy="0"/>
        </a:xfrm>
      </p:grpSpPr>
      <p:sp>
        <p:nvSpPr>
          <p:cNvPr id="181" name="Google Shape;181;p34"/>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2" name="Google Shape;182;p34"/>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83" name="Google Shape;183;p3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84" name="Shape 184"/>
        <p:cNvGrpSpPr/>
        <p:nvPr/>
      </p:nvGrpSpPr>
      <p:grpSpPr>
        <a:xfrm>
          <a:off x="0" y="0"/>
          <a:ext cx="0" cy="0"/>
          <a:chOff x="0" y="0"/>
          <a:chExt cx="0" cy="0"/>
        </a:xfrm>
      </p:grpSpPr>
      <p:sp>
        <p:nvSpPr>
          <p:cNvPr id="185" name="Google Shape;185;p35"/>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6" name="Google Shape;186;p3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35"/>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8" name="Google Shape;188;p3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35"/>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90" name="Shape 190"/>
        <p:cNvGrpSpPr/>
        <p:nvPr/>
      </p:nvGrpSpPr>
      <p:grpSpPr>
        <a:xfrm>
          <a:off x="0" y="0"/>
          <a:ext cx="0" cy="0"/>
          <a:chOff x="0" y="0"/>
          <a:chExt cx="0" cy="0"/>
        </a:xfrm>
      </p:grpSpPr>
      <p:sp>
        <p:nvSpPr>
          <p:cNvPr id="191" name="Google Shape;191;p36"/>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2" name="Google Shape;192;p3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3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94" name="Shape 194"/>
        <p:cNvGrpSpPr/>
        <p:nvPr/>
      </p:nvGrpSpPr>
      <p:grpSpPr>
        <a:xfrm>
          <a:off x="0" y="0"/>
          <a:ext cx="0" cy="0"/>
          <a:chOff x="0" y="0"/>
          <a:chExt cx="0" cy="0"/>
        </a:xfrm>
      </p:grpSpPr>
      <p:sp>
        <p:nvSpPr>
          <p:cNvPr id="195" name="Google Shape;195;p37"/>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6" name="Google Shape;196;p3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97" name="Shape 197"/>
        <p:cNvGrpSpPr/>
        <p:nvPr/>
      </p:nvGrpSpPr>
      <p:grpSpPr>
        <a:xfrm>
          <a:off x="0" y="0"/>
          <a:ext cx="0" cy="0"/>
          <a:chOff x="0" y="0"/>
          <a:chExt cx="0" cy="0"/>
        </a:xfrm>
      </p:grpSpPr>
      <p:pic>
        <p:nvPicPr>
          <p:cNvPr id="198" name="Google Shape;198;p38"/>
          <p:cNvPicPr preferRelativeResize="0"/>
          <p:nvPr/>
        </p:nvPicPr>
        <p:blipFill rotWithShape="1">
          <a:blip r:embed="rId2">
            <a:alphaModFix/>
          </a:blip>
          <a:srcRect b="0" l="0" r="0" t="7114"/>
          <a:stretch/>
        </p:blipFill>
        <p:spPr>
          <a:xfrm>
            <a:off x="1828800" y="439341"/>
            <a:ext cx="5334001" cy="2246708"/>
          </a:xfrm>
          <a:prstGeom prst="rect">
            <a:avLst/>
          </a:prstGeom>
          <a:noFill/>
          <a:ln>
            <a:noFill/>
          </a:ln>
        </p:spPr>
      </p:pic>
      <p:sp>
        <p:nvSpPr>
          <p:cNvPr id="199" name="Google Shape;199;p38"/>
          <p:cNvSpPr/>
          <p:nvPr/>
        </p:nvSpPr>
        <p:spPr>
          <a:xfrm>
            <a:off x="152400" y="114300"/>
            <a:ext cx="8839200" cy="4743600"/>
          </a:xfrm>
          <a:prstGeom prst="rect">
            <a:avLst/>
          </a:prstGeom>
          <a:noFill/>
          <a:ln cap="rnd" cmpd="sng" w="9525">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0" name="Google Shape;200;p38"/>
          <p:cNvSpPr txBox="1"/>
          <p:nvPr>
            <p:ph idx="1" type="body"/>
          </p:nvPr>
        </p:nvSpPr>
        <p:spPr>
          <a:xfrm>
            <a:off x="685800" y="3657600"/>
            <a:ext cx="7772400" cy="2937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201" name="Google Shape;201;p38"/>
          <p:cNvSpPr txBox="1"/>
          <p:nvPr>
            <p:ph idx="2" type="body"/>
          </p:nvPr>
        </p:nvSpPr>
        <p:spPr>
          <a:xfrm>
            <a:off x="4572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202" name="Google Shape;202;p38"/>
          <p:cNvSpPr txBox="1"/>
          <p:nvPr>
            <p:ph idx="3" type="body"/>
          </p:nvPr>
        </p:nvSpPr>
        <p:spPr>
          <a:xfrm>
            <a:off x="49530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203" name="Google Shape;203;p38"/>
          <p:cNvSpPr txBox="1"/>
          <p:nvPr>
            <p:ph type="title"/>
          </p:nvPr>
        </p:nvSpPr>
        <p:spPr>
          <a:xfrm>
            <a:off x="609600" y="2743200"/>
            <a:ext cx="80772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4" name="Shape 204"/>
        <p:cNvGrpSpPr/>
        <p:nvPr/>
      </p:nvGrpSpPr>
      <p:grpSpPr>
        <a:xfrm>
          <a:off x="0" y="0"/>
          <a:ext cx="0" cy="0"/>
          <a:chOff x="0" y="0"/>
          <a:chExt cx="0" cy="0"/>
        </a:xfrm>
      </p:grpSpPr>
      <p:sp>
        <p:nvSpPr>
          <p:cNvPr id="205" name="Google Shape;205;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6" name="Google Shape;206;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7" name="Google Shape;207;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Only">
  <p:cSld name="OBJECT_ONLY">
    <p:spTree>
      <p:nvGrpSpPr>
        <p:cNvPr id="208" name="Shape 208"/>
        <p:cNvGrpSpPr/>
        <p:nvPr/>
      </p:nvGrpSpPr>
      <p:grpSpPr>
        <a:xfrm>
          <a:off x="0" y="0"/>
          <a:ext cx="0" cy="0"/>
          <a:chOff x="0" y="0"/>
          <a:chExt cx="0" cy="0"/>
        </a:xfrm>
      </p:grpSpPr>
      <p:sp>
        <p:nvSpPr>
          <p:cNvPr id="209" name="Google Shape;209;p40"/>
          <p:cNvSpPr txBox="1"/>
          <p:nvPr>
            <p:ph idx="1" type="body"/>
          </p:nvPr>
        </p:nvSpPr>
        <p:spPr>
          <a:xfrm>
            <a:off x="685800" y="457200"/>
            <a:ext cx="7772400" cy="4114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0" name="Google Shape;210;p40"/>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p:cSld name="Title and Table">
    <p:spTree>
      <p:nvGrpSpPr>
        <p:cNvPr id="211" name="Shape 211"/>
        <p:cNvGrpSpPr/>
        <p:nvPr/>
      </p:nvGrpSpPr>
      <p:grpSpPr>
        <a:xfrm>
          <a:off x="0" y="0"/>
          <a:ext cx="0" cy="0"/>
          <a:chOff x="0" y="0"/>
          <a:chExt cx="0" cy="0"/>
        </a:xfrm>
      </p:grpSpPr>
      <p:sp>
        <p:nvSpPr>
          <p:cNvPr id="212" name="Google Shape;212;p41"/>
          <p:cNvSpPr txBox="1"/>
          <p:nvPr>
            <p:ph type="title"/>
          </p:nvPr>
        </p:nvSpPr>
        <p:spPr>
          <a:xfrm>
            <a:off x="685800" y="457200"/>
            <a:ext cx="77724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3" name="Google Shape;213;p41"/>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214" name="Shape 214"/>
        <p:cNvGrpSpPr/>
        <p:nvPr/>
      </p:nvGrpSpPr>
      <p:grpSpPr>
        <a:xfrm>
          <a:off x="0" y="0"/>
          <a:ext cx="0" cy="0"/>
          <a:chOff x="0" y="0"/>
          <a:chExt cx="0" cy="0"/>
        </a:xfrm>
      </p:grpSpPr>
      <p:sp>
        <p:nvSpPr>
          <p:cNvPr id="215" name="Google Shape;215;p42"/>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6" name="Google Shape;216;p4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7" name="Google Shape;217;p4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8" name="Google Shape;218;p4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9" name="Google Shape;219;p42"/>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0" name="Google Shape;220;p42"/>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221" name="Shape 221"/>
        <p:cNvGrpSpPr/>
        <p:nvPr/>
      </p:nvGrpSpPr>
      <p:grpSpPr>
        <a:xfrm>
          <a:off x="0" y="0"/>
          <a:ext cx="0" cy="0"/>
          <a:chOff x="0" y="0"/>
          <a:chExt cx="0" cy="0"/>
        </a:xfrm>
      </p:grpSpPr>
      <p:sp>
        <p:nvSpPr>
          <p:cNvPr id="222" name="Google Shape;222;p4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23" name="Google Shape;223;p4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24" name="Google Shape;224;p4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4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226" name="Google Shape;226;p43"/>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27" name="Google Shape;227;p43"/>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228" name="Shape 228"/>
        <p:cNvGrpSpPr/>
        <p:nvPr/>
      </p:nvGrpSpPr>
      <p:grpSpPr>
        <a:xfrm>
          <a:off x="0" y="0"/>
          <a:ext cx="0" cy="0"/>
          <a:chOff x="0" y="0"/>
          <a:chExt cx="0" cy="0"/>
        </a:xfrm>
      </p:grpSpPr>
      <p:sp>
        <p:nvSpPr>
          <p:cNvPr id="229" name="Google Shape;229;p4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0" name="Google Shape;230;p4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1" name="Google Shape;231;p4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32" name="Google Shape;232;p44"/>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33" name="Google Shape;233;p44"/>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4" name="Google Shape;234;p44"/>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235" name="Shape 235"/>
        <p:cNvGrpSpPr/>
        <p:nvPr/>
      </p:nvGrpSpPr>
      <p:grpSpPr>
        <a:xfrm>
          <a:off x="0" y="0"/>
          <a:ext cx="0" cy="0"/>
          <a:chOff x="0" y="0"/>
          <a:chExt cx="0" cy="0"/>
        </a:xfrm>
      </p:grpSpPr>
      <p:sp>
        <p:nvSpPr>
          <p:cNvPr id="236" name="Google Shape;236;p45"/>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237" name="Google Shape;237;p45"/>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238" name="Google Shape;238;p45"/>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239" name="Shape 239"/>
        <p:cNvGrpSpPr/>
        <p:nvPr/>
      </p:nvGrpSpPr>
      <p:grpSpPr>
        <a:xfrm>
          <a:off x="0" y="0"/>
          <a:ext cx="0" cy="0"/>
          <a:chOff x="0" y="0"/>
          <a:chExt cx="0" cy="0"/>
        </a:xfrm>
      </p:grpSpPr>
      <p:sp>
        <p:nvSpPr>
          <p:cNvPr id="240" name="Google Shape;240;p46"/>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241" name="Google Shape;241;p46"/>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2" name="Google Shape;242;p4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3" name="Google Shape;243;p4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4" name="Google Shape;244;p4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45" name="Google Shape;245;p46"/>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46" name="Google Shape;246;p46"/>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7" name="Google Shape;247;p4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48" name="Google Shape;248;p46"/>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249" name="Shape 249"/>
        <p:cNvGrpSpPr/>
        <p:nvPr/>
      </p:nvGrpSpPr>
      <p:grpSpPr>
        <a:xfrm>
          <a:off x="0" y="0"/>
          <a:ext cx="0" cy="0"/>
          <a:chOff x="0" y="0"/>
          <a:chExt cx="0" cy="0"/>
        </a:xfrm>
      </p:grpSpPr>
      <p:sp>
        <p:nvSpPr>
          <p:cNvPr id="250" name="Google Shape;250;p47"/>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51" name="Google Shape;251;p4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52" name="Google Shape;252;p4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53" name="Google Shape;253;p4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54" name="Google Shape;254;p47"/>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5" name="Shape 255"/>
        <p:cNvGrpSpPr/>
        <p:nvPr/>
      </p:nvGrpSpPr>
      <p:grpSpPr>
        <a:xfrm>
          <a:off x="0" y="0"/>
          <a:ext cx="0" cy="0"/>
          <a:chOff x="0" y="0"/>
          <a:chExt cx="0" cy="0"/>
        </a:xfrm>
      </p:grpSpPr>
      <p:sp>
        <p:nvSpPr>
          <p:cNvPr id="256" name="Google Shape;256;p48"/>
          <p:cNvSpPr txBox="1"/>
          <p:nvPr>
            <p:ph hasCustomPrompt="1" type="title"/>
          </p:nvPr>
        </p:nvSpPr>
        <p:spPr>
          <a:xfrm>
            <a:off x="311700" y="1106125"/>
            <a:ext cx="8520600" cy="19635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7" name="Google Shape;257;p48"/>
          <p:cNvSpPr txBox="1"/>
          <p:nvPr>
            <p:ph idx="1" type="body"/>
          </p:nvPr>
        </p:nvSpPr>
        <p:spPr>
          <a:xfrm>
            <a:off x="311700" y="3152225"/>
            <a:ext cx="8520600" cy="1300800"/>
          </a:xfrm>
          <a:prstGeom prst="rect">
            <a:avLst/>
          </a:prstGeom>
        </p:spPr>
        <p:txBody>
          <a:bodyPr anchorCtr="0" anchor="t" bIns="34275" lIns="68575" spcFirstLastPara="1" rIns="68575" wrap="square" tIns="34275">
            <a:noAutofit/>
          </a:bodyPr>
          <a:lstStyle>
            <a:lvl1pPr indent="-361950" lvl="0" marL="457200" rtl="0" algn="ctr">
              <a:spcBef>
                <a:spcPts val="800"/>
              </a:spcBef>
              <a:spcAft>
                <a:spcPts val="0"/>
              </a:spcAft>
              <a:buSzPts val="2100"/>
              <a:buChar char="•"/>
              <a:defRPr/>
            </a:lvl1pPr>
            <a:lvl2pPr indent="-342900" lvl="1" marL="914400" rtl="0" algn="ctr">
              <a:spcBef>
                <a:spcPts val="400"/>
              </a:spcBef>
              <a:spcAft>
                <a:spcPts val="0"/>
              </a:spcAft>
              <a:buSzPts val="1800"/>
              <a:buChar char="•"/>
              <a:defRPr/>
            </a:lvl2pPr>
            <a:lvl3pPr indent="-323850" lvl="2" marL="1371600" rtl="0" algn="ctr">
              <a:spcBef>
                <a:spcPts val="400"/>
              </a:spcBef>
              <a:spcAft>
                <a:spcPts val="0"/>
              </a:spcAft>
              <a:buSzPts val="1500"/>
              <a:buChar char="•"/>
              <a:defRPr/>
            </a:lvl3pPr>
            <a:lvl4pPr indent="-317500" lvl="3" marL="1828800" rtl="0" algn="ctr">
              <a:spcBef>
                <a:spcPts val="400"/>
              </a:spcBef>
              <a:spcAft>
                <a:spcPts val="0"/>
              </a:spcAft>
              <a:buSzPts val="1400"/>
              <a:buChar char="•"/>
              <a:defRPr/>
            </a:lvl4pPr>
            <a:lvl5pPr indent="-317500" lvl="4" marL="2286000" rtl="0" algn="ctr">
              <a:spcBef>
                <a:spcPts val="400"/>
              </a:spcBef>
              <a:spcAft>
                <a:spcPts val="0"/>
              </a:spcAft>
              <a:buSzPts val="1400"/>
              <a:buChar char="•"/>
              <a:defRPr/>
            </a:lvl5pPr>
            <a:lvl6pPr indent="-317500" lvl="5" marL="2743200" rtl="0" algn="ctr">
              <a:spcBef>
                <a:spcPts val="400"/>
              </a:spcBef>
              <a:spcAft>
                <a:spcPts val="0"/>
              </a:spcAft>
              <a:buSzPts val="1400"/>
              <a:buChar char="•"/>
              <a:defRPr/>
            </a:lvl6pPr>
            <a:lvl7pPr indent="-317500" lvl="6" marL="3200400" rtl="0" algn="ctr">
              <a:spcBef>
                <a:spcPts val="400"/>
              </a:spcBef>
              <a:spcAft>
                <a:spcPts val="0"/>
              </a:spcAft>
              <a:buSzPts val="1400"/>
              <a:buChar char="•"/>
              <a:defRPr/>
            </a:lvl7pPr>
            <a:lvl8pPr indent="-317500" lvl="7" marL="3657600" rtl="0" algn="ctr">
              <a:spcBef>
                <a:spcPts val="400"/>
              </a:spcBef>
              <a:spcAft>
                <a:spcPts val="0"/>
              </a:spcAft>
              <a:buSzPts val="1400"/>
              <a:buChar char="•"/>
              <a:defRPr/>
            </a:lvl8pPr>
            <a:lvl9pPr indent="-317500" lvl="8" marL="4114800" rtl="0" algn="ctr">
              <a:spcBef>
                <a:spcPts val="400"/>
              </a:spcBef>
              <a:spcAft>
                <a:spcPts val="0"/>
              </a:spcAft>
              <a:buSzPts val="1400"/>
              <a:buChar char="•"/>
              <a:defRPr/>
            </a:lvl9pPr>
          </a:lstStyle>
          <a:p/>
        </p:txBody>
      </p:sp>
      <p:sp>
        <p:nvSpPr>
          <p:cNvPr id="258" name="Google Shape;258;p4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9" name="Shape 259"/>
        <p:cNvGrpSpPr/>
        <p:nvPr/>
      </p:nvGrpSpPr>
      <p:grpSpPr>
        <a:xfrm>
          <a:off x="0" y="0"/>
          <a:ext cx="0" cy="0"/>
          <a:chOff x="0" y="0"/>
          <a:chExt cx="0" cy="0"/>
        </a:xfrm>
      </p:grpSpPr>
      <p:sp>
        <p:nvSpPr>
          <p:cNvPr id="260" name="Google Shape;260;p4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1" name="Google Shape;261;p4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62" name="Google Shape;262;p4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showMasterSp="0">
  <p:cSld name="Custom Layout_2">
    <p:spTree>
      <p:nvGrpSpPr>
        <p:cNvPr id="263" name="Shape 26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38" Type="http://schemas.openxmlformats.org/officeDocument/2006/relationships/theme" Target="../theme/theme3.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58" name="Google Shape;5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59" name="Google Shape;5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60" name="Google Shape;6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2" name="Google Shape;62;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hyperlink" Target="https://www.ksde.org/LinkClick.aspx?fileticket=LcU2ehBNHMw%3d&amp;tabid=1509&amp;portalid=0&amp;mid=602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 Id="rId3" Type="http://schemas.openxmlformats.org/officeDocument/2006/relationships/hyperlink" Target="http://www.youtube.com/watch?v=kxGWsHYITAw" TargetMode="Externa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 Id="rId3" Type="http://schemas.openxmlformats.org/officeDocument/2006/relationships/hyperlink" Target="http://www.youtube.com/watch?v=u_BcMXgws6Y" TargetMode="Externa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hyperlink" Target="http://www.youtube.com/watch?v=kxGWsHYITAw" TargetMode="Externa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1.xml"/><Relationship Id="rId3" Type="http://schemas.openxmlformats.org/officeDocument/2006/relationships/hyperlink" Target="https://www.ksde.org/LinkClick.aspx?fileticket=S1lGdbU18NA%3d&amp;tabid=1509&amp;portalid=0&amp;mid=6020" TargetMode="Externa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1"/>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Building the </a:t>
            </a:r>
            <a:endParaRPr/>
          </a:p>
          <a:p>
            <a:pPr indent="0" lvl="0" marL="0" rtl="0" algn="l">
              <a:spcBef>
                <a:spcPts val="0"/>
              </a:spcBef>
              <a:spcAft>
                <a:spcPts val="0"/>
              </a:spcAft>
              <a:buNone/>
            </a:pPr>
            <a:r>
              <a:rPr lang="en"/>
              <a:t>Rocket</a:t>
            </a:r>
            <a:endParaRPr/>
          </a:p>
        </p:txBody>
      </p:sp>
      <p:sp>
        <p:nvSpPr>
          <p:cNvPr id="269" name="Google Shape;269;p51"/>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Meeting 3</a:t>
            </a:r>
            <a:endParaRPr/>
          </a:p>
          <a:p>
            <a:pPr indent="0" lvl="0" marL="0" rtl="0" algn="l">
              <a:spcBef>
                <a:spcPts val="8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0"/>
          <p:cNvSpPr/>
          <p:nvPr/>
        </p:nvSpPr>
        <p:spPr>
          <a:xfrm>
            <a:off x="3297500" y="7085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7" name="Google Shape;387;p60"/>
          <p:cNvGrpSpPr/>
          <p:nvPr/>
        </p:nvGrpSpPr>
        <p:grpSpPr>
          <a:xfrm>
            <a:off x="635917" y="857925"/>
            <a:ext cx="2976551" cy="669600"/>
            <a:chOff x="635917" y="1315125"/>
            <a:chExt cx="2976551" cy="669600"/>
          </a:xfrm>
        </p:grpSpPr>
        <p:cxnSp>
          <p:nvCxnSpPr>
            <p:cNvPr id="388" name="Google Shape;388;p60"/>
            <p:cNvCxnSpPr/>
            <p:nvPr/>
          </p:nvCxnSpPr>
          <p:spPr>
            <a:xfrm>
              <a:off x="3178969" y="1638300"/>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389" name="Google Shape;389;p60"/>
            <p:cNvSpPr txBox="1"/>
            <p:nvPr/>
          </p:nvSpPr>
          <p:spPr>
            <a:xfrm>
              <a:off x="635917" y="1315125"/>
              <a:ext cx="25401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latin typeface="Roboto"/>
                  <a:ea typeface="Roboto"/>
                  <a:cs typeface="Roboto"/>
                  <a:sym typeface="Roboto"/>
                </a:rPr>
                <a:t>WHAT</a:t>
              </a:r>
              <a:endParaRPr sz="1800">
                <a:latin typeface="Roboto"/>
                <a:ea typeface="Roboto"/>
                <a:cs typeface="Roboto"/>
                <a:sym typeface="Roboto"/>
              </a:endParaRPr>
            </a:p>
            <a:p>
              <a:pPr indent="0" lvl="0" marL="0" rtl="0" algn="r">
                <a:lnSpc>
                  <a:spcPct val="115000"/>
                </a:lnSpc>
                <a:spcBef>
                  <a:spcPts val="0"/>
                </a:spcBef>
                <a:spcAft>
                  <a:spcPts val="0"/>
                </a:spcAft>
                <a:buNone/>
              </a:pPr>
              <a:r>
                <a:t/>
              </a:r>
              <a:endParaRPr sz="1100">
                <a:latin typeface="Roboto"/>
                <a:ea typeface="Roboto"/>
                <a:cs typeface="Roboto"/>
                <a:sym typeface="Roboto"/>
              </a:endParaRPr>
            </a:p>
            <a:p>
              <a:pPr indent="0" lvl="0" marL="0" rtl="0" algn="r">
                <a:lnSpc>
                  <a:spcPct val="115000"/>
                </a:lnSpc>
                <a:spcBef>
                  <a:spcPts val="0"/>
                </a:spcBef>
                <a:spcAft>
                  <a:spcPts val="0"/>
                </a:spcAft>
                <a:buNone/>
              </a:pPr>
              <a:r>
                <a:rPr b="1" lang="en" sz="1300">
                  <a:latin typeface="Roboto"/>
                  <a:ea typeface="Roboto"/>
                  <a:cs typeface="Roboto"/>
                  <a:sym typeface="Roboto"/>
                </a:rPr>
                <a:t>Determine what is the essential learning for all.</a:t>
              </a:r>
              <a:endParaRPr b="1" sz="1300">
                <a:latin typeface="Roboto"/>
                <a:ea typeface="Roboto"/>
                <a:cs typeface="Roboto"/>
                <a:sym typeface="Roboto"/>
              </a:endParaRPr>
            </a:p>
          </p:txBody>
        </p:sp>
      </p:grpSp>
      <p:grpSp>
        <p:nvGrpSpPr>
          <p:cNvPr id="390" name="Google Shape;390;p60"/>
          <p:cNvGrpSpPr/>
          <p:nvPr/>
        </p:nvGrpSpPr>
        <p:grpSpPr>
          <a:xfrm>
            <a:off x="5517319" y="857925"/>
            <a:ext cx="2984906" cy="669600"/>
            <a:chOff x="5517319" y="1315125"/>
            <a:chExt cx="2984906" cy="669600"/>
          </a:xfrm>
        </p:grpSpPr>
        <p:cxnSp>
          <p:nvCxnSpPr>
            <p:cNvPr id="391" name="Google Shape;391;p60"/>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392" name="Google Shape;392;p60"/>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Roboto"/>
                  <a:ea typeface="Roboto"/>
                  <a:cs typeface="Roboto"/>
                  <a:sym typeface="Roboto"/>
                </a:rPr>
                <a:t>WHY</a:t>
              </a:r>
              <a:endParaRPr sz="18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b="1" lang="en" sz="1300">
                  <a:latin typeface="Roboto"/>
                  <a:ea typeface="Roboto"/>
                  <a:cs typeface="Roboto"/>
                  <a:sym typeface="Roboto"/>
                </a:rPr>
                <a:t>Establish a clear purpose for the learning.</a:t>
              </a:r>
              <a:endParaRPr b="1" sz="1300">
                <a:latin typeface="Roboto"/>
                <a:ea typeface="Roboto"/>
                <a:cs typeface="Roboto"/>
                <a:sym typeface="Roboto"/>
              </a:endParaRPr>
            </a:p>
          </p:txBody>
        </p:sp>
      </p:grpSp>
      <p:grpSp>
        <p:nvGrpSpPr>
          <p:cNvPr id="393" name="Google Shape;393;p60"/>
          <p:cNvGrpSpPr/>
          <p:nvPr/>
        </p:nvGrpSpPr>
        <p:grpSpPr>
          <a:xfrm>
            <a:off x="3056025" y="3077940"/>
            <a:ext cx="2955600" cy="1143785"/>
            <a:chOff x="3056025" y="3535140"/>
            <a:chExt cx="2955600" cy="1143785"/>
          </a:xfrm>
        </p:grpSpPr>
        <p:cxnSp>
          <p:nvCxnSpPr>
            <p:cNvPr id="394" name="Google Shape;394;p60"/>
            <p:cNvCxnSpPr/>
            <p:nvPr/>
          </p:nvCxnSpPr>
          <p:spPr>
            <a:xfrm rot="10800000">
              <a:off x="4556399" y="3535140"/>
              <a:ext cx="0" cy="460500"/>
            </a:xfrm>
            <a:prstGeom prst="straightConnector1">
              <a:avLst/>
            </a:prstGeom>
            <a:noFill/>
            <a:ln cap="flat" cmpd="sng" w="19050">
              <a:solidFill>
                <a:schemeClr val="accent4"/>
              </a:solidFill>
              <a:prstDash val="solid"/>
              <a:round/>
              <a:headEnd len="med" w="med" type="oval"/>
              <a:tailEnd len="sm" w="sm" type="none"/>
            </a:ln>
          </p:spPr>
        </p:cxnSp>
        <p:sp>
          <p:nvSpPr>
            <p:cNvPr id="395" name="Google Shape;395;p60"/>
            <p:cNvSpPr txBox="1"/>
            <p:nvPr/>
          </p:nvSpPr>
          <p:spPr>
            <a:xfrm>
              <a:off x="3056025" y="4009325"/>
              <a:ext cx="29556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a:ea typeface="Roboto"/>
                  <a:cs typeface="Roboto"/>
                  <a:sym typeface="Roboto"/>
                </a:rPr>
                <a:t>HOW</a:t>
              </a:r>
              <a:endParaRPr sz="1800">
                <a:latin typeface="Roboto"/>
                <a:ea typeface="Roboto"/>
                <a:cs typeface="Roboto"/>
                <a:sym typeface="Roboto"/>
              </a:endParaRPr>
            </a:p>
            <a:p>
              <a:pPr indent="0" lvl="0" marL="0" rtl="0" algn="ctr">
                <a:lnSpc>
                  <a:spcPct val="115000"/>
                </a:lnSpc>
                <a:spcBef>
                  <a:spcPts val="0"/>
                </a:spcBef>
                <a:spcAft>
                  <a:spcPts val="0"/>
                </a:spcAft>
                <a:buNone/>
              </a:pPr>
              <a:r>
                <a:t/>
              </a:r>
              <a:endParaRPr sz="1100">
                <a:latin typeface="Roboto"/>
                <a:ea typeface="Roboto"/>
                <a:cs typeface="Roboto"/>
                <a:sym typeface="Roboto"/>
              </a:endParaRPr>
            </a:p>
            <a:p>
              <a:pPr indent="0" lvl="0" marL="0" rtl="0" algn="ctr">
                <a:lnSpc>
                  <a:spcPct val="115000"/>
                </a:lnSpc>
                <a:spcBef>
                  <a:spcPts val="0"/>
                </a:spcBef>
                <a:spcAft>
                  <a:spcPts val="0"/>
                </a:spcAft>
                <a:buNone/>
              </a:pPr>
              <a:r>
                <a:rPr b="1" lang="en" sz="1300">
                  <a:latin typeface="Roboto"/>
                  <a:ea typeface="Roboto"/>
                  <a:cs typeface="Roboto"/>
                  <a:sym typeface="Roboto"/>
                </a:rPr>
                <a:t>Determine the best time, place, and delivery model for the learning.</a:t>
              </a:r>
              <a:endParaRPr b="1" sz="1300">
                <a:latin typeface="Roboto"/>
                <a:ea typeface="Roboto"/>
                <a:cs typeface="Roboto"/>
                <a:sym typeface="Roboto"/>
              </a:endParaRPr>
            </a:p>
          </p:txBody>
        </p:sp>
      </p:grpSp>
      <p:sp>
        <p:nvSpPr>
          <p:cNvPr id="396" name="Google Shape;396;p60"/>
          <p:cNvSpPr txBox="1"/>
          <p:nvPr/>
        </p:nvSpPr>
        <p:spPr>
          <a:xfrm>
            <a:off x="3688875" y="1600050"/>
            <a:ext cx="1797600" cy="80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latin typeface="Roboto"/>
                <a:ea typeface="Roboto"/>
                <a:cs typeface="Roboto"/>
                <a:sym typeface="Roboto"/>
              </a:rPr>
              <a:t>Turnkey Considerations</a:t>
            </a:r>
            <a:endParaRPr sz="1800"/>
          </a:p>
        </p:txBody>
      </p:sp>
      <p:sp>
        <p:nvSpPr>
          <p:cNvPr id="397" name="Google Shape;397;p60"/>
          <p:cNvSpPr/>
          <p:nvPr/>
        </p:nvSpPr>
        <p:spPr>
          <a:xfrm rot="1800047">
            <a:off x="3219843" y="629234"/>
            <a:ext cx="2690936" cy="2690936"/>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98" name="Google Shape;398;p60"/>
          <p:cNvSpPr/>
          <p:nvPr/>
        </p:nvSpPr>
        <p:spPr>
          <a:xfrm flipH="1" rot="-1800047">
            <a:off x="3221956" y="629234"/>
            <a:ext cx="2690936" cy="2690936"/>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399" name="Google Shape;399;p60"/>
          <p:cNvSpPr/>
          <p:nvPr/>
        </p:nvSpPr>
        <p:spPr>
          <a:xfrm rot="-8100000">
            <a:off x="4382715" y="570193"/>
            <a:ext cx="363170" cy="36317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00" name="Google Shape;400;p60"/>
          <p:cNvSpPr/>
          <p:nvPr/>
        </p:nvSpPr>
        <p:spPr>
          <a:xfrm flipH="1" rot="-9000757">
            <a:off x="3220953" y="627608"/>
            <a:ext cx="2690226" cy="2690226"/>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0"/>
          <p:cNvSpPr/>
          <p:nvPr/>
        </p:nvSpPr>
        <p:spPr>
          <a:xfrm rot="-1027861">
            <a:off x="5485874" y="2392632"/>
            <a:ext cx="312672" cy="312672"/>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02" name="Google Shape;402;p60"/>
          <p:cNvSpPr/>
          <p:nvPr/>
        </p:nvSpPr>
        <p:spPr>
          <a:xfrm rot="6359841">
            <a:off x="3315801" y="2390562"/>
            <a:ext cx="363580" cy="36358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graphicFrame>
        <p:nvGraphicFramePr>
          <p:cNvPr id="407" name="Google Shape;407;p61"/>
          <p:cNvGraphicFramePr/>
          <p:nvPr/>
        </p:nvGraphicFramePr>
        <p:xfrm>
          <a:off x="952500" y="432260"/>
          <a:ext cx="3000000" cy="3000000"/>
        </p:xfrm>
        <a:graphic>
          <a:graphicData uri="http://schemas.openxmlformats.org/drawingml/2006/table">
            <a:tbl>
              <a:tblPr>
                <a:noFill/>
                <a:tableStyleId>{300E300A-E5D9-4DD9-A3B7-6DBE80475A42}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How do you address technical and adaptive challenges?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Resource Implications- Sustainability &amp; Scaling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will you evaluate progress?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2"/>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Today’s Goals</a:t>
            </a:r>
            <a:endParaRPr/>
          </a:p>
        </p:txBody>
      </p:sp>
      <p:sp>
        <p:nvSpPr>
          <p:cNvPr id="413" name="Google Shape;413;p62"/>
          <p:cNvSpPr/>
          <p:nvPr>
            <p:ph idx="2" type="dgm"/>
          </p:nvPr>
        </p:nvSpPr>
        <p:spPr>
          <a:xfrm>
            <a:off x="348800" y="946150"/>
            <a:ext cx="8328900" cy="3302100"/>
          </a:xfrm>
          <a:prstGeom prst="rect">
            <a:avLst/>
          </a:prstGeom>
        </p:spPr>
        <p:txBody>
          <a:bodyPr anchorCtr="0" anchor="ctr" bIns="91425" lIns="365750" spcFirstLastPara="1" rIns="365750" wrap="square" tIns="91425">
            <a:noAutofit/>
          </a:bodyPr>
          <a:lstStyle/>
          <a:p>
            <a:pPr indent="-368300" lvl="0" marL="457200" rtl="0" algn="l">
              <a:spcBef>
                <a:spcPts val="500"/>
              </a:spcBef>
              <a:spcAft>
                <a:spcPts val="0"/>
              </a:spcAft>
              <a:buClr>
                <a:srgbClr val="FF9900"/>
              </a:buClr>
              <a:buSzPts val="2200"/>
              <a:buChar char="★"/>
            </a:pPr>
            <a:r>
              <a:rPr lang="en" sz="2200">
                <a:solidFill>
                  <a:srgbClr val="002060"/>
                </a:solidFill>
                <a:latin typeface="Arial"/>
                <a:ea typeface="Arial"/>
                <a:cs typeface="Arial"/>
                <a:sym typeface="Arial"/>
              </a:rPr>
              <a:t>What will </a:t>
            </a:r>
            <a:r>
              <a:rPr b="1" lang="en" sz="2200">
                <a:solidFill>
                  <a:srgbClr val="002060"/>
                </a:solidFill>
                <a:latin typeface="Arial"/>
                <a:ea typeface="Arial"/>
                <a:cs typeface="Arial"/>
                <a:sym typeface="Arial"/>
              </a:rPr>
              <a:t>coaches and schools </a:t>
            </a:r>
            <a:r>
              <a:rPr lang="en" sz="2200">
                <a:solidFill>
                  <a:srgbClr val="002060"/>
                </a:solidFill>
                <a:latin typeface="Arial"/>
                <a:ea typeface="Arial"/>
                <a:cs typeface="Arial"/>
                <a:sym typeface="Arial"/>
              </a:rPr>
              <a:t>accomplish?</a:t>
            </a:r>
            <a:endParaRPr sz="2200">
              <a:solidFill>
                <a:srgbClr val="002060"/>
              </a:solidFill>
              <a:latin typeface="Arial"/>
              <a:ea typeface="Arial"/>
              <a:cs typeface="Arial"/>
              <a:sym typeface="Arial"/>
            </a:endParaRPr>
          </a:p>
          <a:p>
            <a:pPr indent="-368300" lvl="1" marL="914400" rtl="0" algn="l">
              <a:spcBef>
                <a:spcPts val="0"/>
              </a:spcBef>
              <a:spcAft>
                <a:spcPts val="0"/>
              </a:spcAft>
              <a:buClr>
                <a:schemeClr val="accent1"/>
              </a:buClr>
              <a:buSzPts val="2200"/>
              <a:buChar char="○"/>
            </a:pPr>
            <a:r>
              <a:rPr lang="en" sz="2200">
                <a:solidFill>
                  <a:srgbClr val="002060"/>
                </a:solidFill>
                <a:latin typeface="Arial"/>
                <a:ea typeface="Arial"/>
                <a:cs typeface="Arial"/>
                <a:sym typeface="Arial"/>
              </a:rPr>
              <a:t>Review Redesign Workbook</a:t>
            </a:r>
            <a:endParaRPr sz="2200">
              <a:solidFill>
                <a:srgbClr val="002060"/>
              </a:solidFill>
              <a:latin typeface="Arial"/>
              <a:ea typeface="Arial"/>
              <a:cs typeface="Arial"/>
              <a:sym typeface="Arial"/>
            </a:endParaRPr>
          </a:p>
          <a:p>
            <a:pPr indent="-368300" lvl="1" marL="914400" rtl="0" algn="l">
              <a:spcBef>
                <a:spcPts val="0"/>
              </a:spcBef>
              <a:spcAft>
                <a:spcPts val="0"/>
              </a:spcAft>
              <a:buClr>
                <a:schemeClr val="accent1"/>
              </a:buClr>
              <a:buSzPts val="2200"/>
              <a:buChar char="○"/>
            </a:pPr>
            <a:r>
              <a:rPr lang="en" sz="2200">
                <a:solidFill>
                  <a:srgbClr val="002060"/>
                </a:solidFill>
                <a:latin typeface="Arial"/>
                <a:ea typeface="Arial"/>
                <a:cs typeface="Arial"/>
                <a:sym typeface="Arial"/>
              </a:rPr>
              <a:t>Review Strategy Action Plan </a:t>
            </a:r>
            <a:endParaRPr sz="2200">
              <a:solidFill>
                <a:srgbClr val="002060"/>
              </a:solidFill>
              <a:latin typeface="Arial"/>
              <a:ea typeface="Arial"/>
              <a:cs typeface="Arial"/>
              <a:sym typeface="Arial"/>
            </a:endParaRPr>
          </a:p>
          <a:p>
            <a:pPr indent="-368300" lvl="2" marL="1371600" rtl="0" algn="l">
              <a:spcBef>
                <a:spcPts val="0"/>
              </a:spcBef>
              <a:spcAft>
                <a:spcPts val="0"/>
              </a:spcAft>
              <a:buClr>
                <a:srgbClr val="294B9C"/>
              </a:buClr>
              <a:buSzPts val="2200"/>
              <a:buChar char="■"/>
            </a:pPr>
            <a:r>
              <a:rPr lang="en" sz="2200">
                <a:solidFill>
                  <a:srgbClr val="002060"/>
                </a:solidFill>
                <a:latin typeface="Arial"/>
                <a:ea typeface="Arial"/>
                <a:cs typeface="Arial"/>
                <a:sym typeface="Arial"/>
              </a:rPr>
              <a:t>Review Project Milestones</a:t>
            </a:r>
            <a:endParaRPr sz="2200">
              <a:solidFill>
                <a:srgbClr val="002060"/>
              </a:solidFill>
              <a:latin typeface="Arial"/>
              <a:ea typeface="Arial"/>
              <a:cs typeface="Arial"/>
              <a:sym typeface="Arial"/>
            </a:endParaRPr>
          </a:p>
          <a:p>
            <a:pPr indent="-368300" lvl="1" marL="914400" rtl="0" algn="l">
              <a:spcBef>
                <a:spcPts val="0"/>
              </a:spcBef>
              <a:spcAft>
                <a:spcPts val="0"/>
              </a:spcAft>
              <a:buClr>
                <a:schemeClr val="accent1"/>
              </a:buClr>
              <a:buSzPts val="2200"/>
              <a:buFont typeface="Arial"/>
              <a:buChar char="○"/>
            </a:pPr>
            <a:r>
              <a:rPr lang="en" sz="2200">
                <a:solidFill>
                  <a:srgbClr val="002060"/>
                </a:solidFill>
                <a:latin typeface="Arial"/>
                <a:ea typeface="Arial"/>
                <a:cs typeface="Arial"/>
                <a:sym typeface="Arial"/>
              </a:rPr>
              <a:t>Review Data Evaluations since Last Meeting</a:t>
            </a:r>
            <a:endParaRPr sz="2200">
              <a:solidFill>
                <a:srgbClr val="002060"/>
              </a:solidFill>
              <a:latin typeface="Arial"/>
              <a:ea typeface="Arial"/>
              <a:cs typeface="Arial"/>
              <a:sym typeface="Arial"/>
            </a:endParaRPr>
          </a:p>
          <a:p>
            <a:pPr indent="-368300" lvl="1" marL="914400" rtl="0" algn="l">
              <a:spcBef>
                <a:spcPts val="0"/>
              </a:spcBef>
              <a:spcAft>
                <a:spcPts val="0"/>
              </a:spcAft>
              <a:buClr>
                <a:schemeClr val="accent1"/>
              </a:buClr>
              <a:buSzPts val="2200"/>
              <a:buFont typeface="Arial"/>
              <a:buChar char="○"/>
            </a:pPr>
            <a:r>
              <a:rPr lang="en" sz="2200">
                <a:solidFill>
                  <a:srgbClr val="002060"/>
                </a:solidFill>
                <a:latin typeface="Arial"/>
                <a:ea typeface="Arial"/>
                <a:cs typeface="Arial"/>
                <a:sym typeface="Arial"/>
              </a:rPr>
              <a:t>Discuss Plan/Timeline for Testing</a:t>
            </a:r>
            <a:endParaRPr sz="2200">
              <a:solidFill>
                <a:srgbClr val="002060"/>
              </a:solidFill>
              <a:latin typeface="Arial"/>
              <a:ea typeface="Arial"/>
              <a:cs typeface="Arial"/>
              <a:sym typeface="Arial"/>
            </a:endParaRPr>
          </a:p>
          <a:p>
            <a:pPr indent="-368300" lvl="1" marL="914400" rtl="0" algn="l">
              <a:spcBef>
                <a:spcPts val="0"/>
              </a:spcBef>
              <a:spcAft>
                <a:spcPts val="0"/>
              </a:spcAft>
              <a:buClr>
                <a:schemeClr val="accent1"/>
              </a:buClr>
              <a:buSzPts val="2200"/>
              <a:buChar char="○"/>
            </a:pPr>
            <a:r>
              <a:rPr lang="en" sz="2200">
                <a:solidFill>
                  <a:srgbClr val="002060"/>
                </a:solidFill>
                <a:latin typeface="Arial"/>
                <a:ea typeface="Arial"/>
                <a:cs typeface="Arial"/>
                <a:sym typeface="Arial"/>
              </a:rPr>
              <a:t>Update Communication Log  </a:t>
            </a:r>
            <a:endParaRPr sz="2200">
              <a:solidFill>
                <a:srgbClr val="00206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graphicFrame>
        <p:nvGraphicFramePr>
          <p:cNvPr id="418" name="Google Shape;418;p63"/>
          <p:cNvGraphicFramePr/>
          <p:nvPr/>
        </p:nvGraphicFramePr>
        <p:xfrm>
          <a:off x="194013" y="267825"/>
          <a:ext cx="3000000" cy="3000000"/>
        </p:xfrm>
        <a:graphic>
          <a:graphicData uri="http://schemas.openxmlformats.org/drawingml/2006/table">
            <a:tbl>
              <a:tblPr>
                <a:noFill/>
                <a:tableStyleId>{B51C1819-5591-4A80-9605-CB6D4EC19C1D}</a:tableStyleId>
              </a:tblPr>
              <a:tblGrid>
                <a:gridCol w="8829400"/>
              </a:tblGrid>
              <a:tr h="320225">
                <a:tc>
                  <a:txBody>
                    <a:bodyPr/>
                    <a:lstStyle/>
                    <a:p>
                      <a:pPr indent="0" lvl="0" marL="0" rtl="0" algn="ctr">
                        <a:lnSpc>
                          <a:spcPct val="115000"/>
                        </a:lnSpc>
                        <a:spcBef>
                          <a:spcPts val="0"/>
                        </a:spcBef>
                        <a:spcAft>
                          <a:spcPts val="0"/>
                        </a:spcAft>
                        <a:buNone/>
                      </a:pPr>
                      <a:r>
                        <a:rPr lang="en" sz="1100">
                          <a:solidFill>
                            <a:srgbClr val="FFFFFF"/>
                          </a:solidFill>
                          <a:latin typeface="Roboto Light"/>
                          <a:ea typeface="Roboto Light"/>
                          <a:cs typeface="Roboto Light"/>
                          <a:sym typeface="Roboto Light"/>
                        </a:rPr>
                        <a:t>Building the Rocket- Coaching Look-fors </a:t>
                      </a:r>
                      <a:endParaRPr sz="1100">
                        <a:solidFill>
                          <a:srgbClr val="FFFFFF"/>
                        </a:solidFill>
                        <a:latin typeface="Roboto Light"/>
                        <a:ea typeface="Roboto Light"/>
                        <a:cs typeface="Roboto Light"/>
                        <a:sym typeface="Roboto Light"/>
                      </a:endParaRPr>
                    </a:p>
                  </a:txBody>
                  <a:tcPr marT="63500" marB="63500" marR="63500" marL="63500">
                    <a:lnL cap="flat" cmpd="sng" w="12700">
                      <a:solidFill>
                        <a:srgbClr val="93C47D"/>
                      </a:solidFill>
                      <a:prstDash val="solid"/>
                      <a:round/>
                      <a:headEnd len="sm" w="sm" type="none"/>
                      <a:tailEnd len="sm" w="sm" type="none"/>
                    </a:lnL>
                    <a:lnR cap="flat" cmpd="sng" w="12700">
                      <a:solidFill>
                        <a:srgbClr val="93C47D"/>
                      </a:solidFill>
                      <a:prstDash val="solid"/>
                      <a:round/>
                      <a:headEnd len="sm" w="sm" type="none"/>
                      <a:tailEnd len="sm" w="sm" type="none"/>
                    </a:lnR>
                    <a:lnT cap="flat" cmpd="sng" w="12700">
                      <a:solidFill>
                        <a:srgbClr val="93C47D"/>
                      </a:solidFill>
                      <a:prstDash val="solid"/>
                      <a:round/>
                      <a:headEnd len="sm" w="sm" type="none"/>
                      <a:tailEnd len="sm" w="sm" type="none"/>
                    </a:lnT>
                    <a:lnB cap="flat" cmpd="sng" w="12700">
                      <a:solidFill>
                        <a:srgbClr val="93C47D"/>
                      </a:solidFill>
                      <a:prstDash val="solid"/>
                      <a:round/>
                      <a:headEnd len="sm" w="sm" type="none"/>
                      <a:tailEnd len="sm" w="sm" type="none"/>
                    </a:lnB>
                    <a:solidFill>
                      <a:srgbClr val="93C47D"/>
                    </a:solidFill>
                  </a:tcPr>
                </a:tc>
              </a:tr>
              <a:tr h="2741200">
                <a:tc>
                  <a:txBody>
                    <a:bodyPr/>
                    <a:lstStyle/>
                    <a:p>
                      <a:pPr indent="-317500" lvl="0" marL="457200" rtl="0" algn="l">
                        <a:lnSpc>
                          <a:spcPct val="100000"/>
                        </a:lnSpc>
                        <a:spcBef>
                          <a:spcPts val="0"/>
                        </a:spcBef>
                        <a:spcAft>
                          <a:spcPts val="0"/>
                        </a:spcAft>
                        <a:buSzPts val="1400"/>
                        <a:buFont typeface="Roboto Light"/>
                        <a:buChar char="❏"/>
                      </a:pPr>
                      <a:r>
                        <a:rPr lang="en">
                          <a:latin typeface="Roboto Light"/>
                          <a:ea typeface="Roboto Light"/>
                          <a:cs typeface="Roboto Light"/>
                          <a:sym typeface="Roboto Light"/>
                        </a:rPr>
                        <a:t>School conducted a thorough Gap Analysis </a:t>
                      </a:r>
                      <a:endParaRPr>
                        <a:latin typeface="Roboto Light"/>
                        <a:ea typeface="Roboto Light"/>
                        <a:cs typeface="Roboto Light"/>
                        <a:sym typeface="Roboto Light"/>
                      </a:endParaRPr>
                    </a:p>
                    <a:p>
                      <a:pPr indent="-317500" lvl="1" marL="914400" rtl="0" algn="l">
                        <a:lnSpc>
                          <a:spcPct val="100000"/>
                        </a:lnSpc>
                        <a:spcBef>
                          <a:spcPts val="0"/>
                        </a:spcBef>
                        <a:spcAft>
                          <a:spcPts val="0"/>
                        </a:spcAft>
                        <a:buSzPts val="1400"/>
                        <a:buFont typeface="Roboto Light"/>
                        <a:buChar char="❏"/>
                      </a:pPr>
                      <a:r>
                        <a:rPr lang="en">
                          <a:solidFill>
                            <a:srgbClr val="434343"/>
                          </a:solidFill>
                          <a:latin typeface="Roboto Light"/>
                          <a:ea typeface="Roboto Light"/>
                          <a:cs typeface="Roboto Light"/>
                          <a:sym typeface="Roboto Light"/>
                        </a:rPr>
                        <a:t>Is your future state clearly articulated and easy to explain?</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Future state is concrete and measurable as seen by behaviors or habits you hope to see or hear. </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SRT has identified appropriate resources (i.e. PD, Time, Visits/Travel) to address the gaps between present and future state</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Gaps are within your control to address</a:t>
                      </a:r>
                      <a:endParaRPr>
                        <a:solidFill>
                          <a:srgbClr val="434343"/>
                        </a:solidFill>
                        <a:latin typeface="Roboto Light"/>
                        <a:ea typeface="Roboto Light"/>
                        <a:cs typeface="Roboto Light"/>
                        <a:sym typeface="Roboto Light"/>
                      </a:endParaRPr>
                    </a:p>
                    <a:p>
                      <a:pPr indent="-317500" lvl="2" marL="1371600" rtl="0" algn="l">
                        <a:lnSpc>
                          <a:spcPct val="100000"/>
                        </a:lnSpc>
                        <a:spcBef>
                          <a:spcPts val="0"/>
                        </a:spcBef>
                        <a:spcAft>
                          <a:spcPts val="0"/>
                        </a:spcAft>
                        <a:buSzPts val="1400"/>
                        <a:buFont typeface="Roboto Light"/>
                        <a:buChar char="❏"/>
                      </a:pPr>
                      <a:r>
                        <a:rPr lang="en">
                          <a:solidFill>
                            <a:srgbClr val="434343"/>
                          </a:solidFill>
                          <a:latin typeface="Roboto Light"/>
                          <a:ea typeface="Roboto Light"/>
                          <a:cs typeface="Roboto Light"/>
                          <a:sym typeface="Roboto Light"/>
                        </a:rPr>
                        <a:t>There is a plan for how to address gaps between the present and the future state</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Stakeholders are aware of the vision for the future state</a:t>
                      </a:r>
                      <a:endParaRPr>
                        <a:solidFill>
                          <a:srgbClr val="434343"/>
                        </a:solidFill>
                        <a:latin typeface="Roboto Light"/>
                        <a:ea typeface="Roboto Light"/>
                        <a:cs typeface="Roboto Light"/>
                        <a:sym typeface="Roboto Light"/>
                      </a:endParaRPr>
                    </a:p>
                    <a:p>
                      <a:pPr indent="-317500" lvl="2" marL="13716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Messages are differentiated based on the stakeholder group (Modality or level of details)</a:t>
                      </a:r>
                      <a:endParaRPr>
                        <a:solidFill>
                          <a:srgbClr val="434343"/>
                        </a:solidFill>
                        <a:latin typeface="Roboto Light"/>
                        <a:ea typeface="Roboto Light"/>
                        <a:cs typeface="Roboto Light"/>
                        <a:sym typeface="Roboto Light"/>
                      </a:endParaRPr>
                    </a:p>
                    <a:p>
                      <a:pPr indent="-317500" lvl="0" marL="457200" rtl="0" algn="l">
                        <a:lnSpc>
                          <a:spcPct val="100000"/>
                        </a:lnSpc>
                        <a:spcBef>
                          <a:spcPts val="0"/>
                        </a:spcBef>
                        <a:spcAft>
                          <a:spcPts val="0"/>
                        </a:spcAft>
                        <a:buSzPts val="1400"/>
                        <a:buFont typeface="Roboto Light"/>
                        <a:buChar char="❏"/>
                      </a:pPr>
                      <a:r>
                        <a:rPr lang="en">
                          <a:latin typeface="Roboto Light"/>
                          <a:ea typeface="Roboto Light"/>
                          <a:cs typeface="Roboto Light"/>
                          <a:sym typeface="Roboto Light"/>
                        </a:rPr>
                        <a:t>School developed an Action Plan to identified gaps</a:t>
                      </a:r>
                      <a:endParaRPr>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Big actions address each of the directly identified gaps.</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Big actions are broken into short-term achievable tasks.</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Team is aware of challenges challenges might exist in the execution of this plan and have a general idea of how they will pivot.</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The team knows who will oversee this action plan</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The team knows  when each action will be completed</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The team knows how the action will be completed</a:t>
                      </a:r>
                      <a:endParaRPr>
                        <a:solidFill>
                          <a:srgbClr val="434343"/>
                        </a:solidFill>
                        <a:latin typeface="Roboto Light"/>
                        <a:ea typeface="Roboto Light"/>
                        <a:cs typeface="Roboto Light"/>
                        <a:sym typeface="Roboto Light"/>
                      </a:endParaRPr>
                    </a:p>
                    <a:p>
                      <a:pPr indent="-317500" lvl="1" marL="914400" rtl="0" algn="l">
                        <a:lnSpc>
                          <a:spcPct val="100000"/>
                        </a:lnSpc>
                        <a:spcBef>
                          <a:spcPts val="0"/>
                        </a:spcBef>
                        <a:spcAft>
                          <a:spcPts val="0"/>
                        </a:spcAft>
                        <a:buClr>
                          <a:srgbClr val="434343"/>
                        </a:buClr>
                        <a:buSzPts val="1400"/>
                        <a:buFont typeface="Roboto Light"/>
                        <a:buChar char="❏"/>
                      </a:pPr>
                      <a:r>
                        <a:rPr lang="en">
                          <a:solidFill>
                            <a:srgbClr val="434343"/>
                          </a:solidFill>
                          <a:latin typeface="Roboto Light"/>
                          <a:ea typeface="Roboto Light"/>
                          <a:cs typeface="Roboto Light"/>
                          <a:sym typeface="Roboto Light"/>
                        </a:rPr>
                        <a:t>The team knows what resources are needed (time, budget, staff, etc)</a:t>
                      </a:r>
                      <a:endParaRPr>
                        <a:solidFill>
                          <a:srgbClr val="434343"/>
                        </a:solidFill>
                        <a:latin typeface="Roboto Light"/>
                        <a:ea typeface="Roboto Light"/>
                        <a:cs typeface="Roboto Light"/>
                        <a:sym typeface="Roboto Light"/>
                      </a:endParaRPr>
                    </a:p>
                  </a:txBody>
                  <a:tcPr marT="63500" marB="63500" marR="63500" marL="63500">
                    <a:lnL cap="flat" cmpd="sng" w="12700">
                      <a:solidFill>
                        <a:srgbClr val="93C47D"/>
                      </a:solidFill>
                      <a:prstDash val="solid"/>
                      <a:round/>
                      <a:headEnd len="sm" w="sm" type="none"/>
                      <a:tailEnd len="sm" w="sm" type="none"/>
                    </a:lnL>
                    <a:lnR cap="flat" cmpd="sng" w="12700">
                      <a:solidFill>
                        <a:srgbClr val="93C47D"/>
                      </a:solidFill>
                      <a:prstDash val="solid"/>
                      <a:round/>
                      <a:headEnd len="sm" w="sm" type="none"/>
                      <a:tailEnd len="sm" w="sm" type="none"/>
                    </a:lnR>
                    <a:lnT cap="flat" cmpd="sng" w="12700">
                      <a:solidFill>
                        <a:srgbClr val="93C47D"/>
                      </a:solidFill>
                      <a:prstDash val="solid"/>
                      <a:round/>
                      <a:headEnd len="sm" w="sm" type="none"/>
                      <a:tailEnd len="sm" w="sm" type="none"/>
                    </a:lnT>
                    <a:lnB cap="flat" cmpd="sng" w="12700">
                      <a:solidFill>
                        <a:srgbClr val="93C47D"/>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4"/>
          <p:cNvSpPr txBox="1"/>
          <p:nvPr>
            <p:ph type="title"/>
          </p:nvPr>
        </p:nvSpPr>
        <p:spPr>
          <a:xfrm>
            <a:off x="629841" y="3429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Celebrations</a:t>
            </a:r>
            <a:endParaRPr/>
          </a:p>
        </p:txBody>
      </p:sp>
      <p:sp>
        <p:nvSpPr>
          <p:cNvPr id="424" name="Google Shape;424;p64"/>
          <p:cNvSpPr txBox="1"/>
          <p:nvPr>
            <p:ph idx="1" type="body"/>
          </p:nvPr>
        </p:nvSpPr>
        <p:spPr>
          <a:xfrm>
            <a:off x="629841" y="1543050"/>
            <a:ext cx="2949000" cy="2858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Share Accomplishments</a:t>
            </a:r>
            <a:endParaRPr/>
          </a:p>
        </p:txBody>
      </p:sp>
      <p:pic>
        <p:nvPicPr>
          <p:cNvPr id="425" name="Google Shape;425;p64"/>
          <p:cNvPicPr preferRelativeResize="0"/>
          <p:nvPr/>
        </p:nvPicPr>
        <p:blipFill>
          <a:blip r:embed="rId3">
            <a:alphaModFix/>
          </a:blip>
          <a:stretch>
            <a:fillRect/>
          </a:stretch>
        </p:blipFill>
        <p:spPr>
          <a:xfrm>
            <a:off x="566702" y="2203251"/>
            <a:ext cx="3157100" cy="2254175"/>
          </a:xfrm>
          <a:prstGeom prst="rect">
            <a:avLst/>
          </a:prstGeom>
          <a:noFill/>
          <a:ln>
            <a:noFill/>
          </a:ln>
        </p:spPr>
      </p:pic>
      <p:sp>
        <p:nvSpPr>
          <p:cNvPr id="426" name="Google Shape;426;p64"/>
          <p:cNvSpPr txBox="1"/>
          <p:nvPr/>
        </p:nvSpPr>
        <p:spPr>
          <a:xfrm>
            <a:off x="5217200" y="1609225"/>
            <a:ext cx="3075600" cy="1872300"/>
          </a:xfrm>
          <a:prstGeom prst="rect">
            <a:avLst/>
          </a:prstGeom>
          <a:solidFill>
            <a:srgbClr val="D9D9D9"/>
          </a:solid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002060"/>
                </a:solidFill>
                <a:latin typeface="Arial Black"/>
                <a:ea typeface="Arial Black"/>
                <a:cs typeface="Arial Black"/>
                <a:sym typeface="Arial Black"/>
              </a:rPr>
              <a:t>2 Glows and 1 Grow</a:t>
            </a:r>
            <a:endParaRPr sz="3600">
              <a:solidFill>
                <a:srgbClr val="002060"/>
              </a:solidFill>
              <a:latin typeface="Arial Black"/>
              <a:ea typeface="Arial Black"/>
              <a:cs typeface="Arial Black"/>
              <a:sym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graphicFrame>
        <p:nvGraphicFramePr>
          <p:cNvPr id="431" name="Google Shape;431;p65"/>
          <p:cNvGraphicFramePr/>
          <p:nvPr/>
        </p:nvGraphicFramePr>
        <p:xfrm>
          <a:off x="952500" y="432260"/>
          <a:ext cx="3000000" cy="3000000"/>
        </p:xfrm>
        <a:graphic>
          <a:graphicData uri="http://schemas.openxmlformats.org/drawingml/2006/table">
            <a:tbl>
              <a:tblPr>
                <a:noFill/>
                <a:tableStyleId>{300E300A-E5D9-4DD9-A3B7-6DBE80475A42}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How do you address technical and adaptive challenges?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Resource Implications- Sustainability &amp; Scaling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will you evaluate progress?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6"/>
          <p:cNvSpPr/>
          <p:nvPr/>
        </p:nvSpPr>
        <p:spPr>
          <a:xfrm>
            <a:off x="107750" y="298575"/>
            <a:ext cx="3034800" cy="2550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5"/>
                </a:solidFill>
              </a:rPr>
              <a:t>Directive Leadership</a:t>
            </a:r>
            <a:endParaRPr b="1" sz="1600">
              <a:solidFill>
                <a:schemeClr val="accent5"/>
              </a:solidFill>
            </a:endParaRPr>
          </a:p>
          <a:p>
            <a:pPr indent="0" lvl="0" marL="0" rtl="0" algn="ctr">
              <a:spcBef>
                <a:spcPts val="0"/>
              </a:spcBef>
              <a:spcAft>
                <a:spcPts val="0"/>
              </a:spcAft>
              <a:buNone/>
            </a:pPr>
            <a:r>
              <a:rPr lang="en">
                <a:solidFill>
                  <a:schemeClr val="accent5"/>
                </a:solidFill>
              </a:rPr>
              <a:t>Assigning roles, </a:t>
            </a:r>
            <a:r>
              <a:rPr lang="en">
                <a:solidFill>
                  <a:schemeClr val="accent5"/>
                </a:solidFill>
              </a:rPr>
              <a:t>setting expectations, monitoring, guiding performance. </a:t>
            </a:r>
            <a:endParaRPr>
              <a:solidFill>
                <a:schemeClr val="accent5"/>
              </a:solidFill>
            </a:endParaRPr>
          </a:p>
        </p:txBody>
      </p:sp>
      <p:sp>
        <p:nvSpPr>
          <p:cNvPr id="437" name="Google Shape;437;p66"/>
          <p:cNvSpPr/>
          <p:nvPr/>
        </p:nvSpPr>
        <p:spPr>
          <a:xfrm>
            <a:off x="6072150" y="1412450"/>
            <a:ext cx="3034800" cy="25503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5"/>
                </a:solidFill>
              </a:rPr>
              <a:t>Empowering Leadership</a:t>
            </a:r>
            <a:endParaRPr b="1" sz="1600">
              <a:solidFill>
                <a:schemeClr val="accent5"/>
              </a:solidFill>
            </a:endParaRPr>
          </a:p>
          <a:p>
            <a:pPr indent="0" lvl="0" marL="0" rtl="0" algn="ctr">
              <a:spcBef>
                <a:spcPts val="0"/>
              </a:spcBef>
              <a:spcAft>
                <a:spcPts val="0"/>
              </a:spcAft>
              <a:buNone/>
            </a:pPr>
            <a:r>
              <a:rPr lang="en">
                <a:solidFill>
                  <a:schemeClr val="accent5"/>
                </a:solidFill>
              </a:rPr>
              <a:t>Sharing responsibility, encouraging dissent and innovation. </a:t>
            </a:r>
            <a:endParaRPr>
              <a:solidFill>
                <a:schemeClr val="accent5"/>
              </a:solidFill>
            </a:endParaRPr>
          </a:p>
        </p:txBody>
      </p:sp>
      <p:cxnSp>
        <p:nvCxnSpPr>
          <p:cNvPr id="438" name="Google Shape;438;p66"/>
          <p:cNvCxnSpPr/>
          <p:nvPr/>
        </p:nvCxnSpPr>
        <p:spPr>
          <a:xfrm flipH="1" rot="10800000">
            <a:off x="0" y="150"/>
            <a:ext cx="9147300" cy="5129100"/>
          </a:xfrm>
          <a:prstGeom prst="straightConnector1">
            <a:avLst/>
          </a:prstGeom>
          <a:noFill/>
          <a:ln cap="flat" cmpd="sng" w="9525">
            <a:solidFill>
              <a:schemeClr val="dk2"/>
            </a:solidFill>
            <a:prstDash val="solid"/>
            <a:round/>
            <a:headEnd len="med" w="med" type="none"/>
            <a:tailEnd len="med" w="med" type="none"/>
          </a:ln>
        </p:spPr>
      </p:cxnSp>
      <p:sp>
        <p:nvSpPr>
          <p:cNvPr id="439" name="Google Shape;439;p66"/>
          <p:cNvSpPr/>
          <p:nvPr/>
        </p:nvSpPr>
        <p:spPr>
          <a:xfrm>
            <a:off x="1524525" y="4572350"/>
            <a:ext cx="7049100" cy="57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B45F06"/>
                </a:solidFill>
              </a:rPr>
              <a:t>Complexity of Change</a:t>
            </a:r>
            <a:endParaRPr b="1" sz="1500">
              <a:solidFill>
                <a:srgbClr val="B45F06"/>
              </a:solidFill>
            </a:endParaRPr>
          </a:p>
        </p:txBody>
      </p:sp>
      <p:sp>
        <p:nvSpPr>
          <p:cNvPr id="440" name="Google Shape;440;p66"/>
          <p:cNvSpPr/>
          <p:nvPr/>
        </p:nvSpPr>
        <p:spPr>
          <a:xfrm>
            <a:off x="3310475" y="1610025"/>
            <a:ext cx="2521200" cy="1709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accent4"/>
                </a:solidFill>
              </a:rPr>
              <a:t>Requires…</a:t>
            </a:r>
            <a:endParaRPr b="1" sz="1500">
              <a:solidFill>
                <a:schemeClr val="accent4"/>
              </a:solidFill>
            </a:endParaRPr>
          </a:p>
          <a:p>
            <a:pPr indent="0" lvl="0" marL="0" rtl="0" algn="ctr">
              <a:spcBef>
                <a:spcPts val="0"/>
              </a:spcBef>
              <a:spcAft>
                <a:spcPts val="0"/>
              </a:spcAft>
              <a:buNone/>
            </a:pPr>
            <a:r>
              <a:rPr lang="en">
                <a:solidFill>
                  <a:schemeClr val="accent4"/>
                </a:solidFill>
              </a:rPr>
              <a:t>Defined ideals &amp; beliefs</a:t>
            </a:r>
            <a:endParaRPr>
              <a:solidFill>
                <a:schemeClr val="accent4"/>
              </a:solidFill>
            </a:endParaRPr>
          </a:p>
          <a:p>
            <a:pPr indent="0" lvl="0" marL="0" rtl="0" algn="ctr">
              <a:spcBef>
                <a:spcPts val="0"/>
              </a:spcBef>
              <a:spcAft>
                <a:spcPts val="0"/>
              </a:spcAft>
              <a:buNone/>
            </a:pPr>
            <a:r>
              <a:rPr lang="en">
                <a:solidFill>
                  <a:schemeClr val="accent4"/>
                </a:solidFill>
              </a:rPr>
              <a:t>Define purpose</a:t>
            </a:r>
            <a:endParaRPr>
              <a:solidFill>
                <a:schemeClr val="accent4"/>
              </a:solidFill>
            </a:endParaRPr>
          </a:p>
          <a:p>
            <a:pPr indent="0" lvl="0" marL="0" rtl="0" algn="ctr">
              <a:spcBef>
                <a:spcPts val="0"/>
              </a:spcBef>
              <a:spcAft>
                <a:spcPts val="0"/>
              </a:spcAft>
              <a:buNone/>
            </a:pPr>
            <a:r>
              <a:rPr lang="en">
                <a:solidFill>
                  <a:schemeClr val="accent4"/>
                </a:solidFill>
              </a:rPr>
              <a:t>Root issues identified</a:t>
            </a:r>
            <a:endParaRPr>
              <a:solidFill>
                <a:schemeClr val="accent4"/>
              </a:solidFill>
            </a:endParaRPr>
          </a:p>
        </p:txBody>
      </p:sp>
      <p:sp>
        <p:nvSpPr>
          <p:cNvPr id="441" name="Google Shape;441;p66"/>
          <p:cNvSpPr txBox="1"/>
          <p:nvPr/>
        </p:nvSpPr>
        <p:spPr>
          <a:xfrm>
            <a:off x="3419500" y="185225"/>
            <a:ext cx="30348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Open Sans"/>
                <a:ea typeface="Open Sans"/>
                <a:cs typeface="Open Sans"/>
                <a:sym typeface="Open Sans"/>
              </a:rPr>
              <a:t>Technical Challenges</a:t>
            </a:r>
            <a:endParaRPr b="1" sz="1500">
              <a:latin typeface="Open Sans"/>
              <a:ea typeface="Open Sans"/>
              <a:cs typeface="Open Sans"/>
              <a:sym typeface="Open Sans"/>
            </a:endParaRPr>
          </a:p>
          <a:p>
            <a:pPr indent="0" lvl="0" marL="0" rtl="0" algn="l">
              <a:spcBef>
                <a:spcPts val="0"/>
              </a:spcBef>
              <a:spcAft>
                <a:spcPts val="0"/>
              </a:spcAft>
              <a:buNone/>
            </a:pPr>
            <a:r>
              <a:rPr lang="en">
                <a:latin typeface="Open Sans Light"/>
                <a:ea typeface="Open Sans Light"/>
                <a:cs typeface="Open Sans Light"/>
                <a:sym typeface="Open Sans Light"/>
              </a:rPr>
              <a:t>Solutions applied with </a:t>
            </a:r>
            <a:r>
              <a:rPr lang="en">
                <a:latin typeface="Open Sans Light"/>
                <a:ea typeface="Open Sans Light"/>
                <a:cs typeface="Open Sans Light"/>
                <a:sym typeface="Open Sans Light"/>
              </a:rPr>
              <a:t>technical</a:t>
            </a:r>
            <a:r>
              <a:rPr lang="en">
                <a:latin typeface="Open Sans Light"/>
                <a:ea typeface="Open Sans Light"/>
                <a:cs typeface="Open Sans Light"/>
                <a:sym typeface="Open Sans Light"/>
              </a:rPr>
              <a:t> knowledge; top down management.</a:t>
            </a:r>
            <a:endParaRPr>
              <a:latin typeface="Open Sans Light"/>
              <a:ea typeface="Open Sans Light"/>
              <a:cs typeface="Open Sans Light"/>
              <a:sym typeface="Open Sans Light"/>
            </a:endParaRPr>
          </a:p>
        </p:txBody>
      </p:sp>
      <p:sp>
        <p:nvSpPr>
          <p:cNvPr id="442" name="Google Shape;442;p66"/>
          <p:cNvSpPr txBox="1"/>
          <p:nvPr/>
        </p:nvSpPr>
        <p:spPr>
          <a:xfrm>
            <a:off x="3419500" y="3525650"/>
            <a:ext cx="30348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Open Sans"/>
                <a:ea typeface="Open Sans"/>
                <a:cs typeface="Open Sans"/>
                <a:sym typeface="Open Sans"/>
              </a:rPr>
              <a:t>Adaptive Challenges</a:t>
            </a:r>
            <a:endParaRPr b="1" sz="1500">
              <a:latin typeface="Open Sans"/>
              <a:ea typeface="Open Sans"/>
              <a:cs typeface="Open Sans"/>
              <a:sym typeface="Open Sans"/>
            </a:endParaRPr>
          </a:p>
          <a:p>
            <a:pPr indent="0" lvl="0" marL="0" rtl="0" algn="l">
              <a:spcBef>
                <a:spcPts val="0"/>
              </a:spcBef>
              <a:spcAft>
                <a:spcPts val="0"/>
              </a:spcAft>
              <a:buNone/>
            </a:pPr>
            <a:r>
              <a:rPr lang="en">
                <a:latin typeface="Open Sans Light"/>
                <a:ea typeface="Open Sans Light"/>
                <a:cs typeface="Open Sans Light"/>
                <a:sym typeface="Open Sans Light"/>
              </a:rPr>
              <a:t>Solutions outside current modes of operation; professional learning; bottom up leadership. </a:t>
            </a:r>
            <a:endParaRPr>
              <a:latin typeface="Open Sans Light"/>
              <a:ea typeface="Open Sans Light"/>
              <a:cs typeface="Open Sans Light"/>
              <a:sym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7"/>
          <p:cNvSpPr txBox="1"/>
          <p:nvPr>
            <p:ph type="title"/>
          </p:nvPr>
        </p:nvSpPr>
        <p:spPr>
          <a:xfrm>
            <a:off x="629841" y="3429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Reflect- </a:t>
            </a:r>
            <a:endParaRPr/>
          </a:p>
        </p:txBody>
      </p:sp>
      <p:sp>
        <p:nvSpPr>
          <p:cNvPr id="448" name="Google Shape;448;p67"/>
          <p:cNvSpPr txBox="1"/>
          <p:nvPr>
            <p:ph idx="1" type="body"/>
          </p:nvPr>
        </p:nvSpPr>
        <p:spPr>
          <a:xfrm>
            <a:off x="4039791" y="342901"/>
            <a:ext cx="4629300" cy="40530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a:solidFill>
                  <a:schemeClr val="accent4"/>
                </a:solidFill>
              </a:rPr>
              <a:t>Principles for Leading Adaptive Work: </a:t>
            </a:r>
            <a:endParaRPr>
              <a:solidFill>
                <a:schemeClr val="accent4"/>
              </a:solidFill>
            </a:endParaRPr>
          </a:p>
          <a:p>
            <a:pPr indent="-381000" lvl="0" marL="457200" rtl="0" algn="l">
              <a:spcBef>
                <a:spcPts val="800"/>
              </a:spcBef>
              <a:spcAft>
                <a:spcPts val="0"/>
              </a:spcAft>
              <a:buClr>
                <a:schemeClr val="accent4"/>
              </a:buClr>
              <a:buSzPts val="2400"/>
              <a:buChar char="●"/>
            </a:pPr>
            <a:r>
              <a:rPr lang="en">
                <a:solidFill>
                  <a:schemeClr val="accent4"/>
                </a:solidFill>
              </a:rPr>
              <a:t>Get on the balcony</a:t>
            </a:r>
            <a:endParaRPr>
              <a:solidFill>
                <a:schemeClr val="accent4"/>
              </a:solidFill>
            </a:endParaRPr>
          </a:p>
          <a:p>
            <a:pPr indent="-381000" lvl="0" marL="457200" rtl="0" algn="l">
              <a:spcBef>
                <a:spcPts val="0"/>
              </a:spcBef>
              <a:spcAft>
                <a:spcPts val="0"/>
              </a:spcAft>
              <a:buClr>
                <a:schemeClr val="accent4"/>
              </a:buClr>
              <a:buSzPts val="2400"/>
              <a:buChar char="●"/>
            </a:pPr>
            <a:r>
              <a:rPr lang="en">
                <a:solidFill>
                  <a:schemeClr val="accent4"/>
                </a:solidFill>
              </a:rPr>
              <a:t>Identify the adaptive challenges</a:t>
            </a:r>
            <a:endParaRPr>
              <a:solidFill>
                <a:schemeClr val="accent4"/>
              </a:solidFill>
            </a:endParaRPr>
          </a:p>
          <a:p>
            <a:pPr indent="-381000" lvl="0" marL="457200" rtl="0" algn="l">
              <a:spcBef>
                <a:spcPts val="0"/>
              </a:spcBef>
              <a:spcAft>
                <a:spcPts val="0"/>
              </a:spcAft>
              <a:buClr>
                <a:schemeClr val="accent4"/>
              </a:buClr>
              <a:buSzPts val="2400"/>
              <a:buChar char="●"/>
            </a:pPr>
            <a:r>
              <a:rPr lang="en">
                <a:solidFill>
                  <a:schemeClr val="accent4"/>
                </a:solidFill>
              </a:rPr>
              <a:t>Regulate distress</a:t>
            </a:r>
            <a:endParaRPr>
              <a:solidFill>
                <a:schemeClr val="accent4"/>
              </a:solidFill>
            </a:endParaRPr>
          </a:p>
          <a:p>
            <a:pPr indent="-381000" lvl="0" marL="457200" rtl="0" algn="l">
              <a:spcBef>
                <a:spcPts val="0"/>
              </a:spcBef>
              <a:spcAft>
                <a:spcPts val="0"/>
              </a:spcAft>
              <a:buClr>
                <a:schemeClr val="accent4"/>
              </a:buClr>
              <a:buSzPts val="2400"/>
              <a:buChar char="●"/>
            </a:pPr>
            <a:r>
              <a:rPr lang="en">
                <a:solidFill>
                  <a:schemeClr val="accent4"/>
                </a:solidFill>
              </a:rPr>
              <a:t>Maintain disciplined attention</a:t>
            </a:r>
            <a:endParaRPr>
              <a:solidFill>
                <a:schemeClr val="accent4"/>
              </a:solidFill>
            </a:endParaRPr>
          </a:p>
          <a:p>
            <a:pPr indent="-381000" lvl="0" marL="457200" rtl="0" algn="l">
              <a:spcBef>
                <a:spcPts val="0"/>
              </a:spcBef>
              <a:spcAft>
                <a:spcPts val="0"/>
              </a:spcAft>
              <a:buClr>
                <a:schemeClr val="accent4"/>
              </a:buClr>
              <a:buSzPts val="2400"/>
              <a:buChar char="●"/>
            </a:pPr>
            <a:r>
              <a:rPr lang="en">
                <a:solidFill>
                  <a:schemeClr val="accent4"/>
                </a:solidFill>
              </a:rPr>
              <a:t>Give work back to people</a:t>
            </a:r>
            <a:endParaRPr>
              <a:solidFill>
                <a:schemeClr val="accent4"/>
              </a:solidFill>
            </a:endParaRPr>
          </a:p>
          <a:p>
            <a:pPr indent="-381000" lvl="0" marL="457200" rtl="0" algn="l">
              <a:spcBef>
                <a:spcPts val="0"/>
              </a:spcBef>
              <a:spcAft>
                <a:spcPts val="0"/>
              </a:spcAft>
              <a:buClr>
                <a:schemeClr val="accent4"/>
              </a:buClr>
              <a:buSzPts val="2400"/>
              <a:buChar char="●"/>
            </a:pPr>
            <a:r>
              <a:rPr lang="en">
                <a:solidFill>
                  <a:schemeClr val="accent4"/>
                </a:solidFill>
              </a:rPr>
              <a:t>Protect voices of leadership from below</a:t>
            </a:r>
            <a:endParaRPr>
              <a:solidFill>
                <a:schemeClr val="accent4"/>
              </a:solidFill>
            </a:endParaRPr>
          </a:p>
        </p:txBody>
      </p:sp>
      <p:sp>
        <p:nvSpPr>
          <p:cNvPr id="449" name="Google Shape;449;p67"/>
          <p:cNvSpPr txBox="1"/>
          <p:nvPr>
            <p:ph idx="2" type="body"/>
          </p:nvPr>
        </p:nvSpPr>
        <p:spPr>
          <a:xfrm>
            <a:off x="629841" y="1543050"/>
            <a:ext cx="2949000" cy="2858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100"/>
              <a:t>W</a:t>
            </a:r>
            <a:r>
              <a:rPr lang="en" sz="2100"/>
              <a:t>ere there any challenges you thought were technical but have now proven to be adaptive?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Reflect- How have you engage all staff in the work? How have you kept them in the ‘productive zone’? </a:t>
            </a:r>
            <a:endParaRPr sz="3000"/>
          </a:p>
        </p:txBody>
      </p:sp>
      <p:sp>
        <p:nvSpPr>
          <p:cNvPr id="455" name="Google Shape;455;p68"/>
          <p:cNvSpPr txBox="1"/>
          <p:nvPr>
            <p:ph idx="1" type="body"/>
          </p:nvPr>
        </p:nvSpPr>
        <p:spPr>
          <a:xfrm>
            <a:off x="628650" y="1521625"/>
            <a:ext cx="3943200" cy="2510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400"/>
              <a:t>How have you supported…</a:t>
            </a:r>
            <a:endParaRPr sz="2400"/>
          </a:p>
          <a:p>
            <a:pPr indent="-336550" lvl="0" marL="457200" rtl="0" algn="l">
              <a:spcBef>
                <a:spcPts val="800"/>
              </a:spcBef>
              <a:spcAft>
                <a:spcPts val="0"/>
              </a:spcAft>
              <a:buSzPts val="1700"/>
              <a:buChar char="●"/>
            </a:pPr>
            <a:r>
              <a:rPr lang="en" sz="2400"/>
              <a:t>Culture?</a:t>
            </a:r>
            <a:endParaRPr sz="2400"/>
          </a:p>
          <a:p>
            <a:pPr indent="-336550" lvl="0" marL="457200" rtl="0" algn="l">
              <a:spcBef>
                <a:spcPts val="0"/>
              </a:spcBef>
              <a:spcAft>
                <a:spcPts val="0"/>
              </a:spcAft>
              <a:buSzPts val="1700"/>
              <a:buChar char="●"/>
            </a:pPr>
            <a:r>
              <a:rPr lang="en" sz="2400"/>
              <a:t>Communication? </a:t>
            </a:r>
            <a:endParaRPr sz="2400"/>
          </a:p>
          <a:p>
            <a:pPr indent="-336550" lvl="0" marL="457200" rtl="0" algn="l">
              <a:spcBef>
                <a:spcPts val="0"/>
              </a:spcBef>
              <a:spcAft>
                <a:spcPts val="0"/>
              </a:spcAft>
              <a:buSzPts val="1700"/>
              <a:buChar char="●"/>
            </a:pPr>
            <a:r>
              <a:rPr lang="en" sz="2400"/>
              <a:t>Input?</a:t>
            </a:r>
            <a:endParaRPr sz="2400"/>
          </a:p>
          <a:p>
            <a:pPr indent="-336550" lvl="0" marL="457200" rtl="0" algn="l">
              <a:spcBef>
                <a:spcPts val="0"/>
              </a:spcBef>
              <a:spcAft>
                <a:spcPts val="0"/>
              </a:spcAft>
              <a:buSzPts val="1700"/>
              <a:buChar char="●"/>
            </a:pPr>
            <a:r>
              <a:rPr lang="en" sz="2400"/>
              <a:t>Order?</a:t>
            </a:r>
            <a:endParaRPr sz="2400"/>
          </a:p>
        </p:txBody>
      </p:sp>
      <p:pic>
        <p:nvPicPr>
          <p:cNvPr id="456" name="Google Shape;456;p68"/>
          <p:cNvPicPr preferRelativeResize="0"/>
          <p:nvPr/>
        </p:nvPicPr>
        <p:blipFill rotWithShape="1">
          <a:blip r:embed="rId3">
            <a:alphaModFix/>
          </a:blip>
          <a:srcRect b="0" l="0" r="0" t="0"/>
          <a:stretch/>
        </p:blipFill>
        <p:spPr>
          <a:xfrm>
            <a:off x="4723075" y="1244600"/>
            <a:ext cx="4357425" cy="3140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9"/>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2"/>
          <p:cNvSpPr txBox="1"/>
          <p:nvPr>
            <p:ph type="title"/>
          </p:nvPr>
        </p:nvSpPr>
        <p:spPr>
          <a:xfrm>
            <a:off x="628650" y="452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Agenda</a:t>
            </a:r>
            <a:endParaRPr/>
          </a:p>
        </p:txBody>
      </p:sp>
      <p:sp>
        <p:nvSpPr>
          <p:cNvPr id="275" name="Google Shape;275;p52"/>
          <p:cNvSpPr txBox="1"/>
          <p:nvPr>
            <p:ph idx="1" type="body"/>
          </p:nvPr>
        </p:nvSpPr>
        <p:spPr>
          <a:xfrm>
            <a:off x="628650" y="9120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500"/>
              <a:t>9:00-9:20			Welcome, Share Out, Phase Overview</a:t>
            </a:r>
            <a:endParaRPr sz="1500"/>
          </a:p>
          <a:p>
            <a:pPr indent="0" lvl="0" marL="0" rtl="0" algn="l">
              <a:spcBef>
                <a:spcPts val="800"/>
              </a:spcBef>
              <a:spcAft>
                <a:spcPts val="0"/>
              </a:spcAft>
              <a:buNone/>
            </a:pPr>
            <a:r>
              <a:rPr lang="en" sz="1500"/>
              <a:t>9:20-10:00			Coach Check In &amp; Celebrations</a:t>
            </a:r>
            <a:endParaRPr sz="1500"/>
          </a:p>
          <a:p>
            <a:pPr indent="0" lvl="0" marL="0" rtl="0" algn="l">
              <a:spcBef>
                <a:spcPts val="800"/>
              </a:spcBef>
              <a:spcAft>
                <a:spcPts val="0"/>
              </a:spcAft>
              <a:buNone/>
            </a:pPr>
            <a:r>
              <a:rPr lang="en" sz="1500"/>
              <a:t>10:00-10:30		Technical vs Adaptive Challenges</a:t>
            </a:r>
            <a:endParaRPr sz="1500"/>
          </a:p>
          <a:p>
            <a:pPr indent="0" lvl="0" marL="0" rtl="0" algn="l">
              <a:spcBef>
                <a:spcPts val="800"/>
              </a:spcBef>
              <a:spcAft>
                <a:spcPts val="0"/>
              </a:spcAft>
              <a:buNone/>
            </a:pPr>
            <a:r>
              <a:rPr lang="en" sz="1500"/>
              <a:t>10:30-10:45		Break</a:t>
            </a:r>
            <a:endParaRPr sz="1500"/>
          </a:p>
          <a:p>
            <a:pPr indent="0" lvl="0" marL="0" rtl="0" algn="l">
              <a:spcBef>
                <a:spcPts val="800"/>
              </a:spcBef>
              <a:spcAft>
                <a:spcPts val="0"/>
              </a:spcAft>
              <a:buNone/>
            </a:pPr>
            <a:r>
              <a:rPr lang="en" sz="1500"/>
              <a:t>10:45-12:00		Resource Implications</a:t>
            </a:r>
            <a:endParaRPr sz="1500"/>
          </a:p>
          <a:p>
            <a:pPr indent="0" lvl="0" marL="0" rtl="0" algn="l">
              <a:spcBef>
                <a:spcPts val="800"/>
              </a:spcBef>
              <a:spcAft>
                <a:spcPts val="0"/>
              </a:spcAft>
              <a:buNone/>
            </a:pPr>
            <a:r>
              <a:rPr lang="en" sz="1500"/>
              <a:t>12:00-12:45		Lunch</a:t>
            </a:r>
            <a:endParaRPr sz="1500"/>
          </a:p>
          <a:p>
            <a:pPr indent="0" lvl="0" marL="0" rtl="0" algn="l">
              <a:spcBef>
                <a:spcPts val="800"/>
              </a:spcBef>
              <a:spcAft>
                <a:spcPts val="0"/>
              </a:spcAft>
              <a:buNone/>
            </a:pPr>
            <a:r>
              <a:rPr lang="en" sz="1500"/>
              <a:t>12:45-1:15			Strategy Analysis</a:t>
            </a:r>
            <a:endParaRPr sz="1500"/>
          </a:p>
          <a:p>
            <a:pPr indent="0" lvl="0" marL="0" rtl="0" algn="l">
              <a:spcBef>
                <a:spcPts val="800"/>
              </a:spcBef>
              <a:spcAft>
                <a:spcPts val="0"/>
              </a:spcAft>
              <a:buNone/>
            </a:pPr>
            <a:r>
              <a:rPr lang="en" sz="1500"/>
              <a:t>1:15-1:30			Break</a:t>
            </a:r>
            <a:endParaRPr sz="1500"/>
          </a:p>
          <a:p>
            <a:pPr indent="0" lvl="0" marL="0" rtl="0" algn="l">
              <a:spcBef>
                <a:spcPts val="800"/>
              </a:spcBef>
              <a:spcAft>
                <a:spcPts val="0"/>
              </a:spcAft>
              <a:buNone/>
            </a:pPr>
            <a:r>
              <a:rPr lang="en" sz="1500"/>
              <a:t>1:30-2:45			Plan Time</a:t>
            </a:r>
            <a:endParaRPr sz="1500"/>
          </a:p>
          <a:p>
            <a:pPr indent="0" lvl="0" marL="0" rtl="0" algn="l">
              <a:spcBef>
                <a:spcPts val="800"/>
              </a:spcBef>
              <a:spcAft>
                <a:spcPts val="0"/>
              </a:spcAft>
              <a:buNone/>
            </a:pPr>
            <a:r>
              <a:rPr lang="en" sz="1500"/>
              <a:t>2:45-3:00			Wrap Up and Closing</a:t>
            </a:r>
            <a:endParaRPr sz="1500"/>
          </a:p>
          <a:p>
            <a:pPr indent="0" lvl="0" marL="0" rtl="0" algn="l">
              <a:spcBef>
                <a:spcPts val="800"/>
              </a:spcBef>
              <a:spcAft>
                <a:spcPts val="0"/>
              </a:spcAft>
              <a:buNone/>
            </a:pPr>
            <a:r>
              <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aphicFrame>
        <p:nvGraphicFramePr>
          <p:cNvPr id="466" name="Google Shape;466;p70"/>
          <p:cNvGraphicFramePr/>
          <p:nvPr/>
        </p:nvGraphicFramePr>
        <p:xfrm>
          <a:off x="952500" y="432260"/>
          <a:ext cx="3000000" cy="3000000"/>
        </p:xfrm>
        <a:graphic>
          <a:graphicData uri="http://schemas.openxmlformats.org/drawingml/2006/table">
            <a:tbl>
              <a:tblPr>
                <a:noFill/>
                <a:tableStyleId>{300E300A-E5D9-4DD9-A3B7-6DBE80475A42}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How do you address technical and adaptive challenges?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Resource Implications- Sustainability &amp; Scaling</a:t>
                      </a:r>
                      <a:r>
                        <a:rPr lang="en" sz="2400">
                          <a:latin typeface="Open Sans Light"/>
                          <a:ea typeface="Open Sans Light"/>
                          <a:cs typeface="Open Sans Light"/>
                          <a:sym typeface="Open Sans Light"/>
                        </a:rPr>
                        <a: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will you evaluate progress?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71"/>
          <p:cNvSpPr txBox="1"/>
          <p:nvPr>
            <p:ph type="title"/>
          </p:nvPr>
        </p:nvSpPr>
        <p:spPr>
          <a:xfrm>
            <a:off x="666749" y="5143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Introductory Directions- </a:t>
            </a:r>
            <a:r>
              <a:rPr lang="en" u="sng">
                <a:solidFill>
                  <a:schemeClr val="accent1"/>
                </a:solidFill>
                <a:hlinkClick r:id="rId3">
                  <a:extLst>
                    <a:ext uri="{A12FA001-AC4F-418D-AE19-62706E023703}">
                      <ahyp:hlinkClr val="tx"/>
                    </a:ext>
                  </a:extLst>
                </a:hlinkClick>
              </a:rPr>
              <a:t>Resource Implications</a:t>
            </a:r>
            <a:endParaRPr>
              <a:solidFill>
                <a:schemeClr val="accent1"/>
              </a:solidFill>
            </a:endParaRPr>
          </a:p>
        </p:txBody>
      </p:sp>
      <p:sp>
        <p:nvSpPr>
          <p:cNvPr id="472" name="Google Shape;472;p71"/>
          <p:cNvSpPr/>
          <p:nvPr>
            <p:ph idx="2" type="dgm"/>
          </p:nvPr>
        </p:nvSpPr>
        <p:spPr>
          <a:xfrm>
            <a:off x="666750" y="1174750"/>
            <a:ext cx="8163600" cy="3302100"/>
          </a:xfrm>
          <a:prstGeom prst="rect">
            <a:avLst/>
          </a:prstGeom>
        </p:spPr>
        <p:txBody>
          <a:bodyPr anchorCtr="0" anchor="ctr" bIns="91425" lIns="365750" spcFirstLastPara="1" rIns="365750" wrap="square" tIns="91425">
            <a:noAutofit/>
          </a:bodyPr>
          <a:lstStyle/>
          <a:p>
            <a:pPr indent="-393700" lvl="0" marL="457200" rtl="0" algn="l">
              <a:spcBef>
                <a:spcPts val="0"/>
              </a:spcBef>
              <a:spcAft>
                <a:spcPts val="0"/>
              </a:spcAft>
              <a:buClr>
                <a:srgbClr val="FF9900"/>
              </a:buClr>
              <a:buSzPts val="2600"/>
              <a:buChar char="●"/>
            </a:pPr>
            <a:r>
              <a:rPr lang="en" sz="2600"/>
              <a:t>Get a piece of poster paper and divide it into 6 sections. </a:t>
            </a:r>
            <a:endParaRPr sz="2600"/>
          </a:p>
          <a:p>
            <a:pPr indent="-387350" lvl="1" marL="914400" rtl="0" algn="l">
              <a:spcBef>
                <a:spcPts val="0"/>
              </a:spcBef>
              <a:spcAft>
                <a:spcPts val="0"/>
              </a:spcAft>
              <a:buClr>
                <a:srgbClr val="FF9900"/>
              </a:buClr>
              <a:buSzPts val="2500"/>
              <a:buChar char="○"/>
            </a:pPr>
            <a:r>
              <a:rPr lang="en" sz="2600"/>
              <a:t>Section Titles- Budget, Curriculum, Policy, Professional Development, Staffing, and Technology </a:t>
            </a:r>
            <a:endParaRPr sz="2600"/>
          </a:p>
          <a:p>
            <a:pPr indent="-393700" lvl="0" marL="457200" rtl="0" algn="l">
              <a:spcBef>
                <a:spcPts val="0"/>
              </a:spcBef>
              <a:spcAft>
                <a:spcPts val="0"/>
              </a:spcAft>
              <a:buClr>
                <a:srgbClr val="FF9900"/>
              </a:buClr>
              <a:buSzPts val="2600"/>
              <a:buChar char="●"/>
            </a:pPr>
            <a:r>
              <a:rPr lang="en" sz="2600"/>
              <a:t>Choose 1 strategy from each goal area. Choose a strategy that you plan on scaling and/or implementing next year. </a:t>
            </a:r>
            <a:endParaRPr sz="2600"/>
          </a:p>
          <a:p>
            <a:pPr indent="-393700" lvl="0" marL="457200" rtl="0" algn="l">
              <a:spcBef>
                <a:spcPts val="0"/>
              </a:spcBef>
              <a:spcAft>
                <a:spcPts val="0"/>
              </a:spcAft>
              <a:buClr>
                <a:srgbClr val="FF9900"/>
              </a:buClr>
              <a:buSzPts val="2600"/>
              <a:buChar char="●"/>
            </a:pPr>
            <a:r>
              <a:rPr lang="en" sz="2600"/>
              <a:t>Generate ideas for implications within the 6 areas. Do one strategy at a time. Follow the guidelines on the next slide.</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2"/>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Brainstorming Protocol- Part 1</a:t>
            </a:r>
            <a:endParaRPr/>
          </a:p>
        </p:txBody>
      </p:sp>
      <p:sp>
        <p:nvSpPr>
          <p:cNvPr id="478" name="Google Shape;478;p72"/>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lang="en">
                <a:solidFill>
                  <a:srgbClr val="FF9900"/>
                </a:solidFill>
              </a:rPr>
              <a:t>• </a:t>
            </a:r>
            <a:r>
              <a:rPr lang="en"/>
              <a:t>Ideas should be developed as quickly as possible. </a:t>
            </a:r>
            <a:endParaRPr/>
          </a:p>
          <a:p>
            <a:pPr indent="0" lvl="0" marL="0" rtl="0" algn="l">
              <a:spcBef>
                <a:spcPts val="600"/>
              </a:spcBef>
              <a:spcAft>
                <a:spcPts val="0"/>
              </a:spcAft>
              <a:buNone/>
            </a:pPr>
            <a:r>
              <a:rPr lang="en">
                <a:solidFill>
                  <a:srgbClr val="FF9900"/>
                </a:solidFill>
              </a:rPr>
              <a:t>•</a:t>
            </a:r>
            <a:r>
              <a:rPr lang="en"/>
              <a:t> Everyone on the team should contribute ideas. </a:t>
            </a:r>
            <a:endParaRPr/>
          </a:p>
          <a:p>
            <a:pPr indent="0" lvl="0" marL="0" rtl="0" algn="l">
              <a:spcBef>
                <a:spcPts val="600"/>
              </a:spcBef>
              <a:spcAft>
                <a:spcPts val="0"/>
              </a:spcAft>
              <a:buNone/>
            </a:pPr>
            <a:r>
              <a:rPr lang="en">
                <a:solidFill>
                  <a:srgbClr val="FF9900"/>
                </a:solidFill>
              </a:rPr>
              <a:t>•</a:t>
            </a:r>
            <a:r>
              <a:rPr lang="en"/>
              <a:t> Unique and off-the-wall ideas are welcome. </a:t>
            </a:r>
            <a:endParaRPr/>
          </a:p>
          <a:p>
            <a:pPr indent="0" lvl="0" marL="0" rtl="0" algn="l">
              <a:spcBef>
                <a:spcPts val="600"/>
              </a:spcBef>
              <a:spcAft>
                <a:spcPts val="0"/>
              </a:spcAft>
              <a:buNone/>
            </a:pPr>
            <a:r>
              <a:rPr lang="en">
                <a:solidFill>
                  <a:srgbClr val="FF9900"/>
                </a:solidFill>
              </a:rPr>
              <a:t>•</a:t>
            </a:r>
            <a:r>
              <a:rPr lang="en"/>
              <a:t> Do not critique or evaluate ideas during the brainstorming period. </a:t>
            </a:r>
            <a:endParaRPr/>
          </a:p>
          <a:p>
            <a:pPr indent="0" lvl="0" marL="0" rtl="0" algn="l">
              <a:spcBef>
                <a:spcPts val="600"/>
              </a:spcBef>
              <a:spcAft>
                <a:spcPts val="600"/>
              </a:spcAft>
              <a:buNone/>
            </a:pPr>
            <a:r>
              <a:rPr lang="en">
                <a:solidFill>
                  <a:srgbClr val="FF9900"/>
                </a:solidFill>
              </a:rPr>
              <a:t>•</a:t>
            </a:r>
            <a:r>
              <a:rPr lang="en"/>
              <a:t> No discussion during this time! Just throw out ideas.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3"/>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Resource Implications Template</a:t>
            </a:r>
            <a:endParaRPr/>
          </a:p>
        </p:txBody>
      </p:sp>
      <p:sp>
        <p:nvSpPr>
          <p:cNvPr id="484" name="Google Shape;484;p73"/>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lang="en" sz="2000"/>
              <a:t>Strategy Name: </a:t>
            </a:r>
            <a:endParaRPr sz="2000"/>
          </a:p>
          <a:p>
            <a:pPr indent="0" lvl="0" marL="0" rtl="0" algn="l">
              <a:spcBef>
                <a:spcPts val="600"/>
              </a:spcBef>
              <a:spcAft>
                <a:spcPts val="0"/>
              </a:spcAft>
              <a:buNone/>
            </a:pPr>
            <a:r>
              <a:rPr b="1" lang="en" sz="2000"/>
              <a:t>Budget Implications</a:t>
            </a:r>
            <a:r>
              <a:rPr lang="en" sz="2000"/>
              <a:t>- What are the implications for the budget? </a:t>
            </a:r>
            <a:endParaRPr sz="2000"/>
          </a:p>
          <a:p>
            <a:pPr indent="0" lvl="0" marL="0" rtl="0" algn="l">
              <a:spcBef>
                <a:spcPts val="600"/>
              </a:spcBef>
              <a:spcAft>
                <a:spcPts val="0"/>
              </a:spcAft>
              <a:buNone/>
            </a:pPr>
            <a:r>
              <a:rPr b="1" lang="en" sz="2000"/>
              <a:t>Curriculum Implications</a:t>
            </a:r>
            <a:r>
              <a:rPr lang="en" sz="2000"/>
              <a:t>- What are the implications for the curriculum? </a:t>
            </a:r>
            <a:endParaRPr sz="2000"/>
          </a:p>
          <a:p>
            <a:pPr indent="0" lvl="0" marL="0" rtl="0" algn="l">
              <a:spcBef>
                <a:spcPts val="600"/>
              </a:spcBef>
              <a:spcAft>
                <a:spcPts val="0"/>
              </a:spcAft>
              <a:buNone/>
            </a:pPr>
            <a:r>
              <a:rPr b="1" lang="en" sz="2000"/>
              <a:t>Policy Implications</a:t>
            </a:r>
            <a:r>
              <a:rPr lang="en" sz="2000"/>
              <a:t>- What are the implications for policy changes? </a:t>
            </a:r>
            <a:endParaRPr sz="2000"/>
          </a:p>
          <a:p>
            <a:pPr indent="0" lvl="0" marL="0" rtl="0" algn="l">
              <a:spcBef>
                <a:spcPts val="600"/>
              </a:spcBef>
              <a:spcAft>
                <a:spcPts val="0"/>
              </a:spcAft>
              <a:buNone/>
            </a:pPr>
            <a:r>
              <a:rPr b="1" lang="en" sz="2000"/>
              <a:t>Professional Development Implications</a:t>
            </a:r>
            <a:r>
              <a:rPr lang="en" sz="2000"/>
              <a:t>- What are the implications for professional development? </a:t>
            </a:r>
            <a:endParaRPr sz="2000"/>
          </a:p>
          <a:p>
            <a:pPr indent="0" lvl="0" marL="0" rtl="0" algn="l">
              <a:spcBef>
                <a:spcPts val="600"/>
              </a:spcBef>
              <a:spcAft>
                <a:spcPts val="0"/>
              </a:spcAft>
              <a:buNone/>
            </a:pPr>
            <a:r>
              <a:rPr b="1" lang="en" sz="2000"/>
              <a:t>Staffing Implications</a:t>
            </a:r>
            <a:r>
              <a:rPr lang="en" sz="2000"/>
              <a:t>- What are the implications for staffing? </a:t>
            </a:r>
            <a:endParaRPr sz="2000"/>
          </a:p>
          <a:p>
            <a:pPr indent="0" lvl="0" marL="0" rtl="0" algn="l">
              <a:spcBef>
                <a:spcPts val="600"/>
              </a:spcBef>
              <a:spcAft>
                <a:spcPts val="600"/>
              </a:spcAft>
              <a:buNone/>
            </a:pPr>
            <a:r>
              <a:rPr b="1" lang="en" sz="2000"/>
              <a:t>Technology Implications</a:t>
            </a:r>
            <a:r>
              <a:rPr lang="en" sz="2000"/>
              <a:t>- What are the implications for technology?</a:t>
            </a:r>
            <a:endParaRPr sz="2000"/>
          </a:p>
        </p:txBody>
      </p:sp>
      <p:pic>
        <p:nvPicPr>
          <p:cNvPr descr="This timer silently counts down to 0:00, then alerts you that time is up with a gentle beep sound." id="485" name="Google Shape;485;p73" title="20 Minute Timer">
            <a:hlinkClick r:id="rId3"/>
          </p:cNvPr>
          <p:cNvPicPr preferRelativeResize="0"/>
          <p:nvPr/>
        </p:nvPicPr>
        <p:blipFill>
          <a:blip r:embed="rId4">
            <a:alphaModFix/>
          </a:blip>
          <a:stretch>
            <a:fillRect/>
          </a:stretch>
        </p:blipFill>
        <p:spPr>
          <a:xfrm>
            <a:off x="0" y="0"/>
            <a:ext cx="1191650" cy="89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4"/>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Brainstorming Protocol- Part 2</a:t>
            </a:r>
            <a:endParaRPr/>
          </a:p>
        </p:txBody>
      </p:sp>
      <p:sp>
        <p:nvSpPr>
          <p:cNvPr id="491" name="Google Shape;491;p74"/>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400050" lvl="0" marL="457200" rtl="0" algn="l">
              <a:spcBef>
                <a:spcPts val="0"/>
              </a:spcBef>
              <a:spcAft>
                <a:spcPts val="0"/>
              </a:spcAft>
              <a:buClr>
                <a:srgbClr val="FF9900"/>
              </a:buClr>
              <a:buSzPts val="2700"/>
              <a:buChar char="●"/>
            </a:pPr>
            <a:r>
              <a:rPr lang="en" sz="2700"/>
              <a:t>Put a checkmark next to ideas that are not going to impede implementation and can be dismissed. </a:t>
            </a:r>
            <a:endParaRPr sz="2700"/>
          </a:p>
          <a:p>
            <a:pPr indent="-400050" lvl="0" marL="457200" rtl="0" algn="l">
              <a:spcBef>
                <a:spcPts val="0"/>
              </a:spcBef>
              <a:spcAft>
                <a:spcPts val="0"/>
              </a:spcAft>
              <a:buClr>
                <a:srgbClr val="FF9900"/>
              </a:buClr>
              <a:buSzPts val="2700"/>
              <a:buChar char="●"/>
            </a:pPr>
            <a:r>
              <a:rPr lang="en" sz="2700"/>
              <a:t>Circle the implications that must be immediately addressed. </a:t>
            </a:r>
            <a:endParaRPr sz="2700"/>
          </a:p>
        </p:txBody>
      </p:sp>
      <p:pic>
        <p:nvPicPr>
          <p:cNvPr descr="This timer silently counts down to 0:00, then alerts you that time is up with a gentle beep sound." id="492" name="Google Shape;492;p74" title="15 Minute Timer">
            <a:hlinkClick r:id="rId3"/>
          </p:cNvPr>
          <p:cNvPicPr preferRelativeResize="0"/>
          <p:nvPr/>
        </p:nvPicPr>
        <p:blipFill>
          <a:blip r:embed="rId4">
            <a:alphaModFix/>
          </a:blip>
          <a:stretch>
            <a:fillRect/>
          </a:stretch>
        </p:blipFill>
        <p:spPr>
          <a:xfrm>
            <a:off x="0" y="0"/>
            <a:ext cx="1160596" cy="870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5"/>
          <p:cNvSpPr txBox="1"/>
          <p:nvPr>
            <p:ph type="title"/>
          </p:nvPr>
        </p:nvSpPr>
        <p:spPr>
          <a:xfrm>
            <a:off x="666749" y="5905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Resource Implication </a:t>
            </a:r>
            <a:br>
              <a:rPr lang="en"/>
            </a:br>
            <a:r>
              <a:rPr lang="en"/>
              <a:t>Statements- Part 3</a:t>
            </a:r>
            <a:endParaRPr/>
          </a:p>
        </p:txBody>
      </p:sp>
      <p:sp>
        <p:nvSpPr>
          <p:cNvPr id="498" name="Google Shape;498;p75"/>
          <p:cNvSpPr/>
          <p:nvPr>
            <p:ph idx="2" type="dgm"/>
          </p:nvPr>
        </p:nvSpPr>
        <p:spPr>
          <a:xfrm>
            <a:off x="666750" y="13271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Clr>
                <a:srgbClr val="FF9900"/>
              </a:buClr>
              <a:buSzPts val="2400"/>
              <a:buChar char="●"/>
            </a:pPr>
            <a:r>
              <a:rPr lang="en"/>
              <a:t>Create a summary of the resource implications that will need to be addressed for the strategy you plan on scaling next year. </a:t>
            </a:r>
            <a:endParaRPr/>
          </a:p>
          <a:p>
            <a:pPr indent="-381000" lvl="0" marL="457200" rtl="0" algn="l">
              <a:spcBef>
                <a:spcPts val="0"/>
              </a:spcBef>
              <a:spcAft>
                <a:spcPts val="0"/>
              </a:spcAft>
              <a:buClr>
                <a:srgbClr val="FF9900"/>
              </a:buClr>
              <a:buSzPts val="2400"/>
              <a:buChar char="●"/>
            </a:pPr>
            <a:r>
              <a:rPr lang="en"/>
              <a:t>Take into account the six implication areas when you write your statement. </a:t>
            </a:r>
            <a:endParaRPr/>
          </a:p>
          <a:p>
            <a:pPr indent="-381000" lvl="0" marL="457200" rtl="0" algn="l">
              <a:spcBef>
                <a:spcPts val="0"/>
              </a:spcBef>
              <a:spcAft>
                <a:spcPts val="0"/>
              </a:spcAft>
              <a:buClr>
                <a:srgbClr val="FF9900"/>
              </a:buClr>
              <a:buSzPts val="2400"/>
              <a:buChar char="●"/>
            </a:pPr>
            <a:r>
              <a:rPr lang="en"/>
              <a:t>Create an action plan for addressing the implications in advance of scaling. </a:t>
            </a:r>
            <a:endParaRPr/>
          </a:p>
          <a:p>
            <a:pPr indent="-374650" lvl="1" marL="914400" rtl="0" algn="l">
              <a:spcBef>
                <a:spcPts val="0"/>
              </a:spcBef>
              <a:spcAft>
                <a:spcPts val="0"/>
              </a:spcAft>
              <a:buClr>
                <a:schemeClr val="accent1"/>
              </a:buClr>
              <a:buSzPts val="2300"/>
              <a:buChar char="○"/>
            </a:pPr>
            <a:r>
              <a:rPr lang="en"/>
              <a:t>Or, you might consider adding these actions to your strategy action plan that might already exist.  </a:t>
            </a:r>
            <a:endParaRPr/>
          </a:p>
        </p:txBody>
      </p:sp>
      <p:pic>
        <p:nvPicPr>
          <p:cNvPr descr="This timer silently counts down to 0:00, then alerts you that time is up with a gentle beep sound." id="499" name="Google Shape;499;p75" title="20 Minute Timer">
            <a:hlinkClick r:id="rId3"/>
          </p:cNvPr>
          <p:cNvPicPr preferRelativeResize="0"/>
          <p:nvPr/>
        </p:nvPicPr>
        <p:blipFill>
          <a:blip r:embed="rId4">
            <a:alphaModFix/>
          </a:blip>
          <a:stretch>
            <a:fillRect/>
          </a:stretch>
        </p:blipFill>
        <p:spPr>
          <a:xfrm>
            <a:off x="0" y="0"/>
            <a:ext cx="1191650" cy="893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6"/>
          <p:cNvSpPr txBox="1"/>
          <p:nvPr>
            <p:ph type="title"/>
          </p:nvPr>
        </p:nvSpPr>
        <p:spPr>
          <a:xfrm>
            <a:off x="629841" y="3429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3000"/>
              <a:t>Share Out</a:t>
            </a:r>
            <a:endParaRPr sz="3000"/>
          </a:p>
        </p:txBody>
      </p:sp>
      <p:sp>
        <p:nvSpPr>
          <p:cNvPr id="505" name="Google Shape;505;p76"/>
          <p:cNvSpPr txBox="1"/>
          <p:nvPr>
            <p:ph idx="1" type="body"/>
          </p:nvPr>
        </p:nvSpPr>
        <p:spPr>
          <a:xfrm>
            <a:off x="629841" y="1543050"/>
            <a:ext cx="2949000" cy="2858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200"/>
              <a:t>What did you learn by working through this activity? </a:t>
            </a:r>
            <a:endParaRPr sz="2200"/>
          </a:p>
          <a:p>
            <a:pPr indent="0" lvl="0" marL="0" rtl="0" algn="l">
              <a:spcBef>
                <a:spcPts val="800"/>
              </a:spcBef>
              <a:spcAft>
                <a:spcPts val="0"/>
              </a:spcAft>
              <a:buNone/>
            </a:pPr>
            <a:r>
              <a:t/>
            </a:r>
            <a:endParaRPr sz="2200"/>
          </a:p>
          <a:p>
            <a:pPr indent="0" lvl="0" marL="0" rtl="0" algn="l">
              <a:spcBef>
                <a:spcPts val="800"/>
              </a:spcBef>
              <a:spcAft>
                <a:spcPts val="0"/>
              </a:spcAft>
              <a:buNone/>
            </a:pPr>
            <a:r>
              <a:rPr lang="en" sz="2200"/>
              <a:t>How does this activity help you advance the work? </a:t>
            </a:r>
            <a:endParaRPr sz="2200"/>
          </a:p>
        </p:txBody>
      </p:sp>
      <p:pic>
        <p:nvPicPr>
          <p:cNvPr id="506" name="Google Shape;506;p76"/>
          <p:cNvPicPr preferRelativeResize="0"/>
          <p:nvPr/>
        </p:nvPicPr>
        <p:blipFill>
          <a:blip r:embed="rId3">
            <a:alphaModFix/>
          </a:blip>
          <a:stretch>
            <a:fillRect/>
          </a:stretch>
        </p:blipFill>
        <p:spPr>
          <a:xfrm rot="-1431902">
            <a:off x="4851675" y="1100562"/>
            <a:ext cx="3665700" cy="2942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7"/>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LUNCH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graphicFrame>
        <p:nvGraphicFramePr>
          <p:cNvPr id="516" name="Google Shape;516;p78"/>
          <p:cNvGraphicFramePr/>
          <p:nvPr/>
        </p:nvGraphicFramePr>
        <p:xfrm>
          <a:off x="952500" y="432260"/>
          <a:ext cx="3000000" cy="3000000"/>
        </p:xfrm>
        <a:graphic>
          <a:graphicData uri="http://schemas.openxmlformats.org/drawingml/2006/table">
            <a:tbl>
              <a:tblPr>
                <a:noFill/>
                <a:tableStyleId>{300E300A-E5D9-4DD9-A3B7-6DBE80475A42}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How do you address technical and adaptive challenges?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Resource Implications- Sustainability &amp; Scaling</a:t>
                      </a:r>
                      <a:r>
                        <a:rPr lang="en" sz="2400">
                          <a:latin typeface="Open Sans Light"/>
                          <a:ea typeface="Open Sans Light"/>
                          <a:cs typeface="Open Sans Light"/>
                          <a:sym typeface="Open Sans Light"/>
                        </a:rPr>
                        <a: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will you evaluate progress?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How do you </a:t>
            </a:r>
            <a:r>
              <a:rPr lang="en"/>
              <a:t>gauge</a:t>
            </a:r>
            <a:r>
              <a:rPr lang="en"/>
              <a:t> implementation fidelity? </a:t>
            </a:r>
            <a:endParaRPr/>
          </a:p>
        </p:txBody>
      </p:sp>
      <p:sp>
        <p:nvSpPr>
          <p:cNvPr id="522" name="Google Shape;522;p7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1" lang="en" sz="1700">
                <a:latin typeface="Open Sans"/>
                <a:ea typeface="Open Sans"/>
                <a:cs typeface="Open Sans"/>
                <a:sym typeface="Open Sans"/>
              </a:rPr>
              <a:t>1- Quality</a:t>
            </a:r>
            <a:endParaRPr b="1" sz="1700">
              <a:latin typeface="Open Sans"/>
              <a:ea typeface="Open Sans"/>
              <a:cs typeface="Open Sans"/>
              <a:sym typeface="Open Sans"/>
            </a:endParaRPr>
          </a:p>
          <a:p>
            <a:pPr indent="0" lvl="0" marL="457200" rtl="0" algn="l">
              <a:spcBef>
                <a:spcPts val="0"/>
              </a:spcBef>
              <a:spcAft>
                <a:spcPts val="0"/>
              </a:spcAft>
              <a:buNone/>
            </a:pPr>
            <a:r>
              <a:rPr lang="en" sz="1700"/>
              <a:t>Was the strategy implemented at the appropriate level? Was it done with rigor and adherence to the criteria? </a:t>
            </a:r>
            <a:endParaRPr sz="1700"/>
          </a:p>
          <a:p>
            <a:pPr indent="0" lvl="0" marL="0" rtl="0" algn="l">
              <a:spcBef>
                <a:spcPts val="1000"/>
              </a:spcBef>
              <a:spcAft>
                <a:spcPts val="0"/>
              </a:spcAft>
              <a:buNone/>
            </a:pPr>
            <a:r>
              <a:rPr b="1" lang="en" sz="1700">
                <a:latin typeface="Open Sans"/>
                <a:ea typeface="Open Sans"/>
                <a:cs typeface="Open Sans"/>
                <a:sym typeface="Open Sans"/>
              </a:rPr>
              <a:t>2- Consistency</a:t>
            </a:r>
            <a:endParaRPr b="1" sz="1700">
              <a:latin typeface="Open Sans"/>
              <a:ea typeface="Open Sans"/>
              <a:cs typeface="Open Sans"/>
              <a:sym typeface="Open Sans"/>
            </a:endParaRPr>
          </a:p>
          <a:p>
            <a:pPr indent="0" lvl="0" marL="457200" rtl="0" algn="l">
              <a:spcBef>
                <a:spcPts val="0"/>
              </a:spcBef>
              <a:spcAft>
                <a:spcPts val="0"/>
              </a:spcAft>
              <a:buNone/>
            </a:pPr>
            <a:r>
              <a:rPr lang="en" sz="1700"/>
              <a:t>Was the strategy consistently implemented? Was it done in the intervals prescribed? </a:t>
            </a:r>
            <a:endParaRPr sz="1700"/>
          </a:p>
          <a:p>
            <a:pPr indent="0" lvl="0" marL="0" rtl="0" algn="l">
              <a:spcBef>
                <a:spcPts val="1000"/>
              </a:spcBef>
              <a:spcAft>
                <a:spcPts val="0"/>
              </a:spcAft>
              <a:buNone/>
            </a:pPr>
            <a:r>
              <a:rPr b="1" lang="en" sz="1700">
                <a:latin typeface="Open Sans"/>
                <a:ea typeface="Open Sans"/>
                <a:cs typeface="Open Sans"/>
                <a:sym typeface="Open Sans"/>
              </a:rPr>
              <a:t>3- Intensity</a:t>
            </a:r>
            <a:endParaRPr b="1" sz="1700">
              <a:latin typeface="Open Sans"/>
              <a:ea typeface="Open Sans"/>
              <a:cs typeface="Open Sans"/>
              <a:sym typeface="Open Sans"/>
            </a:endParaRPr>
          </a:p>
          <a:p>
            <a:pPr indent="0" lvl="0" marL="457200" rtl="0" algn="l">
              <a:spcBef>
                <a:spcPts val="0"/>
              </a:spcBef>
              <a:spcAft>
                <a:spcPts val="0"/>
              </a:spcAft>
              <a:buNone/>
            </a:pPr>
            <a:r>
              <a:rPr lang="en" sz="1700"/>
              <a:t>Was the strategy appropriately rigorous? Did the strategy occur often enough? </a:t>
            </a:r>
            <a:endParaRPr sz="1700"/>
          </a:p>
          <a:p>
            <a:pPr indent="0" lvl="0" marL="0" rtl="0" algn="l">
              <a:spcBef>
                <a:spcPts val="1000"/>
              </a:spcBef>
              <a:spcAft>
                <a:spcPts val="0"/>
              </a:spcAft>
              <a:buNone/>
            </a:pPr>
            <a:r>
              <a:rPr b="1" lang="en" sz="1700">
                <a:latin typeface="Open Sans"/>
                <a:ea typeface="Open Sans"/>
                <a:cs typeface="Open Sans"/>
                <a:sym typeface="Open Sans"/>
              </a:rPr>
              <a:t>4- Fidelity</a:t>
            </a:r>
            <a:endParaRPr b="1" sz="1700">
              <a:latin typeface="Open Sans"/>
              <a:ea typeface="Open Sans"/>
              <a:cs typeface="Open Sans"/>
              <a:sym typeface="Open Sans"/>
            </a:endParaRPr>
          </a:p>
          <a:p>
            <a:pPr indent="0" lvl="0" marL="457200" rtl="0" algn="l">
              <a:spcBef>
                <a:spcPts val="0"/>
              </a:spcBef>
              <a:spcAft>
                <a:spcPts val="0"/>
              </a:spcAft>
              <a:buNone/>
            </a:pPr>
            <a:r>
              <a:rPr lang="en" sz="1700"/>
              <a:t>Was the strategy implemented uniformly? Was it implemented the same across teachers/groups? </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3"/>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Links </a:t>
            </a:r>
            <a:endParaRPr/>
          </a:p>
          <a:p>
            <a:pPr indent="-457200" lvl="0" marL="457200" rtl="0" algn="l">
              <a:spcBef>
                <a:spcPts val="0"/>
              </a:spcBef>
              <a:spcAft>
                <a:spcPts val="0"/>
              </a:spcAft>
              <a:buSzPts val="3600"/>
              <a:buChar char="●"/>
            </a:pPr>
            <a:r>
              <a:rPr lang="en"/>
              <a:t>Slides -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80"/>
          <p:cNvPicPr preferRelativeResize="0"/>
          <p:nvPr/>
        </p:nvPicPr>
        <p:blipFill rotWithShape="1">
          <a:blip r:embed="rId3">
            <a:alphaModFix/>
          </a:blip>
          <a:srcRect b="0" l="0" r="0" t="0"/>
          <a:stretch/>
        </p:blipFill>
        <p:spPr>
          <a:xfrm>
            <a:off x="53008" y="56031"/>
            <a:ext cx="8150088" cy="503318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1"/>
          <p:cNvSpPr txBox="1"/>
          <p:nvPr>
            <p:ph type="title"/>
          </p:nvPr>
        </p:nvSpPr>
        <p:spPr>
          <a:xfrm>
            <a:off x="629841" y="3429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3200" u="sng">
                <a:solidFill>
                  <a:schemeClr val="accent1"/>
                </a:solidFill>
                <a:hlinkClick r:id="rId3">
                  <a:extLst>
                    <a:ext uri="{A12FA001-AC4F-418D-AE19-62706E023703}">
                      <ahyp:hlinkClr val="tx"/>
                    </a:ext>
                  </a:extLst>
                </a:hlinkClick>
              </a:rPr>
              <a:t>Strategy Report</a:t>
            </a:r>
            <a:endParaRPr sz="3200">
              <a:solidFill>
                <a:schemeClr val="accent1"/>
              </a:solidFill>
            </a:endParaRPr>
          </a:p>
        </p:txBody>
      </p:sp>
      <p:sp>
        <p:nvSpPr>
          <p:cNvPr id="534" name="Google Shape;534;p81"/>
          <p:cNvSpPr txBox="1"/>
          <p:nvPr>
            <p:ph idx="1" type="body"/>
          </p:nvPr>
        </p:nvSpPr>
        <p:spPr>
          <a:xfrm>
            <a:off x="629841" y="1543050"/>
            <a:ext cx="2949000" cy="2858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000"/>
              <a:t>Optional tool for evaluating tested strategies for scaling across your launch and ascent years. </a:t>
            </a:r>
            <a:endParaRPr sz="2000"/>
          </a:p>
        </p:txBody>
      </p:sp>
      <p:pic>
        <p:nvPicPr>
          <p:cNvPr id="535" name="Google Shape;535;p81"/>
          <p:cNvPicPr preferRelativeResize="0"/>
          <p:nvPr/>
        </p:nvPicPr>
        <p:blipFill rotWithShape="1">
          <a:blip r:embed="rId4">
            <a:alphaModFix/>
          </a:blip>
          <a:srcRect b="4461" l="39884" r="28144" t="7370"/>
          <a:stretch/>
        </p:blipFill>
        <p:spPr>
          <a:xfrm>
            <a:off x="5274125" y="342900"/>
            <a:ext cx="2949000" cy="3993999"/>
          </a:xfrm>
          <a:prstGeom prst="rect">
            <a:avLst/>
          </a:prstGeom>
          <a:noFill/>
          <a:ln cap="flat" cmpd="sng" w="9525">
            <a:solidFill>
              <a:schemeClr val="accent2"/>
            </a:solidFill>
            <a:prstDash val="solid"/>
            <a:round/>
            <a:headEnd len="sm" w="sm" type="none"/>
            <a:tailEnd len="sm" w="sm" type="none"/>
          </a:ln>
          <a:effectLst>
            <a:outerShdw blurRad="57150" rotWithShape="0" algn="bl" dir="9000000" dist="20955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How do you prioritize scale?</a:t>
            </a:r>
            <a:endParaRPr/>
          </a:p>
        </p:txBody>
      </p:sp>
      <p:sp>
        <p:nvSpPr>
          <p:cNvPr id="541" name="Google Shape;541;p82"/>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Char char="●"/>
            </a:pPr>
            <a:r>
              <a:rPr lang="en"/>
              <a:t>Re-e</a:t>
            </a:r>
            <a:r>
              <a:rPr lang="en"/>
              <a:t>xamine your future state. Consider, </a:t>
            </a:r>
            <a:endParaRPr/>
          </a:p>
          <a:p>
            <a:pPr indent="-317500" lvl="1" marL="914400" rtl="0" algn="l">
              <a:spcBef>
                <a:spcPts val="0"/>
              </a:spcBef>
              <a:spcAft>
                <a:spcPts val="0"/>
              </a:spcAft>
              <a:buSzPts val="1400"/>
              <a:buChar char="○"/>
            </a:pPr>
            <a:r>
              <a:rPr lang="en"/>
              <a:t>What desired state element should come first? </a:t>
            </a:r>
            <a:endParaRPr/>
          </a:p>
          <a:p>
            <a:pPr indent="-317500" lvl="1" marL="914400" rtl="0" algn="l">
              <a:spcBef>
                <a:spcPts val="0"/>
              </a:spcBef>
              <a:spcAft>
                <a:spcPts val="0"/>
              </a:spcAft>
              <a:buSzPts val="1400"/>
              <a:buChar char="○"/>
            </a:pPr>
            <a:r>
              <a:rPr lang="en"/>
              <a:t>Which element, if done well, would allow me to establish other elements? </a:t>
            </a:r>
            <a:endParaRPr/>
          </a:p>
          <a:p>
            <a:pPr indent="-317500" lvl="0" marL="457200" rtl="0" algn="l">
              <a:spcBef>
                <a:spcPts val="0"/>
              </a:spcBef>
              <a:spcAft>
                <a:spcPts val="0"/>
              </a:spcAft>
              <a:buSzPts val="1400"/>
              <a:buChar char="●"/>
            </a:pPr>
            <a:r>
              <a:rPr lang="en"/>
              <a:t>Does this strategy positively impact all students? </a:t>
            </a:r>
            <a:endParaRPr/>
          </a:p>
          <a:p>
            <a:pPr indent="-317500" lvl="0" marL="457200" rtl="0" algn="l">
              <a:spcBef>
                <a:spcPts val="0"/>
              </a:spcBef>
              <a:spcAft>
                <a:spcPts val="0"/>
              </a:spcAft>
              <a:buSzPts val="1400"/>
              <a:buChar char="●"/>
            </a:pPr>
            <a:r>
              <a:rPr lang="en"/>
              <a:t>Has this strategy proven to be effective? </a:t>
            </a:r>
            <a:endParaRPr/>
          </a:p>
          <a:p>
            <a:pPr indent="-317500" lvl="0" marL="457200" rtl="0" algn="l">
              <a:spcBef>
                <a:spcPts val="0"/>
              </a:spcBef>
              <a:spcAft>
                <a:spcPts val="0"/>
              </a:spcAft>
              <a:buSzPts val="1400"/>
              <a:buChar char="●"/>
            </a:pPr>
            <a:r>
              <a:rPr lang="en"/>
              <a:t>Do you have the capacity to scale this strategy?</a:t>
            </a:r>
            <a:endParaRPr/>
          </a:p>
          <a:p>
            <a:pPr indent="-317500" lvl="0" marL="457200" rtl="0" algn="l">
              <a:spcBef>
                <a:spcPts val="0"/>
              </a:spcBef>
              <a:spcAft>
                <a:spcPts val="0"/>
              </a:spcAft>
              <a:buSzPts val="1400"/>
              <a:buChar char="●"/>
            </a:pPr>
            <a:r>
              <a:rPr lang="en"/>
              <a:t>Does this strategy move you closer toward your vision and the state board outcomes? </a:t>
            </a:r>
            <a:endParaRPr/>
          </a:p>
          <a:p>
            <a:pPr indent="-317500" lvl="1" marL="914400" rtl="0" algn="l">
              <a:spcBef>
                <a:spcPts val="0"/>
              </a:spcBef>
              <a:spcAft>
                <a:spcPts val="0"/>
              </a:spcAft>
              <a:buSzPts val="1400"/>
              <a:buChar char="○"/>
            </a:pPr>
            <a:r>
              <a:rPr lang="en"/>
              <a:t>Does it align with the 4 Redesign Principles?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3"/>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graphicFrame>
        <p:nvGraphicFramePr>
          <p:cNvPr id="551" name="Google Shape;551;p84"/>
          <p:cNvGraphicFramePr/>
          <p:nvPr/>
        </p:nvGraphicFramePr>
        <p:xfrm>
          <a:off x="952500" y="432260"/>
          <a:ext cx="3000000" cy="3000000"/>
        </p:xfrm>
        <a:graphic>
          <a:graphicData uri="http://schemas.openxmlformats.org/drawingml/2006/table">
            <a:tbl>
              <a:tblPr>
                <a:noFill/>
                <a:tableStyleId>{300E300A-E5D9-4DD9-A3B7-6DBE80475A42}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How do you address technical and adaptive challenges?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Resource Implications- Sustainability &amp; Scaling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will you evaluate progress?</a:t>
                      </a:r>
                      <a:r>
                        <a:rPr lang="en" sz="2400">
                          <a:latin typeface="Open Sans Light"/>
                          <a:ea typeface="Open Sans Light"/>
                          <a:cs typeface="Open Sans Light"/>
                          <a:sym typeface="Open Sans Light"/>
                        </a:rPr>
                        <a: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85"/>
          <p:cNvSpPr/>
          <p:nvPr/>
        </p:nvSpPr>
        <p:spPr>
          <a:xfrm>
            <a:off x="2211602" y="641123"/>
            <a:ext cx="4665600" cy="4231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Sh</a:t>
            </a:r>
            <a:endParaRPr/>
          </a:p>
        </p:txBody>
      </p:sp>
      <p:grpSp>
        <p:nvGrpSpPr>
          <p:cNvPr id="557" name="Google Shape;557;p85"/>
          <p:cNvGrpSpPr/>
          <p:nvPr/>
        </p:nvGrpSpPr>
        <p:grpSpPr>
          <a:xfrm>
            <a:off x="3101195" y="84235"/>
            <a:ext cx="2886195" cy="2617828"/>
            <a:chOff x="3611776" y="414352"/>
            <a:chExt cx="2166000" cy="2166000"/>
          </a:xfrm>
        </p:grpSpPr>
        <p:sp>
          <p:nvSpPr>
            <p:cNvPr id="558" name="Google Shape;558;p85"/>
            <p:cNvSpPr/>
            <p:nvPr/>
          </p:nvSpPr>
          <p:spPr>
            <a:xfrm>
              <a:off x="3611776" y="414352"/>
              <a:ext cx="2166000" cy="2166000"/>
            </a:xfrm>
            <a:prstGeom prst="ellipse">
              <a:avLst/>
            </a:prstGeom>
            <a:solidFill>
              <a:srgbClr val="00B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559" name="Google Shape;559;p85"/>
            <p:cNvSpPr txBox="1"/>
            <p:nvPr/>
          </p:nvSpPr>
          <p:spPr>
            <a:xfrm>
              <a:off x="3967546" y="1027503"/>
              <a:ext cx="1496100" cy="702900"/>
            </a:xfrm>
            <a:prstGeom prst="rect">
              <a:avLst/>
            </a:prstGeom>
            <a:solidFill>
              <a:srgbClr val="00B7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Principals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Model Learning Leadership</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Motivate Teachers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Support Inquiry, Innovation, and Exploration</a:t>
              </a:r>
              <a:endParaRPr sz="1100">
                <a:solidFill>
                  <a:srgbClr val="FFFFFF"/>
                </a:solidFill>
                <a:latin typeface="Open Sans Light"/>
                <a:ea typeface="Open Sans Light"/>
                <a:cs typeface="Open Sans Light"/>
                <a:sym typeface="Open Sans Light"/>
              </a:endParaRPr>
            </a:p>
          </p:txBody>
        </p:sp>
      </p:grpSp>
      <p:grpSp>
        <p:nvGrpSpPr>
          <p:cNvPr id="560" name="Google Shape;560;p85"/>
          <p:cNvGrpSpPr/>
          <p:nvPr/>
        </p:nvGrpSpPr>
        <p:grpSpPr>
          <a:xfrm>
            <a:off x="4443913" y="2192768"/>
            <a:ext cx="2886195" cy="2617828"/>
            <a:chOff x="4562258" y="2095912"/>
            <a:chExt cx="2166000" cy="2166000"/>
          </a:xfrm>
        </p:grpSpPr>
        <p:sp>
          <p:nvSpPr>
            <p:cNvPr id="561" name="Google Shape;561;p85"/>
            <p:cNvSpPr/>
            <p:nvPr/>
          </p:nvSpPr>
          <p:spPr>
            <a:xfrm>
              <a:off x="4562258" y="2095912"/>
              <a:ext cx="2166000" cy="2166000"/>
            </a:xfrm>
            <a:prstGeom prst="ellipse">
              <a:avLst/>
            </a:prstGeom>
            <a:solidFill>
              <a:srgbClr val="D5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562" name="Google Shape;562;p85"/>
            <p:cNvSpPr txBox="1"/>
            <p:nvPr/>
          </p:nvSpPr>
          <p:spPr>
            <a:xfrm>
              <a:off x="5137032" y="2834728"/>
              <a:ext cx="1496100" cy="702900"/>
            </a:xfrm>
            <a:prstGeom prst="rect">
              <a:avLst/>
            </a:prstGeom>
            <a:solidFill>
              <a:srgbClr val="D500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Additional Stakeholders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Input in Goals and Strategies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Communicate about and Invest in the Work</a:t>
              </a:r>
              <a:endParaRPr sz="1100">
                <a:solidFill>
                  <a:srgbClr val="FFFFFF"/>
                </a:solidFill>
                <a:latin typeface="Open Sans Light"/>
                <a:ea typeface="Open Sans Light"/>
                <a:cs typeface="Open Sans Light"/>
                <a:sym typeface="Open Sans Light"/>
              </a:endParaRPr>
            </a:p>
          </p:txBody>
        </p:sp>
      </p:grpSp>
      <p:grpSp>
        <p:nvGrpSpPr>
          <p:cNvPr id="563" name="Google Shape;563;p85"/>
          <p:cNvGrpSpPr/>
          <p:nvPr/>
        </p:nvGrpSpPr>
        <p:grpSpPr>
          <a:xfrm>
            <a:off x="1813886" y="2192769"/>
            <a:ext cx="2886195" cy="2617828"/>
            <a:chOff x="2702876" y="2032864"/>
            <a:chExt cx="2166000" cy="2166000"/>
          </a:xfrm>
        </p:grpSpPr>
        <p:sp>
          <p:nvSpPr>
            <p:cNvPr id="564" name="Google Shape;564;p85"/>
            <p:cNvSpPr/>
            <p:nvPr/>
          </p:nvSpPr>
          <p:spPr>
            <a:xfrm>
              <a:off x="2702876" y="2032864"/>
              <a:ext cx="2166000" cy="2166000"/>
            </a:xfrm>
            <a:prstGeom prst="ellipse">
              <a:avLst/>
            </a:prstGeom>
            <a:solidFill>
              <a:srgbClr val="005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565" name="Google Shape;565;p85"/>
            <p:cNvSpPr txBox="1"/>
            <p:nvPr/>
          </p:nvSpPr>
          <p:spPr>
            <a:xfrm>
              <a:off x="2868527" y="2764420"/>
              <a:ext cx="1496100" cy="702900"/>
            </a:xfrm>
            <a:prstGeom prst="rect">
              <a:avLst/>
            </a:prstGeom>
            <a:solidFill>
              <a:srgbClr val="0055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Teachers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Collective Efficacy</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Change Agents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Collegial Collaboration and Practices</a:t>
              </a:r>
              <a:endParaRPr sz="1100">
                <a:solidFill>
                  <a:srgbClr val="FFFFFF"/>
                </a:solidFill>
                <a:latin typeface="Open Sans Light"/>
                <a:ea typeface="Open Sans Light"/>
                <a:cs typeface="Open Sans Light"/>
                <a:sym typeface="Open Sans Light"/>
              </a:endParaRPr>
            </a:p>
          </p:txBody>
        </p:sp>
      </p:grpSp>
      <p:sp>
        <p:nvSpPr>
          <p:cNvPr id="566" name="Google Shape;566;p85"/>
          <p:cNvSpPr/>
          <p:nvPr/>
        </p:nvSpPr>
        <p:spPr>
          <a:xfrm>
            <a:off x="3731486" y="2011868"/>
            <a:ext cx="1633500" cy="1481400"/>
          </a:xfrm>
          <a:prstGeom prst="ellipse">
            <a:avLst/>
          </a:prstGeom>
          <a:solidFill>
            <a:srgbClr val="1228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-Shared Vision</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-Psychological Safety</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-Communication &amp; Feedback</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-Growth Mindset</a:t>
            </a:r>
            <a:endParaRPr sz="1000">
              <a:solidFill>
                <a:srgbClr val="FFFFFF"/>
              </a:solidFill>
              <a:latin typeface="Open Sans Light"/>
              <a:ea typeface="Open Sans Light"/>
              <a:cs typeface="Open Sans Light"/>
              <a:sym typeface="Open Sans Light"/>
            </a:endParaRPr>
          </a:p>
        </p:txBody>
      </p:sp>
      <p:sp>
        <p:nvSpPr>
          <p:cNvPr id="567" name="Google Shape;567;p85"/>
          <p:cNvSpPr txBox="1"/>
          <p:nvPr/>
        </p:nvSpPr>
        <p:spPr>
          <a:xfrm rot="-3608781">
            <a:off x="2119860" y="1515860"/>
            <a:ext cx="1234867" cy="58498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568" name="Google Shape;568;p85"/>
          <p:cNvSpPr txBox="1"/>
          <p:nvPr/>
        </p:nvSpPr>
        <p:spPr>
          <a:xfrm rot="3205510">
            <a:off x="5748636" y="1526788"/>
            <a:ext cx="1234996" cy="58500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569" name="Google Shape;569;p85"/>
          <p:cNvSpPr txBox="1"/>
          <p:nvPr/>
        </p:nvSpPr>
        <p:spPr>
          <a:xfrm rot="-835">
            <a:off x="3926910" y="4337834"/>
            <a:ext cx="1234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570" name="Google Shape;570;p85"/>
          <p:cNvSpPr txBox="1"/>
          <p:nvPr/>
        </p:nvSpPr>
        <p:spPr>
          <a:xfrm>
            <a:off x="273500" y="158800"/>
            <a:ext cx="1633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Conditions for a Learning Culture</a:t>
            </a:r>
            <a:endParaRPr sz="2400"/>
          </a:p>
        </p:txBody>
      </p:sp>
      <p:pic>
        <p:nvPicPr>
          <p:cNvPr descr="Kansas State Department of Education &gt; Home" id="571" name="Google Shape;571;p85"/>
          <p:cNvPicPr preferRelativeResize="0"/>
          <p:nvPr/>
        </p:nvPicPr>
        <p:blipFill>
          <a:blip r:embed="rId3">
            <a:alphaModFix/>
          </a:blip>
          <a:stretch>
            <a:fillRect/>
          </a:stretch>
        </p:blipFill>
        <p:spPr>
          <a:xfrm>
            <a:off x="7510500" y="4443438"/>
            <a:ext cx="1633500" cy="7000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6"/>
          <p:cNvSpPr txBox="1"/>
          <p:nvPr>
            <p:ph type="title"/>
          </p:nvPr>
        </p:nvSpPr>
        <p:spPr>
          <a:xfrm>
            <a:off x="628650" y="1976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Turnkey &amp; School Planning Time</a:t>
            </a:r>
            <a:endParaRPr/>
          </a:p>
        </p:txBody>
      </p:sp>
      <p:sp>
        <p:nvSpPr>
          <p:cNvPr id="577" name="Google Shape;577;p86"/>
          <p:cNvSpPr txBox="1"/>
          <p:nvPr>
            <p:ph idx="1" type="body"/>
          </p:nvPr>
        </p:nvSpPr>
        <p:spPr>
          <a:xfrm>
            <a:off x="628650" y="988219"/>
            <a:ext cx="7886700" cy="32634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 sz="2000"/>
              <a:t>Redesign Blueprint</a:t>
            </a:r>
            <a:endParaRPr sz="2000"/>
          </a:p>
          <a:p>
            <a:pPr indent="-336550" lvl="1" marL="914400" rtl="0" algn="l">
              <a:spcBef>
                <a:spcPts val="0"/>
              </a:spcBef>
              <a:spcAft>
                <a:spcPts val="0"/>
              </a:spcAft>
              <a:buClr>
                <a:schemeClr val="accent2"/>
              </a:buClr>
              <a:buSzPts val="1700"/>
              <a:buChar char="✓"/>
            </a:pPr>
            <a:r>
              <a:rPr lang="en" sz="1700"/>
              <a:t>Blueprint/Overview</a:t>
            </a:r>
            <a:endParaRPr sz="1700"/>
          </a:p>
          <a:p>
            <a:pPr indent="-336550" lvl="1" marL="914400" rtl="0" algn="l">
              <a:spcBef>
                <a:spcPts val="0"/>
              </a:spcBef>
              <a:spcAft>
                <a:spcPts val="0"/>
              </a:spcAft>
              <a:buClr>
                <a:schemeClr val="accent2"/>
              </a:buClr>
              <a:buSzPts val="1700"/>
              <a:buChar char="✓"/>
            </a:pPr>
            <a:r>
              <a:rPr lang="en" sz="1700"/>
              <a:t>Goal Areas &amp; Target Areas</a:t>
            </a:r>
            <a:endParaRPr sz="1700"/>
          </a:p>
          <a:p>
            <a:pPr indent="-336550" lvl="1" marL="914400" rtl="0" algn="l">
              <a:spcBef>
                <a:spcPts val="0"/>
              </a:spcBef>
              <a:spcAft>
                <a:spcPts val="0"/>
              </a:spcAft>
              <a:buClr>
                <a:schemeClr val="accent2"/>
              </a:buClr>
              <a:buSzPts val="1700"/>
              <a:buChar char="✓"/>
            </a:pPr>
            <a:r>
              <a:rPr lang="en" sz="1700"/>
              <a:t>Lag &amp; Lead Measures</a:t>
            </a:r>
            <a:endParaRPr sz="1700"/>
          </a:p>
          <a:p>
            <a:pPr indent="-336550" lvl="2" marL="1371600" rtl="0" algn="l">
              <a:spcBef>
                <a:spcPts val="0"/>
              </a:spcBef>
              <a:spcAft>
                <a:spcPts val="0"/>
              </a:spcAft>
              <a:buSzPts val="1700"/>
              <a:buChar char="○"/>
            </a:pPr>
            <a:r>
              <a:rPr lang="en" sz="1700"/>
              <a:t>Update Scoreboards</a:t>
            </a:r>
            <a:endParaRPr sz="1700"/>
          </a:p>
          <a:p>
            <a:pPr indent="-336550" lvl="1" marL="914400" rtl="0" algn="l">
              <a:spcBef>
                <a:spcPts val="0"/>
              </a:spcBef>
              <a:spcAft>
                <a:spcPts val="0"/>
              </a:spcAft>
              <a:buClr>
                <a:schemeClr val="accent2"/>
              </a:buClr>
              <a:buSzPts val="1700"/>
              <a:buChar char="✓"/>
            </a:pPr>
            <a:r>
              <a:rPr lang="en" sz="1700"/>
              <a:t>Gap Analysis</a:t>
            </a:r>
            <a:endParaRPr sz="1700"/>
          </a:p>
          <a:p>
            <a:pPr indent="-336550" lvl="1" marL="914400" rtl="0" algn="l">
              <a:spcBef>
                <a:spcPts val="0"/>
              </a:spcBef>
              <a:spcAft>
                <a:spcPts val="0"/>
              </a:spcAft>
              <a:buClr>
                <a:schemeClr val="accent2"/>
              </a:buClr>
              <a:buSzPts val="1700"/>
              <a:buChar char="○"/>
            </a:pPr>
            <a:r>
              <a:rPr lang="en" sz="1700"/>
              <a:t>Stay Accountable to Action Plans</a:t>
            </a:r>
            <a:endParaRPr sz="1700"/>
          </a:p>
          <a:p>
            <a:pPr indent="-355600" lvl="0" marL="457200" rtl="0" algn="l">
              <a:spcBef>
                <a:spcPts val="1000"/>
              </a:spcBef>
              <a:spcAft>
                <a:spcPts val="0"/>
              </a:spcAft>
              <a:buSzPts val="2000"/>
              <a:buChar char="➢"/>
            </a:pPr>
            <a:r>
              <a:rPr lang="en" sz="2000"/>
              <a:t>Test Strategies &amp; Maintain Accountability</a:t>
            </a:r>
            <a:endParaRPr sz="2000"/>
          </a:p>
          <a:p>
            <a:pPr indent="-336550" lvl="1" marL="914400" rtl="0" algn="l">
              <a:spcBef>
                <a:spcPts val="0"/>
              </a:spcBef>
              <a:spcAft>
                <a:spcPts val="0"/>
              </a:spcAft>
              <a:buClr>
                <a:schemeClr val="accent2"/>
              </a:buClr>
              <a:buSzPts val="1700"/>
              <a:buChar char="○"/>
            </a:pPr>
            <a:r>
              <a:rPr lang="en" sz="1700"/>
              <a:t>Execute on Disciplines 2, 3, and 4</a:t>
            </a:r>
            <a:endParaRPr sz="1700"/>
          </a:p>
          <a:p>
            <a:pPr indent="-355600" lvl="0" marL="457200" rtl="0" algn="l">
              <a:spcBef>
                <a:spcPts val="1000"/>
              </a:spcBef>
              <a:spcAft>
                <a:spcPts val="0"/>
              </a:spcAft>
              <a:buSzPts val="2000"/>
              <a:buChar char="➢"/>
            </a:pPr>
            <a:r>
              <a:rPr lang="en" sz="2000"/>
              <a:t>Consider Scale through Strategy Analysis</a:t>
            </a:r>
            <a:endParaRPr sz="2000"/>
          </a:p>
          <a:p>
            <a:pPr indent="-355600" lvl="0" marL="457200" rtl="0" algn="l">
              <a:spcBef>
                <a:spcPts val="1000"/>
              </a:spcBef>
              <a:spcAft>
                <a:spcPts val="0"/>
              </a:spcAft>
              <a:buSzPts val="2000"/>
              <a:buChar char="➢"/>
            </a:pPr>
            <a:r>
              <a:rPr lang="en" sz="2000"/>
              <a:t>Feedback &amp; Communication </a:t>
            </a:r>
            <a:endParaRPr sz="2000"/>
          </a:p>
          <a:p>
            <a:pPr indent="-311150" lvl="1" marL="914400" rtl="0" algn="l">
              <a:spcBef>
                <a:spcPts val="0"/>
              </a:spcBef>
              <a:spcAft>
                <a:spcPts val="0"/>
              </a:spcAft>
              <a:buSzPts val="1300"/>
              <a:buChar char="○"/>
            </a:pPr>
            <a:r>
              <a:rPr lang="en" sz="1700"/>
              <a:t>Communication Plan </a:t>
            </a:r>
            <a:endParaRPr sz="1700"/>
          </a:p>
          <a:p>
            <a:pPr indent="-317500" lvl="1" marL="914400" rtl="0" algn="l">
              <a:spcBef>
                <a:spcPts val="0"/>
              </a:spcBef>
              <a:spcAft>
                <a:spcPts val="0"/>
              </a:spcAft>
              <a:buSzPts val="1400"/>
              <a:buChar char="○"/>
            </a:pPr>
            <a:r>
              <a:rPr lang="en" sz="1700"/>
              <a:t>Business/Community Engagement Plan </a:t>
            </a:r>
            <a:endParaRPr sz="1700"/>
          </a:p>
        </p:txBody>
      </p:sp>
      <p:sp>
        <p:nvSpPr>
          <p:cNvPr id="578" name="Google Shape;578;p86"/>
          <p:cNvSpPr/>
          <p:nvPr/>
        </p:nvSpPr>
        <p:spPr>
          <a:xfrm>
            <a:off x="6195127" y="1719120"/>
            <a:ext cx="2289300" cy="23367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86"/>
          <p:cNvSpPr txBox="1"/>
          <p:nvPr/>
        </p:nvSpPr>
        <p:spPr>
          <a:xfrm>
            <a:off x="6547863" y="2539236"/>
            <a:ext cx="1620000" cy="739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a:latin typeface="Roboto"/>
                <a:ea typeface="Roboto"/>
                <a:cs typeface="Roboto"/>
                <a:sym typeface="Roboto"/>
              </a:rPr>
              <a:t>Turnkey Considerations</a:t>
            </a:r>
            <a:endParaRPr sz="1600"/>
          </a:p>
        </p:txBody>
      </p:sp>
      <p:sp>
        <p:nvSpPr>
          <p:cNvPr id="580" name="Google Shape;580;p86"/>
          <p:cNvSpPr/>
          <p:nvPr/>
        </p:nvSpPr>
        <p:spPr>
          <a:xfrm rot="1830764">
            <a:off x="6118835" y="1652430"/>
            <a:ext cx="2437911" cy="2462981"/>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81" name="Google Shape;581;p86"/>
          <p:cNvSpPr/>
          <p:nvPr/>
        </p:nvSpPr>
        <p:spPr>
          <a:xfrm flipH="1" rot="-1830764">
            <a:off x="6120704" y="1652430"/>
            <a:ext cx="2437911" cy="2462981"/>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82" name="Google Shape;582;p86"/>
          <p:cNvSpPr/>
          <p:nvPr/>
        </p:nvSpPr>
        <p:spPr>
          <a:xfrm rot="-8064697">
            <a:off x="7171602" y="1593770"/>
            <a:ext cx="330519" cy="330519"/>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83" name="Google Shape;583;p86"/>
          <p:cNvSpPr/>
          <p:nvPr/>
        </p:nvSpPr>
        <p:spPr>
          <a:xfrm flipH="1" rot="-8970115">
            <a:off x="6119899" y="1650841"/>
            <a:ext cx="2437195" cy="2462425"/>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86"/>
          <p:cNvSpPr/>
          <p:nvPr/>
        </p:nvSpPr>
        <p:spPr>
          <a:xfrm rot="-1046035">
            <a:off x="8167265" y="3268645"/>
            <a:ext cx="282371" cy="28709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85" name="Google Shape;585;p86"/>
          <p:cNvSpPr/>
          <p:nvPr/>
        </p:nvSpPr>
        <p:spPr>
          <a:xfrm rot="6341032">
            <a:off x="6208446" y="3269662"/>
            <a:ext cx="334037" cy="328188"/>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6" name="Google Shape;586;p86"/>
          <p:cNvGrpSpPr/>
          <p:nvPr/>
        </p:nvGrpSpPr>
        <p:grpSpPr>
          <a:xfrm>
            <a:off x="5552395" y="1530738"/>
            <a:ext cx="1175799" cy="669600"/>
            <a:chOff x="5552395" y="1987938"/>
            <a:chExt cx="1175799" cy="669600"/>
          </a:xfrm>
        </p:grpSpPr>
        <p:cxnSp>
          <p:nvCxnSpPr>
            <p:cNvPr id="587" name="Google Shape;587;p86"/>
            <p:cNvCxnSpPr/>
            <p:nvPr/>
          </p:nvCxnSpPr>
          <p:spPr>
            <a:xfrm>
              <a:off x="6294694" y="2311113"/>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588" name="Google Shape;588;p86"/>
            <p:cNvSpPr txBox="1"/>
            <p:nvPr/>
          </p:nvSpPr>
          <p:spPr>
            <a:xfrm>
              <a:off x="5552395" y="1987938"/>
              <a:ext cx="7395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300">
                  <a:latin typeface="Roboto"/>
                  <a:ea typeface="Roboto"/>
                  <a:cs typeface="Roboto"/>
                  <a:sym typeface="Roboto"/>
                </a:rPr>
                <a:t>WHAT</a:t>
              </a:r>
              <a:endParaRPr b="1" sz="1300">
                <a:latin typeface="Roboto"/>
                <a:ea typeface="Roboto"/>
                <a:cs typeface="Roboto"/>
                <a:sym typeface="Roboto"/>
              </a:endParaRPr>
            </a:p>
          </p:txBody>
        </p:sp>
      </p:grpSp>
      <p:grpSp>
        <p:nvGrpSpPr>
          <p:cNvPr id="589" name="Google Shape;589;p86"/>
          <p:cNvGrpSpPr/>
          <p:nvPr/>
        </p:nvGrpSpPr>
        <p:grpSpPr>
          <a:xfrm>
            <a:off x="8097901" y="1401725"/>
            <a:ext cx="1030688" cy="669600"/>
            <a:chOff x="5517319" y="1315125"/>
            <a:chExt cx="2984906" cy="669600"/>
          </a:xfrm>
        </p:grpSpPr>
        <p:cxnSp>
          <p:nvCxnSpPr>
            <p:cNvPr id="590" name="Google Shape;590;p86"/>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591" name="Google Shape;591;p86"/>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Roboto"/>
                  <a:ea typeface="Roboto"/>
                  <a:cs typeface="Roboto"/>
                  <a:sym typeface="Roboto"/>
                </a:rPr>
                <a:t>WHY</a:t>
              </a:r>
              <a:endParaRPr b="1" sz="1300">
                <a:latin typeface="Roboto"/>
                <a:ea typeface="Roboto"/>
                <a:cs typeface="Roboto"/>
                <a:sym typeface="Roboto"/>
              </a:endParaRPr>
            </a:p>
          </p:txBody>
        </p:sp>
      </p:grpSp>
      <p:grpSp>
        <p:nvGrpSpPr>
          <p:cNvPr id="592" name="Google Shape;592;p86"/>
          <p:cNvGrpSpPr/>
          <p:nvPr/>
        </p:nvGrpSpPr>
        <p:grpSpPr>
          <a:xfrm>
            <a:off x="6423725" y="3943521"/>
            <a:ext cx="1773300" cy="1104884"/>
            <a:chOff x="6499925" y="4400721"/>
            <a:chExt cx="1773300" cy="1104884"/>
          </a:xfrm>
        </p:grpSpPr>
        <p:cxnSp>
          <p:nvCxnSpPr>
            <p:cNvPr id="593" name="Google Shape;593;p86"/>
            <p:cNvCxnSpPr/>
            <p:nvPr/>
          </p:nvCxnSpPr>
          <p:spPr>
            <a:xfrm rot="10800000">
              <a:off x="7357866" y="4400721"/>
              <a:ext cx="0" cy="460500"/>
            </a:xfrm>
            <a:prstGeom prst="straightConnector1">
              <a:avLst/>
            </a:prstGeom>
            <a:noFill/>
            <a:ln cap="flat" cmpd="sng" w="19050">
              <a:solidFill>
                <a:schemeClr val="accent4"/>
              </a:solidFill>
              <a:prstDash val="solid"/>
              <a:round/>
              <a:headEnd len="med" w="med" type="oval"/>
              <a:tailEnd len="sm" w="sm" type="none"/>
            </a:ln>
          </p:spPr>
        </p:cxnSp>
        <p:sp>
          <p:nvSpPr>
            <p:cNvPr id="594" name="Google Shape;594;p86"/>
            <p:cNvSpPr txBox="1"/>
            <p:nvPr/>
          </p:nvSpPr>
          <p:spPr>
            <a:xfrm>
              <a:off x="6499925" y="4836005"/>
              <a:ext cx="17733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Roboto"/>
                  <a:ea typeface="Roboto"/>
                  <a:cs typeface="Roboto"/>
                  <a:sym typeface="Roboto"/>
                </a:rPr>
                <a:t>HOW</a:t>
              </a:r>
              <a:endParaRPr b="1" sz="1300">
                <a:latin typeface="Roboto"/>
                <a:ea typeface="Roboto"/>
                <a:cs typeface="Roboto"/>
                <a:sym typeface="Roboto"/>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7"/>
          <p:cNvSpPr txBox="1"/>
          <p:nvPr>
            <p:ph idx="1" type="subTitle"/>
          </p:nvPr>
        </p:nvSpPr>
        <p:spPr>
          <a:xfrm>
            <a:off x="1143000" y="3244850"/>
            <a:ext cx="5610000" cy="778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Each school will share out loud. </a:t>
            </a:r>
            <a:endParaRPr/>
          </a:p>
        </p:txBody>
      </p:sp>
      <p:sp>
        <p:nvSpPr>
          <p:cNvPr id="600" name="Google Shape;600;p87"/>
          <p:cNvSpPr txBox="1"/>
          <p:nvPr>
            <p:ph type="title"/>
          </p:nvPr>
        </p:nvSpPr>
        <p:spPr>
          <a:xfrm>
            <a:off x="1143000" y="1198418"/>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Share your commitments between now and the next Training.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8"/>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SURVEY</a:t>
            </a:r>
            <a:endParaRPr>
              <a:solidFill>
                <a:schemeClr val="accent1"/>
              </a:solidFill>
            </a:endParaRPr>
          </a:p>
        </p:txBody>
      </p:sp>
      <p:sp>
        <p:nvSpPr>
          <p:cNvPr id="607" name="Google Shape;607;p88"/>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Please take the survey at the end of each training. Your feedback is incredibly valuable.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9"/>
          <p:cNvSpPr txBox="1"/>
          <p:nvPr>
            <p:ph type="title"/>
          </p:nvPr>
        </p:nvSpPr>
        <p:spPr>
          <a:xfrm>
            <a:off x="2971799" y="2857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Follow us on Twitter</a:t>
            </a:r>
            <a:endParaRPr/>
          </a:p>
        </p:txBody>
      </p:sp>
      <p:sp>
        <p:nvSpPr>
          <p:cNvPr id="614" name="Google Shape;614;p89"/>
          <p:cNvSpPr/>
          <p:nvPr>
            <p:ph idx="2" type="pic"/>
          </p:nvPr>
        </p:nvSpPr>
        <p:spPr>
          <a:xfrm>
            <a:off x="0" y="1885950"/>
            <a:ext cx="30150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b="1" lang="en">
                <a:solidFill>
                  <a:srgbClr val="15284B"/>
                </a:solidFill>
                <a:latin typeface="Roboto"/>
                <a:ea typeface="Roboto"/>
                <a:cs typeface="Roboto"/>
                <a:sym typeface="Roboto"/>
              </a:rPr>
              <a:t>@KSDEredesign</a:t>
            </a:r>
            <a:endParaRPr b="1">
              <a:solidFill>
                <a:srgbClr val="15284B"/>
              </a:solidFill>
              <a:latin typeface="Roboto"/>
              <a:ea typeface="Roboto"/>
              <a:cs typeface="Roboto"/>
              <a:sym typeface="Roboto"/>
            </a:endParaRPr>
          </a:p>
          <a:p>
            <a:pPr indent="0" lvl="0" marL="0" rtl="0" algn="l">
              <a:spcBef>
                <a:spcPts val="0"/>
              </a:spcBef>
              <a:spcAft>
                <a:spcPts val="0"/>
              </a:spcAft>
              <a:buNone/>
            </a:pPr>
            <a:r>
              <a:t/>
            </a:r>
            <a:endParaRPr b="1">
              <a:solidFill>
                <a:srgbClr val="15284B"/>
              </a:solidFill>
              <a:latin typeface="Roboto"/>
              <a:ea typeface="Roboto"/>
              <a:cs typeface="Roboto"/>
              <a:sym typeface="Roboto"/>
            </a:endParaRPr>
          </a:p>
          <a:p>
            <a:pPr indent="0" lvl="0" marL="0" rtl="0" algn="l">
              <a:spcBef>
                <a:spcPts val="0"/>
              </a:spcBef>
              <a:spcAft>
                <a:spcPts val="0"/>
              </a:spcAft>
              <a:buNone/>
            </a:pPr>
            <a:r>
              <a:rPr b="1" lang="en">
                <a:solidFill>
                  <a:srgbClr val="15284B"/>
                </a:solidFill>
                <a:latin typeface="Roboto"/>
                <a:ea typeface="Roboto"/>
                <a:cs typeface="Roboto"/>
                <a:sym typeface="Roboto"/>
              </a:rPr>
              <a:t>#kstothemoon</a:t>
            </a:r>
            <a:endParaRPr b="1">
              <a:solidFill>
                <a:srgbClr val="15284B"/>
              </a:solidFill>
              <a:latin typeface="Roboto"/>
              <a:ea typeface="Roboto"/>
              <a:cs typeface="Roboto"/>
              <a:sym typeface="Roboto"/>
            </a:endParaRPr>
          </a:p>
          <a:p>
            <a:pPr indent="0" lvl="0" marL="0" rtl="0" algn="l">
              <a:spcBef>
                <a:spcPts val="0"/>
              </a:spcBef>
              <a:spcAft>
                <a:spcPts val="600"/>
              </a:spcAft>
              <a:buNone/>
            </a:pPr>
            <a:r>
              <a:t/>
            </a:r>
            <a:endParaRPr>
              <a:solidFill>
                <a:srgbClr val="15284B"/>
              </a:solidFill>
            </a:endParaRPr>
          </a:p>
        </p:txBody>
      </p:sp>
      <p:pic>
        <p:nvPicPr>
          <p:cNvPr id="615" name="Google Shape;615;p89"/>
          <p:cNvPicPr preferRelativeResize="0"/>
          <p:nvPr/>
        </p:nvPicPr>
        <p:blipFill>
          <a:blip r:embed="rId3">
            <a:alphaModFix/>
          </a:blip>
          <a:stretch>
            <a:fillRect/>
          </a:stretch>
        </p:blipFill>
        <p:spPr>
          <a:xfrm>
            <a:off x="3727974" y="972563"/>
            <a:ext cx="4503780" cy="36570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4"/>
          <p:cNvSpPr txBox="1"/>
          <p:nvPr>
            <p:ph idx="4294967295" type="title"/>
          </p:nvPr>
        </p:nvSpPr>
        <p:spPr>
          <a:xfrm>
            <a:off x="561975" y="333932"/>
            <a:ext cx="8020200" cy="58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4800">
                <a:solidFill>
                  <a:srgbClr val="15284B"/>
                </a:solidFill>
              </a:rPr>
              <a:t>Kansas Vision for Redesign</a:t>
            </a:r>
            <a:endParaRPr sz="4800">
              <a:solidFill>
                <a:srgbClr val="15284B"/>
              </a:solidFill>
            </a:endParaRPr>
          </a:p>
        </p:txBody>
      </p:sp>
      <p:sp>
        <p:nvSpPr>
          <p:cNvPr id="286" name="Google Shape;286;p54"/>
          <p:cNvSpPr txBox="1"/>
          <p:nvPr/>
        </p:nvSpPr>
        <p:spPr>
          <a:xfrm>
            <a:off x="304800" y="1154850"/>
            <a:ext cx="4262400" cy="3443400"/>
          </a:xfrm>
          <a:prstGeom prst="rect">
            <a:avLst/>
          </a:prstGeom>
          <a:solidFill>
            <a:srgbClr val="96C9E6"/>
          </a:solid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Kansas leads the world in the success of each student</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p:txBody>
      </p:sp>
      <p:pic>
        <p:nvPicPr>
          <p:cNvPr id="287" name="Google Shape;287;p54"/>
          <p:cNvPicPr preferRelativeResize="0"/>
          <p:nvPr/>
        </p:nvPicPr>
        <p:blipFill>
          <a:blip r:embed="rId3">
            <a:alphaModFix amt="20000"/>
          </a:blip>
          <a:stretch>
            <a:fillRect/>
          </a:stretch>
        </p:blipFill>
        <p:spPr>
          <a:xfrm>
            <a:off x="4669100" y="1138150"/>
            <a:ext cx="4170099" cy="3476801"/>
          </a:xfrm>
          <a:prstGeom prst="rect">
            <a:avLst/>
          </a:prstGeom>
          <a:noFill/>
          <a:ln>
            <a:noFill/>
          </a:ln>
        </p:spPr>
      </p:pic>
      <p:pic>
        <p:nvPicPr>
          <p:cNvPr id="288" name="Google Shape;288;p54"/>
          <p:cNvPicPr preferRelativeResize="0"/>
          <p:nvPr/>
        </p:nvPicPr>
        <p:blipFill>
          <a:blip r:embed="rId4">
            <a:alphaModFix/>
          </a:blip>
          <a:stretch>
            <a:fillRect/>
          </a:stretch>
        </p:blipFill>
        <p:spPr>
          <a:xfrm>
            <a:off x="1736613" y="3332322"/>
            <a:ext cx="1525775" cy="1525775"/>
          </a:xfrm>
          <a:prstGeom prst="rect">
            <a:avLst/>
          </a:prstGeom>
          <a:noFill/>
          <a:ln>
            <a:noFill/>
          </a:ln>
        </p:spPr>
      </p:pic>
      <p:sp>
        <p:nvSpPr>
          <p:cNvPr id="289" name="Google Shape;289;p54"/>
          <p:cNvSpPr txBox="1"/>
          <p:nvPr/>
        </p:nvSpPr>
        <p:spPr>
          <a:xfrm>
            <a:off x="4870875" y="1247850"/>
            <a:ext cx="3816000" cy="16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5284B"/>
                </a:solidFill>
                <a:latin typeface="Roboto"/>
                <a:ea typeface="Roboto"/>
                <a:cs typeface="Roboto"/>
                <a:sym typeface="Roboto"/>
              </a:rPr>
              <a:t>It’s what Kansans said they wanted. It’s what the job trends and our current K-12 outcomes are telling us.</a:t>
            </a:r>
            <a:endParaRPr b="1" sz="3000">
              <a:solidFill>
                <a:srgbClr val="15284B"/>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55"/>
          <p:cNvPicPr preferRelativeResize="0"/>
          <p:nvPr/>
        </p:nvPicPr>
        <p:blipFill rotWithShape="1">
          <a:blip r:embed="rId3">
            <a:alphaModFix/>
          </a:blip>
          <a:srcRect b="1296" l="14351" r="15335" t="7404"/>
          <a:stretch/>
        </p:blipFill>
        <p:spPr>
          <a:xfrm>
            <a:off x="760525" y="0"/>
            <a:ext cx="7622938" cy="4855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6"/>
          <p:cNvSpPr txBox="1"/>
          <p:nvPr>
            <p:ph type="title"/>
          </p:nvPr>
        </p:nvSpPr>
        <p:spPr>
          <a:xfrm>
            <a:off x="311700" y="-12175"/>
            <a:ext cx="8520600" cy="358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1400"/>
              <a:t>Launch Readiness Rubric</a:t>
            </a:r>
            <a:endParaRPr sz="1400"/>
          </a:p>
        </p:txBody>
      </p:sp>
      <p:graphicFrame>
        <p:nvGraphicFramePr>
          <p:cNvPr id="301" name="Google Shape;301;p56"/>
          <p:cNvGraphicFramePr/>
          <p:nvPr/>
        </p:nvGraphicFramePr>
        <p:xfrm>
          <a:off x="349125" y="1524000"/>
          <a:ext cx="3000000" cy="3000000"/>
        </p:xfrm>
        <a:graphic>
          <a:graphicData uri="http://schemas.openxmlformats.org/drawingml/2006/table">
            <a:tbl>
              <a:tblPr>
                <a:noFill/>
                <a:tableStyleId>{B51C1819-5591-4A80-9605-CB6D4EC19C1D}</a:tableStyleId>
              </a:tblPr>
              <a:tblGrid>
                <a:gridCol w="744675"/>
                <a:gridCol w="741225"/>
                <a:gridCol w="2174900"/>
                <a:gridCol w="2320625"/>
                <a:gridCol w="2501750"/>
              </a:tblGrid>
              <a:tr h="279400">
                <a:tc gridSpan="2">
                  <a:txBody>
                    <a:bodyPr/>
                    <a:lstStyle/>
                    <a:p>
                      <a:pPr indent="0" lvl="0" marL="0" rtl="0" algn="ctr">
                        <a:spcBef>
                          <a:spcPts val="0"/>
                        </a:spcBef>
                        <a:spcAft>
                          <a:spcPts val="0"/>
                        </a:spcAft>
                        <a:buNone/>
                      </a:pPr>
                      <a:r>
                        <a:rPr b="1" lang="en" sz="900"/>
                        <a:t>Category</a:t>
                      </a:r>
                      <a:endParaRPr b="1" sz="900"/>
                    </a:p>
                  </a:txBody>
                  <a:tcPr marT="63500" marB="63500" marR="63500" marL="63500"/>
                </a:tc>
                <a:tc hMerge="1"/>
                <a:tc>
                  <a:txBody>
                    <a:bodyPr/>
                    <a:lstStyle/>
                    <a:p>
                      <a:pPr indent="0" lvl="0" marL="0" rtl="0" algn="ctr">
                        <a:spcBef>
                          <a:spcPts val="0"/>
                        </a:spcBef>
                        <a:spcAft>
                          <a:spcPts val="0"/>
                        </a:spcAft>
                        <a:buNone/>
                      </a:pPr>
                      <a:r>
                        <a:rPr b="1" lang="en" sz="1000">
                          <a:solidFill>
                            <a:schemeClr val="lt1"/>
                          </a:solidFill>
                        </a:rPr>
                        <a:t>Low</a:t>
                      </a:r>
                      <a:endParaRPr b="1" sz="1000">
                        <a:solidFill>
                          <a:schemeClr val="lt1"/>
                        </a:solidFill>
                      </a:endParaRPr>
                    </a:p>
                  </a:txBody>
                  <a:tcPr marT="63500" marB="63500" marR="63500" marL="63500">
                    <a:solidFill>
                      <a:srgbClr val="D50032"/>
                    </a:solidFill>
                  </a:tcPr>
                </a:tc>
                <a:tc>
                  <a:txBody>
                    <a:bodyPr/>
                    <a:lstStyle/>
                    <a:p>
                      <a:pPr indent="0" lvl="0" marL="0" rtl="0" algn="ctr">
                        <a:spcBef>
                          <a:spcPts val="0"/>
                        </a:spcBef>
                        <a:spcAft>
                          <a:spcPts val="0"/>
                        </a:spcAft>
                        <a:buNone/>
                      </a:pPr>
                      <a:r>
                        <a:rPr b="1" lang="en" sz="1000">
                          <a:solidFill>
                            <a:schemeClr val="lt1"/>
                          </a:solidFill>
                        </a:rPr>
                        <a:t>Medium</a:t>
                      </a:r>
                      <a:endParaRPr b="1" sz="1000">
                        <a:solidFill>
                          <a:schemeClr val="lt1"/>
                        </a:solidFill>
                      </a:endParaRPr>
                    </a:p>
                  </a:txBody>
                  <a:tcPr marT="63500" marB="63500" marR="63500" marL="63500">
                    <a:solidFill>
                      <a:srgbClr val="FFA400"/>
                    </a:solidFill>
                  </a:tcPr>
                </a:tc>
                <a:tc>
                  <a:txBody>
                    <a:bodyPr/>
                    <a:lstStyle/>
                    <a:p>
                      <a:pPr indent="0" lvl="0" marL="0" rtl="0" algn="ctr">
                        <a:spcBef>
                          <a:spcPts val="0"/>
                        </a:spcBef>
                        <a:spcAft>
                          <a:spcPts val="0"/>
                        </a:spcAft>
                        <a:buNone/>
                      </a:pPr>
                      <a:r>
                        <a:rPr b="1" lang="en" sz="1000">
                          <a:solidFill>
                            <a:schemeClr val="lt1"/>
                          </a:solidFill>
                        </a:rPr>
                        <a:t>High</a:t>
                      </a:r>
                      <a:endParaRPr b="1" sz="1000">
                        <a:solidFill>
                          <a:schemeClr val="lt1"/>
                        </a:solidFill>
                      </a:endParaRPr>
                    </a:p>
                  </a:txBody>
                  <a:tcPr marT="63500" marB="63500" marR="63500" marL="63500">
                    <a:solidFill>
                      <a:srgbClr val="00B796"/>
                    </a:solidFill>
                  </a:tcPr>
                </a:tc>
              </a:tr>
              <a:tr h="279400">
                <a:tc gridSpan="2">
                  <a:txBody>
                    <a:bodyPr/>
                    <a:lstStyle/>
                    <a:p>
                      <a:pPr indent="0" lvl="0" marL="0" rtl="0" algn="l">
                        <a:spcBef>
                          <a:spcPts val="0"/>
                        </a:spcBef>
                        <a:spcAft>
                          <a:spcPts val="0"/>
                        </a:spcAft>
                        <a:buNone/>
                      </a:pPr>
                      <a:r>
                        <a:rPr lang="en" sz="700"/>
                        <a:t>Strategy Selection, Prototyping, and Testing</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Strategies are missing multiple components: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All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r>
              <a:tr h="279400">
                <a:tc rowSpan="3">
                  <a:txBody>
                    <a:bodyPr/>
                    <a:lstStyle/>
                    <a:p>
                      <a:pPr indent="0" lvl="0" marL="0" rtl="0" algn="l">
                        <a:spcBef>
                          <a:spcPts val="0"/>
                        </a:spcBef>
                        <a:spcAft>
                          <a:spcPts val="0"/>
                        </a:spcAft>
                        <a:buNone/>
                      </a:pPr>
                      <a:r>
                        <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Process for Continuous Improvement</a:t>
                      </a:r>
                      <a:endParaRPr sz="700"/>
                    </a:p>
                  </a:txBody>
                  <a:tcPr marT="63500" marB="63500" marR="63500" marL="63500"/>
                </a:tc>
                <a:tc>
                  <a:txBody>
                    <a:bodyPr/>
                    <a:lstStyle/>
                    <a:p>
                      <a:pPr indent="0" lvl="0" marL="0" rtl="0" algn="l">
                        <a:spcBef>
                          <a:spcPts val="0"/>
                        </a:spcBef>
                        <a:spcAft>
                          <a:spcPts val="0"/>
                        </a:spcAft>
                        <a:buNone/>
                      </a:pPr>
                      <a:r>
                        <a:rPr lang="en" sz="700"/>
                        <a:t>Plan to Scale</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Resource implications have not been determined for strategies selected for scale and support plans have not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some strategies selected for scale, the resource implications have not been determined OR a complete support plan has not yet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each strategy selected for scale, the resource implications have been determined and a support plan has been created.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Sustainability &amp; Growth</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Strategy support through professional development and GAIT team maintenance has not been incorporated into the plan for scale.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plans exist regarding professional development for strategies selected for scale, but there is no designated GAIT time set aside for accountability meetings.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There is a plan for ongoing professional development, GAIT time, and accountability meetings so that strategies can be evaluated, monitored, and adjusted in a timely manner.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Process for Ongoing Improvement </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not worked to align improvement plans. It is unclear how school goals and strategies connect with district goals and strategies. Plans exist in multiple places, and they are not aligned.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improvement plans overlap, but direct alignment and connection is missing in areas.The district supports the school plans for improvement, but there is little alignment across buildings and plans.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aligned the school Redesign Plan with the district’s plan for continuous improvement, and support is in place to continue work within the defined Goal Areas. </a:t>
                      </a:r>
                      <a:endParaRPr sz="700">
                        <a:solidFill>
                          <a:schemeClr val="dk1"/>
                        </a:solidFill>
                      </a:endParaRPr>
                    </a:p>
                  </a:txBody>
                  <a:tcPr marT="63500" marB="63500" marR="63500" marL="63500"/>
                </a:tc>
              </a:tr>
              <a:tr h="279400">
                <a:tc gridSpan="2">
                  <a:txBody>
                    <a:bodyPr/>
                    <a:lstStyle/>
                    <a:p>
                      <a:pPr indent="0" lvl="0" marL="0" rtl="0" algn="l">
                        <a:spcBef>
                          <a:spcPts val="0"/>
                        </a:spcBef>
                        <a:spcAft>
                          <a:spcPts val="0"/>
                        </a:spcAft>
                        <a:buNone/>
                      </a:pPr>
                      <a:r>
                        <a:rPr lang="en" sz="700"/>
                        <a:t>Internal &amp; External Stakeholder Engagement and Communication</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The school has not engaged both internal and external stakeholders in the Redesign process. Two-way communication is not developed and feedback loops are not in place.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engaged all stakeholders, but two-way communication has not always been ensured. Feedback loops might exist for some stakeholder groups but not all.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authentically and meaningfully engaged all stakeholders (students, staff, parents, community, business) in the Redesign work and has established two-way communication, opportunities for input, and feedback loops. </a:t>
                      </a:r>
                      <a:endParaRPr sz="700">
                        <a:solidFill>
                          <a:schemeClr val="dk1"/>
                        </a:solidFill>
                      </a:endParaRPr>
                    </a:p>
                  </a:txBody>
                  <a:tcPr marT="63500" marB="63500" marR="63500" marL="63500"/>
                </a:tc>
              </a:tr>
            </a:tbl>
          </a:graphicData>
        </a:graphic>
      </p:graphicFrame>
      <p:sp>
        <p:nvSpPr>
          <p:cNvPr id="302" name="Google Shape;302;p56"/>
          <p:cNvSpPr txBox="1"/>
          <p:nvPr/>
        </p:nvSpPr>
        <p:spPr>
          <a:xfrm>
            <a:off x="452925" y="304800"/>
            <a:ext cx="8220000" cy="111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rPr>
              <a:t>Show &amp; Launch Readiness Expectations: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All four Redesign Principles are addressed in your Redesign Plan</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There is documentation of your work throughout the Plan Year (i.e. blueprint, action plans, and gap analyses for each strategy)</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Evidence supports that you have regularly updated your Local Board of Education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align with your District Vision &amp; Goals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are aligned to the State Vision, Definition of a Successful High School Graduate, and the State Board Outcomes</a:t>
            </a:r>
            <a:endParaRPr sz="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pSp>
        <p:nvGrpSpPr>
          <p:cNvPr id="307" name="Google Shape;307;p57"/>
          <p:cNvGrpSpPr/>
          <p:nvPr/>
        </p:nvGrpSpPr>
        <p:grpSpPr>
          <a:xfrm>
            <a:off x="-4" y="3152384"/>
            <a:ext cx="9143704" cy="748841"/>
            <a:chOff x="1593000" y="2322568"/>
            <a:chExt cx="5957975" cy="643500"/>
          </a:xfrm>
        </p:grpSpPr>
        <p:sp>
          <p:nvSpPr>
            <p:cNvPr id="308" name="Google Shape;308;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Communicate with Stakeholders</a:t>
              </a:r>
              <a:endParaRPr sz="1800">
                <a:solidFill>
                  <a:srgbClr val="FFFFFF"/>
                </a:solidFill>
                <a:latin typeface="Roboto"/>
                <a:ea typeface="Roboto"/>
                <a:cs typeface="Roboto"/>
                <a:sym typeface="Roboto"/>
              </a:endParaRPr>
            </a:p>
          </p:txBody>
        </p:sp>
        <p:sp>
          <p:nvSpPr>
            <p:cNvPr id="312" name="Google Shape;312;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314" name="Google Shape;314;p57"/>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Why, Who, How, and When</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Continue developing your plan</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Over communicate</a:t>
              </a:r>
              <a:endParaRPr>
                <a:solidFill>
                  <a:srgbClr val="002060"/>
                </a:solidFill>
                <a:latin typeface="Roboto"/>
                <a:ea typeface="Roboto"/>
                <a:cs typeface="Roboto"/>
                <a:sym typeface="Roboto"/>
              </a:endParaRPr>
            </a:p>
          </p:txBody>
        </p:sp>
      </p:grpSp>
      <p:grpSp>
        <p:nvGrpSpPr>
          <p:cNvPr id="315" name="Google Shape;315;p57"/>
          <p:cNvGrpSpPr/>
          <p:nvPr/>
        </p:nvGrpSpPr>
        <p:grpSpPr>
          <a:xfrm>
            <a:off x="-4" y="2390309"/>
            <a:ext cx="9143704" cy="748841"/>
            <a:chOff x="1593000" y="2322568"/>
            <a:chExt cx="5957975" cy="643500"/>
          </a:xfrm>
        </p:grpSpPr>
        <p:sp>
          <p:nvSpPr>
            <p:cNvPr id="316" name="Google Shape;316;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Conduct School Visits</a:t>
              </a:r>
              <a:endParaRPr sz="1800">
                <a:solidFill>
                  <a:srgbClr val="FFFFFF"/>
                </a:solidFill>
                <a:latin typeface="Roboto"/>
                <a:ea typeface="Roboto"/>
                <a:cs typeface="Roboto"/>
                <a:sym typeface="Roboto"/>
              </a:endParaRPr>
            </a:p>
          </p:txBody>
        </p:sp>
        <p:sp>
          <p:nvSpPr>
            <p:cNvPr id="320" name="Google Shape;320;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322" name="Google Shape;322;p57"/>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Goal Areas, Investigation Teams, and Capacity</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In State, Out of State, and/or Virtual</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Set up a Why and Goals before each visit</a:t>
              </a:r>
              <a:endParaRPr>
                <a:solidFill>
                  <a:srgbClr val="002060"/>
                </a:solidFill>
                <a:latin typeface="Roboto"/>
                <a:ea typeface="Roboto"/>
                <a:cs typeface="Roboto"/>
                <a:sym typeface="Roboto"/>
              </a:endParaRPr>
            </a:p>
          </p:txBody>
        </p:sp>
      </p:grpSp>
      <p:grpSp>
        <p:nvGrpSpPr>
          <p:cNvPr id="323" name="Google Shape;323;p57"/>
          <p:cNvGrpSpPr/>
          <p:nvPr/>
        </p:nvGrpSpPr>
        <p:grpSpPr>
          <a:xfrm>
            <a:off x="-4" y="1628202"/>
            <a:ext cx="9143704" cy="748841"/>
            <a:chOff x="1593000" y="2322568"/>
            <a:chExt cx="5957975" cy="643500"/>
          </a:xfrm>
        </p:grpSpPr>
        <p:sp>
          <p:nvSpPr>
            <p:cNvPr id="324" name="Google Shape;324;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Identify Scaling Needs</a:t>
              </a:r>
              <a:endParaRPr sz="1800">
                <a:solidFill>
                  <a:srgbClr val="FFFFFF"/>
                </a:solidFill>
                <a:latin typeface="Roboto"/>
                <a:ea typeface="Roboto"/>
                <a:cs typeface="Roboto"/>
                <a:sym typeface="Roboto"/>
              </a:endParaRPr>
            </a:p>
          </p:txBody>
        </p:sp>
        <p:sp>
          <p:nvSpPr>
            <p:cNvPr id="328" name="Google Shape;328;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330" name="Google Shape;330;p57"/>
            <p:cNvSpPr/>
            <p:nvPr/>
          </p:nvSpPr>
          <p:spPr>
            <a:xfrm>
              <a:off x="4392605" y="2323748"/>
              <a:ext cx="3072300" cy="642300"/>
            </a:xfrm>
            <a:prstGeom prst="rect">
              <a:avLst/>
            </a:prstGeom>
            <a:noFill/>
            <a:ln>
              <a:noFill/>
            </a:ln>
          </p:spPr>
          <p:txBody>
            <a:bodyPr anchorCtr="0" anchor="ctr" bIns="91425" lIns="91425" spcFirstLastPara="1" rIns="91425" wrap="square" tIns="91425">
              <a:noAutofit/>
            </a:bodyPr>
            <a:lstStyle/>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Gap Analysis around each strategy for scaling</a:t>
              </a:r>
              <a:endParaRPr sz="1300">
                <a:solidFill>
                  <a:srgbClr val="002060"/>
                </a:solidFill>
                <a:latin typeface="Roboto"/>
                <a:ea typeface="Roboto"/>
                <a:cs typeface="Roboto"/>
                <a:sym typeface="Roboto"/>
              </a:endParaRPr>
            </a:p>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project plan and needs statement</a:t>
              </a:r>
              <a:endParaRPr sz="1300">
                <a:solidFill>
                  <a:srgbClr val="002060"/>
                </a:solidFill>
                <a:latin typeface="Roboto"/>
                <a:ea typeface="Roboto"/>
                <a:cs typeface="Roboto"/>
                <a:sym typeface="Roboto"/>
              </a:endParaRPr>
            </a:p>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Generate PD/Budget/Resource Plan for scaling</a:t>
              </a:r>
              <a:endParaRPr sz="1300">
                <a:solidFill>
                  <a:srgbClr val="002060"/>
                </a:solidFill>
                <a:latin typeface="Roboto"/>
                <a:ea typeface="Roboto"/>
                <a:cs typeface="Roboto"/>
                <a:sym typeface="Roboto"/>
              </a:endParaRPr>
            </a:p>
          </p:txBody>
        </p:sp>
      </p:grpSp>
      <p:grpSp>
        <p:nvGrpSpPr>
          <p:cNvPr id="331" name="Google Shape;331;p57"/>
          <p:cNvGrpSpPr/>
          <p:nvPr/>
        </p:nvGrpSpPr>
        <p:grpSpPr>
          <a:xfrm>
            <a:off x="-4" y="866110"/>
            <a:ext cx="9143817" cy="748841"/>
            <a:chOff x="1593000" y="2322568"/>
            <a:chExt cx="5958048" cy="643500"/>
          </a:xfrm>
        </p:grpSpPr>
        <p:sp>
          <p:nvSpPr>
            <p:cNvPr id="332" name="Google Shape;332;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Keep Score and Stay Accountable</a:t>
              </a:r>
              <a:endParaRPr sz="1800">
                <a:solidFill>
                  <a:srgbClr val="FFFFFF"/>
                </a:solidFill>
                <a:latin typeface="Roboto"/>
                <a:ea typeface="Roboto"/>
                <a:cs typeface="Roboto"/>
                <a:sym typeface="Roboto"/>
              </a:endParaRPr>
            </a:p>
          </p:txBody>
        </p:sp>
        <p:sp>
          <p:nvSpPr>
            <p:cNvPr id="336" name="Google Shape;336;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338" name="Google Shape;338;p57"/>
            <p:cNvSpPr/>
            <p:nvPr/>
          </p:nvSpPr>
          <p:spPr>
            <a:xfrm>
              <a:off x="4387848" y="2323740"/>
              <a:ext cx="3163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Create scoreboards for every strategy</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Establish cadence of accountability for each GAIT</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Create team roles and responsibilities for meeting</a:t>
              </a:r>
              <a:endParaRPr>
                <a:solidFill>
                  <a:srgbClr val="002060"/>
                </a:solidFill>
                <a:latin typeface="Roboto"/>
                <a:ea typeface="Roboto"/>
                <a:cs typeface="Roboto"/>
                <a:sym typeface="Roboto"/>
              </a:endParaRPr>
            </a:p>
          </p:txBody>
        </p:sp>
      </p:grpSp>
      <p:grpSp>
        <p:nvGrpSpPr>
          <p:cNvPr id="339" name="Google Shape;339;p57"/>
          <p:cNvGrpSpPr/>
          <p:nvPr/>
        </p:nvGrpSpPr>
        <p:grpSpPr>
          <a:xfrm>
            <a:off x="-4" y="104025"/>
            <a:ext cx="9143704" cy="748841"/>
            <a:chOff x="1593000" y="2322568"/>
            <a:chExt cx="5957975" cy="643500"/>
          </a:xfrm>
        </p:grpSpPr>
        <p:sp>
          <p:nvSpPr>
            <p:cNvPr id="340" name="Google Shape;340;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Develop &amp; Implement a Prototype Plan</a:t>
              </a:r>
              <a:endParaRPr sz="1800">
                <a:solidFill>
                  <a:srgbClr val="FFFFFF"/>
                </a:solidFill>
                <a:latin typeface="Roboto"/>
                <a:ea typeface="Roboto"/>
                <a:cs typeface="Roboto"/>
                <a:sym typeface="Roboto"/>
              </a:endParaRPr>
            </a:p>
          </p:txBody>
        </p:sp>
        <p:sp>
          <p:nvSpPr>
            <p:cNvPr id="344" name="Google Shape;344;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346" name="Google Shape;346;p57"/>
            <p:cNvSpPr/>
            <p:nvPr/>
          </p:nvSpPr>
          <p:spPr>
            <a:xfrm>
              <a:off x="4387848" y="2323749"/>
              <a:ext cx="3119100" cy="642300"/>
            </a:xfrm>
            <a:prstGeom prst="rect">
              <a:avLst/>
            </a:prstGeom>
            <a:noFill/>
            <a:ln>
              <a:noFill/>
            </a:ln>
          </p:spPr>
          <p:txBody>
            <a:bodyPr anchorCtr="0" anchor="ctr" bIns="91425" lIns="91425" spcFirstLastPara="1" rIns="91425" wrap="square" tIns="91425">
              <a:noAutofit/>
            </a:bodyPr>
            <a:lstStyle/>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Gap Analysis and Action Plan for each strategy</a:t>
              </a:r>
              <a:endParaRPr sz="1300">
                <a:solidFill>
                  <a:srgbClr val="002060"/>
                </a:solidFill>
                <a:latin typeface="Roboto"/>
                <a:ea typeface="Roboto"/>
                <a:cs typeface="Roboto"/>
                <a:sym typeface="Roboto"/>
              </a:endParaRPr>
            </a:p>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timeline for implementation </a:t>
              </a:r>
              <a:endParaRPr sz="1300">
                <a:solidFill>
                  <a:srgbClr val="002060"/>
                </a:solidFill>
                <a:latin typeface="Roboto"/>
                <a:ea typeface="Roboto"/>
                <a:cs typeface="Roboto"/>
                <a:sym typeface="Roboto"/>
              </a:endParaRPr>
            </a:p>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success criterion for implementation</a:t>
              </a:r>
              <a:endParaRPr sz="1300">
                <a:solidFill>
                  <a:srgbClr val="002060"/>
                </a:solidFill>
                <a:latin typeface="Roboto"/>
                <a:ea typeface="Roboto"/>
                <a:cs typeface="Roboto"/>
                <a:sym typeface="Roboto"/>
              </a:endParaRPr>
            </a:p>
          </p:txBody>
        </p:sp>
      </p:grpSp>
      <p:sp>
        <p:nvSpPr>
          <p:cNvPr id="347" name="Google Shape;347;p57"/>
          <p:cNvSpPr txBox="1"/>
          <p:nvPr>
            <p:ph type="title"/>
          </p:nvPr>
        </p:nvSpPr>
        <p:spPr>
          <a:xfrm>
            <a:off x="14924" y="3924300"/>
            <a:ext cx="7589400" cy="677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6000">
                <a:solidFill>
                  <a:srgbClr val="FFA300"/>
                </a:solidFill>
              </a:rPr>
              <a:t>Objectives</a:t>
            </a:r>
            <a:endParaRPr b="1" sz="6000">
              <a:solidFill>
                <a:srgbClr val="FFA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8"/>
          <p:cNvSpPr txBox="1"/>
          <p:nvPr>
            <p:ph type="title"/>
          </p:nvPr>
        </p:nvSpPr>
        <p:spPr>
          <a:xfrm>
            <a:off x="555750" y="892600"/>
            <a:ext cx="80325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sz="3000"/>
              <a:t>Building the Rocket</a:t>
            </a:r>
            <a:endParaRPr sz="3000"/>
          </a:p>
        </p:txBody>
      </p:sp>
      <p:sp>
        <p:nvSpPr>
          <p:cNvPr id="354" name="Google Shape;354;p58"/>
          <p:cNvSpPr/>
          <p:nvPr>
            <p:ph idx="2" type="dgm"/>
          </p:nvPr>
        </p:nvSpPr>
        <p:spPr>
          <a:xfrm>
            <a:off x="76200" y="1401100"/>
            <a:ext cx="9053700" cy="3302100"/>
          </a:xfrm>
          <a:prstGeom prst="rect">
            <a:avLst/>
          </a:prstGeom>
        </p:spPr>
        <p:txBody>
          <a:bodyPr anchorCtr="0" anchor="ctr" bIns="91425" lIns="365750" spcFirstLastPara="1" rIns="365750" wrap="square" tIns="91425">
            <a:noAutofit/>
          </a:bodyPr>
          <a:lstStyle/>
          <a:p>
            <a:pPr indent="0" lvl="0" marL="0" rtl="0" algn="ctr">
              <a:spcBef>
                <a:spcPts val="0"/>
              </a:spcBef>
              <a:spcAft>
                <a:spcPts val="0"/>
              </a:spcAft>
              <a:buNone/>
            </a:pPr>
            <a:r>
              <a:rPr lang="en" sz="1600">
                <a:solidFill>
                  <a:schemeClr val="accent2"/>
                </a:solidFill>
                <a:latin typeface="Roboto Light"/>
                <a:ea typeface="Roboto Light"/>
                <a:cs typeface="Roboto Light"/>
                <a:sym typeface="Roboto Light"/>
              </a:rPr>
              <a:t>Your Vision for Education </a:t>
            </a:r>
            <a:endParaRPr sz="16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rgbClr val="434343"/>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accent5"/>
                </a:solidFill>
                <a:latin typeface="Roboto Light"/>
                <a:ea typeface="Roboto Light"/>
                <a:cs typeface="Roboto Light"/>
                <a:sym typeface="Roboto Light"/>
              </a:rPr>
              <a:t>Engage in Disciplines 3 &amp; 4		Prototype and Test 			Engage Stakeholders</a:t>
            </a:r>
            <a:br>
              <a:rPr lang="en" sz="1600">
                <a:solidFill>
                  <a:schemeClr val="accent5"/>
                </a:solidFill>
                <a:latin typeface="Roboto Light"/>
                <a:ea typeface="Roboto Light"/>
                <a:cs typeface="Roboto Light"/>
                <a:sym typeface="Roboto Light"/>
              </a:rPr>
            </a:br>
            <a:r>
              <a:rPr lang="en" sz="1600">
                <a:solidFill>
                  <a:schemeClr val="accent5"/>
                </a:solidFill>
                <a:latin typeface="Roboto Light"/>
                <a:ea typeface="Roboto Light"/>
                <a:cs typeface="Roboto Light"/>
                <a:sym typeface="Roboto Light"/>
              </a:rPr>
              <a:t>							Strategies					&amp; Communicate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-Define Lead &amp; Lag				-Prioritize Strategies to 		-Document and Share</a:t>
            </a:r>
            <a:br>
              <a:rPr lang="en" sz="1600">
                <a:solidFill>
                  <a:srgbClr val="B45F06"/>
                </a:solidFill>
                <a:latin typeface="Roboto Light"/>
                <a:ea typeface="Roboto Light"/>
                <a:cs typeface="Roboto Light"/>
                <a:sym typeface="Roboto Light"/>
              </a:rPr>
            </a:br>
            <a:r>
              <a:rPr lang="en" sz="1600">
                <a:solidFill>
                  <a:srgbClr val="B45F06"/>
                </a:solidFill>
                <a:latin typeface="Roboto Light"/>
                <a:ea typeface="Roboto Light"/>
                <a:cs typeface="Roboto Light"/>
                <a:sym typeface="Roboto Light"/>
              </a:rPr>
              <a:t> Measures					 Prototype					 Progress</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-Create Scoreboards				-Complete Gap Analysis		-Update Communication</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-Establish Cadence				-Create Action Plans   		 and Business Plan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of Accountability				-Create Plan for Scale		-Share Resource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and Sustainability			 Implications with System</a:t>
            </a:r>
            <a:endParaRPr sz="1600">
              <a:solidFill>
                <a:srgbClr val="B45F06"/>
              </a:solidFill>
              <a:latin typeface="Roboto Light"/>
              <a:ea typeface="Roboto Light"/>
              <a:cs typeface="Roboto Light"/>
              <a:sym typeface="Roboto Light"/>
            </a:endParaRPr>
          </a:p>
        </p:txBody>
      </p:sp>
      <p:sp>
        <p:nvSpPr>
          <p:cNvPr id="355" name="Google Shape;355;p58"/>
          <p:cNvSpPr/>
          <p:nvPr/>
        </p:nvSpPr>
        <p:spPr>
          <a:xfrm>
            <a:off x="1061725" y="134329"/>
            <a:ext cx="1617900" cy="531600"/>
          </a:xfrm>
          <a:prstGeom prst="ellipse">
            <a:avLst/>
          </a:prstGeom>
          <a:solidFill>
            <a:srgbClr val="15284B"/>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356" name="Google Shape;356;p58"/>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357" name="Google Shape;357;p58"/>
          <p:cNvSpPr/>
          <p:nvPr/>
        </p:nvSpPr>
        <p:spPr>
          <a:xfrm>
            <a:off x="4663497" y="118800"/>
            <a:ext cx="1617900" cy="531600"/>
          </a:xfrm>
          <a:prstGeom prst="ellipse">
            <a:avLst/>
          </a:prstGeom>
          <a:solidFill>
            <a:srgbClr val="FFA400"/>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358" name="Google Shape;358;p58"/>
          <p:cNvSpPr/>
          <p:nvPr/>
        </p:nvSpPr>
        <p:spPr>
          <a:xfrm>
            <a:off x="6464382" y="118800"/>
            <a:ext cx="1617900" cy="531600"/>
          </a:xfrm>
          <a:prstGeom prst="ellipse">
            <a:avLst/>
          </a:prstGeom>
          <a:solidFill>
            <a:srgbClr val="00B796"/>
          </a:solidFill>
          <a:ln cap="flat" cmpd="sng" w="9525">
            <a:solidFill>
              <a:srgbClr val="00B796"/>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9"/>
          <p:cNvSpPr txBox="1"/>
          <p:nvPr>
            <p:ph type="title"/>
          </p:nvPr>
        </p:nvSpPr>
        <p:spPr>
          <a:xfrm>
            <a:off x="718687" y="127209"/>
            <a:ext cx="8093100" cy="5541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dk1"/>
              </a:buClr>
              <a:buSzPts val="3600"/>
              <a:buFont typeface="Arial Narrow"/>
              <a:buNone/>
            </a:pPr>
            <a:r>
              <a:rPr i="0" lang="en" sz="3600" u="none" cap="none" strike="noStrike">
                <a:solidFill>
                  <a:schemeClr val="dk1"/>
                </a:solidFill>
                <a:latin typeface="Open Sans SemiBold"/>
                <a:ea typeface="Open Sans SemiBold"/>
                <a:cs typeface="Open Sans SemiBold"/>
                <a:sym typeface="Open Sans SemiBold"/>
              </a:rPr>
              <a:t>TURNKEY PROCESS</a:t>
            </a:r>
            <a:endParaRPr i="0" sz="3600" u="none" cap="none" strike="noStrike">
              <a:solidFill>
                <a:schemeClr val="dk1"/>
              </a:solidFill>
              <a:latin typeface="Open Sans SemiBold"/>
              <a:ea typeface="Open Sans SemiBold"/>
              <a:cs typeface="Open Sans SemiBold"/>
              <a:sym typeface="Open Sans SemiBold"/>
            </a:endParaRPr>
          </a:p>
        </p:txBody>
      </p:sp>
      <p:grpSp>
        <p:nvGrpSpPr>
          <p:cNvPr id="364" name="Google Shape;364;p59"/>
          <p:cNvGrpSpPr/>
          <p:nvPr/>
        </p:nvGrpSpPr>
        <p:grpSpPr>
          <a:xfrm>
            <a:off x="804462" y="508377"/>
            <a:ext cx="7382700" cy="3922015"/>
            <a:chOff x="-29362" y="110374"/>
            <a:chExt cx="7222363" cy="4230412"/>
          </a:xfrm>
        </p:grpSpPr>
        <p:sp>
          <p:nvSpPr>
            <p:cNvPr id="365" name="Google Shape;365;p59"/>
            <p:cNvSpPr/>
            <p:nvPr/>
          </p:nvSpPr>
          <p:spPr>
            <a:xfrm>
              <a:off x="256029" y="110374"/>
              <a:ext cx="2244900" cy="12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9"/>
            <p:cNvSpPr/>
            <p:nvPr/>
          </p:nvSpPr>
          <p:spPr>
            <a:xfrm>
              <a:off x="2790754" y="570073"/>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9"/>
            <p:cNvSpPr/>
            <p:nvPr/>
          </p:nvSpPr>
          <p:spPr>
            <a:xfrm>
              <a:off x="2882326" y="494058"/>
              <a:ext cx="1574700" cy="1575000"/>
            </a:xfrm>
            <a:custGeom>
              <a:rect b="b" l="l" r="r" t="t"/>
              <a:pathLst>
                <a:path extrusionOk="0" h="120000" w="120000">
                  <a:moveTo>
                    <a:pt x="25105" y="21533"/>
                  </a:moveTo>
                  <a:lnTo>
                    <a:pt x="25105" y="21533"/>
                  </a:lnTo>
                  <a:cubicBezTo>
                    <a:pt x="41566" y="7042"/>
                    <a:pt x="65485" y="4277"/>
                    <a:pt x="84905" y="14619"/>
                  </a:cubicBezTo>
                  <a:cubicBezTo>
                    <a:pt x="104325" y="24961"/>
                    <a:pt x="115076" y="46189"/>
                    <a:pt x="111784" y="67693"/>
                  </a:cubicBezTo>
                  <a:cubicBezTo>
                    <a:pt x="108491" y="89197"/>
                    <a:pt x="91863" y="106358"/>
                    <a:pt x="70211" y="110598"/>
                  </a:cubicBezTo>
                  <a:lnTo>
                    <a:pt x="69688" y="118762"/>
                  </a:lnTo>
                  <a:lnTo>
                    <a:pt x="57123" y="104913"/>
                  </a:lnTo>
                  <a:lnTo>
                    <a:pt x="71604" y="88836"/>
                  </a:lnTo>
                  <a:lnTo>
                    <a:pt x="71086" y="96939"/>
                  </a:lnTo>
                  <a:cubicBezTo>
                    <a:pt x="86999" y="92625"/>
                    <a:pt x="98538" y="79528"/>
                    <a:pt x="100210" y="63881"/>
                  </a:cubicBezTo>
                  <a:cubicBezTo>
                    <a:pt x="101882" y="48234"/>
                    <a:pt x="93349" y="33199"/>
                    <a:pt x="78673" y="25933"/>
                  </a:cubicBezTo>
                  <a:cubicBezTo>
                    <a:pt x="63996" y="18667"/>
                    <a:pt x="46142" y="20638"/>
                    <a:pt x="33609" y="30907"/>
                  </a:cubicBezTo>
                  <a:close/>
                </a:path>
              </a:pathLst>
            </a:cu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9"/>
            <p:cNvSpPr/>
            <p:nvPr/>
          </p:nvSpPr>
          <p:spPr>
            <a:xfrm>
              <a:off x="4450456" y="1207456"/>
              <a:ext cx="2708100" cy="9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9"/>
            <p:cNvSpPr txBox="1"/>
            <p:nvPr/>
          </p:nvSpPr>
          <p:spPr>
            <a:xfrm>
              <a:off x="4450456" y="796497"/>
              <a:ext cx="2708100" cy="9780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Regional Training Team </a:t>
              </a:r>
              <a:r>
                <a:rPr b="0" i="0" lang="en" sz="1400" u="none" cap="none" strike="noStrike">
                  <a:solidFill>
                    <a:schemeClr val="dk1"/>
                  </a:solidFill>
                  <a:latin typeface="Arial Narrow"/>
                  <a:ea typeface="Arial Narrow"/>
                  <a:cs typeface="Arial Narrow"/>
                  <a:sym typeface="Arial Narrow"/>
                </a:rPr>
                <a:t>will experience workshop + modify turnkey materials to train the School redesign Teams in their service centers</a:t>
              </a:r>
              <a:endParaRPr b="0" i="0" sz="1400" u="none" cap="none" strike="noStrike">
                <a:solidFill>
                  <a:schemeClr val="dk1"/>
                </a:solidFill>
                <a:latin typeface="Arial Narrow"/>
                <a:ea typeface="Arial Narrow"/>
                <a:cs typeface="Arial Narrow"/>
                <a:sym typeface="Arial Narrow"/>
              </a:endParaRPr>
            </a:p>
          </p:txBody>
        </p:sp>
        <p:sp>
          <p:nvSpPr>
            <p:cNvPr id="370" name="Google Shape;370;p59"/>
            <p:cNvSpPr/>
            <p:nvPr/>
          </p:nvSpPr>
          <p:spPr>
            <a:xfrm>
              <a:off x="3230005" y="1476761"/>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9"/>
            <p:cNvSpPr txBox="1"/>
            <p:nvPr/>
          </p:nvSpPr>
          <p:spPr>
            <a:xfrm>
              <a:off x="3230005" y="1065802"/>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RTT</a:t>
              </a:r>
              <a:endParaRPr sz="1200">
                <a:solidFill>
                  <a:schemeClr val="dk1"/>
                </a:solidFill>
                <a:latin typeface="Impact"/>
                <a:ea typeface="Impact"/>
                <a:cs typeface="Impact"/>
                <a:sym typeface="Impact"/>
              </a:endParaRPr>
            </a:p>
          </p:txBody>
        </p:sp>
        <p:sp>
          <p:nvSpPr>
            <p:cNvPr id="372" name="Google Shape;372;p59"/>
            <p:cNvSpPr/>
            <p:nvPr/>
          </p:nvSpPr>
          <p:spPr>
            <a:xfrm>
              <a:off x="2295758" y="1648992"/>
              <a:ext cx="1574700" cy="1575000"/>
            </a:xfrm>
            <a:custGeom>
              <a:rect b="b" l="l" r="r" t="t"/>
              <a:pathLst>
                <a:path extrusionOk="0" h="120000" w="120000">
                  <a:moveTo>
                    <a:pt x="94895" y="21533"/>
                  </a:moveTo>
                  <a:lnTo>
                    <a:pt x="86391" y="30907"/>
                  </a:lnTo>
                  <a:lnTo>
                    <a:pt x="86391" y="30907"/>
                  </a:lnTo>
                  <a:cubicBezTo>
                    <a:pt x="73858" y="20638"/>
                    <a:pt x="56004" y="18667"/>
                    <a:pt x="41327" y="25933"/>
                  </a:cubicBezTo>
                  <a:cubicBezTo>
                    <a:pt x="26651" y="33199"/>
                    <a:pt x="18118" y="48234"/>
                    <a:pt x="19790" y="63881"/>
                  </a:cubicBezTo>
                  <a:cubicBezTo>
                    <a:pt x="21462" y="79528"/>
                    <a:pt x="33001" y="92625"/>
                    <a:pt x="48914" y="96939"/>
                  </a:cubicBezTo>
                  <a:lnTo>
                    <a:pt x="48396" y="88836"/>
                  </a:lnTo>
                  <a:lnTo>
                    <a:pt x="62877" y="104913"/>
                  </a:lnTo>
                  <a:lnTo>
                    <a:pt x="50312" y="118762"/>
                  </a:lnTo>
                  <a:lnTo>
                    <a:pt x="49789" y="110598"/>
                  </a:lnTo>
                  <a:lnTo>
                    <a:pt x="49789" y="110598"/>
                  </a:lnTo>
                  <a:cubicBezTo>
                    <a:pt x="28137" y="106358"/>
                    <a:pt x="11509" y="89197"/>
                    <a:pt x="8216" y="67693"/>
                  </a:cubicBezTo>
                  <a:cubicBezTo>
                    <a:pt x="4924" y="46189"/>
                    <a:pt x="15675" y="24961"/>
                    <a:pt x="35095" y="14619"/>
                  </a:cubicBezTo>
                  <a:cubicBezTo>
                    <a:pt x="54515" y="4277"/>
                    <a:pt x="78434" y="7042"/>
                    <a:pt x="94895" y="21533"/>
                  </a:cubicBezTo>
                  <a:close/>
                </a:path>
              </a:pathLst>
            </a:custGeom>
            <a:solidFill>
              <a:srgbClr val="85C1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9"/>
            <p:cNvSpPr/>
            <p:nvPr/>
          </p:nvSpPr>
          <p:spPr>
            <a:xfrm>
              <a:off x="119728" y="2185207"/>
              <a:ext cx="2411700" cy="116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9"/>
            <p:cNvSpPr txBox="1"/>
            <p:nvPr/>
          </p:nvSpPr>
          <p:spPr>
            <a:xfrm>
              <a:off x="-29362" y="1774248"/>
              <a:ext cx="2411700" cy="11646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Redesign Team </a:t>
              </a:r>
              <a:r>
                <a:rPr b="0" i="0" lang="en" sz="1400" u="none" cap="none" strike="noStrike">
                  <a:solidFill>
                    <a:schemeClr val="dk1"/>
                  </a:solidFill>
                  <a:latin typeface="Arial Narrow"/>
                  <a:ea typeface="Arial Narrow"/>
                  <a:cs typeface="Arial Narrow"/>
                  <a:sym typeface="Arial Narrow"/>
                </a:rPr>
                <a:t>receives training from RTT and makes key decisions to modify expectations for their district and school context</a:t>
              </a:r>
              <a:endParaRPr b="0" i="0" sz="1400" u="none" cap="none" strike="noStrike">
                <a:solidFill>
                  <a:schemeClr val="dk1"/>
                </a:solidFill>
                <a:latin typeface="Arial Narrow"/>
                <a:ea typeface="Arial Narrow"/>
                <a:cs typeface="Arial Narrow"/>
                <a:sym typeface="Arial Narrow"/>
              </a:endParaRPr>
            </a:p>
          </p:txBody>
        </p:sp>
        <p:sp>
          <p:nvSpPr>
            <p:cNvPr id="375" name="Google Shape;375;p59"/>
            <p:cNvSpPr/>
            <p:nvPr/>
          </p:nvSpPr>
          <p:spPr>
            <a:xfrm>
              <a:off x="2790754" y="2383449"/>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9"/>
            <p:cNvSpPr txBox="1"/>
            <p:nvPr/>
          </p:nvSpPr>
          <p:spPr>
            <a:xfrm>
              <a:off x="2641664" y="2219065"/>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SRT</a:t>
              </a:r>
              <a:endParaRPr sz="2800">
                <a:solidFill>
                  <a:schemeClr val="dk1"/>
                </a:solidFill>
                <a:latin typeface="Impact"/>
                <a:ea typeface="Impact"/>
                <a:cs typeface="Impact"/>
                <a:sym typeface="Impact"/>
              </a:endParaRPr>
            </a:p>
          </p:txBody>
        </p:sp>
        <p:sp>
          <p:nvSpPr>
            <p:cNvPr id="377" name="Google Shape;377;p59"/>
            <p:cNvSpPr/>
            <p:nvPr/>
          </p:nvSpPr>
          <p:spPr>
            <a:xfrm>
              <a:off x="2994281" y="2987186"/>
              <a:ext cx="1353000" cy="1353600"/>
            </a:xfrm>
            <a:prstGeom prst="blockArc">
              <a:avLst>
                <a:gd fmla="val 13500000" name="adj1"/>
                <a:gd fmla="val 10800000" name="adj2"/>
                <a:gd fmla="val 12740" name="adj3"/>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9"/>
            <p:cNvSpPr/>
            <p:nvPr/>
          </p:nvSpPr>
          <p:spPr>
            <a:xfrm>
              <a:off x="4434501" y="2825496"/>
              <a:ext cx="2758500" cy="131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9"/>
            <p:cNvSpPr txBox="1"/>
            <p:nvPr/>
          </p:nvSpPr>
          <p:spPr>
            <a:xfrm>
              <a:off x="4434501" y="2989880"/>
              <a:ext cx="2758500" cy="13137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teams</a:t>
              </a:r>
              <a:r>
                <a:rPr b="0" i="0" lang="en" sz="1400" u="none" cap="none" strike="noStrike">
                  <a:solidFill>
                    <a:schemeClr val="dk1"/>
                  </a:solidFill>
                  <a:latin typeface="Arial Narrow"/>
                  <a:ea typeface="Arial Narrow"/>
                  <a:cs typeface="Arial Narrow"/>
                  <a:sym typeface="Arial Narrow"/>
                </a:rPr>
                <a:t> receive training from their School redesign team and engage staff through participation in investigation  teams</a:t>
              </a:r>
              <a:endParaRPr b="0" i="0" sz="1400" u="none" cap="none" strike="noStrike">
                <a:solidFill>
                  <a:schemeClr val="dk1"/>
                </a:solidFill>
                <a:latin typeface="Arial Narrow"/>
                <a:ea typeface="Arial Narrow"/>
                <a:cs typeface="Arial Narrow"/>
                <a:sym typeface="Arial Narrow"/>
              </a:endParaRPr>
            </a:p>
            <a:p>
              <a:pPr indent="-25400" lvl="1" marL="114300" marR="0" rtl="0" algn="l">
                <a:lnSpc>
                  <a:spcPct val="90000"/>
                </a:lnSpc>
                <a:spcBef>
                  <a:spcPts val="210"/>
                </a:spcBef>
                <a:spcAft>
                  <a:spcPts val="0"/>
                </a:spcAft>
                <a:buClr>
                  <a:schemeClr val="dk1"/>
                </a:buClr>
                <a:buSzPts val="1400"/>
                <a:buFont typeface="Arial Narrow"/>
                <a:buNone/>
              </a:pPr>
              <a:r>
                <a:t/>
              </a:r>
              <a:endParaRPr b="0" i="0" sz="1400" u="none" cap="none" strike="noStrike">
                <a:solidFill>
                  <a:schemeClr val="dk1"/>
                </a:solidFill>
                <a:latin typeface="Arial Narrow"/>
                <a:ea typeface="Arial Narrow"/>
                <a:cs typeface="Arial Narrow"/>
                <a:sym typeface="Arial Narrow"/>
              </a:endParaRPr>
            </a:p>
          </p:txBody>
        </p:sp>
        <p:sp>
          <p:nvSpPr>
            <p:cNvPr id="380" name="Google Shape;380;p59"/>
            <p:cNvSpPr/>
            <p:nvPr/>
          </p:nvSpPr>
          <p:spPr>
            <a:xfrm>
              <a:off x="3127247" y="3290137"/>
              <a:ext cx="10842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9"/>
            <p:cNvSpPr txBox="1"/>
            <p:nvPr/>
          </p:nvSpPr>
          <p:spPr>
            <a:xfrm>
              <a:off x="3127247" y="3454521"/>
              <a:ext cx="1084200" cy="4395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 sz="2000">
                  <a:solidFill>
                    <a:schemeClr val="dk1"/>
                  </a:solidFill>
                  <a:latin typeface="Impact"/>
                  <a:ea typeface="Impact"/>
                  <a:cs typeface="Impact"/>
                  <a:sym typeface="Impact"/>
                </a:rPr>
                <a:t>FULL SCHOOL</a:t>
              </a:r>
              <a:endParaRPr sz="2000">
                <a:solidFill>
                  <a:schemeClr val="dk1"/>
                </a:solidFill>
                <a:latin typeface="Impact"/>
                <a:ea typeface="Impact"/>
                <a:cs typeface="Impact"/>
                <a:sym typeface="Impact"/>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