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823" r:id="rId2"/>
    <p:sldMasterId id="2147484111" r:id="rId3"/>
  </p:sldMasterIdLst>
  <p:notesMasterIdLst>
    <p:notesMasterId r:id="rId30"/>
  </p:notesMasterIdLst>
  <p:handoutMasterIdLst>
    <p:handoutMasterId r:id="rId31"/>
  </p:handoutMasterIdLst>
  <p:sldIdLst>
    <p:sldId id="1374" r:id="rId4"/>
    <p:sldId id="1266" r:id="rId5"/>
    <p:sldId id="1368" r:id="rId6"/>
    <p:sldId id="1369" r:id="rId7"/>
    <p:sldId id="1256" r:id="rId8"/>
    <p:sldId id="655" r:id="rId9"/>
    <p:sldId id="1370" r:id="rId10"/>
    <p:sldId id="990" r:id="rId11"/>
    <p:sldId id="1207" r:id="rId12"/>
    <p:sldId id="1320" r:id="rId13"/>
    <p:sldId id="1241" r:id="rId14"/>
    <p:sldId id="1314" r:id="rId15"/>
    <p:sldId id="662" r:id="rId16"/>
    <p:sldId id="826" r:id="rId17"/>
    <p:sldId id="1317" r:id="rId18"/>
    <p:sldId id="1375" r:id="rId19"/>
    <p:sldId id="1376" r:id="rId20"/>
    <p:sldId id="1377" r:id="rId21"/>
    <p:sldId id="1378" r:id="rId22"/>
    <p:sldId id="627" r:id="rId23"/>
    <p:sldId id="1247" r:id="rId24"/>
    <p:sldId id="1385" r:id="rId25"/>
    <p:sldId id="257" r:id="rId26"/>
    <p:sldId id="1245" r:id="rId27"/>
    <p:sldId id="1240" r:id="rId28"/>
    <p:sldId id="605" r:id="rId29"/>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e L. Kahler" initials="DL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4E5"/>
    <a:srgbClr val="941651"/>
    <a:srgbClr val="C2DF87"/>
    <a:srgbClr val="D25627"/>
    <a:srgbClr val="E57D3C"/>
    <a:srgbClr val="8E88A3"/>
    <a:srgbClr val="8B1C40"/>
    <a:srgbClr val="F6323E"/>
    <a:srgbClr val="C126B8"/>
    <a:srgbClr val="4300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859" autoAdjust="0"/>
    <p:restoredTop sz="87311" autoAdjust="0"/>
  </p:normalViewPr>
  <p:slideViewPr>
    <p:cSldViewPr>
      <p:cViewPr varScale="1">
        <p:scale>
          <a:sx n="249" d="100"/>
          <a:sy n="249" d="100"/>
        </p:scale>
        <p:origin x="1688" y="176"/>
      </p:cViewPr>
      <p:guideLst>
        <p:guide orient="horz" pos="2160"/>
        <p:guide pos="3840"/>
      </p:guideLst>
    </p:cSldViewPr>
  </p:slideViewPr>
  <p:outlineViewPr>
    <p:cViewPr>
      <p:scale>
        <a:sx n="33" d="100"/>
        <a:sy n="33" d="100"/>
      </p:scale>
      <p:origin x="0" y="-4928"/>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1243D-D955-4082-B6F4-3A881E42F674}"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DFA2C285-C07E-4674-9A06-3F1191C920AD}">
      <dgm:prSet phldrT="[Text]"/>
      <dgm:spPr/>
      <dgm:t>
        <a:bodyPr/>
        <a:lstStyle/>
        <a:p>
          <a:r>
            <a:rPr lang="en-US" dirty="0">
              <a:solidFill>
                <a:schemeClr val="tx1"/>
              </a:solidFill>
            </a:rPr>
            <a:t>Changes need to be made to address school culture</a:t>
          </a:r>
        </a:p>
      </dgm:t>
    </dgm:pt>
    <dgm:pt modelId="{488F1ADB-F10C-492F-BFF6-A8E88FBBEC72}" type="parTrans" cxnId="{77AF5D2E-3FE7-47AE-A1BD-6483DEB814B3}">
      <dgm:prSet/>
      <dgm:spPr/>
      <dgm:t>
        <a:bodyPr/>
        <a:lstStyle/>
        <a:p>
          <a:endParaRPr lang="en-US"/>
        </a:p>
      </dgm:t>
    </dgm:pt>
    <dgm:pt modelId="{06F69486-1C85-4F24-A8F8-19499889CD2A}" type="sibTrans" cxnId="{77AF5D2E-3FE7-47AE-A1BD-6483DEB814B3}">
      <dgm:prSet/>
      <dgm:spPr/>
      <dgm:t>
        <a:bodyPr/>
        <a:lstStyle/>
        <a:p>
          <a:endParaRPr lang="en-US"/>
        </a:p>
      </dgm:t>
    </dgm:pt>
    <dgm:pt modelId="{7A07B3D6-58B5-4741-9A2B-5352AC254CF6}">
      <dgm:prSet phldrT="[Text]"/>
      <dgm:spPr/>
      <dgm:t>
        <a:bodyPr/>
        <a:lstStyle/>
        <a:p>
          <a:r>
            <a:rPr lang="en-US" dirty="0"/>
            <a:t>New dynamic roles for counselor and social workers</a:t>
          </a:r>
        </a:p>
      </dgm:t>
    </dgm:pt>
    <dgm:pt modelId="{60C23749-BB92-4141-A9CF-323A28047F2B}" type="parTrans" cxnId="{B93FA1B7-80A5-430B-96BE-2C4F555E1B2E}">
      <dgm:prSet/>
      <dgm:spPr/>
      <dgm:t>
        <a:bodyPr/>
        <a:lstStyle/>
        <a:p>
          <a:endParaRPr lang="en-US"/>
        </a:p>
      </dgm:t>
    </dgm:pt>
    <dgm:pt modelId="{5BD7231F-F049-48D4-AD99-6ECF4447C2CD}" type="sibTrans" cxnId="{B93FA1B7-80A5-430B-96BE-2C4F555E1B2E}">
      <dgm:prSet/>
      <dgm:spPr/>
      <dgm:t>
        <a:bodyPr/>
        <a:lstStyle/>
        <a:p>
          <a:endParaRPr lang="en-US"/>
        </a:p>
      </dgm:t>
    </dgm:pt>
    <dgm:pt modelId="{4A872082-5389-498F-80E8-6E9362AF4DD5}">
      <dgm:prSet phldrT="[Text]"/>
      <dgm:spPr/>
      <dgm:t>
        <a:bodyPr/>
        <a:lstStyle/>
        <a:p>
          <a:r>
            <a:rPr lang="en-US" dirty="0"/>
            <a:t>Collaboration between schools and businesses</a:t>
          </a:r>
        </a:p>
      </dgm:t>
    </dgm:pt>
    <dgm:pt modelId="{D7DB1654-6B0F-4099-8EF8-B6014575D5CD}" type="parTrans" cxnId="{7DDAD455-E4D3-48C8-B95C-0C9B316BE014}">
      <dgm:prSet/>
      <dgm:spPr/>
      <dgm:t>
        <a:bodyPr/>
        <a:lstStyle/>
        <a:p>
          <a:endParaRPr lang="en-US"/>
        </a:p>
      </dgm:t>
    </dgm:pt>
    <dgm:pt modelId="{78B87535-9A8F-45D3-BD20-5C3CE9FB0392}" type="sibTrans" cxnId="{7DDAD455-E4D3-48C8-B95C-0C9B316BE014}">
      <dgm:prSet/>
      <dgm:spPr/>
      <dgm:t>
        <a:bodyPr/>
        <a:lstStyle/>
        <a:p>
          <a:endParaRPr lang="en-US"/>
        </a:p>
      </dgm:t>
    </dgm:pt>
    <dgm:pt modelId="{6F5B86D3-EE6F-48D9-9A4B-C1D87A6A7172}">
      <dgm:prSet phldrT="[Text]"/>
      <dgm:spPr>
        <a:solidFill>
          <a:srgbClr val="7030A0"/>
        </a:solidFill>
      </dgm:spPr>
      <dgm:t>
        <a:bodyPr/>
        <a:lstStyle/>
        <a:p>
          <a:r>
            <a:rPr lang="en-US" dirty="0"/>
            <a:t>Reorganize schools around students, not the system</a:t>
          </a:r>
        </a:p>
      </dgm:t>
    </dgm:pt>
    <dgm:pt modelId="{EF70DEE3-6AD6-45D3-9DE7-238D46C59796}" type="parTrans" cxnId="{2191BA85-C392-4C35-8F27-0956484C2E3C}">
      <dgm:prSet/>
      <dgm:spPr>
        <a:solidFill>
          <a:srgbClr val="7030A0"/>
        </a:solidFill>
      </dgm:spPr>
      <dgm:t>
        <a:bodyPr/>
        <a:lstStyle/>
        <a:p>
          <a:endParaRPr lang="en-US"/>
        </a:p>
      </dgm:t>
    </dgm:pt>
    <dgm:pt modelId="{55B5B453-9DA9-418E-9C8B-9FC5E206E815}" type="sibTrans" cxnId="{2191BA85-C392-4C35-8F27-0956484C2E3C}">
      <dgm:prSet/>
      <dgm:spPr/>
      <dgm:t>
        <a:bodyPr/>
        <a:lstStyle/>
        <a:p>
          <a:endParaRPr lang="en-US"/>
        </a:p>
      </dgm:t>
    </dgm:pt>
    <dgm:pt modelId="{2E2E5510-8BA6-4D2A-AF4F-F13703237210}">
      <dgm:prSet phldrT="[Text]" custT="1"/>
      <dgm:spPr>
        <a:solidFill>
          <a:srgbClr val="00B0F0"/>
        </a:solidFill>
      </dgm:spPr>
      <dgm:t>
        <a:bodyPr/>
        <a:lstStyle/>
        <a:p>
          <a:r>
            <a:rPr lang="en-US" sz="2000" dirty="0">
              <a:solidFill>
                <a:schemeClr val="bg1"/>
              </a:solidFill>
            </a:rPr>
            <a:t>Community service needs to play a bigger role</a:t>
          </a:r>
        </a:p>
      </dgm:t>
    </dgm:pt>
    <dgm:pt modelId="{76138BC0-3350-4097-997D-3253C1F341D1}" type="parTrans" cxnId="{50302B9D-067B-48B9-B70F-F1D8D4EEB5B3}">
      <dgm:prSet/>
      <dgm:spPr>
        <a:solidFill>
          <a:srgbClr val="00B0F0"/>
        </a:solidFill>
      </dgm:spPr>
      <dgm:t>
        <a:bodyPr/>
        <a:lstStyle/>
        <a:p>
          <a:endParaRPr lang="en-US"/>
        </a:p>
      </dgm:t>
    </dgm:pt>
    <dgm:pt modelId="{9A3C0A94-7CBB-447A-B8B7-D4F2BBBFFDB2}" type="sibTrans" cxnId="{50302B9D-067B-48B9-B70F-F1D8D4EEB5B3}">
      <dgm:prSet/>
      <dgm:spPr/>
      <dgm:t>
        <a:bodyPr/>
        <a:lstStyle/>
        <a:p>
          <a:endParaRPr lang="en-US"/>
        </a:p>
      </dgm:t>
    </dgm:pt>
    <dgm:pt modelId="{1ED2221E-74CC-47DD-855F-DC1ADA01FD1C}">
      <dgm:prSet phldrT="[Text]"/>
      <dgm:spPr/>
      <dgm:t>
        <a:bodyPr/>
        <a:lstStyle/>
        <a:p>
          <a:endParaRPr lang="en-US" dirty="0"/>
        </a:p>
      </dgm:t>
    </dgm:pt>
    <dgm:pt modelId="{2E79E40B-72F7-420B-B16C-DCCCDC13087C}" type="parTrans" cxnId="{F9EA7C03-FD00-47DB-9E40-69EE960976F4}">
      <dgm:prSet/>
      <dgm:spPr/>
      <dgm:t>
        <a:bodyPr/>
        <a:lstStyle/>
        <a:p>
          <a:endParaRPr lang="en-US"/>
        </a:p>
      </dgm:t>
    </dgm:pt>
    <dgm:pt modelId="{2A4D506B-C92B-4859-8AC2-F8EA65CB472D}" type="sibTrans" cxnId="{F9EA7C03-FD00-47DB-9E40-69EE960976F4}">
      <dgm:prSet/>
      <dgm:spPr/>
      <dgm:t>
        <a:bodyPr/>
        <a:lstStyle/>
        <a:p>
          <a:endParaRPr lang="en-US"/>
        </a:p>
      </dgm:t>
    </dgm:pt>
    <dgm:pt modelId="{1F4D805E-2B5A-493F-9F91-F1150061BDC4}">
      <dgm:prSet phldrT="[Text]"/>
      <dgm:spPr/>
      <dgm:t>
        <a:bodyPr/>
        <a:lstStyle/>
        <a:p>
          <a:r>
            <a:rPr lang="en-US" dirty="0">
              <a:solidFill>
                <a:schemeClr val="bg1"/>
              </a:solidFill>
            </a:rPr>
            <a:t>Kansas children need quality preschool including all day kindergarten</a:t>
          </a:r>
        </a:p>
      </dgm:t>
    </dgm:pt>
    <dgm:pt modelId="{6B4F4780-365F-493B-BA1E-51857B97D505}" type="parTrans" cxnId="{BB99F0F5-D4C8-427D-BAEA-2F412F776EA8}">
      <dgm:prSet/>
      <dgm:spPr/>
      <dgm:t>
        <a:bodyPr/>
        <a:lstStyle/>
        <a:p>
          <a:endParaRPr lang="en-US"/>
        </a:p>
      </dgm:t>
    </dgm:pt>
    <dgm:pt modelId="{EBDAEF17-992C-4C79-9D6F-2D8CBEAD3A84}" type="sibTrans" cxnId="{BB99F0F5-D4C8-427D-BAEA-2F412F776EA8}">
      <dgm:prSet/>
      <dgm:spPr/>
      <dgm:t>
        <a:bodyPr/>
        <a:lstStyle/>
        <a:p>
          <a:endParaRPr lang="en-US"/>
        </a:p>
      </dgm:t>
    </dgm:pt>
    <dgm:pt modelId="{0C27117F-4342-45CB-8915-31319AB9DB86}">
      <dgm:prSet phldrT="[Text]" phldr="1"/>
      <dgm:spPr>
        <a:blipFill rotWithShape="0">
          <a:blip xmlns:r="http://schemas.openxmlformats.org/officeDocument/2006/relationships" r:embed="rId1"/>
          <a:stretch>
            <a:fillRect/>
          </a:stretch>
        </a:blipFill>
      </dgm:spPr>
      <dgm:t>
        <a:bodyPr/>
        <a:lstStyle/>
        <a:p>
          <a:endParaRPr lang="en-US" dirty="0"/>
        </a:p>
      </dgm:t>
    </dgm:pt>
    <dgm:pt modelId="{975E4C1B-098C-4070-B62A-01A32F1173B5}" type="sibTrans" cxnId="{47FAB27B-857B-4DFA-8CE4-B06CCF21225C}">
      <dgm:prSet/>
      <dgm:spPr/>
      <dgm:t>
        <a:bodyPr/>
        <a:lstStyle/>
        <a:p>
          <a:endParaRPr lang="en-US"/>
        </a:p>
      </dgm:t>
    </dgm:pt>
    <dgm:pt modelId="{3B5D788D-1E00-4050-B399-B0CFDDD35774}" type="parTrans" cxnId="{47FAB27B-857B-4DFA-8CE4-B06CCF21225C}">
      <dgm:prSet/>
      <dgm:spPr/>
      <dgm:t>
        <a:bodyPr/>
        <a:lstStyle/>
        <a:p>
          <a:endParaRPr lang="en-US"/>
        </a:p>
      </dgm:t>
    </dgm:pt>
    <dgm:pt modelId="{03213F94-E605-4C1F-9768-CEE6B85753D7}" type="pres">
      <dgm:prSet presAssocID="{E791243D-D955-4082-B6F4-3A881E42F674}" presName="cycle" presStyleCnt="0">
        <dgm:presLayoutVars>
          <dgm:chMax val="1"/>
          <dgm:dir/>
          <dgm:animLvl val="ctr"/>
          <dgm:resizeHandles val="exact"/>
        </dgm:presLayoutVars>
      </dgm:prSet>
      <dgm:spPr/>
    </dgm:pt>
    <dgm:pt modelId="{53A88A32-FD8E-41BA-8C8C-AFAA4FA040D9}" type="pres">
      <dgm:prSet presAssocID="{0C27117F-4342-45CB-8915-31319AB9DB86}" presName="centerShape" presStyleLbl="node0" presStyleIdx="0" presStyleCnt="1" custScaleX="213955" custScaleY="124171"/>
      <dgm:spPr/>
    </dgm:pt>
    <dgm:pt modelId="{DC404C7F-EC96-4974-8903-4E37DED611CA}" type="pres">
      <dgm:prSet presAssocID="{6B4F4780-365F-493B-BA1E-51857B97D505}" presName="parTrans" presStyleLbl="bgSibTrans2D1" presStyleIdx="0" presStyleCnt="6" custScaleX="130171"/>
      <dgm:spPr/>
    </dgm:pt>
    <dgm:pt modelId="{7BCD9494-F49B-42B0-AB8C-DBB9E1E94909}" type="pres">
      <dgm:prSet presAssocID="{1F4D805E-2B5A-493F-9F91-F1150061BDC4}" presName="node" presStyleLbl="node1" presStyleIdx="0" presStyleCnt="6" custScaleX="131332" custScaleY="125446" custRadScaleRad="116764" custRadScaleInc="17191">
        <dgm:presLayoutVars>
          <dgm:bulletEnabled val="1"/>
        </dgm:presLayoutVars>
      </dgm:prSet>
      <dgm:spPr/>
    </dgm:pt>
    <dgm:pt modelId="{B6F816ED-5D3A-4AE5-8366-59BA0A5ECABC}" type="pres">
      <dgm:prSet presAssocID="{488F1ADB-F10C-492F-BFF6-A8E88FBBEC72}" presName="parTrans" presStyleLbl="bgSibTrans2D1" presStyleIdx="1" presStyleCnt="6"/>
      <dgm:spPr/>
    </dgm:pt>
    <dgm:pt modelId="{3E2B2A81-2658-49E4-A537-21C3794C8390}" type="pres">
      <dgm:prSet presAssocID="{DFA2C285-C07E-4674-9A06-3F1191C920AD}" presName="node" presStyleLbl="node1" presStyleIdx="1" presStyleCnt="6" custScaleX="131332" custScaleY="125446" custRadScaleRad="113841" custRadScaleInc="-15708">
        <dgm:presLayoutVars>
          <dgm:bulletEnabled val="1"/>
        </dgm:presLayoutVars>
      </dgm:prSet>
      <dgm:spPr/>
    </dgm:pt>
    <dgm:pt modelId="{9CFD45D6-EF4C-4BF1-92E2-4A7F2C41B66F}" type="pres">
      <dgm:prSet presAssocID="{60C23749-BB92-4141-A9CF-323A28047F2B}" presName="parTrans" presStyleLbl="bgSibTrans2D1" presStyleIdx="2" presStyleCnt="6"/>
      <dgm:spPr/>
    </dgm:pt>
    <dgm:pt modelId="{78043977-7588-42D6-B044-F1C7CC450760}" type="pres">
      <dgm:prSet presAssocID="{7A07B3D6-58B5-4741-9A2B-5352AC254CF6}" presName="node" presStyleLbl="node1" presStyleIdx="2" presStyleCnt="6" custScaleX="131332" custScaleY="125446" custRadScaleRad="93459" custRadScaleInc="-12942">
        <dgm:presLayoutVars>
          <dgm:bulletEnabled val="1"/>
        </dgm:presLayoutVars>
      </dgm:prSet>
      <dgm:spPr/>
    </dgm:pt>
    <dgm:pt modelId="{C7A78109-5906-492F-86D0-AADAA054DFEF}" type="pres">
      <dgm:prSet presAssocID="{D7DB1654-6B0F-4099-8EF8-B6014575D5CD}" presName="parTrans" presStyleLbl="bgSibTrans2D1" presStyleIdx="3" presStyleCnt="6"/>
      <dgm:spPr/>
    </dgm:pt>
    <dgm:pt modelId="{C9AF8C07-EB4A-4EF9-9C8E-553185B9CE70}" type="pres">
      <dgm:prSet presAssocID="{4A872082-5389-498F-80E8-6E9362AF4DD5}" presName="node" presStyleLbl="node1" presStyleIdx="3" presStyleCnt="6" custScaleX="131332" custScaleY="125446" custRadScaleRad="92481" custRadScaleInc="7738">
        <dgm:presLayoutVars>
          <dgm:bulletEnabled val="1"/>
        </dgm:presLayoutVars>
      </dgm:prSet>
      <dgm:spPr/>
    </dgm:pt>
    <dgm:pt modelId="{585198E5-EE7E-4158-9742-323F90BEA087}" type="pres">
      <dgm:prSet presAssocID="{EF70DEE3-6AD6-45D3-9DE7-238D46C59796}" presName="parTrans" presStyleLbl="bgSibTrans2D1" presStyleIdx="4" presStyleCnt="6"/>
      <dgm:spPr/>
    </dgm:pt>
    <dgm:pt modelId="{11D0F3A9-5F44-4F7E-BA37-8AE3B98CD7CA}" type="pres">
      <dgm:prSet presAssocID="{6F5B86D3-EE6F-48D9-9A4B-C1D87A6A7172}" presName="node" presStyleLbl="node1" presStyleIdx="4" presStyleCnt="6" custScaleX="131332" custScaleY="125446" custRadScaleRad="112883" custRadScaleInc="9684">
        <dgm:presLayoutVars>
          <dgm:bulletEnabled val="1"/>
        </dgm:presLayoutVars>
      </dgm:prSet>
      <dgm:spPr/>
    </dgm:pt>
    <dgm:pt modelId="{5B678CBC-D046-41F4-9107-7CBFE56B210A}" type="pres">
      <dgm:prSet presAssocID="{76138BC0-3350-4097-997D-3253C1F341D1}" presName="parTrans" presStyleLbl="bgSibTrans2D1" presStyleIdx="5" presStyleCnt="6" custScaleX="133574" custLinFactNeighborX="8429" custLinFactNeighborY="-9165"/>
      <dgm:spPr/>
    </dgm:pt>
    <dgm:pt modelId="{7D18DEB3-6B81-4D49-B608-88ECAEF01B01}" type="pres">
      <dgm:prSet presAssocID="{2E2E5510-8BA6-4D2A-AF4F-F13703237210}" presName="node" presStyleLbl="node1" presStyleIdx="5" presStyleCnt="6" custScaleX="131332" custScaleY="125446" custRadScaleRad="116764" custRadScaleInc="-17191">
        <dgm:presLayoutVars>
          <dgm:bulletEnabled val="1"/>
        </dgm:presLayoutVars>
      </dgm:prSet>
      <dgm:spPr/>
    </dgm:pt>
  </dgm:ptLst>
  <dgm:cxnLst>
    <dgm:cxn modelId="{F9EA7C03-FD00-47DB-9E40-69EE960976F4}" srcId="{E791243D-D955-4082-B6F4-3A881E42F674}" destId="{1ED2221E-74CC-47DD-855F-DC1ADA01FD1C}" srcOrd="1" destOrd="0" parTransId="{2E79E40B-72F7-420B-B16C-DCCCDC13087C}" sibTransId="{2A4D506B-C92B-4859-8AC2-F8EA65CB472D}"/>
    <dgm:cxn modelId="{2310ED0D-E83D-C340-80DF-1BFB56942FF1}" type="presOf" srcId="{4A872082-5389-498F-80E8-6E9362AF4DD5}" destId="{C9AF8C07-EB4A-4EF9-9C8E-553185B9CE70}" srcOrd="0" destOrd="0" presId="urn:microsoft.com/office/officeart/2005/8/layout/radial4"/>
    <dgm:cxn modelId="{6EF0F817-6092-B54C-9814-3D3FBB4B4576}" type="presOf" srcId="{EF70DEE3-6AD6-45D3-9DE7-238D46C59796}" destId="{585198E5-EE7E-4158-9742-323F90BEA087}" srcOrd="0" destOrd="0" presId="urn:microsoft.com/office/officeart/2005/8/layout/radial4"/>
    <dgm:cxn modelId="{77AF5D2E-3FE7-47AE-A1BD-6483DEB814B3}" srcId="{0C27117F-4342-45CB-8915-31319AB9DB86}" destId="{DFA2C285-C07E-4674-9A06-3F1191C920AD}" srcOrd="1" destOrd="0" parTransId="{488F1ADB-F10C-492F-BFF6-A8E88FBBEC72}" sibTransId="{06F69486-1C85-4F24-A8F8-19499889CD2A}"/>
    <dgm:cxn modelId="{2368333C-023D-5C4D-B0F4-8B57C86119C1}" type="presOf" srcId="{6B4F4780-365F-493B-BA1E-51857B97D505}" destId="{DC404C7F-EC96-4974-8903-4E37DED611CA}" srcOrd="0" destOrd="0" presId="urn:microsoft.com/office/officeart/2005/8/layout/radial4"/>
    <dgm:cxn modelId="{7DDAD455-E4D3-48C8-B95C-0C9B316BE014}" srcId="{0C27117F-4342-45CB-8915-31319AB9DB86}" destId="{4A872082-5389-498F-80E8-6E9362AF4DD5}" srcOrd="3" destOrd="0" parTransId="{D7DB1654-6B0F-4099-8EF8-B6014575D5CD}" sibTransId="{78B87535-9A8F-45D3-BD20-5C3CE9FB0392}"/>
    <dgm:cxn modelId="{69A23357-496F-0D43-9294-559BC3ACBA5B}" type="presOf" srcId="{6F5B86D3-EE6F-48D9-9A4B-C1D87A6A7172}" destId="{11D0F3A9-5F44-4F7E-BA37-8AE3B98CD7CA}" srcOrd="0" destOrd="0" presId="urn:microsoft.com/office/officeart/2005/8/layout/radial4"/>
    <dgm:cxn modelId="{AFB4DC5E-94BF-164F-9542-D571C7F59AEB}" type="presOf" srcId="{1F4D805E-2B5A-493F-9F91-F1150061BDC4}" destId="{7BCD9494-F49B-42B0-AB8C-DBB9E1E94909}" srcOrd="0" destOrd="0" presId="urn:microsoft.com/office/officeart/2005/8/layout/radial4"/>
    <dgm:cxn modelId="{F277016E-E5EA-B34D-BC04-E656CFD1FC94}" type="presOf" srcId="{D7DB1654-6B0F-4099-8EF8-B6014575D5CD}" destId="{C7A78109-5906-492F-86D0-AADAA054DFEF}" srcOrd="0" destOrd="0" presId="urn:microsoft.com/office/officeart/2005/8/layout/radial4"/>
    <dgm:cxn modelId="{BADF8174-7CCC-E549-8DCA-1D87CFE9B148}" type="presOf" srcId="{E791243D-D955-4082-B6F4-3A881E42F674}" destId="{03213F94-E605-4C1F-9768-CEE6B85753D7}" srcOrd="0" destOrd="0" presId="urn:microsoft.com/office/officeart/2005/8/layout/radial4"/>
    <dgm:cxn modelId="{C1EC0377-ED2A-034C-A4A7-F07ACE0DFF38}" type="presOf" srcId="{DFA2C285-C07E-4674-9A06-3F1191C920AD}" destId="{3E2B2A81-2658-49E4-A537-21C3794C8390}" srcOrd="0" destOrd="0" presId="urn:microsoft.com/office/officeart/2005/8/layout/radial4"/>
    <dgm:cxn modelId="{47FAB27B-857B-4DFA-8CE4-B06CCF21225C}" srcId="{E791243D-D955-4082-B6F4-3A881E42F674}" destId="{0C27117F-4342-45CB-8915-31319AB9DB86}" srcOrd="0" destOrd="0" parTransId="{3B5D788D-1E00-4050-B399-B0CFDDD35774}" sibTransId="{975E4C1B-098C-4070-B62A-01A32F1173B5}"/>
    <dgm:cxn modelId="{2191BA85-C392-4C35-8F27-0956484C2E3C}" srcId="{0C27117F-4342-45CB-8915-31319AB9DB86}" destId="{6F5B86D3-EE6F-48D9-9A4B-C1D87A6A7172}" srcOrd="4" destOrd="0" parTransId="{EF70DEE3-6AD6-45D3-9DE7-238D46C59796}" sibTransId="{55B5B453-9DA9-418E-9C8B-9FC5E206E815}"/>
    <dgm:cxn modelId="{50302B9D-067B-48B9-B70F-F1D8D4EEB5B3}" srcId="{0C27117F-4342-45CB-8915-31319AB9DB86}" destId="{2E2E5510-8BA6-4D2A-AF4F-F13703237210}" srcOrd="5" destOrd="0" parTransId="{76138BC0-3350-4097-997D-3253C1F341D1}" sibTransId="{9A3C0A94-7CBB-447A-B8B7-D4F2BBBFFDB2}"/>
    <dgm:cxn modelId="{ECA0CCA4-ADEC-D041-A026-5337BBEA97DF}" type="presOf" srcId="{60C23749-BB92-4141-A9CF-323A28047F2B}" destId="{9CFD45D6-EF4C-4BF1-92E2-4A7F2C41B66F}" srcOrd="0" destOrd="0" presId="urn:microsoft.com/office/officeart/2005/8/layout/radial4"/>
    <dgm:cxn modelId="{B93FA1B7-80A5-430B-96BE-2C4F555E1B2E}" srcId="{0C27117F-4342-45CB-8915-31319AB9DB86}" destId="{7A07B3D6-58B5-4741-9A2B-5352AC254CF6}" srcOrd="2" destOrd="0" parTransId="{60C23749-BB92-4141-A9CF-323A28047F2B}" sibTransId="{5BD7231F-F049-48D4-AD99-6ECF4447C2CD}"/>
    <dgm:cxn modelId="{934BD4BB-ADDA-0647-9927-E54FF0600054}" type="presOf" srcId="{0C27117F-4342-45CB-8915-31319AB9DB86}" destId="{53A88A32-FD8E-41BA-8C8C-AFAA4FA040D9}" srcOrd="0" destOrd="0" presId="urn:microsoft.com/office/officeart/2005/8/layout/radial4"/>
    <dgm:cxn modelId="{935645E4-CAE6-BE43-83D8-FB8F857BD732}" type="presOf" srcId="{7A07B3D6-58B5-4741-9A2B-5352AC254CF6}" destId="{78043977-7588-42D6-B044-F1C7CC450760}" srcOrd="0" destOrd="0" presId="urn:microsoft.com/office/officeart/2005/8/layout/radial4"/>
    <dgm:cxn modelId="{72BF38E6-3657-6B4D-BD0E-FAE323720D4A}" type="presOf" srcId="{2E2E5510-8BA6-4D2A-AF4F-F13703237210}" destId="{7D18DEB3-6B81-4D49-B608-88ECAEF01B01}" srcOrd="0" destOrd="0" presId="urn:microsoft.com/office/officeart/2005/8/layout/radial4"/>
    <dgm:cxn modelId="{BB99F0F5-D4C8-427D-BAEA-2F412F776EA8}" srcId="{0C27117F-4342-45CB-8915-31319AB9DB86}" destId="{1F4D805E-2B5A-493F-9F91-F1150061BDC4}" srcOrd="0" destOrd="0" parTransId="{6B4F4780-365F-493B-BA1E-51857B97D505}" sibTransId="{EBDAEF17-992C-4C79-9D6F-2D8CBEAD3A84}"/>
    <dgm:cxn modelId="{C9621FFD-6D83-7D4E-860C-6B49FC8C0796}" type="presOf" srcId="{76138BC0-3350-4097-997D-3253C1F341D1}" destId="{5B678CBC-D046-41F4-9107-7CBFE56B210A}" srcOrd="0" destOrd="0" presId="urn:microsoft.com/office/officeart/2005/8/layout/radial4"/>
    <dgm:cxn modelId="{01B57EFE-436B-3B4F-9462-B7D5D66CA06C}" type="presOf" srcId="{488F1ADB-F10C-492F-BFF6-A8E88FBBEC72}" destId="{B6F816ED-5D3A-4AE5-8366-59BA0A5ECABC}" srcOrd="0" destOrd="0" presId="urn:microsoft.com/office/officeart/2005/8/layout/radial4"/>
    <dgm:cxn modelId="{EF74E02A-347B-294D-BDD4-AD609687E875}" type="presParOf" srcId="{03213F94-E605-4C1F-9768-CEE6B85753D7}" destId="{53A88A32-FD8E-41BA-8C8C-AFAA4FA040D9}" srcOrd="0" destOrd="0" presId="urn:microsoft.com/office/officeart/2005/8/layout/radial4"/>
    <dgm:cxn modelId="{F2F7CCA4-1929-134A-AFBE-4044C0A51C0B}" type="presParOf" srcId="{03213F94-E605-4C1F-9768-CEE6B85753D7}" destId="{DC404C7F-EC96-4974-8903-4E37DED611CA}" srcOrd="1" destOrd="0" presId="urn:microsoft.com/office/officeart/2005/8/layout/radial4"/>
    <dgm:cxn modelId="{7CB61863-A06C-3648-8C3F-5E607C2FED38}" type="presParOf" srcId="{03213F94-E605-4C1F-9768-CEE6B85753D7}" destId="{7BCD9494-F49B-42B0-AB8C-DBB9E1E94909}" srcOrd="2" destOrd="0" presId="urn:microsoft.com/office/officeart/2005/8/layout/radial4"/>
    <dgm:cxn modelId="{D9FECDF3-C56F-5744-BDEA-7F2E86743EF1}" type="presParOf" srcId="{03213F94-E605-4C1F-9768-CEE6B85753D7}" destId="{B6F816ED-5D3A-4AE5-8366-59BA0A5ECABC}" srcOrd="3" destOrd="0" presId="urn:microsoft.com/office/officeart/2005/8/layout/radial4"/>
    <dgm:cxn modelId="{0901FC7B-BFA5-554B-AA37-6AF152CC0FCE}" type="presParOf" srcId="{03213F94-E605-4C1F-9768-CEE6B85753D7}" destId="{3E2B2A81-2658-49E4-A537-21C3794C8390}" srcOrd="4" destOrd="0" presId="urn:microsoft.com/office/officeart/2005/8/layout/radial4"/>
    <dgm:cxn modelId="{D927CCF5-DBAF-1849-9CCF-8BC231D40732}" type="presParOf" srcId="{03213F94-E605-4C1F-9768-CEE6B85753D7}" destId="{9CFD45D6-EF4C-4BF1-92E2-4A7F2C41B66F}" srcOrd="5" destOrd="0" presId="urn:microsoft.com/office/officeart/2005/8/layout/radial4"/>
    <dgm:cxn modelId="{65011669-C66E-FA41-83C4-CFAD98CBB4AA}" type="presParOf" srcId="{03213F94-E605-4C1F-9768-CEE6B85753D7}" destId="{78043977-7588-42D6-B044-F1C7CC450760}" srcOrd="6" destOrd="0" presId="urn:microsoft.com/office/officeart/2005/8/layout/radial4"/>
    <dgm:cxn modelId="{823D5D00-0A97-C942-8BD8-258CDDF598F0}" type="presParOf" srcId="{03213F94-E605-4C1F-9768-CEE6B85753D7}" destId="{C7A78109-5906-492F-86D0-AADAA054DFEF}" srcOrd="7" destOrd="0" presId="urn:microsoft.com/office/officeart/2005/8/layout/radial4"/>
    <dgm:cxn modelId="{E6AB3283-D0C3-7C47-8849-F6DD0FB06C87}" type="presParOf" srcId="{03213F94-E605-4C1F-9768-CEE6B85753D7}" destId="{C9AF8C07-EB4A-4EF9-9C8E-553185B9CE70}" srcOrd="8" destOrd="0" presId="urn:microsoft.com/office/officeart/2005/8/layout/radial4"/>
    <dgm:cxn modelId="{C59FB2A3-09C9-504B-8EEA-D27D008AA9C7}" type="presParOf" srcId="{03213F94-E605-4C1F-9768-CEE6B85753D7}" destId="{585198E5-EE7E-4158-9742-323F90BEA087}" srcOrd="9" destOrd="0" presId="urn:microsoft.com/office/officeart/2005/8/layout/radial4"/>
    <dgm:cxn modelId="{31626874-1F4F-9249-A544-24374E1B52FE}" type="presParOf" srcId="{03213F94-E605-4C1F-9768-CEE6B85753D7}" destId="{11D0F3A9-5F44-4F7E-BA37-8AE3B98CD7CA}" srcOrd="10" destOrd="0" presId="urn:microsoft.com/office/officeart/2005/8/layout/radial4"/>
    <dgm:cxn modelId="{A8A5606C-1EDE-604C-B78A-5A4BAD423C2E}" type="presParOf" srcId="{03213F94-E605-4C1F-9768-CEE6B85753D7}" destId="{5B678CBC-D046-41F4-9107-7CBFE56B210A}" srcOrd="11" destOrd="0" presId="urn:microsoft.com/office/officeart/2005/8/layout/radial4"/>
    <dgm:cxn modelId="{3C69A240-3D27-344C-8DE5-E9A7DE9ECA91}" type="presParOf" srcId="{03213F94-E605-4C1F-9768-CEE6B85753D7}" destId="{7D18DEB3-6B81-4D49-B608-88ECAEF01B0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C9BA0-F89E-7B45-99F8-52E6FD4188C9}" type="doc">
      <dgm:prSet loTypeId="urn:microsoft.com/office/officeart/2008/layout/VerticalCurvedList" loCatId="cycle" qsTypeId="urn:microsoft.com/office/officeart/2005/8/quickstyle/simple4" qsCatId="simple" csTypeId="urn:microsoft.com/office/officeart/2005/8/colors/colorful1" csCatId="colorful" phldr="1"/>
      <dgm:spPr/>
      <dgm:t>
        <a:bodyPr/>
        <a:lstStyle/>
        <a:p>
          <a:endParaRPr lang="en-US"/>
        </a:p>
      </dgm:t>
    </dgm:pt>
    <dgm:pt modelId="{52B1DE18-6A1C-AD4B-A580-EFB10306A31C}">
      <dgm:prSet phldrT="[Text]" custT="1"/>
      <dgm:spPr/>
      <dgm:t>
        <a:bodyPr/>
        <a:lstStyle/>
        <a:p>
          <a:r>
            <a:rPr lang="en-US" sz="3600" dirty="0">
              <a:solidFill>
                <a:schemeClr val="bg1"/>
              </a:solidFill>
            </a:rPr>
            <a:t>Social Emotional Growth</a:t>
          </a:r>
        </a:p>
      </dgm:t>
    </dgm:pt>
    <dgm:pt modelId="{13E9FF27-2C9A-A64F-A273-CA7F6631F7E2}" type="parTrans" cxnId="{9F16D85B-4AE5-F149-967F-1F3CFFD4E509}">
      <dgm:prSet/>
      <dgm:spPr/>
      <dgm:t>
        <a:bodyPr/>
        <a:lstStyle/>
        <a:p>
          <a:endParaRPr lang="en-US"/>
        </a:p>
      </dgm:t>
    </dgm:pt>
    <dgm:pt modelId="{FDBFCE31-5707-1949-9F5A-BF004052C599}" type="sibTrans" cxnId="{9F16D85B-4AE5-F149-967F-1F3CFFD4E509}">
      <dgm:prSet/>
      <dgm:spPr>
        <a:ln w="63500">
          <a:solidFill>
            <a:schemeClr val="accent5"/>
          </a:solidFill>
        </a:ln>
      </dgm:spPr>
      <dgm:t>
        <a:bodyPr/>
        <a:lstStyle/>
        <a:p>
          <a:endParaRPr lang="en-US"/>
        </a:p>
      </dgm:t>
    </dgm:pt>
    <dgm:pt modelId="{99B1A442-20F6-9947-9CF1-82B1CE2D9FA8}">
      <dgm:prSet phldrT="[Text]" custT="1"/>
      <dgm:spPr/>
      <dgm:t>
        <a:bodyPr/>
        <a:lstStyle/>
        <a:p>
          <a:r>
            <a:rPr lang="en-US" sz="3600" dirty="0"/>
            <a:t>Kindergarten Readiness</a:t>
          </a:r>
        </a:p>
      </dgm:t>
    </dgm:pt>
    <dgm:pt modelId="{C6381D3D-E105-E24A-8E7C-8ADC1E98C99F}" type="parTrans" cxnId="{800F7B7A-31E6-AA4E-BF8B-1DEE4070078C}">
      <dgm:prSet/>
      <dgm:spPr/>
      <dgm:t>
        <a:bodyPr/>
        <a:lstStyle/>
        <a:p>
          <a:endParaRPr lang="en-US"/>
        </a:p>
      </dgm:t>
    </dgm:pt>
    <dgm:pt modelId="{58047661-2D73-0442-9A34-8356F2CDA7C7}" type="sibTrans" cxnId="{800F7B7A-31E6-AA4E-BF8B-1DEE4070078C}">
      <dgm:prSet/>
      <dgm:spPr/>
      <dgm:t>
        <a:bodyPr/>
        <a:lstStyle/>
        <a:p>
          <a:endParaRPr lang="en-US"/>
        </a:p>
      </dgm:t>
    </dgm:pt>
    <dgm:pt modelId="{036BCADC-AE57-E04A-B05A-E6530078CE91}">
      <dgm:prSet phldrT="[Text]" custT="1"/>
      <dgm:spPr>
        <a:gradFill rotWithShape="0">
          <a:gsLst>
            <a:gs pos="0">
              <a:schemeClr val="tx2"/>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gradFill>
      </dgm:spPr>
      <dgm:t>
        <a:bodyPr/>
        <a:lstStyle/>
        <a:p>
          <a:r>
            <a:rPr lang="en-US" sz="3600" dirty="0"/>
            <a:t>Individual Plan of Study</a:t>
          </a:r>
        </a:p>
      </dgm:t>
    </dgm:pt>
    <dgm:pt modelId="{6C4085EE-AD47-6D4B-B303-652227D848A1}" type="parTrans" cxnId="{2B8A386B-DD3B-F049-BFD4-B54E2F8F7BBA}">
      <dgm:prSet/>
      <dgm:spPr/>
      <dgm:t>
        <a:bodyPr/>
        <a:lstStyle/>
        <a:p>
          <a:endParaRPr lang="en-US"/>
        </a:p>
      </dgm:t>
    </dgm:pt>
    <dgm:pt modelId="{AB3F628A-0C30-3740-8323-4D934A9B747A}" type="sibTrans" cxnId="{2B8A386B-DD3B-F049-BFD4-B54E2F8F7BBA}">
      <dgm:prSet/>
      <dgm:spPr/>
      <dgm:t>
        <a:bodyPr/>
        <a:lstStyle/>
        <a:p>
          <a:endParaRPr lang="en-US"/>
        </a:p>
      </dgm:t>
    </dgm:pt>
    <dgm:pt modelId="{5B7B2099-41D8-004B-8D65-B38C39E321CD}">
      <dgm:prSet phldrT="[Tex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2800" dirty="0"/>
            <a:t>High School Graduation Rates</a:t>
          </a:r>
        </a:p>
      </dgm:t>
    </dgm:pt>
    <dgm:pt modelId="{29E06F37-7257-6B4A-9B80-2E6417372E2D}" type="parTrans" cxnId="{55F0964B-75B7-B441-88D6-6463C7D39A85}">
      <dgm:prSet/>
      <dgm:spPr/>
      <dgm:t>
        <a:bodyPr/>
        <a:lstStyle/>
        <a:p>
          <a:endParaRPr lang="en-US"/>
        </a:p>
      </dgm:t>
    </dgm:pt>
    <dgm:pt modelId="{9B7EDC5B-41DC-4642-BBB6-4572F64C15CA}" type="sibTrans" cxnId="{55F0964B-75B7-B441-88D6-6463C7D39A85}">
      <dgm:prSet/>
      <dgm:spPr/>
      <dgm:t>
        <a:bodyPr/>
        <a:lstStyle/>
        <a:p>
          <a:endParaRPr lang="en-US"/>
        </a:p>
      </dgm:t>
    </dgm:pt>
    <dgm:pt modelId="{4CD40E5E-F263-3C45-AEBF-86D8DD33391C}">
      <dgm:prSet phldrT="[Text]" custT="1"/>
      <dgm:spPr>
        <a:solidFill>
          <a:schemeClr val="accent5"/>
        </a:solidFill>
        <a:effectLst>
          <a:glow>
            <a:schemeClr val="bg2"/>
          </a:glow>
        </a:effectLst>
      </dgm:spPr>
      <dgm:t>
        <a:bodyPr/>
        <a:lstStyle/>
        <a:p>
          <a:r>
            <a:rPr lang="en-US" sz="3200" dirty="0"/>
            <a:t>Post Secondary Completion</a:t>
          </a:r>
        </a:p>
      </dgm:t>
    </dgm:pt>
    <dgm:pt modelId="{571C5902-1825-A943-BD93-B236903D4DD2}" type="parTrans" cxnId="{A98D70D0-FDE7-DB41-8A7B-0C01FEFFC19D}">
      <dgm:prSet/>
      <dgm:spPr/>
      <dgm:t>
        <a:bodyPr/>
        <a:lstStyle/>
        <a:p>
          <a:endParaRPr lang="en-US"/>
        </a:p>
      </dgm:t>
    </dgm:pt>
    <dgm:pt modelId="{B8C9C7EC-D845-2F4C-ADCC-45B89C6F3098}" type="sibTrans" cxnId="{A98D70D0-FDE7-DB41-8A7B-0C01FEFFC19D}">
      <dgm:prSet/>
      <dgm:spPr/>
      <dgm:t>
        <a:bodyPr/>
        <a:lstStyle/>
        <a:p>
          <a:endParaRPr lang="en-US"/>
        </a:p>
      </dgm:t>
    </dgm:pt>
    <dgm:pt modelId="{8920BE36-2629-4647-82BB-E5679876C639}" type="pres">
      <dgm:prSet presAssocID="{082C9BA0-F89E-7B45-99F8-52E6FD4188C9}" presName="Name0" presStyleCnt="0">
        <dgm:presLayoutVars>
          <dgm:chMax val="7"/>
          <dgm:chPref val="7"/>
          <dgm:dir/>
        </dgm:presLayoutVars>
      </dgm:prSet>
      <dgm:spPr/>
    </dgm:pt>
    <dgm:pt modelId="{7B1087D9-B106-2B40-903A-2B80FD210404}" type="pres">
      <dgm:prSet presAssocID="{082C9BA0-F89E-7B45-99F8-52E6FD4188C9}" presName="Name1" presStyleCnt="0"/>
      <dgm:spPr/>
    </dgm:pt>
    <dgm:pt modelId="{E7F6D431-189D-D74F-8DD8-0D83DF54FA90}" type="pres">
      <dgm:prSet presAssocID="{082C9BA0-F89E-7B45-99F8-52E6FD4188C9}" presName="cycle" presStyleCnt="0"/>
      <dgm:spPr/>
    </dgm:pt>
    <dgm:pt modelId="{1D44CD56-337C-6F47-A065-23F9BB34CE58}" type="pres">
      <dgm:prSet presAssocID="{082C9BA0-F89E-7B45-99F8-52E6FD4188C9}" presName="srcNode" presStyleLbl="node1" presStyleIdx="0" presStyleCnt="5"/>
      <dgm:spPr/>
    </dgm:pt>
    <dgm:pt modelId="{F74A63C8-E466-1848-8610-D8932C7E91B0}" type="pres">
      <dgm:prSet presAssocID="{082C9BA0-F89E-7B45-99F8-52E6FD4188C9}" presName="conn" presStyleLbl="parChTrans1D2" presStyleIdx="0" presStyleCnt="1" custScaleX="99933"/>
      <dgm:spPr/>
    </dgm:pt>
    <dgm:pt modelId="{63D374A2-C544-1A40-B71B-CD7E926EB63B}" type="pres">
      <dgm:prSet presAssocID="{082C9BA0-F89E-7B45-99F8-52E6FD4188C9}" presName="extraNode" presStyleLbl="node1" presStyleIdx="0" presStyleCnt="5"/>
      <dgm:spPr/>
    </dgm:pt>
    <dgm:pt modelId="{F6B1C594-E5B8-3145-9EE6-EE995A413001}" type="pres">
      <dgm:prSet presAssocID="{082C9BA0-F89E-7B45-99F8-52E6FD4188C9}" presName="dstNode" presStyleLbl="node1" presStyleIdx="0" presStyleCnt="5"/>
      <dgm:spPr/>
    </dgm:pt>
    <dgm:pt modelId="{2BE05F37-9A4A-2141-9302-759141DC58F7}" type="pres">
      <dgm:prSet presAssocID="{52B1DE18-6A1C-AD4B-A580-EFB10306A31C}" presName="text_1" presStyleLbl="node1" presStyleIdx="0" presStyleCnt="5">
        <dgm:presLayoutVars>
          <dgm:bulletEnabled val="1"/>
        </dgm:presLayoutVars>
      </dgm:prSet>
      <dgm:spPr/>
    </dgm:pt>
    <dgm:pt modelId="{9453C38E-C9FE-034C-9977-DE6957BCE791}" type="pres">
      <dgm:prSet presAssocID="{52B1DE18-6A1C-AD4B-A580-EFB10306A31C}" presName="accent_1" presStyleCnt="0"/>
      <dgm:spPr/>
    </dgm:pt>
    <dgm:pt modelId="{676A47F5-D9A2-4F40-BEAA-4080D9BB4C27}" type="pres">
      <dgm:prSet presAssocID="{52B1DE18-6A1C-AD4B-A580-EFB10306A31C}" presName="accentRepeatNode" presStyleLbl="solidFgAcc1" presStyleIdx="0" presStyleCnt="5"/>
      <dgm:spPr>
        <a:solidFill>
          <a:schemeClr val="accent4"/>
        </a:solidFill>
        <a:ln w="25400">
          <a:noFill/>
        </a:ln>
        <a:effectLst>
          <a:glow rad="127000">
            <a:schemeClr val="accent2">
              <a:alpha val="30000"/>
            </a:schemeClr>
          </a:glow>
        </a:effectLst>
      </dgm:spPr>
    </dgm:pt>
    <dgm:pt modelId="{0790621F-E159-F845-BDA3-95A52492E165}" type="pres">
      <dgm:prSet presAssocID="{99B1A442-20F6-9947-9CF1-82B1CE2D9FA8}" presName="text_2" presStyleLbl="node1" presStyleIdx="1" presStyleCnt="5">
        <dgm:presLayoutVars>
          <dgm:bulletEnabled val="1"/>
        </dgm:presLayoutVars>
      </dgm:prSet>
      <dgm:spPr/>
    </dgm:pt>
    <dgm:pt modelId="{5644EB7E-7515-284F-B260-524F5A9BB8FA}" type="pres">
      <dgm:prSet presAssocID="{99B1A442-20F6-9947-9CF1-82B1CE2D9FA8}" presName="accent_2" presStyleCnt="0"/>
      <dgm:spPr/>
    </dgm:pt>
    <dgm:pt modelId="{10B4999E-721F-EE47-8AA6-BB33D4EBAE51}" type="pres">
      <dgm:prSet presAssocID="{99B1A442-20F6-9947-9CF1-82B1CE2D9FA8}" presName="accentRepeatNode" presStyleLbl="solidFgAcc1" presStyleIdx="1" presStyleCnt="5"/>
      <dgm:spPr>
        <a:solidFill>
          <a:schemeClr val="bg2"/>
        </a:solidFill>
        <a:effectLst>
          <a:glow rad="127000">
            <a:schemeClr val="accent3">
              <a:alpha val="30000"/>
            </a:schemeClr>
          </a:glow>
        </a:effectLst>
      </dgm:spPr>
    </dgm:pt>
    <dgm:pt modelId="{628BF3DB-8C74-1E49-A51A-11216C57049F}" type="pres">
      <dgm:prSet presAssocID="{036BCADC-AE57-E04A-B05A-E6530078CE91}" presName="text_3" presStyleLbl="node1" presStyleIdx="2" presStyleCnt="5">
        <dgm:presLayoutVars>
          <dgm:bulletEnabled val="1"/>
        </dgm:presLayoutVars>
      </dgm:prSet>
      <dgm:spPr/>
    </dgm:pt>
    <dgm:pt modelId="{C76781E5-C5D9-0F4D-9768-AA41A07EED68}" type="pres">
      <dgm:prSet presAssocID="{036BCADC-AE57-E04A-B05A-E6530078CE91}" presName="accent_3" presStyleCnt="0"/>
      <dgm:spPr/>
    </dgm:pt>
    <dgm:pt modelId="{EA8FAC7C-1433-314D-A6DF-38B6083DA1D5}" type="pres">
      <dgm:prSet presAssocID="{036BCADC-AE57-E04A-B05A-E6530078CE91}" presName="accentRepeatNode" presStyleLbl="solidFgAcc1" presStyleIdx="2" presStyleCnt="5"/>
      <dgm:spPr>
        <a:solidFill>
          <a:schemeClr val="accent2"/>
        </a:solidFill>
        <a:ln>
          <a:noFill/>
        </a:ln>
        <a:effectLst>
          <a:glow rad="127000">
            <a:schemeClr val="tx2">
              <a:alpha val="30000"/>
            </a:schemeClr>
          </a:glow>
        </a:effectLst>
      </dgm:spPr>
    </dgm:pt>
    <dgm:pt modelId="{D00DCD45-E5DB-9E44-BAB2-137C8E0A3DFB}" type="pres">
      <dgm:prSet presAssocID="{5B7B2099-41D8-004B-8D65-B38C39E321CD}" presName="text_4" presStyleLbl="node1" presStyleIdx="3" presStyleCnt="5" custLinFactNeighborX="-587" custLinFactNeighborY="-602">
        <dgm:presLayoutVars>
          <dgm:bulletEnabled val="1"/>
        </dgm:presLayoutVars>
      </dgm:prSet>
      <dgm:spPr/>
    </dgm:pt>
    <dgm:pt modelId="{1268FF1B-B3A2-E24C-90DB-9B339840373A}" type="pres">
      <dgm:prSet presAssocID="{5B7B2099-41D8-004B-8D65-B38C39E321CD}" presName="accent_4" presStyleCnt="0"/>
      <dgm:spPr/>
    </dgm:pt>
    <dgm:pt modelId="{BA677D07-8372-2944-89BD-C80AFD2B35A8}" type="pres">
      <dgm:prSet presAssocID="{5B7B2099-41D8-004B-8D65-B38C39E321CD}" presName="accentRepeatNode" presStyleLbl="solidFgAcc1" presStyleIdx="3" presStyleCnt="5"/>
      <dgm:spPr>
        <a:solidFill>
          <a:schemeClr val="accent1"/>
        </a:solidFill>
        <a:ln>
          <a:noFill/>
        </a:ln>
        <a:effectLst>
          <a:glow rad="127000">
            <a:schemeClr val="accent1">
              <a:alpha val="30000"/>
            </a:schemeClr>
          </a:glow>
        </a:effectLst>
      </dgm:spPr>
    </dgm:pt>
    <dgm:pt modelId="{937BE5E8-7FBB-D646-831F-44001EF04F5A}" type="pres">
      <dgm:prSet presAssocID="{4CD40E5E-F263-3C45-AEBF-86D8DD33391C}" presName="text_5" presStyleLbl="node1" presStyleIdx="4" presStyleCnt="5">
        <dgm:presLayoutVars>
          <dgm:bulletEnabled val="1"/>
        </dgm:presLayoutVars>
      </dgm:prSet>
      <dgm:spPr/>
    </dgm:pt>
    <dgm:pt modelId="{43C94A50-B091-C144-B0AF-6669D8D11E72}" type="pres">
      <dgm:prSet presAssocID="{4CD40E5E-F263-3C45-AEBF-86D8DD33391C}" presName="accent_5" presStyleCnt="0"/>
      <dgm:spPr/>
    </dgm:pt>
    <dgm:pt modelId="{F2350631-4FB8-D847-AE4E-D61583B1F5CA}" type="pres">
      <dgm:prSet presAssocID="{4CD40E5E-F263-3C45-AEBF-86D8DD33391C}" presName="accentRepeatNode" presStyleLbl="solidFgAcc1" presStyleIdx="4" presStyleCnt="5"/>
      <dgm:spPr>
        <a:solidFill>
          <a:schemeClr val="accent5">
            <a:lumMod val="40000"/>
            <a:lumOff val="60000"/>
          </a:schemeClr>
        </a:solidFill>
        <a:effectLst>
          <a:glow rad="127000">
            <a:schemeClr val="bg2">
              <a:alpha val="30000"/>
            </a:schemeClr>
          </a:glow>
        </a:effectLst>
      </dgm:spPr>
    </dgm:pt>
  </dgm:ptLst>
  <dgm:cxnLst>
    <dgm:cxn modelId="{F347561F-8726-DF4F-B43E-364FF45D6437}" type="presOf" srcId="{5B7B2099-41D8-004B-8D65-B38C39E321CD}" destId="{D00DCD45-E5DB-9E44-BAB2-137C8E0A3DFB}" srcOrd="0" destOrd="0" presId="urn:microsoft.com/office/officeart/2008/layout/VerticalCurvedList"/>
    <dgm:cxn modelId="{434F0B22-E7B5-3243-ADA5-090A756BADFD}" type="presOf" srcId="{FDBFCE31-5707-1949-9F5A-BF004052C599}" destId="{F74A63C8-E466-1848-8610-D8932C7E91B0}" srcOrd="0" destOrd="0" presId="urn:microsoft.com/office/officeart/2008/layout/VerticalCurvedList"/>
    <dgm:cxn modelId="{F1E5E53D-034A-AC42-837B-E2F0F8A9751A}" type="presOf" srcId="{082C9BA0-F89E-7B45-99F8-52E6FD4188C9}" destId="{8920BE36-2629-4647-82BB-E5679876C639}" srcOrd="0" destOrd="0" presId="urn:microsoft.com/office/officeart/2008/layout/VerticalCurvedList"/>
    <dgm:cxn modelId="{74CA8D49-A521-9D4E-BFA1-4C0401FC2407}" type="presOf" srcId="{99B1A442-20F6-9947-9CF1-82B1CE2D9FA8}" destId="{0790621F-E159-F845-BDA3-95A52492E165}" srcOrd="0" destOrd="0" presId="urn:microsoft.com/office/officeart/2008/layout/VerticalCurvedList"/>
    <dgm:cxn modelId="{55F0964B-75B7-B441-88D6-6463C7D39A85}" srcId="{082C9BA0-F89E-7B45-99F8-52E6FD4188C9}" destId="{5B7B2099-41D8-004B-8D65-B38C39E321CD}" srcOrd="3" destOrd="0" parTransId="{29E06F37-7257-6B4A-9B80-2E6417372E2D}" sibTransId="{9B7EDC5B-41DC-4642-BBB6-4572F64C15CA}"/>
    <dgm:cxn modelId="{9F16D85B-4AE5-F149-967F-1F3CFFD4E509}" srcId="{082C9BA0-F89E-7B45-99F8-52E6FD4188C9}" destId="{52B1DE18-6A1C-AD4B-A580-EFB10306A31C}" srcOrd="0" destOrd="0" parTransId="{13E9FF27-2C9A-A64F-A273-CA7F6631F7E2}" sibTransId="{FDBFCE31-5707-1949-9F5A-BF004052C599}"/>
    <dgm:cxn modelId="{2B8A386B-DD3B-F049-BFD4-B54E2F8F7BBA}" srcId="{082C9BA0-F89E-7B45-99F8-52E6FD4188C9}" destId="{036BCADC-AE57-E04A-B05A-E6530078CE91}" srcOrd="2" destOrd="0" parTransId="{6C4085EE-AD47-6D4B-B303-652227D848A1}" sibTransId="{AB3F628A-0C30-3740-8323-4D934A9B747A}"/>
    <dgm:cxn modelId="{800F7B7A-31E6-AA4E-BF8B-1DEE4070078C}" srcId="{082C9BA0-F89E-7B45-99F8-52E6FD4188C9}" destId="{99B1A442-20F6-9947-9CF1-82B1CE2D9FA8}" srcOrd="1" destOrd="0" parTransId="{C6381D3D-E105-E24A-8E7C-8ADC1E98C99F}" sibTransId="{58047661-2D73-0442-9A34-8356F2CDA7C7}"/>
    <dgm:cxn modelId="{C2CAA487-EF60-CD43-AAC2-215C934326A8}" type="presOf" srcId="{036BCADC-AE57-E04A-B05A-E6530078CE91}" destId="{628BF3DB-8C74-1E49-A51A-11216C57049F}" srcOrd="0" destOrd="0" presId="urn:microsoft.com/office/officeart/2008/layout/VerticalCurvedList"/>
    <dgm:cxn modelId="{04BC41A1-4D91-5A47-B87C-DF0B56795541}" type="presOf" srcId="{52B1DE18-6A1C-AD4B-A580-EFB10306A31C}" destId="{2BE05F37-9A4A-2141-9302-759141DC58F7}" srcOrd="0" destOrd="0" presId="urn:microsoft.com/office/officeart/2008/layout/VerticalCurvedList"/>
    <dgm:cxn modelId="{CEBFAFC6-2ADC-F349-A6D9-1D4908F829B1}" type="presOf" srcId="{4CD40E5E-F263-3C45-AEBF-86D8DD33391C}" destId="{937BE5E8-7FBB-D646-831F-44001EF04F5A}" srcOrd="0" destOrd="0" presId="urn:microsoft.com/office/officeart/2008/layout/VerticalCurvedList"/>
    <dgm:cxn modelId="{A98D70D0-FDE7-DB41-8A7B-0C01FEFFC19D}" srcId="{082C9BA0-F89E-7B45-99F8-52E6FD4188C9}" destId="{4CD40E5E-F263-3C45-AEBF-86D8DD33391C}" srcOrd="4" destOrd="0" parTransId="{571C5902-1825-A943-BD93-B236903D4DD2}" sibTransId="{B8C9C7EC-D845-2F4C-ADCC-45B89C6F3098}"/>
    <dgm:cxn modelId="{87532326-2A27-844B-82CB-606060C96CAC}" type="presParOf" srcId="{8920BE36-2629-4647-82BB-E5679876C639}" destId="{7B1087D9-B106-2B40-903A-2B80FD210404}" srcOrd="0" destOrd="0" presId="urn:microsoft.com/office/officeart/2008/layout/VerticalCurvedList"/>
    <dgm:cxn modelId="{57712285-E105-F244-B3AF-C69657C9FBC7}" type="presParOf" srcId="{7B1087D9-B106-2B40-903A-2B80FD210404}" destId="{E7F6D431-189D-D74F-8DD8-0D83DF54FA90}" srcOrd="0" destOrd="0" presId="urn:microsoft.com/office/officeart/2008/layout/VerticalCurvedList"/>
    <dgm:cxn modelId="{291711C2-2363-8048-8859-23C4184D2238}" type="presParOf" srcId="{E7F6D431-189D-D74F-8DD8-0D83DF54FA90}" destId="{1D44CD56-337C-6F47-A065-23F9BB34CE58}" srcOrd="0" destOrd="0" presId="urn:microsoft.com/office/officeart/2008/layout/VerticalCurvedList"/>
    <dgm:cxn modelId="{09780FED-BD1D-5549-9230-FC9D5299FB0C}" type="presParOf" srcId="{E7F6D431-189D-D74F-8DD8-0D83DF54FA90}" destId="{F74A63C8-E466-1848-8610-D8932C7E91B0}" srcOrd="1" destOrd="0" presId="urn:microsoft.com/office/officeart/2008/layout/VerticalCurvedList"/>
    <dgm:cxn modelId="{3F7449ED-8F63-C140-9B69-BA65C0D55AED}" type="presParOf" srcId="{E7F6D431-189D-D74F-8DD8-0D83DF54FA90}" destId="{63D374A2-C544-1A40-B71B-CD7E926EB63B}" srcOrd="2" destOrd="0" presId="urn:microsoft.com/office/officeart/2008/layout/VerticalCurvedList"/>
    <dgm:cxn modelId="{A31EB875-4AFB-B34B-B17F-9EBFF5E9AEAD}" type="presParOf" srcId="{E7F6D431-189D-D74F-8DD8-0D83DF54FA90}" destId="{F6B1C594-E5B8-3145-9EE6-EE995A413001}" srcOrd="3" destOrd="0" presId="urn:microsoft.com/office/officeart/2008/layout/VerticalCurvedList"/>
    <dgm:cxn modelId="{5AF43E57-29FE-3C4C-AC1C-928DB9F41D4A}" type="presParOf" srcId="{7B1087D9-B106-2B40-903A-2B80FD210404}" destId="{2BE05F37-9A4A-2141-9302-759141DC58F7}" srcOrd="1" destOrd="0" presId="urn:microsoft.com/office/officeart/2008/layout/VerticalCurvedList"/>
    <dgm:cxn modelId="{0AAB409D-D5DC-EF40-9AF0-06D7A4376F19}" type="presParOf" srcId="{7B1087D9-B106-2B40-903A-2B80FD210404}" destId="{9453C38E-C9FE-034C-9977-DE6957BCE791}" srcOrd="2" destOrd="0" presId="urn:microsoft.com/office/officeart/2008/layout/VerticalCurvedList"/>
    <dgm:cxn modelId="{7882105B-C370-9243-AF36-4FCD74F56A21}" type="presParOf" srcId="{9453C38E-C9FE-034C-9977-DE6957BCE791}" destId="{676A47F5-D9A2-4F40-BEAA-4080D9BB4C27}" srcOrd="0" destOrd="0" presId="urn:microsoft.com/office/officeart/2008/layout/VerticalCurvedList"/>
    <dgm:cxn modelId="{63DFEFA0-6060-B948-9B77-736F1A0EFC93}" type="presParOf" srcId="{7B1087D9-B106-2B40-903A-2B80FD210404}" destId="{0790621F-E159-F845-BDA3-95A52492E165}" srcOrd="3" destOrd="0" presId="urn:microsoft.com/office/officeart/2008/layout/VerticalCurvedList"/>
    <dgm:cxn modelId="{D57B96DD-9E54-264E-B1E8-F7918A9CF103}" type="presParOf" srcId="{7B1087D9-B106-2B40-903A-2B80FD210404}" destId="{5644EB7E-7515-284F-B260-524F5A9BB8FA}" srcOrd="4" destOrd="0" presId="urn:microsoft.com/office/officeart/2008/layout/VerticalCurvedList"/>
    <dgm:cxn modelId="{6A39816A-B1B2-1E47-A209-59FC6936EAEB}" type="presParOf" srcId="{5644EB7E-7515-284F-B260-524F5A9BB8FA}" destId="{10B4999E-721F-EE47-8AA6-BB33D4EBAE51}" srcOrd="0" destOrd="0" presId="urn:microsoft.com/office/officeart/2008/layout/VerticalCurvedList"/>
    <dgm:cxn modelId="{AD9EE30A-4F9B-5C4E-8CA7-AC0F64965EE2}" type="presParOf" srcId="{7B1087D9-B106-2B40-903A-2B80FD210404}" destId="{628BF3DB-8C74-1E49-A51A-11216C57049F}" srcOrd="5" destOrd="0" presId="urn:microsoft.com/office/officeart/2008/layout/VerticalCurvedList"/>
    <dgm:cxn modelId="{2EDF4B9D-4F2A-3843-80CE-A9DE023EB8FC}" type="presParOf" srcId="{7B1087D9-B106-2B40-903A-2B80FD210404}" destId="{C76781E5-C5D9-0F4D-9768-AA41A07EED68}" srcOrd="6" destOrd="0" presId="urn:microsoft.com/office/officeart/2008/layout/VerticalCurvedList"/>
    <dgm:cxn modelId="{66DF4751-4CF5-644A-915A-4B3331A54265}" type="presParOf" srcId="{C76781E5-C5D9-0F4D-9768-AA41A07EED68}" destId="{EA8FAC7C-1433-314D-A6DF-38B6083DA1D5}" srcOrd="0" destOrd="0" presId="urn:microsoft.com/office/officeart/2008/layout/VerticalCurvedList"/>
    <dgm:cxn modelId="{9D47C263-0B7D-2F47-B639-11C63F17A952}" type="presParOf" srcId="{7B1087D9-B106-2B40-903A-2B80FD210404}" destId="{D00DCD45-E5DB-9E44-BAB2-137C8E0A3DFB}" srcOrd="7" destOrd="0" presId="urn:microsoft.com/office/officeart/2008/layout/VerticalCurvedList"/>
    <dgm:cxn modelId="{A6D74EA9-4CA6-CB4E-BACE-46CBA5B4BC28}" type="presParOf" srcId="{7B1087D9-B106-2B40-903A-2B80FD210404}" destId="{1268FF1B-B3A2-E24C-90DB-9B339840373A}" srcOrd="8" destOrd="0" presId="urn:microsoft.com/office/officeart/2008/layout/VerticalCurvedList"/>
    <dgm:cxn modelId="{0D78DAE2-3692-914C-BBED-2DBF10612B49}" type="presParOf" srcId="{1268FF1B-B3A2-E24C-90DB-9B339840373A}" destId="{BA677D07-8372-2944-89BD-C80AFD2B35A8}" srcOrd="0" destOrd="0" presId="urn:microsoft.com/office/officeart/2008/layout/VerticalCurvedList"/>
    <dgm:cxn modelId="{6B5533D0-234A-BA41-8A3B-6F07C8C40829}" type="presParOf" srcId="{7B1087D9-B106-2B40-903A-2B80FD210404}" destId="{937BE5E8-7FBB-D646-831F-44001EF04F5A}" srcOrd="9" destOrd="0" presId="urn:microsoft.com/office/officeart/2008/layout/VerticalCurvedList"/>
    <dgm:cxn modelId="{211E3232-F716-5B44-9B95-0715354F474F}" type="presParOf" srcId="{7B1087D9-B106-2B40-903A-2B80FD210404}" destId="{43C94A50-B091-C144-B0AF-6669D8D11E72}" srcOrd="10" destOrd="0" presId="urn:microsoft.com/office/officeart/2008/layout/VerticalCurvedList"/>
    <dgm:cxn modelId="{BC1F0CB0-5D49-364D-AB7D-82D591CEBF51}" type="presParOf" srcId="{43C94A50-B091-C144-B0AF-6669D8D11E72}" destId="{F2350631-4FB8-D847-AE4E-D61583B1F5C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8A32-FD8E-41BA-8C8C-AFAA4FA040D9}">
      <dsp:nvSpPr>
        <dsp:cNvPr id="0" name=""/>
        <dsp:cNvSpPr/>
      </dsp:nvSpPr>
      <dsp:spPr>
        <a:xfrm>
          <a:off x="3564901" y="2545928"/>
          <a:ext cx="5062196" cy="2937898"/>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306242" y="2976173"/>
        <a:ext cx="3579514" cy="2077408"/>
      </dsp:txXfrm>
    </dsp:sp>
    <dsp:sp modelId="{DC404C7F-EC96-4974-8903-4E37DED611CA}">
      <dsp:nvSpPr>
        <dsp:cNvPr id="0" name=""/>
        <dsp:cNvSpPr/>
      </dsp:nvSpPr>
      <dsp:spPr>
        <a:xfrm rot="11109438">
          <a:off x="1684567" y="3372556"/>
          <a:ext cx="2060649" cy="67431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CD9494-F49B-42B0-AB8C-DBB9E1E94909}">
      <dsp:nvSpPr>
        <dsp:cNvPr id="0" name=""/>
        <dsp:cNvSpPr/>
      </dsp:nvSpPr>
      <dsp:spPr>
        <a:xfrm>
          <a:off x="839015" y="2807504"/>
          <a:ext cx="2175129" cy="16621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Kansas children need quality preschool including all day kindergarten</a:t>
          </a:r>
        </a:p>
      </dsp:txBody>
      <dsp:txXfrm>
        <a:off x="887697" y="2856186"/>
        <a:ext cx="2077765" cy="1564752"/>
      </dsp:txXfrm>
    </dsp:sp>
    <dsp:sp modelId="{B6F816ED-5D3A-4AE5-8366-59BA0A5ECABC}">
      <dsp:nvSpPr>
        <dsp:cNvPr id="0" name=""/>
        <dsp:cNvSpPr/>
      </dsp:nvSpPr>
      <dsp:spPr>
        <a:xfrm rot="12677256">
          <a:off x="2468105" y="2057626"/>
          <a:ext cx="1924015" cy="67431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2B2A81-2658-49E4-A537-21C3794C8390}">
      <dsp:nvSpPr>
        <dsp:cNvPr id="0" name=""/>
        <dsp:cNvSpPr/>
      </dsp:nvSpPr>
      <dsp:spPr>
        <a:xfrm>
          <a:off x="1520444" y="1064121"/>
          <a:ext cx="2175129" cy="16621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Changes need to be made to address school culture</a:t>
          </a:r>
        </a:p>
      </dsp:txBody>
      <dsp:txXfrm>
        <a:off x="1569126" y="1112803"/>
        <a:ext cx="2077765" cy="1564752"/>
      </dsp:txXfrm>
    </dsp:sp>
    <dsp:sp modelId="{9CFD45D6-EF4C-4BF1-92E2-4A7F2C41B66F}">
      <dsp:nvSpPr>
        <dsp:cNvPr id="0" name=""/>
        <dsp:cNvSpPr/>
      </dsp:nvSpPr>
      <dsp:spPr>
        <a:xfrm rot="14887044">
          <a:off x="4310913" y="1361565"/>
          <a:ext cx="1709629" cy="67431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043977-7588-42D6-B044-F1C7CC450760}">
      <dsp:nvSpPr>
        <dsp:cNvPr id="0" name=""/>
        <dsp:cNvSpPr/>
      </dsp:nvSpPr>
      <dsp:spPr>
        <a:xfrm>
          <a:off x="3759568" y="74438"/>
          <a:ext cx="2175129" cy="16621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New dynamic roles for counselor and social workers</a:t>
          </a:r>
        </a:p>
      </dsp:txBody>
      <dsp:txXfrm>
        <a:off x="3808250" y="123120"/>
        <a:ext cx="2077765" cy="1564752"/>
      </dsp:txXfrm>
    </dsp:sp>
    <dsp:sp modelId="{C7A78109-5906-492F-86D0-AADAA054DFEF}">
      <dsp:nvSpPr>
        <dsp:cNvPr id="0" name=""/>
        <dsp:cNvSpPr/>
      </dsp:nvSpPr>
      <dsp:spPr>
        <a:xfrm rot="17419284">
          <a:off x="6111657" y="1358946"/>
          <a:ext cx="1686135" cy="674312"/>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AF8C07-EB4A-4EF9-9C8E-553185B9CE70}">
      <dsp:nvSpPr>
        <dsp:cNvPr id="0" name=""/>
        <dsp:cNvSpPr/>
      </dsp:nvSpPr>
      <dsp:spPr>
        <a:xfrm>
          <a:off x="6159946" y="74450"/>
          <a:ext cx="2175129" cy="16621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Collaboration between schools and businesses</a:t>
          </a:r>
        </a:p>
      </dsp:txBody>
      <dsp:txXfrm>
        <a:off x="6208628" y="123132"/>
        <a:ext cx="2077765" cy="1564752"/>
      </dsp:txXfrm>
    </dsp:sp>
    <dsp:sp modelId="{585198E5-EE7E-4158-9742-323F90BEA087}">
      <dsp:nvSpPr>
        <dsp:cNvPr id="0" name=""/>
        <dsp:cNvSpPr/>
      </dsp:nvSpPr>
      <dsp:spPr>
        <a:xfrm rot="19614312">
          <a:off x="7716897" y="1993645"/>
          <a:ext cx="1925961" cy="674312"/>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11D0F3A9-5F44-4F7E-BA37-8AE3B98CD7CA}">
      <dsp:nvSpPr>
        <dsp:cNvPr id="0" name=""/>
        <dsp:cNvSpPr/>
      </dsp:nvSpPr>
      <dsp:spPr>
        <a:xfrm>
          <a:off x="8399068" y="973931"/>
          <a:ext cx="2175129" cy="1662116"/>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Reorganize schools around students, not the system</a:t>
          </a:r>
        </a:p>
      </dsp:txBody>
      <dsp:txXfrm>
        <a:off x="8447750" y="1022613"/>
        <a:ext cx="2077765" cy="1564752"/>
      </dsp:txXfrm>
    </dsp:sp>
    <dsp:sp modelId="{5B678CBC-D046-41F4-9107-7CBFE56B210A}">
      <dsp:nvSpPr>
        <dsp:cNvPr id="0" name=""/>
        <dsp:cNvSpPr/>
      </dsp:nvSpPr>
      <dsp:spPr>
        <a:xfrm rot="21290562">
          <a:off x="8553281" y="3310755"/>
          <a:ext cx="2114519" cy="674312"/>
        </a:xfrm>
        <a:prstGeom prst="lef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7D18DEB3-6B81-4D49-B608-88ECAEF01B01}">
      <dsp:nvSpPr>
        <dsp:cNvPr id="0" name=""/>
        <dsp:cNvSpPr/>
      </dsp:nvSpPr>
      <dsp:spPr>
        <a:xfrm>
          <a:off x="9177854" y="2807504"/>
          <a:ext cx="2175129" cy="166211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Community service needs to play a bigger role</a:t>
          </a:r>
        </a:p>
      </dsp:txBody>
      <dsp:txXfrm>
        <a:off x="9226536" y="2856186"/>
        <a:ext cx="2077765" cy="1564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A63C8-E466-1848-8610-D8932C7E91B0}">
      <dsp:nvSpPr>
        <dsp:cNvPr id="0" name=""/>
        <dsp:cNvSpPr/>
      </dsp:nvSpPr>
      <dsp:spPr>
        <a:xfrm>
          <a:off x="-5626625" y="-861684"/>
          <a:ext cx="6697278" cy="6701768"/>
        </a:xfrm>
        <a:prstGeom prst="blockArc">
          <a:avLst>
            <a:gd name="adj1" fmla="val 18900000"/>
            <a:gd name="adj2" fmla="val 2700000"/>
            <a:gd name="adj3" fmla="val 322"/>
          </a:avLst>
        </a:prstGeom>
        <a:noFill/>
        <a:ln w="63500" cap="flat" cmpd="sng" algn="ctr">
          <a:solidFill>
            <a:schemeClr val="accent5"/>
          </a:solidFill>
          <a:prstDash val="solid"/>
          <a:miter lim="800000"/>
        </a:ln>
        <a:effectLst/>
      </dsp:spPr>
      <dsp:style>
        <a:lnRef idx="1">
          <a:scrgbClr r="0" g="0" b="0"/>
        </a:lnRef>
        <a:fillRef idx="0">
          <a:scrgbClr r="0" g="0" b="0"/>
        </a:fillRef>
        <a:effectRef idx="0">
          <a:scrgbClr r="0" g="0" b="0"/>
        </a:effectRef>
        <a:fontRef idx="minor"/>
      </dsp:style>
    </dsp:sp>
    <dsp:sp modelId="{2BE05F37-9A4A-2141-9302-759141DC58F7}">
      <dsp:nvSpPr>
        <dsp:cNvPr id="0" name=""/>
        <dsp:cNvSpPr/>
      </dsp:nvSpPr>
      <dsp:spPr>
        <a:xfrm>
          <a:off x="469034" y="311050"/>
          <a:ext cx="8148137" cy="6224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rPr>
            <a:t>Social Emotional Growth</a:t>
          </a:r>
        </a:p>
      </dsp:txBody>
      <dsp:txXfrm>
        <a:off x="469034" y="311050"/>
        <a:ext cx="8148137" cy="622499"/>
      </dsp:txXfrm>
    </dsp:sp>
    <dsp:sp modelId="{676A47F5-D9A2-4F40-BEAA-4080D9BB4C27}">
      <dsp:nvSpPr>
        <dsp:cNvPr id="0" name=""/>
        <dsp:cNvSpPr/>
      </dsp:nvSpPr>
      <dsp:spPr>
        <a:xfrm>
          <a:off x="79972" y="233237"/>
          <a:ext cx="778123" cy="778123"/>
        </a:xfrm>
        <a:prstGeom prst="ellipse">
          <a:avLst/>
        </a:prstGeom>
        <a:solidFill>
          <a:schemeClr val="accent4"/>
        </a:solidFill>
        <a:ln w="25400" cap="flat" cmpd="sng" algn="ctr">
          <a:noFill/>
          <a:prstDash val="solid"/>
          <a:miter lim="800000"/>
        </a:ln>
        <a:effectLst>
          <a:glow rad="127000">
            <a:schemeClr val="accent2">
              <a:alpha val="30000"/>
            </a:schemeClr>
          </a:glow>
        </a:effectLst>
      </dsp:spPr>
      <dsp:style>
        <a:lnRef idx="1">
          <a:scrgbClr r="0" g="0" b="0"/>
        </a:lnRef>
        <a:fillRef idx="1">
          <a:scrgbClr r="0" g="0" b="0"/>
        </a:fillRef>
        <a:effectRef idx="0">
          <a:scrgbClr r="0" g="0" b="0"/>
        </a:effectRef>
        <a:fontRef idx="minor"/>
      </dsp:style>
    </dsp:sp>
    <dsp:sp modelId="{0790621F-E159-F845-BDA3-95A52492E165}">
      <dsp:nvSpPr>
        <dsp:cNvPr id="0" name=""/>
        <dsp:cNvSpPr/>
      </dsp:nvSpPr>
      <dsp:spPr>
        <a:xfrm>
          <a:off x="915098" y="1244500"/>
          <a:ext cx="7702072" cy="62249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Kindergarten Readiness</a:t>
          </a:r>
        </a:p>
      </dsp:txBody>
      <dsp:txXfrm>
        <a:off x="915098" y="1244500"/>
        <a:ext cx="7702072" cy="622499"/>
      </dsp:txXfrm>
    </dsp:sp>
    <dsp:sp modelId="{10B4999E-721F-EE47-8AA6-BB33D4EBAE51}">
      <dsp:nvSpPr>
        <dsp:cNvPr id="0" name=""/>
        <dsp:cNvSpPr/>
      </dsp:nvSpPr>
      <dsp:spPr>
        <a:xfrm>
          <a:off x="526036" y="1166687"/>
          <a:ext cx="778123" cy="778123"/>
        </a:xfrm>
        <a:prstGeom prst="ellipse">
          <a:avLst/>
        </a:prstGeom>
        <a:solidFill>
          <a:schemeClr val="bg2"/>
        </a:solidFill>
        <a:ln w="6350" cap="flat" cmpd="sng" algn="ctr">
          <a:solidFill>
            <a:schemeClr val="accent3">
              <a:hueOff val="0"/>
              <a:satOff val="0"/>
              <a:lumOff val="0"/>
              <a:alphaOff val="0"/>
            </a:schemeClr>
          </a:solidFill>
          <a:prstDash val="solid"/>
          <a:miter lim="800000"/>
        </a:ln>
        <a:effectLst>
          <a:glow rad="127000">
            <a:schemeClr val="accent3">
              <a:alpha val="30000"/>
            </a:schemeClr>
          </a:glow>
        </a:effectLst>
      </dsp:spPr>
      <dsp:style>
        <a:lnRef idx="1">
          <a:scrgbClr r="0" g="0" b="0"/>
        </a:lnRef>
        <a:fillRef idx="1">
          <a:scrgbClr r="0" g="0" b="0"/>
        </a:fillRef>
        <a:effectRef idx="0">
          <a:scrgbClr r="0" g="0" b="0"/>
        </a:effectRef>
        <a:fontRef idx="minor"/>
      </dsp:style>
    </dsp:sp>
    <dsp:sp modelId="{628BF3DB-8C74-1E49-A51A-11216C57049F}">
      <dsp:nvSpPr>
        <dsp:cNvPr id="0" name=""/>
        <dsp:cNvSpPr/>
      </dsp:nvSpPr>
      <dsp:spPr>
        <a:xfrm>
          <a:off x="1052004" y="2177949"/>
          <a:ext cx="7565166" cy="622499"/>
        </a:xfrm>
        <a:prstGeom prst="rect">
          <a:avLst/>
        </a:prstGeom>
        <a:gradFill rotWithShape="0">
          <a:gsLst>
            <a:gs pos="0">
              <a:schemeClr val="tx2"/>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Individual Plan of Study</a:t>
          </a:r>
        </a:p>
      </dsp:txBody>
      <dsp:txXfrm>
        <a:off x="1052004" y="2177949"/>
        <a:ext cx="7565166" cy="622499"/>
      </dsp:txXfrm>
    </dsp:sp>
    <dsp:sp modelId="{EA8FAC7C-1433-314D-A6DF-38B6083DA1D5}">
      <dsp:nvSpPr>
        <dsp:cNvPr id="0" name=""/>
        <dsp:cNvSpPr/>
      </dsp:nvSpPr>
      <dsp:spPr>
        <a:xfrm>
          <a:off x="662942" y="2100137"/>
          <a:ext cx="778123" cy="778123"/>
        </a:xfrm>
        <a:prstGeom prst="ellipse">
          <a:avLst/>
        </a:prstGeom>
        <a:solidFill>
          <a:schemeClr val="accent2"/>
        </a:solidFill>
        <a:ln w="6350" cap="flat" cmpd="sng" algn="ctr">
          <a:noFill/>
          <a:prstDash val="solid"/>
          <a:miter lim="800000"/>
        </a:ln>
        <a:effectLst>
          <a:glow rad="127000">
            <a:schemeClr val="tx2">
              <a:alpha val="30000"/>
            </a:schemeClr>
          </a:glow>
        </a:effectLst>
      </dsp:spPr>
      <dsp:style>
        <a:lnRef idx="1">
          <a:scrgbClr r="0" g="0" b="0"/>
        </a:lnRef>
        <a:fillRef idx="1">
          <a:scrgbClr r="0" g="0" b="0"/>
        </a:fillRef>
        <a:effectRef idx="0">
          <a:scrgbClr r="0" g="0" b="0"/>
        </a:effectRef>
        <a:fontRef idx="minor"/>
      </dsp:style>
    </dsp:sp>
    <dsp:sp modelId="{D00DCD45-E5DB-9E44-BAB2-137C8E0A3DFB}">
      <dsp:nvSpPr>
        <dsp:cNvPr id="0" name=""/>
        <dsp:cNvSpPr/>
      </dsp:nvSpPr>
      <dsp:spPr>
        <a:xfrm>
          <a:off x="869887" y="3107652"/>
          <a:ext cx="7702072" cy="62249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High School Graduation Rates</a:t>
          </a:r>
        </a:p>
      </dsp:txBody>
      <dsp:txXfrm>
        <a:off x="869887" y="3107652"/>
        <a:ext cx="7702072" cy="622499"/>
      </dsp:txXfrm>
    </dsp:sp>
    <dsp:sp modelId="{BA677D07-8372-2944-89BD-C80AFD2B35A8}">
      <dsp:nvSpPr>
        <dsp:cNvPr id="0" name=""/>
        <dsp:cNvSpPr/>
      </dsp:nvSpPr>
      <dsp:spPr>
        <a:xfrm>
          <a:off x="526036" y="3033587"/>
          <a:ext cx="778123" cy="778123"/>
        </a:xfrm>
        <a:prstGeom prst="ellipse">
          <a:avLst/>
        </a:prstGeom>
        <a:solidFill>
          <a:schemeClr val="accent1"/>
        </a:solidFill>
        <a:ln w="6350" cap="flat" cmpd="sng" algn="ctr">
          <a:noFill/>
          <a:prstDash val="solid"/>
          <a:miter lim="800000"/>
        </a:ln>
        <a:effectLst>
          <a:glow rad="127000">
            <a:schemeClr val="accent1">
              <a:alpha val="30000"/>
            </a:schemeClr>
          </a:glow>
        </a:effectLst>
      </dsp:spPr>
      <dsp:style>
        <a:lnRef idx="1">
          <a:scrgbClr r="0" g="0" b="0"/>
        </a:lnRef>
        <a:fillRef idx="1">
          <a:scrgbClr r="0" g="0" b="0"/>
        </a:fillRef>
        <a:effectRef idx="0">
          <a:scrgbClr r="0" g="0" b="0"/>
        </a:effectRef>
        <a:fontRef idx="minor"/>
      </dsp:style>
    </dsp:sp>
    <dsp:sp modelId="{937BE5E8-7FBB-D646-831F-44001EF04F5A}">
      <dsp:nvSpPr>
        <dsp:cNvPr id="0" name=""/>
        <dsp:cNvSpPr/>
      </dsp:nvSpPr>
      <dsp:spPr>
        <a:xfrm>
          <a:off x="469034" y="4044849"/>
          <a:ext cx="8148137" cy="622499"/>
        </a:xfrm>
        <a:prstGeom prst="rect">
          <a:avLst/>
        </a:prstGeom>
        <a:solidFill>
          <a:schemeClr val="accent5"/>
        </a:solidFill>
        <a:ln>
          <a:noFill/>
        </a:ln>
        <a:effectLst>
          <a:glow>
            <a:schemeClr val="bg2"/>
          </a:glow>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Post Secondary Completion</a:t>
          </a:r>
        </a:p>
      </dsp:txBody>
      <dsp:txXfrm>
        <a:off x="469034" y="4044849"/>
        <a:ext cx="8148137" cy="622499"/>
      </dsp:txXfrm>
    </dsp:sp>
    <dsp:sp modelId="{F2350631-4FB8-D847-AE4E-D61583B1F5CA}">
      <dsp:nvSpPr>
        <dsp:cNvPr id="0" name=""/>
        <dsp:cNvSpPr/>
      </dsp:nvSpPr>
      <dsp:spPr>
        <a:xfrm>
          <a:off x="79972" y="3967037"/>
          <a:ext cx="778123" cy="778123"/>
        </a:xfrm>
        <a:prstGeom prst="ellipse">
          <a:avLst/>
        </a:prstGeom>
        <a:solidFill>
          <a:schemeClr val="accent5">
            <a:lumMod val="40000"/>
            <a:lumOff val="60000"/>
          </a:schemeClr>
        </a:solidFill>
        <a:ln w="6350" cap="flat" cmpd="sng" algn="ctr">
          <a:solidFill>
            <a:schemeClr val="accent6">
              <a:hueOff val="0"/>
              <a:satOff val="0"/>
              <a:lumOff val="0"/>
              <a:alphaOff val="0"/>
            </a:schemeClr>
          </a:solidFill>
          <a:prstDash val="solid"/>
          <a:miter lim="800000"/>
        </a:ln>
        <a:effectLst>
          <a:glow rad="127000">
            <a:schemeClr val="bg2">
              <a:alpha val="30000"/>
            </a:schemeClr>
          </a:glow>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FAFBE-49B9-475A-8DB2-C181CF1E5328}" type="datetimeFigureOut">
              <a:rPr lang="en-US" smtClean="0"/>
              <a:t>2/21/20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50882-0C4F-47F7-BEBE-6C7FE948EBC3}" type="slidenum">
              <a:rPr lang="en-US" smtClean="0"/>
              <a:t>‹#›</a:t>
            </a:fld>
            <a:endParaRPr lang="en-US" dirty="0"/>
          </a:p>
        </p:txBody>
      </p:sp>
    </p:spTree>
    <p:extLst>
      <p:ext uri="{BB962C8B-B14F-4D97-AF65-F5344CB8AC3E}">
        <p14:creationId xmlns:p14="http://schemas.microsoft.com/office/powerpoint/2010/main" val="3952825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83B0-7748-405D-BCDF-4A261B3F049B}" type="datetimeFigureOut">
              <a:rPr lang="en-US" smtClean="0"/>
              <a:t>2/21/20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C64E8-45BE-4474-B3AA-B6DEBEC91A50}" type="slidenum">
              <a:rPr lang="en-US" smtClean="0"/>
              <a:t>‹#›</a:t>
            </a:fld>
            <a:endParaRPr lang="en-US" dirty="0"/>
          </a:p>
        </p:txBody>
      </p:sp>
    </p:spTree>
    <p:extLst>
      <p:ext uri="{BB962C8B-B14F-4D97-AF65-F5344CB8AC3E}">
        <p14:creationId xmlns:p14="http://schemas.microsoft.com/office/powerpoint/2010/main" val="195142460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98B449-3EE6-F940-A288-ACF3366978E5}" type="slidenum">
              <a:rPr lang="en-US" smtClean="0"/>
              <a:t>1</a:t>
            </a:fld>
            <a:endParaRPr lang="en-US"/>
          </a:p>
        </p:txBody>
      </p:sp>
    </p:spTree>
    <p:extLst>
      <p:ext uri="{BB962C8B-B14F-4D97-AF65-F5344CB8AC3E}">
        <p14:creationId xmlns:p14="http://schemas.microsoft.com/office/powerpoint/2010/main" val="428022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Among the outcomes being considered</a:t>
            </a:r>
            <a:r>
              <a:rPr lang="en-US" baseline="0" dirty="0"/>
              <a:t> by the state board are:</a:t>
            </a:r>
          </a:p>
          <a:p>
            <a:endParaRPr lang="en-US" baseline="0" dirty="0"/>
          </a:p>
          <a:p>
            <a:pPr marL="914400" lvl="1" indent="-457200">
              <a:lnSpc>
                <a:spcPct val="130000"/>
              </a:lnSpc>
              <a:buFont typeface="Wingdings" charset="2"/>
              <a:buChar char="ü"/>
            </a:pPr>
            <a:r>
              <a:rPr lang="en-US" sz="2400" dirty="0">
                <a:latin typeface="Arial"/>
                <a:cs typeface="Arial"/>
              </a:rPr>
              <a:t>High School Graduation Rates</a:t>
            </a:r>
          </a:p>
          <a:p>
            <a:pPr marL="914400" lvl="1" indent="-457200">
              <a:lnSpc>
                <a:spcPct val="130000"/>
              </a:lnSpc>
              <a:buFont typeface="Wingdings" charset="2"/>
              <a:buChar char="ü"/>
            </a:pPr>
            <a:r>
              <a:rPr lang="en-US" sz="2400" dirty="0">
                <a:latin typeface="Arial"/>
                <a:cs typeface="Arial"/>
              </a:rPr>
              <a:t>Post Secondary Completion/Attendance</a:t>
            </a:r>
          </a:p>
          <a:p>
            <a:pPr marL="914400" lvl="1" indent="-457200">
              <a:lnSpc>
                <a:spcPct val="130000"/>
              </a:lnSpc>
              <a:buFont typeface="Wingdings" charset="2"/>
              <a:buChar char="ü"/>
            </a:pPr>
            <a:r>
              <a:rPr lang="en-US" sz="2400" dirty="0">
                <a:latin typeface="Arial"/>
                <a:cs typeface="Arial"/>
              </a:rPr>
              <a:t>Remedial Rate of Students Attending Post-Secondary</a:t>
            </a:r>
          </a:p>
          <a:p>
            <a:pPr marL="914400" lvl="1" indent="-457200">
              <a:lnSpc>
                <a:spcPct val="130000"/>
              </a:lnSpc>
              <a:buFont typeface="Wingdings" charset="2"/>
              <a:buChar char="ü"/>
            </a:pPr>
            <a:r>
              <a:rPr lang="en-US" sz="2400" dirty="0">
                <a:latin typeface="Arial"/>
                <a:cs typeface="Arial"/>
              </a:rPr>
              <a:t>Kindergarten Readiness</a:t>
            </a:r>
          </a:p>
          <a:p>
            <a:pPr marL="914400" lvl="1" indent="-457200">
              <a:lnSpc>
                <a:spcPct val="130000"/>
              </a:lnSpc>
              <a:buFont typeface="Wingdings" charset="2"/>
              <a:buChar char="ü"/>
            </a:pPr>
            <a:r>
              <a:rPr lang="en-US" sz="2400" dirty="0"/>
              <a:t>Individual Plan of Study Focused on Career Interest </a:t>
            </a:r>
          </a:p>
          <a:p>
            <a:pPr marL="914400" lvl="1" indent="-457200">
              <a:lnSpc>
                <a:spcPct val="130000"/>
              </a:lnSpc>
              <a:buFont typeface="Wingdings" charset="2"/>
              <a:buChar char="ü"/>
            </a:pPr>
            <a:r>
              <a:rPr lang="en-US" sz="2400" dirty="0">
                <a:latin typeface="Arial"/>
                <a:cs typeface="Arial"/>
              </a:rPr>
              <a:t>Social/Emotional Growth Measured Locally</a:t>
            </a:r>
          </a:p>
          <a:p>
            <a:endParaRPr lang="en-US" dirty="0"/>
          </a:p>
          <a:p>
            <a:r>
              <a:rPr lang="en-US" dirty="0"/>
              <a:t>Education Commissioner Randy Watson and members</a:t>
            </a:r>
            <a:r>
              <a:rPr lang="en-US" baseline="0" dirty="0"/>
              <a:t> of the State Board of Education </a:t>
            </a:r>
            <a:r>
              <a:rPr lang="en-US" dirty="0"/>
              <a:t>will meet</a:t>
            </a:r>
            <a:r>
              <a:rPr lang="en-US" baseline="0" dirty="0"/>
              <a:t> </a:t>
            </a:r>
            <a:r>
              <a:rPr lang="en-US" dirty="0"/>
              <a:t>with business, education and state leaders to build agreement on how we will work together to achieve this vision for Kansas education.</a:t>
            </a:r>
          </a:p>
          <a:p>
            <a:endParaRPr lang="en-US" dirty="0"/>
          </a:p>
          <a:p>
            <a:r>
              <a:rPr lang="en-US" dirty="0"/>
              <a:t>Kansas schools are already doing tremendous</a:t>
            </a:r>
            <a:r>
              <a:rPr lang="en-US" baseline="0" dirty="0"/>
              <a:t> work to address the needs of individual students, but in order to achieve this new vision we cannot expect schools to go it alone. This requires a unified effort with businesses, communities, parents, higher education, and elected officials working with educators to help provide the supports and experiences Kansas students need for their future success. </a:t>
            </a:r>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707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98B449-3EE6-F940-A288-ACF3366978E5}" type="slidenum">
              <a:rPr lang="en-US" smtClean="0"/>
              <a:t>14</a:t>
            </a:fld>
            <a:endParaRPr lang="en-US"/>
          </a:p>
        </p:txBody>
      </p:sp>
    </p:spTree>
    <p:extLst>
      <p:ext uri="{BB962C8B-B14F-4D97-AF65-F5344CB8AC3E}">
        <p14:creationId xmlns:p14="http://schemas.microsoft.com/office/powerpoint/2010/main" val="279822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11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7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153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903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61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028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27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82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98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students are the future workforce and future leaders of Kansas. Kansans Can achieve anything and, together, Kansans Can lead the world in the success of each student.</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129249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t>We</a:t>
            </a:r>
            <a:r>
              <a:rPr lang="en-US" sz="1600" baseline="0" dirty="0"/>
              <a:t> also learned that Kansans believe</a:t>
            </a:r>
          </a:p>
          <a:p>
            <a:pPr marL="285750" indent="-285750">
              <a:buFont typeface="Arial" panose="020B0604020202020204" pitchFamily="34" charset="0"/>
              <a:buChar char="•"/>
            </a:pPr>
            <a:r>
              <a:rPr lang="en-US" sz="1600" dirty="0"/>
              <a:t>Every</a:t>
            </a:r>
            <a:r>
              <a:rPr lang="en-US" sz="1600" baseline="0" dirty="0"/>
              <a:t> child needs access to quality preschool education</a:t>
            </a:r>
          </a:p>
          <a:p>
            <a:pPr marL="285750" indent="-285750">
              <a:buFont typeface="Arial" panose="020B0604020202020204" pitchFamily="34" charset="0"/>
              <a:buChar char="•"/>
            </a:pPr>
            <a:r>
              <a:rPr lang="en-US" sz="1600" baseline="0" dirty="0"/>
              <a:t>School culture needs to be addressed – we must value the student going to a two-year or certification program as much as a student attending a four-year institution.</a:t>
            </a:r>
          </a:p>
          <a:p>
            <a:pPr marL="285750" indent="-285750">
              <a:buFont typeface="Arial" panose="020B0604020202020204" pitchFamily="34" charset="0"/>
              <a:buChar char="•"/>
            </a:pPr>
            <a:r>
              <a:rPr lang="en-US" sz="1600" baseline="0" dirty="0"/>
              <a:t>Counselors need to be able to help students identify and explore career interests</a:t>
            </a:r>
          </a:p>
          <a:p>
            <a:pPr marL="285750" indent="-285750">
              <a:buFont typeface="Arial" panose="020B0604020202020204" pitchFamily="34" charset="0"/>
              <a:buChar char="•"/>
            </a:pPr>
            <a:r>
              <a:rPr lang="en-US" sz="1600" baseline="0" dirty="0"/>
              <a:t>Must be collaboration between schools and businesses to prepare students for postsecondary pursuits</a:t>
            </a:r>
          </a:p>
          <a:p>
            <a:pPr marL="285750" indent="-285750">
              <a:buFont typeface="Arial" panose="020B0604020202020204" pitchFamily="34" charset="0"/>
              <a:buChar char="•"/>
            </a:pPr>
            <a:r>
              <a:rPr lang="en-US" sz="1600" baseline="0" dirty="0"/>
              <a:t>Schools must be reorganized around the student, not the system to meet unique needs</a:t>
            </a:r>
          </a:p>
          <a:p>
            <a:pPr marL="285750" indent="-285750">
              <a:buFont typeface="Arial" panose="020B0604020202020204" pitchFamily="34" charset="0"/>
              <a:buChar char="•"/>
            </a:pPr>
            <a:r>
              <a:rPr lang="en-US" sz="1600" baseline="0" dirty="0"/>
              <a:t>Community service is an important part of preparing students for life after high school.</a:t>
            </a:r>
          </a:p>
          <a:p>
            <a:pPr marL="285750" indent="-285750">
              <a:buFont typeface="Arial" panose="020B0604020202020204" pitchFamily="34" charset="0"/>
              <a:buChar char="•"/>
            </a:pPr>
            <a:endParaRPr lang="en-US" sz="1600" dirty="0"/>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6</a:t>
            </a:fld>
            <a:endParaRPr lang="en-US" dirty="0"/>
          </a:p>
        </p:txBody>
      </p:sp>
    </p:spTree>
    <p:extLst>
      <p:ext uri="{BB962C8B-B14F-4D97-AF65-F5344CB8AC3E}">
        <p14:creationId xmlns:p14="http://schemas.microsoft.com/office/powerpoint/2010/main" val="335654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C64E8-45BE-4474-B3AA-B6DEBEC91A50}" type="slidenum">
              <a:rPr lang="en-US" smtClean="0"/>
              <a:t>7</a:t>
            </a:fld>
            <a:endParaRPr lang="en-US" dirty="0"/>
          </a:p>
        </p:txBody>
      </p:sp>
    </p:spTree>
    <p:extLst>
      <p:ext uri="{BB962C8B-B14F-4D97-AF65-F5344CB8AC3E}">
        <p14:creationId xmlns:p14="http://schemas.microsoft.com/office/powerpoint/2010/main" val="3791992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0151" y="8803808"/>
            <a:ext cx="3170249" cy="481575"/>
          </a:xfrm>
          <a:prstGeom prst="rect">
            <a:avLst/>
          </a:prstGeo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EC738C3-809A-44D0-8DB9-37511DB1A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12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0151" y="8803808"/>
            <a:ext cx="3170249" cy="481575"/>
          </a:xfrm>
          <a:prstGeom prst="rect">
            <a:avLst/>
          </a:prstGeo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EC738C3-809A-44D0-8DB9-37511DB1A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65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239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45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67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03400"/>
            <a:ext cx="121920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solidFill>
                  <a:prstClr val="black"/>
                </a:solidFill>
                <a:latin typeface="Arial"/>
              </a:rPr>
              <a:pPr/>
              <a:t>‹#›</a:t>
            </a:fld>
            <a:endParaRPr lang="en-US" dirty="0">
              <a:solidFill>
                <a:prstClr val="black"/>
              </a:solidFill>
              <a:latin typeface="Arial"/>
            </a:endParaRPr>
          </a:p>
        </p:txBody>
      </p:sp>
      <p:sp>
        <p:nvSpPr>
          <p:cNvPr id="9" name="TextBox 8"/>
          <p:cNvSpPr txBox="1"/>
          <p:nvPr/>
        </p:nvSpPr>
        <p:spPr>
          <a:xfrm>
            <a:off x="9428261" y="6454268"/>
            <a:ext cx="939680" cy="235898"/>
          </a:xfrm>
          <a:prstGeom prst="rect">
            <a:avLst/>
          </a:prstGeom>
          <a:noFill/>
        </p:spPr>
        <p:txBody>
          <a:bodyPr wrap="none" rtlCol="0">
            <a:spAutoFit/>
          </a:bodyPr>
          <a:lstStyle/>
          <a:p>
            <a:pPr algn="r"/>
            <a:r>
              <a:rPr lang="en-US" sz="933" i="1" dirty="0">
                <a:solidFill>
                  <a:prstClr val="black"/>
                </a:solidFill>
                <a:latin typeface="Arial"/>
              </a:rPr>
              <a:t>www.ksde.org</a:t>
            </a:r>
          </a:p>
        </p:txBody>
      </p:sp>
      <p:sp>
        <p:nvSpPr>
          <p:cNvPr id="2" name="Title 1"/>
          <p:cNvSpPr>
            <a:spLocks noGrp="1"/>
          </p:cNvSpPr>
          <p:nvPr>
            <p:ph type="ctrTitle"/>
          </p:nvPr>
        </p:nvSpPr>
        <p:spPr>
          <a:xfrm>
            <a:off x="3352801" y="1905000"/>
            <a:ext cx="8635999" cy="2336800"/>
          </a:xfrm>
        </p:spPr>
        <p:txBody>
          <a:bodyPr wrap="square" lIns="457200" anchor="b">
            <a:no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454400" y="4343400"/>
            <a:ext cx="8534416" cy="965200"/>
          </a:xfrm>
          <a:prstGeom prst="rect">
            <a:avLst/>
          </a:prstGeom>
        </p:spPr>
        <p:txBody>
          <a:bodyPr anchor="ctr">
            <a:normAutofit/>
          </a:bodyPr>
          <a:lstStyle>
            <a:lvl1pPr marL="0" indent="0" algn="l">
              <a:buNone/>
              <a:defRPr sz="320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20040"/>
            <a:ext cx="3836264" cy="621792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145" y="1315720"/>
            <a:ext cx="3173671" cy="4876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701" y="5702815"/>
            <a:ext cx="1409432" cy="1097280"/>
          </a:xfrm>
          <a:prstGeom prst="rect">
            <a:avLst/>
          </a:prstGeom>
        </p:spPr>
      </p:pic>
    </p:spTree>
    <p:extLst>
      <p:ext uri="{BB962C8B-B14F-4D97-AF65-F5344CB8AC3E}">
        <p14:creationId xmlns:p14="http://schemas.microsoft.com/office/powerpoint/2010/main" val="8724408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Tree>
    <p:extLst>
      <p:ext uri="{BB962C8B-B14F-4D97-AF65-F5344CB8AC3E}">
        <p14:creationId xmlns:p14="http://schemas.microsoft.com/office/powerpoint/2010/main" val="13039705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2" name="TextBox 11"/>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grpSp>
        <p:nvGrpSpPr>
          <p:cNvPr id="15" name="Group 14"/>
          <p:cNvGrpSpPr/>
          <p:nvPr userDrawn="1"/>
        </p:nvGrpSpPr>
        <p:grpSpPr>
          <a:xfrm>
            <a:off x="0" y="6100075"/>
            <a:ext cx="12192000" cy="307778"/>
            <a:chOff x="0" y="4574984"/>
            <a:chExt cx="9144000" cy="230834"/>
          </a:xfrm>
        </p:grpSpPr>
        <p:sp>
          <p:nvSpPr>
            <p:cNvPr id="16" name="Rectangle 15"/>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7" name="TextBox 16"/>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37317279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3" name="TextBox 12"/>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7" name="Content Placeholder 6"/>
          <p:cNvSpPr>
            <a:spLocks noGrp="1"/>
          </p:cNvSpPr>
          <p:nvPr>
            <p:ph sz="quarter" idx="11"/>
          </p:nvPr>
        </p:nvSpPr>
        <p:spPr>
          <a:xfrm>
            <a:off x="250901" y="279400"/>
            <a:ext cx="11690201" cy="599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8311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21" name="Group 20"/>
          <p:cNvGrpSpPr/>
          <p:nvPr userDrawn="1"/>
        </p:nvGrpSpPr>
        <p:grpSpPr>
          <a:xfrm>
            <a:off x="0" y="6100075"/>
            <a:ext cx="12192000" cy="307778"/>
            <a:chOff x="0" y="4574984"/>
            <a:chExt cx="9144000" cy="230834"/>
          </a:xfrm>
        </p:grpSpPr>
        <p:sp>
          <p:nvSpPr>
            <p:cNvPr id="22" name="Rectangle 21"/>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4" name="TextBox 23"/>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Tree>
    <p:extLst>
      <p:ext uri="{BB962C8B-B14F-4D97-AF65-F5344CB8AC3E}">
        <p14:creationId xmlns:p14="http://schemas.microsoft.com/office/powerpoint/2010/main" val="20650160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
        <p:nvSpPr>
          <p:cNvPr id="13" name="Rectangle 12"/>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4" name="TextBox 13"/>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41846636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18" name="Group 17"/>
          <p:cNvGrpSpPr/>
          <p:nvPr userDrawn="1"/>
        </p:nvGrpSpPr>
        <p:grpSpPr>
          <a:xfrm>
            <a:off x="0" y="6100075"/>
            <a:ext cx="12192000" cy="307778"/>
            <a:chOff x="0" y="4574984"/>
            <a:chExt cx="9144000" cy="230834"/>
          </a:xfrm>
        </p:grpSpPr>
        <p:sp>
          <p:nvSpPr>
            <p:cNvPr id="19" name="Rectangle 18"/>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0" name="TextBox 19"/>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2862487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19" name="Rectangle 18"/>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9CFF1A"/>
              </a:solidFill>
              <a:latin typeface="Arial"/>
            </a:endParaRPr>
          </a:p>
        </p:txBody>
      </p:sp>
      <p:sp>
        <p:nvSpPr>
          <p:cNvPr id="20" name="TextBox 19"/>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1747850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59886"/>
            <a:ext cx="11582400" cy="656591"/>
          </a:xfrm>
        </p:spPr>
        <p:txBody>
          <a:bodyPr wrap="square">
            <a:normAutofit/>
          </a:bodyPr>
          <a:lstStyle/>
          <a:p>
            <a:r>
              <a:rPr lang="en-US" dirty="0"/>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9" name="Picture 1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0" name="Rectangle 19"/>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Box 20"/>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
        <p:nvSpPr>
          <p:cNvPr id="22" name="TextBox 21"/>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2289529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016000" y="1193800"/>
            <a:ext cx="5994400" cy="4267200"/>
          </a:xfrm>
          <a:prstGeom prst="rect">
            <a:avLst/>
          </a:prstGeom>
          <a:noFill/>
        </p:spPr>
        <p:txBody>
          <a:bodyPr anchor="ctr"/>
          <a:lstStyle>
            <a:lvl1pPr marL="0" indent="0" algn="ctr">
              <a:buNone/>
              <a:defRPr i="1">
                <a:solidFill>
                  <a:schemeClr val="bg1"/>
                </a:solidFill>
              </a:defRPr>
            </a:lvl1pPr>
            <a:lvl2pPr marL="609585" indent="0" algn="r">
              <a:buNone/>
              <a:defRPr i="1">
                <a:solidFill>
                  <a:schemeClr val="bg1"/>
                </a:solidFill>
              </a:defRPr>
            </a:lvl2pPr>
            <a:lvl3pPr marL="1219170" indent="0" algn="ctr">
              <a:buNone/>
              <a:defRPr i="1">
                <a:solidFill>
                  <a:schemeClr val="bg1"/>
                </a:solidFill>
              </a:defRPr>
            </a:lvl3pPr>
            <a:lvl4pPr marL="1828754" indent="0" algn="ctr">
              <a:buNone/>
              <a:defRPr i="1">
                <a:solidFill>
                  <a:schemeClr val="bg1"/>
                </a:solidFill>
              </a:defRPr>
            </a:lvl4pPr>
            <a:lvl5pPr marL="243833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0672617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93800"/>
            <a:ext cx="11582400" cy="4830763"/>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676358" indent="-457189">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1"/>
            <a:ext cx="11582400" cy="1198561"/>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5144606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2/21/20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041222"/>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9" name="TextBox 8"/>
          <p:cNvSpPr txBox="1"/>
          <p:nvPr userDrawn="1"/>
        </p:nvSpPr>
        <p:spPr>
          <a:xfrm>
            <a:off x="10820400" y="5969000"/>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3452558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6" y="665"/>
            <a:ext cx="12189631" cy="6856667"/>
          </a:xfrm>
          <a:prstGeom prst="rect">
            <a:avLst/>
          </a:prstGeom>
        </p:spPr>
      </p:pic>
      <p:sp>
        <p:nvSpPr>
          <p:cNvPr id="3" name="Subtitle 2"/>
          <p:cNvSpPr>
            <a:spLocks noGrp="1"/>
          </p:cNvSpPr>
          <p:nvPr>
            <p:ph type="subTitle" idx="1"/>
          </p:nvPr>
        </p:nvSpPr>
        <p:spPr>
          <a:xfrm>
            <a:off x="1524002" y="4326467"/>
            <a:ext cx="7480151" cy="1037659"/>
          </a:xfrm>
          <a:prstGeom prst="rect">
            <a:avLst/>
          </a:prstGeo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2"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2/21/20</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851514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1"/>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256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8"/>
            <a:ext cx="12189627" cy="6856664"/>
          </a:xfrm>
          <a:prstGeom prst="rect">
            <a:avLst/>
          </a:prstGeom>
        </p:spPr>
      </p:pic>
      <p:sp>
        <p:nvSpPr>
          <p:cNvPr id="2" name="Title 1"/>
          <p:cNvSpPr>
            <a:spLocks noGrp="1"/>
          </p:cNvSpPr>
          <p:nvPr>
            <p:ph type="title"/>
          </p:nvPr>
        </p:nvSpPr>
        <p:spPr>
          <a:xfrm>
            <a:off x="1893457" y="423335"/>
            <a:ext cx="8340436" cy="2713228"/>
          </a:xfrm>
          <a:prstGeom prst="rect">
            <a:avLst/>
          </a:prstGeom>
        </p:spPr>
        <p:txBody>
          <a:bodyPr rIns="457200"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893457" y="3246269"/>
            <a:ext cx="8340436" cy="1500187"/>
          </a:xfrm>
          <a:prstGeom prst="rect">
            <a:avLst/>
          </a:prstGeom>
        </p:spPr>
        <p:txBody>
          <a:bodyPr tIns="182880" rIns="457200" bIns="182880" anchor="t" anchorCtr="0"/>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60146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2/21/20</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3"/>
            <a:ext cx="8610600" cy="688099"/>
          </a:xfrm>
          <a:prstGeom prst="rect">
            <a:avLst/>
          </a:prstGeom>
        </p:spPr>
        <p:txBody>
          <a:bodyPr>
            <a:normAutofit/>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08101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986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2" name="Title 1"/>
          <p:cNvSpPr>
            <a:spLocks noGrp="1"/>
          </p:cNvSpPr>
          <p:nvPr>
            <p:ph type="title"/>
          </p:nvPr>
        </p:nvSpPr>
        <p:spPr>
          <a:xfrm>
            <a:off x="839788" y="365126"/>
            <a:ext cx="10515600" cy="1149351"/>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671762"/>
            <a:ext cx="5183188" cy="2980895"/>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2/21/20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715948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2/21/20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1" y="1458913"/>
            <a:ext cx="10393363" cy="2817523"/>
          </a:xfrm>
        </p:spPr>
        <p:txBody>
          <a:bodyPr lIns="1645920" tIns="914400" rIns="1645920" bIns="914400" anchor="t" anchorCtr="0">
            <a:normAutofit/>
          </a:bodyPr>
          <a:lstStyle>
            <a:lvl1pPr marL="0" indent="0">
              <a:buNone/>
              <a:defRPr sz="3600" i="1"/>
            </a:lvl1pPr>
            <a:lvl2pPr marL="457189" indent="0">
              <a:buNone/>
              <a:defRPr/>
            </a:lvl2pPr>
            <a:lvl3pPr marL="914377" indent="0">
              <a:buNone/>
              <a:defRPr/>
            </a:lvl3pPr>
            <a:lvl4pPr marL="1371566" indent="0">
              <a:buNone/>
              <a:defRPr/>
            </a:lvl4pPr>
            <a:lvl5pPr marL="1828754"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189" indent="0" algn="r">
              <a:buNone/>
              <a:defRPr/>
            </a:lvl2pPr>
            <a:lvl3pPr marL="914377" indent="0" algn="r">
              <a:buNone/>
              <a:defRPr/>
            </a:lvl3pPr>
            <a:lvl4pPr marL="1371566" indent="0" algn="r">
              <a:buNone/>
              <a:defRPr/>
            </a:lvl4pPr>
            <a:lvl5pPr marL="1828754" indent="0" algn="r">
              <a:buNone/>
              <a:defRPr/>
            </a:lvl5pPr>
          </a:lstStyle>
          <a:p>
            <a:pPr lvl="0"/>
            <a:endParaRPr lang="en-US" dirty="0"/>
          </a:p>
        </p:txBody>
      </p:sp>
    </p:spTree>
    <p:extLst>
      <p:ext uri="{BB962C8B-B14F-4D97-AF65-F5344CB8AC3E}">
        <p14:creationId xmlns:p14="http://schemas.microsoft.com/office/powerpoint/2010/main" val="2951315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2/21/20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90342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5"/>
            <a:ext cx="12185907"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2/21/20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05430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1"/>
            <a:ext cx="12188952" cy="6852859"/>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2/21/20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2"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4804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041222"/>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1" name="TextBox 10"/>
          <p:cNvSpPr txBox="1"/>
          <p:nvPr userDrawn="1"/>
        </p:nvSpPr>
        <p:spPr>
          <a:xfrm>
            <a:off x="9631680" y="5969000"/>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33906577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9" y="803563"/>
            <a:ext cx="9922164" cy="4932219"/>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2/21/20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4183285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1"/>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386304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1"/>
          </a:xfrm>
          <a:prstGeom prst="rect">
            <a:avLst/>
          </a:prstGeom>
          <a:noFill/>
        </p:spPr>
        <p:txBody>
          <a:bodyPr anchor="ct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831342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2/21/20</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90"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5"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90" y="5661893"/>
            <a:ext cx="9686349" cy="507831"/>
          </a:xfrm>
          <a:prstGeom prst="rect">
            <a:avLst/>
          </a:prstGeom>
          <a:noFill/>
        </p:spPr>
        <p:txBody>
          <a:bodyPr wrap="square" rtlCol="0">
            <a:spAutoFit/>
          </a:bodyPr>
          <a:lstStyle/>
          <a:p>
            <a:r>
              <a:rPr lang="en-US" sz="900"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792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7D47E-45DC-47E1-B1E2-33F1FE9DC16B}" type="datetimeFigureOut">
              <a:rPr lang="en-US" smtClean="0"/>
              <a:t>2/21/20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FF8F60-5A59-40B1-83A7-105A5CE5BBD6}" type="slidenum">
              <a:rPr lang="en-US" smtClean="0"/>
              <a:t>‹#›</a:t>
            </a:fld>
            <a:endParaRPr lang="en-US"/>
          </a:p>
        </p:txBody>
      </p:sp>
    </p:spTree>
    <p:extLst>
      <p:ext uri="{BB962C8B-B14F-4D97-AF65-F5344CB8AC3E}">
        <p14:creationId xmlns:p14="http://schemas.microsoft.com/office/powerpoint/2010/main" val="425832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600200"/>
            <a:ext cx="121920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 name="Title 1"/>
          <p:cNvSpPr>
            <a:spLocks noGrp="1"/>
          </p:cNvSpPr>
          <p:nvPr>
            <p:ph type="title" hasCustomPrompt="1"/>
          </p:nvPr>
        </p:nvSpPr>
        <p:spPr>
          <a:xfrm>
            <a:off x="2133601" y="1600200"/>
            <a:ext cx="10058411" cy="2743203"/>
          </a:xfrm>
          <a:noFill/>
        </p:spPr>
        <p:txBody>
          <a:bodyPr wrap="square" lIns="365760" rIns="274320" anchor="ctr" anchorCtr="0"/>
          <a:lstStyle>
            <a:lvl1pPr algn="l">
              <a:defRPr sz="5333"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657601" y="4343400"/>
            <a:ext cx="8534401" cy="914400"/>
          </a:xfrm>
          <a:prstGeom prst="rect">
            <a:avLst/>
          </a:prstGeom>
          <a:noFill/>
        </p:spPr>
        <p:txBody>
          <a:bodyPr rIns="274320" anchor="t"/>
          <a:lstStyle>
            <a:lvl1pPr marL="0" indent="0">
              <a:buNone/>
              <a:defRPr sz="2667" spc="4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7" name="TextBox 16"/>
          <p:cNvSpPr txBox="1"/>
          <p:nvPr/>
        </p:nvSpPr>
        <p:spPr>
          <a:xfrm>
            <a:off x="8256592" y="6446602"/>
            <a:ext cx="2106609" cy="235898"/>
          </a:xfrm>
          <a:prstGeom prst="rect">
            <a:avLst/>
          </a:prstGeom>
          <a:noFill/>
        </p:spPr>
        <p:txBody>
          <a:bodyPr wrap="square" rtlCol="0" anchor="b">
            <a:spAutoFit/>
          </a:bodyPr>
          <a:lstStyle/>
          <a:p>
            <a:pPr algn="r"/>
            <a:r>
              <a:rPr lang="en-US" sz="933" i="1" dirty="0">
                <a:solidFill>
                  <a:srgbClr val="FFFFFF">
                    <a:lumMod val="65000"/>
                  </a:srgbClr>
                </a:solidFill>
                <a:latin typeface="Arial"/>
              </a:rPr>
              <a:t>www.ksde.org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74" y="1193800"/>
            <a:ext cx="3066492" cy="46329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4800" y="5461000"/>
            <a:ext cx="1431235" cy="1097280"/>
          </a:xfrm>
          <a:prstGeom prst="rect">
            <a:avLst/>
          </a:prstGeom>
        </p:spPr>
      </p:pic>
    </p:spTree>
    <p:extLst>
      <p:ext uri="{BB962C8B-B14F-4D97-AF65-F5344CB8AC3E}">
        <p14:creationId xmlns:p14="http://schemas.microsoft.com/office/powerpoint/2010/main" val="30828232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1"/>
            <a:ext cx="109728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87676993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177801"/>
            <a:ext cx="112776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1"/>
            <a:ext cx="55880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3801"/>
            <a:ext cx="54864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7159550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50800"/>
            <a:ext cx="11480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04801" y="1193800"/>
            <a:ext cx="5534436"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1" y="2209800"/>
            <a:ext cx="553655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96568" y="1193800"/>
            <a:ext cx="5389033"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396568" y="2209800"/>
            <a:ext cx="538903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solidFill>
                  <a:prstClr val="black">
                    <a:tint val="75000"/>
                  </a:prstClr>
                </a:solidFill>
              </a:rPr>
              <a:pPr/>
              <a:t>2/21/20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1535034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9" name="Rectangle 8"/>
          <p:cNvSpPr/>
          <p:nvPr userDrawn="1"/>
        </p:nvSpPr>
        <p:spPr>
          <a:xfrm>
            <a:off x="0" y="6109067"/>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0" name="TextBox 9"/>
          <p:cNvSpPr txBox="1"/>
          <p:nvPr userDrawn="1"/>
        </p:nvSpPr>
        <p:spPr>
          <a:xfrm>
            <a:off x="10820400" y="6036845"/>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9270258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0.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1.pn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1799" y="933040"/>
            <a:ext cx="3054201" cy="4991921"/>
          </a:xfrm>
          <a:prstGeom prst="rect">
            <a:avLst/>
          </a:prstGeom>
          <a:noFill/>
          <a:ln>
            <a:noFill/>
          </a:ln>
        </p:spPr>
      </p:pic>
      <p:sp>
        <p:nvSpPr>
          <p:cNvPr id="3" name="Rectangle 2"/>
          <p:cNvSpPr/>
          <p:nvPr userDrawn="1"/>
        </p:nvSpPr>
        <p:spPr>
          <a:xfrm>
            <a:off x="203200" y="1193800"/>
            <a:ext cx="11988800" cy="47752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 Placeholder 20"/>
          <p:cNvSpPr>
            <a:spLocks noGrp="1"/>
          </p:cNvSpPr>
          <p:nvPr>
            <p:ph type="body" idx="1"/>
          </p:nvPr>
        </p:nvSpPr>
        <p:spPr>
          <a:xfrm>
            <a:off x="370170" y="1193800"/>
            <a:ext cx="11618641" cy="508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50800" y="0"/>
            <a:ext cx="122936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87680" rIns="0" bIns="0" rtlCol="0" anchor="ctr">
            <a:normAutofit/>
          </a:bodyPr>
          <a:lstStyle/>
          <a:p>
            <a:pPr algn="ctr"/>
            <a:endParaRPr lang="en-US" sz="3200" dirty="0">
              <a:solidFill>
                <a:srgbClr val="FFFFFF"/>
              </a:solidFill>
              <a:latin typeface="Arial"/>
            </a:endParaRPr>
          </a:p>
        </p:txBody>
      </p:sp>
      <p:sp>
        <p:nvSpPr>
          <p:cNvPr id="8" name="Rectangle 7"/>
          <p:cNvSpPr/>
          <p:nvPr/>
        </p:nvSpPr>
        <p:spPr>
          <a:xfrm>
            <a:off x="0" y="6273800"/>
            <a:ext cx="12192000" cy="5842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F4B587-9FDF-46DF-B460-9026AE4DF246}" type="datetimeFigureOut">
              <a:rPr lang="en-US" smtClean="0">
                <a:solidFill>
                  <a:prstClr val="black">
                    <a:tint val="75000"/>
                  </a:prstClr>
                </a:solidFill>
                <a:latin typeface="Arial"/>
              </a:rPr>
              <a:pPr/>
              <a:t>2/21/20</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9" name="TextBox 18"/>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 name="Title Placeholder 1"/>
          <p:cNvSpPr>
            <a:spLocks noGrp="1"/>
          </p:cNvSpPr>
          <p:nvPr>
            <p:ph type="title"/>
          </p:nvPr>
        </p:nvSpPr>
        <p:spPr>
          <a:xfrm>
            <a:off x="304801" y="1"/>
            <a:ext cx="11684000" cy="119856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28815565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9" r:id="rId18"/>
  </p:sldLayoutIdLst>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xStyles>
    <p:titleStyle>
      <a:lvl1pPr algn="l" defTabSz="1219170" rtl="0" eaLnBrk="1" latinLnBrk="0" hangingPunct="1">
        <a:spcBef>
          <a:spcPct val="0"/>
        </a:spcBef>
        <a:buNone/>
        <a:defRPr sz="4267" kern="1200">
          <a:solidFill>
            <a:schemeClr val="bg1"/>
          </a:solidFill>
          <a:latin typeface="+mj-lt"/>
          <a:ea typeface="+mj-ea"/>
          <a:cs typeface="+mj-cs"/>
        </a:defRPr>
      </a:lvl1pPr>
    </p:titleStyle>
    <p:bodyStyle>
      <a:lvl1pPr marL="243834" indent="-243834" algn="l" defTabSz="1219170" rtl="0" eaLnBrk="1" latinLnBrk="0" hangingPunct="1">
        <a:spcBef>
          <a:spcPct val="20000"/>
        </a:spcBef>
        <a:buClr>
          <a:schemeClr val="bg2"/>
        </a:buClr>
        <a:buSzPct val="120000"/>
        <a:buFont typeface="Arial" panose="020B0604020202020204"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tx2">
            <a:lumMod val="50000"/>
            <a:lumOff val="50000"/>
          </a:schemeClr>
        </a:buClr>
        <a:buSzPct val="110000"/>
        <a:buFont typeface="Arial" panose="020B0604020202020204" pitchFamily="34" charset="0"/>
        <a:buChar char="•"/>
        <a:defRPr sz="2667" kern="1200">
          <a:solidFill>
            <a:schemeClr val="tx1"/>
          </a:solidFill>
          <a:latin typeface="+mn-lt"/>
          <a:ea typeface="+mn-ea"/>
          <a:cs typeface="+mn-cs"/>
        </a:defRPr>
      </a:lvl2pPr>
      <a:lvl3pPr marL="1600160" indent="-380990"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3"/>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5374" y="117565"/>
            <a:ext cx="11483447" cy="8108510"/>
          </a:xfrm>
          <a:prstGeom prst="rect">
            <a:avLst/>
          </a:prstGeom>
        </p:spPr>
      </p:pic>
    </p:spTree>
    <p:extLst>
      <p:ext uri="{BB962C8B-B14F-4D97-AF65-F5344CB8AC3E}">
        <p14:creationId xmlns:p14="http://schemas.microsoft.com/office/powerpoint/2010/main" val="85185372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 y="1715"/>
            <a:ext cx="12191999" cy="6854572"/>
          </a:xfrm>
          <a:prstGeom prst="rect">
            <a:avLst/>
          </a:prstGeom>
        </p:spPr>
      </p:pic>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2/21/20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23568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Lst>
  <p:txStyles>
    <p:title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hyperlink" Target="https://www.youtube.com/watch?v=I_mwDzPS8gw" TargetMode="External"/><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4290581"/>
            <a:ext cx="11811000" cy="891019"/>
          </a:xfrm>
        </p:spPr>
        <p:txBody>
          <a:bodyPr>
            <a:noAutofit/>
          </a:bodyPr>
          <a:lstStyle/>
          <a:p>
            <a:r>
              <a:rPr lang="en-US" sz="3200" b="1" dirty="0">
                <a:latin typeface="+mn-lt"/>
              </a:rPr>
              <a:t>Kansans Can - Why we need to change education in Kansas</a:t>
            </a:r>
          </a:p>
        </p:txBody>
      </p:sp>
      <p:sp>
        <p:nvSpPr>
          <p:cNvPr id="2" name="Text Placeholder 1">
            <a:extLst>
              <a:ext uri="{FF2B5EF4-FFF2-40B4-BE49-F238E27FC236}">
                <a16:creationId xmlns:a16="http://schemas.microsoft.com/office/drawing/2014/main" id="{A5B98CB7-F58E-48B4-BCA9-0210A8428D8F}"/>
              </a:ext>
            </a:extLst>
          </p:cNvPr>
          <p:cNvSpPr>
            <a:spLocks noGrp="1"/>
          </p:cNvSpPr>
          <p:nvPr>
            <p:ph type="body" idx="1"/>
          </p:nvPr>
        </p:nvSpPr>
        <p:spPr>
          <a:xfrm>
            <a:off x="3581400" y="5257801"/>
            <a:ext cx="8610600" cy="688099"/>
          </a:xfrm>
        </p:spPr>
        <p:txBody>
          <a:bodyPr>
            <a:noAutofit/>
          </a:bodyPr>
          <a:lstStyle/>
          <a:p>
            <a:r>
              <a:rPr lang="en-US" dirty="0"/>
              <a:t>Dr. Randy Watson, Kansas Commissioner of Education</a:t>
            </a:r>
          </a:p>
        </p:txBody>
      </p:sp>
    </p:spTree>
    <p:extLst>
      <p:ext uri="{BB962C8B-B14F-4D97-AF65-F5344CB8AC3E}">
        <p14:creationId xmlns:p14="http://schemas.microsoft.com/office/powerpoint/2010/main" val="46973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9256-84AE-0A4B-8EE9-BBA756A412AE}"/>
              </a:ext>
            </a:extLst>
          </p:cNvPr>
          <p:cNvSpPr txBox="1">
            <a:spLocks/>
          </p:cNvSpPr>
          <p:nvPr/>
        </p:nvSpPr>
        <p:spPr>
          <a:xfrm>
            <a:off x="0" y="68705"/>
            <a:ext cx="12192000" cy="1463294"/>
          </a:xfrm>
          <a:prstGeom prst="rect">
            <a:avLst/>
          </a:prstGeom>
        </p:spPr>
        <p:txBody>
          <a:bodyPr>
            <a:normAutofit/>
          </a:bodyPr>
          <a:lstStyle>
            <a:lvl1pPr algn="l" rtl="0" eaLnBrk="0" fontAlgn="base" hangingPunct="0">
              <a:lnSpc>
                <a:spcPct val="90000"/>
              </a:lnSpc>
              <a:spcBef>
                <a:spcPct val="0"/>
              </a:spcBef>
              <a:spcAft>
                <a:spcPct val="0"/>
              </a:spcAft>
              <a:defRPr sz="3300" kern="1200">
                <a:solidFill>
                  <a:srgbClr val="11284B"/>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2pPr>
            <a:lvl3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3pPr>
            <a:lvl4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4pPr>
            <a:lvl5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5pPr>
            <a:lvl6pPr marL="342900" algn="l" rtl="0" fontAlgn="base">
              <a:lnSpc>
                <a:spcPct val="90000"/>
              </a:lnSpc>
              <a:spcBef>
                <a:spcPct val="0"/>
              </a:spcBef>
              <a:spcAft>
                <a:spcPct val="0"/>
              </a:spcAft>
              <a:defRPr sz="3300">
                <a:solidFill>
                  <a:srgbClr val="11284B"/>
                </a:solidFill>
                <a:latin typeface="Arial Black" panose="020B0A04020102020204" pitchFamily="34" charset="0"/>
              </a:defRPr>
            </a:lvl6pPr>
            <a:lvl7pPr marL="685800" algn="l" rtl="0" fontAlgn="base">
              <a:lnSpc>
                <a:spcPct val="90000"/>
              </a:lnSpc>
              <a:spcBef>
                <a:spcPct val="0"/>
              </a:spcBef>
              <a:spcAft>
                <a:spcPct val="0"/>
              </a:spcAft>
              <a:defRPr sz="3300">
                <a:solidFill>
                  <a:srgbClr val="11284B"/>
                </a:solidFill>
                <a:latin typeface="Arial Black" panose="020B0A04020102020204" pitchFamily="34" charset="0"/>
              </a:defRPr>
            </a:lvl7pPr>
            <a:lvl8pPr marL="1028700" algn="l" rtl="0" fontAlgn="base">
              <a:lnSpc>
                <a:spcPct val="90000"/>
              </a:lnSpc>
              <a:spcBef>
                <a:spcPct val="0"/>
              </a:spcBef>
              <a:spcAft>
                <a:spcPct val="0"/>
              </a:spcAft>
              <a:defRPr sz="3300">
                <a:solidFill>
                  <a:srgbClr val="11284B"/>
                </a:solidFill>
                <a:latin typeface="Arial Black" panose="020B0A04020102020204" pitchFamily="34" charset="0"/>
              </a:defRPr>
            </a:lvl8pPr>
            <a:lvl9pPr marL="1371600" algn="l" rtl="0" fontAlgn="base">
              <a:lnSpc>
                <a:spcPct val="90000"/>
              </a:lnSpc>
              <a:spcBef>
                <a:spcPct val="0"/>
              </a:spcBef>
              <a:spcAft>
                <a:spcPct val="0"/>
              </a:spcAft>
              <a:defRPr sz="3300">
                <a:solidFill>
                  <a:srgbClr val="11284B"/>
                </a:solidFill>
                <a:latin typeface="Arial Black" panose="020B0A04020102020204" pitchFamily="34" charset="0"/>
              </a:defRPr>
            </a:lvl9pPr>
          </a:lstStyle>
          <a:p>
            <a:pPr algn="ctr"/>
            <a:r>
              <a:rPr lang="en-US" sz="4800" dirty="0">
                <a:solidFill>
                  <a:srgbClr val="004D86"/>
                </a:solidFill>
                <a:latin typeface="+mn-lt"/>
              </a:rPr>
              <a:t>Highest Need Competencies</a:t>
            </a:r>
            <a:br>
              <a:rPr lang="en-US" sz="4800" dirty="0">
                <a:solidFill>
                  <a:srgbClr val="004D86"/>
                </a:solidFill>
                <a:latin typeface="+mn-lt"/>
              </a:rPr>
            </a:br>
            <a:r>
              <a:rPr lang="en-US" sz="4800" dirty="0">
                <a:solidFill>
                  <a:srgbClr val="004D86"/>
                </a:solidFill>
                <a:latin typeface="+mn-lt"/>
              </a:rPr>
              <a:t>Identified by Over 7,300 Kansas Students</a:t>
            </a:r>
          </a:p>
        </p:txBody>
      </p:sp>
      <p:graphicFrame>
        <p:nvGraphicFramePr>
          <p:cNvPr id="3" name="Table 2">
            <a:extLst>
              <a:ext uri="{FF2B5EF4-FFF2-40B4-BE49-F238E27FC236}">
                <a16:creationId xmlns:a16="http://schemas.microsoft.com/office/drawing/2014/main" id="{CB0132F2-B918-DD4D-BEA4-DD3982FFE5EF}"/>
              </a:ext>
            </a:extLst>
          </p:cNvPr>
          <p:cNvGraphicFramePr>
            <a:graphicFrameLocks noGrp="1"/>
          </p:cNvGraphicFramePr>
          <p:nvPr>
            <p:extLst>
              <p:ext uri="{D42A27DB-BD31-4B8C-83A1-F6EECF244321}">
                <p14:modId xmlns:p14="http://schemas.microsoft.com/office/powerpoint/2010/main" val="570254006"/>
              </p:ext>
            </p:extLst>
          </p:nvPr>
        </p:nvGraphicFramePr>
        <p:xfrm>
          <a:off x="170688" y="1538696"/>
          <a:ext cx="11850624" cy="4328703"/>
        </p:xfrm>
        <a:graphic>
          <a:graphicData uri="http://schemas.openxmlformats.org/drawingml/2006/table">
            <a:tbl>
              <a:tblPr firstRow="1" bandRow="1">
                <a:tableStyleId>{5C22544A-7EE6-4342-B048-85BDC9FD1C3A}</a:tableStyleId>
              </a:tblPr>
              <a:tblGrid>
                <a:gridCol w="1975104">
                  <a:extLst>
                    <a:ext uri="{9D8B030D-6E8A-4147-A177-3AD203B41FA5}">
                      <a16:colId xmlns:a16="http://schemas.microsoft.com/office/drawing/2014/main" val="2780083574"/>
                    </a:ext>
                  </a:extLst>
                </a:gridCol>
                <a:gridCol w="1975104">
                  <a:extLst>
                    <a:ext uri="{9D8B030D-6E8A-4147-A177-3AD203B41FA5}">
                      <a16:colId xmlns:a16="http://schemas.microsoft.com/office/drawing/2014/main" val="3179843793"/>
                    </a:ext>
                  </a:extLst>
                </a:gridCol>
                <a:gridCol w="1975104">
                  <a:extLst>
                    <a:ext uri="{9D8B030D-6E8A-4147-A177-3AD203B41FA5}">
                      <a16:colId xmlns:a16="http://schemas.microsoft.com/office/drawing/2014/main" val="3755253184"/>
                    </a:ext>
                  </a:extLst>
                </a:gridCol>
                <a:gridCol w="1975104">
                  <a:extLst>
                    <a:ext uri="{9D8B030D-6E8A-4147-A177-3AD203B41FA5}">
                      <a16:colId xmlns:a16="http://schemas.microsoft.com/office/drawing/2014/main" val="2368034932"/>
                    </a:ext>
                  </a:extLst>
                </a:gridCol>
                <a:gridCol w="1975104">
                  <a:extLst>
                    <a:ext uri="{9D8B030D-6E8A-4147-A177-3AD203B41FA5}">
                      <a16:colId xmlns:a16="http://schemas.microsoft.com/office/drawing/2014/main" val="866028925"/>
                    </a:ext>
                  </a:extLst>
                </a:gridCol>
                <a:gridCol w="1975104">
                  <a:extLst>
                    <a:ext uri="{9D8B030D-6E8A-4147-A177-3AD203B41FA5}">
                      <a16:colId xmlns:a16="http://schemas.microsoft.com/office/drawing/2014/main" val="3847138517"/>
                    </a:ext>
                  </a:extLst>
                </a:gridCol>
              </a:tblGrid>
              <a:tr h="1087290">
                <a:tc>
                  <a:txBody>
                    <a:bodyPr/>
                    <a:lstStyle/>
                    <a:p>
                      <a:pPr algn="ctr"/>
                      <a:r>
                        <a:rPr lang="en-US" sz="2100" b="0" dirty="0"/>
                        <a:t>Overall Rank by Highest Need</a:t>
                      </a:r>
                    </a:p>
                  </a:txBody>
                  <a:tcPr marL="121920" marR="121920" marT="60960" marB="60960" anchor="ctr"/>
                </a:tc>
                <a:tc>
                  <a:txBody>
                    <a:bodyPr/>
                    <a:lstStyle/>
                    <a:p>
                      <a:pPr algn="ctr"/>
                      <a:r>
                        <a:rPr lang="en-US" sz="2100" b="0" dirty="0"/>
                        <a:t>Males</a:t>
                      </a:r>
                    </a:p>
                  </a:txBody>
                  <a:tcPr marL="121920" marR="121920" marT="60960" marB="60960" anchor="ctr"/>
                </a:tc>
                <a:tc>
                  <a:txBody>
                    <a:bodyPr/>
                    <a:lstStyle/>
                    <a:p>
                      <a:pPr algn="ctr"/>
                      <a:r>
                        <a:rPr lang="en-US" sz="2100" b="0" dirty="0"/>
                        <a:t>Females</a:t>
                      </a:r>
                    </a:p>
                  </a:txBody>
                  <a:tcPr marL="121920" marR="121920" marT="60960" marB="60960" anchor="ctr"/>
                </a:tc>
                <a:tc>
                  <a:txBody>
                    <a:bodyPr/>
                    <a:lstStyle/>
                    <a:p>
                      <a:pPr algn="ctr"/>
                      <a:r>
                        <a:rPr lang="en-US" sz="2100" b="0" dirty="0"/>
                        <a:t>6</a:t>
                      </a:r>
                      <a:r>
                        <a:rPr lang="en-US" sz="2100" b="0" baseline="30000" dirty="0"/>
                        <a:t>th</a:t>
                      </a:r>
                      <a:r>
                        <a:rPr lang="en-US" sz="2100" b="0" dirty="0"/>
                        <a:t> Grade</a:t>
                      </a:r>
                    </a:p>
                  </a:txBody>
                  <a:tcPr marL="121920" marR="121920" marT="60960" marB="60960" anchor="ctr"/>
                </a:tc>
                <a:tc>
                  <a:txBody>
                    <a:bodyPr/>
                    <a:lstStyle/>
                    <a:p>
                      <a:pPr algn="ctr"/>
                      <a:r>
                        <a:rPr lang="en-US" sz="2100" b="0" dirty="0"/>
                        <a:t>9</a:t>
                      </a:r>
                      <a:r>
                        <a:rPr lang="en-US" sz="2100" b="0" baseline="30000" dirty="0"/>
                        <a:t>th</a:t>
                      </a:r>
                      <a:r>
                        <a:rPr lang="en-US" sz="2100" b="0" dirty="0"/>
                        <a:t> Grade</a:t>
                      </a:r>
                    </a:p>
                  </a:txBody>
                  <a:tcPr marL="121920" marR="121920" marT="60960" marB="60960" anchor="ctr"/>
                </a:tc>
                <a:tc>
                  <a:txBody>
                    <a:bodyPr/>
                    <a:lstStyle/>
                    <a:p>
                      <a:pPr algn="ctr"/>
                      <a:r>
                        <a:rPr lang="en-US" sz="2100" b="0" dirty="0"/>
                        <a:t>12</a:t>
                      </a:r>
                      <a:r>
                        <a:rPr lang="en-US" sz="2100" b="0" baseline="30000" dirty="0"/>
                        <a:t>th</a:t>
                      </a:r>
                      <a:r>
                        <a:rPr lang="en-US" sz="2100" b="0" dirty="0"/>
                        <a:t> Grade</a:t>
                      </a:r>
                    </a:p>
                  </a:txBody>
                  <a:tcPr marL="121920" marR="121920" marT="60960" marB="60960" anchor="ctr"/>
                </a:tc>
                <a:extLst>
                  <a:ext uri="{0D108BD9-81ED-4DB2-BD59-A6C34878D82A}">
                    <a16:rowId xmlns:a16="http://schemas.microsoft.com/office/drawing/2014/main" val="1383207594"/>
                  </a:ext>
                </a:extLst>
              </a:tr>
              <a:tr h="736633">
                <a:tc>
                  <a:txBody>
                    <a:bodyPr/>
                    <a:lstStyle/>
                    <a:p>
                      <a:pPr algn="ctr" fontAlgn="b"/>
                      <a:r>
                        <a:rPr lang="en-US" sz="1900" b="0" i="0" u="none" strike="noStrike" dirty="0">
                          <a:solidFill>
                            <a:srgbClr val="000000"/>
                          </a:solidFill>
                          <a:effectLst/>
                          <a:latin typeface="Calibri" panose="020F0502020204030204" pitchFamily="34" charset="0"/>
                        </a:rPr>
                        <a:t>Sustained Attention</a:t>
                      </a:r>
                    </a:p>
                    <a:p>
                      <a:pPr algn="ctr" fontAlgn="b"/>
                      <a:r>
                        <a:rPr lang="en-US" sz="1900" b="0" i="0" u="none" strike="noStrike" dirty="0">
                          <a:solidFill>
                            <a:srgbClr val="000000"/>
                          </a:solidFill>
                          <a:effectLst/>
                          <a:latin typeface="Calibri" panose="020F0502020204030204" pitchFamily="34" charset="0"/>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extLst>
                  <a:ext uri="{0D108BD9-81ED-4DB2-BD59-A6C34878D82A}">
                    <a16:rowId xmlns:a16="http://schemas.microsoft.com/office/drawing/2014/main" val="4084505958"/>
                  </a:ext>
                </a:extLst>
              </a:tr>
              <a:tr h="626195">
                <a:tc>
                  <a:txBody>
                    <a:bodyPr/>
                    <a:lstStyle/>
                    <a:p>
                      <a:pPr algn="ctr" fontAlgn="b"/>
                      <a:r>
                        <a:rPr lang="en-US" sz="1900" b="0" i="0" u="none" strike="noStrike" dirty="0">
                          <a:solidFill>
                            <a:srgbClr val="000000"/>
                          </a:solidFill>
                          <a:effectLst/>
                          <a:latin typeface="Calibri" panose="020F0502020204030204" pitchFamily="34" charset="0"/>
                        </a:rPr>
                        <a:t>Initiative </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extLst>
                  <a:ext uri="{0D108BD9-81ED-4DB2-BD59-A6C34878D82A}">
                    <a16:rowId xmlns:a16="http://schemas.microsoft.com/office/drawing/2014/main" val="1591599760"/>
                  </a:ext>
                </a:extLst>
              </a:tr>
              <a:tr h="626195">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Communication</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Networking</a:t>
                      </a:r>
                    </a:p>
                  </a:txBody>
                  <a:tcPr marL="12700" marR="12700" marT="12700" marB="0" anchor="ctr">
                    <a:solidFill>
                      <a:srgbClr val="9966FF"/>
                    </a:solidFill>
                  </a:tcPr>
                </a:tc>
                <a:extLst>
                  <a:ext uri="{0D108BD9-81ED-4DB2-BD59-A6C34878D82A}">
                    <a16:rowId xmlns:a16="http://schemas.microsoft.com/office/drawing/2014/main" val="1739799982"/>
                  </a:ext>
                </a:extLst>
              </a:tr>
              <a:tr h="626195">
                <a:tc>
                  <a:txBody>
                    <a:bodyPr/>
                    <a:lstStyle/>
                    <a:p>
                      <a:pPr algn="ctr" fontAlgn="b"/>
                      <a:r>
                        <a:rPr lang="en-US" sz="1900" b="0" i="0" u="none" strike="noStrike" dirty="0">
                          <a:solidFill>
                            <a:srgbClr val="000000"/>
                          </a:solidFill>
                          <a:effectLst/>
                          <a:latin typeface="Calibri" panose="020F0502020204030204" pitchFamily="34" charset="0"/>
                        </a:rPr>
                        <a:t>Self-Efficacy</a:t>
                      </a:r>
                    </a:p>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FF66FF"/>
                    </a:solidFill>
                  </a:tcPr>
                </a:tc>
                <a:tc>
                  <a:txBody>
                    <a:bodyPr/>
                    <a:lstStyle/>
                    <a:p>
                      <a:pPr algn="ctr" fontAlgn="b"/>
                      <a:r>
                        <a:rPr lang="en-US" sz="1900" b="0" i="0" u="none" strike="noStrike" dirty="0">
                          <a:solidFill>
                            <a:srgbClr val="000000"/>
                          </a:solidFill>
                          <a:effectLst/>
                          <a:latin typeface="Calibri" panose="020F0502020204030204" pitchFamily="34" charset="0"/>
                        </a:rPr>
                        <a:t>Communication</a:t>
                      </a:r>
                    </a:p>
                  </a:txBody>
                  <a:tcPr marL="12700" marR="12700" marT="12700" marB="0" anchor="ctr">
                    <a:solidFill>
                      <a:schemeClr val="bg1">
                        <a:lumMod val="75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Communication</a:t>
                      </a:r>
                    </a:p>
                  </a:txBody>
                  <a:tcPr marL="12700" marR="12700" marT="12700" marB="0" anchor="ctr">
                    <a:solidFill>
                      <a:schemeClr val="bg1">
                        <a:lumMod val="75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extLst>
                  <a:ext uri="{0D108BD9-81ED-4DB2-BD59-A6C34878D82A}">
                    <a16:rowId xmlns:a16="http://schemas.microsoft.com/office/drawing/2014/main" val="2433851685"/>
                  </a:ext>
                </a:extLst>
              </a:tr>
              <a:tr h="62619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Conflict Management </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Self-Efficacy</a:t>
                      </a:r>
                    </a:p>
                  </a:txBody>
                  <a:tcPr marL="12700" marR="12700" marT="12700" marB="0" anchor="ctr">
                    <a:solidFill>
                      <a:srgbClr val="FF99CC"/>
                    </a:solidFill>
                  </a:tcPr>
                </a:tc>
                <a:tc>
                  <a:txBody>
                    <a:bodyPr/>
                    <a:lstStyle/>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C59BBD"/>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Self-Efficacy</a:t>
                      </a:r>
                    </a:p>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FF66FF"/>
                    </a:solidFill>
                  </a:tcPr>
                </a:tc>
                <a:extLst>
                  <a:ext uri="{0D108BD9-81ED-4DB2-BD59-A6C34878D82A}">
                    <a16:rowId xmlns:a16="http://schemas.microsoft.com/office/drawing/2014/main" val="2721159150"/>
                  </a:ext>
                </a:extLst>
              </a:tr>
            </a:tbl>
          </a:graphicData>
        </a:graphic>
      </p:graphicFrame>
    </p:spTree>
    <p:extLst>
      <p:ext uri="{BB962C8B-B14F-4D97-AF65-F5344CB8AC3E}">
        <p14:creationId xmlns:p14="http://schemas.microsoft.com/office/powerpoint/2010/main" val="27432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F97A4954-6B60-4060-A5A5-B4D86E50CDF5}"/>
              </a:ext>
            </a:extLst>
          </p:cNvPr>
          <p:cNvSpPr>
            <a:spLocks noGrp="1"/>
          </p:cNvSpPr>
          <p:nvPr>
            <p:ph type="media" sz="quarter" idx="14"/>
          </p:nvPr>
        </p:nvSpPr>
        <p:spPr/>
      </p:sp>
      <p:sp>
        <p:nvSpPr>
          <p:cNvPr id="3" name="Text Placeholder 6">
            <a:extLst>
              <a:ext uri="{FF2B5EF4-FFF2-40B4-BE49-F238E27FC236}">
                <a16:creationId xmlns:a16="http://schemas.microsoft.com/office/drawing/2014/main" id="{7FA4FA22-4AF7-6347-831D-CC5773794EF6}"/>
              </a:ext>
            </a:extLst>
          </p:cNvPr>
          <p:cNvSpPr txBox="1">
            <a:spLocks/>
          </p:cNvSpPr>
          <p:nvPr/>
        </p:nvSpPr>
        <p:spPr>
          <a:xfrm>
            <a:off x="71383" y="4525529"/>
            <a:ext cx="11811000" cy="154401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800" kern="1200">
                <a:no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lnSpc>
                <a:spcPts val="5333"/>
              </a:lnSpc>
              <a:buClr>
                <a:srgbClr val="12284C"/>
              </a:buClr>
            </a:pPr>
            <a:r>
              <a:rPr lang="en-US" sz="6700" dirty="0">
                <a:solidFill>
                  <a:srgbClr val="12284C"/>
                </a:solidFill>
                <a:latin typeface="Open Sans"/>
              </a:rPr>
              <a:t>Kansas leads the </a:t>
            </a:r>
            <a:r>
              <a:rPr lang="en-US" sz="6700" b="1" dirty="0">
                <a:solidFill>
                  <a:srgbClr val="FFA400"/>
                </a:solidFill>
                <a:latin typeface="Open Sans"/>
              </a:rPr>
              <a:t>world</a:t>
            </a:r>
            <a:r>
              <a:rPr lang="en-US" sz="6700" dirty="0">
                <a:solidFill>
                  <a:srgbClr val="12284C"/>
                </a:solidFill>
                <a:latin typeface="Open Sans"/>
              </a:rPr>
              <a:t> in the success of each student</a:t>
            </a:r>
          </a:p>
        </p:txBody>
      </p:sp>
      <p:pic>
        <p:nvPicPr>
          <p:cNvPr id="4" name="Picture 3">
            <a:extLst>
              <a:ext uri="{FF2B5EF4-FFF2-40B4-BE49-F238E27FC236}">
                <a16:creationId xmlns:a16="http://schemas.microsoft.com/office/drawing/2014/main" id="{30430409-F00D-0944-8F3B-91BB27184B5C}"/>
              </a:ext>
            </a:extLst>
          </p:cNvPr>
          <p:cNvPicPr>
            <a:picLocks noChangeAspect="1"/>
          </p:cNvPicPr>
          <p:nvPr/>
        </p:nvPicPr>
        <p:blipFill>
          <a:blip r:embed="rId3"/>
          <a:stretch>
            <a:fillRect/>
          </a:stretch>
        </p:blipFill>
        <p:spPr>
          <a:xfrm>
            <a:off x="3" y="0"/>
            <a:ext cx="12191999" cy="4216400"/>
          </a:xfrm>
          <a:prstGeom prst="rect">
            <a:avLst/>
          </a:prstGeom>
        </p:spPr>
      </p:pic>
      <p:sp>
        <p:nvSpPr>
          <p:cNvPr id="6" name="Title 4">
            <a:extLst>
              <a:ext uri="{FF2B5EF4-FFF2-40B4-BE49-F238E27FC236}">
                <a16:creationId xmlns:a16="http://schemas.microsoft.com/office/drawing/2014/main" id="{F9509B5E-95E3-0647-B956-75BA60E888E6}"/>
              </a:ext>
            </a:extLst>
          </p:cNvPr>
          <p:cNvSpPr txBox="1">
            <a:spLocks/>
          </p:cNvSpPr>
          <p:nvPr/>
        </p:nvSpPr>
        <p:spPr>
          <a:xfrm>
            <a:off x="84083" y="2"/>
            <a:ext cx="11785600" cy="510116"/>
          </a:xfrm>
          <a:prstGeom prst="rect">
            <a:avLst/>
          </a:prstGeom>
          <a:noFill/>
        </p:spPr>
        <p:txBody>
          <a:bodyPr vert="horz" wrap="square" lIns="0" tIns="0" rIns="0" bIns="121920" rtlCol="0" anchor="t" anchorCtr="0">
            <a:no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pPr defTabSz="1219110">
              <a:defRPr/>
            </a:pPr>
            <a:r>
              <a:rPr lang="en-US" sz="4400" b="1" dirty="0">
                <a:solidFill>
                  <a:schemeClr val="tx2"/>
                </a:solidFill>
                <a:latin typeface="Open Sans Light"/>
              </a:rPr>
              <a:t>Our Vision for Kansas ...</a:t>
            </a:r>
          </a:p>
        </p:txBody>
      </p:sp>
    </p:spTree>
    <p:extLst>
      <p:ext uri="{BB962C8B-B14F-4D97-AF65-F5344CB8AC3E}">
        <p14:creationId xmlns:p14="http://schemas.microsoft.com/office/powerpoint/2010/main" val="3309189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C1C57B-4912-F74E-AB56-B9319930DA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499" b="15001"/>
          <a:stretch/>
        </p:blipFill>
        <p:spPr>
          <a:xfrm>
            <a:off x="0" y="-1"/>
            <a:ext cx="12195717" cy="5881943"/>
          </a:xfrm>
          <a:prstGeom prst="rect">
            <a:avLst/>
          </a:prstGeom>
        </p:spPr>
      </p:pic>
      <p:sp>
        <p:nvSpPr>
          <p:cNvPr id="3" name="Content Placeholder 1">
            <a:extLst>
              <a:ext uri="{FF2B5EF4-FFF2-40B4-BE49-F238E27FC236}">
                <a16:creationId xmlns:a16="http://schemas.microsoft.com/office/drawing/2014/main" id="{34214340-76D1-3B45-8AC6-A85E6B9DCC2A}"/>
              </a:ext>
            </a:extLst>
          </p:cNvPr>
          <p:cNvSpPr txBox="1">
            <a:spLocks/>
          </p:cNvSpPr>
          <p:nvPr/>
        </p:nvSpPr>
        <p:spPr>
          <a:xfrm>
            <a:off x="5383272" y="69800"/>
            <a:ext cx="6808729" cy="5812141"/>
          </a:xfrm>
          <a:prstGeom prst="rect">
            <a:avLst/>
          </a:prstGeom>
          <a:solidFill>
            <a:srgbClr val="FFFFFF">
              <a:alpha val="60000"/>
            </a:srgbClr>
          </a:solidFill>
          <a:effectLst>
            <a:softEdge rad="63500"/>
          </a:effectLst>
        </p:spPr>
        <p:txBody>
          <a:bodyPr>
            <a:normAutofit fontScale="92500" lnSpcReduction="10000"/>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chemeClr val="tx2">
                  <a:lumMod val="60000"/>
                  <a:lumOff val="40000"/>
                </a:schemeClr>
              </a:buClr>
              <a:buFont typeface="Arial" panose="020B0604020202020204" pitchFamily="34" charset="0"/>
              <a:buChar char="•"/>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chemeClr val="accent6">
                  <a:lumMod val="60000"/>
                  <a:lumOff val="40000"/>
                </a:schemeClr>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067"/>
              </a:spcBef>
              <a:buNone/>
            </a:pPr>
            <a:r>
              <a:rPr lang="en-US" sz="3900" dirty="0">
                <a:solidFill>
                  <a:srgbClr val="000000"/>
                </a:solidFill>
                <a:latin typeface="+mn-lt"/>
                <a:ea typeface="Calibri" panose="020F0502020204030204" pitchFamily="34" charset="0"/>
                <a:cs typeface="Times New Roman" panose="02020603050405020304" pitchFamily="18" charset="0"/>
              </a:rPr>
              <a:t>A Successful Kansas High School Graduate has the</a:t>
            </a:r>
          </a:p>
          <a:p>
            <a:pPr marL="609570" indent="-609570">
              <a:spcBef>
                <a:spcPts val="1067"/>
              </a:spcBef>
            </a:pPr>
            <a:r>
              <a:rPr lang="en-US" sz="3556" b="1" dirty="0">
                <a:solidFill>
                  <a:srgbClr val="000000"/>
                </a:solidFill>
                <a:latin typeface="+mn-lt"/>
                <a:ea typeface="Calibri" panose="020F0502020204030204" pitchFamily="34" charset="0"/>
                <a:cs typeface="Times New Roman" panose="02020603050405020304" pitchFamily="18" charset="0"/>
              </a:rPr>
              <a:t>Academic</a:t>
            </a:r>
            <a:r>
              <a:rPr lang="en-US" sz="3556" dirty="0">
                <a:solidFill>
                  <a:srgbClr val="000000"/>
                </a:solidFill>
                <a:latin typeface="+mn-lt"/>
                <a:ea typeface="Calibri" panose="020F0502020204030204" pitchFamily="34" charset="0"/>
                <a:cs typeface="Times New Roman" panose="02020603050405020304" pitchFamily="18" charset="0"/>
              </a:rPr>
              <a:t> preparation,</a:t>
            </a:r>
          </a:p>
          <a:p>
            <a:pPr marL="609570" indent="-609570">
              <a:spcBef>
                <a:spcPts val="0"/>
              </a:spcBef>
            </a:pPr>
            <a:r>
              <a:rPr lang="en-US" sz="3556" b="1" dirty="0">
                <a:solidFill>
                  <a:srgbClr val="000000"/>
                </a:solidFill>
                <a:latin typeface="+mn-lt"/>
                <a:ea typeface="Calibri" panose="020F0502020204030204" pitchFamily="34" charset="0"/>
                <a:cs typeface="Times New Roman" panose="02020603050405020304" pitchFamily="18" charset="0"/>
              </a:rPr>
              <a:t>Cognitive</a:t>
            </a:r>
            <a:r>
              <a:rPr lang="en-US" sz="3556" dirty="0">
                <a:solidFill>
                  <a:srgbClr val="000000"/>
                </a:solidFill>
                <a:latin typeface="+mn-lt"/>
                <a:ea typeface="Calibri" panose="020F0502020204030204" pitchFamily="34" charset="0"/>
                <a:cs typeface="Times New Roman" panose="02020603050405020304" pitchFamily="18" charset="0"/>
              </a:rPr>
              <a:t> preparation,</a:t>
            </a:r>
          </a:p>
          <a:p>
            <a:pPr marL="609570" indent="-609570">
              <a:spcBef>
                <a:spcPts val="0"/>
              </a:spcBef>
            </a:pPr>
            <a:r>
              <a:rPr lang="en-US" sz="3556" b="1" dirty="0">
                <a:solidFill>
                  <a:srgbClr val="000000"/>
                </a:solidFill>
                <a:latin typeface="+mn-lt"/>
                <a:ea typeface="Calibri" panose="020F0502020204030204" pitchFamily="34" charset="0"/>
                <a:cs typeface="Times New Roman" panose="02020603050405020304" pitchFamily="18" charset="0"/>
              </a:rPr>
              <a:t>Technical</a:t>
            </a:r>
            <a:r>
              <a:rPr lang="en-US" sz="3556" dirty="0">
                <a:solidFill>
                  <a:srgbClr val="000000"/>
                </a:solidFill>
                <a:latin typeface="+mn-lt"/>
                <a:ea typeface="Calibri" panose="020F0502020204030204" pitchFamily="34" charset="0"/>
                <a:cs typeface="Times New Roman" panose="02020603050405020304" pitchFamily="18" charset="0"/>
              </a:rPr>
              <a:t> skills,</a:t>
            </a:r>
          </a:p>
          <a:p>
            <a:pPr marL="609570" indent="-609570">
              <a:spcBef>
                <a:spcPts val="0"/>
              </a:spcBef>
            </a:pPr>
            <a:r>
              <a:rPr lang="en-US" sz="3556" b="1" dirty="0">
                <a:solidFill>
                  <a:srgbClr val="000000"/>
                </a:solidFill>
                <a:latin typeface="+mn-lt"/>
                <a:ea typeface="Calibri" panose="020F0502020204030204" pitchFamily="34" charset="0"/>
                <a:cs typeface="Times New Roman" panose="02020603050405020304" pitchFamily="18" charset="0"/>
              </a:rPr>
              <a:t>Employability</a:t>
            </a:r>
            <a:r>
              <a:rPr lang="en-US" sz="3556" dirty="0">
                <a:solidFill>
                  <a:srgbClr val="000000"/>
                </a:solidFill>
                <a:latin typeface="+mn-lt"/>
                <a:ea typeface="Calibri" panose="020F0502020204030204" pitchFamily="34" charset="0"/>
                <a:cs typeface="Times New Roman" panose="02020603050405020304" pitchFamily="18" charset="0"/>
              </a:rPr>
              <a:t> skills and</a:t>
            </a:r>
          </a:p>
          <a:p>
            <a:pPr marL="609570" indent="-609570">
              <a:spcBef>
                <a:spcPts val="0"/>
              </a:spcBef>
            </a:pPr>
            <a:r>
              <a:rPr lang="en-US" sz="3556" b="1" dirty="0">
                <a:solidFill>
                  <a:srgbClr val="000000"/>
                </a:solidFill>
                <a:latin typeface="+mn-lt"/>
                <a:ea typeface="Calibri" panose="020F0502020204030204" pitchFamily="34" charset="0"/>
                <a:cs typeface="Times New Roman" panose="02020603050405020304" pitchFamily="18" charset="0"/>
              </a:rPr>
              <a:t>Civic engagement </a:t>
            </a:r>
            <a:endParaRPr lang="en-US" sz="3556" dirty="0">
              <a:solidFill>
                <a:srgbClr val="000000"/>
              </a:solidFill>
              <a:latin typeface="+mn-lt"/>
              <a:ea typeface="Calibri" panose="020F0502020204030204" pitchFamily="34" charset="0"/>
              <a:cs typeface="Times New Roman" panose="02020603050405020304" pitchFamily="18" charset="0"/>
            </a:endParaRPr>
          </a:p>
          <a:p>
            <a:pPr marL="0" indent="0">
              <a:spcBef>
                <a:spcPts val="1067"/>
              </a:spcBef>
              <a:buNone/>
            </a:pPr>
            <a:r>
              <a:rPr lang="en-US" sz="3556" dirty="0">
                <a:solidFill>
                  <a:srgbClr val="000000"/>
                </a:solidFill>
                <a:latin typeface="+mn-lt"/>
                <a:ea typeface="Calibri" panose="020F0502020204030204" pitchFamily="34" charset="0"/>
                <a:cs typeface="Times New Roman" panose="02020603050405020304" pitchFamily="18" charset="0"/>
              </a:rPr>
              <a:t>to be successful in postsecondary education, in the attainment of an industry recognized certification or in the workforce, without the need for remediation.</a:t>
            </a:r>
          </a:p>
          <a:p>
            <a:endParaRPr lang="en-US" sz="2800" dirty="0">
              <a:solidFill>
                <a:srgbClr val="000000"/>
              </a:solidFill>
            </a:endParaRPr>
          </a:p>
        </p:txBody>
      </p:sp>
      <p:pic>
        <p:nvPicPr>
          <p:cNvPr id="4" name="Picture 3">
            <a:extLst>
              <a:ext uri="{FF2B5EF4-FFF2-40B4-BE49-F238E27FC236}">
                <a16:creationId xmlns:a16="http://schemas.microsoft.com/office/drawing/2014/main" id="{76B81735-6D2A-B34D-924E-8F0FC2F5F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7959" y="1321175"/>
            <a:ext cx="1020896" cy="1654696"/>
          </a:xfrm>
          <a:prstGeom prst="rect">
            <a:avLst/>
          </a:prstGeom>
        </p:spPr>
      </p:pic>
    </p:spTree>
    <p:extLst>
      <p:ext uri="{BB962C8B-B14F-4D97-AF65-F5344CB8AC3E}">
        <p14:creationId xmlns:p14="http://schemas.microsoft.com/office/powerpoint/2010/main" val="102862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2883"/>
            <a:ext cx="12192000" cy="1111664"/>
          </a:xfrm>
        </p:spPr>
        <p:txBody>
          <a:bodyPr>
            <a:normAutofit/>
          </a:bodyPr>
          <a:lstStyle/>
          <a:p>
            <a:r>
              <a:rPr lang="en-US" dirty="0">
                <a:latin typeface="+mn-lt"/>
              </a:rPr>
              <a:t>Creating a Vision for Kansas – State Outcomes</a:t>
            </a:r>
          </a:p>
        </p:txBody>
      </p:sp>
      <p:graphicFrame>
        <p:nvGraphicFramePr>
          <p:cNvPr id="9" name="Diagram 8"/>
          <p:cNvGraphicFramePr/>
          <p:nvPr>
            <p:extLst>
              <p:ext uri="{D42A27DB-BD31-4B8C-83A1-F6EECF244321}">
                <p14:modId xmlns:p14="http://schemas.microsoft.com/office/powerpoint/2010/main" val="3370633400"/>
              </p:ext>
            </p:extLst>
          </p:nvPr>
        </p:nvGraphicFramePr>
        <p:xfrm>
          <a:off x="3429000" y="1193801"/>
          <a:ext cx="8686800" cy="4978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6F56EAA-411A-3F45-B99C-ED503E5047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791" y="1066800"/>
            <a:ext cx="3022805" cy="4899444"/>
          </a:xfrm>
          <a:prstGeom prst="rect">
            <a:avLst/>
          </a:prstGeom>
        </p:spPr>
      </p:pic>
    </p:spTree>
    <p:extLst>
      <p:ext uri="{BB962C8B-B14F-4D97-AF65-F5344CB8AC3E}">
        <p14:creationId xmlns:p14="http://schemas.microsoft.com/office/powerpoint/2010/main" val="19634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600" y="298235"/>
            <a:ext cx="12192000" cy="646331"/>
          </a:xfrm>
          <a:prstGeom prst="rect">
            <a:avLst/>
          </a:prstGeom>
          <a:noFill/>
        </p:spPr>
        <p:txBody>
          <a:bodyPr wrap="square" rtlCol="0">
            <a:spAutoFit/>
          </a:bodyPr>
          <a:lstStyle/>
          <a:p>
            <a:pPr defTabSz="609570"/>
            <a:r>
              <a:rPr lang="en-US" sz="3600" dirty="0"/>
              <a:t>Georgetown Center on Education and the Workforce</a:t>
            </a:r>
            <a:r>
              <a:rPr lang="en-US" sz="3600" dirty="0">
                <a:solidFill>
                  <a:srgbClr val="FFFFFF"/>
                </a:solidFill>
                <a:latin typeface="Arial"/>
              </a:rPr>
              <a:t>?</a:t>
            </a:r>
          </a:p>
        </p:txBody>
      </p:sp>
      <p:sp>
        <p:nvSpPr>
          <p:cNvPr id="3" name="AutoShape 2" descr="areer_Pathways_Arch_Chart_FINAL-REV_11282017.png"/>
          <p:cNvSpPr>
            <a:spLocks noChangeAspect="1" noChangeArrowheads="1"/>
          </p:cNvSpPr>
          <p:nvPr/>
        </p:nvSpPr>
        <p:spPr bwMode="auto">
          <a:xfrm>
            <a:off x="0" y="0"/>
            <a:ext cx="2667000" cy="266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09570"/>
            <a:endParaRPr lang="en-US" sz="1800">
              <a:solidFill>
                <a:prstClr val="black"/>
              </a:solidFill>
              <a:latin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143000"/>
            <a:ext cx="11125200" cy="5410200"/>
          </a:xfrm>
          <a:prstGeom prst="rect">
            <a:avLst/>
          </a:prstGeom>
        </p:spPr>
      </p:pic>
      <p:pic>
        <p:nvPicPr>
          <p:cNvPr id="7" name="Picture 6">
            <a:extLst>
              <a:ext uri="{FF2B5EF4-FFF2-40B4-BE49-F238E27FC236}">
                <a16:creationId xmlns:a16="http://schemas.microsoft.com/office/drawing/2014/main" id="{2BB4C97E-1429-F940-A380-A3751D7F93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97" y="1132783"/>
            <a:ext cx="3022805" cy="4899444"/>
          </a:xfrm>
          <a:prstGeom prst="rect">
            <a:avLst/>
          </a:prstGeom>
        </p:spPr>
      </p:pic>
    </p:spTree>
    <p:extLst>
      <p:ext uri="{BB962C8B-B14F-4D97-AF65-F5344CB8AC3E}">
        <p14:creationId xmlns:p14="http://schemas.microsoft.com/office/powerpoint/2010/main" val="743796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DD7B05-4E14-2044-B6FA-40F7B3F72973}"/>
              </a:ext>
            </a:extLst>
          </p:cNvPr>
          <p:cNvSpPr/>
          <p:nvPr/>
        </p:nvSpPr>
        <p:spPr>
          <a:xfrm>
            <a:off x="767819" y="798509"/>
            <a:ext cx="11321808" cy="4524315"/>
          </a:xfrm>
          <a:prstGeom prst="rect">
            <a:avLst/>
          </a:prstGeom>
        </p:spPr>
        <p:txBody>
          <a:bodyPr wrap="square">
            <a:spAutoFit/>
          </a:bodyPr>
          <a:lstStyle/>
          <a:p>
            <a:r>
              <a:rPr lang="en-US" sz="7200" dirty="0">
                <a:solidFill>
                  <a:schemeClr val="tx2"/>
                </a:solidFill>
              </a:rPr>
              <a:t>“To succeed in the </a:t>
            </a:r>
            <a:r>
              <a:rPr lang="en-US" sz="7200" dirty="0">
                <a:solidFill>
                  <a:schemeClr val="accent1"/>
                </a:solidFill>
              </a:rPr>
              <a:t>modern economy</a:t>
            </a:r>
            <a:r>
              <a:rPr lang="en-US" sz="7200" dirty="0">
                <a:solidFill>
                  <a:schemeClr val="tx2"/>
                </a:solidFill>
              </a:rPr>
              <a:t>, students need a </a:t>
            </a:r>
            <a:r>
              <a:rPr lang="en-US" sz="7200" dirty="0">
                <a:solidFill>
                  <a:schemeClr val="accent1"/>
                </a:solidFill>
              </a:rPr>
              <a:t>mix of specific and general education and skills.”</a:t>
            </a:r>
          </a:p>
        </p:txBody>
      </p:sp>
      <p:sp>
        <p:nvSpPr>
          <p:cNvPr id="3" name="TextBox 2">
            <a:extLst>
              <a:ext uri="{FF2B5EF4-FFF2-40B4-BE49-F238E27FC236}">
                <a16:creationId xmlns:a16="http://schemas.microsoft.com/office/drawing/2014/main" id="{B9CBB03D-7B84-EC4E-8460-0F5CEA41CAF1}"/>
              </a:ext>
            </a:extLst>
          </p:cNvPr>
          <p:cNvSpPr txBox="1"/>
          <p:nvPr/>
        </p:nvSpPr>
        <p:spPr>
          <a:xfrm>
            <a:off x="6096001" y="5833790"/>
            <a:ext cx="5351449" cy="420756"/>
          </a:xfrm>
          <a:prstGeom prst="rect">
            <a:avLst/>
          </a:prstGeom>
          <a:noFill/>
        </p:spPr>
        <p:txBody>
          <a:bodyPr wrap="square" rtlCol="0">
            <a:spAutoFit/>
          </a:bodyPr>
          <a:lstStyle/>
          <a:p>
            <a:r>
              <a:rPr lang="en-US" sz="1067" dirty="0">
                <a:solidFill>
                  <a:schemeClr val="tx2"/>
                </a:solidFill>
              </a:rPr>
              <a:t>The Overlooked Value of Certificates and Associate’s Degrees,</a:t>
            </a:r>
          </a:p>
          <a:p>
            <a:r>
              <a:rPr lang="en-US" sz="1067" dirty="0"/>
              <a:t>GEORGETOWN UNIVERSITY CENTER ON EDUCATION AND THE WORKFORCE 2020</a:t>
            </a:r>
            <a:endParaRPr lang="en-US" sz="1067" dirty="0">
              <a:solidFill>
                <a:schemeClr val="tx2"/>
              </a:solidFill>
            </a:endParaRPr>
          </a:p>
        </p:txBody>
      </p:sp>
    </p:spTree>
    <p:extLst>
      <p:ext uri="{BB962C8B-B14F-4D97-AF65-F5344CB8AC3E}">
        <p14:creationId xmlns:p14="http://schemas.microsoft.com/office/powerpoint/2010/main" val="30782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40E853-2A9A-2B44-9FF8-C631D0279840}"/>
              </a:ext>
            </a:extLst>
          </p:cNvPr>
          <p:cNvSpPr txBox="1"/>
          <p:nvPr/>
        </p:nvSpPr>
        <p:spPr>
          <a:xfrm>
            <a:off x="3093562" y="933255"/>
            <a:ext cx="8795684" cy="913007"/>
          </a:xfrm>
          <a:prstGeom prst="rect">
            <a:avLst/>
          </a:prstGeom>
          <a:noFill/>
        </p:spPr>
        <p:txBody>
          <a:bodyPr wrap="square" rtlCol="0">
            <a:spAutoFit/>
          </a:bodyPr>
          <a:lstStyle/>
          <a:p>
            <a:pPr defTabSz="1219110">
              <a:defRPr/>
            </a:pPr>
            <a:r>
              <a:rPr lang="en-US" sz="5333" dirty="0">
                <a:solidFill>
                  <a:srgbClr val="FFFFFF"/>
                </a:solidFill>
              </a:rPr>
              <a:t>Time to Redesign Schools!</a:t>
            </a:r>
          </a:p>
        </p:txBody>
      </p:sp>
      <p:sp>
        <p:nvSpPr>
          <p:cNvPr id="4" name="Rectangle 3">
            <a:extLst>
              <a:ext uri="{FF2B5EF4-FFF2-40B4-BE49-F238E27FC236}">
                <a16:creationId xmlns:a16="http://schemas.microsoft.com/office/drawing/2014/main" id="{082D9CFF-D44D-0E47-8F8F-E19CDD53E69F}"/>
              </a:ext>
            </a:extLst>
          </p:cNvPr>
          <p:cNvSpPr/>
          <p:nvPr/>
        </p:nvSpPr>
        <p:spPr>
          <a:xfrm>
            <a:off x="900080" y="2457216"/>
            <a:ext cx="11095539" cy="3436775"/>
          </a:xfrm>
          <a:prstGeom prst="rect">
            <a:avLst/>
          </a:prstGeom>
        </p:spPr>
        <p:txBody>
          <a:bodyPr wrap="square">
            <a:spAutoFit/>
          </a:bodyPr>
          <a:lstStyle/>
          <a:p>
            <a:pPr defTabSz="1219140" hangingPunct="0">
              <a:lnSpc>
                <a:spcPct val="115000"/>
              </a:lnSpc>
              <a:spcAft>
                <a:spcPts val="1333"/>
              </a:spcAft>
              <a:defRPr/>
            </a:pPr>
            <a:r>
              <a:rPr lang="en-US" sz="4800" kern="0" dirty="0">
                <a:solidFill>
                  <a:schemeClr val="bg1"/>
                </a:solidFill>
                <a:ea typeface="MS Mincho" panose="02020609040205080304" pitchFamily="49" charset="-128"/>
                <a:cs typeface="Arial" panose="020B0604020202020204" pitchFamily="34" charset="0"/>
                <a:sym typeface="Century Gothic"/>
              </a:rPr>
              <a:t>WHAT </a:t>
            </a:r>
            <a:r>
              <a:rPr lang="en-US" sz="4800" b="1" kern="0" dirty="0">
                <a:solidFill>
                  <a:schemeClr val="bg1"/>
                </a:solidFill>
                <a:ea typeface="MS Mincho" panose="02020609040205080304" pitchFamily="49" charset="-128"/>
                <a:cs typeface="Arial" panose="020B0604020202020204" pitchFamily="34" charset="0"/>
                <a:sym typeface="Century Gothic"/>
              </a:rPr>
              <a:t>SKILLS</a:t>
            </a:r>
            <a:r>
              <a:rPr lang="en-US" sz="4800" kern="0" dirty="0">
                <a:solidFill>
                  <a:schemeClr val="bg1"/>
                </a:solidFill>
                <a:ea typeface="MS Mincho" panose="02020609040205080304" pitchFamily="49" charset="-128"/>
                <a:cs typeface="Arial" panose="020B0604020202020204" pitchFamily="34" charset="0"/>
                <a:sym typeface="Century Gothic"/>
              </a:rPr>
              <a:t> DO </a:t>
            </a:r>
            <a:r>
              <a:rPr lang="en-US" sz="4800" b="1" kern="0" dirty="0">
                <a:solidFill>
                  <a:schemeClr val="accent1"/>
                </a:solidFill>
                <a:ea typeface="MS Mincho" panose="02020609040205080304" pitchFamily="49" charset="-128"/>
                <a:cs typeface="Arial" panose="020B0604020202020204" pitchFamily="34" charset="0"/>
                <a:sym typeface="Century Gothic"/>
              </a:rPr>
              <a:t>BUSINESS</a:t>
            </a:r>
            <a:r>
              <a:rPr lang="en-US" sz="4800" kern="0" dirty="0">
                <a:solidFill>
                  <a:schemeClr val="bg1"/>
                </a:solidFill>
                <a:ea typeface="MS Mincho" panose="02020609040205080304" pitchFamily="49" charset="-128"/>
                <a:cs typeface="Arial" panose="020B0604020202020204" pitchFamily="34" charset="0"/>
                <a:sym typeface="Century Gothic"/>
              </a:rPr>
              <a:t> &amp; </a:t>
            </a:r>
            <a:r>
              <a:rPr lang="en-US" sz="4800" b="1" kern="0" dirty="0">
                <a:solidFill>
                  <a:schemeClr val="accent1"/>
                </a:solidFill>
                <a:ea typeface="MS Mincho" panose="02020609040205080304" pitchFamily="49" charset="-128"/>
                <a:cs typeface="Arial" panose="020B0604020202020204" pitchFamily="34" charset="0"/>
                <a:sym typeface="Century Gothic"/>
              </a:rPr>
              <a:t>INDUSTRY</a:t>
            </a:r>
            <a:r>
              <a:rPr lang="en-US" sz="4800" b="1" kern="0" dirty="0">
                <a:solidFill>
                  <a:schemeClr val="bg1"/>
                </a:solidFill>
                <a:ea typeface="MS Mincho" panose="02020609040205080304" pitchFamily="49" charset="-128"/>
                <a:cs typeface="Arial" panose="020B0604020202020204" pitchFamily="34" charset="0"/>
                <a:sym typeface="Century Gothic"/>
              </a:rPr>
              <a:t> SAY </a:t>
            </a:r>
            <a:r>
              <a:rPr lang="en-US" sz="4800" kern="0" dirty="0">
                <a:solidFill>
                  <a:schemeClr val="bg1"/>
                </a:solidFill>
                <a:ea typeface="MS Mincho" panose="02020609040205080304" pitchFamily="49" charset="-128"/>
                <a:cs typeface="Arial" panose="020B0604020202020204" pitchFamily="34" charset="0"/>
                <a:sym typeface="Century Gothic"/>
              </a:rPr>
              <a:t>ARE </a:t>
            </a:r>
            <a:r>
              <a:rPr lang="en-US" sz="4800" b="1" kern="0" dirty="0">
                <a:solidFill>
                  <a:schemeClr val="accent1"/>
                </a:solidFill>
                <a:ea typeface="MS Mincho" panose="02020609040205080304" pitchFamily="49" charset="-128"/>
                <a:cs typeface="Arial" panose="020B0604020202020204" pitchFamily="34" charset="0"/>
                <a:sym typeface="Century Gothic"/>
              </a:rPr>
              <a:t>LACKING</a:t>
            </a:r>
            <a:r>
              <a:rPr lang="en-US" sz="4800" kern="0" dirty="0">
                <a:solidFill>
                  <a:schemeClr val="bg1"/>
                </a:solidFill>
                <a:ea typeface="MS Mincho" panose="02020609040205080304" pitchFamily="49" charset="-128"/>
                <a:cs typeface="Arial" panose="020B0604020202020204" pitchFamily="34" charset="0"/>
                <a:sym typeface="Century Gothic"/>
              </a:rPr>
              <a:t> IN HIGH SCHOOL, TWO-YEAR and FOUR-YEAR COLLEGE PROGRAM </a:t>
            </a:r>
            <a:r>
              <a:rPr lang="en-US" sz="4800" b="1" kern="0" dirty="0">
                <a:solidFill>
                  <a:schemeClr val="accent1"/>
                </a:solidFill>
                <a:ea typeface="MS Mincho" panose="02020609040205080304" pitchFamily="49" charset="-128"/>
                <a:cs typeface="Arial" panose="020B0604020202020204" pitchFamily="34" charset="0"/>
                <a:sym typeface="Century Gothic"/>
              </a:rPr>
              <a:t>GRADUATES</a:t>
            </a:r>
            <a:r>
              <a:rPr lang="en-US" sz="4800" kern="0" dirty="0">
                <a:solidFill>
                  <a:schemeClr val="accent1"/>
                </a:solidFill>
                <a:ea typeface="MS Mincho" panose="02020609040205080304" pitchFamily="49" charset="-128"/>
                <a:cs typeface="Arial" panose="020B0604020202020204" pitchFamily="34" charset="0"/>
                <a:sym typeface="Century Gothic"/>
              </a:rPr>
              <a:t>?</a:t>
            </a:r>
            <a:endParaRPr lang="en-US" sz="4800" kern="0" dirty="0">
              <a:solidFill>
                <a:schemeClr val="accent1"/>
              </a:solidFill>
              <a:ea typeface="MS Mincho" panose="02020609040205080304" pitchFamily="49" charset="-128"/>
              <a:cs typeface="Times New Roman" panose="02020603050405020304" pitchFamily="18" charset="0"/>
              <a:sym typeface="Century Gothic"/>
            </a:endParaRPr>
          </a:p>
        </p:txBody>
      </p:sp>
    </p:spTree>
    <p:extLst>
      <p:ext uri="{BB962C8B-B14F-4D97-AF65-F5344CB8AC3E}">
        <p14:creationId xmlns:p14="http://schemas.microsoft.com/office/powerpoint/2010/main" val="1221593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defTabSz="1219140" hangingPunct="0">
              <a:lnSpc>
                <a:spcPct val="93750"/>
              </a:lnSpc>
              <a:buSzPct val="25000"/>
              <a:defRPr/>
            </a:pPr>
            <a:r>
              <a:rPr lang="en-US" sz="4800" kern="0" dirty="0">
                <a:solidFill>
                  <a:schemeClr val="tx2"/>
                </a:solidFill>
                <a:ea typeface="Franklin Gothic"/>
                <a:cs typeface="Franklin Gothic"/>
                <a:sym typeface="Franklin Gothic"/>
              </a:rPr>
              <a:t>HIGH SCHOOL GRADUATES LACKING…</a:t>
            </a:r>
          </a:p>
        </p:txBody>
      </p:sp>
      <p:sp>
        <p:nvSpPr>
          <p:cNvPr id="3" name="Shape 214">
            <a:extLst>
              <a:ext uri="{FF2B5EF4-FFF2-40B4-BE49-F238E27FC236}">
                <a16:creationId xmlns:a16="http://schemas.microsoft.com/office/drawing/2014/main" id="{81A9F9F4-B213-1248-A0C9-23D36F1C0831}"/>
              </a:ext>
            </a:extLst>
          </p:cNvPr>
          <p:cNvSpPr txBox="1"/>
          <p:nvPr/>
        </p:nvSpPr>
        <p:spPr>
          <a:xfrm>
            <a:off x="4038600" y="1323272"/>
            <a:ext cx="7696200" cy="4730853"/>
          </a:xfrm>
          <a:prstGeom prst="rect">
            <a:avLst/>
          </a:prstGeom>
          <a:noFill/>
          <a:ln>
            <a:noFill/>
          </a:ln>
        </p:spPr>
        <p:txBody>
          <a:bodyPr lIns="121900" tIns="60933" rIns="121900" bIns="60933" anchor="t" anchorCtr="0">
            <a:noAutofit/>
          </a:bodyPr>
          <a:lstStyle/>
          <a:p>
            <a:pPr marL="457178" indent="-457178" defTabSz="1219140" hangingPunct="0">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Professionalism/Work Ethic . . . . . . . . .  	80.3%</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Teamwork/Collaboration . . . . . . . . . . .   	75.7%</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Verbal Communication. . . . . . . . . . . . .   	70.8%</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Ethics/Social Responsibility. . . . . . . . . . 	63.4%</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Critical Thinking/Problem Solving. . . . .  	57.5%</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Information Technology Applications.     	53.0%</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Written Communication. . . . . . . . . . . .    	52.7%</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Diversity. . . . . . . . . . . . . . . . . . . . . . . .    	52.1%</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Lifelong Learning/Self-Direction. . . . …  	42.5%</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Creativity/Innovation. . . . . . . . . . . . . . .   	36.3%</a:t>
            </a:r>
          </a:p>
        </p:txBody>
      </p:sp>
      <p:sp>
        <p:nvSpPr>
          <p:cNvPr id="4" name="Rectangle 3">
            <a:extLst>
              <a:ext uri="{FF2B5EF4-FFF2-40B4-BE49-F238E27FC236}">
                <a16:creationId xmlns:a16="http://schemas.microsoft.com/office/drawing/2014/main" id="{26E18671-4214-8544-A65C-F49C754A5510}"/>
              </a:ext>
            </a:extLst>
          </p:cNvPr>
          <p:cNvSpPr/>
          <p:nvPr/>
        </p:nvSpPr>
        <p:spPr>
          <a:xfrm>
            <a:off x="5932350" y="5953558"/>
            <a:ext cx="5515039" cy="318100"/>
          </a:xfrm>
          <a:prstGeom prst="rect">
            <a:avLst/>
          </a:prstGeom>
        </p:spPr>
        <p:txBody>
          <a:bodyPr wrap="square">
            <a:spAutoFit/>
          </a:bodyPr>
          <a:lstStyle/>
          <a:p>
            <a:pPr marL="1828664" lvl="4" indent="-16886" defTabSz="1219140" hangingPunct="0">
              <a:buClr>
                <a:srgbClr val="000000"/>
              </a:buClr>
              <a:buSzPct val="25000"/>
              <a:defRPr/>
            </a:pPr>
            <a:r>
              <a:rPr lang="en-US" sz="1467" i="1" kern="0" dirty="0">
                <a:solidFill>
                  <a:srgbClr val="15254B"/>
                </a:solidFill>
                <a:ea typeface="Franklin Gothic"/>
                <a:cs typeface="Franklin Gothic"/>
                <a:sym typeface="Franklin Gothic"/>
              </a:rPr>
              <a:t>Consolidated Survey of Corporate America</a:t>
            </a:r>
          </a:p>
        </p:txBody>
      </p:sp>
      <p:pic>
        <p:nvPicPr>
          <p:cNvPr id="5" name="Picture 4">
            <a:extLst>
              <a:ext uri="{FF2B5EF4-FFF2-40B4-BE49-F238E27FC236}">
                <a16:creationId xmlns:a16="http://schemas.microsoft.com/office/drawing/2014/main" id="{EF249970-5953-E748-A201-96700A98F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990603"/>
            <a:ext cx="3022805" cy="4899444"/>
          </a:xfrm>
          <a:prstGeom prst="rect">
            <a:avLst/>
          </a:prstGeom>
        </p:spPr>
      </p:pic>
    </p:spTree>
    <p:extLst>
      <p:ext uri="{BB962C8B-B14F-4D97-AF65-F5344CB8AC3E}">
        <p14:creationId xmlns:p14="http://schemas.microsoft.com/office/powerpoint/2010/main" val="927576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98DA92-A130-9542-9C76-F42ACBA14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990603"/>
            <a:ext cx="3022805" cy="4899444"/>
          </a:xfrm>
          <a:prstGeom prst="rect">
            <a:avLst/>
          </a:prstGeom>
        </p:spPr>
      </p:pic>
      <p:sp>
        <p:nvSpPr>
          <p:cNvPr id="3" name="Shape 213">
            <a:extLst>
              <a:ext uri="{FF2B5EF4-FFF2-40B4-BE49-F238E27FC236}">
                <a16:creationId xmlns:a16="http://schemas.microsoft.com/office/drawing/2014/main" id="{3DF5E5D4-9A40-2A4E-8F34-062D8B2BBF67}"/>
              </a:ext>
            </a:extLst>
          </p:cNvPr>
          <p:cNvSpPr txBox="1"/>
          <p:nvPr/>
        </p:nvSpPr>
        <p:spPr>
          <a:xfrm>
            <a:off x="98272" y="88683"/>
            <a:ext cx="12093728" cy="1162493"/>
          </a:xfrm>
          <a:prstGeom prst="rect">
            <a:avLst/>
          </a:prstGeom>
          <a:noFill/>
          <a:ln>
            <a:noFill/>
          </a:ln>
        </p:spPr>
        <p:txBody>
          <a:bodyPr lIns="121900" tIns="60933" rIns="121900" bIns="60933" anchor="ctr" anchorCtr="0">
            <a:noAutofit/>
          </a:bodyPr>
          <a:lstStyle/>
          <a:p>
            <a:pPr defTabSz="1219140" hangingPunct="0">
              <a:lnSpc>
                <a:spcPct val="93750"/>
              </a:lnSpc>
              <a:buSzPct val="25000"/>
              <a:defRPr/>
            </a:pPr>
            <a:r>
              <a:rPr lang="en-US" sz="4533" kern="0" dirty="0">
                <a:solidFill>
                  <a:schemeClr val="tx2"/>
                </a:solidFill>
                <a:ea typeface="Franklin Gothic"/>
                <a:cs typeface="Franklin Gothic"/>
                <a:sym typeface="Franklin Gothic"/>
              </a:rPr>
              <a:t>TWO YEAR COLLEGE GRADUATES LACKING</a:t>
            </a:r>
            <a:r>
              <a:rPr lang="en-US" sz="4000" kern="0" dirty="0">
                <a:solidFill>
                  <a:srgbClr val="FFFFFF"/>
                </a:solidFill>
                <a:latin typeface="Arial"/>
                <a:ea typeface="Franklin Gothic"/>
                <a:cs typeface="Franklin Gothic"/>
                <a:sym typeface="Franklin Gothic"/>
              </a:rPr>
              <a:t>…</a:t>
            </a:r>
          </a:p>
        </p:txBody>
      </p:sp>
      <p:sp>
        <p:nvSpPr>
          <p:cNvPr id="4" name="Shape 214">
            <a:extLst>
              <a:ext uri="{FF2B5EF4-FFF2-40B4-BE49-F238E27FC236}">
                <a16:creationId xmlns:a16="http://schemas.microsoft.com/office/drawing/2014/main" id="{8BF42000-74B4-FE47-8B50-D8409FED97B7}"/>
              </a:ext>
            </a:extLst>
          </p:cNvPr>
          <p:cNvSpPr txBox="1"/>
          <p:nvPr/>
        </p:nvSpPr>
        <p:spPr>
          <a:xfrm>
            <a:off x="3924403" y="1408563"/>
            <a:ext cx="7874000" cy="4730853"/>
          </a:xfrm>
          <a:prstGeom prst="rect">
            <a:avLst/>
          </a:prstGeom>
          <a:noFill/>
          <a:ln>
            <a:noFill/>
          </a:ln>
        </p:spPr>
        <p:txBody>
          <a:bodyPr lIns="121900" tIns="60933" rIns="121900" bIns="60933" anchor="t" anchorCtr="0">
            <a:noAutofit/>
          </a:bodyPr>
          <a:lstStyle/>
          <a:p>
            <a:pPr marL="457178" indent="-457178" defTabSz="1219140" hangingPunct="0">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Professionalism/Work Ethic. . . . . . . . . . .	83.4%</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Teamwork/Collaboration. . . . . . . . . . . .	82.7%</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Verbal Communication. . . . . . . . . . . . . 	82.0%</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Critical Thinking/Problem Solving. . . . . .	72.2%</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Written Communication. . . . . . . . . . . . .	71.5%</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Ethics/Social Responsibility. . . . . . . . . . .	70.6%</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Information Technology Applications. .	68.6%</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Lifelong Learning/Self-Direction. . . . . . .	58.3%</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Diversity. . . . . . . . . . . . . . . . . . . . . . . . . 	56.9%</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Creativity/Innovation. . . . . . . . . . . . . . . 	45.5%</a:t>
            </a:r>
          </a:p>
        </p:txBody>
      </p:sp>
      <p:sp>
        <p:nvSpPr>
          <p:cNvPr id="5" name="Rectangle 4">
            <a:extLst>
              <a:ext uri="{FF2B5EF4-FFF2-40B4-BE49-F238E27FC236}">
                <a16:creationId xmlns:a16="http://schemas.microsoft.com/office/drawing/2014/main" id="{329E60CF-733C-A848-8267-6B56671CE470}"/>
              </a:ext>
            </a:extLst>
          </p:cNvPr>
          <p:cNvSpPr/>
          <p:nvPr/>
        </p:nvSpPr>
        <p:spPr>
          <a:xfrm>
            <a:off x="5856661" y="5965010"/>
            <a:ext cx="5549815" cy="318100"/>
          </a:xfrm>
          <a:prstGeom prst="rect">
            <a:avLst/>
          </a:prstGeom>
        </p:spPr>
        <p:txBody>
          <a:bodyPr wrap="square">
            <a:spAutoFit/>
          </a:bodyPr>
          <a:lstStyle/>
          <a:p>
            <a:pPr marL="1828664" lvl="4" indent="-16886" defTabSz="1219140" hangingPunct="0">
              <a:buClr>
                <a:srgbClr val="000000"/>
              </a:buClr>
              <a:buSzPct val="25000"/>
              <a:defRPr/>
            </a:pPr>
            <a:r>
              <a:rPr lang="en-US" sz="1467" i="1" kern="0" dirty="0">
                <a:solidFill>
                  <a:srgbClr val="000000"/>
                </a:solidFill>
                <a:ea typeface="Franklin Gothic"/>
                <a:cs typeface="Franklin Gothic"/>
                <a:sym typeface="Franklin Gothic"/>
              </a:rPr>
              <a:t>Consolidated Survey of Corporate America</a:t>
            </a:r>
          </a:p>
        </p:txBody>
      </p:sp>
    </p:spTree>
    <p:extLst>
      <p:ext uri="{BB962C8B-B14F-4D97-AF65-F5344CB8AC3E}">
        <p14:creationId xmlns:p14="http://schemas.microsoft.com/office/powerpoint/2010/main" val="156534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ABC98-5EA4-1847-82EA-8F8D6C05A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990603"/>
            <a:ext cx="3022805" cy="4899444"/>
          </a:xfrm>
          <a:prstGeom prst="rect">
            <a:avLst/>
          </a:prstGeom>
        </p:spPr>
      </p:pic>
      <p:sp>
        <p:nvSpPr>
          <p:cNvPr id="3" name="Shape 213">
            <a:extLst>
              <a:ext uri="{FF2B5EF4-FFF2-40B4-BE49-F238E27FC236}">
                <a16:creationId xmlns:a16="http://schemas.microsoft.com/office/drawing/2014/main" id="{810E98DF-6B50-9849-8436-99C63B41FE35}"/>
              </a:ext>
            </a:extLst>
          </p:cNvPr>
          <p:cNvSpPr txBox="1"/>
          <p:nvPr/>
        </p:nvSpPr>
        <p:spPr>
          <a:xfrm>
            <a:off x="98273" y="145196"/>
            <a:ext cx="12093728" cy="1162493"/>
          </a:xfrm>
          <a:prstGeom prst="rect">
            <a:avLst/>
          </a:prstGeom>
          <a:noFill/>
          <a:ln>
            <a:noFill/>
          </a:ln>
        </p:spPr>
        <p:txBody>
          <a:bodyPr lIns="121900" tIns="60933" rIns="121900" bIns="60933" anchor="ctr" anchorCtr="0">
            <a:noAutofit/>
          </a:bodyPr>
          <a:lstStyle/>
          <a:p>
            <a:pPr defTabSz="1219140" hangingPunct="0">
              <a:lnSpc>
                <a:spcPct val="93750"/>
              </a:lnSpc>
              <a:buSzPct val="25000"/>
              <a:defRPr/>
            </a:pPr>
            <a:r>
              <a:rPr lang="en-US" sz="4267" kern="0" dirty="0">
                <a:solidFill>
                  <a:schemeClr val="tx2"/>
                </a:solidFill>
                <a:ea typeface="Franklin Gothic"/>
                <a:cs typeface="Franklin Gothic"/>
                <a:sym typeface="Franklin Gothic"/>
              </a:rPr>
              <a:t>FOUR YEAR COLLEGE GRADUATES LACKING</a:t>
            </a:r>
            <a:r>
              <a:rPr lang="en-US" sz="4000" kern="0" dirty="0">
                <a:solidFill>
                  <a:schemeClr val="tx2"/>
                </a:solidFill>
                <a:latin typeface="Arial"/>
                <a:ea typeface="Franklin Gothic"/>
                <a:cs typeface="Franklin Gothic"/>
                <a:sym typeface="Franklin Gothic"/>
              </a:rPr>
              <a:t>…</a:t>
            </a:r>
          </a:p>
        </p:txBody>
      </p:sp>
      <p:sp>
        <p:nvSpPr>
          <p:cNvPr id="4" name="Shape 214">
            <a:extLst>
              <a:ext uri="{FF2B5EF4-FFF2-40B4-BE49-F238E27FC236}">
                <a16:creationId xmlns:a16="http://schemas.microsoft.com/office/drawing/2014/main" id="{6351F911-DA7D-C546-9AA5-FD5BC0074779}"/>
              </a:ext>
            </a:extLst>
          </p:cNvPr>
          <p:cNvSpPr txBox="1"/>
          <p:nvPr/>
        </p:nvSpPr>
        <p:spPr>
          <a:xfrm>
            <a:off x="3733800" y="1343860"/>
            <a:ext cx="7950200" cy="4730853"/>
          </a:xfrm>
          <a:prstGeom prst="rect">
            <a:avLst/>
          </a:prstGeom>
          <a:noFill/>
          <a:ln>
            <a:noFill/>
          </a:ln>
        </p:spPr>
        <p:txBody>
          <a:bodyPr lIns="121900" tIns="60933" rIns="121900" bIns="60933" anchor="t" anchorCtr="0">
            <a:noAutofit/>
          </a:bodyPr>
          <a:lstStyle/>
          <a:p>
            <a:pPr marL="457178" indent="-457178" defTabSz="1219140" hangingPunct="0">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Verbal Communication. . . . . . . . . . . . .	95.4%</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Teamwork/Collaboration. . . . . . . . . . . .	94.4%</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Professionalism/Work Ethic. . . . . . . . . . .	93.8%</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Written Communication. . . . . . . . . . . . .	93.1%</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Critical Thinking/Problem Solving. . . . . 	92.1%</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Ethics/Social Responsibility. . . . . . . . . . 	85.6%</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Leadership . . . . . . . . . . . . . . . . . . . . . . . 	81.8%</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Information Technology Applications. 	81.0%</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Creativity/Innovation. . . . . . . . . . . . . . .	81.0%</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Lifelong Learning/Self-Direction. . . . . . 	78.3%</a:t>
            </a:r>
          </a:p>
          <a:p>
            <a:pPr marL="457178" indent="-457178" defTabSz="1219140" hangingPunct="0">
              <a:spcBef>
                <a:spcPts val="640"/>
              </a:spcBef>
              <a:buClr>
                <a:srgbClr val="0C0C0C"/>
              </a:buClr>
              <a:buSzPct val="100000"/>
              <a:buFont typeface="Franklin Gothic"/>
              <a:buChar char="▪"/>
              <a:tabLst>
                <a:tab pos="6250205" algn="l"/>
              </a:tabLst>
              <a:defRPr/>
            </a:pPr>
            <a:endParaRPr lang="en-US" kern="0" dirty="0">
              <a:solidFill>
                <a:srgbClr val="0C0C0C"/>
              </a:solidFill>
              <a:latin typeface="Franklin Gothic"/>
              <a:ea typeface="Franklin Gothic"/>
              <a:cs typeface="Franklin Gothic"/>
              <a:sym typeface="Franklin Gothic"/>
            </a:endParaRPr>
          </a:p>
        </p:txBody>
      </p:sp>
      <p:sp>
        <p:nvSpPr>
          <p:cNvPr id="5" name="Rectangle 4">
            <a:extLst>
              <a:ext uri="{FF2B5EF4-FFF2-40B4-BE49-F238E27FC236}">
                <a16:creationId xmlns:a16="http://schemas.microsoft.com/office/drawing/2014/main" id="{A33E2CC4-985D-2940-B123-8DAA751F20A5}"/>
              </a:ext>
            </a:extLst>
          </p:cNvPr>
          <p:cNvSpPr/>
          <p:nvPr/>
        </p:nvSpPr>
        <p:spPr>
          <a:xfrm>
            <a:off x="5892324" y="5936478"/>
            <a:ext cx="6705601" cy="318100"/>
          </a:xfrm>
          <a:prstGeom prst="rect">
            <a:avLst/>
          </a:prstGeom>
        </p:spPr>
        <p:txBody>
          <a:bodyPr wrap="square">
            <a:spAutoFit/>
          </a:bodyPr>
          <a:lstStyle/>
          <a:p>
            <a:pPr marL="1828664" lvl="4" indent="-16886" defTabSz="1219140" hangingPunct="0">
              <a:buClr>
                <a:srgbClr val="000000"/>
              </a:buClr>
              <a:buSzPct val="25000"/>
              <a:defRPr/>
            </a:pPr>
            <a:r>
              <a:rPr lang="en-US" sz="1467" i="1" kern="0" dirty="0">
                <a:solidFill>
                  <a:srgbClr val="000000"/>
                </a:solidFill>
                <a:ea typeface="Franklin Gothic"/>
                <a:cs typeface="Franklin Gothic"/>
                <a:sym typeface="Franklin Gothic"/>
              </a:rPr>
              <a:t>Consolidated Survey of Corporate America</a:t>
            </a:r>
          </a:p>
        </p:txBody>
      </p:sp>
    </p:spTree>
    <p:extLst>
      <p:ext uri="{BB962C8B-B14F-4D97-AF65-F5344CB8AC3E}">
        <p14:creationId xmlns:p14="http://schemas.microsoft.com/office/powerpoint/2010/main" val="2319759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32AA4-B948-4747-A695-C6DECC6C4DE2}"/>
              </a:ext>
            </a:extLst>
          </p:cNvPr>
          <p:cNvPicPr>
            <a:picLocks noChangeAspect="1"/>
          </p:cNvPicPr>
          <p:nvPr/>
        </p:nvPicPr>
        <p:blipFill rotWithShape="1">
          <a:blip r:embed="rId2">
            <a:extLst>
              <a:ext uri="{28A0092B-C50C-407E-A947-70E740481C1C}">
                <a14:useLocalDpi xmlns:a14="http://schemas.microsoft.com/office/drawing/2010/main" val="0"/>
              </a:ext>
            </a:extLst>
          </a:blip>
          <a:srcRect l="53940" t="-1" b="-2275"/>
          <a:stretch/>
        </p:blipFill>
        <p:spPr>
          <a:xfrm>
            <a:off x="6553200" y="381000"/>
            <a:ext cx="5426580" cy="5906564"/>
          </a:xfrm>
          <a:prstGeom prst="rect">
            <a:avLst/>
          </a:prstGeom>
        </p:spPr>
      </p:pic>
      <p:sp>
        <p:nvSpPr>
          <p:cNvPr id="4" name="Text Placeholder 5">
            <a:extLst>
              <a:ext uri="{FF2B5EF4-FFF2-40B4-BE49-F238E27FC236}">
                <a16:creationId xmlns:a16="http://schemas.microsoft.com/office/drawing/2014/main" id="{81835725-4E72-EB4B-9A65-37B4F7846FBD}"/>
              </a:ext>
            </a:extLst>
          </p:cNvPr>
          <p:cNvSpPr txBox="1">
            <a:spLocks/>
          </p:cNvSpPr>
          <p:nvPr/>
        </p:nvSpPr>
        <p:spPr>
          <a:xfrm>
            <a:off x="26819" y="2286000"/>
            <a:ext cx="5993832" cy="4421706"/>
          </a:xfrm>
          <a:prstGeom prst="rect">
            <a:avLst/>
          </a:prstGeom>
          <a:noFill/>
        </p:spPr>
        <p:txBody>
          <a:bodyPr>
            <a:norm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bg1"/>
                </a:solidFill>
                <a:latin typeface="+mn-lt"/>
              </a:rPr>
              <a:t>“We choose to go to the moon in this decade and do the other things, not because they are easy, but because they are hard, because that goal will serve to organize and measure the best of our energies and skills, </a:t>
            </a:r>
            <a:r>
              <a:rPr lang="en-US" sz="2600" b="1" dirty="0">
                <a:solidFill>
                  <a:schemeClr val="accent1"/>
                </a:solidFill>
                <a:latin typeface="+mn-lt"/>
              </a:rPr>
              <a:t>because that challenge is one that we are willing to accept, one we are unwilling to postpone, and one which we intend to win.” </a:t>
            </a:r>
            <a:r>
              <a:rPr lang="en-US" sz="2600" b="1" dirty="0">
                <a:solidFill>
                  <a:schemeClr val="bg1"/>
                </a:solidFill>
                <a:latin typeface="+mn-lt"/>
              </a:rPr>
              <a:t> </a:t>
            </a:r>
            <a:r>
              <a:rPr lang="en-US" sz="2600" dirty="0">
                <a:solidFill>
                  <a:schemeClr val="bg1"/>
                </a:solidFill>
                <a:latin typeface="+mn-lt"/>
              </a:rPr>
              <a:t>- John F. Kennedy</a:t>
            </a:r>
          </a:p>
          <a:p>
            <a:endParaRPr lang="en-US" dirty="0"/>
          </a:p>
        </p:txBody>
      </p:sp>
    </p:spTree>
    <p:extLst>
      <p:ext uri="{BB962C8B-B14F-4D97-AF65-F5344CB8AC3E}">
        <p14:creationId xmlns:p14="http://schemas.microsoft.com/office/powerpoint/2010/main" val="345499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990600"/>
            <a:ext cx="8534400" cy="4953000"/>
          </a:xfrm>
        </p:spPr>
      </p:pic>
      <p:sp>
        <p:nvSpPr>
          <p:cNvPr id="3" name="Title 2"/>
          <p:cNvSpPr>
            <a:spLocks noGrp="1"/>
          </p:cNvSpPr>
          <p:nvPr>
            <p:ph type="title"/>
          </p:nvPr>
        </p:nvSpPr>
        <p:spPr>
          <a:xfrm>
            <a:off x="838200" y="4683"/>
            <a:ext cx="10515600" cy="1325563"/>
          </a:xfrm>
        </p:spPr>
        <p:txBody>
          <a:bodyPr>
            <a:normAutofit/>
          </a:bodyPr>
          <a:lstStyle/>
          <a:p>
            <a:r>
              <a:rPr lang="en-US" sz="3600" b="1" dirty="0">
                <a:latin typeface="+mn-lt"/>
              </a:rPr>
              <a:t>Harvard, Stanford and the Carnegie Foundation</a:t>
            </a:r>
          </a:p>
        </p:txBody>
      </p:sp>
      <p:pic>
        <p:nvPicPr>
          <p:cNvPr id="6" name="Picture 5">
            <a:extLst>
              <a:ext uri="{FF2B5EF4-FFF2-40B4-BE49-F238E27FC236}">
                <a16:creationId xmlns:a16="http://schemas.microsoft.com/office/drawing/2014/main" id="{A58A0D41-556C-0F43-B6F5-4D1EA1A49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52" y="1066800"/>
            <a:ext cx="3022805" cy="4899444"/>
          </a:xfrm>
          <a:prstGeom prst="rect">
            <a:avLst/>
          </a:prstGeom>
        </p:spPr>
      </p:pic>
    </p:spTree>
    <p:extLst>
      <p:ext uri="{BB962C8B-B14F-4D97-AF65-F5344CB8AC3E}">
        <p14:creationId xmlns:p14="http://schemas.microsoft.com/office/powerpoint/2010/main" val="279837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E9DE0A-EA97-574F-BD80-214577BEF444}"/>
              </a:ext>
            </a:extLst>
          </p:cNvPr>
          <p:cNvSpPr/>
          <p:nvPr/>
        </p:nvSpPr>
        <p:spPr>
          <a:xfrm>
            <a:off x="6088433" y="1099140"/>
            <a:ext cx="6103569" cy="484446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 name="Title 5">
            <a:extLst>
              <a:ext uri="{FF2B5EF4-FFF2-40B4-BE49-F238E27FC236}">
                <a16:creationId xmlns:a16="http://schemas.microsoft.com/office/drawing/2014/main" id="{C0A4FCF5-793E-E649-A1B8-E58996BA14C0}"/>
              </a:ext>
            </a:extLst>
          </p:cNvPr>
          <p:cNvSpPr txBox="1">
            <a:spLocks/>
          </p:cNvSpPr>
          <p:nvPr/>
        </p:nvSpPr>
        <p:spPr>
          <a:xfrm>
            <a:off x="304800" y="228601"/>
            <a:ext cx="11582400" cy="52322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b="1" dirty="0">
                <a:latin typeface="+mn-lt"/>
              </a:rPr>
              <a:t>Lessons from Gallup Research</a:t>
            </a:r>
          </a:p>
        </p:txBody>
      </p:sp>
      <p:sp>
        <p:nvSpPr>
          <p:cNvPr id="4" name="Slide Number Placeholder 3">
            <a:extLst>
              <a:ext uri="{FF2B5EF4-FFF2-40B4-BE49-F238E27FC236}">
                <a16:creationId xmlns:a16="http://schemas.microsoft.com/office/drawing/2014/main" id="{E5EFE146-8AFA-C441-97D9-9064A67B44E0}"/>
              </a:ext>
            </a:extLst>
          </p:cNvPr>
          <p:cNvSpPr txBox="1">
            <a:spLocks/>
          </p:cNvSpPr>
          <p:nvPr/>
        </p:nvSpPr>
        <p:spPr>
          <a:xfrm>
            <a:off x="304800" y="6521679"/>
            <a:ext cx="609600" cy="215444"/>
          </a:xfrm>
          <a:prstGeom prst="rect">
            <a:avLst/>
          </a:prstGeo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fld id="{3A857C0F-B001-40B5-9A01-32CB6570D7AB}" type="slidenum">
              <a:rPr lang="en-US" smtClean="0"/>
              <a:pPr>
                <a:defRPr/>
              </a:pPr>
              <a:t>21</a:t>
            </a:fld>
            <a:endParaRPr lang="en-US" dirty="0"/>
          </a:p>
        </p:txBody>
      </p:sp>
      <p:sp>
        <p:nvSpPr>
          <p:cNvPr id="6" name="Rectangle 5">
            <a:extLst>
              <a:ext uri="{FF2B5EF4-FFF2-40B4-BE49-F238E27FC236}">
                <a16:creationId xmlns:a16="http://schemas.microsoft.com/office/drawing/2014/main" id="{410269F6-55C6-6443-B199-E6D3A9E1D373}"/>
              </a:ext>
            </a:extLst>
          </p:cNvPr>
          <p:cNvSpPr/>
          <p:nvPr/>
        </p:nvSpPr>
        <p:spPr>
          <a:xfrm>
            <a:off x="-7569" y="1099140"/>
            <a:ext cx="6096000" cy="484446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1"/>
              </a:solidFill>
            </a:endParaRPr>
          </a:p>
        </p:txBody>
      </p:sp>
      <p:sp>
        <p:nvSpPr>
          <p:cNvPr id="7" name="Content Placeholder 6">
            <a:extLst>
              <a:ext uri="{FF2B5EF4-FFF2-40B4-BE49-F238E27FC236}">
                <a16:creationId xmlns:a16="http://schemas.microsoft.com/office/drawing/2014/main" id="{71B3D1B9-5511-B04B-9B5E-ED348DA3DC58}"/>
              </a:ext>
            </a:extLst>
          </p:cNvPr>
          <p:cNvSpPr txBox="1">
            <a:spLocks/>
          </p:cNvSpPr>
          <p:nvPr/>
        </p:nvSpPr>
        <p:spPr>
          <a:xfrm>
            <a:off x="1016000" y="3937000"/>
            <a:ext cx="3454400" cy="1741691"/>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3200" b="1" kern="0" dirty="0">
                <a:solidFill>
                  <a:schemeClr val="tx2"/>
                </a:solidFill>
                <a:latin typeface="Georgia" charset="0"/>
                <a:ea typeface="Georgia" charset="0"/>
                <a:cs typeface="Georgia" charset="0"/>
              </a:rPr>
              <a:t>“Someone who encourages my development”</a:t>
            </a:r>
          </a:p>
        </p:txBody>
      </p:sp>
      <p:sp>
        <p:nvSpPr>
          <p:cNvPr id="8" name="Content Placeholder 6">
            <a:extLst>
              <a:ext uri="{FF2B5EF4-FFF2-40B4-BE49-F238E27FC236}">
                <a16:creationId xmlns:a16="http://schemas.microsoft.com/office/drawing/2014/main" id="{48B792E9-F4FE-4F4F-8CD8-082D949E9361}"/>
              </a:ext>
            </a:extLst>
          </p:cNvPr>
          <p:cNvSpPr txBox="1">
            <a:spLocks/>
          </p:cNvSpPr>
          <p:nvPr/>
        </p:nvSpPr>
        <p:spPr>
          <a:xfrm>
            <a:off x="7010400" y="4140200"/>
            <a:ext cx="3962400" cy="1583355"/>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3733" b="1" kern="0" dirty="0">
                <a:solidFill>
                  <a:schemeClr val="tx2"/>
                </a:solidFill>
                <a:latin typeface="Georgia" charset="0"/>
                <a:ea typeface="Georgia" charset="0"/>
                <a:cs typeface="Georgia" charset="0"/>
              </a:rPr>
              <a:t>“Do what I do best every day”</a:t>
            </a:r>
          </a:p>
        </p:txBody>
      </p:sp>
      <p:sp>
        <p:nvSpPr>
          <p:cNvPr id="9" name="Rectangle 8">
            <a:extLst>
              <a:ext uri="{FF2B5EF4-FFF2-40B4-BE49-F238E27FC236}">
                <a16:creationId xmlns:a16="http://schemas.microsoft.com/office/drawing/2014/main" id="{BC9418F7-5F18-A64F-AFC8-196D581FF795}"/>
              </a:ext>
            </a:extLst>
          </p:cNvPr>
          <p:cNvSpPr/>
          <p:nvPr/>
        </p:nvSpPr>
        <p:spPr>
          <a:xfrm>
            <a:off x="711200" y="3733800"/>
            <a:ext cx="4045115" cy="2136811"/>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Content Placeholder 6">
            <a:extLst>
              <a:ext uri="{FF2B5EF4-FFF2-40B4-BE49-F238E27FC236}">
                <a16:creationId xmlns:a16="http://schemas.microsoft.com/office/drawing/2014/main" id="{84AFE744-1FF0-874D-9674-FA15570CA791}"/>
              </a:ext>
            </a:extLst>
          </p:cNvPr>
          <p:cNvSpPr txBox="1">
            <a:spLocks/>
          </p:cNvSpPr>
          <p:nvPr/>
        </p:nvSpPr>
        <p:spPr>
          <a:xfrm>
            <a:off x="7174558" y="4147613"/>
            <a:ext cx="487149" cy="244567"/>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endParaRPr lang="en-US" sz="3200" kern="0" dirty="0">
              <a:solidFill>
                <a:schemeClr val="bg1"/>
              </a:solidFill>
              <a:latin typeface="Georgia" charset="0"/>
              <a:ea typeface="Georgia" charset="0"/>
              <a:cs typeface="Georgia" charset="0"/>
            </a:endParaRPr>
          </a:p>
        </p:txBody>
      </p:sp>
      <p:sp>
        <p:nvSpPr>
          <p:cNvPr id="11" name="Rectangle 10">
            <a:extLst>
              <a:ext uri="{FF2B5EF4-FFF2-40B4-BE49-F238E27FC236}">
                <a16:creationId xmlns:a16="http://schemas.microsoft.com/office/drawing/2014/main" id="{6E585D88-C946-2B45-9A43-FFB01A2C8058}"/>
              </a:ext>
            </a:extLst>
          </p:cNvPr>
          <p:cNvSpPr/>
          <p:nvPr/>
        </p:nvSpPr>
        <p:spPr>
          <a:xfrm>
            <a:off x="6908800" y="3733800"/>
            <a:ext cx="4045115" cy="2136811"/>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1"/>
              </a:solidFill>
            </a:endParaRPr>
          </a:p>
        </p:txBody>
      </p:sp>
      <p:sp>
        <p:nvSpPr>
          <p:cNvPr id="12" name="Content Placeholder 6">
            <a:extLst>
              <a:ext uri="{FF2B5EF4-FFF2-40B4-BE49-F238E27FC236}">
                <a16:creationId xmlns:a16="http://schemas.microsoft.com/office/drawing/2014/main" id="{683BBE46-37C6-804E-8AC8-0BEB4B592005}"/>
              </a:ext>
            </a:extLst>
          </p:cNvPr>
          <p:cNvSpPr txBox="1">
            <a:spLocks/>
          </p:cNvSpPr>
          <p:nvPr/>
        </p:nvSpPr>
        <p:spPr>
          <a:xfrm>
            <a:off x="508000" y="1295400"/>
            <a:ext cx="4937760" cy="1148776"/>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2400" b="1" kern="0" dirty="0">
                <a:solidFill>
                  <a:schemeClr val="tx2"/>
                </a:solidFill>
              </a:rPr>
              <a:t>“Caring (not content) is King”</a:t>
            </a:r>
          </a:p>
          <a:p>
            <a:pPr marL="0" indent="0">
              <a:buNone/>
            </a:pPr>
            <a:r>
              <a:rPr lang="en-US" sz="2400" b="1" kern="0" dirty="0">
                <a:solidFill>
                  <a:schemeClr val="tx2"/>
                </a:solidFill>
              </a:rPr>
              <a:t>Mentors are needed</a:t>
            </a:r>
          </a:p>
          <a:p>
            <a:pPr marL="0" indent="0">
              <a:buNone/>
            </a:pPr>
            <a:r>
              <a:rPr lang="en-US" sz="2400" b="1" kern="0" dirty="0">
                <a:solidFill>
                  <a:schemeClr val="tx2"/>
                </a:solidFill>
              </a:rPr>
              <a:t>Excitement about the Future</a:t>
            </a:r>
          </a:p>
          <a:p>
            <a:pPr marL="0" indent="0">
              <a:buNone/>
            </a:pPr>
            <a:r>
              <a:rPr lang="en-US" sz="2400" b="1" kern="0" dirty="0">
                <a:solidFill>
                  <a:schemeClr val="tx2"/>
                </a:solidFill>
              </a:rPr>
              <a:t>Strengths, not Weaknesses</a:t>
            </a:r>
          </a:p>
          <a:p>
            <a:pPr marL="0" indent="0">
              <a:buNone/>
            </a:pPr>
            <a:endParaRPr lang="en-US" sz="2400" b="1" kern="0" dirty="0">
              <a:solidFill>
                <a:schemeClr val="bg1"/>
              </a:solidFill>
            </a:endParaRPr>
          </a:p>
        </p:txBody>
      </p:sp>
      <p:sp>
        <p:nvSpPr>
          <p:cNvPr id="13" name="Content Placeholder 6">
            <a:extLst>
              <a:ext uri="{FF2B5EF4-FFF2-40B4-BE49-F238E27FC236}">
                <a16:creationId xmlns:a16="http://schemas.microsoft.com/office/drawing/2014/main" id="{13B873BB-E83A-C34A-AE5A-3FE7A1B7E1CA}"/>
              </a:ext>
            </a:extLst>
          </p:cNvPr>
          <p:cNvSpPr txBox="1">
            <a:spLocks/>
          </p:cNvSpPr>
          <p:nvPr/>
        </p:nvSpPr>
        <p:spPr>
          <a:xfrm>
            <a:off x="6604000" y="1295400"/>
            <a:ext cx="5242560" cy="1148776"/>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2400" b="1" kern="0" dirty="0">
                <a:solidFill>
                  <a:schemeClr val="tx2"/>
                </a:solidFill>
              </a:rPr>
              <a:t>Long-term Projects</a:t>
            </a:r>
          </a:p>
          <a:p>
            <a:pPr marL="0" indent="0">
              <a:buNone/>
            </a:pPr>
            <a:r>
              <a:rPr lang="en-US" sz="2400" b="1" kern="0" dirty="0">
                <a:solidFill>
                  <a:schemeClr val="tx2"/>
                </a:solidFill>
              </a:rPr>
              <a:t>Project-based Learning</a:t>
            </a:r>
          </a:p>
          <a:p>
            <a:pPr marL="0" indent="0">
              <a:buNone/>
            </a:pPr>
            <a:r>
              <a:rPr lang="en-US" sz="2400" b="1" kern="0" dirty="0">
                <a:solidFill>
                  <a:schemeClr val="tx2"/>
                </a:solidFill>
              </a:rPr>
              <a:t>Work Experiences Connected to Learning (Intern, Apprentice, etc.)</a:t>
            </a:r>
          </a:p>
          <a:p>
            <a:pPr marL="0" indent="0">
              <a:buNone/>
            </a:pPr>
            <a:r>
              <a:rPr lang="en-US" sz="2400" b="1" kern="0" dirty="0">
                <a:solidFill>
                  <a:schemeClr val="tx2"/>
                </a:solidFill>
              </a:rPr>
              <a:t>Deep, Lasting Engagement</a:t>
            </a:r>
          </a:p>
        </p:txBody>
      </p:sp>
    </p:spTree>
    <p:extLst>
      <p:ext uri="{BB962C8B-B14F-4D97-AF65-F5344CB8AC3E}">
        <p14:creationId xmlns:p14="http://schemas.microsoft.com/office/powerpoint/2010/main" val="75159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F0B8FF-E155-6F4E-B9BD-E28A6FD02520}"/>
              </a:ext>
            </a:extLst>
          </p:cNvPr>
          <p:cNvSpPr/>
          <p:nvPr/>
        </p:nvSpPr>
        <p:spPr>
          <a:xfrm>
            <a:off x="0" y="4328160"/>
            <a:ext cx="12192000" cy="153924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 name="Content Placeholder 6">
            <a:extLst>
              <a:ext uri="{FF2B5EF4-FFF2-40B4-BE49-F238E27FC236}">
                <a16:creationId xmlns:a16="http://schemas.microsoft.com/office/drawing/2014/main" id="{9FE88EEF-90CB-014F-9C93-2C7B9D33F956}"/>
              </a:ext>
            </a:extLst>
          </p:cNvPr>
          <p:cNvSpPr txBox="1">
            <a:spLocks/>
          </p:cNvSpPr>
          <p:nvPr/>
        </p:nvSpPr>
        <p:spPr>
          <a:xfrm>
            <a:off x="812800" y="2209800"/>
            <a:ext cx="3352800" cy="1076876"/>
          </a:xfrm>
          <a:prstGeom prst="rect">
            <a:avLst/>
          </a:prstGeom>
        </p:spPr>
        <p:txBody>
          <a:bodyPr>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n-lt"/>
                <a:ea typeface="Georgia" charset="0"/>
                <a:cs typeface="Georgia" charset="0"/>
              </a:rPr>
              <a:t>Long-term project taking a semester or more to complete</a:t>
            </a:r>
          </a:p>
        </p:txBody>
      </p:sp>
      <p:sp>
        <p:nvSpPr>
          <p:cNvPr id="5" name="Title 5">
            <a:extLst>
              <a:ext uri="{FF2B5EF4-FFF2-40B4-BE49-F238E27FC236}">
                <a16:creationId xmlns:a16="http://schemas.microsoft.com/office/drawing/2014/main" id="{072FAACF-904B-DA4E-8734-99E67AF19ED2}"/>
              </a:ext>
            </a:extLst>
          </p:cNvPr>
          <p:cNvSpPr txBox="1">
            <a:spLocks/>
          </p:cNvSpPr>
          <p:nvPr/>
        </p:nvSpPr>
        <p:spPr>
          <a:xfrm>
            <a:off x="812800" y="4279216"/>
            <a:ext cx="2336799" cy="604787"/>
          </a:xfrm>
          <a:prstGeom prst="rect">
            <a:avLst/>
          </a:prstGeom>
        </p:spPr>
        <p:txBody>
          <a:bodyPr anchor="t" anchorCtr="0">
            <a:noAutofit/>
          </a:bodyPr>
          <a:lstStyle>
            <a:lvl1pPr algn="l" rtl="0" eaLnBrk="0" fontAlgn="base" hangingPunct="0">
              <a:spcBef>
                <a:spcPct val="0"/>
              </a:spcBef>
              <a:spcAft>
                <a:spcPct val="0"/>
              </a:spcAft>
              <a:defRPr sz="2800" b="0" i="0" cap="none" baseline="0">
                <a:solidFill>
                  <a:schemeClr val="accent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r>
              <a:rPr lang="en-US" sz="10666" kern="0" dirty="0">
                <a:solidFill>
                  <a:schemeClr val="accent4"/>
                </a:solidFill>
                <a:latin typeface="+mn-lt"/>
                <a:ea typeface="Arial" charset="0"/>
                <a:cs typeface="Arial" charset="0"/>
              </a:rPr>
              <a:t>6%</a:t>
            </a:r>
          </a:p>
        </p:txBody>
      </p:sp>
      <p:sp>
        <p:nvSpPr>
          <p:cNvPr id="6" name="Content Placeholder 6">
            <a:extLst>
              <a:ext uri="{FF2B5EF4-FFF2-40B4-BE49-F238E27FC236}">
                <a16:creationId xmlns:a16="http://schemas.microsoft.com/office/drawing/2014/main" id="{A8D7711C-758D-0146-A0DD-28845E5DD203}"/>
              </a:ext>
            </a:extLst>
          </p:cNvPr>
          <p:cNvSpPr txBox="1">
            <a:spLocks/>
          </p:cNvSpPr>
          <p:nvPr/>
        </p:nvSpPr>
        <p:spPr>
          <a:xfrm>
            <a:off x="3111429" y="4835059"/>
            <a:ext cx="9067800" cy="376743"/>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4000" dirty="0">
                <a:ea typeface="Arial" charset="0"/>
              </a:rPr>
              <a:t>Of All Graduates Experienced All Three</a:t>
            </a:r>
          </a:p>
        </p:txBody>
      </p:sp>
      <p:sp>
        <p:nvSpPr>
          <p:cNvPr id="7" name="Title 5">
            <a:extLst>
              <a:ext uri="{FF2B5EF4-FFF2-40B4-BE49-F238E27FC236}">
                <a16:creationId xmlns:a16="http://schemas.microsoft.com/office/drawing/2014/main" id="{2805D9F3-7675-A041-A95E-26E96B36DF22}"/>
              </a:ext>
            </a:extLst>
          </p:cNvPr>
          <p:cNvSpPr txBox="1">
            <a:spLocks/>
          </p:cNvSpPr>
          <p:nvPr/>
        </p:nvSpPr>
        <p:spPr>
          <a:xfrm>
            <a:off x="1625600" y="1397000"/>
            <a:ext cx="1655544" cy="505171"/>
          </a:xfrm>
          <a:prstGeom prst="rect">
            <a:avLst/>
          </a:prstGeom>
        </p:spPr>
        <p:txBody>
          <a:bodyPr anchor="t" anchorCtr="0">
            <a:noAutofit/>
          </a:bodyPr>
          <a:lstStyle>
            <a:lvl1pPr algn="l" rtl="0" eaLnBrk="0" fontAlgn="base" hangingPunct="0">
              <a:spcBef>
                <a:spcPct val="0"/>
              </a:spcBef>
              <a:spcAft>
                <a:spcPct val="0"/>
              </a:spcAft>
              <a:defRPr sz="2800" b="0" i="0" cap="none" baseline="0">
                <a:solidFill>
                  <a:schemeClr val="accent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r>
              <a:rPr lang="en-US" sz="5333" b="1" kern="0" dirty="0">
                <a:solidFill>
                  <a:schemeClr val="accent3"/>
                </a:solidFill>
                <a:latin typeface="+mn-lt"/>
                <a:ea typeface="Arial" charset="0"/>
                <a:cs typeface="Arial" charset="0"/>
              </a:rPr>
              <a:t>32%</a:t>
            </a:r>
          </a:p>
        </p:txBody>
      </p:sp>
      <p:sp>
        <p:nvSpPr>
          <p:cNvPr id="8" name="Title 5">
            <a:extLst>
              <a:ext uri="{FF2B5EF4-FFF2-40B4-BE49-F238E27FC236}">
                <a16:creationId xmlns:a16="http://schemas.microsoft.com/office/drawing/2014/main" id="{DF0B835B-852E-4448-AA4E-1AB79FBF772C}"/>
              </a:ext>
            </a:extLst>
          </p:cNvPr>
          <p:cNvSpPr txBox="1">
            <a:spLocks/>
          </p:cNvSpPr>
          <p:nvPr/>
        </p:nvSpPr>
        <p:spPr>
          <a:xfrm>
            <a:off x="304800" y="257477"/>
            <a:ext cx="11582400" cy="38677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sz="5400" b="1" dirty="0">
                <a:latin typeface="+mn-lt"/>
                <a:ea typeface="Georgia" charset="0"/>
                <a:cs typeface="Georgia" charset="0"/>
              </a:rPr>
              <a:t>Gallup - It’s How You Do It</a:t>
            </a:r>
            <a:endParaRPr lang="en-US" sz="5400" b="1" dirty="0">
              <a:latin typeface="+mn-lt"/>
            </a:endParaRPr>
          </a:p>
        </p:txBody>
      </p:sp>
      <p:sp>
        <p:nvSpPr>
          <p:cNvPr id="10" name="Rectangle 9">
            <a:extLst>
              <a:ext uri="{FF2B5EF4-FFF2-40B4-BE49-F238E27FC236}">
                <a16:creationId xmlns:a16="http://schemas.microsoft.com/office/drawing/2014/main" id="{0500F3F9-FA9D-F843-A984-76AA91D0FF54}"/>
              </a:ext>
            </a:extLst>
          </p:cNvPr>
          <p:cNvSpPr/>
          <p:nvPr/>
        </p:nvSpPr>
        <p:spPr>
          <a:xfrm>
            <a:off x="711201" y="1295400"/>
            <a:ext cx="3502537" cy="2209800"/>
          </a:xfrm>
          <a:prstGeom prst="rect">
            <a:avLst/>
          </a:prstGeom>
          <a:noFill/>
          <a:ln w="38100" cmpd="sng">
            <a:solidFill>
              <a:srgbClr val="22D9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Content Placeholder 6">
            <a:extLst>
              <a:ext uri="{FF2B5EF4-FFF2-40B4-BE49-F238E27FC236}">
                <a16:creationId xmlns:a16="http://schemas.microsoft.com/office/drawing/2014/main" id="{E3C5A849-7A31-224B-ADC6-F2E5DFC38FF1}"/>
              </a:ext>
            </a:extLst>
          </p:cNvPr>
          <p:cNvSpPr txBox="1">
            <a:spLocks/>
          </p:cNvSpPr>
          <p:nvPr/>
        </p:nvSpPr>
        <p:spPr>
          <a:xfrm>
            <a:off x="4572001" y="2209800"/>
            <a:ext cx="3251200" cy="990600"/>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2400" kern="0" dirty="0">
                <a:ea typeface="Georgia" charset="0"/>
                <a:cs typeface="Georgia" charset="0"/>
              </a:rPr>
              <a:t>Internship </a:t>
            </a:r>
            <a:br>
              <a:rPr lang="en-US" sz="2400" kern="0" dirty="0">
                <a:ea typeface="Georgia" charset="0"/>
                <a:cs typeface="Georgia" charset="0"/>
              </a:rPr>
            </a:br>
            <a:r>
              <a:rPr lang="en-US" sz="2400" kern="0" dirty="0">
                <a:ea typeface="Georgia" charset="0"/>
                <a:cs typeface="Georgia" charset="0"/>
              </a:rPr>
              <a:t>or job where applied learning</a:t>
            </a:r>
          </a:p>
        </p:txBody>
      </p:sp>
      <p:sp>
        <p:nvSpPr>
          <p:cNvPr id="12" name="Title 5">
            <a:extLst>
              <a:ext uri="{FF2B5EF4-FFF2-40B4-BE49-F238E27FC236}">
                <a16:creationId xmlns:a16="http://schemas.microsoft.com/office/drawing/2014/main" id="{B99D2A8F-46BF-9745-BA98-AC2C66297E9C}"/>
              </a:ext>
            </a:extLst>
          </p:cNvPr>
          <p:cNvSpPr txBox="1">
            <a:spLocks/>
          </p:cNvSpPr>
          <p:nvPr/>
        </p:nvSpPr>
        <p:spPr>
          <a:xfrm>
            <a:off x="5283200" y="1397000"/>
            <a:ext cx="1655544" cy="505171"/>
          </a:xfrm>
          <a:prstGeom prst="rect">
            <a:avLst/>
          </a:prstGeom>
        </p:spPr>
        <p:txBody>
          <a:bodyPr anchor="t" anchorCtr="0">
            <a:noAutofit/>
          </a:bodyPr>
          <a:lstStyle>
            <a:lvl1pPr algn="l" rtl="0" eaLnBrk="0" fontAlgn="base" hangingPunct="0">
              <a:spcBef>
                <a:spcPct val="0"/>
              </a:spcBef>
              <a:spcAft>
                <a:spcPct val="0"/>
              </a:spcAft>
              <a:defRPr sz="2800" b="0" i="0" cap="none" baseline="0">
                <a:solidFill>
                  <a:schemeClr val="accent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r>
              <a:rPr lang="en-US" sz="5333" b="1" kern="0" dirty="0">
                <a:solidFill>
                  <a:schemeClr val="accent3"/>
                </a:solidFill>
                <a:latin typeface="+mn-lt"/>
                <a:ea typeface="Arial" charset="0"/>
                <a:cs typeface="Arial" charset="0"/>
              </a:rPr>
              <a:t>30%</a:t>
            </a:r>
          </a:p>
        </p:txBody>
      </p:sp>
      <p:sp>
        <p:nvSpPr>
          <p:cNvPr id="13" name="Rectangle 12">
            <a:extLst>
              <a:ext uri="{FF2B5EF4-FFF2-40B4-BE49-F238E27FC236}">
                <a16:creationId xmlns:a16="http://schemas.microsoft.com/office/drawing/2014/main" id="{98D5238A-950A-4845-8256-3B5002630739}"/>
              </a:ext>
            </a:extLst>
          </p:cNvPr>
          <p:cNvSpPr/>
          <p:nvPr/>
        </p:nvSpPr>
        <p:spPr>
          <a:xfrm>
            <a:off x="4407302" y="1295400"/>
            <a:ext cx="3502537" cy="2209800"/>
          </a:xfrm>
          <a:prstGeom prst="rect">
            <a:avLst/>
          </a:prstGeom>
          <a:noFill/>
          <a:ln w="38100" cmpd="sng">
            <a:solidFill>
              <a:srgbClr val="22D9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4" name="Content Placeholder 6">
            <a:extLst>
              <a:ext uri="{FF2B5EF4-FFF2-40B4-BE49-F238E27FC236}">
                <a16:creationId xmlns:a16="http://schemas.microsoft.com/office/drawing/2014/main" id="{423B50D4-3F46-7B43-8A30-809290AF178E}"/>
              </a:ext>
            </a:extLst>
          </p:cNvPr>
          <p:cNvSpPr txBox="1">
            <a:spLocks/>
          </p:cNvSpPr>
          <p:nvPr/>
        </p:nvSpPr>
        <p:spPr>
          <a:xfrm>
            <a:off x="8229600" y="2209800"/>
            <a:ext cx="3251200" cy="1076876"/>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2200" kern="0" dirty="0">
                <a:ea typeface="Georgia" charset="0"/>
                <a:cs typeface="Georgia" charset="0"/>
              </a:rPr>
              <a:t>Extremely involved in extracurricular activities and organizations</a:t>
            </a:r>
          </a:p>
        </p:txBody>
      </p:sp>
      <p:sp>
        <p:nvSpPr>
          <p:cNvPr id="15" name="Title 5">
            <a:extLst>
              <a:ext uri="{FF2B5EF4-FFF2-40B4-BE49-F238E27FC236}">
                <a16:creationId xmlns:a16="http://schemas.microsoft.com/office/drawing/2014/main" id="{489F806E-6EA9-FE44-948C-D1428BE911C1}"/>
              </a:ext>
            </a:extLst>
          </p:cNvPr>
          <p:cNvSpPr txBox="1">
            <a:spLocks/>
          </p:cNvSpPr>
          <p:nvPr/>
        </p:nvSpPr>
        <p:spPr>
          <a:xfrm>
            <a:off x="8839200" y="1397000"/>
            <a:ext cx="1655544" cy="505171"/>
          </a:xfrm>
          <a:prstGeom prst="rect">
            <a:avLst/>
          </a:prstGeom>
        </p:spPr>
        <p:txBody>
          <a:bodyPr anchor="t" anchorCtr="0">
            <a:noAutofit/>
          </a:bodyPr>
          <a:lstStyle>
            <a:lvl1pPr algn="l" rtl="0" eaLnBrk="0" fontAlgn="base" hangingPunct="0">
              <a:spcBef>
                <a:spcPct val="0"/>
              </a:spcBef>
              <a:spcAft>
                <a:spcPct val="0"/>
              </a:spcAft>
              <a:defRPr sz="2800" b="0" i="0" cap="none" baseline="0">
                <a:solidFill>
                  <a:schemeClr val="accent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r>
              <a:rPr lang="en-US" sz="5333" b="1" kern="0" dirty="0">
                <a:solidFill>
                  <a:schemeClr val="accent3"/>
                </a:solidFill>
                <a:latin typeface="+mn-lt"/>
                <a:ea typeface="Arial" charset="0"/>
                <a:cs typeface="Arial" charset="0"/>
              </a:rPr>
              <a:t>20%</a:t>
            </a:r>
          </a:p>
        </p:txBody>
      </p:sp>
      <p:sp>
        <p:nvSpPr>
          <p:cNvPr id="16" name="Rectangle 15">
            <a:extLst>
              <a:ext uri="{FF2B5EF4-FFF2-40B4-BE49-F238E27FC236}">
                <a16:creationId xmlns:a16="http://schemas.microsoft.com/office/drawing/2014/main" id="{1F5D8A72-B890-9442-8416-5FE1378AD3A7}"/>
              </a:ext>
            </a:extLst>
          </p:cNvPr>
          <p:cNvSpPr/>
          <p:nvPr/>
        </p:nvSpPr>
        <p:spPr>
          <a:xfrm>
            <a:off x="8090568" y="1295400"/>
            <a:ext cx="3502537" cy="2209800"/>
          </a:xfrm>
          <a:prstGeom prst="rect">
            <a:avLst/>
          </a:prstGeom>
          <a:noFill/>
          <a:ln w="38100" cmpd="sng">
            <a:solidFill>
              <a:srgbClr val="22D9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98672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 y="1000"/>
            <a:ext cx="12189969" cy="6857000"/>
          </a:xfrm>
          <a:prstGeom prst="rect">
            <a:avLst/>
          </a:prstGeom>
        </p:spPr>
      </p:pic>
    </p:spTree>
    <p:extLst>
      <p:ext uri="{BB962C8B-B14F-4D97-AF65-F5344CB8AC3E}">
        <p14:creationId xmlns:p14="http://schemas.microsoft.com/office/powerpoint/2010/main" val="217004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4F1E4-28C1-084C-9938-699851C8A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077" y="967590"/>
            <a:ext cx="9180017" cy="4913249"/>
          </a:xfrm>
          <a:prstGeom prst="rect">
            <a:avLst/>
          </a:prstGeom>
        </p:spPr>
      </p:pic>
      <p:pic>
        <p:nvPicPr>
          <p:cNvPr id="3" name="Picture 2">
            <a:extLst>
              <a:ext uri="{FF2B5EF4-FFF2-40B4-BE49-F238E27FC236}">
                <a16:creationId xmlns:a16="http://schemas.microsoft.com/office/drawing/2014/main" id="{59B4063C-6953-A046-B7D5-A13954C2B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9898" y="66889"/>
            <a:ext cx="5810865" cy="1006611"/>
          </a:xfrm>
          <a:prstGeom prst="rect">
            <a:avLst/>
          </a:prstGeom>
        </p:spPr>
      </p:pic>
      <p:pic>
        <p:nvPicPr>
          <p:cNvPr id="4" name="Picture 3">
            <a:extLst>
              <a:ext uri="{FF2B5EF4-FFF2-40B4-BE49-F238E27FC236}">
                <a16:creationId xmlns:a16="http://schemas.microsoft.com/office/drawing/2014/main" id="{DB39179E-48EB-E34A-A928-6CC5EB1666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9898" y="5880836"/>
            <a:ext cx="2071295" cy="365792"/>
          </a:xfrm>
          <a:prstGeom prst="rect">
            <a:avLst/>
          </a:prstGeom>
        </p:spPr>
      </p:pic>
      <p:pic>
        <p:nvPicPr>
          <p:cNvPr id="5" name="Picture 4">
            <a:extLst>
              <a:ext uri="{FF2B5EF4-FFF2-40B4-BE49-F238E27FC236}">
                <a16:creationId xmlns:a16="http://schemas.microsoft.com/office/drawing/2014/main" id="{12467D9F-1A00-AA44-B173-A41C60DE9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222" y="958033"/>
            <a:ext cx="9199436" cy="4923643"/>
          </a:xfrm>
          <a:prstGeom prst="rect">
            <a:avLst/>
          </a:prstGeom>
        </p:spPr>
      </p:pic>
      <p:pic>
        <p:nvPicPr>
          <p:cNvPr id="6" name="Picture 5">
            <a:extLst>
              <a:ext uri="{FF2B5EF4-FFF2-40B4-BE49-F238E27FC236}">
                <a16:creationId xmlns:a16="http://schemas.microsoft.com/office/drawing/2014/main" id="{985C9654-69E8-4549-9033-FB375F7333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1223" y="967177"/>
            <a:ext cx="9199435" cy="4923643"/>
          </a:xfrm>
          <a:prstGeom prst="rect">
            <a:avLst/>
          </a:prstGeom>
        </p:spPr>
      </p:pic>
      <p:pic>
        <p:nvPicPr>
          <p:cNvPr id="7" name="Picture 6">
            <a:extLst>
              <a:ext uri="{FF2B5EF4-FFF2-40B4-BE49-F238E27FC236}">
                <a16:creationId xmlns:a16="http://schemas.microsoft.com/office/drawing/2014/main" id="{897F54B6-7DEE-A449-A24D-68148AA7F4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5147" y="5880836"/>
            <a:ext cx="2071295" cy="365792"/>
          </a:xfrm>
          <a:prstGeom prst="rect">
            <a:avLst/>
          </a:prstGeom>
        </p:spPr>
      </p:pic>
      <p:pic>
        <p:nvPicPr>
          <p:cNvPr id="8" name="Picture 7">
            <a:extLst>
              <a:ext uri="{FF2B5EF4-FFF2-40B4-BE49-F238E27FC236}">
                <a16:creationId xmlns:a16="http://schemas.microsoft.com/office/drawing/2014/main" id="{BEEB46D5-8385-D44B-860E-7AF266123C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1223" y="967180"/>
            <a:ext cx="9199435" cy="4923641"/>
          </a:xfrm>
          <a:prstGeom prst="rect">
            <a:avLst/>
          </a:prstGeom>
        </p:spPr>
      </p:pic>
      <p:pic>
        <p:nvPicPr>
          <p:cNvPr id="9" name="Picture 8">
            <a:extLst>
              <a:ext uri="{FF2B5EF4-FFF2-40B4-BE49-F238E27FC236}">
                <a16:creationId xmlns:a16="http://schemas.microsoft.com/office/drawing/2014/main" id="{3F6DC95B-5B3C-3E4B-B99A-2E29FB7332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0397" y="5880836"/>
            <a:ext cx="2071295" cy="365792"/>
          </a:xfrm>
          <a:prstGeom prst="rect">
            <a:avLst/>
          </a:prstGeom>
        </p:spPr>
      </p:pic>
      <p:pic>
        <p:nvPicPr>
          <p:cNvPr id="10" name="Picture 9">
            <a:extLst>
              <a:ext uri="{FF2B5EF4-FFF2-40B4-BE49-F238E27FC236}">
                <a16:creationId xmlns:a16="http://schemas.microsoft.com/office/drawing/2014/main" id="{2A98AD97-987A-7E46-8D02-4F0ED45D76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1225" y="967180"/>
            <a:ext cx="9199433" cy="4923641"/>
          </a:xfrm>
          <a:prstGeom prst="rect">
            <a:avLst/>
          </a:prstGeom>
        </p:spPr>
      </p:pic>
      <p:pic>
        <p:nvPicPr>
          <p:cNvPr id="11" name="Picture 10">
            <a:extLst>
              <a:ext uri="{FF2B5EF4-FFF2-40B4-BE49-F238E27FC236}">
                <a16:creationId xmlns:a16="http://schemas.microsoft.com/office/drawing/2014/main" id="{ACF68A49-0CB9-8340-B7AF-F1DDD3C78D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5646" y="5880836"/>
            <a:ext cx="2071295" cy="365792"/>
          </a:xfrm>
          <a:prstGeom prst="rect">
            <a:avLst/>
          </a:prstGeom>
        </p:spPr>
      </p:pic>
    </p:spTree>
    <p:extLst>
      <p:ext uri="{BB962C8B-B14F-4D97-AF65-F5344CB8AC3E}">
        <p14:creationId xmlns:p14="http://schemas.microsoft.com/office/powerpoint/2010/main" val="2918011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20">
            <a:extLst>
              <a:ext uri="{FF2B5EF4-FFF2-40B4-BE49-F238E27FC236}">
                <a16:creationId xmlns:a16="http://schemas.microsoft.com/office/drawing/2014/main" id="{003793C2-E716-6047-8430-89B484141909}"/>
              </a:ext>
            </a:extLst>
          </p:cNvPr>
          <p:cNvSpPr txBox="1">
            <a:spLocks/>
          </p:cNvSpPr>
          <p:nvPr/>
        </p:nvSpPr>
        <p:spPr>
          <a:xfrm>
            <a:off x="1049572" y="152400"/>
            <a:ext cx="10092856" cy="561915"/>
          </a:xfrm>
          <a:prstGeom prst="rect">
            <a:avLst/>
          </a:prstGeom>
        </p:spPr>
        <p:txBody>
          <a:bodyPr spcFirstLastPara="1" wrap="square" lIns="121900" tIns="121900" rIns="121900" bIns="121900" anchor="ctr" anchorCtr="0">
            <a:noAutofit/>
          </a:bodyPr>
          <a:lst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defTabSz="914377">
              <a:spcBef>
                <a:spcPts val="0"/>
              </a:spcBef>
            </a:pPr>
            <a:r>
              <a:rPr lang="en-US" sz="4800" dirty="0">
                <a:solidFill>
                  <a:srgbClr val="12284C"/>
                </a:solidFill>
                <a:latin typeface="Open Sans"/>
                <a:ea typeface="Roboto"/>
                <a:cs typeface="Roboto"/>
                <a:sym typeface="Roboto"/>
              </a:rPr>
              <a:t>Kansas School Redesign Principles</a:t>
            </a:r>
          </a:p>
        </p:txBody>
      </p:sp>
      <p:graphicFrame>
        <p:nvGraphicFramePr>
          <p:cNvPr id="5" name="Shape 723">
            <a:extLst>
              <a:ext uri="{FF2B5EF4-FFF2-40B4-BE49-F238E27FC236}">
                <a16:creationId xmlns:a16="http://schemas.microsoft.com/office/drawing/2014/main" id="{8C6528C9-80D8-E74D-879C-624C4BAAE90D}"/>
              </a:ext>
            </a:extLst>
          </p:cNvPr>
          <p:cNvGraphicFramePr/>
          <p:nvPr>
            <p:extLst>
              <p:ext uri="{D42A27DB-BD31-4B8C-83A1-F6EECF244321}">
                <p14:modId xmlns:p14="http://schemas.microsoft.com/office/powerpoint/2010/main" val="2988534291"/>
              </p:ext>
            </p:extLst>
          </p:nvPr>
        </p:nvGraphicFramePr>
        <p:xfrm>
          <a:off x="685800" y="762000"/>
          <a:ext cx="10591800" cy="5427371"/>
        </p:xfrm>
        <a:graphic>
          <a:graphicData uri="http://schemas.openxmlformats.org/drawingml/2006/table">
            <a:tbl>
              <a:tblPr>
                <a:noFill/>
              </a:tblPr>
              <a:tblGrid>
                <a:gridCol w="5295900">
                  <a:extLst>
                    <a:ext uri="{9D8B030D-6E8A-4147-A177-3AD203B41FA5}">
                      <a16:colId xmlns:a16="http://schemas.microsoft.com/office/drawing/2014/main" val="20000"/>
                    </a:ext>
                  </a:extLst>
                </a:gridCol>
                <a:gridCol w="5295900">
                  <a:extLst>
                    <a:ext uri="{9D8B030D-6E8A-4147-A177-3AD203B41FA5}">
                      <a16:colId xmlns:a16="http://schemas.microsoft.com/office/drawing/2014/main" val="20001"/>
                    </a:ext>
                  </a:extLst>
                </a:gridCol>
              </a:tblGrid>
              <a:tr h="1159471">
                <a:tc>
                  <a:txBody>
                    <a:bodyPr/>
                    <a:lstStyle/>
                    <a:p>
                      <a:pPr marL="0" lvl="0" indent="0" algn="ctr" rtl="0">
                        <a:spcBef>
                          <a:spcPts val="0"/>
                        </a:spcBef>
                        <a:spcAft>
                          <a:spcPts val="0"/>
                        </a:spcAft>
                        <a:buNone/>
                      </a:pPr>
                      <a:r>
                        <a:rPr lang="en" sz="3200" b="1" dirty="0">
                          <a:solidFill>
                            <a:srgbClr val="FFFFFF"/>
                          </a:solidFill>
                        </a:rPr>
                        <a:t>Student Success Skills</a:t>
                      </a:r>
                      <a:endParaRPr sz="32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Clr>
                          <a:schemeClr val="dk1"/>
                        </a:buClr>
                        <a:buSzPts val="1100"/>
                        <a:buFont typeface="Arial"/>
                        <a:buNone/>
                      </a:pPr>
                      <a:r>
                        <a:rPr lang="en" sz="3200" b="1" dirty="0">
                          <a:solidFill>
                            <a:srgbClr val="FFFFFF"/>
                          </a:solidFill>
                        </a:rPr>
                        <a:t>Family, Business, and </a:t>
                      </a:r>
                    </a:p>
                    <a:p>
                      <a:pPr marL="0" lvl="0" indent="0" algn="ctr" rtl="0">
                        <a:spcBef>
                          <a:spcPts val="0"/>
                        </a:spcBef>
                        <a:spcAft>
                          <a:spcPts val="0"/>
                        </a:spcAft>
                        <a:buClr>
                          <a:schemeClr val="dk1"/>
                        </a:buClr>
                        <a:buSzPts val="1100"/>
                        <a:buFont typeface="Arial"/>
                        <a:buNone/>
                      </a:pPr>
                      <a:r>
                        <a:rPr lang="en" sz="3200" b="1" dirty="0">
                          <a:solidFill>
                            <a:srgbClr val="FFFFFF"/>
                          </a:solidFill>
                        </a:rPr>
                        <a:t>Community Partnerships</a:t>
                      </a:r>
                      <a:endParaRPr sz="32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1718824">
                <a:tc>
                  <a:txBody>
                    <a:bodyPr/>
                    <a:lstStyle/>
                    <a:p>
                      <a:pPr marL="0" lvl="0" indent="0" algn="ctr" rtl="0">
                        <a:spcBef>
                          <a:spcPts val="0"/>
                        </a:spcBef>
                        <a:spcAft>
                          <a:spcPts val="0"/>
                        </a:spcAft>
                        <a:buClr>
                          <a:schemeClr val="dk1"/>
                        </a:buClr>
                        <a:buSzPts val="1100"/>
                        <a:buFont typeface="Arial"/>
                        <a:buNone/>
                      </a:pPr>
                      <a:r>
                        <a:rPr lang="en" sz="2800" dirty="0">
                          <a:solidFill>
                            <a:schemeClr val="tx2"/>
                          </a:solidFill>
                        </a:rPr>
                        <a:t>There is an integrated approach to develop student social-emotional learning.</a:t>
                      </a:r>
                      <a:endParaRPr sz="28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a:spcBef>
                          <a:spcPts val="0"/>
                        </a:spcBef>
                        <a:spcAft>
                          <a:spcPts val="0"/>
                        </a:spcAft>
                        <a:buNone/>
                      </a:pPr>
                      <a:r>
                        <a:rPr lang="en" sz="2800" dirty="0">
                          <a:solidFill>
                            <a:schemeClr val="tx2"/>
                          </a:solidFill>
                        </a:rPr>
                        <a:t>Partnerships are based on mutually beneficial relationships and collaboration.</a:t>
                      </a:r>
                      <a:endParaRPr sz="28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633457">
                <a:tc>
                  <a:txBody>
                    <a:bodyPr/>
                    <a:lstStyle/>
                    <a:p>
                      <a:pPr marL="0" lvl="0" indent="0" algn="ctr" rtl="0">
                        <a:spcBef>
                          <a:spcPts val="0"/>
                        </a:spcBef>
                        <a:spcAft>
                          <a:spcPts val="0"/>
                        </a:spcAft>
                        <a:buNone/>
                      </a:pPr>
                      <a:r>
                        <a:rPr lang="en" sz="3200" b="1" dirty="0">
                          <a:solidFill>
                            <a:srgbClr val="FFFFFF"/>
                          </a:solidFill>
                        </a:rPr>
                        <a:t>Personalized Learning</a:t>
                      </a:r>
                      <a:endParaRPr sz="32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3200" b="1" dirty="0">
                          <a:solidFill>
                            <a:srgbClr val="FFFFFF"/>
                          </a:solidFill>
                        </a:rPr>
                        <a:t>Real World Application</a:t>
                      </a:r>
                      <a:endParaRPr sz="3200" b="1" dirty="0">
                        <a:solidFill>
                          <a:srgbClr val="FFFFFF"/>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2"/>
                    </a:solidFill>
                  </a:tcPr>
                </a:tc>
                <a:extLst>
                  <a:ext uri="{0D108BD9-81ED-4DB2-BD59-A6C34878D82A}">
                    <a16:rowId xmlns:a16="http://schemas.microsoft.com/office/drawing/2014/main" val="10002"/>
                  </a:ext>
                </a:extLst>
              </a:tr>
              <a:tr h="1802859">
                <a:tc>
                  <a:txBody>
                    <a:bodyPr/>
                    <a:lstStyle/>
                    <a:p>
                      <a:pPr marL="0" lvl="0" indent="0" algn="ctr" rtl="0">
                        <a:spcBef>
                          <a:spcPts val="0"/>
                        </a:spcBef>
                        <a:spcAft>
                          <a:spcPts val="0"/>
                        </a:spcAft>
                        <a:buNone/>
                      </a:pPr>
                      <a:r>
                        <a:rPr lang="en" sz="2800" dirty="0">
                          <a:solidFill>
                            <a:schemeClr val="tx2"/>
                          </a:solidFill>
                        </a:rPr>
                        <a:t>Teachers support students </a:t>
                      </a:r>
                    </a:p>
                    <a:p>
                      <a:pPr marL="0" lvl="0" indent="0" algn="ctr" rtl="0">
                        <a:spcBef>
                          <a:spcPts val="0"/>
                        </a:spcBef>
                        <a:spcAft>
                          <a:spcPts val="0"/>
                        </a:spcAft>
                        <a:buNone/>
                      </a:pPr>
                      <a:r>
                        <a:rPr lang="en" sz="2800" dirty="0">
                          <a:solidFill>
                            <a:schemeClr val="tx2"/>
                          </a:solidFill>
                        </a:rPr>
                        <a:t>to have choice over their time, </a:t>
                      </a:r>
                    </a:p>
                    <a:p>
                      <a:pPr marL="0" lvl="0" indent="0" algn="ctr" rtl="0">
                        <a:spcBef>
                          <a:spcPts val="0"/>
                        </a:spcBef>
                        <a:spcAft>
                          <a:spcPts val="0"/>
                        </a:spcAft>
                        <a:buNone/>
                      </a:pPr>
                      <a:r>
                        <a:rPr lang="en" sz="2800" dirty="0">
                          <a:solidFill>
                            <a:schemeClr val="tx2"/>
                          </a:solidFill>
                        </a:rPr>
                        <a:t>place, pace and path.</a:t>
                      </a:r>
                      <a:endParaRPr sz="2800" b="1"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a:spcBef>
                          <a:spcPts val="0"/>
                        </a:spcBef>
                        <a:spcAft>
                          <a:spcPts val="0"/>
                        </a:spcAft>
                        <a:buNone/>
                      </a:pPr>
                      <a:r>
                        <a:rPr lang="en" sz="2800" dirty="0">
                          <a:solidFill>
                            <a:schemeClr val="tx2"/>
                          </a:solidFill>
                        </a:rPr>
                        <a:t>Project-based learning, internships, and civic engagement makes learning relevant.</a:t>
                      </a:r>
                      <a:endParaRPr sz="28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8331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9792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DE76E-D538-9343-A1C6-17FB4DD55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3" name="Picture 2">
            <a:extLst>
              <a:ext uri="{FF2B5EF4-FFF2-40B4-BE49-F238E27FC236}">
                <a16:creationId xmlns:a16="http://schemas.microsoft.com/office/drawing/2014/main" id="{B2ED81FE-1C0B-5449-804B-2E0E35242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4" name="Picture 3">
            <a:extLst>
              <a:ext uri="{FF2B5EF4-FFF2-40B4-BE49-F238E27FC236}">
                <a16:creationId xmlns:a16="http://schemas.microsoft.com/office/drawing/2014/main" id="{7FFD1C1D-D0AC-0948-B626-2DD24BFFC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5" name="Picture 4">
            <a:extLst>
              <a:ext uri="{FF2B5EF4-FFF2-40B4-BE49-F238E27FC236}">
                <a16:creationId xmlns:a16="http://schemas.microsoft.com/office/drawing/2014/main" id="{3B9B4992-9310-C64B-933F-3ED67CAC9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sp>
        <p:nvSpPr>
          <p:cNvPr id="6" name="Title 6">
            <a:extLst>
              <a:ext uri="{FF2B5EF4-FFF2-40B4-BE49-F238E27FC236}">
                <a16:creationId xmlns:a16="http://schemas.microsoft.com/office/drawing/2014/main" id="{C6D97E56-9CC2-3046-B5D4-C903C3BEB9E4}"/>
              </a:ext>
            </a:extLst>
          </p:cNvPr>
          <p:cNvSpPr txBox="1">
            <a:spLocks/>
          </p:cNvSpPr>
          <p:nvPr/>
        </p:nvSpPr>
        <p:spPr>
          <a:xfrm>
            <a:off x="2743200" y="835833"/>
            <a:ext cx="8935345" cy="1473452"/>
          </a:xfrm>
          <a:prstGeom prst="rect">
            <a:avLst/>
          </a:prstGeom>
        </p:spPr>
        <p:txBody>
          <a:bodyPr wrap="square">
            <a:noAutofit/>
          </a:bodyPr>
          <a:lst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defTabSz="914377">
              <a:defRPr/>
            </a:pPr>
            <a:r>
              <a:rPr lang="en-US" sz="3733" dirty="0">
                <a:solidFill>
                  <a:prstClr val="white"/>
                </a:solidFill>
                <a:latin typeface="Open Sans Light"/>
              </a:rPr>
              <a:t>What are the skills, attributes, and abilities of a successful Kansan?</a:t>
            </a:r>
          </a:p>
        </p:txBody>
      </p:sp>
      <p:pic>
        <p:nvPicPr>
          <p:cNvPr id="7" name="Picture 6">
            <a:extLst>
              <a:ext uri="{FF2B5EF4-FFF2-40B4-BE49-F238E27FC236}">
                <a16:creationId xmlns:a16="http://schemas.microsoft.com/office/drawing/2014/main" id="{41A59AA9-957A-FA4B-95C9-DB92D3CF98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spTree>
    <p:extLst>
      <p:ext uri="{BB962C8B-B14F-4D97-AF65-F5344CB8AC3E}">
        <p14:creationId xmlns:p14="http://schemas.microsoft.com/office/powerpoint/2010/main" val="45720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2268-145F-DA46-85C7-80747981ECCF}"/>
              </a:ext>
            </a:extLst>
          </p:cNvPr>
          <p:cNvSpPr>
            <a:spLocks noGrp="1"/>
          </p:cNvSpPr>
          <p:nvPr>
            <p:ph type="title"/>
          </p:nvPr>
        </p:nvSpPr>
        <p:spPr>
          <a:xfrm>
            <a:off x="2953900" y="729045"/>
            <a:ext cx="9139909" cy="1458443"/>
          </a:xfrm>
        </p:spPr>
        <p:txBody>
          <a:bodyPr>
            <a:noAutofit/>
          </a:bodyPr>
          <a:lstStyle/>
          <a:p>
            <a:r>
              <a:rPr lang="en-US" sz="3200" dirty="0">
                <a:latin typeface="+mn-lt"/>
              </a:rPr>
              <a:t>The business and industry focal groups cited </a:t>
            </a:r>
            <a:r>
              <a:rPr lang="en-US" sz="3200" b="1" dirty="0">
                <a:solidFill>
                  <a:schemeClr val="accent1"/>
                </a:solidFill>
                <a:latin typeface="+mn-lt"/>
              </a:rPr>
              <a:t>non-academic skills</a:t>
            </a:r>
            <a:r>
              <a:rPr lang="en-US" sz="3200" dirty="0">
                <a:solidFill>
                  <a:schemeClr val="accent1"/>
                </a:solidFill>
                <a:latin typeface="+mn-lt"/>
              </a:rPr>
              <a:t> </a:t>
            </a:r>
            <a:r>
              <a:rPr lang="en-US" sz="3200" dirty="0">
                <a:latin typeface="+mn-lt"/>
              </a:rPr>
              <a:t>with greater frequency than the community groups:</a:t>
            </a:r>
          </a:p>
        </p:txBody>
      </p:sp>
      <p:pic>
        <p:nvPicPr>
          <p:cNvPr id="3" name="Picture 2">
            <a:extLst>
              <a:ext uri="{FF2B5EF4-FFF2-40B4-BE49-F238E27FC236}">
                <a16:creationId xmlns:a16="http://schemas.microsoft.com/office/drawing/2014/main" id="{7F70B579-7DFF-5246-A5B9-7DACDD141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52" y="2292918"/>
            <a:ext cx="12519301" cy="3221372"/>
          </a:xfrm>
          <a:prstGeom prst="rect">
            <a:avLst/>
          </a:prstGeom>
        </p:spPr>
      </p:pic>
    </p:spTree>
    <p:extLst>
      <p:ext uri="{BB962C8B-B14F-4D97-AF65-F5344CB8AC3E}">
        <p14:creationId xmlns:p14="http://schemas.microsoft.com/office/powerpoint/2010/main" val="147097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oj based le im">
            <a:extLst>
              <a:ext uri="{FF2B5EF4-FFF2-40B4-BE49-F238E27FC236}">
                <a16:creationId xmlns:a16="http://schemas.microsoft.com/office/drawing/2014/main" id="{0FC5DA43-4608-8949-A230-673013D77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3" name="real world inst im">
            <a:extLst>
              <a:ext uri="{FF2B5EF4-FFF2-40B4-BE49-F238E27FC236}">
                <a16:creationId xmlns:a16="http://schemas.microsoft.com/office/drawing/2014/main" id="{BACD5921-F037-0D4C-A5A8-4DEB8F3A6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4" name="indi instr ex im">
            <a:extLst>
              <a:ext uri="{FF2B5EF4-FFF2-40B4-BE49-F238E27FC236}">
                <a16:creationId xmlns:a16="http://schemas.microsoft.com/office/drawing/2014/main" id="{3AFC9958-4DCE-9346-9DA8-E3E90BC68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5" name="comm coll im">
            <a:extLst>
              <a:ext uri="{FF2B5EF4-FFF2-40B4-BE49-F238E27FC236}">
                <a16:creationId xmlns:a16="http://schemas.microsoft.com/office/drawing/2014/main" id="{B2A4DBCD-2BCE-BF49-9431-483295820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6" name="family engag im">
            <a:extLst>
              <a:ext uri="{FF2B5EF4-FFF2-40B4-BE49-F238E27FC236}">
                <a16:creationId xmlns:a16="http://schemas.microsoft.com/office/drawing/2014/main" id="{40B22BEB-060C-F046-9E54-7A677FC122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7" name="career planning im">
            <a:extLst>
              <a:ext uri="{FF2B5EF4-FFF2-40B4-BE49-F238E27FC236}">
                <a16:creationId xmlns:a16="http://schemas.microsoft.com/office/drawing/2014/main" id="{BEBA18E4-CCA9-994F-8015-8655D2157B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sp>
        <p:nvSpPr>
          <p:cNvPr id="8" name="career Planning text">
            <a:extLst>
              <a:ext uri="{FF2B5EF4-FFF2-40B4-BE49-F238E27FC236}">
                <a16:creationId xmlns:a16="http://schemas.microsoft.com/office/drawing/2014/main" id="{95E9D3D6-BE07-324A-BE49-AFD8DC702A52}"/>
              </a:ext>
            </a:extLst>
          </p:cNvPr>
          <p:cNvSpPr txBox="1"/>
          <p:nvPr/>
        </p:nvSpPr>
        <p:spPr>
          <a:xfrm>
            <a:off x="660400" y="1128225"/>
            <a:ext cx="3149600" cy="4673600"/>
          </a:xfrm>
          <a:prstGeom prst="wedgeRectCallout">
            <a:avLst>
              <a:gd name="adj1" fmla="val 77334"/>
              <a:gd name="adj2" fmla="val 18434"/>
            </a:avLst>
          </a:prstGeom>
          <a:solidFill>
            <a:srgbClr val="FFDD00"/>
          </a:solidFill>
        </p:spPr>
        <p:txBody>
          <a:bodyPr wrap="square" rtlCol="0" anchor="ctr" anchorCtr="0">
            <a:noAutofit/>
          </a:bodyPr>
          <a:lstStyle/>
          <a:p>
            <a:r>
              <a:rPr lang="en-US" sz="2133" dirty="0">
                <a:solidFill>
                  <a:prstClr val="black"/>
                </a:solidFill>
                <a:latin typeface="Arial"/>
              </a:rPr>
              <a:t>Career planning items called for individual goals and planning, of classes, pathways, further education, transitions, and careers.  Some items included the family in the planning.  When career planning should begin—middle school?  8th grade?--wasn’t clear.</a:t>
            </a:r>
          </a:p>
        </p:txBody>
      </p:sp>
      <p:pic>
        <p:nvPicPr>
          <p:cNvPr id="9" name="school climate im">
            <a:extLst>
              <a:ext uri="{FF2B5EF4-FFF2-40B4-BE49-F238E27FC236}">
                <a16:creationId xmlns:a16="http://schemas.microsoft.com/office/drawing/2014/main" id="{E14C3463-D63F-5C4E-BB6C-7388FA055F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10" name="all categories">
            <a:extLst>
              <a:ext uri="{FF2B5EF4-FFF2-40B4-BE49-F238E27FC236}">
                <a16:creationId xmlns:a16="http://schemas.microsoft.com/office/drawing/2014/main" id="{254E7FE1-8A3C-B14F-938A-DB44147DB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11" name="skill planning">
            <a:extLst>
              <a:ext uri="{FF2B5EF4-FFF2-40B4-BE49-F238E27FC236}">
                <a16:creationId xmlns:a16="http://schemas.microsoft.com/office/drawing/2014/main" id="{63C0A568-C32B-044A-857F-57B2190F18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12" name="strat activities">
            <a:extLst>
              <a:ext uri="{FF2B5EF4-FFF2-40B4-BE49-F238E27FC236}">
                <a16:creationId xmlns:a16="http://schemas.microsoft.com/office/drawing/2014/main" id="{41A87B1E-CB27-E74F-B6A6-DD1398E8A3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sp>
        <p:nvSpPr>
          <p:cNvPr id="13" name="Title 1">
            <a:extLst>
              <a:ext uri="{FF2B5EF4-FFF2-40B4-BE49-F238E27FC236}">
                <a16:creationId xmlns:a16="http://schemas.microsoft.com/office/drawing/2014/main" id="{CD30CE28-092B-FD4B-A1DE-FC35634335AF}"/>
              </a:ext>
            </a:extLst>
          </p:cNvPr>
          <p:cNvSpPr txBox="1">
            <a:spLocks/>
          </p:cNvSpPr>
          <p:nvPr/>
        </p:nvSpPr>
        <p:spPr>
          <a:xfrm>
            <a:off x="355600" y="241395"/>
            <a:ext cx="11582400" cy="656591"/>
          </a:xfrm>
          <a:prstGeom prst="rect">
            <a:avLst/>
          </a:prstGeom>
        </p:spPr>
        <p:txBody>
          <a:bodyPr>
            <a:normAutofit fontScale="60000" lnSpcReduction="20000"/>
          </a:bodyPr>
          <a:lst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latin typeface="+mn-lt"/>
              </a:rPr>
              <a:t>What should schools do to produce the student described in question #1?</a:t>
            </a:r>
          </a:p>
        </p:txBody>
      </p:sp>
      <p:pic>
        <p:nvPicPr>
          <p:cNvPr id="14" name="rest of stuff">
            <a:extLst>
              <a:ext uri="{FF2B5EF4-FFF2-40B4-BE49-F238E27FC236}">
                <a16:creationId xmlns:a16="http://schemas.microsoft.com/office/drawing/2014/main" id="{774D4877-2527-9F46-8BC5-8C8A6B46D2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802" y="1660072"/>
            <a:ext cx="12191997" cy="2970487"/>
          </a:xfrm>
          <a:prstGeom prst="rect">
            <a:avLst/>
          </a:prstGeom>
        </p:spPr>
      </p:pic>
      <p:pic>
        <p:nvPicPr>
          <p:cNvPr id="15" name="early childhood im">
            <a:extLst>
              <a:ext uri="{FF2B5EF4-FFF2-40B4-BE49-F238E27FC236}">
                <a16:creationId xmlns:a16="http://schemas.microsoft.com/office/drawing/2014/main" id="{A48AE18B-452C-A74B-932D-06C38882C1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sp>
        <p:nvSpPr>
          <p:cNvPr id="16" name="school climate text">
            <a:hlinkClick r:id="rId15"/>
            <a:extLst>
              <a:ext uri="{FF2B5EF4-FFF2-40B4-BE49-F238E27FC236}">
                <a16:creationId xmlns:a16="http://schemas.microsoft.com/office/drawing/2014/main" id="{6D9B1F76-412B-7548-97F1-3F8F54E52098}"/>
              </a:ext>
            </a:extLst>
          </p:cNvPr>
          <p:cNvSpPr txBox="1"/>
          <p:nvPr/>
        </p:nvSpPr>
        <p:spPr>
          <a:xfrm>
            <a:off x="254000" y="1113321"/>
            <a:ext cx="3860800" cy="2844800"/>
          </a:xfrm>
          <a:prstGeom prst="wedgeRectCallout">
            <a:avLst>
              <a:gd name="adj1" fmla="val 34515"/>
              <a:gd name="adj2" fmla="val 54297"/>
            </a:avLst>
          </a:prstGeom>
          <a:solidFill>
            <a:srgbClr val="F38A00"/>
          </a:solidFill>
        </p:spPr>
        <p:txBody>
          <a:bodyPr wrap="square" rtlCol="0" anchor="ctr" anchorCtr="0">
            <a:noAutofit/>
          </a:bodyPr>
          <a:lstStyle/>
          <a:p>
            <a:r>
              <a:rPr lang="en-US" sz="2133" dirty="0">
                <a:solidFill>
                  <a:srgbClr val="FFFFFF"/>
                </a:solidFill>
                <a:latin typeface="Arial"/>
              </a:rPr>
              <a:t>School climate activities were diverse and sometimes conflicting. Some advocate creating an environment of high expectations, while others recommend realistic expectations, or a positive supportive culture.</a:t>
            </a:r>
          </a:p>
        </p:txBody>
      </p:sp>
      <p:sp>
        <p:nvSpPr>
          <p:cNvPr id="17" name="fam engage text">
            <a:extLst>
              <a:ext uri="{FF2B5EF4-FFF2-40B4-BE49-F238E27FC236}">
                <a16:creationId xmlns:a16="http://schemas.microsoft.com/office/drawing/2014/main" id="{10931C12-0977-0D49-BA23-4C59220AF71C}"/>
              </a:ext>
            </a:extLst>
          </p:cNvPr>
          <p:cNvSpPr txBox="1"/>
          <p:nvPr/>
        </p:nvSpPr>
        <p:spPr>
          <a:xfrm>
            <a:off x="2286000" y="1011714"/>
            <a:ext cx="4165600" cy="4673600"/>
          </a:xfrm>
          <a:prstGeom prst="wedgeRectCallout">
            <a:avLst>
              <a:gd name="adj1" fmla="val 74026"/>
              <a:gd name="adj2" fmla="val 15847"/>
            </a:avLst>
          </a:prstGeom>
          <a:solidFill>
            <a:srgbClr val="C2DF87"/>
          </a:solidFill>
        </p:spPr>
        <p:txBody>
          <a:bodyPr wrap="square" rtlCol="0" anchor="ctr" anchorCtr="0">
            <a:noAutofit/>
          </a:bodyPr>
          <a:lstStyle/>
          <a:p>
            <a:r>
              <a:rPr lang="en-US" sz="2133" dirty="0">
                <a:solidFill>
                  <a:prstClr val="black"/>
                </a:solidFill>
                <a:latin typeface="Arial"/>
              </a:rPr>
              <a:t>Family engagement items complemented the career planning items, but the partnership between schools and families started early—birth through </a:t>
            </a:r>
            <a:r>
              <a:rPr lang="en-US" sz="2133" dirty="0" err="1">
                <a:solidFill>
                  <a:prstClr val="black"/>
                </a:solidFill>
                <a:latin typeface="Arial"/>
              </a:rPr>
              <a:t>preK</a:t>
            </a:r>
            <a:r>
              <a:rPr lang="en-US" sz="2133" dirty="0">
                <a:solidFill>
                  <a:prstClr val="black"/>
                </a:solidFill>
                <a:latin typeface="Arial"/>
              </a:rPr>
              <a:t> in some items.  Some advocate joint planning for the child’s future, and others, opportunities for family participation and family education.</a:t>
            </a:r>
          </a:p>
        </p:txBody>
      </p:sp>
      <p:sp>
        <p:nvSpPr>
          <p:cNvPr id="18" name="comm coll text">
            <a:extLst>
              <a:ext uri="{FF2B5EF4-FFF2-40B4-BE49-F238E27FC236}">
                <a16:creationId xmlns:a16="http://schemas.microsoft.com/office/drawing/2014/main" id="{CC6AA5B2-84AF-734F-9D77-C1716CB0DB1B}"/>
              </a:ext>
            </a:extLst>
          </p:cNvPr>
          <p:cNvSpPr txBox="1"/>
          <p:nvPr/>
        </p:nvSpPr>
        <p:spPr>
          <a:xfrm>
            <a:off x="1270000" y="1519714"/>
            <a:ext cx="5994400" cy="2946400"/>
          </a:xfrm>
          <a:prstGeom prst="wedgeRectCallout">
            <a:avLst>
              <a:gd name="adj1" fmla="val 70082"/>
              <a:gd name="adj2" fmla="val 37467"/>
            </a:avLst>
          </a:prstGeom>
          <a:solidFill>
            <a:srgbClr val="3BD42E"/>
          </a:solidFill>
        </p:spPr>
        <p:txBody>
          <a:bodyPr wrap="square" rtlCol="0" anchor="ctr" anchorCtr="0">
            <a:noAutofit/>
          </a:bodyPr>
          <a:lstStyle/>
          <a:p>
            <a:r>
              <a:rPr lang="en-US" sz="2133" dirty="0">
                <a:solidFill>
                  <a:srgbClr val="FFFFFF"/>
                </a:solidFill>
                <a:latin typeface="Arial"/>
              </a:rPr>
              <a:t>Community collaboration items emphasized mutual obligations between students and the community and better social networking.  </a:t>
            </a:r>
            <a:br>
              <a:rPr lang="en-US" sz="2133" dirty="0">
                <a:solidFill>
                  <a:srgbClr val="FFFFFF"/>
                </a:solidFill>
                <a:latin typeface="Arial"/>
              </a:rPr>
            </a:br>
            <a:r>
              <a:rPr lang="en-US" sz="2133" dirty="0">
                <a:solidFill>
                  <a:srgbClr val="FFFFFF"/>
                </a:solidFill>
                <a:latin typeface="Arial"/>
              </a:rPr>
              <a:t>Some advocate student community service, sometimes as a requirement; others, partnerships with local businesses and social agencies, especially early childhood agencies.</a:t>
            </a:r>
          </a:p>
        </p:txBody>
      </p:sp>
      <p:sp>
        <p:nvSpPr>
          <p:cNvPr id="19" name="indi instr text">
            <a:extLst>
              <a:ext uri="{FF2B5EF4-FFF2-40B4-BE49-F238E27FC236}">
                <a16:creationId xmlns:a16="http://schemas.microsoft.com/office/drawing/2014/main" id="{AFC1DB28-9D38-8642-A12A-391FEF69A767}"/>
              </a:ext>
            </a:extLst>
          </p:cNvPr>
          <p:cNvSpPr txBox="1"/>
          <p:nvPr/>
        </p:nvSpPr>
        <p:spPr>
          <a:xfrm>
            <a:off x="2895600" y="1926115"/>
            <a:ext cx="4165600" cy="3517244"/>
          </a:xfrm>
          <a:prstGeom prst="wedgeRectCallout">
            <a:avLst>
              <a:gd name="adj1" fmla="val 74026"/>
              <a:gd name="adj2" fmla="val 15847"/>
            </a:avLst>
          </a:prstGeom>
          <a:solidFill>
            <a:srgbClr val="00A887"/>
          </a:solidFill>
        </p:spPr>
        <p:txBody>
          <a:bodyPr wrap="square" rtlCol="0" anchor="ctr" anchorCtr="0">
            <a:noAutofit/>
          </a:bodyPr>
          <a:lstStyle/>
          <a:p>
            <a:r>
              <a:rPr lang="en-US" sz="2133" dirty="0">
                <a:solidFill>
                  <a:srgbClr val="FFFFFF"/>
                </a:solidFill>
                <a:latin typeface="Arial"/>
              </a:rPr>
              <a:t>Individualized instruction and experience varied in intensity, from career interest diagnostics to universally required individual plans that the student must personally defend. The timing varied from beginning in Kindergarten, to middle school, to 8th grade.</a:t>
            </a:r>
          </a:p>
        </p:txBody>
      </p:sp>
      <p:sp>
        <p:nvSpPr>
          <p:cNvPr id="20" name="proj based text">
            <a:extLst>
              <a:ext uri="{FF2B5EF4-FFF2-40B4-BE49-F238E27FC236}">
                <a16:creationId xmlns:a16="http://schemas.microsoft.com/office/drawing/2014/main" id="{01240C4E-ABB6-E74A-A707-595D74257519}"/>
              </a:ext>
            </a:extLst>
          </p:cNvPr>
          <p:cNvSpPr txBox="1"/>
          <p:nvPr/>
        </p:nvSpPr>
        <p:spPr>
          <a:xfrm>
            <a:off x="3708400" y="1214914"/>
            <a:ext cx="4165600" cy="4076253"/>
          </a:xfrm>
          <a:prstGeom prst="wedgeRectCallout">
            <a:avLst>
              <a:gd name="adj1" fmla="val 73300"/>
              <a:gd name="adj2" fmla="val 19555"/>
            </a:avLst>
          </a:prstGeom>
          <a:solidFill>
            <a:srgbClr val="25CAD3"/>
          </a:solidFill>
        </p:spPr>
        <p:txBody>
          <a:bodyPr wrap="square" rtlCol="0" anchor="ctr" anchorCtr="0">
            <a:noAutofit/>
          </a:bodyPr>
          <a:lstStyle/>
          <a:p>
            <a:r>
              <a:rPr lang="en-US" sz="2133" dirty="0">
                <a:solidFill>
                  <a:prstClr val="black"/>
                </a:solidFill>
                <a:latin typeface="Arial"/>
              </a:rPr>
              <a:t>Project-based learning items emphasize the learning and demonstration of applied skills, sometimes in contrast to standardized curricula and assessments.  Some suggest projects as part of community service, a qualification for graduation, or a better way to teach or measure personality skills.</a:t>
            </a:r>
          </a:p>
        </p:txBody>
      </p:sp>
      <p:sp>
        <p:nvSpPr>
          <p:cNvPr id="21" name="early child text">
            <a:extLst>
              <a:ext uri="{FF2B5EF4-FFF2-40B4-BE49-F238E27FC236}">
                <a16:creationId xmlns:a16="http://schemas.microsoft.com/office/drawing/2014/main" id="{6E98595B-F8AA-FB46-A5F2-E701E1F2BA20}"/>
              </a:ext>
            </a:extLst>
          </p:cNvPr>
          <p:cNvSpPr txBox="1"/>
          <p:nvPr/>
        </p:nvSpPr>
        <p:spPr>
          <a:xfrm>
            <a:off x="2286000" y="2637319"/>
            <a:ext cx="6400800" cy="2235200"/>
          </a:xfrm>
          <a:prstGeom prst="wedgeRectCallout">
            <a:avLst>
              <a:gd name="adj1" fmla="val 73300"/>
              <a:gd name="adj2" fmla="val 19555"/>
            </a:avLst>
          </a:prstGeom>
          <a:solidFill>
            <a:srgbClr val="0081C9"/>
          </a:solidFill>
        </p:spPr>
        <p:txBody>
          <a:bodyPr wrap="square" rtlCol="0" anchor="ctr" anchorCtr="0">
            <a:noAutofit/>
          </a:bodyPr>
          <a:lstStyle/>
          <a:p>
            <a:r>
              <a:rPr lang="en-US" sz="2133" dirty="0">
                <a:solidFill>
                  <a:srgbClr val="FFFFFF"/>
                </a:solidFill>
                <a:latin typeface="Arial"/>
              </a:rPr>
              <a:t>Early childhood strategies include strengthening the foundations of language and social skills at this sensitive stage, and the early establishment of parental collaboration.</a:t>
            </a:r>
          </a:p>
        </p:txBody>
      </p:sp>
      <p:sp>
        <p:nvSpPr>
          <p:cNvPr id="22" name="real world text">
            <a:extLst>
              <a:ext uri="{FF2B5EF4-FFF2-40B4-BE49-F238E27FC236}">
                <a16:creationId xmlns:a16="http://schemas.microsoft.com/office/drawing/2014/main" id="{9BAF9766-A2E4-1A49-92EB-4FBAAFF6165F}"/>
              </a:ext>
            </a:extLst>
          </p:cNvPr>
          <p:cNvSpPr txBox="1"/>
          <p:nvPr/>
        </p:nvSpPr>
        <p:spPr>
          <a:xfrm>
            <a:off x="254000" y="2230914"/>
            <a:ext cx="6400800" cy="2235200"/>
          </a:xfrm>
          <a:prstGeom prst="wedgeRectCallout">
            <a:avLst>
              <a:gd name="adj1" fmla="val 76763"/>
              <a:gd name="adj2" fmla="val 35783"/>
            </a:avLst>
          </a:prstGeom>
          <a:solidFill>
            <a:srgbClr val="40B4E5"/>
          </a:solidFill>
        </p:spPr>
        <p:txBody>
          <a:bodyPr wrap="square" rtlCol="0" anchor="ctr" anchorCtr="0">
            <a:noAutofit/>
          </a:bodyPr>
          <a:lstStyle/>
          <a:p>
            <a:pPr>
              <a:defRPr/>
            </a:pPr>
            <a:r>
              <a:rPr lang="en-US" sz="2133" dirty="0">
                <a:solidFill>
                  <a:srgbClr val="FFFFFF"/>
                </a:solidFill>
                <a:latin typeface="Arial"/>
              </a:rPr>
              <a:t>Real-world instruction items advocate for concrete, real-life, relevant problems to solve, sometimes including their social dimensions.  Some suggest integrating academics with applied skills, to improve motivation.  Timing?  As early as </a:t>
            </a:r>
            <a:r>
              <a:rPr lang="en-US" sz="2133" dirty="0" err="1">
                <a:solidFill>
                  <a:srgbClr val="FFFFFF"/>
                </a:solidFill>
                <a:latin typeface="Arial"/>
              </a:rPr>
              <a:t>preK</a:t>
            </a:r>
            <a:r>
              <a:rPr lang="en-US" sz="2133" dirty="0">
                <a:solidFill>
                  <a:srgbClr val="FFFFFF"/>
                </a:solidFill>
                <a:latin typeface="Arial"/>
              </a:rPr>
              <a:t>.</a:t>
            </a:r>
          </a:p>
        </p:txBody>
      </p:sp>
      <p:sp>
        <p:nvSpPr>
          <p:cNvPr id="23" name="all the rest text">
            <a:extLst>
              <a:ext uri="{FF2B5EF4-FFF2-40B4-BE49-F238E27FC236}">
                <a16:creationId xmlns:a16="http://schemas.microsoft.com/office/drawing/2014/main" id="{A4232A14-988F-D04B-BC57-81C7B47C845E}"/>
              </a:ext>
            </a:extLst>
          </p:cNvPr>
          <p:cNvSpPr txBox="1"/>
          <p:nvPr/>
        </p:nvSpPr>
        <p:spPr>
          <a:xfrm>
            <a:off x="254000" y="1098409"/>
            <a:ext cx="6400800" cy="711200"/>
          </a:xfrm>
          <a:prstGeom prst="rect">
            <a:avLst/>
          </a:prstGeom>
          <a:noFill/>
        </p:spPr>
        <p:txBody>
          <a:bodyPr wrap="square" rtlCol="0" anchor="ctr" anchorCtr="0">
            <a:noAutofit/>
          </a:bodyPr>
          <a:lstStyle/>
          <a:p>
            <a:pPr algn="r">
              <a:defRPr/>
            </a:pPr>
            <a:r>
              <a:rPr lang="en-US" sz="3200" dirty="0">
                <a:solidFill>
                  <a:srgbClr val="FFFFFF"/>
                </a:solidFill>
                <a:latin typeface="Arial"/>
              </a:rPr>
              <a:t>Less frequently cited strategies:</a:t>
            </a:r>
          </a:p>
        </p:txBody>
      </p:sp>
      <p:sp>
        <p:nvSpPr>
          <p:cNvPr id="24" name="teaching tech text">
            <a:extLst>
              <a:ext uri="{FF2B5EF4-FFF2-40B4-BE49-F238E27FC236}">
                <a16:creationId xmlns:a16="http://schemas.microsoft.com/office/drawing/2014/main" id="{97B0D5B8-F009-5F41-9997-C47890026E71}"/>
              </a:ext>
            </a:extLst>
          </p:cNvPr>
          <p:cNvSpPr txBox="1"/>
          <p:nvPr/>
        </p:nvSpPr>
        <p:spPr>
          <a:xfrm>
            <a:off x="7680271" y="1131306"/>
            <a:ext cx="2743200" cy="472105"/>
          </a:xfrm>
          <a:prstGeom prst="wedgeRectCallout">
            <a:avLst>
              <a:gd name="adj1" fmla="val 53737"/>
              <a:gd name="adj2" fmla="val 91054"/>
            </a:avLst>
          </a:prstGeom>
          <a:solidFill>
            <a:srgbClr val="430098"/>
          </a:solidFill>
        </p:spPr>
        <p:txBody>
          <a:bodyPr wrap="square" rtlCol="0" anchor="ctr" anchorCtr="0">
            <a:noAutofit/>
          </a:bodyPr>
          <a:lstStyle/>
          <a:p>
            <a:pPr>
              <a:defRPr/>
            </a:pPr>
            <a:r>
              <a:rPr lang="en-US" sz="2133" dirty="0">
                <a:solidFill>
                  <a:srgbClr val="FFFFFF"/>
                </a:solidFill>
                <a:latin typeface="Arial"/>
              </a:rPr>
              <a:t>teaching techniques</a:t>
            </a:r>
          </a:p>
        </p:txBody>
      </p:sp>
      <p:sp>
        <p:nvSpPr>
          <p:cNvPr id="25" name="human capital text">
            <a:extLst>
              <a:ext uri="{FF2B5EF4-FFF2-40B4-BE49-F238E27FC236}">
                <a16:creationId xmlns:a16="http://schemas.microsoft.com/office/drawing/2014/main" id="{13FDEE6C-88A8-584E-AB4A-7E12D1A155AD}"/>
              </a:ext>
            </a:extLst>
          </p:cNvPr>
          <p:cNvSpPr txBox="1"/>
          <p:nvPr/>
        </p:nvSpPr>
        <p:spPr>
          <a:xfrm>
            <a:off x="10081648" y="920609"/>
            <a:ext cx="2133600" cy="355600"/>
          </a:xfrm>
          <a:prstGeom prst="wedgeRectCallout">
            <a:avLst>
              <a:gd name="adj1" fmla="val -5235"/>
              <a:gd name="adj2" fmla="val 213711"/>
            </a:avLst>
          </a:prstGeom>
          <a:solidFill>
            <a:srgbClr val="C126B8"/>
          </a:solidFill>
        </p:spPr>
        <p:txBody>
          <a:bodyPr wrap="square" rtlCol="0" anchor="ctr" anchorCtr="0">
            <a:noAutofit/>
          </a:bodyPr>
          <a:lstStyle/>
          <a:p>
            <a:pPr>
              <a:defRPr/>
            </a:pPr>
            <a:r>
              <a:rPr lang="en-US" sz="2133" dirty="0">
                <a:solidFill>
                  <a:srgbClr val="FFFFFF"/>
                </a:solidFill>
                <a:latin typeface="Arial"/>
              </a:rPr>
              <a:t>human capital</a:t>
            </a:r>
          </a:p>
        </p:txBody>
      </p:sp>
      <p:sp>
        <p:nvSpPr>
          <p:cNvPr id="26" name="accountability text">
            <a:extLst>
              <a:ext uri="{FF2B5EF4-FFF2-40B4-BE49-F238E27FC236}">
                <a16:creationId xmlns:a16="http://schemas.microsoft.com/office/drawing/2014/main" id="{040E0BFF-0089-9A40-B5A3-4ADD264E8AD4}"/>
              </a:ext>
            </a:extLst>
          </p:cNvPr>
          <p:cNvSpPr txBox="1"/>
          <p:nvPr/>
        </p:nvSpPr>
        <p:spPr>
          <a:xfrm>
            <a:off x="7987655" y="3754914"/>
            <a:ext cx="2133600" cy="508000"/>
          </a:xfrm>
          <a:prstGeom prst="wedgeRectCallout">
            <a:avLst>
              <a:gd name="adj1" fmla="val 104209"/>
              <a:gd name="adj2" fmla="val -36749"/>
            </a:avLst>
          </a:prstGeom>
          <a:solidFill>
            <a:srgbClr val="F6323E"/>
          </a:solidFill>
        </p:spPr>
        <p:txBody>
          <a:bodyPr wrap="square" rtlCol="0" anchor="ctr" anchorCtr="0">
            <a:noAutofit/>
          </a:bodyPr>
          <a:lstStyle/>
          <a:p>
            <a:pPr>
              <a:defRPr/>
            </a:pPr>
            <a:r>
              <a:rPr lang="en-US" sz="2133" dirty="0">
                <a:solidFill>
                  <a:srgbClr val="FFFFFF"/>
                </a:solidFill>
                <a:latin typeface="Arial"/>
              </a:rPr>
              <a:t>accountability</a:t>
            </a:r>
          </a:p>
        </p:txBody>
      </p:sp>
      <p:sp>
        <p:nvSpPr>
          <p:cNvPr id="27" name="prevention text">
            <a:extLst>
              <a:ext uri="{FF2B5EF4-FFF2-40B4-BE49-F238E27FC236}">
                <a16:creationId xmlns:a16="http://schemas.microsoft.com/office/drawing/2014/main" id="{3569DBF1-C0E1-164E-A295-7B42549B4644}"/>
              </a:ext>
            </a:extLst>
          </p:cNvPr>
          <p:cNvSpPr txBox="1"/>
          <p:nvPr/>
        </p:nvSpPr>
        <p:spPr>
          <a:xfrm>
            <a:off x="10366669" y="6091714"/>
            <a:ext cx="1563607" cy="406400"/>
          </a:xfrm>
          <a:prstGeom prst="wedgeRectCallout">
            <a:avLst>
              <a:gd name="adj1" fmla="val 48261"/>
              <a:gd name="adj2" fmla="val -581325"/>
            </a:avLst>
          </a:prstGeom>
          <a:solidFill>
            <a:srgbClr val="D25627"/>
          </a:solidFill>
        </p:spPr>
        <p:txBody>
          <a:bodyPr wrap="square" rtlCol="0" anchor="ctr" anchorCtr="0">
            <a:noAutofit/>
          </a:bodyPr>
          <a:lstStyle/>
          <a:p>
            <a:pPr>
              <a:defRPr/>
            </a:pPr>
            <a:r>
              <a:rPr lang="en-US" sz="2133" dirty="0">
                <a:solidFill>
                  <a:srgbClr val="FFFFFF"/>
                </a:solidFill>
                <a:latin typeface="Arial"/>
              </a:rPr>
              <a:t>prevention</a:t>
            </a:r>
          </a:p>
        </p:txBody>
      </p:sp>
      <p:sp>
        <p:nvSpPr>
          <p:cNvPr id="28" name="funding text">
            <a:extLst>
              <a:ext uri="{FF2B5EF4-FFF2-40B4-BE49-F238E27FC236}">
                <a16:creationId xmlns:a16="http://schemas.microsoft.com/office/drawing/2014/main" id="{7A4D491A-59DA-F241-8153-F81E87FCBBA0}"/>
              </a:ext>
            </a:extLst>
          </p:cNvPr>
          <p:cNvSpPr txBox="1"/>
          <p:nvPr/>
        </p:nvSpPr>
        <p:spPr>
          <a:xfrm>
            <a:off x="10423501" y="5518198"/>
            <a:ext cx="1221783" cy="406400"/>
          </a:xfrm>
          <a:prstGeom prst="wedgeRectCallout">
            <a:avLst>
              <a:gd name="adj1" fmla="val 63638"/>
              <a:gd name="adj2" fmla="val -441495"/>
            </a:avLst>
          </a:prstGeom>
          <a:solidFill>
            <a:srgbClr val="E57D3C"/>
          </a:solidFill>
        </p:spPr>
        <p:txBody>
          <a:bodyPr wrap="square" rtlCol="0" anchor="ctr" anchorCtr="0">
            <a:noAutofit/>
          </a:bodyPr>
          <a:lstStyle/>
          <a:p>
            <a:pPr>
              <a:defRPr/>
            </a:pPr>
            <a:r>
              <a:rPr lang="en-US" sz="2133" dirty="0">
                <a:solidFill>
                  <a:srgbClr val="FFFFFF"/>
                </a:solidFill>
                <a:latin typeface="Arial"/>
              </a:rPr>
              <a:t>funding</a:t>
            </a:r>
          </a:p>
        </p:txBody>
      </p:sp>
      <p:sp>
        <p:nvSpPr>
          <p:cNvPr id="29" name="college coll text">
            <a:extLst>
              <a:ext uri="{FF2B5EF4-FFF2-40B4-BE49-F238E27FC236}">
                <a16:creationId xmlns:a16="http://schemas.microsoft.com/office/drawing/2014/main" id="{5D9DFAF0-32DD-9244-8DA5-4A06C52475D0}"/>
              </a:ext>
            </a:extLst>
          </p:cNvPr>
          <p:cNvSpPr txBox="1"/>
          <p:nvPr/>
        </p:nvSpPr>
        <p:spPr>
          <a:xfrm>
            <a:off x="9296400" y="5047653"/>
            <a:ext cx="2831024" cy="406400"/>
          </a:xfrm>
          <a:prstGeom prst="wedgeRectCallout">
            <a:avLst>
              <a:gd name="adj1" fmla="val 30397"/>
              <a:gd name="adj2" fmla="val -344885"/>
            </a:avLst>
          </a:prstGeom>
          <a:solidFill>
            <a:srgbClr val="8B1C40"/>
          </a:solidFill>
        </p:spPr>
        <p:txBody>
          <a:bodyPr wrap="square" rtlCol="0" anchor="ctr" anchorCtr="0">
            <a:noAutofit/>
          </a:bodyPr>
          <a:lstStyle/>
          <a:p>
            <a:pPr>
              <a:defRPr/>
            </a:pPr>
            <a:r>
              <a:rPr lang="en-US" sz="2133" dirty="0">
                <a:solidFill>
                  <a:srgbClr val="FFFFFF"/>
                </a:solidFill>
                <a:latin typeface="Arial"/>
              </a:rPr>
              <a:t>college collaboration</a:t>
            </a:r>
          </a:p>
        </p:txBody>
      </p:sp>
      <p:sp>
        <p:nvSpPr>
          <p:cNvPr id="30" name="extracurricular text">
            <a:extLst>
              <a:ext uri="{FF2B5EF4-FFF2-40B4-BE49-F238E27FC236}">
                <a16:creationId xmlns:a16="http://schemas.microsoft.com/office/drawing/2014/main" id="{033F7B92-9FE9-5C41-9F79-543FAE6F230C}"/>
              </a:ext>
            </a:extLst>
          </p:cNvPr>
          <p:cNvSpPr txBox="1"/>
          <p:nvPr/>
        </p:nvSpPr>
        <p:spPr>
          <a:xfrm>
            <a:off x="8848671" y="4393281"/>
            <a:ext cx="3149600" cy="406400"/>
          </a:xfrm>
          <a:prstGeom prst="wedgeRectCallout">
            <a:avLst>
              <a:gd name="adj1" fmla="val 40567"/>
              <a:gd name="adj2" fmla="val -159291"/>
            </a:avLst>
          </a:prstGeom>
          <a:solidFill>
            <a:srgbClr val="8E88A3"/>
          </a:solidFill>
        </p:spPr>
        <p:txBody>
          <a:bodyPr wrap="square" rtlCol="0" anchor="ctr" anchorCtr="0">
            <a:noAutofit/>
          </a:bodyPr>
          <a:lstStyle/>
          <a:p>
            <a:pPr>
              <a:defRPr/>
            </a:pPr>
            <a:r>
              <a:rPr lang="en-US" sz="2133" dirty="0">
                <a:solidFill>
                  <a:srgbClr val="FFFFFF"/>
                </a:solidFill>
                <a:latin typeface="Arial"/>
              </a:rPr>
              <a:t>extracurricular activities</a:t>
            </a:r>
          </a:p>
        </p:txBody>
      </p:sp>
    </p:spTree>
    <p:extLst>
      <p:ext uri="{BB962C8B-B14F-4D97-AF65-F5344CB8AC3E}">
        <p14:creationId xmlns:p14="http://schemas.microsoft.com/office/powerpoint/2010/main" val="1927308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9" presetClass="emph" presetSubtype="0" nodeType="withEffect">
                                  <p:stCondLst>
                                    <p:cond delay="0"/>
                                  </p:stCondLst>
                                  <p:childTnLst>
                                    <p:set>
                                      <p:cBhvr rctx="PPT">
                                        <p:cTn id="19" dur="indefinite"/>
                                        <p:tgtEl>
                                          <p:spTgt spid="10"/>
                                        </p:tgtEl>
                                        <p:attrNameLst>
                                          <p:attrName>style.opacity</p:attrName>
                                        </p:attrNameLst>
                                      </p:cBhvr>
                                      <p:to>
                                        <p:strVal val="0.25"/>
                                      </p:to>
                                    </p:set>
                                    <p:animEffect filter="image" prLst="opacity: 0.25">
                                      <p:cBhvr rctx="IE">
                                        <p:cTn id="20" dur="indefinite"/>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500"/>
                                        <p:tgtEl>
                                          <p:spTgt spid="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fade">
                                      <p:cBhvr>
                                        <p:cTn id="104" dur="500"/>
                                        <p:tgtEl>
                                          <p:spTgt spid="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500"/>
                                        <p:tgtEl>
                                          <p:spTgt spid="2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
                                        </p:tgtEl>
                                      </p:cBhvr>
                                    </p:animEffect>
                                    <p:set>
                                      <p:cBhvr>
                                        <p:cTn id="112" dur="1" fill="hold">
                                          <p:stCondLst>
                                            <p:cond delay="499"/>
                                          </p:stCondLst>
                                        </p:cTn>
                                        <p:tgtEl>
                                          <p:spTgt spid="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0"/>
                                        </p:tgtEl>
                                      </p:cBhvr>
                                    </p:animEffect>
                                    <p:set>
                                      <p:cBhvr>
                                        <p:cTn id="115" dur="1" fill="hold">
                                          <p:stCondLst>
                                            <p:cond delay="499"/>
                                          </p:stCondLst>
                                        </p:cTn>
                                        <p:tgtEl>
                                          <p:spTgt spid="20"/>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15"/>
                                        </p:tgtEl>
                                        <p:attrNameLst>
                                          <p:attrName>style.visibility</p:attrName>
                                        </p:attrNameLst>
                                      </p:cBhvr>
                                      <p:to>
                                        <p:strVal val="visible"/>
                                      </p:to>
                                    </p:set>
                                    <p:animEffect transition="in" filter="fade">
                                      <p:cBhvr>
                                        <p:cTn id="118" dur="500"/>
                                        <p:tgtEl>
                                          <p:spTgt spid="1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fade">
                                      <p:cBhvr>
                                        <p:cTn id="121" dur="500"/>
                                        <p:tgtEl>
                                          <p:spTgt spid="2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1"/>
                                        </p:tgtEl>
                                      </p:cBhvr>
                                    </p:animEffect>
                                    <p:set>
                                      <p:cBhvr>
                                        <p:cTn id="129" dur="1" fill="hold">
                                          <p:stCondLst>
                                            <p:cond delay="499"/>
                                          </p:stCondLst>
                                        </p:cTn>
                                        <p:tgtEl>
                                          <p:spTgt spid="21"/>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500"/>
                                        <p:tgtEl>
                                          <p:spTgt spid="14"/>
                                        </p:tgtEl>
                                      </p:cBhvr>
                                    </p:animEffect>
                                  </p:childTnLst>
                                </p:cTn>
                              </p:par>
                            </p:childTnLst>
                          </p:cTn>
                        </p:par>
                        <p:par>
                          <p:cTn id="133" fill="hold">
                            <p:stCondLst>
                              <p:cond delay="500"/>
                            </p:stCondLst>
                            <p:childTnLst>
                              <p:par>
                                <p:cTn id="134" presetID="10" presetClass="entr" presetSubtype="0" fill="hold" grpId="0" nodeType="afterEffect">
                                  <p:stCondLst>
                                    <p:cond delay="0"/>
                                  </p:stCondLst>
                                  <p:childTnLst>
                                    <p:set>
                                      <p:cBhvr>
                                        <p:cTn id="135" dur="1" fill="hold">
                                          <p:stCondLst>
                                            <p:cond delay="0"/>
                                          </p:stCondLst>
                                        </p:cTn>
                                        <p:tgtEl>
                                          <p:spTgt spid="23"/>
                                        </p:tgtEl>
                                        <p:attrNameLst>
                                          <p:attrName>style.visibility</p:attrName>
                                        </p:attrNameLst>
                                      </p:cBhvr>
                                      <p:to>
                                        <p:strVal val="visible"/>
                                      </p:to>
                                    </p:set>
                                    <p:animEffect transition="in" filter="fade">
                                      <p:cBhvr>
                                        <p:cTn id="136" dur="500"/>
                                        <p:tgtEl>
                                          <p:spTgt spid="23"/>
                                        </p:tgtEl>
                                      </p:cBhvr>
                                    </p:animEffect>
                                  </p:childTnLst>
                                </p:cTn>
                              </p:par>
                            </p:childTnLst>
                          </p:cTn>
                        </p:par>
                        <p:par>
                          <p:cTn id="137" fill="hold">
                            <p:stCondLst>
                              <p:cond delay="1000"/>
                            </p:stCondLst>
                            <p:childTnLst>
                              <p:par>
                                <p:cTn id="138" presetID="10" presetClass="entr" presetSubtype="0" fill="hold" grpId="0" nodeType="after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par>
                          <p:cTn id="141" fill="hold">
                            <p:stCondLst>
                              <p:cond delay="1500"/>
                            </p:stCondLst>
                            <p:childTnLst>
                              <p:par>
                                <p:cTn id="142" presetID="10" presetClass="entr" presetSubtype="0" fill="hold" grpId="0" nodeType="afterEffect">
                                  <p:stCondLst>
                                    <p:cond delay="0"/>
                                  </p:stCondLst>
                                  <p:childTnLst>
                                    <p:set>
                                      <p:cBhvr>
                                        <p:cTn id="143" dur="1" fill="hold">
                                          <p:stCondLst>
                                            <p:cond delay="0"/>
                                          </p:stCondLst>
                                        </p:cTn>
                                        <p:tgtEl>
                                          <p:spTgt spid="25"/>
                                        </p:tgtEl>
                                        <p:attrNameLst>
                                          <p:attrName>style.visibility</p:attrName>
                                        </p:attrNameLst>
                                      </p:cBhvr>
                                      <p:to>
                                        <p:strVal val="visible"/>
                                      </p:to>
                                    </p:set>
                                    <p:animEffect transition="in" filter="fade">
                                      <p:cBhvr>
                                        <p:cTn id="144" dur="500"/>
                                        <p:tgtEl>
                                          <p:spTgt spid="25"/>
                                        </p:tgtEl>
                                      </p:cBhvr>
                                    </p:animEffect>
                                  </p:childTnLst>
                                </p:cTn>
                              </p:par>
                            </p:childTnLst>
                          </p:cTn>
                        </p:par>
                        <p:par>
                          <p:cTn id="145" fill="hold">
                            <p:stCondLst>
                              <p:cond delay="2000"/>
                            </p:stCondLst>
                            <p:childTnLst>
                              <p:par>
                                <p:cTn id="146" presetID="10" presetClass="entr" presetSubtype="0" fill="hold" grpId="0" nodeType="afterEffect">
                                  <p:stCondLst>
                                    <p:cond delay="0"/>
                                  </p:stCondLst>
                                  <p:childTnLst>
                                    <p:set>
                                      <p:cBhvr>
                                        <p:cTn id="147" dur="1" fill="hold">
                                          <p:stCondLst>
                                            <p:cond delay="0"/>
                                          </p:stCondLst>
                                        </p:cTn>
                                        <p:tgtEl>
                                          <p:spTgt spid="26"/>
                                        </p:tgtEl>
                                        <p:attrNameLst>
                                          <p:attrName>style.visibility</p:attrName>
                                        </p:attrNameLst>
                                      </p:cBhvr>
                                      <p:to>
                                        <p:strVal val="visible"/>
                                      </p:to>
                                    </p:set>
                                    <p:animEffect transition="in" filter="fade">
                                      <p:cBhvr>
                                        <p:cTn id="148" dur="500"/>
                                        <p:tgtEl>
                                          <p:spTgt spid="26"/>
                                        </p:tgtEl>
                                      </p:cBhvr>
                                    </p:animEffect>
                                  </p:childTnLst>
                                </p:cTn>
                              </p:par>
                            </p:childTnLst>
                          </p:cTn>
                        </p:par>
                        <p:par>
                          <p:cTn id="149" fill="hold">
                            <p:stCondLst>
                              <p:cond delay="2500"/>
                            </p:stCondLst>
                            <p:childTnLst>
                              <p:par>
                                <p:cTn id="150" presetID="10" presetClass="entr" presetSubtype="0" fill="hold" grpId="0" nodeType="afterEffect">
                                  <p:stCondLst>
                                    <p:cond delay="0"/>
                                  </p:stCondLst>
                                  <p:childTnLst>
                                    <p:set>
                                      <p:cBhvr>
                                        <p:cTn id="151" dur="1" fill="hold">
                                          <p:stCondLst>
                                            <p:cond delay="0"/>
                                          </p:stCondLst>
                                        </p:cTn>
                                        <p:tgtEl>
                                          <p:spTgt spid="29"/>
                                        </p:tgtEl>
                                        <p:attrNameLst>
                                          <p:attrName>style.visibility</p:attrName>
                                        </p:attrNameLst>
                                      </p:cBhvr>
                                      <p:to>
                                        <p:strVal val="visible"/>
                                      </p:to>
                                    </p:set>
                                    <p:animEffect transition="in" filter="fade">
                                      <p:cBhvr>
                                        <p:cTn id="152" dur="500"/>
                                        <p:tgtEl>
                                          <p:spTgt spid="29"/>
                                        </p:tgtEl>
                                      </p:cBhvr>
                                    </p:animEffect>
                                  </p:childTnLst>
                                </p:cTn>
                              </p:par>
                            </p:childTnLst>
                          </p:cTn>
                        </p:par>
                        <p:par>
                          <p:cTn id="153" fill="hold">
                            <p:stCondLst>
                              <p:cond delay="3000"/>
                            </p:stCondLst>
                            <p:childTnLst>
                              <p:par>
                                <p:cTn id="154" presetID="10" presetClass="entr" presetSubtype="0" fill="hold" grpId="0" nodeType="after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fade">
                                      <p:cBhvr>
                                        <p:cTn id="156" dur="500"/>
                                        <p:tgtEl>
                                          <p:spTgt spid="30"/>
                                        </p:tgtEl>
                                      </p:cBhvr>
                                    </p:animEffect>
                                  </p:childTnLst>
                                </p:cTn>
                              </p:par>
                            </p:childTnLst>
                          </p:cTn>
                        </p:par>
                        <p:par>
                          <p:cTn id="157" fill="hold">
                            <p:stCondLst>
                              <p:cond delay="3500"/>
                            </p:stCondLst>
                            <p:childTnLst>
                              <p:par>
                                <p:cTn id="158" presetID="10" presetClass="entr" presetSubtype="0" fill="hold" grpId="0" nodeType="afterEffect">
                                  <p:stCondLst>
                                    <p:cond delay="0"/>
                                  </p:stCondLst>
                                  <p:childTnLst>
                                    <p:set>
                                      <p:cBhvr>
                                        <p:cTn id="159" dur="1" fill="hold">
                                          <p:stCondLst>
                                            <p:cond delay="0"/>
                                          </p:stCondLst>
                                        </p:cTn>
                                        <p:tgtEl>
                                          <p:spTgt spid="28"/>
                                        </p:tgtEl>
                                        <p:attrNameLst>
                                          <p:attrName>style.visibility</p:attrName>
                                        </p:attrNameLst>
                                      </p:cBhvr>
                                      <p:to>
                                        <p:strVal val="visible"/>
                                      </p:to>
                                    </p:set>
                                    <p:animEffect transition="in" filter="fade">
                                      <p:cBhvr>
                                        <p:cTn id="160" dur="500"/>
                                        <p:tgtEl>
                                          <p:spTgt spid="28"/>
                                        </p:tgtEl>
                                      </p:cBhvr>
                                    </p:animEffect>
                                  </p:childTnLst>
                                </p:cTn>
                              </p:par>
                            </p:childTnLst>
                          </p:cTn>
                        </p:par>
                        <p:par>
                          <p:cTn id="161" fill="hold">
                            <p:stCondLst>
                              <p:cond delay="4000"/>
                            </p:stCondLst>
                            <p:childTnLst>
                              <p:par>
                                <p:cTn id="162" presetID="10" presetClass="entr" presetSubtype="0" fill="hold" grpId="0" nodeType="afterEffect">
                                  <p:stCondLst>
                                    <p:cond delay="0"/>
                                  </p:stCondLst>
                                  <p:childTnLst>
                                    <p:set>
                                      <p:cBhvr>
                                        <p:cTn id="163" dur="1" fill="hold">
                                          <p:stCondLst>
                                            <p:cond delay="0"/>
                                          </p:stCondLst>
                                        </p:cTn>
                                        <p:tgtEl>
                                          <p:spTgt spid="27"/>
                                        </p:tgtEl>
                                        <p:attrNameLst>
                                          <p:attrName>style.visibility</p:attrName>
                                        </p:attrNameLst>
                                      </p:cBhvr>
                                      <p:to>
                                        <p:strVal val="visible"/>
                                      </p:to>
                                    </p:set>
                                    <p:animEffect transition="in" filter="fade">
                                      <p:cBhvr>
                                        <p:cTn id="1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p:bldP spid="24" grpId="0" animBg="1"/>
      <p:bldP spid="25" grpId="0" animBg="1"/>
      <p:bldP spid="26" grpId="0" animBg="1"/>
      <p:bldP spid="27" grpId="0" animBg="1"/>
      <p:bldP spid="28"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11887200" cy="865733"/>
          </a:xfrm>
        </p:spPr>
        <p:txBody>
          <a:bodyPr>
            <a:normAutofit fontScale="90000"/>
          </a:bodyPr>
          <a:lstStyle/>
          <a:p>
            <a:r>
              <a:rPr lang="en-US" sz="5300" dirty="0">
                <a:latin typeface="+mn-lt"/>
              </a:rPr>
              <a:t>What Kansans want from their schools</a:t>
            </a:r>
            <a:br>
              <a:rPr lang="en-US" sz="3733" dirty="0"/>
            </a:br>
            <a:endParaRPr lang="en-US" sz="3733" dirty="0"/>
          </a:p>
        </p:txBody>
      </p:sp>
      <p:graphicFrame>
        <p:nvGraphicFramePr>
          <p:cNvPr id="6" name="Diagram 5"/>
          <p:cNvGraphicFramePr/>
          <p:nvPr>
            <p:extLst>
              <p:ext uri="{D42A27DB-BD31-4B8C-83A1-F6EECF244321}">
                <p14:modId xmlns:p14="http://schemas.microsoft.com/office/powerpoint/2010/main" val="1340039699"/>
              </p:ext>
            </p:extLst>
          </p:nvPr>
        </p:nvGraphicFramePr>
        <p:xfrm>
          <a:off x="0" y="762000"/>
          <a:ext cx="1219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402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AC0CE-7F85-FF41-8ADD-DE2978FC0EE7}"/>
              </a:ext>
            </a:extLst>
          </p:cNvPr>
          <p:cNvPicPr>
            <a:picLocks noChangeAspect="1"/>
          </p:cNvPicPr>
          <p:nvPr/>
        </p:nvPicPr>
        <p:blipFill>
          <a:blip r:embed="rId3">
            <a:alphaModFix amt="11000"/>
          </a:blip>
          <a:stretch>
            <a:fillRect/>
          </a:stretch>
        </p:blipFill>
        <p:spPr>
          <a:xfrm>
            <a:off x="392763" y="2330504"/>
            <a:ext cx="11741960" cy="3906096"/>
          </a:xfrm>
          <a:prstGeom prst="rect">
            <a:avLst/>
          </a:prstGeom>
        </p:spPr>
      </p:pic>
      <p:pic>
        <p:nvPicPr>
          <p:cNvPr id="3" name="Picture 2">
            <a:extLst>
              <a:ext uri="{FF2B5EF4-FFF2-40B4-BE49-F238E27FC236}">
                <a16:creationId xmlns:a16="http://schemas.microsoft.com/office/drawing/2014/main" id="{6E49FF8B-25C2-A348-A016-50B450FC36DA}"/>
              </a:ext>
            </a:extLst>
          </p:cNvPr>
          <p:cNvPicPr>
            <a:picLocks noChangeAspect="1"/>
          </p:cNvPicPr>
          <p:nvPr/>
        </p:nvPicPr>
        <p:blipFill>
          <a:blip r:embed="rId4">
            <a:alphaModFix amt="27000"/>
          </a:blip>
          <a:stretch>
            <a:fillRect/>
          </a:stretch>
        </p:blipFill>
        <p:spPr>
          <a:xfrm>
            <a:off x="392763" y="2330504"/>
            <a:ext cx="11741960" cy="3994096"/>
          </a:xfrm>
          <a:prstGeom prst="rect">
            <a:avLst/>
          </a:prstGeom>
          <a:effectLst>
            <a:reflection endPos="0" dist="50800" dir="5400000" sy="-100000" algn="bl" rotWithShape="0"/>
          </a:effectLst>
        </p:spPr>
      </p:pic>
      <p:sp>
        <p:nvSpPr>
          <p:cNvPr id="4" name="TextBox 3">
            <a:extLst>
              <a:ext uri="{FF2B5EF4-FFF2-40B4-BE49-F238E27FC236}">
                <a16:creationId xmlns:a16="http://schemas.microsoft.com/office/drawing/2014/main" id="{C9062B9F-9574-D845-A094-6D0F08F60D41}"/>
              </a:ext>
            </a:extLst>
          </p:cNvPr>
          <p:cNvSpPr txBox="1"/>
          <p:nvPr/>
        </p:nvSpPr>
        <p:spPr>
          <a:xfrm>
            <a:off x="3218916" y="715297"/>
            <a:ext cx="11677233" cy="1323439"/>
          </a:xfrm>
          <a:prstGeom prst="rect">
            <a:avLst/>
          </a:prstGeom>
          <a:noFill/>
        </p:spPr>
        <p:txBody>
          <a:bodyPr wrap="square" rtlCol="0">
            <a:spAutoFit/>
          </a:bodyPr>
          <a:lstStyle/>
          <a:p>
            <a:pPr defTabSz="1219140">
              <a:defRPr/>
            </a:pPr>
            <a:r>
              <a:rPr lang="en-US" sz="8000" dirty="0">
                <a:solidFill>
                  <a:schemeClr val="bg1"/>
                </a:solidFill>
              </a:rPr>
              <a:t>What is success?</a:t>
            </a:r>
          </a:p>
        </p:txBody>
      </p:sp>
      <p:sp>
        <p:nvSpPr>
          <p:cNvPr id="5" name="TextBox 4">
            <a:extLst>
              <a:ext uri="{FF2B5EF4-FFF2-40B4-BE49-F238E27FC236}">
                <a16:creationId xmlns:a16="http://schemas.microsoft.com/office/drawing/2014/main" id="{D271A5CC-1761-354C-B715-FF83982B4B82}"/>
              </a:ext>
            </a:extLst>
          </p:cNvPr>
          <p:cNvSpPr txBox="1"/>
          <p:nvPr/>
        </p:nvSpPr>
        <p:spPr>
          <a:xfrm>
            <a:off x="380843" y="2526709"/>
            <a:ext cx="11502944" cy="378565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609570" indent="-609570" defTabSz="1219140">
              <a:buClr>
                <a:schemeClr val="accent1"/>
              </a:buClr>
              <a:buSzPct val="125000"/>
              <a:buFont typeface="Wingdings" charset="2"/>
              <a:buChar char="ü"/>
              <a:defRPr/>
            </a:pPr>
            <a:r>
              <a:rPr lang="en-US" sz="3000" b="1" dirty="0">
                <a:solidFill>
                  <a:schemeClr val="bg1"/>
                </a:solidFill>
              </a:rPr>
              <a:t>Happy</a:t>
            </a:r>
          </a:p>
          <a:p>
            <a:pPr defTabSz="1219140">
              <a:buClr>
                <a:schemeClr val="accent1"/>
              </a:buClr>
              <a:buSzPct val="125000"/>
              <a:defRPr/>
            </a:pPr>
            <a:endParaRPr lang="en-US" sz="3000" b="1" dirty="0">
              <a:solidFill>
                <a:schemeClr val="bg1"/>
              </a:solidFill>
            </a:endParaRPr>
          </a:p>
          <a:p>
            <a:pPr marL="609570" indent="-609570" defTabSz="1219140">
              <a:buClr>
                <a:schemeClr val="accent1"/>
              </a:buClr>
              <a:buSzPct val="125000"/>
              <a:buFont typeface="Wingdings" charset="2"/>
              <a:buChar char="ü"/>
              <a:defRPr/>
            </a:pPr>
            <a:r>
              <a:rPr lang="en-US" sz="3000" b="1" dirty="0">
                <a:solidFill>
                  <a:schemeClr val="bg1"/>
                </a:solidFill>
              </a:rPr>
              <a:t>Fulfilled</a:t>
            </a:r>
          </a:p>
          <a:p>
            <a:pPr marL="609570" indent="-609570" defTabSz="1219140">
              <a:buClr>
                <a:schemeClr val="accent1"/>
              </a:buClr>
              <a:buSzPct val="125000"/>
              <a:buFont typeface="Wingdings" charset="2"/>
              <a:buChar char="ü"/>
              <a:defRPr/>
            </a:pPr>
            <a:endParaRPr lang="en-US" sz="3000" b="1" dirty="0">
              <a:solidFill>
                <a:schemeClr val="bg1"/>
              </a:solidFill>
            </a:endParaRPr>
          </a:p>
          <a:p>
            <a:pPr marL="609570" indent="-609570" defTabSz="1219140">
              <a:buClr>
                <a:schemeClr val="accent1"/>
              </a:buClr>
              <a:buSzPct val="125000"/>
              <a:buFont typeface="Wingdings" charset="2"/>
              <a:buChar char="ü"/>
              <a:defRPr/>
            </a:pPr>
            <a:r>
              <a:rPr lang="en-US" sz="3000" b="1" dirty="0">
                <a:solidFill>
                  <a:schemeClr val="bg1"/>
                </a:solidFill>
              </a:rPr>
              <a:t>To give back to the community and be in the service of others</a:t>
            </a:r>
          </a:p>
          <a:p>
            <a:pPr defTabSz="1219140">
              <a:buClr>
                <a:schemeClr val="accent1"/>
              </a:buClr>
              <a:buSzPct val="125000"/>
              <a:defRPr/>
            </a:pPr>
            <a:endParaRPr lang="en-US" sz="3000" b="1" dirty="0">
              <a:solidFill>
                <a:schemeClr val="bg1"/>
              </a:solidFill>
            </a:endParaRPr>
          </a:p>
          <a:p>
            <a:pPr marL="609570" indent="-609570" defTabSz="1219140">
              <a:buClr>
                <a:schemeClr val="accent1"/>
              </a:buClr>
              <a:buSzPct val="125000"/>
              <a:buFont typeface="Wingdings" charset="2"/>
              <a:buChar char="ü"/>
              <a:defRPr/>
            </a:pPr>
            <a:r>
              <a:rPr lang="en-US" sz="3000" b="1" dirty="0">
                <a:solidFill>
                  <a:schemeClr val="bg1"/>
                </a:solidFill>
              </a:rPr>
              <a:t>Skills and attributes that allow one to earn a living in the middle class or beyond</a:t>
            </a:r>
          </a:p>
        </p:txBody>
      </p:sp>
    </p:spTree>
    <p:extLst>
      <p:ext uri="{BB962C8B-B14F-4D97-AF65-F5344CB8AC3E}">
        <p14:creationId xmlns:p14="http://schemas.microsoft.com/office/powerpoint/2010/main" val="164833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anim calcmode="lin" valueType="num">
                                      <p:cBhvr>
                                        <p:cTn id="2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 y="-91698"/>
            <a:ext cx="6572093" cy="1140169"/>
          </a:xfrm>
        </p:spPr>
        <p:txBody>
          <a:bodyPr>
            <a:noAutofit/>
          </a:bodyPr>
          <a:lstStyle/>
          <a:p>
            <a:r>
              <a:rPr lang="en-US" sz="3733" b="1" dirty="0">
                <a:latin typeface="+mn-lt"/>
              </a:rPr>
              <a:t>Kansans Can Competencies</a:t>
            </a:r>
          </a:p>
        </p:txBody>
      </p:sp>
      <p:pic>
        <p:nvPicPr>
          <p:cNvPr id="5" name="Picture 4">
            <a:extLst>
              <a:ext uri="{FF2B5EF4-FFF2-40B4-BE49-F238E27FC236}">
                <a16:creationId xmlns:a16="http://schemas.microsoft.com/office/drawing/2014/main" id="{61B63CC0-E995-EC4C-A60E-5EB7DA868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99" y="979279"/>
            <a:ext cx="3022805" cy="4899444"/>
          </a:xfrm>
          <a:prstGeom prst="rect">
            <a:avLst/>
          </a:prstGeom>
        </p:spPr>
      </p:pic>
      <p:pic>
        <p:nvPicPr>
          <p:cNvPr id="6" name="Picture 5">
            <a:extLst>
              <a:ext uri="{FF2B5EF4-FFF2-40B4-BE49-F238E27FC236}">
                <a16:creationId xmlns:a16="http://schemas.microsoft.com/office/drawing/2014/main" id="{882D6FB8-28E6-A04B-8268-39F93A6AB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9" t="8889" r="3987" b="18889"/>
          <a:stretch/>
        </p:blipFill>
        <p:spPr>
          <a:xfrm>
            <a:off x="4800600" y="-78502"/>
            <a:ext cx="7315200" cy="6381839"/>
          </a:xfrm>
          <a:prstGeom prst="rect">
            <a:avLst/>
          </a:prstGeom>
        </p:spPr>
      </p:pic>
    </p:spTree>
    <p:extLst>
      <p:ext uri="{BB962C8B-B14F-4D97-AF65-F5344CB8AC3E}">
        <p14:creationId xmlns:p14="http://schemas.microsoft.com/office/powerpoint/2010/main" val="442852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 y="-76200"/>
            <a:ext cx="8229600" cy="1140169"/>
          </a:xfrm>
        </p:spPr>
        <p:txBody>
          <a:bodyPr>
            <a:noAutofit/>
          </a:bodyPr>
          <a:lstStyle/>
          <a:p>
            <a:r>
              <a:rPr lang="en-US" sz="6000" dirty="0">
                <a:latin typeface="+mn-lt"/>
              </a:rPr>
              <a:t>Kansans said…</a:t>
            </a:r>
          </a:p>
        </p:txBody>
      </p:sp>
      <p:pic>
        <p:nvPicPr>
          <p:cNvPr id="3" name="Picture 2">
            <a:extLst>
              <a:ext uri="{FF2B5EF4-FFF2-40B4-BE49-F238E27FC236}">
                <a16:creationId xmlns:a16="http://schemas.microsoft.com/office/drawing/2014/main" id="{DDB8A363-D186-1044-B3FF-C537CC6AB27A}"/>
              </a:ext>
            </a:extLst>
          </p:cNvPr>
          <p:cNvPicPr>
            <a:picLocks noChangeAspect="1"/>
          </p:cNvPicPr>
          <p:nvPr/>
        </p:nvPicPr>
        <p:blipFill>
          <a:blip r:embed="rId3"/>
          <a:stretch>
            <a:fillRect/>
          </a:stretch>
        </p:blipFill>
        <p:spPr>
          <a:xfrm>
            <a:off x="0" y="1219200"/>
            <a:ext cx="12192000" cy="4572000"/>
          </a:xfrm>
          <a:prstGeom prst="rect">
            <a:avLst/>
          </a:prstGeom>
        </p:spPr>
      </p:pic>
    </p:spTree>
    <p:extLst>
      <p:ext uri="{BB962C8B-B14F-4D97-AF65-F5344CB8AC3E}">
        <p14:creationId xmlns:p14="http://schemas.microsoft.com/office/powerpoint/2010/main" val="3793796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1_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83754</TotalTime>
  <Words>3160</Words>
  <Application>Microsoft Macintosh PowerPoint</Application>
  <PresentationFormat>Widescreen</PresentationFormat>
  <Paragraphs>264</Paragraphs>
  <Slides>26</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Arial</vt:lpstr>
      <vt:lpstr>Calibri</vt:lpstr>
      <vt:lpstr>Calibri Light</vt:lpstr>
      <vt:lpstr>Century Gothic</vt:lpstr>
      <vt:lpstr>Franklin Gothic</vt:lpstr>
      <vt:lpstr>Georgia</vt:lpstr>
      <vt:lpstr>Open Sans</vt:lpstr>
      <vt:lpstr>Open Sans Light</vt:lpstr>
      <vt:lpstr>Open Sans Semibold</vt:lpstr>
      <vt:lpstr>Wingdings</vt:lpstr>
      <vt:lpstr>1_KansansCAN-Blank-Template</vt:lpstr>
      <vt:lpstr>Custom Design</vt:lpstr>
      <vt:lpstr>2_Custom Design</vt:lpstr>
      <vt:lpstr>Kansans Can - Why we need to change education in Kansas</vt:lpstr>
      <vt:lpstr>PowerPoint Presentation</vt:lpstr>
      <vt:lpstr>PowerPoint Presentation</vt:lpstr>
      <vt:lpstr>The business and industry focal groups cited non-academic skills with greater frequency than the community groups:</vt:lpstr>
      <vt:lpstr>PowerPoint Presentation</vt:lpstr>
      <vt:lpstr>What Kansans want from their schools </vt:lpstr>
      <vt:lpstr>PowerPoint Presentation</vt:lpstr>
      <vt:lpstr>Kansans Can Competencies</vt:lpstr>
      <vt:lpstr>Kansans said…</vt:lpstr>
      <vt:lpstr>PowerPoint Presentation</vt:lpstr>
      <vt:lpstr>PowerPoint Presentation</vt:lpstr>
      <vt:lpstr>PowerPoint Presentation</vt:lpstr>
      <vt:lpstr>Creating a Vision for Kansas – State Outcomes</vt:lpstr>
      <vt:lpstr>PowerPoint Presentation</vt:lpstr>
      <vt:lpstr>PowerPoint Presentation</vt:lpstr>
      <vt:lpstr>PowerPoint Presentation</vt:lpstr>
      <vt:lpstr>PowerPoint Presentation</vt:lpstr>
      <vt:lpstr>PowerPoint Presentation</vt:lpstr>
      <vt:lpstr>PowerPoint Presentation</vt:lpstr>
      <vt:lpstr>Harvard, Stanford and the Carnegie Foundation</vt:lpstr>
      <vt:lpstr>PowerPoint Presentation</vt:lpstr>
      <vt:lpstr>PowerPoint Presentation</vt:lpstr>
      <vt:lpstr>PowerPoint Presentation</vt:lpstr>
      <vt:lpstr>PowerPoint Presentation</vt:lpstr>
      <vt:lpstr>PowerPoint Presentation</vt:lpstr>
      <vt:lpstr>PowerPoint Presentation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Franklin</dc:creator>
  <cp:lastModifiedBy>Randy Watson</cp:lastModifiedBy>
  <cp:revision>1174</cp:revision>
  <cp:lastPrinted>2019-10-23T17:25:05Z</cp:lastPrinted>
  <dcterms:created xsi:type="dcterms:W3CDTF">2015-08-04T16:12:34Z</dcterms:created>
  <dcterms:modified xsi:type="dcterms:W3CDTF">2020-02-21T12:06:48Z</dcterms:modified>
</cp:coreProperties>
</file>