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707" r:id="rId3"/>
    <p:sldMasterId id="2147483730" r:id="rId4"/>
  </p:sldMasterIdLst>
  <p:notesMasterIdLst>
    <p:notesMasterId r:id="rId27"/>
  </p:notesMasterIdLst>
  <p:handoutMasterIdLst>
    <p:handoutMasterId r:id="rId28"/>
  </p:handoutMasterIdLst>
  <p:sldIdLst>
    <p:sldId id="457" r:id="rId5"/>
    <p:sldId id="442" r:id="rId6"/>
    <p:sldId id="868" r:id="rId7"/>
    <p:sldId id="891" r:id="rId8"/>
    <p:sldId id="807" r:id="rId9"/>
    <p:sldId id="939" r:id="rId10"/>
    <p:sldId id="956" r:id="rId11"/>
    <p:sldId id="952" r:id="rId12"/>
    <p:sldId id="948" r:id="rId13"/>
    <p:sldId id="954" r:id="rId14"/>
    <p:sldId id="955" r:id="rId15"/>
    <p:sldId id="941" r:id="rId16"/>
    <p:sldId id="942" r:id="rId17"/>
    <p:sldId id="940" r:id="rId18"/>
    <p:sldId id="943" r:id="rId19"/>
    <p:sldId id="944" r:id="rId20"/>
    <p:sldId id="945" r:id="rId21"/>
    <p:sldId id="946" r:id="rId22"/>
    <p:sldId id="947" r:id="rId23"/>
    <p:sldId id="951" r:id="rId24"/>
    <p:sldId id="953" r:id="rId25"/>
    <p:sldId id="456"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2C19"/>
    <a:srgbClr val="941651"/>
    <a:srgbClr val="CC9900"/>
    <a:srgbClr val="C8D6DE"/>
    <a:srgbClr val="AEC8D5"/>
    <a:srgbClr val="909295"/>
    <a:srgbClr val="000000"/>
    <a:srgbClr val="E9B11C"/>
    <a:srgbClr val="B6653A"/>
    <a:srgbClr val="A356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2" autoAdjust="0"/>
    <p:restoredTop sz="86264" autoAdjust="0"/>
  </p:normalViewPr>
  <p:slideViewPr>
    <p:cSldViewPr snapToGrid="0" snapToObjects="1">
      <p:cViewPr varScale="1">
        <p:scale>
          <a:sx n="145" d="100"/>
          <a:sy n="145" d="100"/>
        </p:scale>
        <p:origin x="1096" y="17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3" d="100"/>
          <a:sy n="113" d="100"/>
        </p:scale>
        <p:origin x="333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C9BA0-F89E-7B45-99F8-52E6FD4188C9}" type="doc">
      <dgm:prSet loTypeId="urn:microsoft.com/office/officeart/2008/layout/VerticalCurvedList" loCatId="cycle" qsTypeId="urn:microsoft.com/office/officeart/2005/8/quickstyle/simple4" qsCatId="simple" csTypeId="urn:microsoft.com/office/officeart/2005/8/colors/colorful1" csCatId="colorful" phldr="1"/>
      <dgm:spPr/>
      <dgm:t>
        <a:bodyPr/>
        <a:lstStyle/>
        <a:p>
          <a:endParaRPr lang="en-US"/>
        </a:p>
      </dgm:t>
    </dgm:pt>
    <dgm:pt modelId="{52B1DE18-6A1C-AD4B-A580-EFB10306A31C}">
      <dgm:prSet phldrT="[Text]" custT="1"/>
      <dgm:spPr/>
      <dgm:t>
        <a:bodyPr/>
        <a:lstStyle/>
        <a:p>
          <a:r>
            <a:rPr lang="en-US" sz="3600" dirty="0">
              <a:solidFill>
                <a:schemeClr val="tx2"/>
              </a:solidFill>
            </a:rPr>
            <a:t>Social Emotional Growth</a:t>
          </a:r>
        </a:p>
      </dgm:t>
    </dgm:pt>
    <dgm:pt modelId="{13E9FF27-2C9A-A64F-A273-CA7F6631F7E2}" type="parTrans" cxnId="{9F16D85B-4AE5-F149-967F-1F3CFFD4E509}">
      <dgm:prSet/>
      <dgm:spPr/>
      <dgm:t>
        <a:bodyPr/>
        <a:lstStyle/>
        <a:p>
          <a:endParaRPr lang="en-US"/>
        </a:p>
      </dgm:t>
    </dgm:pt>
    <dgm:pt modelId="{FDBFCE31-5707-1949-9F5A-BF004052C599}" type="sibTrans" cxnId="{9F16D85B-4AE5-F149-967F-1F3CFFD4E509}">
      <dgm:prSet/>
      <dgm:spPr>
        <a:ln w="63500">
          <a:solidFill>
            <a:schemeClr val="accent5"/>
          </a:solidFill>
        </a:ln>
      </dgm:spPr>
      <dgm:t>
        <a:bodyPr/>
        <a:lstStyle/>
        <a:p>
          <a:endParaRPr lang="en-US"/>
        </a:p>
      </dgm:t>
    </dgm:pt>
    <dgm:pt modelId="{99B1A442-20F6-9947-9CF1-82B1CE2D9FA8}">
      <dgm:prSet phldrT="[Text]" custT="1"/>
      <dgm:spPr/>
      <dgm:t>
        <a:bodyPr/>
        <a:lstStyle/>
        <a:p>
          <a:r>
            <a:rPr lang="en-US" sz="3600" dirty="0"/>
            <a:t>Kindergarten Readiness</a:t>
          </a:r>
        </a:p>
      </dgm:t>
    </dgm:pt>
    <dgm:pt modelId="{C6381D3D-E105-E24A-8E7C-8ADC1E98C99F}" type="parTrans" cxnId="{800F7B7A-31E6-AA4E-BF8B-1DEE4070078C}">
      <dgm:prSet/>
      <dgm:spPr/>
      <dgm:t>
        <a:bodyPr/>
        <a:lstStyle/>
        <a:p>
          <a:endParaRPr lang="en-US"/>
        </a:p>
      </dgm:t>
    </dgm:pt>
    <dgm:pt modelId="{58047661-2D73-0442-9A34-8356F2CDA7C7}" type="sibTrans" cxnId="{800F7B7A-31E6-AA4E-BF8B-1DEE4070078C}">
      <dgm:prSet/>
      <dgm:spPr/>
      <dgm:t>
        <a:bodyPr/>
        <a:lstStyle/>
        <a:p>
          <a:endParaRPr lang="en-US"/>
        </a:p>
      </dgm:t>
    </dgm:pt>
    <dgm:pt modelId="{036BCADC-AE57-E04A-B05A-E6530078CE91}">
      <dgm:prSet phldrT="[Text]" custT="1"/>
      <dgm:spPr>
        <a:gradFill rotWithShape="0">
          <a:gsLst>
            <a:gs pos="0">
              <a:schemeClr val="tx2"/>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US" sz="3600" dirty="0"/>
            <a:t>Individual Plan of Study</a:t>
          </a:r>
        </a:p>
      </dgm:t>
    </dgm:pt>
    <dgm:pt modelId="{6C4085EE-AD47-6D4B-B303-652227D848A1}" type="parTrans" cxnId="{2B8A386B-DD3B-F049-BFD4-B54E2F8F7BBA}">
      <dgm:prSet/>
      <dgm:spPr/>
      <dgm:t>
        <a:bodyPr/>
        <a:lstStyle/>
        <a:p>
          <a:endParaRPr lang="en-US"/>
        </a:p>
      </dgm:t>
    </dgm:pt>
    <dgm:pt modelId="{AB3F628A-0C30-3740-8323-4D934A9B747A}" type="sibTrans" cxnId="{2B8A386B-DD3B-F049-BFD4-B54E2F8F7BBA}">
      <dgm:prSet/>
      <dgm:spPr/>
      <dgm:t>
        <a:bodyPr/>
        <a:lstStyle/>
        <a:p>
          <a:endParaRPr lang="en-US"/>
        </a:p>
      </dgm:t>
    </dgm:pt>
    <dgm:pt modelId="{5B7B2099-41D8-004B-8D65-B38C39E321CD}">
      <dgm:prSet phldrT="[Tex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3000" dirty="0"/>
            <a:t>High School Graduation Rates</a:t>
          </a:r>
        </a:p>
      </dgm:t>
    </dgm:pt>
    <dgm:pt modelId="{29E06F37-7257-6B4A-9B80-2E6417372E2D}" type="parTrans" cxnId="{55F0964B-75B7-B441-88D6-6463C7D39A85}">
      <dgm:prSet/>
      <dgm:spPr/>
      <dgm:t>
        <a:bodyPr/>
        <a:lstStyle/>
        <a:p>
          <a:endParaRPr lang="en-US"/>
        </a:p>
      </dgm:t>
    </dgm:pt>
    <dgm:pt modelId="{9B7EDC5B-41DC-4642-BBB6-4572F64C15CA}" type="sibTrans" cxnId="{55F0964B-75B7-B441-88D6-6463C7D39A85}">
      <dgm:prSet/>
      <dgm:spPr/>
      <dgm:t>
        <a:bodyPr/>
        <a:lstStyle/>
        <a:p>
          <a:endParaRPr lang="en-US"/>
        </a:p>
      </dgm:t>
    </dgm:pt>
    <dgm:pt modelId="{4CD40E5E-F263-3C45-AEBF-86D8DD33391C}">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glow>
            <a:schemeClr val="bg2"/>
          </a:glow>
        </a:effectLst>
      </dgm:spPr>
      <dgm:t>
        <a:bodyPr/>
        <a:lstStyle/>
        <a:p>
          <a:r>
            <a:rPr lang="en-US" sz="3200" dirty="0"/>
            <a:t>Post Secondary Completion</a:t>
          </a:r>
        </a:p>
      </dgm:t>
    </dgm:pt>
    <dgm:pt modelId="{571C5902-1825-A943-BD93-B236903D4DD2}" type="parTrans" cxnId="{A98D70D0-FDE7-DB41-8A7B-0C01FEFFC19D}">
      <dgm:prSet/>
      <dgm:spPr/>
      <dgm:t>
        <a:bodyPr/>
        <a:lstStyle/>
        <a:p>
          <a:endParaRPr lang="en-US"/>
        </a:p>
      </dgm:t>
    </dgm:pt>
    <dgm:pt modelId="{B8C9C7EC-D845-2F4C-ADCC-45B89C6F3098}" type="sibTrans" cxnId="{A98D70D0-FDE7-DB41-8A7B-0C01FEFFC19D}">
      <dgm:prSet/>
      <dgm:spPr/>
      <dgm:t>
        <a:bodyPr/>
        <a:lstStyle/>
        <a:p>
          <a:endParaRPr lang="en-US"/>
        </a:p>
      </dgm:t>
    </dgm:pt>
    <dgm:pt modelId="{8920BE36-2629-4647-82BB-E5679876C639}" type="pres">
      <dgm:prSet presAssocID="{082C9BA0-F89E-7B45-99F8-52E6FD4188C9}" presName="Name0" presStyleCnt="0">
        <dgm:presLayoutVars>
          <dgm:chMax val="7"/>
          <dgm:chPref val="7"/>
          <dgm:dir/>
        </dgm:presLayoutVars>
      </dgm:prSet>
      <dgm:spPr/>
      <dgm:t>
        <a:bodyPr/>
        <a:lstStyle/>
        <a:p>
          <a:endParaRPr lang="en-US"/>
        </a:p>
      </dgm:t>
    </dgm:pt>
    <dgm:pt modelId="{7B1087D9-B106-2B40-903A-2B80FD210404}" type="pres">
      <dgm:prSet presAssocID="{082C9BA0-F89E-7B45-99F8-52E6FD4188C9}" presName="Name1" presStyleCnt="0"/>
      <dgm:spPr/>
    </dgm:pt>
    <dgm:pt modelId="{E7F6D431-189D-D74F-8DD8-0D83DF54FA90}" type="pres">
      <dgm:prSet presAssocID="{082C9BA0-F89E-7B45-99F8-52E6FD4188C9}" presName="cycle" presStyleCnt="0"/>
      <dgm:spPr/>
    </dgm:pt>
    <dgm:pt modelId="{1D44CD56-337C-6F47-A065-23F9BB34CE58}" type="pres">
      <dgm:prSet presAssocID="{082C9BA0-F89E-7B45-99F8-52E6FD4188C9}" presName="srcNode" presStyleLbl="node1" presStyleIdx="0" presStyleCnt="5"/>
      <dgm:spPr/>
    </dgm:pt>
    <dgm:pt modelId="{F74A63C8-E466-1848-8610-D8932C7E91B0}" type="pres">
      <dgm:prSet presAssocID="{082C9BA0-F89E-7B45-99F8-52E6FD4188C9}" presName="conn" presStyleLbl="parChTrans1D2" presStyleIdx="0" presStyleCnt="1" custScaleX="99933"/>
      <dgm:spPr/>
      <dgm:t>
        <a:bodyPr/>
        <a:lstStyle/>
        <a:p>
          <a:endParaRPr lang="en-US"/>
        </a:p>
      </dgm:t>
    </dgm:pt>
    <dgm:pt modelId="{63D374A2-C544-1A40-B71B-CD7E926EB63B}" type="pres">
      <dgm:prSet presAssocID="{082C9BA0-F89E-7B45-99F8-52E6FD4188C9}" presName="extraNode" presStyleLbl="node1" presStyleIdx="0" presStyleCnt="5"/>
      <dgm:spPr/>
    </dgm:pt>
    <dgm:pt modelId="{F6B1C594-E5B8-3145-9EE6-EE995A413001}" type="pres">
      <dgm:prSet presAssocID="{082C9BA0-F89E-7B45-99F8-52E6FD4188C9}" presName="dstNode" presStyleLbl="node1" presStyleIdx="0" presStyleCnt="5"/>
      <dgm:spPr/>
    </dgm:pt>
    <dgm:pt modelId="{2BE05F37-9A4A-2141-9302-759141DC58F7}" type="pres">
      <dgm:prSet presAssocID="{52B1DE18-6A1C-AD4B-A580-EFB10306A31C}" presName="text_1" presStyleLbl="node1" presStyleIdx="0" presStyleCnt="5">
        <dgm:presLayoutVars>
          <dgm:bulletEnabled val="1"/>
        </dgm:presLayoutVars>
      </dgm:prSet>
      <dgm:spPr/>
      <dgm:t>
        <a:bodyPr/>
        <a:lstStyle/>
        <a:p>
          <a:endParaRPr lang="en-US"/>
        </a:p>
      </dgm:t>
    </dgm:pt>
    <dgm:pt modelId="{9453C38E-C9FE-034C-9977-DE6957BCE791}" type="pres">
      <dgm:prSet presAssocID="{52B1DE18-6A1C-AD4B-A580-EFB10306A31C}" presName="accent_1" presStyleCnt="0"/>
      <dgm:spPr/>
    </dgm:pt>
    <dgm:pt modelId="{676A47F5-D9A2-4F40-BEAA-4080D9BB4C27}" type="pres">
      <dgm:prSet presAssocID="{52B1DE18-6A1C-AD4B-A580-EFB10306A31C}" presName="accentRepeatNode" presStyleLbl="solidFgAcc1" presStyleIdx="0" presStyleCnt="5"/>
      <dgm:spPr>
        <a:solidFill>
          <a:schemeClr val="accent2"/>
        </a:solidFill>
        <a:ln w="25400">
          <a:noFill/>
        </a:ln>
        <a:effectLst>
          <a:glow rad="127000">
            <a:schemeClr val="accent2">
              <a:alpha val="30000"/>
            </a:schemeClr>
          </a:glow>
        </a:effectLst>
      </dgm:spPr>
    </dgm:pt>
    <dgm:pt modelId="{0790621F-E159-F845-BDA3-95A52492E165}" type="pres">
      <dgm:prSet presAssocID="{99B1A442-20F6-9947-9CF1-82B1CE2D9FA8}" presName="text_2" presStyleLbl="node1" presStyleIdx="1" presStyleCnt="5">
        <dgm:presLayoutVars>
          <dgm:bulletEnabled val="1"/>
        </dgm:presLayoutVars>
      </dgm:prSet>
      <dgm:spPr/>
      <dgm:t>
        <a:bodyPr/>
        <a:lstStyle/>
        <a:p>
          <a:endParaRPr lang="en-US"/>
        </a:p>
      </dgm:t>
    </dgm:pt>
    <dgm:pt modelId="{5644EB7E-7515-284F-B260-524F5A9BB8FA}" type="pres">
      <dgm:prSet presAssocID="{99B1A442-20F6-9947-9CF1-82B1CE2D9FA8}" presName="accent_2" presStyleCnt="0"/>
      <dgm:spPr/>
    </dgm:pt>
    <dgm:pt modelId="{10B4999E-721F-EE47-8AA6-BB33D4EBAE51}" type="pres">
      <dgm:prSet presAssocID="{99B1A442-20F6-9947-9CF1-82B1CE2D9FA8}" presName="accentRepeatNode" presStyleLbl="solidFgAcc1" presStyleIdx="1" presStyleCnt="5"/>
      <dgm:spPr>
        <a:solidFill>
          <a:schemeClr val="accent3"/>
        </a:solidFill>
        <a:effectLst>
          <a:glow rad="127000">
            <a:schemeClr val="accent3">
              <a:alpha val="30000"/>
            </a:schemeClr>
          </a:glow>
        </a:effectLst>
      </dgm:spPr>
    </dgm:pt>
    <dgm:pt modelId="{628BF3DB-8C74-1E49-A51A-11216C57049F}" type="pres">
      <dgm:prSet presAssocID="{036BCADC-AE57-E04A-B05A-E6530078CE91}" presName="text_3" presStyleLbl="node1" presStyleIdx="2" presStyleCnt="5">
        <dgm:presLayoutVars>
          <dgm:bulletEnabled val="1"/>
        </dgm:presLayoutVars>
      </dgm:prSet>
      <dgm:spPr/>
      <dgm:t>
        <a:bodyPr/>
        <a:lstStyle/>
        <a:p>
          <a:endParaRPr lang="en-US"/>
        </a:p>
      </dgm:t>
    </dgm:pt>
    <dgm:pt modelId="{C76781E5-C5D9-0F4D-9768-AA41A07EED68}" type="pres">
      <dgm:prSet presAssocID="{036BCADC-AE57-E04A-B05A-E6530078CE91}" presName="accent_3" presStyleCnt="0"/>
      <dgm:spPr/>
    </dgm:pt>
    <dgm:pt modelId="{EA8FAC7C-1433-314D-A6DF-38B6083DA1D5}" type="pres">
      <dgm:prSet presAssocID="{036BCADC-AE57-E04A-B05A-E6530078CE91}" presName="accentRepeatNode" presStyleLbl="solidFgAcc1" presStyleIdx="2" presStyleCnt="5"/>
      <dgm:spPr>
        <a:solidFill>
          <a:schemeClr val="tx2"/>
        </a:solidFill>
        <a:ln>
          <a:noFill/>
        </a:ln>
        <a:effectLst>
          <a:glow rad="127000">
            <a:schemeClr val="tx2">
              <a:alpha val="30000"/>
            </a:schemeClr>
          </a:glow>
        </a:effectLst>
      </dgm:spPr>
    </dgm:pt>
    <dgm:pt modelId="{D00DCD45-E5DB-9E44-BAB2-137C8E0A3DFB}" type="pres">
      <dgm:prSet presAssocID="{5B7B2099-41D8-004B-8D65-B38C39E321CD}" presName="text_4" presStyleLbl="node1" presStyleIdx="3" presStyleCnt="5" custLinFactNeighborX="-587" custLinFactNeighborY="-602">
        <dgm:presLayoutVars>
          <dgm:bulletEnabled val="1"/>
        </dgm:presLayoutVars>
      </dgm:prSet>
      <dgm:spPr/>
      <dgm:t>
        <a:bodyPr/>
        <a:lstStyle/>
        <a:p>
          <a:endParaRPr lang="en-US"/>
        </a:p>
      </dgm:t>
    </dgm:pt>
    <dgm:pt modelId="{1268FF1B-B3A2-E24C-90DB-9B339840373A}" type="pres">
      <dgm:prSet presAssocID="{5B7B2099-41D8-004B-8D65-B38C39E321CD}" presName="accent_4" presStyleCnt="0"/>
      <dgm:spPr/>
    </dgm:pt>
    <dgm:pt modelId="{BA677D07-8372-2944-89BD-C80AFD2B35A8}" type="pres">
      <dgm:prSet presAssocID="{5B7B2099-41D8-004B-8D65-B38C39E321CD}" presName="accentRepeatNode" presStyleLbl="solidFgAcc1" presStyleIdx="3" presStyleCnt="5"/>
      <dgm:spPr>
        <a:solidFill>
          <a:schemeClr val="accent1"/>
        </a:solidFill>
        <a:ln>
          <a:noFill/>
        </a:ln>
        <a:effectLst>
          <a:glow rad="127000">
            <a:schemeClr val="accent1">
              <a:alpha val="30000"/>
            </a:schemeClr>
          </a:glow>
        </a:effectLst>
      </dgm:spPr>
    </dgm:pt>
    <dgm:pt modelId="{937BE5E8-7FBB-D646-831F-44001EF04F5A}" type="pres">
      <dgm:prSet presAssocID="{4CD40E5E-F263-3C45-AEBF-86D8DD33391C}" presName="text_5" presStyleLbl="node1" presStyleIdx="4" presStyleCnt="5">
        <dgm:presLayoutVars>
          <dgm:bulletEnabled val="1"/>
        </dgm:presLayoutVars>
      </dgm:prSet>
      <dgm:spPr/>
      <dgm:t>
        <a:bodyPr/>
        <a:lstStyle/>
        <a:p>
          <a:endParaRPr lang="en-US"/>
        </a:p>
      </dgm:t>
    </dgm:pt>
    <dgm:pt modelId="{43C94A50-B091-C144-B0AF-6669D8D11E72}" type="pres">
      <dgm:prSet presAssocID="{4CD40E5E-F263-3C45-AEBF-86D8DD33391C}" presName="accent_5" presStyleCnt="0"/>
      <dgm:spPr/>
    </dgm:pt>
    <dgm:pt modelId="{F2350631-4FB8-D847-AE4E-D61583B1F5CA}" type="pres">
      <dgm:prSet presAssocID="{4CD40E5E-F263-3C45-AEBF-86D8DD33391C}" presName="accentRepeatNode" presStyleLbl="solidFgAcc1" presStyleIdx="4" presStyleCnt="5"/>
      <dgm:spPr>
        <a:solidFill>
          <a:schemeClr val="bg2"/>
        </a:solidFill>
        <a:ln>
          <a:noFill/>
        </a:ln>
        <a:effectLst>
          <a:glow rad="127000">
            <a:schemeClr val="bg2">
              <a:alpha val="30000"/>
            </a:schemeClr>
          </a:glow>
        </a:effectLst>
      </dgm:spPr>
    </dgm:pt>
  </dgm:ptLst>
  <dgm:cxnLst>
    <dgm:cxn modelId="{B0451284-B6B8-994F-BE1B-B7CC5943B8F7}" type="presOf" srcId="{99B1A442-20F6-9947-9CF1-82B1CE2D9FA8}" destId="{0790621F-E159-F845-BDA3-95A52492E165}" srcOrd="0" destOrd="0" presId="urn:microsoft.com/office/officeart/2008/layout/VerticalCurvedList"/>
    <dgm:cxn modelId="{F91AEBE5-CF58-6A40-A8D1-FC817936204C}" type="presOf" srcId="{5B7B2099-41D8-004B-8D65-B38C39E321CD}" destId="{D00DCD45-E5DB-9E44-BAB2-137C8E0A3DFB}" srcOrd="0" destOrd="0" presId="urn:microsoft.com/office/officeart/2008/layout/VerticalCurvedList"/>
    <dgm:cxn modelId="{978EF318-1D28-3145-AB47-5BE641CE73FC}" type="presOf" srcId="{52B1DE18-6A1C-AD4B-A580-EFB10306A31C}" destId="{2BE05F37-9A4A-2141-9302-759141DC58F7}" srcOrd="0" destOrd="0" presId="urn:microsoft.com/office/officeart/2008/layout/VerticalCurvedList"/>
    <dgm:cxn modelId="{B1091109-5C59-A741-97A9-8988F694AAA9}" type="presOf" srcId="{FDBFCE31-5707-1949-9F5A-BF004052C599}" destId="{F74A63C8-E466-1848-8610-D8932C7E91B0}" srcOrd="0" destOrd="0" presId="urn:microsoft.com/office/officeart/2008/layout/VerticalCurvedList"/>
    <dgm:cxn modelId="{155E8188-37DE-3A4F-ACD2-2D57BF164630}" type="presOf" srcId="{082C9BA0-F89E-7B45-99F8-52E6FD4188C9}" destId="{8920BE36-2629-4647-82BB-E5679876C639}" srcOrd="0" destOrd="0" presId="urn:microsoft.com/office/officeart/2008/layout/VerticalCurvedList"/>
    <dgm:cxn modelId="{1956E601-198C-9440-961C-E44913C402D5}" type="presOf" srcId="{4CD40E5E-F263-3C45-AEBF-86D8DD33391C}" destId="{937BE5E8-7FBB-D646-831F-44001EF04F5A}" srcOrd="0" destOrd="0" presId="urn:microsoft.com/office/officeart/2008/layout/VerticalCurvedList"/>
    <dgm:cxn modelId="{55F0964B-75B7-B441-88D6-6463C7D39A85}" srcId="{082C9BA0-F89E-7B45-99F8-52E6FD4188C9}" destId="{5B7B2099-41D8-004B-8D65-B38C39E321CD}" srcOrd="3" destOrd="0" parTransId="{29E06F37-7257-6B4A-9B80-2E6417372E2D}" sibTransId="{9B7EDC5B-41DC-4642-BBB6-4572F64C15CA}"/>
    <dgm:cxn modelId="{29893B76-4ED5-F541-9ACC-35B0E03FDC4D}" type="presOf" srcId="{036BCADC-AE57-E04A-B05A-E6530078CE91}" destId="{628BF3DB-8C74-1E49-A51A-11216C57049F}" srcOrd="0" destOrd="0" presId="urn:microsoft.com/office/officeart/2008/layout/VerticalCurvedList"/>
    <dgm:cxn modelId="{9F16D85B-4AE5-F149-967F-1F3CFFD4E509}" srcId="{082C9BA0-F89E-7B45-99F8-52E6FD4188C9}" destId="{52B1DE18-6A1C-AD4B-A580-EFB10306A31C}" srcOrd="0" destOrd="0" parTransId="{13E9FF27-2C9A-A64F-A273-CA7F6631F7E2}" sibTransId="{FDBFCE31-5707-1949-9F5A-BF004052C599}"/>
    <dgm:cxn modelId="{800F7B7A-31E6-AA4E-BF8B-1DEE4070078C}" srcId="{082C9BA0-F89E-7B45-99F8-52E6FD4188C9}" destId="{99B1A442-20F6-9947-9CF1-82B1CE2D9FA8}" srcOrd="1" destOrd="0" parTransId="{C6381D3D-E105-E24A-8E7C-8ADC1E98C99F}" sibTransId="{58047661-2D73-0442-9A34-8356F2CDA7C7}"/>
    <dgm:cxn modelId="{A98D70D0-FDE7-DB41-8A7B-0C01FEFFC19D}" srcId="{082C9BA0-F89E-7B45-99F8-52E6FD4188C9}" destId="{4CD40E5E-F263-3C45-AEBF-86D8DD33391C}" srcOrd="4" destOrd="0" parTransId="{571C5902-1825-A943-BD93-B236903D4DD2}" sibTransId="{B8C9C7EC-D845-2F4C-ADCC-45B89C6F3098}"/>
    <dgm:cxn modelId="{2B8A386B-DD3B-F049-BFD4-B54E2F8F7BBA}" srcId="{082C9BA0-F89E-7B45-99F8-52E6FD4188C9}" destId="{036BCADC-AE57-E04A-B05A-E6530078CE91}" srcOrd="2" destOrd="0" parTransId="{6C4085EE-AD47-6D4B-B303-652227D848A1}" sibTransId="{AB3F628A-0C30-3740-8323-4D934A9B747A}"/>
    <dgm:cxn modelId="{72C74806-3A1F-1C4B-A2D1-F4FDC12C2864}" type="presParOf" srcId="{8920BE36-2629-4647-82BB-E5679876C639}" destId="{7B1087D9-B106-2B40-903A-2B80FD210404}" srcOrd="0" destOrd="0" presId="urn:microsoft.com/office/officeart/2008/layout/VerticalCurvedList"/>
    <dgm:cxn modelId="{9A4636A3-B9E7-9B46-A486-C5F6951FE461}" type="presParOf" srcId="{7B1087D9-B106-2B40-903A-2B80FD210404}" destId="{E7F6D431-189D-D74F-8DD8-0D83DF54FA90}" srcOrd="0" destOrd="0" presId="urn:microsoft.com/office/officeart/2008/layout/VerticalCurvedList"/>
    <dgm:cxn modelId="{876ED65C-AA2E-7F41-9E3E-189EE75C692A}" type="presParOf" srcId="{E7F6D431-189D-D74F-8DD8-0D83DF54FA90}" destId="{1D44CD56-337C-6F47-A065-23F9BB34CE58}" srcOrd="0" destOrd="0" presId="urn:microsoft.com/office/officeart/2008/layout/VerticalCurvedList"/>
    <dgm:cxn modelId="{3E4CD75C-255D-B043-B7F4-23E40C31B591}" type="presParOf" srcId="{E7F6D431-189D-D74F-8DD8-0D83DF54FA90}" destId="{F74A63C8-E466-1848-8610-D8932C7E91B0}" srcOrd="1" destOrd="0" presId="urn:microsoft.com/office/officeart/2008/layout/VerticalCurvedList"/>
    <dgm:cxn modelId="{3E49C74A-9ECB-854D-8BB2-E56F3C608E1D}" type="presParOf" srcId="{E7F6D431-189D-D74F-8DD8-0D83DF54FA90}" destId="{63D374A2-C544-1A40-B71B-CD7E926EB63B}" srcOrd="2" destOrd="0" presId="urn:microsoft.com/office/officeart/2008/layout/VerticalCurvedList"/>
    <dgm:cxn modelId="{DFA698BE-E921-F04F-B112-0992960AEB5F}" type="presParOf" srcId="{E7F6D431-189D-D74F-8DD8-0D83DF54FA90}" destId="{F6B1C594-E5B8-3145-9EE6-EE995A413001}" srcOrd="3" destOrd="0" presId="urn:microsoft.com/office/officeart/2008/layout/VerticalCurvedList"/>
    <dgm:cxn modelId="{0072AEFC-7324-EC4C-978C-CD1E6E259AFF}" type="presParOf" srcId="{7B1087D9-B106-2B40-903A-2B80FD210404}" destId="{2BE05F37-9A4A-2141-9302-759141DC58F7}" srcOrd="1" destOrd="0" presId="urn:microsoft.com/office/officeart/2008/layout/VerticalCurvedList"/>
    <dgm:cxn modelId="{04F0CA80-11DA-ED4A-A184-43F783274B02}" type="presParOf" srcId="{7B1087D9-B106-2B40-903A-2B80FD210404}" destId="{9453C38E-C9FE-034C-9977-DE6957BCE791}" srcOrd="2" destOrd="0" presId="urn:microsoft.com/office/officeart/2008/layout/VerticalCurvedList"/>
    <dgm:cxn modelId="{B24669CD-1CB2-6B40-AAA2-BBAAF353D224}" type="presParOf" srcId="{9453C38E-C9FE-034C-9977-DE6957BCE791}" destId="{676A47F5-D9A2-4F40-BEAA-4080D9BB4C27}" srcOrd="0" destOrd="0" presId="urn:microsoft.com/office/officeart/2008/layout/VerticalCurvedList"/>
    <dgm:cxn modelId="{74114056-B987-C049-8DDF-04D02D0EA6B3}" type="presParOf" srcId="{7B1087D9-B106-2B40-903A-2B80FD210404}" destId="{0790621F-E159-F845-BDA3-95A52492E165}" srcOrd="3" destOrd="0" presId="urn:microsoft.com/office/officeart/2008/layout/VerticalCurvedList"/>
    <dgm:cxn modelId="{86F1AA56-6C63-F648-9149-BDB285B3BA15}" type="presParOf" srcId="{7B1087D9-B106-2B40-903A-2B80FD210404}" destId="{5644EB7E-7515-284F-B260-524F5A9BB8FA}" srcOrd="4" destOrd="0" presId="urn:microsoft.com/office/officeart/2008/layout/VerticalCurvedList"/>
    <dgm:cxn modelId="{8D4B89E9-AC4B-C148-B18E-80EFBDDAA01B}" type="presParOf" srcId="{5644EB7E-7515-284F-B260-524F5A9BB8FA}" destId="{10B4999E-721F-EE47-8AA6-BB33D4EBAE51}" srcOrd="0" destOrd="0" presId="urn:microsoft.com/office/officeart/2008/layout/VerticalCurvedList"/>
    <dgm:cxn modelId="{21651A18-0169-7943-8B81-929B246754CD}" type="presParOf" srcId="{7B1087D9-B106-2B40-903A-2B80FD210404}" destId="{628BF3DB-8C74-1E49-A51A-11216C57049F}" srcOrd="5" destOrd="0" presId="urn:microsoft.com/office/officeart/2008/layout/VerticalCurvedList"/>
    <dgm:cxn modelId="{F019D1B2-214F-144A-9CF7-AB5BB0A02B36}" type="presParOf" srcId="{7B1087D9-B106-2B40-903A-2B80FD210404}" destId="{C76781E5-C5D9-0F4D-9768-AA41A07EED68}" srcOrd="6" destOrd="0" presId="urn:microsoft.com/office/officeart/2008/layout/VerticalCurvedList"/>
    <dgm:cxn modelId="{24A8871C-EB0F-4A49-A06A-098BFE6FD457}" type="presParOf" srcId="{C76781E5-C5D9-0F4D-9768-AA41A07EED68}" destId="{EA8FAC7C-1433-314D-A6DF-38B6083DA1D5}" srcOrd="0" destOrd="0" presId="urn:microsoft.com/office/officeart/2008/layout/VerticalCurvedList"/>
    <dgm:cxn modelId="{3D58A711-F4BD-B546-8483-F33B72B65B8F}" type="presParOf" srcId="{7B1087D9-B106-2B40-903A-2B80FD210404}" destId="{D00DCD45-E5DB-9E44-BAB2-137C8E0A3DFB}" srcOrd="7" destOrd="0" presId="urn:microsoft.com/office/officeart/2008/layout/VerticalCurvedList"/>
    <dgm:cxn modelId="{73881907-C671-284D-A7FE-C84820C0C391}" type="presParOf" srcId="{7B1087D9-B106-2B40-903A-2B80FD210404}" destId="{1268FF1B-B3A2-E24C-90DB-9B339840373A}" srcOrd="8" destOrd="0" presId="urn:microsoft.com/office/officeart/2008/layout/VerticalCurvedList"/>
    <dgm:cxn modelId="{8FD454F9-3689-C142-9944-D45E124C476B}" type="presParOf" srcId="{1268FF1B-B3A2-E24C-90DB-9B339840373A}" destId="{BA677D07-8372-2944-89BD-C80AFD2B35A8}" srcOrd="0" destOrd="0" presId="urn:microsoft.com/office/officeart/2008/layout/VerticalCurvedList"/>
    <dgm:cxn modelId="{44F31568-7A20-C744-83EA-B1D50C5B30CF}" type="presParOf" srcId="{7B1087D9-B106-2B40-903A-2B80FD210404}" destId="{937BE5E8-7FBB-D646-831F-44001EF04F5A}" srcOrd="9" destOrd="0" presId="urn:microsoft.com/office/officeart/2008/layout/VerticalCurvedList"/>
    <dgm:cxn modelId="{36328FE4-B89A-6441-A8FE-E82BB738E3ED}" type="presParOf" srcId="{7B1087D9-B106-2B40-903A-2B80FD210404}" destId="{43C94A50-B091-C144-B0AF-6669D8D11E72}" srcOrd="10" destOrd="0" presId="urn:microsoft.com/office/officeart/2008/layout/VerticalCurvedList"/>
    <dgm:cxn modelId="{F6101F26-5305-9A41-B6C0-D4B0BB1D3B42}" type="presParOf" srcId="{43C94A50-B091-C144-B0AF-6669D8D11E72}" destId="{F2350631-4FB8-D847-AE4E-D61583B1F5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63C8-E466-1848-8610-D8932C7E91B0}">
      <dsp:nvSpPr>
        <dsp:cNvPr id="0" name=""/>
        <dsp:cNvSpPr/>
      </dsp:nvSpPr>
      <dsp:spPr>
        <a:xfrm>
          <a:off x="-4305246" y="-660720"/>
          <a:ext cx="5128003" cy="5131441"/>
        </a:xfrm>
        <a:prstGeom prst="blockArc">
          <a:avLst>
            <a:gd name="adj1" fmla="val 18900000"/>
            <a:gd name="adj2" fmla="val 2700000"/>
            <a:gd name="adj3" fmla="val 421"/>
          </a:avLst>
        </a:prstGeom>
        <a:noFill/>
        <a:ln w="63500" cap="flat" cmpd="sng" algn="ctr">
          <a:solidFill>
            <a:schemeClr val="accent5"/>
          </a:solidFill>
          <a:prstDash val="solid"/>
        </a:ln>
        <a:effectLst/>
      </dsp:spPr>
      <dsp:style>
        <a:lnRef idx="1">
          <a:scrgbClr r="0" g="0" b="0"/>
        </a:lnRef>
        <a:fillRef idx="0">
          <a:scrgbClr r="0" g="0" b="0"/>
        </a:fillRef>
        <a:effectRef idx="0">
          <a:scrgbClr r="0" g="0" b="0"/>
        </a:effectRef>
        <a:fontRef idx="minor"/>
      </dsp:style>
    </dsp:sp>
    <dsp:sp modelId="{2BE05F37-9A4A-2141-9302-759141DC58F7}">
      <dsp:nvSpPr>
        <dsp:cNvPr id="0" name=""/>
        <dsp:cNvSpPr/>
      </dsp:nvSpPr>
      <dsp:spPr>
        <a:xfrm>
          <a:off x="361067" y="238048"/>
          <a:ext cx="6102857" cy="47640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lvl="0" algn="l" defTabSz="1600200">
            <a:lnSpc>
              <a:spcPct val="90000"/>
            </a:lnSpc>
            <a:spcBef>
              <a:spcPct val="0"/>
            </a:spcBef>
            <a:spcAft>
              <a:spcPct val="35000"/>
            </a:spcAft>
          </a:pPr>
          <a:r>
            <a:rPr lang="en-US" sz="3600" kern="1200" dirty="0">
              <a:solidFill>
                <a:schemeClr val="tx2"/>
              </a:solidFill>
            </a:rPr>
            <a:t>Social Emotional Growth</a:t>
          </a:r>
        </a:p>
      </dsp:txBody>
      <dsp:txXfrm>
        <a:off x="361067" y="238048"/>
        <a:ext cx="6102857" cy="476402"/>
      </dsp:txXfrm>
    </dsp:sp>
    <dsp:sp modelId="{676A47F5-D9A2-4F40-BEAA-4080D9BB4C27}">
      <dsp:nvSpPr>
        <dsp:cNvPr id="0" name=""/>
        <dsp:cNvSpPr/>
      </dsp:nvSpPr>
      <dsp:spPr>
        <a:xfrm>
          <a:off x="63315" y="178498"/>
          <a:ext cx="595503" cy="595503"/>
        </a:xfrm>
        <a:prstGeom prst="ellipse">
          <a:avLst/>
        </a:prstGeom>
        <a:solidFill>
          <a:schemeClr val="accent2"/>
        </a:solidFill>
        <a:ln w="25400" cap="flat" cmpd="sng" algn="ctr">
          <a:noFill/>
          <a:prstDash val="solid"/>
        </a:ln>
        <a:effectLst>
          <a:glow rad="127000">
            <a:schemeClr val="accent2">
              <a:alpha val="30000"/>
            </a:schemeClr>
          </a:glow>
        </a:effectLst>
      </dsp:spPr>
      <dsp:style>
        <a:lnRef idx="1">
          <a:scrgbClr r="0" g="0" b="0"/>
        </a:lnRef>
        <a:fillRef idx="1">
          <a:scrgbClr r="0" g="0" b="0"/>
        </a:fillRef>
        <a:effectRef idx="0">
          <a:scrgbClr r="0" g="0" b="0"/>
        </a:effectRef>
        <a:fontRef idx="minor"/>
      </dsp:style>
    </dsp:sp>
    <dsp:sp modelId="{0790621F-E159-F845-BDA3-95A52492E165}">
      <dsp:nvSpPr>
        <dsp:cNvPr id="0" name=""/>
        <dsp:cNvSpPr/>
      </dsp:nvSpPr>
      <dsp:spPr>
        <a:xfrm>
          <a:off x="702443" y="952424"/>
          <a:ext cx="5761481" cy="4764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lvl="0" algn="l" defTabSz="1600200">
            <a:lnSpc>
              <a:spcPct val="90000"/>
            </a:lnSpc>
            <a:spcBef>
              <a:spcPct val="0"/>
            </a:spcBef>
            <a:spcAft>
              <a:spcPct val="35000"/>
            </a:spcAft>
          </a:pPr>
          <a:r>
            <a:rPr lang="en-US" sz="3600" kern="1200" dirty="0"/>
            <a:t>Kindergarten Readiness</a:t>
          </a:r>
        </a:p>
      </dsp:txBody>
      <dsp:txXfrm>
        <a:off x="702443" y="952424"/>
        <a:ext cx="5761481" cy="476402"/>
      </dsp:txXfrm>
    </dsp:sp>
    <dsp:sp modelId="{10B4999E-721F-EE47-8AA6-BB33D4EBAE51}">
      <dsp:nvSpPr>
        <dsp:cNvPr id="0" name=""/>
        <dsp:cNvSpPr/>
      </dsp:nvSpPr>
      <dsp:spPr>
        <a:xfrm>
          <a:off x="404691" y="892873"/>
          <a:ext cx="595503" cy="595503"/>
        </a:xfrm>
        <a:prstGeom prst="ellipse">
          <a:avLst/>
        </a:prstGeom>
        <a:solidFill>
          <a:schemeClr val="accent3"/>
        </a:solidFill>
        <a:ln w="9525" cap="flat" cmpd="sng" algn="ctr">
          <a:solidFill>
            <a:schemeClr val="accent3">
              <a:hueOff val="0"/>
              <a:satOff val="0"/>
              <a:lumOff val="0"/>
              <a:alphaOff val="0"/>
            </a:schemeClr>
          </a:solidFill>
          <a:prstDash val="solid"/>
        </a:ln>
        <a:effectLst>
          <a:glow rad="127000">
            <a:schemeClr val="accent3">
              <a:alpha val="30000"/>
            </a:schemeClr>
          </a:glow>
        </a:effectLst>
      </dsp:spPr>
      <dsp:style>
        <a:lnRef idx="1">
          <a:scrgbClr r="0" g="0" b="0"/>
        </a:lnRef>
        <a:fillRef idx="1">
          <a:scrgbClr r="0" g="0" b="0"/>
        </a:fillRef>
        <a:effectRef idx="0">
          <a:scrgbClr r="0" g="0" b="0"/>
        </a:effectRef>
        <a:fontRef idx="minor"/>
      </dsp:style>
    </dsp:sp>
    <dsp:sp modelId="{628BF3DB-8C74-1E49-A51A-11216C57049F}">
      <dsp:nvSpPr>
        <dsp:cNvPr id="0" name=""/>
        <dsp:cNvSpPr/>
      </dsp:nvSpPr>
      <dsp:spPr>
        <a:xfrm>
          <a:off x="807218" y="1666799"/>
          <a:ext cx="5656706" cy="476402"/>
        </a:xfrm>
        <a:prstGeom prst="rect">
          <a:avLst/>
        </a:prstGeom>
        <a:gradFill rotWithShape="0">
          <a:gsLst>
            <a:gs pos="0">
              <a:schemeClr val="tx2"/>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lvl="0" algn="l" defTabSz="1600200">
            <a:lnSpc>
              <a:spcPct val="90000"/>
            </a:lnSpc>
            <a:spcBef>
              <a:spcPct val="0"/>
            </a:spcBef>
            <a:spcAft>
              <a:spcPct val="35000"/>
            </a:spcAft>
          </a:pPr>
          <a:r>
            <a:rPr lang="en-US" sz="3600" kern="1200" dirty="0"/>
            <a:t>Individual Plan of Study</a:t>
          </a:r>
        </a:p>
      </dsp:txBody>
      <dsp:txXfrm>
        <a:off x="807218" y="1666799"/>
        <a:ext cx="5656706" cy="476402"/>
      </dsp:txXfrm>
    </dsp:sp>
    <dsp:sp modelId="{EA8FAC7C-1433-314D-A6DF-38B6083DA1D5}">
      <dsp:nvSpPr>
        <dsp:cNvPr id="0" name=""/>
        <dsp:cNvSpPr/>
      </dsp:nvSpPr>
      <dsp:spPr>
        <a:xfrm>
          <a:off x="509466" y="1607248"/>
          <a:ext cx="595503" cy="595503"/>
        </a:xfrm>
        <a:prstGeom prst="ellipse">
          <a:avLst/>
        </a:prstGeom>
        <a:solidFill>
          <a:schemeClr val="tx2"/>
        </a:solidFill>
        <a:ln w="9525" cap="flat" cmpd="sng" algn="ctr">
          <a:noFill/>
          <a:prstDash val="solid"/>
        </a:ln>
        <a:effectLst>
          <a:glow rad="127000">
            <a:schemeClr val="tx2">
              <a:alpha val="30000"/>
            </a:schemeClr>
          </a:glow>
        </a:effectLst>
      </dsp:spPr>
      <dsp:style>
        <a:lnRef idx="1">
          <a:scrgbClr r="0" g="0" b="0"/>
        </a:lnRef>
        <a:fillRef idx="1">
          <a:scrgbClr r="0" g="0" b="0"/>
        </a:fillRef>
        <a:effectRef idx="0">
          <a:scrgbClr r="0" g="0" b="0"/>
        </a:effectRef>
        <a:fontRef idx="minor"/>
      </dsp:style>
    </dsp:sp>
    <dsp:sp modelId="{D00DCD45-E5DB-9E44-BAB2-137C8E0A3DFB}">
      <dsp:nvSpPr>
        <dsp:cNvPr id="0" name=""/>
        <dsp:cNvSpPr/>
      </dsp:nvSpPr>
      <dsp:spPr>
        <a:xfrm>
          <a:off x="668623" y="2378306"/>
          <a:ext cx="5761481" cy="47640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76200" rIns="76200" bIns="76200" numCol="1" spcCol="1270" anchor="ctr" anchorCtr="0">
          <a:noAutofit/>
        </a:bodyPr>
        <a:lstStyle/>
        <a:p>
          <a:pPr lvl="0" algn="l" defTabSz="1333500">
            <a:lnSpc>
              <a:spcPct val="90000"/>
            </a:lnSpc>
            <a:spcBef>
              <a:spcPct val="0"/>
            </a:spcBef>
            <a:spcAft>
              <a:spcPct val="35000"/>
            </a:spcAft>
          </a:pPr>
          <a:r>
            <a:rPr lang="en-US" sz="3000" kern="1200" dirty="0"/>
            <a:t>High School Graduation Rates</a:t>
          </a:r>
        </a:p>
      </dsp:txBody>
      <dsp:txXfrm>
        <a:off x="668623" y="2378306"/>
        <a:ext cx="5761481" cy="476402"/>
      </dsp:txXfrm>
    </dsp:sp>
    <dsp:sp modelId="{BA677D07-8372-2944-89BD-C80AFD2B35A8}">
      <dsp:nvSpPr>
        <dsp:cNvPr id="0" name=""/>
        <dsp:cNvSpPr/>
      </dsp:nvSpPr>
      <dsp:spPr>
        <a:xfrm>
          <a:off x="404691" y="2321624"/>
          <a:ext cx="595503" cy="595503"/>
        </a:xfrm>
        <a:prstGeom prst="ellipse">
          <a:avLst/>
        </a:prstGeom>
        <a:solidFill>
          <a:schemeClr val="accent1"/>
        </a:solidFill>
        <a:ln w="9525" cap="flat" cmpd="sng" algn="ctr">
          <a:noFill/>
          <a:prstDash val="solid"/>
        </a:ln>
        <a:effectLst>
          <a:glow rad="127000">
            <a:schemeClr val="accent1">
              <a:alpha val="30000"/>
            </a:schemeClr>
          </a:glow>
        </a:effectLst>
      </dsp:spPr>
      <dsp:style>
        <a:lnRef idx="1">
          <a:scrgbClr r="0" g="0" b="0"/>
        </a:lnRef>
        <a:fillRef idx="1">
          <a:scrgbClr r="0" g="0" b="0"/>
        </a:fillRef>
        <a:effectRef idx="0">
          <a:scrgbClr r="0" g="0" b="0"/>
        </a:effectRef>
        <a:fontRef idx="minor"/>
      </dsp:style>
    </dsp:sp>
    <dsp:sp modelId="{937BE5E8-7FBB-D646-831F-44001EF04F5A}">
      <dsp:nvSpPr>
        <dsp:cNvPr id="0" name=""/>
        <dsp:cNvSpPr/>
      </dsp:nvSpPr>
      <dsp:spPr>
        <a:xfrm>
          <a:off x="361067" y="3095549"/>
          <a:ext cx="6102857" cy="476402"/>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glow>
            <a:schemeClr val="bg2"/>
          </a:glo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81280" rIns="81280" bIns="81280" numCol="1" spcCol="1270" anchor="ctr" anchorCtr="0">
          <a:noAutofit/>
        </a:bodyPr>
        <a:lstStyle/>
        <a:p>
          <a:pPr lvl="0" algn="l" defTabSz="1422400">
            <a:lnSpc>
              <a:spcPct val="90000"/>
            </a:lnSpc>
            <a:spcBef>
              <a:spcPct val="0"/>
            </a:spcBef>
            <a:spcAft>
              <a:spcPct val="35000"/>
            </a:spcAft>
          </a:pPr>
          <a:r>
            <a:rPr lang="en-US" sz="3200" kern="1200" dirty="0"/>
            <a:t>Post Secondary Completion</a:t>
          </a:r>
        </a:p>
      </dsp:txBody>
      <dsp:txXfrm>
        <a:off x="361067" y="3095549"/>
        <a:ext cx="6102857" cy="476402"/>
      </dsp:txXfrm>
    </dsp:sp>
    <dsp:sp modelId="{F2350631-4FB8-D847-AE4E-D61583B1F5CA}">
      <dsp:nvSpPr>
        <dsp:cNvPr id="0" name=""/>
        <dsp:cNvSpPr/>
      </dsp:nvSpPr>
      <dsp:spPr>
        <a:xfrm>
          <a:off x="63315" y="3035999"/>
          <a:ext cx="595503" cy="595503"/>
        </a:xfrm>
        <a:prstGeom prst="ellipse">
          <a:avLst/>
        </a:prstGeom>
        <a:solidFill>
          <a:schemeClr val="bg2"/>
        </a:solidFill>
        <a:ln w="9525" cap="flat" cmpd="sng" algn="ctr">
          <a:noFill/>
          <a:prstDash val="solid"/>
        </a:ln>
        <a:effectLst>
          <a:glow rad="127000">
            <a:schemeClr val="bg2">
              <a:alpha val="30000"/>
            </a:schemeClr>
          </a:glow>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0D017-9E15-4FB1-B0C6-00A7E4C75B5C}" type="datetimeFigureOut">
              <a:rPr lang="en-US" smtClean="0"/>
              <a:t>10/19/2018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10798-0812-4B80-8587-15F81A7A01C4}" type="slidenum">
              <a:rPr lang="en-US" smtClean="0"/>
              <a:t>‹#›</a:t>
            </a:fld>
            <a:endParaRPr lang="en-US" dirty="0"/>
          </a:p>
        </p:txBody>
      </p:sp>
    </p:spTree>
    <p:extLst>
      <p:ext uri="{BB962C8B-B14F-4D97-AF65-F5344CB8AC3E}">
        <p14:creationId xmlns:p14="http://schemas.microsoft.com/office/powerpoint/2010/main" val="136196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AFB5-48E9-094A-8A9A-FD25166133F8}" type="datetimeFigureOut">
              <a:rPr lang="en-US" smtClean="0"/>
              <a:t>10/19/2018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8B449-3EE6-F940-A288-ACF3366978E5}" type="slidenum">
              <a:rPr lang="en-US" smtClean="0"/>
              <a:t>‹#›</a:t>
            </a:fld>
            <a:endParaRPr lang="en-US" dirty="0"/>
          </a:p>
        </p:txBody>
      </p:sp>
    </p:spTree>
    <p:extLst>
      <p:ext uri="{BB962C8B-B14F-4D97-AF65-F5344CB8AC3E}">
        <p14:creationId xmlns:p14="http://schemas.microsoft.com/office/powerpoint/2010/main" val="305069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Johnson_City,_Kansa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n.wikipedia.org/wiki/List_of_tornado-related_deaths_at_schools#cite_note-Sig_Tor-1" TargetMode="External"/><Relationship Id="rId4" Type="http://schemas.openxmlformats.org/officeDocument/2006/relationships/hyperlink" Target="https://en.wikipedia.org/wiki/Kansa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Goddard,_Kansa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List_of_school_shootings_in_the_United_States#cite_note-189" TargetMode="External"/><Relationship Id="rId5" Type="http://schemas.openxmlformats.org/officeDocument/2006/relationships/hyperlink" Target="https://en.wikipedia.org/wiki/List_of_school_shootings_in_the_United_States#cite_note-FOOTNOTEFinley2014325-181" TargetMode="External"/><Relationship Id="rId4" Type="http://schemas.openxmlformats.org/officeDocument/2006/relationships/hyperlink" Target="https://en.wikipedia.org/wiki/List_of_school_shootings_in_the_United_States#cite_note-FOOTNOTECrews20168-14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768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10</a:t>
            </a:fld>
            <a:endParaRPr lang="en-US" dirty="0"/>
          </a:p>
        </p:txBody>
      </p:sp>
    </p:spTree>
    <p:extLst>
      <p:ext uri="{BB962C8B-B14F-4D97-AF65-F5344CB8AC3E}">
        <p14:creationId xmlns:p14="http://schemas.microsoft.com/office/powerpoint/2010/main" val="406290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11</a:t>
            </a:fld>
            <a:endParaRPr lang="en-US" dirty="0"/>
          </a:p>
        </p:txBody>
      </p:sp>
    </p:spTree>
    <p:extLst>
      <p:ext uri="{BB962C8B-B14F-4D97-AF65-F5344CB8AC3E}">
        <p14:creationId xmlns:p14="http://schemas.microsoft.com/office/powerpoint/2010/main" val="71442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12</a:t>
            </a:fld>
            <a:endParaRPr lang="en-US" dirty="0"/>
          </a:p>
        </p:txBody>
      </p:sp>
    </p:spTree>
    <p:extLst>
      <p:ext uri="{BB962C8B-B14F-4D97-AF65-F5344CB8AC3E}">
        <p14:creationId xmlns:p14="http://schemas.microsoft.com/office/powerpoint/2010/main" val="78936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13</a:t>
            </a:fld>
            <a:endParaRPr lang="en-US" dirty="0"/>
          </a:p>
        </p:txBody>
      </p:sp>
    </p:spTree>
    <p:extLst>
      <p:ext uri="{BB962C8B-B14F-4D97-AF65-F5344CB8AC3E}">
        <p14:creationId xmlns:p14="http://schemas.microsoft.com/office/powerpoint/2010/main" val="191675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14</a:t>
            </a:fld>
            <a:endParaRPr lang="en-US" dirty="0"/>
          </a:p>
        </p:txBody>
      </p:sp>
    </p:spTree>
    <p:extLst>
      <p:ext uri="{BB962C8B-B14F-4D97-AF65-F5344CB8AC3E}">
        <p14:creationId xmlns:p14="http://schemas.microsoft.com/office/powerpoint/2010/main" val="100827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27, 1923 </a:t>
            </a:r>
            <a:r>
              <a:rPr lang="en-US" dirty="0">
                <a:hlinkClick r:id="rId3" tooltip="Johnson City, Kansas"/>
              </a:rPr>
              <a:t>Johnson City</a:t>
            </a:r>
            <a:r>
              <a:rPr lang="en-US" dirty="0"/>
              <a:t>, </a:t>
            </a:r>
            <a:r>
              <a:rPr lang="en-US" dirty="0">
                <a:hlinkClick r:id="rId4" tooltip="Kansas"/>
              </a:rPr>
              <a:t>Kansas</a:t>
            </a:r>
            <a:r>
              <a:rPr lang="en-US" baseline="30000" dirty="0">
                <a:hlinkClick r:id="rId5"/>
              </a:rPr>
              <a:t>[1]</a:t>
            </a:r>
            <a:r>
              <a:rPr lang="en-US" dirty="0"/>
              <a:t> 12:15 p.m. 1 student died</a:t>
            </a:r>
          </a:p>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15</a:t>
            </a:fld>
            <a:endParaRPr lang="en-US" dirty="0"/>
          </a:p>
        </p:txBody>
      </p:sp>
    </p:spTree>
    <p:extLst>
      <p:ext uri="{BB962C8B-B14F-4D97-AF65-F5344CB8AC3E}">
        <p14:creationId xmlns:p14="http://schemas.microsoft.com/office/powerpoint/2010/main" val="371086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January 21, 1985</a:t>
            </a:r>
            <a:r>
              <a:rPr lang="en-US" dirty="0"/>
              <a:t> </a:t>
            </a:r>
            <a:r>
              <a:rPr lang="en-US" dirty="0">
                <a:hlinkClick r:id="rId3" tooltip="Goddard, Kansas"/>
              </a:rPr>
              <a:t>Goddard, Kansas</a:t>
            </a:r>
            <a:r>
              <a:rPr lang="en-US" dirty="0"/>
              <a:t>  Armed with a rifle and a handgun, 14-year-old James </a:t>
            </a:r>
            <a:r>
              <a:rPr lang="en-US" b="1" dirty="0"/>
              <a:t>Alan Kearbey</a:t>
            </a:r>
            <a:r>
              <a:rPr lang="en-US" dirty="0"/>
              <a:t>, killed principal, </a:t>
            </a:r>
            <a:r>
              <a:rPr lang="en-US" b="1" dirty="0"/>
              <a:t>James McGee</a:t>
            </a:r>
            <a:r>
              <a:rPr lang="en-US" dirty="0"/>
              <a:t>, and wounded two teachers and a student at Goddard Junior High School.</a:t>
            </a:r>
            <a:r>
              <a:rPr lang="en-US" baseline="30000" dirty="0">
                <a:hlinkClick r:id="rId4"/>
              </a:rPr>
              <a:t>[147]</a:t>
            </a:r>
            <a:r>
              <a:rPr lang="en-US" baseline="30000" dirty="0">
                <a:hlinkClick r:id="rId5"/>
              </a:rPr>
              <a:t>[181]</a:t>
            </a:r>
            <a:r>
              <a:rPr lang="en-US" baseline="30000" dirty="0">
                <a:hlinkClick r:id="rId6"/>
              </a:rPr>
              <a:t>[189]</a:t>
            </a:r>
            <a:endParaRPr lang="en-US" dirty="0"/>
          </a:p>
          <a:p>
            <a:endParaRPr lang="en-US" dirty="0"/>
          </a:p>
          <a:p>
            <a:r>
              <a:rPr lang="en-US" dirty="0"/>
              <a:t>GODDARD, Kan. (AP) — On the morning of Jan. 21, 1985, 14-year-old James Alan Kearbey walked into Goddard Junior High School armed with an M1A .308-caliber semi-automatic rifle and a .357-caliber Magnum pistol.</a:t>
            </a:r>
          </a:p>
          <a:p>
            <a:r>
              <a:rPr lang="en-US" dirty="0"/>
              <a:t>He killed one person, principal James McGee, and wounded three others — two teachers and a student.</a:t>
            </a:r>
          </a:p>
          <a:p>
            <a:r>
              <a:rPr lang="en-US" dirty="0"/>
              <a:t>The Wichita Eagle reports that it is the only fatal school shooting in Kansas history, and it led to a change in the state's judicial process related to prosecuting juveniles.</a:t>
            </a:r>
          </a:p>
          <a:p>
            <a:r>
              <a:rPr lang="en-US" dirty="0"/>
              <a:t>It preceded similar school shootings in Springfield, Oregon, Paducah, Kentucky, and Littleton, Colorado, by more than a decade, but the striking similarities between what happened in those places and in Goddard — most important the irrevocable damage to the lives of the people involved — can't be denied.</a:t>
            </a:r>
          </a:p>
          <a:p>
            <a:r>
              <a:rPr lang="en-US" dirty="0"/>
              <a:t>It was cold that morning — about 16 degrees — and Kearbey's car wouldn't start. After several tries, he gave up and began to dig around in the backseat.</a:t>
            </a:r>
          </a:p>
          <a:p>
            <a:r>
              <a:rPr lang="en-US" dirty="0"/>
              <a:t>He came out with two guns that belonged to his father, Wayne, a Vietnam veteran, and plenty of ammunition for both.</a:t>
            </a:r>
          </a:p>
          <a:p>
            <a:r>
              <a:rPr lang="en-US" dirty="0"/>
              <a:t>Wearing a long, dark coat and dark glasses, Kearbey tucked the pistol away and held the rifle "port arms" — military style — and began to jog the 200 yards from his house on Walnut Street to the junior high, where he was a ninth-grader.</a:t>
            </a:r>
          </a:p>
          <a:p>
            <a:r>
              <a:rPr lang="en-US" dirty="0"/>
              <a:t>A neighbor who was watching from his kitchen window called the police; then he called Kearbey's mother.</a:t>
            </a:r>
          </a:p>
          <a:p>
            <a:r>
              <a:rPr lang="en-US" dirty="0"/>
              <a:t>Minutes later, at 10:55 a.m., Kearbey walked through the front doors of the school. He poked his head in a classroom close to the entrance, didn't see who he was looking for, then started to walk toward the cafeteria, where there were hundreds of students beginning to gather for lunch.</a:t>
            </a:r>
          </a:p>
          <a:p>
            <a:r>
              <a:rPr lang="en-US" dirty="0"/>
              <a:t>One boy, Matthew Wert, asked him whether the rifle was for a school report.</a:t>
            </a:r>
          </a:p>
          <a:p>
            <a:r>
              <a:rPr lang="en-US" dirty="0"/>
              <a:t>Kearbey said, "No," paused, then said, "Yes."</a:t>
            </a:r>
          </a:p>
          <a:p>
            <a:r>
              <a:rPr lang="en-US" dirty="0"/>
              <a:t>He was spotted by a teacher, Dawn Swearingen, when he passed the teacher's lounge and the principal's office, and she went out into the hall. McGee, the principal, walked out after her, followed by athletic director Rick Kilmer.</a:t>
            </a:r>
          </a:p>
          <a:p>
            <a:r>
              <a:rPr lang="en-US" dirty="0"/>
              <a:t>Calmly, McGee addressed Kearbey.</a:t>
            </a:r>
          </a:p>
          <a:p>
            <a:r>
              <a:rPr lang="en-US" dirty="0"/>
              <a:t>"Alan, where are you going with that?"</a:t>
            </a:r>
          </a:p>
          <a:p>
            <a:r>
              <a:rPr lang="en-US" dirty="0"/>
              <a:t>McGee called out to Kearbey again.</a:t>
            </a:r>
          </a:p>
          <a:p>
            <a:r>
              <a:rPr lang="en-US" dirty="0"/>
              <a:t>Kearbey turned, from around 25 feet, holding the rifle waist-high, and took aim.</a:t>
            </a:r>
          </a:p>
          <a:p>
            <a:r>
              <a:rPr lang="en-US" dirty="0"/>
              <a:t>"Then, </a:t>
            </a:r>
            <a:r>
              <a:rPr lang="en-US" dirty="0" err="1"/>
              <a:t>kablooey</a:t>
            </a:r>
            <a:r>
              <a:rPr lang="en-US" dirty="0"/>
              <a:t>, he started firing," said </a:t>
            </a:r>
            <a:r>
              <a:rPr lang="en-US" b="1" dirty="0"/>
              <a:t>Dawn Swearingen's </a:t>
            </a:r>
            <a:r>
              <a:rPr lang="en-US" dirty="0"/>
              <a:t>husband, Paul.</a:t>
            </a:r>
          </a:p>
          <a:p>
            <a:r>
              <a:rPr lang="en-US" dirty="0"/>
              <a:t>One bullet hit McGee in the chest, severing his aorta. More bullets flew into the ceiling and the walls around them. Splinters of plaster and bullet fragments struck Swearingen in the head as both she and McGee fell to the ground.</a:t>
            </a:r>
          </a:p>
          <a:p>
            <a:r>
              <a:rPr lang="en-US" dirty="0"/>
              <a:t>A call went out to 911 from the school at 10:58 a.m. — two people shot, shooter still in the school.</a:t>
            </a:r>
          </a:p>
          <a:p>
            <a:r>
              <a:rPr lang="en-US" dirty="0"/>
              <a:t>Kilmer dragged Swearingen and McGee into the principal's office, got on the school's intercom and told the teachers to lock their doors, pull their blinds and stay in their classrooms.</a:t>
            </a:r>
          </a:p>
          <a:p>
            <a:r>
              <a:rPr lang="en-US" dirty="0"/>
              <a:t>Kilmer wrapped a towel around Swearingen's head; she was conscious and talking.</a:t>
            </a:r>
          </a:p>
          <a:p>
            <a:r>
              <a:rPr lang="en-US" dirty="0"/>
              <a:t>Kilmer ripped open McGee's shirt. There was a small hole in his chest, where the bullet entered. He began to administer first aid with the help of a nurse.</a:t>
            </a:r>
          </a:p>
          <a:p>
            <a:r>
              <a:rPr lang="en-US" dirty="0"/>
              <a:t>At the same time, Kearbey was stopped farther down the hallway </a:t>
            </a:r>
            <a:r>
              <a:rPr lang="en-US" b="1" dirty="0"/>
              <a:t>by Don Harris</a:t>
            </a:r>
            <a:r>
              <a:rPr lang="en-US" dirty="0"/>
              <a:t>, a teacher, and a student, </a:t>
            </a:r>
            <a:r>
              <a:rPr lang="en-US" b="1" dirty="0"/>
              <a:t>Daniel Williams</a:t>
            </a:r>
            <a:r>
              <a:rPr lang="en-US" dirty="0"/>
              <a:t>, who both heard the first shots. Harris, like McGee, hailed Kearbey twice.</a:t>
            </a:r>
          </a:p>
          <a:p>
            <a:r>
              <a:rPr lang="en-US" dirty="0"/>
              <a:t>This time, Kearbey turned and crouched, aiming again from less than 30 feet away. The first shot missed, but the next two shots were on target — both Harris and Williams were hit in their legs.</a:t>
            </a:r>
          </a:p>
          <a:p>
            <a:r>
              <a:rPr lang="en-US" dirty="0"/>
              <a:t>Kearbey started to run, toward the Goddard Intermediate Learning Center, which was connected to the junior high via a long hallway and housed fourth- through sixth-graders, then exited the building and headed north, away from the school.</a:t>
            </a:r>
          </a:p>
          <a:p>
            <a:r>
              <a:rPr lang="en-US" dirty="0"/>
              <a:t>By 11:05, Goddard police officers were in the school. By 11:12, the building was declared secure and the hunt for Kearbey, which now included nearly 75 law enforcement officers, began.</a:t>
            </a:r>
          </a:p>
          <a:p>
            <a:r>
              <a:rPr lang="en-US" dirty="0"/>
              <a:t>About an hour later, Wichita police officer Terry Morrow saw Kearbey walking through a frozen field about a mile and a half from the school. Morrow stopped his car, pulled out his shotgun and asked Kearbey to stop.</a:t>
            </a:r>
          </a:p>
          <a:p>
            <a:r>
              <a:rPr lang="en-US" dirty="0"/>
              <a:t>Kearbey surrendered peacefully. Police found his pockets jammed full of bullets.</a:t>
            </a:r>
          </a:p>
          <a:p>
            <a:r>
              <a:rPr lang="en-US" dirty="0"/>
              <a:t>McGee, 35, died several hours later. In the hours and days after the shooting, he and the other three victims were hailed as heroes, their actions having saved the lives of countless students — there were 430 students enrolled in the junior high.</a:t>
            </a:r>
          </a:p>
          <a:p>
            <a:r>
              <a:rPr lang="en-US" dirty="0"/>
              <a:t>The night of the shooting, at Goddard's City Hall, Wichita police Capt. B.Q. Price sat in a room with Kearbey's father, who was at the point of breaking down.</a:t>
            </a:r>
          </a:p>
          <a:p>
            <a:r>
              <a:rPr lang="en-US" dirty="0"/>
              <a:t>Price told him that his son wouldn't be hurt, that he was under arrest and that everything would be all right.</a:t>
            </a:r>
          </a:p>
          <a:p>
            <a:r>
              <a:rPr lang="en-US" dirty="0"/>
              <a:t>"No," Wayne Kearbey said. "Everything won't be all right. Nothing will ever be the same again."</a:t>
            </a:r>
          </a:p>
          <a:p>
            <a:r>
              <a:rPr lang="en-US" dirty="0"/>
              <a:t>Authorities said there was a list of three people Kearbey went to school to kill that Monday.</a:t>
            </a:r>
          </a:p>
          <a:p>
            <a:r>
              <a:rPr lang="en-US" dirty="0"/>
              <a:t>One, it was assumed, was McGee.</a:t>
            </a:r>
          </a:p>
          <a:p>
            <a:r>
              <a:rPr lang="en-US" dirty="0"/>
              <a:t>Sedgwick County District Attorney Marc Bennett, a ninth-grader at the school, said he was another.</a:t>
            </a:r>
          </a:p>
          <a:p>
            <a:r>
              <a:rPr lang="en-US" dirty="0"/>
              <a:t>The first classroom Kearbey went to when he entered the school was Bennett's. He wasn't there.</a:t>
            </a:r>
          </a:p>
          <a:p>
            <a:r>
              <a:rPr lang="en-US" dirty="0"/>
              <a:t>"I was in Hawaii, of all places," said Bennett, who was elected in 2012 and has been a prosecutor in Sedgwick County for 18 years.</a:t>
            </a:r>
          </a:p>
          <a:p>
            <a:r>
              <a:rPr lang="en-US" dirty="0"/>
              <a:t>His father, a Pizza Hut franchisee, had taken the family to the company's national convention in Hawaii.</a:t>
            </a:r>
          </a:p>
          <a:p>
            <a:r>
              <a:rPr lang="en-US" dirty="0"/>
              <a:t>"I remember the Friday before, there had been a conflict with Alan, which was kind of a constant problem. . Let's just put it this way: He couldn't get along with people," Bennett said.</a:t>
            </a:r>
          </a:p>
          <a:p>
            <a:r>
              <a:rPr lang="en-US" dirty="0"/>
              <a:t>"There was some pushing and shoving in gym class, and he had kind of stomped off and made threats like, 'I'll kill you guys,' and it was like, 'Yeah, OK.'"</a:t>
            </a:r>
          </a:p>
          <a:p>
            <a:r>
              <a:rPr lang="en-US" dirty="0"/>
              <a:t>Bennett's father, Bill, came into his son's room in Hawaii the morning of the shooting and told him what happened.</a:t>
            </a:r>
          </a:p>
          <a:p>
            <a:r>
              <a:rPr lang="en-US" dirty="0"/>
              <a:t>"Who's Alan Kearbey?" his father asked.</a:t>
            </a:r>
          </a:p>
          <a:p>
            <a:r>
              <a:rPr lang="en-US" dirty="0"/>
              <a:t>Over the ensuing years, investigations and lawsuits revealed Kearbey as a loner — a tough-acting teenager who liked to play Dungeons and Dragons and was obsessed with guns.</a:t>
            </a:r>
          </a:p>
          <a:p>
            <a:r>
              <a:rPr lang="en-US" dirty="0"/>
              <a:t>Like Michael </a:t>
            </a:r>
            <a:r>
              <a:rPr lang="en-US" dirty="0" err="1"/>
              <a:t>Carneal</a:t>
            </a:r>
            <a:r>
              <a:rPr lang="en-US" dirty="0"/>
              <a:t>, who killed three people at Heath High School in Paducah, Kentucky, on Dec. 1, 1997, Kearbey claimed to have been bullied.</a:t>
            </a:r>
          </a:p>
          <a:p>
            <a:r>
              <a:rPr lang="en-US" dirty="0"/>
              <a:t>Like Eric Harris and Dylan Klebold, who killed 13 at Columbine High School on April 20, 1999, Kearbey had threatened other students at the school multiple times. Harris and Klebold were even dressed like Kearbey — long coat and dark glasses.</a:t>
            </a:r>
          </a:p>
          <a:p>
            <a:r>
              <a:rPr lang="en-US" dirty="0"/>
              <a:t>When Don Harris and Williams filed suit against the Goddard school district and Kearbey's parents, it was revealed that in 1982, as a sixth-grader, Kearbey told a school counselor that he had loaded one of his father's guns and went to his grade school with the intention of shooting another student, then changed his mind. The school counselor told the principal. Kearbey's parents were never informed.</a:t>
            </a:r>
          </a:p>
          <a:p>
            <a:r>
              <a:rPr lang="en-US" dirty="0"/>
              <a:t>The jury awarded $111,000 in damages to Harris and Williams, with Kearbey responsible for $89,000 and the school district responsible for the rest.</a:t>
            </a:r>
          </a:p>
          <a:p>
            <a:r>
              <a:rPr lang="en-US" dirty="0"/>
              <a:t>Bennett stood out because he was an athlete and big for his age — 6 feet and almost 170 pounds — and he ended up talking to the police a lot when he returned home.</a:t>
            </a:r>
          </a:p>
          <a:p>
            <a:r>
              <a:rPr lang="en-US" dirty="0"/>
              <a:t>"Let's put it this way, I had understood there was a list, and understood my name was on it," Bennett said. "But I was never called to testify. It was handled, and (Kearbey) went away."</a:t>
            </a:r>
          </a:p>
          <a:p>
            <a:r>
              <a:rPr lang="en-US" dirty="0"/>
              <a:t>It's part of what set him on his career path, but he's quick to point out that he wasn't the only person affected.</a:t>
            </a:r>
          </a:p>
          <a:p>
            <a:r>
              <a:rPr lang="en-US" dirty="0"/>
              <a:t>"There were a lot of people out of that school that went into public service," Bennett said. "A lot of lives changed by that day."</a:t>
            </a:r>
          </a:p>
          <a:p>
            <a:r>
              <a:rPr lang="en-US" dirty="0"/>
              <a:t>The shooting changed the path of Swearingen's life, the teacher wounded by Kearbey.</a:t>
            </a:r>
          </a:p>
          <a:p>
            <a:r>
              <a:rPr lang="en-US" dirty="0"/>
              <a:t>She quit teaching learning-disabled students, earned her master's degree in counseling from Wichita State University and became a counselor for the Judge </a:t>
            </a:r>
            <a:r>
              <a:rPr lang="en-US" dirty="0" err="1"/>
              <a:t>Riddel</a:t>
            </a:r>
            <a:r>
              <a:rPr lang="en-US" dirty="0"/>
              <a:t> Boys Ranch — which worked with juvenile offenders — and then USD 259 for almost a decade. She moved to Missouri with her family in 1997, where she worked as a school counselor. She died in 2000, on Christmas Day, at age 48.</a:t>
            </a:r>
          </a:p>
          <a:p>
            <a:r>
              <a:rPr lang="en-US" dirty="0"/>
              <a:t>Harris taught in Goddard for six years after the shooting, changed careers in 1991 and followed his wife into real estate. He died in February 1998 from a heart attack while jogging. In the years after the shooting, he said he had forgiven Kearbey.</a:t>
            </a:r>
          </a:p>
          <a:p>
            <a:r>
              <a:rPr lang="en-US" dirty="0"/>
              <a:t>Williams, the wounded student, entered the military. After his service he moved his family to a small town in Missouri.</a:t>
            </a:r>
          </a:p>
          <a:p>
            <a:r>
              <a:rPr lang="en-US" dirty="0"/>
              <a:t>Kilmer retired several years ago.</a:t>
            </a:r>
          </a:p>
          <a:p>
            <a:r>
              <a:rPr lang="en-US" dirty="0"/>
              <a:t>"I struggled with this for a long time, with what happened to Jim. . But I ultimately came to the point where I could handle it, where I could handle what happened in that hallway and how he died because he was protecting his kids," Kilmer said.</a:t>
            </a:r>
          </a:p>
          <a:p>
            <a:r>
              <a:rPr lang="en-US" dirty="0"/>
              <a:t>"I taught Sunday school for years, and we always talked about forgiveness . and I want to say that I've forgiven (Kearbey), but I haven't been tested. I definitely know I haven't forgotten him."</a:t>
            </a:r>
          </a:p>
          <a:p>
            <a:r>
              <a:rPr lang="en-US" dirty="0"/>
              <a:t>McGee's wife, Crystal, was three months pregnant with the couple's fourth child, Jordan, when her husband was killed. She later moved her family to Oklahoma, where she still lives, to be closer to relatives.</a:t>
            </a:r>
          </a:p>
          <a:p>
            <a:r>
              <a:rPr lang="en-US" dirty="0"/>
              <a:t>The morning of the shooting, Crystal was sick. So were their three children — Jeannie, 10; Joseph, 7; and Jamison, 5 — all with ear infections. All would've been part of the school's lockdown that day.</a:t>
            </a:r>
          </a:p>
          <a:p>
            <a:r>
              <a:rPr lang="en-US" dirty="0"/>
              <a:t>"To this day, I'm thankful they didn't have to be there," Crystal said.</a:t>
            </a:r>
          </a:p>
          <a:p>
            <a:r>
              <a:rPr lang="en-US" dirty="0"/>
              <a:t>After the shooting, in her lowest moment, she says she reached out to God.</a:t>
            </a:r>
          </a:p>
          <a:p>
            <a:r>
              <a:rPr lang="en-US" dirty="0"/>
              <a:t>"I brought the kids to my sister's house in Oklahoma, to get away from everything that was going on," Crystal said. "She put me in my own room that first night, and I had this moment where I knew that this was where I could go on without God, or with him . and I decided that it didn't matter what happened to me. I was with him. Whatever he chose to do, I needed him in my life.</a:t>
            </a:r>
          </a:p>
          <a:p>
            <a:r>
              <a:rPr lang="en-US" dirty="0"/>
              <a:t>"Thirty years later, all four of my kids are in beautiful places. God fulfilled his promise. I know that he could've reached down and stopped those bullets that day, but I think that he decided to take my husband because (Jim) always just got it, he always just understood a little more than anybody else."</a:t>
            </a:r>
          </a:p>
          <a:p>
            <a:r>
              <a:rPr lang="en-US" dirty="0"/>
              <a:t>Jeannie is a dentist and was just appointed director of a dental ministry. Joseph is a pastor in southwest Texas.</a:t>
            </a:r>
          </a:p>
          <a:p>
            <a:r>
              <a:rPr lang="en-US" dirty="0"/>
              <a:t>Jameson, who shared the same birthday of March 2 with his father, went into the Marines, just like his dad. After 11 years as an officer, he now works for the U.S. Naval Research Laboratory.</a:t>
            </a:r>
          </a:p>
          <a:p>
            <a:r>
              <a:rPr lang="en-US" dirty="0"/>
              <a:t>"He's like his dad's clone," Crystal said. "They're just alike."</a:t>
            </a:r>
          </a:p>
          <a:p>
            <a:r>
              <a:rPr lang="en-US" dirty="0"/>
              <a:t>Jordan is in the oil and gas industry in Oklahoma.</a:t>
            </a:r>
          </a:p>
          <a:p>
            <a:r>
              <a:rPr lang="en-US" dirty="0"/>
              <a:t>Crystal said she's past the point of anger at Kearbey.</a:t>
            </a:r>
          </a:p>
          <a:p>
            <a:r>
              <a:rPr lang="en-US" dirty="0"/>
              <a:t>"From the start, from the day it happened, my hope for Alan and his family was that they would find God's forgiveness," Crystal said. "I think you could see the trouble that was in their lives, you could see that the path they were on wasn't the right one."</a:t>
            </a:r>
          </a:p>
          <a:p>
            <a:r>
              <a:rPr lang="en-US" dirty="0"/>
              <a:t>In March 1985, Kearbey pleaded no contest and was found guilty of murder and three counts of aggravated assault. Because he was a juvenile, he could not be held in state custody past his 21st birthday and was released in 1991.</a:t>
            </a:r>
          </a:p>
          <a:p>
            <a:r>
              <a:rPr lang="en-US" dirty="0"/>
              <a:t>Public outrage over McGee's murder and another case involving the shooting deaths of four family members outside of Sterling in July 1989 by Elbert Hurd Jr. and Corey Carlisle, both 15, prompted a change to Kansas law in 1990 that lowered the age when a juvenile can be prosecuted as an adult from 16 to 14.</a:t>
            </a:r>
          </a:p>
          <a:p>
            <a:r>
              <a:rPr lang="en-US" dirty="0"/>
              <a:t>"The case itself, in those days, was very unusual," said Clark Owens, who was the Sedgwick County District Attorney from 1981 to 1989. "Now, a school shooting, as terrible as it sounds, isn't something that surprises people. At the time, we were trying to get the statute changed for automatic referrals, but this case went automatically to juvenile court.</a:t>
            </a:r>
          </a:p>
          <a:p>
            <a:r>
              <a:rPr lang="en-US" dirty="0"/>
              <a:t>"It just seemed to me, from what I recall, that (Kearbey) was rather cold-hearted about the whole thing. He wasn't real emotional like you think somebody would be after doing something like that."</a:t>
            </a:r>
          </a:p>
          <a:p>
            <a:r>
              <a:rPr lang="en-US" dirty="0"/>
              <a:t>Kearbey came back to the Wichita area after he was released in 1991, but trouble would find him once again.</a:t>
            </a:r>
          </a:p>
          <a:p>
            <a:r>
              <a:rPr lang="en-US" dirty="0"/>
              <a:t>In the early morning hours of Oct. 31, 2001, Wichita police found Kearbey sitting inside his truck in a church parking lot, with a shotgun against his chin. Upset after a night of heavy drinking and arguing with his girlfriend, he said he was going to kill himself "or someone else" during a standoff.</a:t>
            </a:r>
          </a:p>
          <a:p>
            <a:r>
              <a:rPr lang="en-US" dirty="0"/>
              <a:t>He was eventually talked out of his car and charged with aggravated assault on a law enforcement officer, assault and battery against his girlfriend and criminal possession of a firearm. In April 2002, he was found guilty of the firearm charge, which carried a sentence of up to 23 months, and not guilty of assault and battery on his girlfriend; the aggravated assault charge resulted in a hung jury.</a:t>
            </a:r>
          </a:p>
          <a:p>
            <a:r>
              <a:rPr lang="en-US" dirty="0"/>
              <a:t>Kearbey was paroled in April 2003.</a:t>
            </a:r>
          </a:p>
          <a:p>
            <a:r>
              <a:rPr lang="en-US" dirty="0"/>
              <a:t>When contacted last week, Kearbey wouldn't talk, answering questions by saying "Good day."</a:t>
            </a:r>
          </a:p>
          <a:p>
            <a:r>
              <a:rPr lang="en-US" dirty="0"/>
              <a:t>He has spoken to reporters just once, in December 1997, after a school shooting in Paducah, Kentucky, stirred up memories of what happened in Goddard.</a:t>
            </a:r>
          </a:p>
          <a:p>
            <a:r>
              <a:rPr lang="en-US" dirty="0"/>
              <a:t>"I have to live with this every day," Kearbey said then. "I've done my time. I want this whole thing to be forgotten."</a:t>
            </a:r>
          </a:p>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16</a:t>
            </a:fld>
            <a:endParaRPr lang="en-US" dirty="0"/>
          </a:p>
        </p:txBody>
      </p:sp>
    </p:spTree>
    <p:extLst>
      <p:ext uri="{BB962C8B-B14F-4D97-AF65-F5344CB8AC3E}">
        <p14:creationId xmlns:p14="http://schemas.microsoft.com/office/powerpoint/2010/main" val="419007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17</a:t>
            </a:fld>
            <a:endParaRPr lang="en-US" dirty="0"/>
          </a:p>
        </p:txBody>
      </p:sp>
    </p:spTree>
    <p:extLst>
      <p:ext uri="{BB962C8B-B14F-4D97-AF65-F5344CB8AC3E}">
        <p14:creationId xmlns:p14="http://schemas.microsoft.com/office/powerpoint/2010/main" val="217748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16</a:t>
            </a:r>
            <a:r>
              <a:rPr lang="en-US" sz="2800" baseline="30000" dirty="0"/>
              <a:t>th</a:t>
            </a:r>
            <a:r>
              <a:rPr lang="en-US" sz="2800" dirty="0"/>
              <a:t> in nation in youth suicide rates ages 15-24.</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 </a:t>
            </a:r>
          </a:p>
          <a:p>
            <a:r>
              <a:rPr lang="en-US" sz="28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18</a:t>
            </a:fld>
            <a:endParaRPr lang="en-US" dirty="0"/>
          </a:p>
        </p:txBody>
      </p:sp>
    </p:spTree>
    <p:extLst>
      <p:ext uri="{BB962C8B-B14F-4D97-AF65-F5344CB8AC3E}">
        <p14:creationId xmlns:p14="http://schemas.microsoft.com/office/powerpoint/2010/main" val="304943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19</a:t>
            </a:fld>
            <a:endParaRPr lang="en-US" dirty="0"/>
          </a:p>
        </p:txBody>
      </p:sp>
    </p:spTree>
    <p:extLst>
      <p:ext uri="{BB962C8B-B14F-4D97-AF65-F5344CB8AC3E}">
        <p14:creationId xmlns:p14="http://schemas.microsoft.com/office/powerpoint/2010/main" val="167011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2</a:t>
            </a:fld>
            <a:endParaRPr lang="en-US" dirty="0"/>
          </a:p>
        </p:txBody>
      </p:sp>
    </p:spTree>
    <p:extLst>
      <p:ext uri="{BB962C8B-B14F-4D97-AF65-F5344CB8AC3E}">
        <p14:creationId xmlns:p14="http://schemas.microsoft.com/office/powerpoint/2010/main" val="45007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20</a:t>
            </a:fld>
            <a:endParaRPr lang="en-US" dirty="0"/>
          </a:p>
        </p:txBody>
      </p:sp>
    </p:spTree>
    <p:extLst>
      <p:ext uri="{BB962C8B-B14F-4D97-AF65-F5344CB8AC3E}">
        <p14:creationId xmlns:p14="http://schemas.microsoft.com/office/powerpoint/2010/main" val="410558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21</a:t>
            </a:fld>
            <a:endParaRPr lang="en-US" dirty="0"/>
          </a:p>
        </p:txBody>
      </p:sp>
    </p:spTree>
    <p:extLst>
      <p:ext uri="{BB962C8B-B14F-4D97-AF65-F5344CB8AC3E}">
        <p14:creationId xmlns:p14="http://schemas.microsoft.com/office/powerpoint/2010/main" val="371540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427424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2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4</a:t>
            </a:fld>
            <a:endParaRPr lang="en-US" dirty="0"/>
          </a:p>
        </p:txBody>
      </p:sp>
    </p:spTree>
    <p:extLst>
      <p:ext uri="{BB962C8B-B14F-4D97-AF65-F5344CB8AC3E}">
        <p14:creationId xmlns:p14="http://schemas.microsoft.com/office/powerpoint/2010/main" val="54912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Among the outcomes being considered</a:t>
            </a:r>
            <a:r>
              <a:rPr lang="en-US" baseline="0" dirty="0"/>
              <a:t> by the state board are:</a:t>
            </a:r>
          </a:p>
          <a:p>
            <a:endParaRPr lang="en-US" baseline="0" dirty="0"/>
          </a:p>
          <a:p>
            <a:pPr marL="914400" lvl="1" indent="-457200">
              <a:lnSpc>
                <a:spcPct val="130000"/>
              </a:lnSpc>
              <a:buFont typeface="Wingdings" charset="2"/>
              <a:buChar char="ü"/>
            </a:pPr>
            <a:r>
              <a:rPr lang="en-US" sz="2400" dirty="0">
                <a:latin typeface="Arial"/>
                <a:cs typeface="Arial"/>
              </a:rPr>
              <a:t>High School Graduation Rates</a:t>
            </a:r>
          </a:p>
          <a:p>
            <a:pPr marL="914400" lvl="1" indent="-457200">
              <a:lnSpc>
                <a:spcPct val="130000"/>
              </a:lnSpc>
              <a:buFont typeface="Wingdings" charset="2"/>
              <a:buChar char="ü"/>
            </a:pPr>
            <a:r>
              <a:rPr lang="en-US" sz="2400" dirty="0">
                <a:latin typeface="Arial"/>
                <a:cs typeface="Arial"/>
              </a:rPr>
              <a:t>Post Secondary Completion/Attendance</a:t>
            </a:r>
          </a:p>
          <a:p>
            <a:pPr marL="914400" lvl="1" indent="-457200">
              <a:lnSpc>
                <a:spcPct val="130000"/>
              </a:lnSpc>
              <a:buFont typeface="Wingdings" charset="2"/>
              <a:buChar char="ü"/>
            </a:pPr>
            <a:r>
              <a:rPr lang="en-US" sz="2400" dirty="0">
                <a:latin typeface="Arial"/>
                <a:cs typeface="Arial"/>
              </a:rPr>
              <a:t>Remedial Rate of Students Attending Post-Secondary</a:t>
            </a:r>
          </a:p>
          <a:p>
            <a:pPr marL="914400" lvl="1" indent="-457200">
              <a:lnSpc>
                <a:spcPct val="130000"/>
              </a:lnSpc>
              <a:buFont typeface="Wingdings" charset="2"/>
              <a:buChar char="ü"/>
            </a:pPr>
            <a:r>
              <a:rPr lang="en-US" sz="2400" dirty="0">
                <a:latin typeface="Arial"/>
                <a:cs typeface="Arial"/>
              </a:rPr>
              <a:t>Kindergarten Readiness</a:t>
            </a:r>
          </a:p>
          <a:p>
            <a:pPr marL="914400" lvl="1" indent="-457200">
              <a:lnSpc>
                <a:spcPct val="130000"/>
              </a:lnSpc>
              <a:buFont typeface="Wingdings" charset="2"/>
              <a:buChar char="ü"/>
            </a:pPr>
            <a:r>
              <a:rPr lang="en-US" sz="2400" dirty="0"/>
              <a:t>Individual Plan of Study Focused on Career Interest </a:t>
            </a:r>
          </a:p>
          <a:p>
            <a:pPr marL="914400" lvl="1" indent="-457200">
              <a:lnSpc>
                <a:spcPct val="130000"/>
              </a:lnSpc>
              <a:buFont typeface="Wingdings" charset="2"/>
              <a:buChar char="ü"/>
            </a:pPr>
            <a:r>
              <a:rPr lang="en-US" sz="2400" dirty="0">
                <a:latin typeface="Arial"/>
                <a:cs typeface="Arial"/>
              </a:rPr>
              <a:t>Social/Emotional Growth Measured Locally</a:t>
            </a:r>
          </a:p>
          <a:p>
            <a:endParaRPr lang="en-US" dirty="0"/>
          </a:p>
          <a:p>
            <a:r>
              <a:rPr lang="en-US" dirty="0"/>
              <a:t>Education Commissioner Randy Watson and members</a:t>
            </a:r>
            <a:r>
              <a:rPr lang="en-US" baseline="0" dirty="0"/>
              <a:t> of the State Board of Education </a:t>
            </a:r>
            <a:r>
              <a:rPr lang="en-US" dirty="0"/>
              <a:t>will meet</a:t>
            </a:r>
            <a:r>
              <a:rPr lang="en-US" baseline="0" dirty="0"/>
              <a:t> </a:t>
            </a:r>
            <a:r>
              <a:rPr lang="en-US" dirty="0"/>
              <a:t>with business, education and state leaders to build agreement on how we will work together to achieve this vision for Kansas education.</a:t>
            </a:r>
          </a:p>
          <a:p>
            <a:endParaRPr lang="en-US" dirty="0"/>
          </a:p>
          <a:p>
            <a:r>
              <a:rPr lang="en-US" dirty="0"/>
              <a:t>Kansas schools are already doing tremendous</a:t>
            </a:r>
            <a:r>
              <a:rPr lang="en-US" baseline="0" dirty="0"/>
              <a:t> work to address the needs of individual students, but in order to achieve this new vision we cannot expect schools to go it alone. This requires a unified effort with businesses, communities, parents, higher education, and elected officials working with educators to help provide the supports and experiences Kansas students need for their future success. </a:t>
            </a:r>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3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6</a:t>
            </a:fld>
            <a:endParaRPr lang="en-US" dirty="0"/>
          </a:p>
        </p:txBody>
      </p:sp>
    </p:spTree>
    <p:extLst>
      <p:ext uri="{BB962C8B-B14F-4D97-AF65-F5344CB8AC3E}">
        <p14:creationId xmlns:p14="http://schemas.microsoft.com/office/powerpoint/2010/main" val="9910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7</a:t>
            </a:fld>
            <a:endParaRPr lang="en-US" dirty="0"/>
          </a:p>
        </p:txBody>
      </p:sp>
    </p:spTree>
    <p:extLst>
      <p:ext uri="{BB962C8B-B14F-4D97-AF65-F5344CB8AC3E}">
        <p14:creationId xmlns:p14="http://schemas.microsoft.com/office/powerpoint/2010/main" val="378032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8</a:t>
            </a:fld>
            <a:endParaRPr lang="en-US" dirty="0"/>
          </a:p>
        </p:txBody>
      </p:sp>
    </p:spTree>
    <p:extLst>
      <p:ext uri="{BB962C8B-B14F-4D97-AF65-F5344CB8AC3E}">
        <p14:creationId xmlns:p14="http://schemas.microsoft.com/office/powerpoint/2010/main" val="154889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9</a:t>
            </a:fld>
            <a:endParaRPr lang="en-US" dirty="0"/>
          </a:p>
        </p:txBody>
      </p:sp>
    </p:spTree>
    <p:extLst>
      <p:ext uri="{BB962C8B-B14F-4D97-AF65-F5344CB8AC3E}">
        <p14:creationId xmlns:p14="http://schemas.microsoft.com/office/powerpoint/2010/main" val="27012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3265714" y="708784"/>
            <a:ext cx="4771784" cy="2057468"/>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3265714" y="2897902"/>
            <a:ext cx="4771784" cy="8880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3124200"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8244978" y="8"/>
            <a:ext cx="543377" cy="880926"/>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8481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10891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868294" y="204787"/>
            <a:ext cx="2597220" cy="1308968"/>
          </a:xfrm>
        </p:spPr>
        <p:txBody>
          <a:bodyPr anchor="b">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868294" y="1513755"/>
            <a:ext cx="2597220" cy="308086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0" y="0"/>
            <a:ext cx="768403"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97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293" y="3600450"/>
            <a:ext cx="7238359" cy="425054"/>
          </a:xfrm>
        </p:spPr>
        <p:txBody>
          <a:bodyPr anchor="b"/>
          <a:lstStyle>
            <a:lvl1pPr algn="l">
              <a:defRPr sz="2000" b="1"/>
            </a:lvl1pPr>
          </a:lstStyle>
          <a:p>
            <a:r>
              <a:rPr lang="en-US"/>
              <a:t>Click to edit Master title style</a:t>
            </a:r>
          </a:p>
        </p:txBody>
      </p:sp>
      <p:sp>
        <p:nvSpPr>
          <p:cNvPr id="3" name="Picture Placeholder 2"/>
          <p:cNvSpPr>
            <a:spLocks noGrp="1" noChangeAspect="1"/>
          </p:cNvSpPr>
          <p:nvPr>
            <p:ph type="pic" idx="1"/>
          </p:nvPr>
        </p:nvSpPr>
        <p:spPr>
          <a:xfrm>
            <a:off x="868294" y="-1"/>
            <a:ext cx="7238359" cy="3462337"/>
          </a:xfrm>
          <a:solidFill>
            <a:schemeClr val="accent1"/>
          </a:solidFill>
        </p:spPr>
        <p:txBody>
          <a:bodyPr lIns="0" tIns="0" rIns="0" bIns="0"/>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8293" y="4025503"/>
            <a:ext cx="723835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6" name="Footer Placeholder 5"/>
          <p:cNvSpPr>
            <a:spLocks noGrp="1"/>
          </p:cNvSpPr>
          <p:nvPr>
            <p:ph type="ftr" sz="quarter" idx="11"/>
          </p:nvPr>
        </p:nvSpPr>
        <p:spPr>
          <a:xfrm>
            <a:off x="3124199" y="4767263"/>
            <a:ext cx="4982454" cy="273844"/>
          </a:xfrm>
        </p:spPr>
        <p:txBody>
          <a:bodyPr lIns="0" tIns="0" rIns="0" bIns="0"/>
          <a:lstStyle/>
          <a:p>
            <a:endParaRPr lang="en-US" dirty="0"/>
          </a:p>
        </p:txBody>
      </p:sp>
      <p:sp>
        <p:nvSpPr>
          <p:cNvPr id="7" name="Slide Number Placeholder 6"/>
          <p:cNvSpPr>
            <a:spLocks noGrp="1"/>
          </p:cNvSpPr>
          <p:nvPr>
            <p:ph type="sldNum" sz="quarter" idx="12"/>
          </p:nvPr>
        </p:nvSpPr>
        <p:spPr>
          <a:xfrm>
            <a:off x="8244968" y="4767263"/>
            <a:ext cx="614722" cy="273844"/>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51595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016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8294" y="205979"/>
            <a:ext cx="5608706"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746741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730243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7028636" y="4840702"/>
            <a:ext cx="747320" cy="200055"/>
          </a:xfrm>
          <a:prstGeom prst="rect">
            <a:avLst/>
          </a:prstGeom>
          <a:noFill/>
        </p:spPr>
        <p:txBody>
          <a:bodyPr wrap="none" rtlCol="0">
            <a:spAutoFit/>
          </a:bodyPr>
          <a:lstStyle/>
          <a:p>
            <a:pPr algn="r"/>
            <a:r>
              <a:rPr lang="en-US" sz="700" i="1" baseline="0" dirty="0">
                <a:solidFill>
                  <a:schemeClr val="tx1"/>
                </a:solidFill>
              </a:rPr>
              <a:t>www.ksde.org</a:t>
            </a:r>
            <a:endParaRPr lang="en-US" sz="700" i="1" dirty="0">
              <a:solidFill>
                <a:schemeClr val="tx1"/>
              </a:solidFill>
            </a:endParaRPr>
          </a:p>
        </p:txBody>
      </p:sp>
      <p:sp>
        <p:nvSpPr>
          <p:cNvPr id="2" name="Title 1"/>
          <p:cNvSpPr>
            <a:spLocks noGrp="1"/>
          </p:cNvSpPr>
          <p:nvPr>
            <p:ph type="ctrTitle"/>
          </p:nvPr>
        </p:nvSpPr>
        <p:spPr>
          <a:xfrm>
            <a:off x="2514601"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9"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29211599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69" indent="-342892">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1"/>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993277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7"/>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27311947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7"/>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5273100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21407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#kansanscan</a:t>
            </a:r>
          </a:p>
        </p:txBody>
      </p:sp>
      <p:sp>
        <p:nvSpPr>
          <p:cNvPr id="5" name="Footer Placeholder 4"/>
          <p:cNvSpPr>
            <a:spLocks noGrp="1"/>
          </p:cNvSpPr>
          <p:nvPr>
            <p:ph type="ftr" sz="quarter" idx="11"/>
          </p:nvPr>
        </p:nvSpPr>
        <p:spPr>
          <a:xfrm>
            <a:off x="2971800" y="4767264"/>
            <a:ext cx="3200400" cy="273844"/>
          </a:xfrm>
        </p:spPr>
        <p:txBody>
          <a:bodyPr/>
          <a:lstStyle/>
          <a:p>
            <a:r>
              <a:rPr lang="en-US" dirty="0"/>
              <a:t>Lead the World in the Success of Each Child</a:t>
            </a:r>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6192444" y="4765655"/>
            <a:ext cx="1579957" cy="246221"/>
          </a:xfrm>
          <a:prstGeom prst="rect">
            <a:avLst/>
          </a:prstGeom>
          <a:noFill/>
        </p:spPr>
        <p:txBody>
          <a:bodyPr wrap="square" rtlCol="0" anchor="b">
            <a:spAutoFit/>
          </a:bodyPr>
          <a:lstStyle/>
          <a:p>
            <a:pPr algn="r"/>
            <a:r>
              <a:rPr lang="en-US" sz="1000" i="1" baseline="0" dirty="0">
                <a:solidFill>
                  <a:schemeClr val="bg1">
                    <a:lumMod val="65000"/>
                  </a:schemeClr>
                </a:solidFill>
              </a:rPr>
              <a:t>www.ksde.org</a:t>
            </a:r>
            <a:endParaRPr lang="en-US" sz="1000"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spTree>
    <p:extLst>
      <p:ext uri="{BB962C8B-B14F-4D97-AF65-F5344CB8AC3E}">
        <p14:creationId xmlns:p14="http://schemas.microsoft.com/office/powerpoint/2010/main" val="40772699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1435637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1"/>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1"/>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1"/>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4889951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1"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1"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6"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6"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0680233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5724852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Tree>
    <p:extLst>
      <p:ext uri="{BB962C8B-B14F-4D97-AF65-F5344CB8AC3E}">
        <p14:creationId xmlns:p14="http://schemas.microsoft.com/office/powerpoint/2010/main" val="29306324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grpSp>
        <p:nvGrpSpPr>
          <p:cNvPr id="15" name="Group 14"/>
          <p:cNvGrpSpPr/>
          <p:nvPr userDrawn="1"/>
        </p:nvGrpSpPr>
        <p:grpSpPr>
          <a:xfrm>
            <a:off x="0" y="4575054"/>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4327713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7" name="Content Placeholder 6"/>
          <p:cNvSpPr>
            <a:spLocks noGrp="1"/>
          </p:cNvSpPr>
          <p:nvPr>
            <p:ph sz="quarter" idx="11"/>
          </p:nvPr>
        </p:nvSpPr>
        <p:spPr>
          <a:xfrm>
            <a:off x="188176"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2052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1" name="Group 20"/>
          <p:cNvGrpSpPr/>
          <p:nvPr userDrawn="1"/>
        </p:nvGrpSpPr>
        <p:grpSpPr>
          <a:xfrm>
            <a:off x="0" y="4575054"/>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Tree>
    <p:extLst>
      <p:ext uri="{BB962C8B-B14F-4D97-AF65-F5344CB8AC3E}">
        <p14:creationId xmlns:p14="http://schemas.microsoft.com/office/powerpoint/2010/main" val="25480565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56929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12" title="Photo"/>
          <p:cNvSpPr>
            <a:spLocks noGrp="1"/>
          </p:cNvSpPr>
          <p:nvPr>
            <p:ph type="pic" sz="quarter" idx="13"/>
          </p:nvPr>
        </p:nvSpPr>
        <p:spPr>
          <a:xfrm>
            <a:off x="0" y="0"/>
            <a:ext cx="3249613" cy="51435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3319503" y="2313940"/>
            <a:ext cx="5175210" cy="2350930"/>
          </a:xfrm>
        </p:spPr>
        <p:txBody>
          <a:bodyPr anchor="t">
            <a:norm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319503" y="1188799"/>
            <a:ext cx="5175210" cy="1125140"/>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8244978" y="8"/>
            <a:ext cx="543377" cy="880926"/>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619812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8" name="Group 17"/>
          <p:cNvGrpSpPr/>
          <p:nvPr userDrawn="1"/>
        </p:nvGrpSpPr>
        <p:grpSpPr>
          <a:xfrm>
            <a:off x="0" y="4575054"/>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24381763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1799508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5"/>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9872426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7028636" y="4840702"/>
            <a:ext cx="747320" cy="200055"/>
          </a:xfrm>
          <a:prstGeom prst="rect">
            <a:avLst/>
          </a:prstGeom>
          <a:noFill/>
        </p:spPr>
        <p:txBody>
          <a:bodyPr wrap="none" rtlCol="0">
            <a:spAutoFit/>
          </a:bodyPr>
          <a:lstStyle/>
          <a:p>
            <a:pPr algn="r"/>
            <a:r>
              <a:rPr lang="en-US" sz="700" i="1" dirty="0">
                <a:solidFill>
                  <a:prstClr val="black"/>
                </a:solidFill>
                <a:latin typeface="Arial"/>
              </a:rPr>
              <a:t>www.ksde.org</a:t>
            </a:r>
          </a:p>
        </p:txBody>
      </p:sp>
      <p:sp>
        <p:nvSpPr>
          <p:cNvPr id="2" name="Title 1"/>
          <p:cNvSpPr>
            <a:spLocks noGrp="1"/>
          </p:cNvSpPr>
          <p:nvPr>
            <p:ph type="ctrTitle"/>
          </p:nvPr>
        </p:nvSpPr>
        <p:spPr>
          <a:xfrm>
            <a:off x="2514601"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9"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19784410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69" indent="-342892">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1"/>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77424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7"/>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473936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7"/>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9241219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200150"/>
            <a:ext cx="9144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 name="Title 1"/>
          <p:cNvSpPr>
            <a:spLocks noGrp="1"/>
          </p:cNvSpPr>
          <p:nvPr>
            <p:ph type="title" hasCustomPrompt="1"/>
          </p:nvPr>
        </p:nvSpPr>
        <p:spPr>
          <a:xfrm>
            <a:off x="1600201" y="1200151"/>
            <a:ext cx="7543808" cy="2057402"/>
          </a:xfrm>
          <a:noFill/>
        </p:spPr>
        <p:txBody>
          <a:bodyPr wrap="square" lIns="365760" rIns="27432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743201" y="3257550"/>
            <a:ext cx="6400801" cy="685800"/>
          </a:xfrm>
          <a:prstGeom prst="rect">
            <a:avLst/>
          </a:prstGeom>
          <a:noFill/>
        </p:spPr>
        <p:txBody>
          <a:bodyPr rIns="274320" anchor="t"/>
          <a:lstStyle>
            <a:lvl1pPr marL="0" indent="0">
              <a:buNone/>
              <a:defRPr sz="2000" spc="3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6192444" y="4811820"/>
            <a:ext cx="1579957" cy="200055"/>
          </a:xfrm>
          <a:prstGeom prst="rect">
            <a:avLst/>
          </a:prstGeom>
          <a:noFill/>
        </p:spPr>
        <p:txBody>
          <a:bodyPr wrap="square" rtlCol="0" anchor="b">
            <a:spAutoFit/>
          </a:bodyPr>
          <a:lstStyle/>
          <a:p>
            <a:pPr algn="r"/>
            <a:r>
              <a:rPr lang="en-US" sz="700"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4095750"/>
            <a:ext cx="1073426" cy="822960"/>
          </a:xfrm>
          <a:prstGeom prst="rect">
            <a:avLst/>
          </a:prstGeom>
        </p:spPr>
      </p:pic>
    </p:spTree>
    <p:extLst>
      <p:ext uri="{BB962C8B-B14F-4D97-AF65-F5344CB8AC3E}">
        <p14:creationId xmlns:p14="http://schemas.microsoft.com/office/powerpoint/2010/main" val="42184181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3663582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1"/>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1"/>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1"/>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221432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56955" y="205978"/>
            <a:ext cx="3849699" cy="122324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10/19/2018</a:t>
            </a:fld>
            <a:endParaRPr lang="en-US" dirty="0"/>
          </a:p>
        </p:txBody>
      </p:sp>
      <p:sp>
        <p:nvSpPr>
          <p:cNvPr id="6" name="Picture Placeholder 12" title="Photo"/>
          <p:cNvSpPr>
            <a:spLocks noGrp="1"/>
          </p:cNvSpPr>
          <p:nvPr>
            <p:ph type="pic" sz="quarter" idx="13"/>
          </p:nvPr>
        </p:nvSpPr>
        <p:spPr>
          <a:xfrm>
            <a:off x="0" y="0"/>
            <a:ext cx="3249613" cy="51435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3349625" y="1567543"/>
            <a:ext cx="4757738" cy="31997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244978" y="8"/>
            <a:ext cx="543377" cy="880926"/>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3349625" y="205979"/>
            <a:ext cx="838200" cy="857646"/>
          </a:xfrm>
          <a:solidFill>
            <a:schemeClr val="bg1"/>
          </a:solidFill>
        </p:spPr>
        <p:txBody>
          <a:bodyPr/>
          <a:lstStyle/>
          <a:p>
            <a:endParaRPr lang="en-US" dirty="0"/>
          </a:p>
        </p:txBody>
      </p:sp>
    </p:spTree>
    <p:extLst>
      <p:ext uri="{BB962C8B-B14F-4D97-AF65-F5344CB8AC3E}">
        <p14:creationId xmlns:p14="http://schemas.microsoft.com/office/powerpoint/2010/main" val="3377741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1"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1"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6"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6"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23997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3889992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Tree>
    <p:extLst>
      <p:ext uri="{BB962C8B-B14F-4D97-AF65-F5344CB8AC3E}">
        <p14:creationId xmlns:p14="http://schemas.microsoft.com/office/powerpoint/2010/main" val="31801018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grpSp>
        <p:nvGrpSpPr>
          <p:cNvPr id="15" name="Group 14"/>
          <p:cNvGrpSpPr/>
          <p:nvPr userDrawn="1"/>
        </p:nvGrpSpPr>
        <p:grpSpPr>
          <a:xfrm>
            <a:off x="0" y="4575054"/>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0923708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7" name="Content Placeholder 6"/>
          <p:cNvSpPr>
            <a:spLocks noGrp="1"/>
          </p:cNvSpPr>
          <p:nvPr>
            <p:ph sz="quarter" idx="11"/>
          </p:nvPr>
        </p:nvSpPr>
        <p:spPr>
          <a:xfrm>
            <a:off x="188176"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2674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21" name="Group 20"/>
          <p:cNvGrpSpPr/>
          <p:nvPr userDrawn="1"/>
        </p:nvGrpSpPr>
        <p:grpSpPr>
          <a:xfrm>
            <a:off x="0" y="4575054"/>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Tree>
    <p:extLst>
      <p:ext uri="{BB962C8B-B14F-4D97-AF65-F5344CB8AC3E}">
        <p14:creationId xmlns:p14="http://schemas.microsoft.com/office/powerpoint/2010/main" val="17497508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612365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18" name="Group 17"/>
          <p:cNvGrpSpPr/>
          <p:nvPr userDrawn="1"/>
        </p:nvGrpSpPr>
        <p:grpSpPr>
          <a:xfrm>
            <a:off x="0" y="4575054"/>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1289135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CFF1A"/>
              </a:solidFill>
              <a:latin typeface="Aria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680300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5"/>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10092418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10/19/2018</a:t>
            </a:fld>
            <a:endParaRPr lang="en-US" dirty="0"/>
          </a:p>
        </p:txBody>
      </p:sp>
      <p:sp>
        <p:nvSpPr>
          <p:cNvPr id="7" name="SmartArt Placeholder 6"/>
          <p:cNvSpPr>
            <a:spLocks noGrp="1"/>
          </p:cNvSpPr>
          <p:nvPr>
            <p:ph type="dgm" sz="quarter" idx="13"/>
          </p:nvPr>
        </p:nvSpPr>
        <p:spPr>
          <a:xfrm>
            <a:off x="391885" y="8"/>
            <a:ext cx="7853093" cy="4694937"/>
          </a:xfrm>
        </p:spPr>
        <p:txBody>
          <a:bodyPr/>
          <a:lstStyle/>
          <a:p>
            <a:endParaRPr lang="en-US" dirty="0"/>
          </a:p>
        </p:txBody>
      </p:sp>
      <p:sp>
        <p:nvSpPr>
          <p:cNvPr id="11" name="Rectangle 10"/>
          <p:cNvSpPr/>
          <p:nvPr userDrawn="1"/>
        </p:nvSpPr>
        <p:spPr>
          <a:xfrm>
            <a:off x="0" y="0"/>
            <a:ext cx="184405"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8244978" y="0"/>
            <a:ext cx="543377" cy="880926"/>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91895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7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5"/>
            <a:ext cx="8153400" cy="30480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20"/>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15" name="Rectangle 14"/>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6" name="TextBox 15"/>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18" name="TextBox 17"/>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20"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Tree>
    <p:extLst>
      <p:ext uri="{BB962C8B-B14F-4D97-AF65-F5344CB8AC3E}">
        <p14:creationId xmlns:p14="http://schemas.microsoft.com/office/powerpoint/2010/main" val="10248142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4572686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grpSp>
        <p:nvGrpSpPr>
          <p:cNvPr id="8" name="Group 7"/>
          <p:cNvGrpSpPr/>
          <p:nvPr userDrawn="1"/>
        </p:nvGrpSpPr>
        <p:grpSpPr>
          <a:xfrm>
            <a:off x="0" y="4800600"/>
            <a:ext cx="9144000" cy="342900"/>
            <a:chOff x="0" y="6400800"/>
            <a:chExt cx="9144000" cy="457200"/>
          </a:xfrm>
        </p:grpSpPr>
        <p:sp>
          <p:nvSpPr>
            <p:cNvPr id="9" name="Rectangle 8"/>
            <p:cNvSpPr/>
            <p:nvPr userDrawn="1"/>
          </p:nvSpPr>
          <p:spPr>
            <a:xfrm>
              <a:off x="0" y="6400800"/>
              <a:ext cx="9144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charset="0"/>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886700" y="6534150"/>
              <a:ext cx="1028700" cy="190500"/>
            </a:xfrm>
            <a:prstGeom prst="rect">
              <a:avLst/>
            </a:prstGeom>
          </p:spPr>
        </p:pic>
      </p:grpSp>
      <p:sp>
        <p:nvSpPr>
          <p:cNvPr id="3" name="Content Placeholder 2"/>
          <p:cNvSpPr>
            <a:spLocks noGrp="1"/>
          </p:cNvSpPr>
          <p:nvPr>
            <p:ph idx="1"/>
          </p:nvPr>
        </p:nvSpPr>
        <p:spPr>
          <a:xfrm>
            <a:off x="228600" y="733806"/>
            <a:ext cx="8686800" cy="359359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28600" y="171451"/>
            <a:ext cx="8686800" cy="392415"/>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228600" y="4891259"/>
            <a:ext cx="457200" cy="1615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pPr>
                <a:defRPr/>
              </a:pPr>
              <a:t>‹#›</a:t>
            </a:fld>
            <a:endParaRPr lang="en-US" dirty="0"/>
          </a:p>
        </p:txBody>
      </p:sp>
      <p:sp>
        <p:nvSpPr>
          <p:cNvPr id="12" name="Footer Placeholder 9"/>
          <p:cNvSpPr>
            <a:spLocks noGrp="1"/>
          </p:cNvSpPr>
          <p:nvPr>
            <p:ph type="ftr" sz="quarter" idx="3"/>
          </p:nvPr>
        </p:nvSpPr>
        <p:spPr>
          <a:xfrm>
            <a:off x="228600" y="4395978"/>
            <a:ext cx="8686800" cy="246888"/>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p>
        </p:txBody>
      </p:sp>
    </p:spTree>
    <p:extLst>
      <p:ext uri="{BB962C8B-B14F-4D97-AF65-F5344CB8AC3E}">
        <p14:creationId xmlns:p14="http://schemas.microsoft.com/office/powerpoint/2010/main" val="2196539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_1">
    <p:spTree>
      <p:nvGrpSpPr>
        <p:cNvPr id="1" name="Shape 328"/>
        <p:cNvGrpSpPr/>
        <p:nvPr/>
      </p:nvGrpSpPr>
      <p:grpSpPr>
        <a:xfrm>
          <a:off x="0" y="0"/>
          <a:ext cx="0" cy="0"/>
          <a:chOff x="0" y="0"/>
          <a:chExt cx="0" cy="0"/>
        </a:xfrm>
      </p:grpSpPr>
      <p:sp>
        <p:nvSpPr>
          <p:cNvPr id="329" name="Shape 329"/>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330" name="Shape 330"/>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ctr"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331" name="Shape 331"/>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761439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572700"/>
          </a:xfrm>
          <a:prstGeom prst="rect">
            <a:avLst/>
          </a:prstGeom>
          <a:noFill/>
          <a:ln>
            <a:noFill/>
          </a:ln>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4" name="Shape 304"/>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ctr"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305" name="Shape 30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fld id="{00000000-1234-1234-1234-123412341234}" type="slidenum">
              <a:rPr lang="en" sz="1400" kern="0" smtClean="0">
                <a:solidFill>
                  <a:srgbClr val="000000"/>
                </a:solidFill>
                <a:ea typeface="Arial"/>
                <a:cs typeface="Arial"/>
                <a:sym typeface="Arial"/>
              </a:rPr>
              <a:pPr/>
              <a:t>‹#›</a:t>
            </a:fld>
            <a:endParaRPr lang="en" sz="1400" kern="0" dirty="0">
              <a:solidFill>
                <a:srgbClr val="000000"/>
              </a:solidFill>
              <a:ea typeface="Arial"/>
              <a:cs typeface="Arial"/>
              <a:sym typeface="Arial"/>
            </a:endParaRPr>
          </a:p>
        </p:txBody>
      </p:sp>
    </p:spTree>
    <p:extLst>
      <p:ext uri="{BB962C8B-B14F-4D97-AF65-F5344CB8AC3E}">
        <p14:creationId xmlns:p14="http://schemas.microsoft.com/office/powerpoint/2010/main" val="2038357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rPr>
              <a:pPr/>
              <a:t>‹#›</a:t>
            </a:fld>
            <a:endParaRPr lang="en-US" dirty="0">
              <a:solidFill>
                <a:prstClr val="black"/>
              </a:solidFill>
            </a:endParaRPr>
          </a:p>
        </p:txBody>
      </p:sp>
      <p:sp>
        <p:nvSpPr>
          <p:cNvPr id="9" name="TextBox 8"/>
          <p:cNvSpPr txBox="1"/>
          <p:nvPr/>
        </p:nvSpPr>
        <p:spPr>
          <a:xfrm>
            <a:off x="7028636" y="4840702"/>
            <a:ext cx="747320" cy="200055"/>
          </a:xfrm>
          <a:prstGeom prst="rect">
            <a:avLst/>
          </a:prstGeom>
          <a:noFill/>
        </p:spPr>
        <p:txBody>
          <a:bodyPr wrap="none" rtlCol="0">
            <a:spAutoFit/>
          </a:bodyPr>
          <a:lstStyle/>
          <a:p>
            <a:pPr algn="r"/>
            <a:r>
              <a:rPr lang="en-US" sz="700" i="1" dirty="0">
                <a:solidFill>
                  <a:prstClr val="black"/>
                </a:solidFill>
              </a:rPr>
              <a:t>www.ksde.org</a:t>
            </a:r>
          </a:p>
        </p:txBody>
      </p:sp>
      <p:sp>
        <p:nvSpPr>
          <p:cNvPr id="2" name="Title 1"/>
          <p:cNvSpPr>
            <a:spLocks noGrp="1"/>
          </p:cNvSpPr>
          <p:nvPr>
            <p:ph type="ctrTitle"/>
          </p:nvPr>
        </p:nvSpPr>
        <p:spPr>
          <a:xfrm>
            <a:off x="2514601"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9"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5073485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69" indent="-342892">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1"/>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2107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7"/>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3891687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7"/>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2797333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200150"/>
            <a:ext cx="9144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Title 1"/>
          <p:cNvSpPr>
            <a:spLocks noGrp="1"/>
          </p:cNvSpPr>
          <p:nvPr>
            <p:ph type="title" hasCustomPrompt="1"/>
          </p:nvPr>
        </p:nvSpPr>
        <p:spPr>
          <a:xfrm>
            <a:off x="1600201" y="1200151"/>
            <a:ext cx="7543808" cy="2057402"/>
          </a:xfrm>
          <a:noFill/>
        </p:spPr>
        <p:txBody>
          <a:bodyPr wrap="square" lIns="365760" rIns="27432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743201" y="3257550"/>
            <a:ext cx="6400801" cy="685800"/>
          </a:xfrm>
          <a:prstGeom prst="rect">
            <a:avLst/>
          </a:prstGeom>
          <a:noFill/>
        </p:spPr>
        <p:txBody>
          <a:bodyPr rIns="274320" anchor="t"/>
          <a:lstStyle>
            <a:lvl1pPr marL="0" indent="0">
              <a:buNone/>
              <a:defRPr sz="2000" spc="3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17" name="TextBox 16"/>
          <p:cNvSpPr txBox="1"/>
          <p:nvPr/>
        </p:nvSpPr>
        <p:spPr>
          <a:xfrm>
            <a:off x="6192444" y="4811820"/>
            <a:ext cx="1579957" cy="200055"/>
          </a:xfrm>
          <a:prstGeom prst="rect">
            <a:avLst/>
          </a:prstGeom>
          <a:noFill/>
        </p:spPr>
        <p:txBody>
          <a:bodyPr wrap="square" rtlCol="0" anchor="b">
            <a:spAutoFit/>
          </a:bodyPr>
          <a:lstStyle/>
          <a:p>
            <a:pPr algn="r"/>
            <a:r>
              <a:rPr lang="en-US" sz="700" i="1" dirty="0">
                <a:solidFill>
                  <a:srgbClr val="FFFFFF">
                    <a:lumMod val="65000"/>
                  </a:srgbClr>
                </a:solidFil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4095750"/>
            <a:ext cx="1073426" cy="822960"/>
          </a:xfrm>
          <a:prstGeom prst="rect">
            <a:avLst/>
          </a:prstGeom>
        </p:spPr>
      </p:pic>
    </p:spTree>
    <p:extLst>
      <p:ext uri="{BB962C8B-B14F-4D97-AF65-F5344CB8AC3E}">
        <p14:creationId xmlns:p14="http://schemas.microsoft.com/office/powerpoint/2010/main" val="11610533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10/19/2018</a:t>
            </a:fld>
            <a:endParaRPr lang="en-US" dirty="0"/>
          </a:p>
        </p:txBody>
      </p:sp>
      <p:sp>
        <p:nvSpPr>
          <p:cNvPr id="7" name="SmartArt Placeholder 6"/>
          <p:cNvSpPr>
            <a:spLocks noGrp="1"/>
          </p:cNvSpPr>
          <p:nvPr>
            <p:ph type="dgm" sz="quarter" idx="13"/>
          </p:nvPr>
        </p:nvSpPr>
        <p:spPr>
          <a:xfrm>
            <a:off x="391885" y="8"/>
            <a:ext cx="7853093" cy="4694937"/>
          </a:xfrm>
        </p:spPr>
        <p:txBody>
          <a:bodyPr/>
          <a:lstStyle/>
          <a:p>
            <a:endParaRPr lang="en-US" dirty="0"/>
          </a:p>
        </p:txBody>
      </p:sp>
      <p:sp>
        <p:nvSpPr>
          <p:cNvPr id="11" name="Rectangle 10"/>
          <p:cNvSpPr/>
          <p:nvPr userDrawn="1"/>
        </p:nvSpPr>
        <p:spPr>
          <a:xfrm>
            <a:off x="0" y="0"/>
            <a:ext cx="184405"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8244978" y="8"/>
            <a:ext cx="543377" cy="880926"/>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0173260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66445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1"/>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1"/>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1"/>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243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1"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1"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6"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6"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716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4063921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spTree>
    <p:extLst>
      <p:ext uri="{BB962C8B-B14F-4D97-AF65-F5344CB8AC3E}">
        <p14:creationId xmlns:p14="http://schemas.microsoft.com/office/powerpoint/2010/main" val="8211985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grpSp>
        <p:nvGrpSpPr>
          <p:cNvPr id="15" name="Group 14"/>
          <p:cNvGrpSpPr/>
          <p:nvPr userDrawn="1"/>
        </p:nvGrpSpPr>
        <p:grpSpPr>
          <a:xfrm>
            <a:off x="0" y="4575054"/>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17717670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7" name="Content Placeholder 6"/>
          <p:cNvSpPr>
            <a:spLocks noGrp="1"/>
          </p:cNvSpPr>
          <p:nvPr>
            <p:ph sz="quarter" idx="11"/>
          </p:nvPr>
        </p:nvSpPr>
        <p:spPr>
          <a:xfrm>
            <a:off x="188176"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621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grpSp>
        <p:nvGrpSpPr>
          <p:cNvPr id="21" name="Group 20"/>
          <p:cNvGrpSpPr/>
          <p:nvPr userDrawn="1"/>
        </p:nvGrpSpPr>
        <p:grpSpPr>
          <a:xfrm>
            <a:off x="0" y="4575054"/>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Tree>
    <p:extLst>
      <p:ext uri="{BB962C8B-B14F-4D97-AF65-F5344CB8AC3E}">
        <p14:creationId xmlns:p14="http://schemas.microsoft.com/office/powerpoint/2010/main" val="233295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943139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grpSp>
        <p:nvGrpSpPr>
          <p:cNvPr id="18" name="Group 17"/>
          <p:cNvGrpSpPr/>
          <p:nvPr userDrawn="1"/>
        </p:nvGrpSpPr>
        <p:grpSpPr>
          <a:xfrm>
            <a:off x="0" y="4575054"/>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4727010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868294" y="1200151"/>
            <a:ext cx="362750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4648200" y="1200151"/>
            <a:ext cx="345845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253109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CFF1A"/>
              </a:solidFil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7962122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5"/>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569869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5520142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1"/>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10/19/2018</a:t>
            </a:fld>
            <a:endParaRPr lang="en-US" dirty="0">
              <a:solidFill>
                <a:srgbClr val="15284B">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15284B">
                  <a:tint val="75000"/>
                </a:srgbClr>
              </a:solidFill>
            </a:endParaRPr>
          </a:p>
        </p:txBody>
      </p:sp>
      <p:sp>
        <p:nvSpPr>
          <p:cNvPr id="7" name="Slide Number Placeholder 6"/>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2" name="TextBox 11"/>
          <p:cNvSpPr txBox="1"/>
          <p:nvPr userDrawn="1"/>
        </p:nvSpPr>
        <p:spPr>
          <a:xfrm>
            <a:off x="210365" y="4886295"/>
            <a:ext cx="2379177" cy="200055"/>
          </a:xfrm>
          <a:prstGeom prst="rect">
            <a:avLst/>
          </a:prstGeom>
          <a:noFill/>
        </p:spPr>
        <p:txBody>
          <a:bodyPr wrap="none" rtlCol="0" anchor="b">
            <a:spAutoFit/>
          </a:bodyPr>
          <a:lstStyle/>
          <a:p>
            <a:pPr>
              <a:defRPr/>
            </a:pPr>
            <a:r>
              <a:rPr lang="en-US" sz="700" dirty="0">
                <a:solidFill>
                  <a:srgbClr val="15284B"/>
                </a:solidFill>
                <a:latin typeface="Arial Narrow"/>
              </a:rPr>
              <a:t>KANSAS STATE DEPARTMENT OF EDUCATION </a:t>
            </a:r>
            <a:r>
              <a:rPr lang="en-US" sz="700" i="1" dirty="0">
                <a:solidFill>
                  <a:srgbClr val="15284B"/>
                </a:solidFill>
                <a:latin typeface="Arial Narrow"/>
              </a:rPr>
              <a:t>| www.ksde.org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6967" y="4126708"/>
            <a:ext cx="1545693" cy="914400"/>
          </a:xfrm>
          <a:prstGeom prst="rect">
            <a:avLst/>
          </a:prstGeom>
        </p:spPr>
      </p:pic>
      <p:sp>
        <p:nvSpPr>
          <p:cNvPr id="16" name="Picture Placeholder 15"/>
          <p:cNvSpPr>
            <a:spLocks noGrp="1" noChangeAspect="1"/>
          </p:cNvSpPr>
          <p:nvPr>
            <p:ph type="pic" sz="quarter" idx="13"/>
          </p:nvPr>
        </p:nvSpPr>
        <p:spPr>
          <a:xfrm>
            <a:off x="0" y="1"/>
            <a:ext cx="9144000" cy="3409941"/>
          </a:xfrm>
          <a:prstGeom prst="rect">
            <a:avLst/>
          </a:prstGeom>
          <a:noFill/>
        </p:spPr>
        <p:txBody>
          <a:bodyPr>
            <a:noAutofit/>
          </a:bodyPr>
          <a:lstStyle>
            <a:lvl1pPr marL="91438"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600532"/>
            <a:ext cx="7620000" cy="507831"/>
          </a:xfrm>
          <a:noFill/>
        </p:spPr>
        <p:txBody>
          <a:bodyPr lIns="91440" tIns="91440" rIns="91440" bIns="91440" anchor="ctr" anchorCtr="0"/>
          <a:lstStyle>
            <a:lvl2pPr marL="457189" indent="0">
              <a:buNone/>
              <a:defRPr/>
            </a:lvl2pPr>
          </a:lstStyle>
          <a:p>
            <a:pPr lvl="0"/>
            <a:r>
              <a:rPr lang="en-US" dirty="0"/>
              <a:t>Edit Master text styles</a:t>
            </a:r>
          </a:p>
        </p:txBody>
      </p:sp>
    </p:spTree>
    <p:extLst>
      <p:ext uri="{BB962C8B-B14F-4D97-AF65-F5344CB8AC3E}">
        <p14:creationId xmlns:p14="http://schemas.microsoft.com/office/powerpoint/2010/main" val="213771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868294" y="1151335"/>
            <a:ext cx="3629093"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8294" y="1631156"/>
            <a:ext cx="3629093" cy="296346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4645027" y="1151335"/>
            <a:ext cx="346162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ChangeAspect="1"/>
          </p:cNvSpPr>
          <p:nvPr>
            <p:ph sz="quarter" idx="4"/>
          </p:nvPr>
        </p:nvSpPr>
        <p:spPr>
          <a:xfrm>
            <a:off x="4645027" y="1631156"/>
            <a:ext cx="3461628" cy="2963466"/>
          </a:xfrm>
        </p:spPr>
        <p:txBody>
          <a:bodyPr/>
          <a:lstStyle>
            <a:lvl1pPr>
              <a:defRPr sz="20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033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10/19/2018</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7027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2.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3.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3.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868295" y="205979"/>
            <a:ext cx="7238359" cy="85725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868295" y="1200151"/>
            <a:ext cx="723835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199" y="4767263"/>
            <a:ext cx="4913299" cy="273844"/>
          </a:xfrm>
          <a:prstGeom prst="rect">
            <a:avLst/>
          </a:prstGeom>
        </p:spPr>
        <p:txBody>
          <a:bodyPr vert="horz" lIns="91440" tIns="45720" rIns="91440" bIns="45720" rtlCol="0" anchor="ctr"/>
          <a:lstStyle>
            <a:lvl1pPr algn="r">
              <a:defRPr sz="12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8106653" y="4767263"/>
            <a:ext cx="75303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8244978" y="8"/>
            <a:ext cx="543377" cy="880926"/>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0" y="0"/>
            <a:ext cx="768403" cy="5143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p:cNvSpPr>
            <a:spLocks noGrp="1"/>
          </p:cNvSpPr>
          <p:nvPr userDrawn="1">
            <p:ph type="dt" sz="half" idx="2"/>
          </p:nvPr>
        </p:nvSpPr>
        <p:spPr>
          <a:xfrm>
            <a:off x="868294" y="4767263"/>
            <a:ext cx="218675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A6B1562E-A5C8-9F43-9794-799EA76A6F53}" type="datetimeFigureOut">
              <a:rPr lang="en-US" smtClean="0"/>
              <a:pPr/>
              <a:t>10/19/2018</a:t>
            </a:fld>
            <a:endParaRPr lang="en-US" dirty="0"/>
          </a:p>
        </p:txBody>
      </p:sp>
    </p:spTree>
    <p:extLst>
      <p:ext uri="{BB962C8B-B14F-4D97-AF65-F5344CB8AC3E}">
        <p14:creationId xmlns:p14="http://schemas.microsoft.com/office/powerpoint/2010/main" val="12647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txStyles>
    <p:titleStyle>
      <a:lvl1pPr algn="l" defTabSz="457200" rtl="0" eaLnBrk="1" latinLnBrk="0" hangingPunct="1">
        <a:spcBef>
          <a:spcPct val="0"/>
        </a:spcBef>
        <a:buNone/>
        <a:defRPr sz="3200" b="1" kern="1200">
          <a:solidFill>
            <a:schemeClr val="tx1"/>
          </a:solidFill>
          <a:latin typeface="+mn-lt"/>
          <a:ea typeface="+mj-ea"/>
          <a:cs typeface="+mj-cs"/>
        </a:defRPr>
      </a:lvl1pPr>
    </p:titleStyle>
    <p:bodyStyle>
      <a:lvl1pPr marL="0" indent="0" algn="l" defTabSz="457200" rtl="0" eaLnBrk="1" latinLnBrk="0" hangingPunct="1">
        <a:spcBef>
          <a:spcPts val="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2114550" indent="-285750" algn="l" defTabSz="4572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6350" y="699780"/>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 Placeholder 20"/>
          <p:cNvSpPr>
            <a:spLocks noGrp="1"/>
          </p:cNvSpPr>
          <p:nvPr>
            <p:ph type="body" idx="1"/>
          </p:nvPr>
        </p:nvSpPr>
        <p:spPr>
          <a:xfrm>
            <a:off x="277628"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10/19/2018</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 name="Title Placeholder 1"/>
          <p:cNvSpPr>
            <a:spLocks noGrp="1"/>
          </p:cNvSpPr>
          <p:nvPr>
            <p:ph type="title"/>
          </p:nvPr>
        </p:nvSpPr>
        <p:spPr>
          <a:xfrm>
            <a:off x="228601" y="1"/>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6671959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914378" rtl="0" eaLnBrk="1" latinLnBrk="0" hangingPunct="1">
        <a:spcBef>
          <a:spcPct val="0"/>
        </a:spcBef>
        <a:buNone/>
        <a:defRPr sz="3200" kern="1200">
          <a:solidFill>
            <a:schemeClr val="bg1"/>
          </a:solidFill>
          <a:latin typeface="+mj-lt"/>
          <a:ea typeface="+mj-ea"/>
          <a:cs typeface="+mj-cs"/>
        </a:defRPr>
      </a:lvl1pPr>
    </p:titleStyle>
    <p:bodyStyle>
      <a:lvl1pPr marL="182876" indent="-182876" algn="l" defTabSz="914378"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31" indent="-285743" algn="l" defTabSz="914378"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20" indent="-285743" algn="l" defTabSz="914378"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8"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6350" y="699780"/>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 Placeholder 20"/>
          <p:cNvSpPr>
            <a:spLocks noGrp="1"/>
          </p:cNvSpPr>
          <p:nvPr>
            <p:ph type="body" idx="1"/>
          </p:nvPr>
        </p:nvSpPr>
        <p:spPr>
          <a:xfrm>
            <a:off x="277628"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solidFill>
                <a:srgbClr val="FFFFFF"/>
              </a:solidFill>
              <a:latin typeface="Arial"/>
            </a:endParaRPr>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10/19/2018</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 name="Title Placeholder 1"/>
          <p:cNvSpPr>
            <a:spLocks noGrp="1"/>
          </p:cNvSpPr>
          <p:nvPr>
            <p:ph type="title"/>
          </p:nvPr>
        </p:nvSpPr>
        <p:spPr>
          <a:xfrm>
            <a:off x="228601" y="1"/>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47667952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914378" rtl="0" eaLnBrk="1" latinLnBrk="0" hangingPunct="1">
        <a:spcBef>
          <a:spcPct val="0"/>
        </a:spcBef>
        <a:buNone/>
        <a:defRPr sz="3200" kern="1200">
          <a:solidFill>
            <a:schemeClr val="bg1"/>
          </a:solidFill>
          <a:latin typeface="+mj-lt"/>
          <a:ea typeface="+mj-ea"/>
          <a:cs typeface="+mj-cs"/>
        </a:defRPr>
      </a:lvl1pPr>
    </p:titleStyle>
    <p:bodyStyle>
      <a:lvl1pPr marL="182876" indent="-182876" algn="l" defTabSz="914378"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31" indent="-285743" algn="l" defTabSz="914378"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20" indent="-285743" algn="l" defTabSz="914378"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8"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6350" y="699780"/>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Text Placeholder 20"/>
          <p:cNvSpPr>
            <a:spLocks noGrp="1"/>
          </p:cNvSpPr>
          <p:nvPr>
            <p:ph type="body" idx="1"/>
          </p:nvPr>
        </p:nvSpPr>
        <p:spPr>
          <a:xfrm>
            <a:off x="277628"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solidFill>
                <a:srgbClr val="FFFFFF"/>
              </a:solidFill>
            </a:endParaRPr>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rgbClr val="FFFFFF"/>
              </a:solidFill>
            </a:endParaRP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solidFill>
                  <a:prstClr val="black">
                    <a:tint val="75000"/>
                  </a:prstClr>
                </a:solidFill>
              </a:rPr>
              <a:pPr/>
              <a:t>10/19/2018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rPr>
              <a:t>KANSAS STATE DEPARTMENT OF EDUCATION </a:t>
            </a:r>
            <a:r>
              <a:rPr lang="en-US" sz="700" i="1" dirty="0">
                <a:solidFill>
                  <a:srgbClr val="FFFFFF">
                    <a:lumMod val="65000"/>
                  </a:srgbClr>
                </a:solidFill>
              </a:rPr>
              <a:t>| www.ksde.org</a:t>
            </a:r>
          </a:p>
        </p:txBody>
      </p:sp>
      <p:sp>
        <p:nvSpPr>
          <p:cNvPr id="2" name="Title Placeholder 1"/>
          <p:cNvSpPr>
            <a:spLocks noGrp="1"/>
          </p:cNvSpPr>
          <p:nvPr>
            <p:ph type="title"/>
          </p:nvPr>
        </p:nvSpPr>
        <p:spPr>
          <a:xfrm>
            <a:off x="228601" y="1"/>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935185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914378" rtl="0" eaLnBrk="1" latinLnBrk="0" hangingPunct="1">
        <a:spcBef>
          <a:spcPct val="0"/>
        </a:spcBef>
        <a:buNone/>
        <a:defRPr sz="3200" kern="1200">
          <a:solidFill>
            <a:schemeClr val="bg1"/>
          </a:solidFill>
          <a:latin typeface="+mj-lt"/>
          <a:ea typeface="+mj-ea"/>
          <a:cs typeface="+mj-cs"/>
        </a:defRPr>
      </a:lvl1pPr>
    </p:titleStyle>
    <p:bodyStyle>
      <a:lvl1pPr marL="182876" indent="-182876" algn="l" defTabSz="914378"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31" indent="-285743" algn="l" defTabSz="914378"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20" indent="-285743" algn="l" defTabSz="914378"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8"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3.jpeg"/><Relationship Id="rId4" Type="http://schemas.openxmlformats.org/officeDocument/2006/relationships/hyperlink" Target="https://www.google.com/url?sa=i&amp;rct=j&amp;q=&amp;esrc=s&amp;source=images&amp;cd=&amp;ved=2ahUKEwjAmbeO_9HdAhVC44MKHbvDDHYQjRx6BAgBEAU&amp;url=https://thewpwire.org/1509/news/fire-drills-disillusion-west-po-students/&amp;psig=AOvVaw295nG54JFQO0ULyJGq0mSH&amp;ust=15378217788819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4.jpeg"/><Relationship Id="rId4" Type="http://schemas.openxmlformats.org/officeDocument/2006/relationships/hyperlink" Target="https://www.google.com/url?sa=i&amp;rct=j&amp;q=&amp;esrc=s&amp;source=images&amp;cd=&amp;ved=2ahUKEwjxtfe6_9HdAhXl7oMKHe2tCSYQjRx6BAgBEAU&amp;url=https://www.youtube.com/watch?v%3D2El024xqeTg&amp;psig=AOvVaw1JhxBwqgJIr8Uox9b3E26R&amp;ust=15378219579365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25.jpeg"/><Relationship Id="rId4" Type="http://schemas.openxmlformats.org/officeDocument/2006/relationships/hyperlink" Target="https://www.google.com/url?sa=i&amp;rct=j&amp;q=&amp;esrc=s&amp;source=images&amp;cd=&amp;ved=2ahUKEwjU29eU_tHdAhWFxYMKHe10DKIQjRx6BAgBEAU&amp;url=http://ksmu.org/post/joplin-tornado-dozens-safe-rooms-built-area-schools-communities&amp;psig=AOvVaw3VTKnfqVMK4AX4ClNiK9Xx&amp;ust=153782161189002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26.jpeg"/><Relationship Id="rId4" Type="http://schemas.openxmlformats.org/officeDocument/2006/relationships/hyperlink" Target="https://www.google.com/url?sa=i&amp;rct=j&amp;q=&amp;esrc=s&amp;source=images&amp;cd=&amp;ved=2ahUKEwjAlsbr_9HdAhXWqYMKHRtdARAQjRx6BAgBEAU&amp;url=http://www.govtech.com/em/disaster/Joplin-Tornado-Spurs-School-Safe-Room-Projects.html?AMP&amp;psig=AOvVaw0LWLNzH-s-ty29roO3-jDw&amp;ust=153782208098689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27.jpeg"/><Relationship Id="rId4" Type="http://schemas.openxmlformats.org/officeDocument/2006/relationships/hyperlink" Target="https://www.google.com/url?sa=i&amp;rct=j&amp;q=&amp;esrc=s&amp;source=images&amp;cd=&amp;ved=2ahUKEwjk9YPYgNLdAhUk64MKHQ_qALkQjRx6BAgBEAU&amp;url=https://sites.psu.edu/siowfa15/2015/10/21/do-common-colds-and-school-shootings-have-something-in-common/&amp;psig=AOvVaw3W2XogkSisWEhhPw0g3DrE&amp;ust=15378222564025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28.jpeg"/><Relationship Id="rId4" Type="http://schemas.openxmlformats.org/officeDocument/2006/relationships/hyperlink" Target="https://www.google.com/url?sa=i&amp;rct=j&amp;q=&amp;esrc=s&amp;source=images&amp;cd=&amp;ved=2ahUKEwj7-fewgdLdAhUJ04MKHb-TDxkQjRx6BAgBEAU&amp;url=https://www.indystar.com/story/news/education/2018/06/10/noblesville-shooting-raises-questions-safety-indiana-schools/678723002/&amp;psig=AOvVaw3W2XogkSisWEhhPw0g3DrE&amp;ust=153782225640250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29.jpeg"/><Relationship Id="rId4" Type="http://schemas.openxmlformats.org/officeDocument/2006/relationships/hyperlink" Target="https://www.google.com/url?sa=i&amp;rct=j&amp;q=&amp;esrc=s&amp;source=images&amp;cd=&amp;ved=2ahUKEwj48NLhgdLdAhVK6YMKHWyrAcQQjRx6BAgBEAU&amp;url=http://archive.longislandpress.com/2012/08/16/li-schools-struggle-with-rise-in-teen-suicides/&amp;psig=AOvVaw3YamaWTHsa9bLxwHYGWeOT&amp;ust=153782257736329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image" Target="../media/image30.jpeg"/><Relationship Id="rId4" Type="http://schemas.openxmlformats.org/officeDocument/2006/relationships/hyperlink" Target="https://www.google.com/url?sa=i&amp;rct=j&amp;q=&amp;esrc=s&amp;source=images&amp;cd=&amp;ved=2ahUKEwj2qafvgdLdAhUX8YMKHeVuBqUQjRx6BAgBEAU&amp;url=https://www.youtube.com/watch?v%3Dycv5v9xqeL0&amp;psig=AOvVaw3YamaWTHsa9bLxwHYGWeOT&amp;ust=153782257736329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31.jpeg"/><Relationship Id="rId4" Type="http://schemas.openxmlformats.org/officeDocument/2006/relationships/hyperlink" Target="https://www.google.com/url?sa=i&amp;rct=j&amp;q=&amp;esrc=s&amp;source=images&amp;cd=&amp;ved=2ahUKEwjTvaieg9LdAhWL6oMKHWSyC_sQjRx6BAgBEAU&amp;url=https://www.simplypsychology.org/maslow.html&amp;psig=AOvVaw3mCunf7YMfOA0-9QYNbhzp&amp;ust=153782270113090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lg7Ou2tHdAhVQyYMKHQLdAm4QjRx6BAgBEAU&amp;url=http://clearpictats.pw/quotkvetchlandiaquot-Wayne-Miller-Children-in-a-Movie-Theater-The.html&amp;psig=AOvVaw0i5U_dbEE_4Y9z0lm0xES_&amp;ust=1537811659900246" TargetMode="External"/><Relationship Id="rId13" Type="http://schemas.openxmlformats.org/officeDocument/2006/relationships/image" Target="../media/image21.jpeg"/><Relationship Id="rId3" Type="http://schemas.openxmlformats.org/officeDocument/2006/relationships/hyperlink" Target="https://www.google.com/url?sa=i&amp;rct=j&amp;q=&amp;esrc=s&amp;source=images&amp;cd=&amp;ved=2ahUKEwi0nvDF2tHdAhVl2oMKHZyhC6UQjRx6BAgBEAU&amp;url=https://www.brownstoner.com/history/vintage-brooklyn-photos-prospect-park-playgrounds/&amp;psig=AOvVaw0i5U_dbEE_4Y9z0lm0xES_&amp;ust=1537811659900246" TargetMode="External"/><Relationship Id="rId7" Type="http://schemas.openxmlformats.org/officeDocument/2006/relationships/image" Target="../media/image4.png"/><Relationship Id="rId12" Type="http://schemas.openxmlformats.org/officeDocument/2006/relationships/hyperlink" Target="https://www.google.com/url?sa=i&amp;rct=j&amp;q=&amp;esrc=s&amp;source=images&amp;cd=&amp;ved=2ahUKEwj27cOZ3dHdAhXF5IMKHSzWDvwQjRx6BAgBEAU&amp;url=https://www.pinterest.com/pin/402298179194544538/&amp;psig=AOvVaw1X0yUSwlFL0IbwzaKpOQfT&amp;ust=1537812784403814"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8.jpeg"/><Relationship Id="rId11" Type="http://schemas.openxmlformats.org/officeDocument/2006/relationships/image" Target="../media/image20.jpeg"/><Relationship Id="rId5" Type="http://schemas.openxmlformats.org/officeDocument/2006/relationships/hyperlink" Target="https://www.google.com/url?sa=i&amp;rct=j&amp;q=&amp;esrc=s&amp;source=images&amp;cd=&amp;ved=2ahUKEwihs4LN29HdAhUF7YMKHc90CHAQjRx6BAgBEAU&amp;url=https://www.secrant.com/rant/off-topic/11-playground-essentials-they-dont-make-like-they-used-to/58040218/&amp;psig=AOvVaw12gIX5KRQ1F-WEljX-OsnT&amp;ust=1537812285775204" TargetMode="External"/><Relationship Id="rId10" Type="http://schemas.openxmlformats.org/officeDocument/2006/relationships/hyperlink" Target="https://www.google.com/url?sa=i&amp;rct=j&amp;q=&amp;esrc=s&amp;source=images&amp;cd=&amp;ved=2ahUKEwjhl8_B2dHdAhVC9IMKHYwiC-EQjRx6BAgBEAU&amp;url=https://www.nlcafe.hu/magyarorszagkul/20180411/jatszoter-retro-forgohinta/&amp;psig=AOvVaw0i5U_dbEE_4Y9z0lm0xES_&amp;ust=1537811659900246" TargetMode="External"/><Relationship Id="rId4" Type="http://schemas.openxmlformats.org/officeDocument/2006/relationships/image" Target="../media/image17.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22.jpeg"/><Relationship Id="rId4" Type="http://schemas.openxmlformats.org/officeDocument/2006/relationships/hyperlink" Target="https://www.google.com/url?sa=i&amp;rct=j&amp;q=&amp;esrc=s&amp;source=images&amp;cd=&amp;ved=2ahUKEwjsxpvWyNPdAhXl44MKHd1UDqwQjRx6BAgBEAU&amp;url=https://glasstone.blogspot.com/2013/08/secret-british-wwii-data-dr-d-g.html&amp;psig=AOvVaw10xJOi_B2qlELP-PuUpqsB&amp;ust=15378759831413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1" y="1428750"/>
            <a:ext cx="6248399" cy="1752600"/>
          </a:xfrm>
        </p:spPr>
        <p:txBody>
          <a:bodyPr anchor="ctr"/>
          <a:lstStyle/>
          <a:p>
            <a:r>
              <a:rPr lang="en-US" sz="3200" dirty="0"/>
              <a:t>Kansas Leads the World in the Success of Each Student.</a:t>
            </a:r>
          </a:p>
        </p:txBody>
      </p:sp>
      <p:sp>
        <p:nvSpPr>
          <p:cNvPr id="3" name="Subtitle 2"/>
          <p:cNvSpPr>
            <a:spLocks noGrp="1"/>
          </p:cNvSpPr>
          <p:nvPr>
            <p:ph type="subTitle" idx="1"/>
          </p:nvPr>
        </p:nvSpPr>
        <p:spPr>
          <a:xfrm>
            <a:off x="2590800" y="3257550"/>
            <a:ext cx="6400812" cy="990600"/>
          </a:xfrm>
        </p:spPr>
        <p:txBody>
          <a:bodyPr>
            <a:normAutofit/>
          </a:bodyPr>
          <a:lstStyle/>
          <a:p>
            <a:pPr algn="r"/>
            <a:r>
              <a:rPr lang="en-US" sz="2000" dirty="0"/>
              <a:t>Dr. Randy Watson, Kansas Commissioner of Education</a:t>
            </a:r>
          </a:p>
        </p:txBody>
      </p:sp>
    </p:spTree>
    <p:extLst>
      <p:ext uri="{BB962C8B-B14F-4D97-AF65-F5344CB8AC3E}">
        <p14:creationId xmlns:p14="http://schemas.microsoft.com/office/powerpoint/2010/main" val="16601871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Safe and Secure Schools Act</a:t>
            </a:r>
          </a:p>
        </p:txBody>
      </p:sp>
      <p:sp>
        <p:nvSpPr>
          <p:cNvPr id="3" name="TextBox 2">
            <a:extLst>
              <a:ext uri="{FF2B5EF4-FFF2-40B4-BE49-F238E27FC236}">
                <a16:creationId xmlns:a16="http://schemas.microsoft.com/office/drawing/2014/main" id="{31EEB9FF-42CC-164F-9F77-DFC5FC1F3DF1}"/>
              </a:ext>
            </a:extLst>
          </p:cNvPr>
          <p:cNvSpPr txBox="1"/>
          <p:nvPr/>
        </p:nvSpPr>
        <p:spPr>
          <a:xfrm>
            <a:off x="2855293" y="921895"/>
            <a:ext cx="6175948" cy="3416320"/>
          </a:xfrm>
          <a:prstGeom prst="rect">
            <a:avLst/>
          </a:prstGeom>
          <a:noFill/>
        </p:spPr>
        <p:txBody>
          <a:bodyPr wrap="square" rtlCol="0">
            <a:spAutoFit/>
          </a:bodyPr>
          <a:lstStyle/>
          <a:p>
            <a:r>
              <a:rPr lang="en-US" sz="2400" dirty="0">
                <a:solidFill>
                  <a:schemeClr val="tx2"/>
                </a:solidFill>
              </a:rPr>
              <a:t>The bill requires the State Board of Education to develop statewide standards for making all public schools safe and secure.</a:t>
            </a:r>
          </a:p>
          <a:p>
            <a:endParaRPr lang="en-US" sz="2400" dirty="0">
              <a:solidFill>
                <a:schemeClr val="tx2"/>
              </a:solidFill>
            </a:endParaRPr>
          </a:p>
          <a:p>
            <a:r>
              <a:rPr lang="en-US" sz="2400" dirty="0">
                <a:solidFill>
                  <a:schemeClr val="bg2"/>
                </a:solidFill>
              </a:rPr>
              <a:t>●</a:t>
            </a:r>
            <a:r>
              <a:rPr lang="en-US" sz="2400" dirty="0"/>
              <a:t> Security technology to be utilized in school buildings, including, but not limited to, intrusion detection systems and security cameras;</a:t>
            </a:r>
          </a:p>
        </p:txBody>
      </p:sp>
    </p:spTree>
    <p:extLst>
      <p:ext uri="{BB962C8B-B14F-4D97-AF65-F5344CB8AC3E}">
        <p14:creationId xmlns:p14="http://schemas.microsoft.com/office/powerpoint/2010/main" val="4769277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Safe and Secure Schools Act</a:t>
            </a:r>
          </a:p>
        </p:txBody>
      </p:sp>
      <p:sp>
        <p:nvSpPr>
          <p:cNvPr id="3" name="TextBox 2">
            <a:extLst>
              <a:ext uri="{FF2B5EF4-FFF2-40B4-BE49-F238E27FC236}">
                <a16:creationId xmlns:a16="http://schemas.microsoft.com/office/drawing/2014/main" id="{31EEB9FF-42CC-164F-9F77-DFC5FC1F3DF1}"/>
              </a:ext>
            </a:extLst>
          </p:cNvPr>
          <p:cNvSpPr txBox="1"/>
          <p:nvPr/>
        </p:nvSpPr>
        <p:spPr>
          <a:xfrm>
            <a:off x="2855293" y="921895"/>
            <a:ext cx="6175948" cy="3785652"/>
          </a:xfrm>
          <a:prstGeom prst="rect">
            <a:avLst/>
          </a:prstGeom>
          <a:noFill/>
        </p:spPr>
        <p:txBody>
          <a:bodyPr wrap="square" rtlCol="0">
            <a:spAutoFit/>
          </a:bodyPr>
          <a:lstStyle/>
          <a:p>
            <a:r>
              <a:rPr lang="en-US" sz="2400" dirty="0">
                <a:solidFill>
                  <a:schemeClr val="tx2"/>
                </a:solidFill>
              </a:rPr>
              <a:t>The bill requires the State Board of Education to develop statewide standards for making all public schools safe and secure.</a:t>
            </a:r>
          </a:p>
          <a:p>
            <a:endParaRPr lang="en-US" sz="2400" dirty="0">
              <a:solidFill>
                <a:schemeClr val="tx2"/>
              </a:solidFill>
            </a:endParaRPr>
          </a:p>
          <a:p>
            <a:r>
              <a:rPr lang="en-US" sz="2400" dirty="0">
                <a:solidFill>
                  <a:schemeClr val="bg2"/>
                </a:solidFill>
              </a:rPr>
              <a:t>●</a:t>
            </a:r>
            <a:r>
              <a:rPr lang="en-US" sz="2400" dirty="0">
                <a:solidFill>
                  <a:schemeClr val="tx2"/>
                </a:solidFill>
              </a:rPr>
              <a:t> Communications systems, including for</a:t>
            </a:r>
          </a:p>
          <a:p>
            <a:r>
              <a:rPr lang="en-US" sz="2400" dirty="0">
                <a:solidFill>
                  <a:schemeClr val="tx2"/>
                </a:solidFill>
              </a:rPr>
              <a:t>communication between school districts and law enforcement agencies; and</a:t>
            </a:r>
          </a:p>
          <a:p>
            <a:r>
              <a:rPr lang="en-US" sz="2400" dirty="0">
                <a:solidFill>
                  <a:schemeClr val="bg2"/>
                </a:solidFill>
              </a:rPr>
              <a:t>●</a:t>
            </a:r>
            <a:r>
              <a:rPr lang="en-US" sz="2400" dirty="0">
                <a:solidFill>
                  <a:schemeClr val="tx2"/>
                </a:solidFill>
              </a:rPr>
              <a:t> Any other systems or facilities deemed necessary by the State Board.</a:t>
            </a:r>
          </a:p>
        </p:txBody>
      </p:sp>
    </p:spTree>
    <p:extLst>
      <p:ext uri="{BB962C8B-B14F-4D97-AF65-F5344CB8AC3E}">
        <p14:creationId xmlns:p14="http://schemas.microsoft.com/office/powerpoint/2010/main" val="42230462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5122" name="Picture 2" descr="Related image">
            <a:hlinkClick r:id="rId4"/>
            <a:extLst>
              <a:ext uri="{FF2B5EF4-FFF2-40B4-BE49-F238E27FC236}">
                <a16:creationId xmlns:a16="http://schemas.microsoft.com/office/drawing/2014/main" id="{B5BF8FF6-660E-3642-A087-A7879A071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034" y="907165"/>
            <a:ext cx="2991274" cy="38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536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6146" name="Picture 2" descr="Image result for School fire">
            <a:hlinkClick r:id="rId4"/>
            <a:extLst>
              <a:ext uri="{FF2B5EF4-FFF2-40B4-BE49-F238E27FC236}">
                <a16:creationId xmlns:a16="http://schemas.microsoft.com/office/drawing/2014/main" id="{D48B2B95-916E-AF48-BEEC-2A3BA4A22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720" y="915987"/>
            <a:ext cx="6228815" cy="379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67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4098" name="Picture 2" descr="Image result for tornado safe rooms in schools">
            <a:hlinkClick r:id="rId4"/>
            <a:extLst>
              <a:ext uri="{FF2B5EF4-FFF2-40B4-BE49-F238E27FC236}">
                <a16:creationId xmlns:a16="http://schemas.microsoft.com/office/drawing/2014/main" id="{0C3B3549-FB16-5C42-98A5-470F760AD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225" y="907084"/>
            <a:ext cx="5069441" cy="380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489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7170" name="Picture 2" descr="Image result for Tornado in schools">
            <a:hlinkClick r:id="rId4"/>
            <a:extLst>
              <a:ext uri="{FF2B5EF4-FFF2-40B4-BE49-F238E27FC236}">
                <a16:creationId xmlns:a16="http://schemas.microsoft.com/office/drawing/2014/main" id="{47FC5003-07C3-0D4E-BE29-1B3AAA779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509" y="892455"/>
            <a:ext cx="6069501" cy="381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48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8194" name="Picture 2" descr="Image result for Shooting in schools">
            <a:hlinkClick r:id="rId4"/>
            <a:extLst>
              <a:ext uri="{FF2B5EF4-FFF2-40B4-BE49-F238E27FC236}">
                <a16:creationId xmlns:a16="http://schemas.microsoft.com/office/drawing/2014/main" id="{71238A33-675F-8045-ACD8-66D9F8BAF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597" y="993783"/>
            <a:ext cx="6370072" cy="358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228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9218" name="Picture 2" descr="Image result for Shooting in schools">
            <a:hlinkClick r:id="rId4"/>
            <a:extLst>
              <a:ext uri="{FF2B5EF4-FFF2-40B4-BE49-F238E27FC236}">
                <a16:creationId xmlns:a16="http://schemas.microsoft.com/office/drawing/2014/main" id="{B640AE74-4BD1-ED42-B77C-584F4B2D4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66" y="902326"/>
            <a:ext cx="5337058" cy="379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444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10242" name="Picture 2" descr="Image result for Suicide in school">
            <a:hlinkClick r:id="rId4"/>
            <a:extLst>
              <a:ext uri="{FF2B5EF4-FFF2-40B4-BE49-F238E27FC236}">
                <a16:creationId xmlns:a16="http://schemas.microsoft.com/office/drawing/2014/main" id="{78C2544A-1758-BC4D-AD59-E1867A69F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293" y="1019331"/>
            <a:ext cx="5945516" cy="36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401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Makes Schools Safe?</a:t>
            </a:r>
          </a:p>
        </p:txBody>
      </p:sp>
      <p:pic>
        <p:nvPicPr>
          <p:cNvPr id="11266" name="Picture 2" descr="Image result for Suicide in school">
            <a:hlinkClick r:id="rId4"/>
            <a:extLst>
              <a:ext uri="{FF2B5EF4-FFF2-40B4-BE49-F238E27FC236}">
                <a16:creationId xmlns:a16="http://schemas.microsoft.com/office/drawing/2014/main" id="{3B4062A0-80A5-C145-83A5-E7359CEEB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091" y="1095871"/>
            <a:ext cx="6076938" cy="341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881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9562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Students Need ?</a:t>
            </a:r>
          </a:p>
        </p:txBody>
      </p:sp>
      <p:pic>
        <p:nvPicPr>
          <p:cNvPr id="6" name="Picture 2" descr="Image result for maslow hierarchy of needs">
            <a:hlinkClick r:id="rId4"/>
            <a:extLst>
              <a:ext uri="{FF2B5EF4-FFF2-40B4-BE49-F238E27FC236}">
                <a16:creationId xmlns:a16="http://schemas.microsoft.com/office/drawing/2014/main" id="{166232F2-5F6B-8F4F-9042-D4946BFD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866" y="904225"/>
            <a:ext cx="6401134" cy="378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640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What we all want…</a:t>
            </a:r>
          </a:p>
        </p:txBody>
      </p:sp>
      <p:sp>
        <p:nvSpPr>
          <p:cNvPr id="3" name="TextBox 2">
            <a:extLst>
              <a:ext uri="{FF2B5EF4-FFF2-40B4-BE49-F238E27FC236}">
                <a16:creationId xmlns:a16="http://schemas.microsoft.com/office/drawing/2014/main" id="{31EEB9FF-42CC-164F-9F77-DFC5FC1F3DF1}"/>
              </a:ext>
            </a:extLst>
          </p:cNvPr>
          <p:cNvSpPr txBox="1"/>
          <p:nvPr/>
        </p:nvSpPr>
        <p:spPr>
          <a:xfrm>
            <a:off x="2968052" y="974361"/>
            <a:ext cx="6078512" cy="3539430"/>
          </a:xfrm>
          <a:prstGeom prst="rect">
            <a:avLst/>
          </a:prstGeom>
          <a:noFill/>
        </p:spPr>
        <p:txBody>
          <a:bodyPr wrap="square" rtlCol="0">
            <a:spAutoFit/>
          </a:bodyPr>
          <a:lstStyle/>
          <a:p>
            <a:r>
              <a:rPr lang="en-US" sz="3200" dirty="0">
                <a:solidFill>
                  <a:schemeClr val="tx2"/>
                </a:solidFill>
              </a:rPr>
              <a:t>“At the end of the day, all I want is when I drop my child off at school in the morning that she returns home safely that night, having had a wonderful day in school learning and growing.” – Anonymous Parent</a:t>
            </a:r>
          </a:p>
        </p:txBody>
      </p:sp>
    </p:spTree>
    <p:extLst>
      <p:ext uri="{BB962C8B-B14F-4D97-AF65-F5344CB8AC3E}">
        <p14:creationId xmlns:p14="http://schemas.microsoft.com/office/powerpoint/2010/main" val="7892145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30867959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1"/>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264" b="6919"/>
          <a:stretch/>
        </p:blipFill>
        <p:spPr>
          <a:xfrm>
            <a:off x="1" y="-19050"/>
            <a:ext cx="9143999" cy="3162300"/>
          </a:xfrm>
        </p:spPr>
      </p:pic>
      <p:sp>
        <p:nvSpPr>
          <p:cNvPr id="7" name="Text Placeholder 6"/>
          <p:cNvSpPr>
            <a:spLocks noGrp="1"/>
          </p:cNvSpPr>
          <p:nvPr>
            <p:ph type="body" sz="quarter" idx="14"/>
          </p:nvPr>
        </p:nvSpPr>
        <p:spPr>
          <a:xfrm>
            <a:off x="885825" y="3200400"/>
            <a:ext cx="7372350" cy="1158009"/>
          </a:xfrm>
        </p:spPr>
        <p:txBody>
          <a:bodyPr>
            <a:noAutofit/>
          </a:bodyPr>
          <a:lstStyle/>
          <a:p>
            <a:pPr marL="0" indent="0">
              <a:lnSpc>
                <a:spcPts val="4000"/>
              </a:lnSpc>
              <a:buNone/>
            </a:pPr>
            <a:r>
              <a:rPr lang="en-US" sz="4500" dirty="0">
                <a:solidFill>
                  <a:schemeClr val="tx2"/>
                </a:solidFill>
              </a:rPr>
              <a:t>Kansas leads the </a:t>
            </a:r>
            <a:r>
              <a:rPr lang="en-US" sz="4500" dirty="0">
                <a:solidFill>
                  <a:schemeClr val="bg2"/>
                </a:solidFill>
                <a:latin typeface="Arial Black" panose="020B0A04020102020204" pitchFamily="34" charset="0"/>
              </a:rPr>
              <a:t>world</a:t>
            </a:r>
            <a:r>
              <a:rPr lang="en-US" sz="4500" dirty="0">
                <a:solidFill>
                  <a:schemeClr val="tx2"/>
                </a:solidFill>
              </a:rPr>
              <a:t> in the success of each student</a:t>
            </a:r>
          </a:p>
        </p:txBody>
      </p:sp>
      <p:sp>
        <p:nvSpPr>
          <p:cNvPr id="5" name="Title 4"/>
          <p:cNvSpPr txBox="1">
            <a:spLocks/>
          </p:cNvSpPr>
          <p:nvPr/>
        </p:nvSpPr>
        <p:spPr>
          <a:xfrm>
            <a:off x="457200" y="0"/>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914378"/>
            <a:r>
              <a:rPr lang="en-US" sz="2700" b="1" dirty="0">
                <a:solidFill>
                  <a:prstClr val="white"/>
                </a:solidFill>
                <a:latin typeface="Arial Narrow"/>
              </a:rPr>
              <a:t>A NEW Vision for Kansas ...</a:t>
            </a:r>
          </a:p>
        </p:txBody>
      </p:sp>
      <p:sp>
        <p:nvSpPr>
          <p:cNvPr id="8" name="TextBox 7"/>
          <p:cNvSpPr txBox="1"/>
          <p:nvPr/>
        </p:nvSpPr>
        <p:spPr>
          <a:xfrm>
            <a:off x="210365" y="4886295"/>
            <a:ext cx="2379177" cy="200055"/>
          </a:xfrm>
          <a:prstGeom prst="rect">
            <a:avLst/>
          </a:prstGeom>
          <a:noFill/>
        </p:spPr>
        <p:txBody>
          <a:bodyPr wrap="none" rtlCol="0" anchor="b">
            <a:spAutoFit/>
          </a:bodyPr>
          <a:lstStyle/>
          <a:p>
            <a:pPr defTabSz="914378">
              <a:defRPr/>
            </a:pPr>
            <a:r>
              <a:rPr lang="en-US" sz="700" dirty="0">
                <a:solidFill>
                  <a:srgbClr val="15284B"/>
                </a:solidFill>
                <a:latin typeface="Arial Narrow"/>
              </a:rPr>
              <a:t>KANSAS STATE DEPARTMENT OF EDUCATION </a:t>
            </a:r>
            <a:r>
              <a:rPr lang="en-US" sz="700" i="1" dirty="0">
                <a:solidFill>
                  <a:srgbClr val="15284B"/>
                </a:solidFill>
                <a:latin typeface="Arial Narrow"/>
              </a:rPr>
              <a:t>| www.ksde.org</a:t>
            </a:r>
          </a:p>
        </p:txBody>
      </p:sp>
    </p:spTree>
    <p:extLst>
      <p:ext uri="{BB962C8B-B14F-4D97-AF65-F5344CB8AC3E}">
        <p14:creationId xmlns:p14="http://schemas.microsoft.com/office/powerpoint/2010/main" val="37322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Defining Success</a:t>
            </a:r>
          </a:p>
        </p:txBody>
      </p:sp>
      <p:sp>
        <p:nvSpPr>
          <p:cNvPr id="6" name="Content Placeholder 1"/>
          <p:cNvSpPr>
            <a:spLocks noGrp="1"/>
          </p:cNvSpPr>
          <p:nvPr>
            <p:ph idx="1"/>
          </p:nvPr>
        </p:nvSpPr>
        <p:spPr>
          <a:xfrm>
            <a:off x="4495800" y="895350"/>
            <a:ext cx="4623593" cy="3828426"/>
          </a:xfrm>
          <a:solidFill>
            <a:srgbClr val="FFFFFF">
              <a:alpha val="60000"/>
            </a:srgbClr>
          </a:solidFill>
          <a:effectLst>
            <a:softEdge rad="63500"/>
          </a:effectLst>
        </p:spPr>
        <p:txBody>
          <a:bodyPr>
            <a:normAutofit/>
          </a:bodyPr>
          <a:lstStyle/>
          <a:p>
            <a:pPr>
              <a:spcBef>
                <a:spcPts val="600"/>
              </a:spcBef>
            </a:pPr>
            <a:r>
              <a:rPr lang="en-US"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 Successful Kansas High School Graduate has the</a:t>
            </a:r>
          </a:p>
          <a:p>
            <a:pPr marL="342892" indent="-342892">
              <a:spcBef>
                <a:spcPts val="600"/>
              </a:spcBef>
              <a:buFont typeface="Arial" panose="020B0604020202020204" pitchFamily="34" charset="0"/>
              <a:buChar char="•"/>
            </a:pPr>
            <a:r>
              <a:rPr lang="en-US" sz="20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Academic</a:t>
            </a:r>
            <a:r>
              <a:rPr lang="en-US" sz="20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preparation,</a:t>
            </a:r>
          </a:p>
          <a:p>
            <a:pPr marL="342892" indent="-342892">
              <a:spcBef>
                <a:spcPts val="0"/>
              </a:spcBef>
              <a:buFont typeface="Arial" panose="020B0604020202020204" pitchFamily="34" charset="0"/>
              <a:buChar char="•"/>
            </a:pPr>
            <a:r>
              <a:rPr lang="en-US" sz="20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Cognitive</a:t>
            </a:r>
            <a:r>
              <a:rPr lang="en-US" sz="20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preparation,</a:t>
            </a:r>
          </a:p>
          <a:p>
            <a:pPr marL="342892" indent="-342892">
              <a:spcBef>
                <a:spcPts val="0"/>
              </a:spcBef>
              <a:buFont typeface="Arial" panose="020B0604020202020204" pitchFamily="34" charset="0"/>
              <a:buChar char="•"/>
            </a:pPr>
            <a:r>
              <a:rPr lang="en-US" sz="20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Technical</a:t>
            </a:r>
            <a:r>
              <a:rPr lang="en-US" sz="20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skills,</a:t>
            </a:r>
          </a:p>
          <a:p>
            <a:pPr marL="342892" indent="-342892">
              <a:spcBef>
                <a:spcPts val="0"/>
              </a:spcBef>
              <a:buFont typeface="Arial" panose="020B0604020202020204" pitchFamily="34" charset="0"/>
              <a:buChar char="•"/>
            </a:pPr>
            <a:r>
              <a:rPr lang="en-US" sz="20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Employability</a:t>
            </a:r>
            <a:r>
              <a:rPr lang="en-US" sz="20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skills </a:t>
            </a:r>
            <a:r>
              <a:rPr lang="en-US"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and</a:t>
            </a:r>
          </a:p>
          <a:p>
            <a:pPr marL="342892" indent="-342892">
              <a:spcBef>
                <a:spcPts val="0"/>
              </a:spcBef>
              <a:buFont typeface="Arial" panose="020B0604020202020204" pitchFamily="34" charset="0"/>
              <a:buChar char="•"/>
            </a:pPr>
            <a:r>
              <a:rPr lang="en-US" sz="20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Civic engagement </a:t>
            </a:r>
            <a:endParaRPr lang="en-US" sz="20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endParaRPr>
          </a:p>
          <a:p>
            <a:pPr>
              <a:spcBef>
                <a:spcPts val="600"/>
              </a:spcBef>
            </a:pPr>
            <a:r>
              <a:rPr lang="en-US"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endParaRPr lang="en-US" dirty="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50"/>
            <a:ext cx="9144000" cy="3810000"/>
          </a:xfrm>
          <a:prstGeom prst="rect">
            <a:avLst/>
          </a:prstGeom>
        </p:spPr>
      </p:pic>
      <p:sp>
        <p:nvSpPr>
          <p:cNvPr id="11" name="Content Placeholder 1"/>
          <p:cNvSpPr txBox="1">
            <a:spLocks/>
          </p:cNvSpPr>
          <p:nvPr/>
        </p:nvSpPr>
        <p:spPr>
          <a:xfrm>
            <a:off x="4629151" y="895350"/>
            <a:ext cx="4571999" cy="3810000"/>
          </a:xfrm>
          <a:prstGeom prst="rect">
            <a:avLst/>
          </a:prstGeom>
          <a:solidFill>
            <a:srgbClr val="FFFFFF">
              <a:alpha val="54000"/>
            </a:srgbClr>
          </a:solidFill>
          <a:effectLst>
            <a:softEdge rad="63500"/>
          </a:effectLst>
        </p:spPr>
        <p:txBody>
          <a:bodyPr vert="horz" lIns="68580" tIns="34290" rIns="68580" bIns="34290" rtlCol="0">
            <a:normAutofit fontScale="85000" lnSpcReduction="20000"/>
          </a:bodyPr>
          <a:lstStyle>
            <a:lvl1pPr marL="0" indent="0" algn="l" defTabSz="1219170" rtl="0" eaLnBrk="1" latinLnBrk="0" hangingPunct="1">
              <a:spcBef>
                <a:spcPct val="20000"/>
              </a:spcBef>
              <a:buClr>
                <a:srgbClr val="4B4B4D"/>
              </a:buClr>
              <a:buSzPct val="125000"/>
              <a:buFont typeface="Arial" panose="020B0604020202020204" pitchFamily="34" charset="0"/>
              <a:buNone/>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bg2"/>
              </a:buClr>
              <a:buSzPct val="120000"/>
              <a:buFont typeface="Arial" panose="020B0604020202020204" pitchFamily="34" charset="0"/>
              <a:buChar char="•"/>
              <a:defRPr sz="2667" kern="1200">
                <a:solidFill>
                  <a:schemeClr val="tx1"/>
                </a:solidFill>
                <a:latin typeface="+mn-lt"/>
                <a:ea typeface="+mn-ea"/>
                <a:cs typeface="+mn-cs"/>
              </a:defRPr>
            </a:lvl2pPr>
            <a:lvl3pPr marL="1676358" indent="-457189" algn="l" defTabSz="1219170" rtl="0" eaLnBrk="1" latinLnBrk="0" hangingPunct="1">
              <a:spcBef>
                <a:spcPct val="20000"/>
              </a:spcBef>
              <a:buClr>
                <a:schemeClr val="tx2">
                  <a:lumMod val="75000"/>
                  <a:lumOff val="25000"/>
                </a:schemeClr>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spcBef>
                <a:spcPts val="600"/>
              </a:spcBef>
            </a:pPr>
            <a:r>
              <a:rPr lang="en-US" sz="2700" dirty="0">
                <a:solidFill>
                  <a:schemeClr val="tx2"/>
                </a:solidFill>
                <a:ea typeface="Calibri" panose="020F0502020204030204" pitchFamily="34" charset="0"/>
                <a:cs typeface="Times New Roman" panose="02020603050405020304" pitchFamily="18" charset="0"/>
              </a:rPr>
              <a:t>A Successful Kansas High School Graduate has the</a:t>
            </a:r>
          </a:p>
          <a:p>
            <a:pPr marL="342892" indent="-342892">
              <a:spcBef>
                <a:spcPts val="600"/>
              </a:spcBef>
              <a:buFont typeface="Arial" panose="020B0604020202020204" pitchFamily="34" charset="0"/>
              <a:buChar char="•"/>
            </a:pPr>
            <a:r>
              <a:rPr lang="en-US" sz="2700" b="1" dirty="0">
                <a:solidFill>
                  <a:schemeClr val="tx2"/>
                </a:solidFill>
                <a:ea typeface="Calibri" panose="020F0502020204030204" pitchFamily="34" charset="0"/>
                <a:cs typeface="Times New Roman" panose="02020603050405020304" pitchFamily="18" charset="0"/>
              </a:rPr>
              <a:t>Academic</a:t>
            </a:r>
            <a:r>
              <a:rPr lang="en-US" sz="2700" dirty="0">
                <a:solidFill>
                  <a:schemeClr val="tx2"/>
                </a:solidFill>
                <a:ea typeface="Calibri" panose="020F0502020204030204" pitchFamily="34" charset="0"/>
                <a:cs typeface="Times New Roman" panose="02020603050405020304" pitchFamily="18" charset="0"/>
              </a:rPr>
              <a:t> preparation,</a:t>
            </a:r>
          </a:p>
          <a:p>
            <a:pPr marL="342892" indent="-342892">
              <a:spcBef>
                <a:spcPts val="0"/>
              </a:spcBef>
              <a:buFont typeface="Arial" panose="020B0604020202020204" pitchFamily="34" charset="0"/>
              <a:buChar char="•"/>
            </a:pPr>
            <a:r>
              <a:rPr lang="en-US" sz="2700" b="1" dirty="0">
                <a:solidFill>
                  <a:schemeClr val="tx2"/>
                </a:solidFill>
                <a:ea typeface="Calibri" panose="020F0502020204030204" pitchFamily="34" charset="0"/>
                <a:cs typeface="Times New Roman" panose="02020603050405020304" pitchFamily="18" charset="0"/>
              </a:rPr>
              <a:t>Cognitive</a:t>
            </a:r>
            <a:r>
              <a:rPr lang="en-US" sz="2700" dirty="0">
                <a:solidFill>
                  <a:schemeClr val="tx2"/>
                </a:solidFill>
                <a:ea typeface="Calibri" panose="020F0502020204030204" pitchFamily="34" charset="0"/>
                <a:cs typeface="Times New Roman" panose="02020603050405020304" pitchFamily="18" charset="0"/>
              </a:rPr>
              <a:t> preparation,</a:t>
            </a:r>
          </a:p>
          <a:p>
            <a:pPr marL="342892" indent="-342892">
              <a:spcBef>
                <a:spcPts val="0"/>
              </a:spcBef>
              <a:buFont typeface="Arial" panose="020B0604020202020204" pitchFamily="34" charset="0"/>
              <a:buChar char="•"/>
            </a:pPr>
            <a:r>
              <a:rPr lang="en-US" sz="2700" b="1" dirty="0">
                <a:solidFill>
                  <a:schemeClr val="tx2"/>
                </a:solidFill>
                <a:ea typeface="Calibri" panose="020F0502020204030204" pitchFamily="34" charset="0"/>
                <a:cs typeface="Times New Roman" panose="02020603050405020304" pitchFamily="18" charset="0"/>
              </a:rPr>
              <a:t>Technical</a:t>
            </a:r>
            <a:r>
              <a:rPr lang="en-US" sz="2700" dirty="0">
                <a:solidFill>
                  <a:schemeClr val="tx2"/>
                </a:solidFill>
                <a:ea typeface="Calibri" panose="020F0502020204030204" pitchFamily="34" charset="0"/>
                <a:cs typeface="Times New Roman" panose="02020603050405020304" pitchFamily="18" charset="0"/>
              </a:rPr>
              <a:t> skills,</a:t>
            </a:r>
          </a:p>
          <a:p>
            <a:pPr marL="342892" indent="-342892">
              <a:spcBef>
                <a:spcPts val="0"/>
              </a:spcBef>
              <a:buFont typeface="Arial" panose="020B0604020202020204" pitchFamily="34" charset="0"/>
              <a:buChar char="•"/>
            </a:pPr>
            <a:r>
              <a:rPr lang="en-US" sz="2700" b="1" dirty="0">
                <a:solidFill>
                  <a:schemeClr val="tx2"/>
                </a:solidFill>
                <a:ea typeface="Calibri" panose="020F0502020204030204" pitchFamily="34" charset="0"/>
                <a:cs typeface="Times New Roman" panose="02020603050405020304" pitchFamily="18" charset="0"/>
              </a:rPr>
              <a:t>Employability</a:t>
            </a:r>
            <a:r>
              <a:rPr lang="en-US" sz="2700" dirty="0">
                <a:solidFill>
                  <a:schemeClr val="tx2"/>
                </a:solidFill>
                <a:ea typeface="Calibri" panose="020F0502020204030204" pitchFamily="34" charset="0"/>
                <a:cs typeface="Times New Roman" panose="02020603050405020304" pitchFamily="18" charset="0"/>
              </a:rPr>
              <a:t> skills and</a:t>
            </a:r>
          </a:p>
          <a:p>
            <a:pPr marL="342892" indent="-342892">
              <a:spcBef>
                <a:spcPts val="0"/>
              </a:spcBef>
              <a:buFont typeface="Arial" panose="020B0604020202020204" pitchFamily="34" charset="0"/>
              <a:buChar char="•"/>
            </a:pPr>
            <a:r>
              <a:rPr lang="en-US" sz="2700" b="1" dirty="0">
                <a:solidFill>
                  <a:schemeClr val="tx2"/>
                </a:solidFill>
                <a:ea typeface="Calibri" panose="020F0502020204030204" pitchFamily="34" charset="0"/>
                <a:cs typeface="Times New Roman" panose="02020603050405020304" pitchFamily="18" charset="0"/>
              </a:rPr>
              <a:t>Civic engagement </a:t>
            </a:r>
            <a:endParaRPr lang="en-US" sz="2700" dirty="0">
              <a:solidFill>
                <a:schemeClr val="tx2"/>
              </a:solidFill>
              <a:ea typeface="Calibri" panose="020F0502020204030204" pitchFamily="34" charset="0"/>
              <a:cs typeface="Times New Roman" panose="02020603050405020304" pitchFamily="18" charset="0"/>
            </a:endParaRPr>
          </a:p>
          <a:p>
            <a:pPr>
              <a:spcBef>
                <a:spcPts val="600"/>
              </a:spcBef>
            </a:pPr>
            <a:r>
              <a:rPr lang="en-US" sz="2700" dirty="0">
                <a:solidFill>
                  <a:schemeClr val="tx2"/>
                </a:solidFill>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endParaRPr lang="en-US" sz="2400" dirty="0">
              <a:solidFill>
                <a:srgbClr val="00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162" y="1371600"/>
            <a:ext cx="719603" cy="1166351"/>
          </a:xfrm>
          <a:prstGeom prst="rect">
            <a:avLst/>
          </a:prstGeom>
        </p:spPr>
      </p:pic>
    </p:spTree>
    <p:extLst>
      <p:ext uri="{BB962C8B-B14F-4D97-AF65-F5344CB8AC3E}">
        <p14:creationId xmlns:p14="http://schemas.microsoft.com/office/powerpoint/2010/main" val="34566089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2"/>
            <a:ext cx="9144000" cy="833748"/>
          </a:xfrm>
        </p:spPr>
        <p:txBody>
          <a:bodyPr>
            <a:normAutofit/>
          </a:bodyPr>
          <a:lstStyle/>
          <a:p>
            <a:r>
              <a:rPr lang="en-US" dirty="0"/>
              <a:t>Creating a Vision for Kansas – State Outcomes</a:t>
            </a:r>
          </a:p>
        </p:txBody>
      </p:sp>
      <p:pic>
        <p:nvPicPr>
          <p:cNvPr id="6" name="Picture 5" descr="Kansas-Can-blue_white-gold-st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 y="895350"/>
            <a:ext cx="2648654" cy="3810000"/>
          </a:xfrm>
          <a:prstGeom prst="rect">
            <a:avLst/>
          </a:prstGeom>
        </p:spPr>
      </p:pic>
      <p:graphicFrame>
        <p:nvGraphicFramePr>
          <p:cNvPr id="9" name="Diagram 8"/>
          <p:cNvGraphicFramePr/>
          <p:nvPr>
            <p:extLst/>
          </p:nvPr>
        </p:nvGraphicFramePr>
        <p:xfrm>
          <a:off x="2571750" y="895350"/>
          <a:ext cx="6515100" cy="3810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45380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Related image">
            <a:hlinkClick r:id="rId3"/>
            <a:extLst>
              <a:ext uri="{FF2B5EF4-FFF2-40B4-BE49-F238E27FC236}">
                <a16:creationId xmlns:a16="http://schemas.microsoft.com/office/drawing/2014/main" id="{2AD2C91C-7539-5849-8A7F-8D9FD69BE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778" y="893312"/>
            <a:ext cx="5385459" cy="38006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hlinkClick r:id="rId5"/>
            <a:extLst>
              <a:ext uri="{FF2B5EF4-FFF2-40B4-BE49-F238E27FC236}">
                <a16:creationId xmlns:a16="http://schemas.microsoft.com/office/drawing/2014/main" id="{85641593-1DC3-634E-8AAF-FF56750FD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149" y="900060"/>
            <a:ext cx="5613602" cy="37939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Where Students on this Playground Safe?</a:t>
            </a:r>
          </a:p>
        </p:txBody>
      </p:sp>
      <p:pic>
        <p:nvPicPr>
          <p:cNvPr id="1032" name="Picture 8" descr="Related image">
            <a:hlinkClick r:id="rId8"/>
            <a:extLst>
              <a:ext uri="{FF2B5EF4-FFF2-40B4-BE49-F238E27FC236}">
                <a16:creationId xmlns:a16="http://schemas.microsoft.com/office/drawing/2014/main" id="{56181217-5EEE-C24D-AC53-D0D4DFFA00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7180" y="897321"/>
            <a:ext cx="2739757" cy="3821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hlinkClick r:id="rId10"/>
            <a:extLst>
              <a:ext uri="{FF2B5EF4-FFF2-40B4-BE49-F238E27FC236}">
                <a16:creationId xmlns:a16="http://schemas.microsoft.com/office/drawing/2014/main" id="{45E52F1F-FE8A-3942-93A6-E8DAAE1F4D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0843" y="893312"/>
            <a:ext cx="5060908" cy="37939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Image result for Dangerous elementary playgrounds">
            <a:hlinkClick r:id="rId12"/>
            <a:extLst>
              <a:ext uri="{FF2B5EF4-FFF2-40B4-BE49-F238E27FC236}">
                <a16:creationId xmlns:a16="http://schemas.microsoft.com/office/drawing/2014/main" id="{6B9691AF-42E5-B14B-B6C2-1EBC4FCF43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8149" y="900060"/>
            <a:ext cx="5141573" cy="385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256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5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dissolve">
                                      <p:cBhvr>
                                        <p:cTn id="12" dur="500"/>
                                        <p:tgtEl>
                                          <p:spTgt spid="1034"/>
                                        </p:tgtEl>
                                      </p:cBhvr>
                                    </p:animEffec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ssolve">
                                      <p:cBhvr>
                                        <p:cTn id="17"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dissolve">
                                      <p:cBhvr>
                                        <p:cTn id="22" dur="500"/>
                                        <p:tgtEl>
                                          <p:spTgt spid="1036"/>
                                        </p:tgtEl>
                                      </p:cBhvr>
                                    </p:animEffect>
                                  </p:childTnLst>
                                  <p:subTnLst>
                                    <p:set>
                                      <p:cBhvr override="childStyle">
                                        <p:cTn dur="1" fill="hold" display="0" masterRel="nextClick" afterEffect="1"/>
                                        <p:tgtEl>
                                          <p:spTgt spid="103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Does Anyone Remember this Safety Drill?</a:t>
            </a:r>
          </a:p>
        </p:txBody>
      </p:sp>
      <p:pic>
        <p:nvPicPr>
          <p:cNvPr id="1026" name="Picture 2" descr="Image result for Nuclear fallout school drills">
            <a:hlinkClick r:id="rId4"/>
            <a:extLst>
              <a:ext uri="{FF2B5EF4-FFF2-40B4-BE49-F238E27FC236}">
                <a16:creationId xmlns:a16="http://schemas.microsoft.com/office/drawing/2014/main" id="{7E532F5C-137A-6249-8DE6-AA4C20CE1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293" y="888023"/>
            <a:ext cx="5990794" cy="381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959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Information from PDK…</a:t>
            </a:r>
          </a:p>
        </p:txBody>
      </p:sp>
      <p:sp>
        <p:nvSpPr>
          <p:cNvPr id="3" name="Rectangle 2">
            <a:extLst>
              <a:ext uri="{FF2B5EF4-FFF2-40B4-BE49-F238E27FC236}">
                <a16:creationId xmlns:a16="http://schemas.microsoft.com/office/drawing/2014/main" id="{596C470E-DB05-CB49-BB74-0DC9EA7DF4FA}"/>
              </a:ext>
            </a:extLst>
          </p:cNvPr>
          <p:cNvSpPr/>
          <p:nvPr/>
        </p:nvSpPr>
        <p:spPr>
          <a:xfrm>
            <a:off x="3016801" y="1181026"/>
            <a:ext cx="5976000" cy="3416320"/>
          </a:xfrm>
          <a:prstGeom prst="rect">
            <a:avLst/>
          </a:prstGeom>
        </p:spPr>
        <p:txBody>
          <a:bodyPr wrap="square">
            <a:spAutoFit/>
          </a:bodyPr>
          <a:lstStyle/>
          <a:p>
            <a:r>
              <a:rPr lang="en-US" sz="5400" dirty="0">
                <a:solidFill>
                  <a:schemeClr val="tx2"/>
                </a:solidFill>
              </a:rPr>
              <a:t>“34% of parents fear for their child’s physical safety in school.” </a:t>
            </a:r>
            <a:endParaRPr lang="en-US" sz="5400" dirty="0">
              <a:solidFill>
                <a:schemeClr val="tx2"/>
              </a:solidFill>
              <a:effectLst/>
            </a:endParaRPr>
          </a:p>
        </p:txBody>
      </p:sp>
    </p:spTree>
    <p:extLst>
      <p:ext uri="{BB962C8B-B14F-4D97-AF65-F5344CB8AC3E}">
        <p14:creationId xmlns:p14="http://schemas.microsoft.com/office/powerpoint/2010/main" val="31161113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1"/>
            <a:ext cx="2267104" cy="3674583"/>
          </a:xfrm>
          <a:prstGeom prst="rect">
            <a:avLst/>
          </a:prstGeom>
        </p:spPr>
      </p:pic>
      <p:sp>
        <p:nvSpPr>
          <p:cNvPr id="4" name="TextBox 3">
            <a:extLst>
              <a:ext uri="{FF2B5EF4-FFF2-40B4-BE49-F238E27FC236}">
                <a16:creationId xmlns:a16="http://schemas.microsoft.com/office/drawing/2014/main" id="{5E2FC156-1A74-154D-97A8-5FFB903B68A8}"/>
              </a:ext>
            </a:extLst>
          </p:cNvPr>
          <p:cNvSpPr txBox="1"/>
          <p:nvPr/>
        </p:nvSpPr>
        <p:spPr>
          <a:xfrm>
            <a:off x="173811" y="113355"/>
            <a:ext cx="8727383" cy="646331"/>
          </a:xfrm>
          <a:prstGeom prst="rect">
            <a:avLst/>
          </a:prstGeom>
          <a:noFill/>
        </p:spPr>
        <p:txBody>
          <a:bodyPr wrap="square" rtlCol="0">
            <a:spAutoFit/>
          </a:bodyPr>
          <a:lstStyle/>
          <a:p>
            <a:r>
              <a:rPr lang="en-US" sz="3600" dirty="0">
                <a:solidFill>
                  <a:schemeClr val="bg1"/>
                </a:solidFill>
              </a:rPr>
              <a:t>Safe and Secure Schools Act</a:t>
            </a:r>
          </a:p>
        </p:txBody>
      </p:sp>
      <p:sp>
        <p:nvSpPr>
          <p:cNvPr id="3" name="TextBox 2">
            <a:extLst>
              <a:ext uri="{FF2B5EF4-FFF2-40B4-BE49-F238E27FC236}">
                <a16:creationId xmlns:a16="http://schemas.microsoft.com/office/drawing/2014/main" id="{31EEB9FF-42CC-164F-9F77-DFC5FC1F3DF1}"/>
              </a:ext>
            </a:extLst>
          </p:cNvPr>
          <p:cNvSpPr txBox="1"/>
          <p:nvPr/>
        </p:nvSpPr>
        <p:spPr>
          <a:xfrm>
            <a:off x="2855293" y="921895"/>
            <a:ext cx="6175948" cy="3416320"/>
          </a:xfrm>
          <a:prstGeom prst="rect">
            <a:avLst/>
          </a:prstGeom>
          <a:noFill/>
        </p:spPr>
        <p:txBody>
          <a:bodyPr wrap="square" rtlCol="0">
            <a:spAutoFit/>
          </a:bodyPr>
          <a:lstStyle/>
          <a:p>
            <a:r>
              <a:rPr lang="en-US" sz="2400" dirty="0">
                <a:solidFill>
                  <a:schemeClr val="tx2"/>
                </a:solidFill>
              </a:rPr>
              <a:t>The bill requires the State Board of Education to develop statewide standards for making all public schools safe and secure.</a:t>
            </a:r>
          </a:p>
          <a:p>
            <a:endParaRPr lang="en-US" sz="2400" dirty="0">
              <a:solidFill>
                <a:schemeClr val="tx2"/>
              </a:solidFill>
            </a:endParaRPr>
          </a:p>
          <a:p>
            <a:r>
              <a:rPr lang="en-US" sz="2400" dirty="0">
                <a:solidFill>
                  <a:schemeClr val="bg2"/>
                </a:solidFill>
              </a:rPr>
              <a:t>●</a:t>
            </a:r>
            <a:r>
              <a:rPr lang="en-US" sz="2400" dirty="0">
                <a:solidFill>
                  <a:schemeClr val="tx2"/>
                </a:solidFill>
              </a:rPr>
              <a:t> The infrastructure of school buildings, including secured entrances, windows, and other facets of the structural integrity of school buildings;</a:t>
            </a:r>
          </a:p>
        </p:txBody>
      </p:sp>
    </p:spTree>
    <p:extLst>
      <p:ext uri="{BB962C8B-B14F-4D97-AF65-F5344CB8AC3E}">
        <p14:creationId xmlns:p14="http://schemas.microsoft.com/office/powerpoint/2010/main" val="12831441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16314</TotalTime>
  <Words>3393</Words>
  <Application>Microsoft Office PowerPoint</Application>
  <PresentationFormat>On-screen Show (16:9)</PresentationFormat>
  <Paragraphs>177</Paragraphs>
  <Slides>22</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Arial Black</vt:lpstr>
      <vt:lpstr>Arial Narrow</vt:lpstr>
      <vt:lpstr>Calibri</vt:lpstr>
      <vt:lpstr>Century Gothic</vt:lpstr>
      <vt:lpstr>Franklin Gothic Demi Cond</vt:lpstr>
      <vt:lpstr>Segoe UI</vt:lpstr>
      <vt:lpstr>Times New Roman</vt:lpstr>
      <vt:lpstr>Wingdings</vt:lpstr>
      <vt:lpstr>Office Theme</vt:lpstr>
      <vt:lpstr>KansansCAN-Blank-Template</vt:lpstr>
      <vt:lpstr>2_KansansCAN-Blank-Template</vt:lpstr>
      <vt:lpstr>3_KansansCAN-Blank-Template</vt:lpstr>
      <vt:lpstr>Kansas Leads the World in the Success of Each Student.</vt:lpstr>
      <vt:lpstr>PowerPoint Presentation</vt:lpstr>
      <vt:lpstr>PowerPoint Presentation</vt:lpstr>
      <vt:lpstr>Defining Success</vt:lpstr>
      <vt:lpstr>Creating a Vision for Kansas – State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Penny Rice</cp:lastModifiedBy>
  <cp:revision>267</cp:revision>
  <dcterms:created xsi:type="dcterms:W3CDTF">2012-10-22T13:49:38Z</dcterms:created>
  <dcterms:modified xsi:type="dcterms:W3CDTF">2018-10-19T18:32:30Z</dcterms:modified>
</cp:coreProperties>
</file>