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6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7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703" r:id="rId2"/>
    <p:sldMasterId id="2147483721" r:id="rId3"/>
    <p:sldMasterId id="2147483765" r:id="rId4"/>
    <p:sldMasterId id="2147483819" r:id="rId5"/>
    <p:sldMasterId id="2147483836" r:id="rId6"/>
    <p:sldMasterId id="2147483859" r:id="rId7"/>
    <p:sldMasterId id="2147483877" r:id="rId8"/>
  </p:sldMasterIdLst>
  <p:notesMasterIdLst>
    <p:notesMasterId r:id="rId21"/>
  </p:notesMasterIdLst>
  <p:handoutMasterIdLst>
    <p:handoutMasterId r:id="rId22"/>
  </p:handoutMasterIdLst>
  <p:sldIdLst>
    <p:sldId id="457" r:id="rId9"/>
    <p:sldId id="998" r:id="rId10"/>
    <p:sldId id="868" r:id="rId11"/>
    <p:sldId id="989" r:id="rId12"/>
    <p:sldId id="262" r:id="rId13"/>
    <p:sldId id="994" r:id="rId14"/>
    <p:sldId id="1031" r:id="rId15"/>
    <p:sldId id="1032" r:id="rId16"/>
    <p:sldId id="993" r:id="rId17"/>
    <p:sldId id="1034" r:id="rId18"/>
    <p:sldId id="1033" r:id="rId19"/>
    <p:sldId id="456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1C1C1"/>
    <a:srgbClr val="EBEBEB"/>
    <a:srgbClr val="C8D6DE"/>
    <a:srgbClr val="D87B41"/>
    <a:srgbClr val="941651"/>
    <a:srgbClr val="CC9900"/>
    <a:srgbClr val="AEC8D5"/>
    <a:srgbClr val="909295"/>
    <a:srgbClr val="000000"/>
    <a:srgbClr val="E9B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80" autoAdjust="0"/>
    <p:restoredTop sz="96437" autoAdjust="0"/>
  </p:normalViewPr>
  <p:slideViewPr>
    <p:cSldViewPr snapToGrid="0" snapToObjects="1">
      <p:cViewPr varScale="1">
        <p:scale>
          <a:sx n="169" d="100"/>
          <a:sy n="169" d="100"/>
        </p:scale>
        <p:origin x="328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5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0D017-9E15-4FB1-B0C6-00A7E4C75B5C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10798-0812-4B80-8587-15F81A7A01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66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8AFB5-48E9-094A-8A9A-FD25166133F8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8B449-3EE6-F940-A288-ACF3366978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69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852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989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029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243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241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611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Today’s students are the future workforce and future leaders of Kansas. Kansans Can achieve anything and, together, Kansans Can lead the world in the success of each student.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556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microsoft.com/office/2007/relationships/hdphoto" Target="../media/hdphoto2.wdp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10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10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microsoft.com/office/2007/relationships/hdphoto" Target="../media/hdphoto2.wdp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1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1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microsoft.com/office/2007/relationships/hdphoto" Target="../media/hdphoto2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png"/></Relationships>
</file>

<file path=ppt/slideLayouts/_rels/slideLayout1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png"/></Relationships>
</file>

<file path=ppt/slideLayouts/_rels/slideLayout1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png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6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65714" y="708784"/>
            <a:ext cx="4771784" cy="2057468"/>
          </a:xfrm>
        </p:spPr>
        <p:txBody>
          <a:bodyPr anchor="b" anchorCtr="0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265714" y="2897902"/>
            <a:ext cx="4771784" cy="88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1242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2" name="Flowchart: Off-page Connector 11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654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3920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3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67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246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3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9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25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5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22" indent="-285722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67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4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226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5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22" indent="-285722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4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236083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3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3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5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8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67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676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3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3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5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8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33377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8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3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047755"/>
            <a:ext cx="8153400" cy="304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54" indent="0" algn="r">
              <a:buNone/>
              <a:defRPr i="1">
                <a:solidFill>
                  <a:schemeClr val="bg1"/>
                </a:solidFill>
              </a:defRPr>
            </a:lvl2pPr>
            <a:lvl3pPr marL="914310" indent="0" algn="ctr">
              <a:buNone/>
              <a:defRPr i="1">
                <a:solidFill>
                  <a:schemeClr val="bg1"/>
                </a:solidFill>
              </a:defRPr>
            </a:lvl3pPr>
            <a:lvl4pPr marL="1371464" indent="0" algn="ctr">
              <a:buNone/>
              <a:defRPr i="1">
                <a:solidFill>
                  <a:schemeClr val="bg1"/>
                </a:solidFill>
              </a:defRPr>
            </a:lvl4pPr>
            <a:lvl5pPr marL="182861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192436" y="4811820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129787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36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54" indent="0" algn="r">
              <a:buNone/>
              <a:defRPr i="1">
                <a:solidFill>
                  <a:schemeClr val="bg1"/>
                </a:solidFill>
              </a:defRPr>
            </a:lvl2pPr>
            <a:lvl3pPr marL="914310" indent="0" algn="ctr">
              <a:buNone/>
              <a:defRPr i="1">
                <a:solidFill>
                  <a:schemeClr val="bg1"/>
                </a:solidFill>
              </a:defRPr>
            </a:lvl3pPr>
            <a:lvl4pPr marL="1371464" indent="0" algn="ctr">
              <a:buNone/>
              <a:defRPr i="1">
                <a:solidFill>
                  <a:schemeClr val="bg1"/>
                </a:solidFill>
              </a:defRPr>
            </a:lvl4pPr>
            <a:lvl5pPr marL="182861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1: 1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4800600"/>
            <a:ext cx="9144000" cy="342900"/>
            <a:chOff x="0" y="6400800"/>
            <a:chExt cx="91440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33806"/>
            <a:ext cx="8686800" cy="3593592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71452"/>
            <a:ext cx="8686800" cy="39241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Insert 1-Line Title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4891259"/>
            <a:ext cx="457200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4395978"/>
            <a:ext cx="8686800" cy="246888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868294" y="204787"/>
            <a:ext cx="2597220" cy="130896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half" idx="2"/>
          </p:nvPr>
        </p:nvSpPr>
        <p:spPr>
          <a:xfrm>
            <a:off x="868294" y="1513755"/>
            <a:ext cx="2597220" cy="30808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6207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015529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har char="●"/>
              <a:defRPr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400" kern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/>
              <a:t>‹#›</a:t>
            </a:fld>
            <a:endParaRPr lang="en"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295451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8637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baseline="0" dirty="0">
                <a:solidFill>
                  <a:schemeClr val="tx1"/>
                </a:solidFill>
              </a:rPr>
              <a:t>www.ksde.org</a:t>
            </a:r>
            <a:endParaRPr lang="en-US" sz="700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2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60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7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38" indent="-342884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3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8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2344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8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46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#kansanscan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4767264"/>
            <a:ext cx="3200400" cy="273844"/>
          </a:xfrm>
        </p:spPr>
        <p:txBody>
          <a:bodyPr/>
          <a:lstStyle/>
          <a:p>
            <a:r>
              <a:rPr lang="en-US" dirty="0"/>
              <a:t>Lead the World in the Success of Each Child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92445" y="4765655"/>
            <a:ext cx="1579957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000" i="1" baseline="0" dirty="0">
                <a:solidFill>
                  <a:schemeClr val="bg1">
                    <a:lumMod val="65000"/>
                  </a:schemeClr>
                </a:solidFill>
              </a:rPr>
              <a:t>www.ksde.org</a:t>
            </a:r>
            <a:endParaRPr lang="en-US" sz="1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6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2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29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2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2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2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3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2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2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7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7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1/23/19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0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93" y="3600450"/>
            <a:ext cx="723835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294" y="-1"/>
            <a:ext cx="7238359" cy="3462337"/>
          </a:xfr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293" y="4025503"/>
            <a:ext cx="7238359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4767263"/>
            <a:ext cx="4982454" cy="273844"/>
          </a:xfrm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968" y="4767263"/>
            <a:ext cx="614722" cy="273844"/>
          </a:xfrm>
        </p:spPr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11909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54476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9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8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458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7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337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3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36" indent="-285736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8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2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197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3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36" indent="-285736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2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10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1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3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6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8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536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1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3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6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0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6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4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4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4025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815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416293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1945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1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4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4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788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106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531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22102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263802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899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294" y="205979"/>
            <a:ext cx="5608706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50899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043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229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19294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183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296830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3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0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8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baseline="0" dirty="0">
                <a:solidFill>
                  <a:schemeClr val="tx1"/>
                </a:solidFill>
              </a:rPr>
              <a:t>www.ksde.org</a:t>
            </a:r>
            <a:endParaRPr lang="en-US" sz="700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0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38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2853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86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169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#kansanscan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4767264"/>
            <a:ext cx="3200400" cy="273844"/>
          </a:xfrm>
        </p:spPr>
        <p:txBody>
          <a:bodyPr/>
          <a:lstStyle/>
          <a:p>
            <a:r>
              <a:rPr lang="en-US" dirty="0"/>
              <a:t>Lead the World in the Success of Each Child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92444" y="4765655"/>
            <a:ext cx="1579957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000" i="1" baseline="0" dirty="0">
                <a:solidFill>
                  <a:schemeClr val="bg1">
                    <a:lumMod val="65000"/>
                  </a:schemeClr>
                </a:solidFill>
              </a:rPr>
              <a:t>www.ksde.org</a:t>
            </a:r>
            <a:endParaRPr lang="en-US" sz="1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4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83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1/23/19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3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04815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5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041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432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438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05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solidFill>
            <a:schemeClr val="tx2"/>
          </a:solidFill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503" y="2313940"/>
            <a:ext cx="5175210" cy="2350930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503" y="1188799"/>
            <a:ext cx="517521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0" name="Flowchart: Off-page Connector 9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8951090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745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12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6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3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67311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28817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1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4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88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2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6955" y="205978"/>
            <a:ext cx="3849699" cy="1223249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pPr/>
              <a:t>1/23/19</a:t>
            </a:fld>
            <a:endParaRPr lang="en-US" dirty="0"/>
          </a:p>
        </p:txBody>
      </p:sp>
      <p:sp>
        <p:nvSpPr>
          <p:cNvPr id="6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noFill/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349625" y="1567543"/>
            <a:ext cx="4757738" cy="31997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1" name="Flowchart: Off-page Connector 10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349625" y="205979"/>
            <a:ext cx="838200" cy="85764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722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32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15444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61984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18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209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659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98198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462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9261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5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1/23/19</a:t>
            </a:fld>
            <a:endParaRPr lang="en-US" dirty="0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0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6834098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4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248151"/>
            <a:ext cx="6309360" cy="382561"/>
          </a:xfrm>
          <a:prstGeom prst="rect">
            <a:avLst/>
          </a:prstGeom>
          <a:noFill/>
        </p:spPr>
        <p:txBody>
          <a:bodyPr anchor="ctr" anchorCtr="0"/>
          <a:lstStyle>
            <a:lvl1pPr marL="0" indent="0">
              <a:buNone/>
              <a:defRPr sz="1600" spc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1/23/19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10365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srgbClr val="15284B"/>
                </a:solidFill>
                <a:latin typeface="Arial Narrow"/>
              </a:rPr>
              <a:t>KANSAS STATE DEPARTMENT OF EDUCATION </a:t>
            </a:r>
            <a:r>
              <a:rPr lang="en-US" sz="700" i="1" dirty="0">
                <a:solidFill>
                  <a:srgbClr val="15284B"/>
                </a:solidFill>
                <a:latin typeface="Arial Narrow"/>
              </a:rPr>
              <a:t>| www.ksde.org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967" y="4126708"/>
            <a:ext cx="1545693" cy="9144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0" y="1"/>
            <a:ext cx="9144000" cy="340994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91438" indent="0"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62000" y="3600532"/>
            <a:ext cx="7620000" cy="507831"/>
          </a:xfrm>
          <a:noFill/>
        </p:spPr>
        <p:txBody>
          <a:bodyPr lIns="91440" tIns="91440" rIns="91440" bIns="91440" anchor="ctr" anchorCtr="0"/>
          <a:lstStyle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4984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7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2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60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7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38" indent="-342884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674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8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9202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8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67119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2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5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5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2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886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2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2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2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528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2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2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7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7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64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1/23/19</a:t>
            </a:fld>
            <a:endParaRPr lang="en-US" dirty="0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66521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83582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271829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8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781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7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684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3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36" indent="-285736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8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2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896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3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36" indent="-285736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2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61348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1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3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6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8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5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1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3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6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78431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6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7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047755"/>
            <a:ext cx="8153400" cy="304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78" indent="0" algn="r">
              <a:buNone/>
              <a:defRPr i="1">
                <a:solidFill>
                  <a:schemeClr val="bg1"/>
                </a:solidFill>
              </a:defRPr>
            </a:lvl2pPr>
            <a:lvl3pPr marL="914355" indent="0" algn="ctr">
              <a:buNone/>
              <a:defRPr i="1">
                <a:solidFill>
                  <a:schemeClr val="bg1"/>
                </a:solidFill>
              </a:defRPr>
            </a:lvl3pPr>
            <a:lvl4pPr marL="1371532" indent="0" algn="ctr">
              <a:buNone/>
              <a:defRPr i="1">
                <a:solidFill>
                  <a:schemeClr val="bg1"/>
                </a:solidFill>
              </a:defRPr>
            </a:lvl4pPr>
            <a:lvl5pPr marL="182870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192436" y="4811820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3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868294" y="1200151"/>
            <a:ext cx="362750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648200" y="1200151"/>
            <a:ext cx="345845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8324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78" indent="0" algn="r">
              <a:buNone/>
              <a:defRPr i="1">
                <a:solidFill>
                  <a:schemeClr val="bg1"/>
                </a:solidFill>
              </a:defRPr>
            </a:lvl2pPr>
            <a:lvl3pPr marL="914355" indent="0" algn="ctr">
              <a:buNone/>
              <a:defRPr i="1">
                <a:solidFill>
                  <a:schemeClr val="bg1"/>
                </a:solidFill>
              </a:defRPr>
            </a:lvl3pPr>
            <a:lvl4pPr marL="1371532" indent="0" algn="ctr">
              <a:buNone/>
              <a:defRPr i="1">
                <a:solidFill>
                  <a:schemeClr val="bg1"/>
                </a:solidFill>
              </a:defRPr>
            </a:lvl4pPr>
            <a:lvl5pPr marL="182870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8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1: 1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4800600"/>
            <a:ext cx="9144000" cy="342900"/>
            <a:chOff x="0" y="6400800"/>
            <a:chExt cx="91440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33806"/>
            <a:ext cx="8686800" cy="3593592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71452"/>
            <a:ext cx="8686800" cy="39241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Insert 1-Line Title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4891259"/>
            <a:ext cx="457200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4395978"/>
            <a:ext cx="8686800" cy="246888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13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795818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har char="●"/>
              <a:defRPr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400" kern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/>
              <a:t>‹#›</a:t>
            </a:fld>
            <a:endParaRPr lang="en" sz="14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84823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65714" y="708784"/>
            <a:ext cx="4771784" cy="2057468"/>
          </a:xfrm>
        </p:spPr>
        <p:txBody>
          <a:bodyPr anchor="b" anchorCtr="0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265714" y="2897902"/>
            <a:ext cx="4771784" cy="88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1242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2" name="Flowchart: Off-page Connector 11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69417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204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solidFill>
            <a:schemeClr val="tx2"/>
          </a:solidFill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503" y="2313940"/>
            <a:ext cx="5175210" cy="2350930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503" y="1188799"/>
            <a:ext cx="517521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0" name="Flowchart: Off-page Connector 9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9508964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6955" y="205978"/>
            <a:ext cx="3849699" cy="1223249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pPr/>
              <a:t>1/23/19</a:t>
            </a:fld>
            <a:endParaRPr lang="en-US" dirty="0"/>
          </a:p>
        </p:txBody>
      </p:sp>
      <p:sp>
        <p:nvSpPr>
          <p:cNvPr id="6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noFill/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349625" y="1567543"/>
            <a:ext cx="4757738" cy="31997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1" name="Flowchart: Off-page Connector 10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349625" y="205979"/>
            <a:ext cx="838200" cy="85764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507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1/23/19</a:t>
            </a:fld>
            <a:endParaRPr lang="en-US" dirty="0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0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4593040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1/23/19</a:t>
            </a:fld>
            <a:endParaRPr lang="en-US" dirty="0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650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4" y="1151335"/>
            <a:ext cx="3629093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294" y="1631156"/>
            <a:ext cx="3629093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4645027" y="1151335"/>
            <a:ext cx="346162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4"/>
          </p:nvPr>
        </p:nvSpPr>
        <p:spPr>
          <a:xfrm>
            <a:off x="4645027" y="1631156"/>
            <a:ext cx="346162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6771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868294" y="1200151"/>
            <a:ext cx="362750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648200" y="1200151"/>
            <a:ext cx="345845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1217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4" y="1151335"/>
            <a:ext cx="3629093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294" y="1631156"/>
            <a:ext cx="3629093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4645027" y="1151335"/>
            <a:ext cx="346162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4"/>
          </p:nvPr>
        </p:nvSpPr>
        <p:spPr>
          <a:xfrm>
            <a:off x="4645027" y="1631156"/>
            <a:ext cx="346162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288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40298463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34203917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868294" y="204787"/>
            <a:ext cx="2597220" cy="130896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half" idx="2"/>
          </p:nvPr>
        </p:nvSpPr>
        <p:spPr>
          <a:xfrm>
            <a:off x="868294" y="1513755"/>
            <a:ext cx="2597220" cy="30808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6316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93" y="3600450"/>
            <a:ext cx="723835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294" y="-1"/>
            <a:ext cx="7238359" cy="3462337"/>
          </a:xfr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293" y="4025503"/>
            <a:ext cx="7238359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4767263"/>
            <a:ext cx="4982454" cy="273844"/>
          </a:xfrm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968" y="4767263"/>
            <a:ext cx="614722" cy="273844"/>
          </a:xfrm>
        </p:spPr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903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34952837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294" y="205979"/>
            <a:ext cx="5608706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356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BA42-C848-47E8-9DB4-6B410DB1377B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8150-D109-427E-B865-09E9DE5ED0D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292" y="222249"/>
            <a:ext cx="356617" cy="571502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9755" y="857250"/>
            <a:ext cx="6823608" cy="341590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55" y="171993"/>
            <a:ext cx="305268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370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8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1130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9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4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62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2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175" indent="-342866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751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8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68215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8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25191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4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7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6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398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4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4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4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816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2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4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9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9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518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7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3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58005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7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276228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2.xml"/><Relationship Id="rId21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99.xml"/><Relationship Id="rId19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Relationship Id="rId22" Type="http://schemas.openxmlformats.org/officeDocument/2006/relationships/slideLayout" Target="../slideLayouts/slideLayout11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1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1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38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868295" y="205979"/>
            <a:ext cx="7238359" cy="8572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5" y="1200151"/>
            <a:ext cx="723835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4767263"/>
            <a:ext cx="49132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653" y="4767263"/>
            <a:ext cx="753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3B9A-EE3B-9E49-8C7A-EB4BACD1431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9" name="Flowchart: Off-page Connector 8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68294" y="4767263"/>
            <a:ext cx="2186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62E-A5C8-9F43-9794-799EA76A6F53}" type="datetimeFigureOut">
              <a:rPr lang="en-US" smtClean="0"/>
              <a:pPr/>
              <a:t>1/23/19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49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4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7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1" y="699781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9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2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  <p:sldLayoutId id="2147483786" r:id="rId21"/>
    <p:sldLayoutId id="2147483787" r:id="rId22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55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2" indent="-182872" algn="l" defTabSz="914355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090" indent="-285736" algn="l" defTabSz="91435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868295" y="205979"/>
            <a:ext cx="7238359" cy="8572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5" y="1200151"/>
            <a:ext cx="723835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4767263"/>
            <a:ext cx="49132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653" y="4767263"/>
            <a:ext cx="753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3B9A-EE3B-9E49-8C7A-EB4BACD1431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9" name="Flowchart: Off-page Connector 8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68294" y="4767263"/>
            <a:ext cx="2186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62E-A5C8-9F43-9794-799EA76A6F53}" type="datetimeFigureOut">
              <a:rPr lang="en-US" smtClean="0"/>
              <a:pPr/>
              <a:t>1/23/19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11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3" y="699783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31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4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6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  <p:sldLayoutId id="2147483855" r:id="rId19"/>
    <p:sldLayoutId id="2147483856" r:id="rId20"/>
    <p:sldLayoutId id="2147483857" r:id="rId21"/>
    <p:sldLayoutId id="2147483858" r:id="rId22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1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63" indent="-182863" algn="l" defTabSz="914310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defTabSz="91431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030" indent="-285722" algn="l" defTabSz="9143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6" algn="l" defTabSz="91431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6" algn="l" defTabSz="91431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1" y="699781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9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1/23/19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2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1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  <p:sldLayoutId id="2147483876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55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2" indent="-182872" algn="l" defTabSz="914355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090" indent="-285736" algn="l" defTabSz="91435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1/23/19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8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94" r:id="rId17"/>
    <p:sldLayoutId id="2147483895" r:id="rId18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1" y="1428750"/>
            <a:ext cx="6248399" cy="1752600"/>
          </a:xfrm>
        </p:spPr>
        <p:txBody>
          <a:bodyPr anchor="ctr"/>
          <a:lstStyle/>
          <a:p>
            <a:r>
              <a:rPr lang="en-US" sz="3200" dirty="0"/>
              <a:t>Kansas Leads the World in the Success of Each Student.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990600"/>
          </a:xfrm>
        </p:spPr>
        <p:txBody>
          <a:bodyPr>
            <a:normAutofit/>
          </a:bodyPr>
          <a:lstStyle/>
          <a:p>
            <a:pPr algn="r"/>
            <a:r>
              <a:rPr lang="en-US" sz="2000" dirty="0"/>
              <a:t>Dr. Randy Watson, Kansas Commissioner of Education</a:t>
            </a:r>
          </a:p>
        </p:txBody>
      </p:sp>
    </p:spTree>
    <p:extLst>
      <p:ext uri="{BB962C8B-B14F-4D97-AF65-F5344CB8AC3E}">
        <p14:creationId xmlns:p14="http://schemas.microsoft.com/office/powerpoint/2010/main" val="8710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2"/>
            <a:ext cx="2267104" cy="36745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A2AF66-4869-3448-B27D-467EE40C94EB}"/>
              </a:ext>
            </a:extLst>
          </p:cNvPr>
          <p:cNvSpPr txBox="1"/>
          <p:nvPr/>
        </p:nvSpPr>
        <p:spPr>
          <a:xfrm>
            <a:off x="37241" y="73976"/>
            <a:ext cx="902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10">
              <a:defRPr/>
            </a:pPr>
            <a:r>
              <a:rPr lang="en-US" sz="4000" dirty="0">
                <a:solidFill>
                  <a:srgbClr val="FFFFFF"/>
                </a:solidFill>
                <a:latin typeface="Arial"/>
              </a:rPr>
              <a:t>Apollo Commitment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3528FA-6BB3-8C49-998A-D1706C3FB1C1}"/>
              </a:ext>
            </a:extLst>
          </p:cNvPr>
          <p:cNvSpPr/>
          <p:nvPr/>
        </p:nvSpPr>
        <p:spPr>
          <a:xfrm>
            <a:off x="2571751" y="941677"/>
            <a:ext cx="6628695" cy="3505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 defTabSz="914333" hangingPunct="0">
              <a:lnSpc>
                <a:spcPct val="115000"/>
              </a:lnSpc>
              <a:spcAft>
                <a:spcPts val="100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Weekly staff member time devoted to working on redesign. This includes both the biweekly, all-day regional workshops the school redesign team attends, as well as work done by the rest of the staff during the weeks between the workshops.</a:t>
            </a:r>
          </a:p>
          <a:p>
            <a:pPr marL="428625" indent="-428625" defTabSz="914333" hangingPunct="0">
              <a:lnSpc>
                <a:spcPct val="115000"/>
              </a:lnSpc>
              <a:spcAft>
                <a:spcPts val="100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Costs for substitutes and transportation for staff attending the biweekly regional workshops and also for staff to visit other Redesign demonstration schools in Kansas and across the US.</a:t>
            </a:r>
            <a:r>
              <a:rPr lang="en-US" sz="2800" dirty="0"/>
              <a:t> </a:t>
            </a:r>
            <a:endParaRPr lang="en-US" sz="2800" kern="0" dirty="0">
              <a:solidFill>
                <a:schemeClr val="tx2"/>
              </a:solidFill>
              <a:ea typeface="MS Mincho" panose="02020609040205080304" pitchFamily="49" charset="-128"/>
              <a:cs typeface="Times New Roman" panose="02020603050405020304" pitchFamily="18" charset="0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727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2"/>
            <a:ext cx="2267104" cy="36745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A2AF66-4869-3448-B27D-467EE40C94EB}"/>
              </a:ext>
            </a:extLst>
          </p:cNvPr>
          <p:cNvSpPr txBox="1"/>
          <p:nvPr/>
        </p:nvSpPr>
        <p:spPr>
          <a:xfrm>
            <a:off x="37241" y="73976"/>
            <a:ext cx="902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10">
              <a:defRPr/>
            </a:pPr>
            <a:r>
              <a:rPr lang="en-US" sz="4000" dirty="0">
                <a:solidFill>
                  <a:srgbClr val="FFFFFF"/>
                </a:solidFill>
                <a:latin typeface="Arial"/>
              </a:rPr>
              <a:t>Announcing the Apollo Phase!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3528FA-6BB3-8C49-998A-D1706C3FB1C1}"/>
              </a:ext>
            </a:extLst>
          </p:cNvPr>
          <p:cNvSpPr/>
          <p:nvPr/>
        </p:nvSpPr>
        <p:spPr>
          <a:xfrm>
            <a:off x="2571751" y="941677"/>
            <a:ext cx="6628695" cy="3123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33" hangingPunct="0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400" kern="0" dirty="0">
                <a:solidFill>
                  <a:srgbClr val="15254B"/>
                </a:solidFill>
                <a:latin typeface="Arial"/>
                <a:ea typeface="MS Mincho" panose="02020609040205080304" pitchFamily="49" charset="-128"/>
                <a:cs typeface="Times New Roman" panose="02020603050405020304" pitchFamily="18" charset="0"/>
                <a:sym typeface="Century Gothic"/>
              </a:rPr>
              <a:t>Key Dates:</a:t>
            </a:r>
          </a:p>
          <a:p>
            <a:pPr marL="428625" indent="-428625" defTabSz="914333" hangingPunct="0">
              <a:lnSpc>
                <a:spcPct val="115000"/>
              </a:lnSpc>
              <a:spcAft>
                <a:spcPts val="100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chemeClr val="tx2"/>
                </a:solidFill>
                <a:latin typeface="Arial"/>
                <a:ea typeface="MS Mincho" panose="02020609040205080304" pitchFamily="49" charset="-128"/>
                <a:cs typeface="Times New Roman" panose="02020603050405020304" pitchFamily="18" charset="0"/>
                <a:sym typeface="Century Gothic"/>
              </a:rPr>
              <a:t>Application window opens </a:t>
            </a:r>
            <a:r>
              <a:rPr lang="en-US" sz="2000" kern="0" dirty="0">
                <a:solidFill>
                  <a:srgbClr val="15254B"/>
                </a:solidFill>
                <a:latin typeface="Arial"/>
                <a:ea typeface="MS Mincho" panose="02020609040205080304" pitchFamily="49" charset="-128"/>
                <a:cs typeface="Times New Roman" panose="02020603050405020304" pitchFamily="18" charset="0"/>
                <a:sym typeface="Century Gothic"/>
              </a:rPr>
              <a:t>– </a:t>
            </a:r>
            <a:r>
              <a:rPr lang="en-US" sz="2000" b="1" kern="0" dirty="0">
                <a:solidFill>
                  <a:srgbClr val="FFA300"/>
                </a:solidFill>
                <a:latin typeface="Arial"/>
                <a:ea typeface="MS Mincho" panose="02020609040205080304" pitchFamily="49" charset="-128"/>
                <a:cs typeface="Times New Roman" panose="02020603050405020304" pitchFamily="18" charset="0"/>
                <a:sym typeface="Century Gothic"/>
              </a:rPr>
              <a:t>Monday, Feb. 4, 2019</a:t>
            </a:r>
          </a:p>
          <a:p>
            <a:pPr marL="428625" indent="-428625" defTabSz="914333" hangingPunct="0">
              <a:lnSpc>
                <a:spcPct val="115000"/>
              </a:lnSpc>
              <a:spcAft>
                <a:spcPts val="100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chemeClr val="tx2"/>
                </a:solidFill>
                <a:latin typeface="Arial"/>
                <a:ea typeface="MS Mincho" panose="02020609040205080304" pitchFamily="49" charset="-128"/>
                <a:cs typeface="Times New Roman" panose="02020603050405020304" pitchFamily="18" charset="0"/>
                <a:sym typeface="Century Gothic"/>
              </a:rPr>
              <a:t>Application window closes </a:t>
            </a:r>
            <a:r>
              <a:rPr lang="en-US" sz="2000" kern="0" dirty="0">
                <a:solidFill>
                  <a:srgbClr val="15254B"/>
                </a:solidFill>
                <a:latin typeface="Arial"/>
                <a:ea typeface="MS Mincho" panose="02020609040205080304" pitchFamily="49" charset="-128"/>
                <a:cs typeface="Times New Roman" panose="02020603050405020304" pitchFamily="18" charset="0"/>
                <a:sym typeface="Century Gothic"/>
              </a:rPr>
              <a:t>– </a:t>
            </a:r>
            <a:r>
              <a:rPr lang="en-US" sz="2000" b="1" kern="0" dirty="0">
                <a:solidFill>
                  <a:srgbClr val="FFA300"/>
                </a:solidFill>
                <a:latin typeface="Arial"/>
                <a:ea typeface="MS Mincho" panose="02020609040205080304" pitchFamily="49" charset="-128"/>
                <a:cs typeface="Times New Roman" panose="02020603050405020304" pitchFamily="18" charset="0"/>
                <a:sym typeface="Century Gothic"/>
              </a:rPr>
              <a:t>April 5, 2019</a:t>
            </a:r>
          </a:p>
          <a:p>
            <a:pPr marL="428625" indent="-428625" defTabSz="914333" hangingPunct="0">
              <a:lnSpc>
                <a:spcPct val="115000"/>
              </a:lnSpc>
              <a:spcAft>
                <a:spcPts val="100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chemeClr val="tx2"/>
                </a:solidFill>
                <a:latin typeface="Arial"/>
                <a:ea typeface="MS Mincho" panose="02020609040205080304" pitchFamily="49" charset="-128"/>
                <a:cs typeface="Times New Roman" panose="02020603050405020304" pitchFamily="18" charset="0"/>
                <a:sym typeface="Century Gothic"/>
              </a:rPr>
              <a:t>Apollo Districts announced at State Board Meeting</a:t>
            </a:r>
            <a:r>
              <a:rPr lang="en-US" sz="2000" kern="0" dirty="0">
                <a:solidFill>
                  <a:srgbClr val="15254B"/>
                </a:solidFill>
                <a:latin typeface="Arial"/>
                <a:ea typeface="MS Mincho" panose="02020609040205080304" pitchFamily="49" charset="-128"/>
                <a:cs typeface="Times New Roman" panose="02020603050405020304" pitchFamily="18" charset="0"/>
                <a:sym typeface="Century Gothic"/>
              </a:rPr>
              <a:t>     	</a:t>
            </a:r>
            <a:r>
              <a:rPr lang="en-US" sz="2000" b="1" kern="0" dirty="0">
                <a:solidFill>
                  <a:srgbClr val="FFA300"/>
                </a:solidFill>
                <a:latin typeface="Arial"/>
                <a:ea typeface="MS Mincho" panose="02020609040205080304" pitchFamily="49" charset="-128"/>
                <a:cs typeface="Times New Roman" panose="02020603050405020304" pitchFamily="18" charset="0"/>
                <a:sym typeface="Century Gothic"/>
              </a:rPr>
              <a:t>April 16, 2019</a:t>
            </a:r>
          </a:p>
          <a:p>
            <a:pPr marL="428625" indent="-428625" defTabSz="914333" hangingPunct="0">
              <a:lnSpc>
                <a:spcPct val="115000"/>
              </a:lnSpc>
              <a:spcAft>
                <a:spcPts val="100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latin typeface="Arial"/>
              </a:rPr>
              <a:t>Kansans Can and Do Symposium – Manhattan, </a:t>
            </a:r>
            <a:r>
              <a:rPr lang="en-US" sz="2000" dirty="0">
                <a:solidFill>
                  <a:prstClr val="black"/>
                </a:solidFill>
                <a:latin typeface="Arial"/>
              </a:rPr>
              <a:t>		</a:t>
            </a:r>
            <a:r>
              <a:rPr lang="en-US" sz="2000" b="1" dirty="0">
                <a:solidFill>
                  <a:srgbClr val="FFA300"/>
                </a:solidFill>
                <a:latin typeface="Arial"/>
              </a:rPr>
              <a:t>March 4-5, 2019</a:t>
            </a:r>
            <a:endParaRPr lang="en-US" sz="2000" b="1" kern="0" dirty="0">
              <a:solidFill>
                <a:srgbClr val="FFA300"/>
              </a:solidFill>
              <a:latin typeface="Arial"/>
              <a:ea typeface="MS Mincho" panose="02020609040205080304" pitchFamily="49" charset="-128"/>
              <a:cs typeface="Times New Roman" panose="02020603050405020304" pitchFamily="18" charset="0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9186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6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5BA67E-B11A-164E-BA6C-DD373CE82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3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 b="6919"/>
          <a:stretch/>
        </p:blipFill>
        <p:spPr>
          <a:xfrm>
            <a:off x="1" y="-19050"/>
            <a:ext cx="9143999" cy="31623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85825" y="3200400"/>
            <a:ext cx="7372350" cy="1158009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buNone/>
            </a:pPr>
            <a:r>
              <a:rPr lang="en-US" sz="4500" dirty="0">
                <a:solidFill>
                  <a:schemeClr val="tx2"/>
                </a:solidFill>
              </a:rPr>
              <a:t>Kansas leads the </a:t>
            </a:r>
            <a:r>
              <a:rPr lang="en-US" sz="4500" dirty="0">
                <a:solidFill>
                  <a:schemeClr val="bg2"/>
                </a:solidFill>
                <a:latin typeface="Arial Black" panose="020B0A04020102020204" pitchFamily="34" charset="0"/>
              </a:rPr>
              <a:t>world</a:t>
            </a:r>
            <a:r>
              <a:rPr lang="en-US" sz="4500" dirty="0">
                <a:solidFill>
                  <a:schemeClr val="tx2"/>
                </a:solidFill>
              </a:rPr>
              <a:t> in the success of each student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0"/>
            <a:ext cx="8839200" cy="382587"/>
          </a:xfrm>
          <a:prstGeom prst="rect">
            <a:avLst/>
          </a:prstGeom>
          <a:noFill/>
        </p:spPr>
        <p:txBody>
          <a:bodyPr vert="horz" wrap="square" lIns="0" tIns="0" rIns="0" bIns="9144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A NEW Vision for Kansas 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365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5284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KANSAS STATE DEPARTMENT OF EDUCATION 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15284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291736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C_Redesign_Webpage_label-09-09-09.png">
            <a:extLst>
              <a:ext uri="{FF2B5EF4-FFF2-40B4-BE49-F238E27FC236}">
                <a16:creationId xmlns:a16="http://schemas.microsoft.com/office/drawing/2014/main" id="{86031D4A-1087-6D40-AE89-8B64FBAFF7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6B86AEF-A23E-A548-9C36-2ACFE7AD3C7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85678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19" y="685801"/>
            <a:ext cx="7410435" cy="3840479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84" y="4519421"/>
            <a:ext cx="2225037" cy="34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187" y="4519421"/>
            <a:ext cx="2213606" cy="34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672" y="4519421"/>
            <a:ext cx="2213606" cy="342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B36182-5BEB-1243-9CA2-3ADE8A1792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745"/>
            <a:ext cx="747426" cy="112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3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2"/>
            <a:ext cx="2267104" cy="36745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6A373D-CE8A-5446-BA7E-2CD2D63C0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5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Apollo Application Process</a:t>
            </a:r>
          </a:p>
        </p:txBody>
      </p:sp>
      <p:pic>
        <p:nvPicPr>
          <p:cNvPr id="4" name="Picture 3" descr="Kansas-Can-blue_white-gold-st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5350"/>
            <a:ext cx="2514601" cy="3810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845ADA-0791-6045-8A29-C5550D9F02BB}"/>
              </a:ext>
            </a:extLst>
          </p:cNvPr>
          <p:cNvSpPr/>
          <p:nvPr/>
        </p:nvSpPr>
        <p:spPr>
          <a:xfrm>
            <a:off x="2438401" y="895350"/>
            <a:ext cx="6858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A300"/>
              </a:buClr>
              <a:buSzPct val="125000"/>
              <a:buFont typeface="Arial" charset="0"/>
              <a:buChar char="•"/>
            </a:pPr>
            <a:r>
              <a:rPr lang="en-US" sz="1600" dirty="0">
                <a:solidFill>
                  <a:srgbClr val="15254B"/>
                </a:solidFill>
              </a:rPr>
              <a:t>We would love to have the entire district involved in redesign! At at minimum, agree to redesign one elementary and/or one secondary school.</a:t>
            </a:r>
          </a:p>
          <a:p>
            <a:pPr marL="342900" indent="-342900">
              <a:buClr>
                <a:srgbClr val="FFA300"/>
              </a:buClr>
              <a:buSzPct val="125000"/>
              <a:buFont typeface="Arial" charset="0"/>
              <a:buChar char="•"/>
            </a:pPr>
            <a:endParaRPr lang="en-US" sz="1600" dirty="0">
              <a:solidFill>
                <a:srgbClr val="15254B"/>
              </a:solidFill>
            </a:endParaRPr>
          </a:p>
          <a:p>
            <a:pPr marL="342900" indent="-342900">
              <a:buClr>
                <a:srgbClr val="FFA300"/>
              </a:buClr>
              <a:buSzPct val="125000"/>
              <a:buFont typeface="Arial" charset="0"/>
              <a:buChar char="•"/>
            </a:pPr>
            <a:r>
              <a:rPr lang="en-US" sz="1600" dirty="0">
                <a:solidFill>
                  <a:srgbClr val="15254B"/>
                </a:solidFill>
              </a:rPr>
              <a:t>Each district and school must provide evidence and have approval by school board with vote; faculty with a vote of 80 percent; and local Kansas-National Education Association or other professional organization support.</a:t>
            </a:r>
          </a:p>
          <a:p>
            <a:pPr marL="342900" indent="-342900">
              <a:buClr>
                <a:srgbClr val="FFA300"/>
              </a:buClr>
              <a:buSzPct val="125000"/>
              <a:buFont typeface="Arial" charset="0"/>
              <a:buChar char="•"/>
            </a:pPr>
            <a:endParaRPr lang="en-US" sz="1600" dirty="0">
              <a:solidFill>
                <a:srgbClr val="15254B"/>
              </a:solidFill>
            </a:endParaRPr>
          </a:p>
          <a:p>
            <a:pPr marL="342900" indent="-342900">
              <a:buClr>
                <a:srgbClr val="FFA300"/>
              </a:buClr>
              <a:buSzPct val="125000"/>
              <a:buFont typeface="Arial" charset="0"/>
              <a:buChar char="•"/>
            </a:pPr>
            <a:r>
              <a:rPr lang="en-US" sz="1600" dirty="0">
                <a:solidFill>
                  <a:srgbClr val="15254B"/>
                </a:solidFill>
              </a:rPr>
              <a:t>Be able and willing to completely redesign at least one school around the vision, outcomes and definition of a successful high school graduate.</a:t>
            </a:r>
          </a:p>
          <a:p>
            <a:pPr marL="342900" indent="-342900">
              <a:buClr>
                <a:srgbClr val="FFA300"/>
              </a:buClr>
              <a:buSzPct val="125000"/>
              <a:buFont typeface="Arial" charset="0"/>
              <a:buChar char="•"/>
            </a:pPr>
            <a:endParaRPr lang="en-US" sz="1600" dirty="0">
              <a:solidFill>
                <a:srgbClr val="15254B"/>
              </a:solidFill>
            </a:endParaRPr>
          </a:p>
          <a:p>
            <a:pPr marL="342900" indent="-342900">
              <a:buClr>
                <a:srgbClr val="FFA300"/>
              </a:buClr>
              <a:buSzPct val="125000"/>
              <a:buFont typeface="Arial" charset="0"/>
              <a:buChar char="•"/>
            </a:pPr>
            <a:r>
              <a:rPr lang="en-US" sz="1600" dirty="0">
                <a:solidFill>
                  <a:srgbClr val="15254B"/>
                </a:solidFill>
              </a:rPr>
              <a:t>Be able and willing to launch a new school design in the  2020-2021 school year</a:t>
            </a:r>
            <a:r>
              <a:rPr lang="en-US" dirty="0">
                <a:solidFill>
                  <a:srgbClr val="15254B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073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Apollo Application Process</a:t>
            </a:r>
          </a:p>
        </p:txBody>
      </p:sp>
      <p:pic>
        <p:nvPicPr>
          <p:cNvPr id="4" name="Picture 3" descr="Kansas-Can-blue_white-gold-st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5350"/>
            <a:ext cx="2514601" cy="3810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845ADA-0791-6045-8A29-C5550D9F02BB}"/>
              </a:ext>
            </a:extLst>
          </p:cNvPr>
          <p:cNvSpPr/>
          <p:nvPr/>
        </p:nvSpPr>
        <p:spPr>
          <a:xfrm>
            <a:off x="2430844" y="1023819"/>
            <a:ext cx="648644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FFA300"/>
              </a:buClr>
              <a:buSzPct val="125000"/>
              <a:buFont typeface="Arial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Kansas has a Kansas Redesign Flight Manual that will help guide Apollo schools in the redesign process.</a:t>
            </a:r>
          </a:p>
          <a:p>
            <a:pPr marL="571500" indent="-571500">
              <a:buClr>
                <a:srgbClr val="FFA300"/>
              </a:buClr>
              <a:buSzPct val="125000"/>
              <a:buFont typeface="Arial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marL="571500" indent="-571500">
              <a:buClr>
                <a:srgbClr val="FFA300"/>
              </a:buClr>
              <a:buSzPct val="125000"/>
              <a:buFont typeface="Arial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Beginning in April, 2019, Mission Inception will provide the schools and districts necessary information for the planning year.</a:t>
            </a:r>
          </a:p>
          <a:p>
            <a:pPr>
              <a:buClr>
                <a:srgbClr val="FFA300"/>
              </a:buClr>
              <a:buSzPct val="125000"/>
            </a:pPr>
            <a:endParaRPr lang="en-US" sz="2000" dirty="0">
              <a:solidFill>
                <a:schemeClr val="tx2"/>
              </a:solidFill>
            </a:endParaRPr>
          </a:p>
          <a:p>
            <a:pPr marL="571500" indent="-571500">
              <a:buClr>
                <a:srgbClr val="FFA300"/>
              </a:buClr>
              <a:buSzPct val="125000"/>
              <a:buFont typeface="Arial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Individualized regional support will be provided to Apollo schools and districts beginning the Fall of 2019.</a:t>
            </a:r>
          </a:p>
          <a:p>
            <a:pPr marL="342900" indent="-342900">
              <a:buClr>
                <a:srgbClr val="FFA300"/>
              </a:buClr>
              <a:buSzPct val="125000"/>
              <a:buFont typeface="Arial" charset="0"/>
              <a:buChar char="•"/>
            </a:pPr>
            <a:endParaRPr lang="en-US" dirty="0">
              <a:solidFill>
                <a:srgbClr val="1525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4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2"/>
            <a:ext cx="2267104" cy="36745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A2AF66-4869-3448-B27D-467EE40C94EB}"/>
              </a:ext>
            </a:extLst>
          </p:cNvPr>
          <p:cNvSpPr txBox="1"/>
          <p:nvPr/>
        </p:nvSpPr>
        <p:spPr>
          <a:xfrm>
            <a:off x="37241" y="73976"/>
            <a:ext cx="902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10">
              <a:defRPr/>
            </a:pPr>
            <a:r>
              <a:rPr lang="en-US" sz="4000" dirty="0">
                <a:solidFill>
                  <a:srgbClr val="FFFFFF"/>
                </a:solidFill>
                <a:latin typeface="Arial"/>
              </a:rPr>
              <a:t>Apollo Commitment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3528FA-6BB3-8C49-998A-D1706C3FB1C1}"/>
              </a:ext>
            </a:extLst>
          </p:cNvPr>
          <p:cNvSpPr/>
          <p:nvPr/>
        </p:nvSpPr>
        <p:spPr>
          <a:xfrm>
            <a:off x="2571751" y="941677"/>
            <a:ext cx="6628695" cy="3658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33" hangingPunct="0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600" kern="0" dirty="0">
                <a:solidFill>
                  <a:schemeClr val="tx2"/>
                </a:solidFill>
                <a:latin typeface="Arial"/>
                <a:ea typeface="MS Mincho" panose="02020609040205080304" pitchFamily="49" charset="-128"/>
                <a:cs typeface="Times New Roman" panose="02020603050405020304" pitchFamily="18" charset="0"/>
                <a:sym typeface="Century Gothic"/>
              </a:rPr>
              <a:t>Redesign takes a community commitment! </a:t>
            </a:r>
          </a:p>
          <a:p>
            <a:pPr marL="428625" indent="-428625" defTabSz="914333" hangingPunct="0">
              <a:lnSpc>
                <a:spcPct val="115000"/>
              </a:lnSpc>
              <a:spcAft>
                <a:spcPts val="100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600" kern="0" dirty="0">
                <a:solidFill>
                  <a:schemeClr val="tx2"/>
                </a:solidFill>
                <a:latin typeface="Arial"/>
                <a:ea typeface="MS Mincho" panose="02020609040205080304" pitchFamily="49" charset="-128"/>
                <a:cs typeface="Times New Roman" panose="02020603050405020304" pitchFamily="18" charset="0"/>
                <a:sym typeface="Century Gothic"/>
              </a:rPr>
              <a:t>Teachers and parents learn to lead along side administration and staff</a:t>
            </a:r>
          </a:p>
          <a:p>
            <a:pPr defTabSz="914333" hangingPunct="0">
              <a:lnSpc>
                <a:spcPct val="115000"/>
              </a:lnSpc>
              <a:spcAft>
                <a:spcPts val="1000"/>
              </a:spcAft>
              <a:buClr>
                <a:srgbClr val="FFA300"/>
              </a:buClr>
              <a:buSzPct val="125000"/>
              <a:defRPr/>
            </a:pPr>
            <a:endParaRPr lang="en-US" sz="2600" kern="0" dirty="0">
              <a:solidFill>
                <a:schemeClr val="tx2"/>
              </a:solidFill>
              <a:latin typeface="Arial"/>
              <a:ea typeface="MS Mincho" panose="02020609040205080304" pitchFamily="49" charset="-128"/>
              <a:cs typeface="Times New Roman" panose="02020603050405020304" pitchFamily="18" charset="0"/>
              <a:sym typeface="Century Gothic"/>
            </a:endParaRPr>
          </a:p>
          <a:p>
            <a:pPr marL="428625" indent="-428625" defTabSz="914333" hangingPunct="0">
              <a:lnSpc>
                <a:spcPct val="115000"/>
              </a:lnSpc>
              <a:spcAft>
                <a:spcPts val="100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600" kern="0" dirty="0">
                <a:solidFill>
                  <a:schemeClr val="tx2"/>
                </a:solidFill>
                <a:latin typeface="Arial"/>
                <a:ea typeface="MS Mincho" panose="02020609040205080304" pitchFamily="49" charset="-128"/>
                <a:cs typeface="Times New Roman" panose="02020603050405020304" pitchFamily="18" charset="0"/>
                <a:sym typeface="Century Gothic"/>
              </a:rPr>
              <a:t>It is YOUR redesign of YOUR school. We lead you through an intensive process. </a:t>
            </a:r>
          </a:p>
        </p:txBody>
      </p:sp>
    </p:spTree>
    <p:extLst>
      <p:ext uri="{BB962C8B-B14F-4D97-AF65-F5344CB8AC3E}">
        <p14:creationId xmlns:p14="http://schemas.microsoft.com/office/powerpoint/2010/main" val="276648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7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7393</TotalTime>
  <Words>395</Words>
  <Application>Microsoft Macintosh PowerPoint</Application>
  <PresentationFormat>On-screen Show (16:9)</PresentationFormat>
  <Paragraphs>49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Arial Black</vt:lpstr>
      <vt:lpstr>Arial Narrow</vt:lpstr>
      <vt:lpstr>Calibri</vt:lpstr>
      <vt:lpstr>Century Gothic</vt:lpstr>
      <vt:lpstr>Segoe UI</vt:lpstr>
      <vt:lpstr>Segoe UI Light</vt:lpstr>
      <vt:lpstr>1_Office Theme</vt:lpstr>
      <vt:lpstr>KansansCAN-Blank-Template</vt:lpstr>
      <vt:lpstr>3_KansansCAN-Blank-Template</vt:lpstr>
      <vt:lpstr>4_KansansCAN-Blank-Template</vt:lpstr>
      <vt:lpstr>5_Office Theme</vt:lpstr>
      <vt:lpstr>7_KansansCAN-Blank-Template</vt:lpstr>
      <vt:lpstr>5_KansansCAN-Blank-Template</vt:lpstr>
      <vt:lpstr>1_KansansCAN-Blank-Template</vt:lpstr>
      <vt:lpstr>Kansas Leads the World in the Success of Each Student.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Apollo Application Process</vt:lpstr>
      <vt:lpstr>Apollo Application Process</vt:lpstr>
      <vt:lpstr>PowerPoint Presentation</vt:lpstr>
      <vt:lpstr>PowerPoint Presentation</vt:lpstr>
      <vt:lpstr>PowerPoint Presentation</vt:lpstr>
      <vt:lpstr>PowerPoint Presentation</vt:lpstr>
    </vt:vector>
  </TitlesOfParts>
  <Company>NASA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Albright</dc:creator>
  <cp:lastModifiedBy>Randy Watson</cp:lastModifiedBy>
  <cp:revision>195</cp:revision>
  <dcterms:created xsi:type="dcterms:W3CDTF">2012-10-22T13:49:38Z</dcterms:created>
  <dcterms:modified xsi:type="dcterms:W3CDTF">2019-01-23T14:01:14Z</dcterms:modified>
</cp:coreProperties>
</file>