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77" r:id="rId2"/>
    <p:sldMasterId id="2147483894" r:id="rId3"/>
    <p:sldMasterId id="2147483914" r:id="rId4"/>
  </p:sldMasterIdLst>
  <p:notesMasterIdLst>
    <p:notesMasterId r:id="rId25"/>
  </p:notesMasterIdLst>
  <p:handoutMasterIdLst>
    <p:handoutMasterId r:id="rId26"/>
  </p:handoutMasterIdLst>
  <p:sldIdLst>
    <p:sldId id="1374" r:id="rId5"/>
    <p:sldId id="1248" r:id="rId6"/>
    <p:sldId id="2134806231" r:id="rId7"/>
    <p:sldId id="1368" r:id="rId8"/>
    <p:sldId id="1369" r:id="rId9"/>
    <p:sldId id="1375" r:id="rId10"/>
    <p:sldId id="1473" r:id="rId11"/>
    <p:sldId id="1481" r:id="rId12"/>
    <p:sldId id="1475" r:id="rId13"/>
    <p:sldId id="1399" r:id="rId14"/>
    <p:sldId id="1398" r:id="rId15"/>
    <p:sldId id="1241" r:id="rId16"/>
    <p:sldId id="1246" r:id="rId17"/>
    <p:sldId id="655" r:id="rId18"/>
    <p:sldId id="1519" r:id="rId19"/>
    <p:sldId id="1498" r:id="rId20"/>
    <p:sldId id="1165" r:id="rId21"/>
    <p:sldId id="257" r:id="rId22"/>
    <p:sldId id="2134806233" r:id="rId23"/>
    <p:sldId id="605"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D3C"/>
    <a:srgbClr val="C2DF87"/>
    <a:srgbClr val="40B4E5"/>
    <a:srgbClr val="D25627"/>
    <a:srgbClr val="8E88A3"/>
    <a:srgbClr val="8B1C40"/>
    <a:srgbClr val="F6323E"/>
    <a:srgbClr val="C126B8"/>
    <a:srgbClr val="430098"/>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2" autoAdjust="0"/>
    <p:restoredTop sz="68187" autoAdjust="0"/>
  </p:normalViewPr>
  <p:slideViewPr>
    <p:cSldViewPr>
      <p:cViewPr varScale="1">
        <p:scale>
          <a:sx n="103" d="100"/>
          <a:sy n="103" d="100"/>
        </p:scale>
        <p:origin x="2136" y="96"/>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1243D-D955-4082-B6F4-3A881E42F67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A2C285-C07E-4674-9A06-3F1191C920AD}">
      <dgm:prSet phldrT="[Text]" custT="1"/>
      <dgm:spPr/>
      <dgm:t>
        <a:bodyPr/>
        <a:lstStyle/>
        <a:p>
          <a:r>
            <a:rPr lang="en-US" sz="1600" dirty="0">
              <a:solidFill>
                <a:schemeClr val="tx1"/>
              </a:solidFill>
            </a:rPr>
            <a:t>Changes need to be made to address school culture</a:t>
          </a:r>
        </a:p>
      </dgm:t>
    </dgm:pt>
    <dgm:pt modelId="{488F1ADB-F10C-492F-BFF6-A8E88FBBEC72}" type="parTrans" cxnId="{77AF5D2E-3FE7-47AE-A1BD-6483DEB814B3}">
      <dgm:prSet/>
      <dgm:spPr/>
      <dgm:t>
        <a:bodyPr/>
        <a:lstStyle/>
        <a:p>
          <a:endParaRPr lang="en-US"/>
        </a:p>
      </dgm:t>
    </dgm:pt>
    <dgm:pt modelId="{06F69486-1C85-4F24-A8F8-19499889CD2A}" type="sibTrans" cxnId="{77AF5D2E-3FE7-47AE-A1BD-6483DEB814B3}">
      <dgm:prSet/>
      <dgm:spPr/>
      <dgm:t>
        <a:bodyPr/>
        <a:lstStyle/>
        <a:p>
          <a:endParaRPr lang="en-US"/>
        </a:p>
      </dgm:t>
    </dgm:pt>
    <dgm:pt modelId="{7A07B3D6-58B5-4741-9A2B-5352AC254CF6}">
      <dgm:prSet phldrT="[Text]" custT="1"/>
      <dgm:spPr/>
      <dgm:t>
        <a:bodyPr/>
        <a:lstStyle/>
        <a:p>
          <a:r>
            <a:rPr lang="en-US" sz="1600" dirty="0"/>
            <a:t>New dynamic roles for counselor and social workers</a:t>
          </a:r>
        </a:p>
      </dgm:t>
    </dgm:pt>
    <dgm:pt modelId="{60C23749-BB92-4141-A9CF-323A28047F2B}" type="parTrans" cxnId="{B93FA1B7-80A5-430B-96BE-2C4F555E1B2E}">
      <dgm:prSet/>
      <dgm:spPr/>
      <dgm:t>
        <a:bodyPr/>
        <a:lstStyle/>
        <a:p>
          <a:endParaRPr lang="en-US"/>
        </a:p>
      </dgm:t>
    </dgm:pt>
    <dgm:pt modelId="{5BD7231F-F049-48D4-AD99-6ECF4447C2CD}" type="sibTrans" cxnId="{B93FA1B7-80A5-430B-96BE-2C4F555E1B2E}">
      <dgm:prSet/>
      <dgm:spPr/>
      <dgm:t>
        <a:bodyPr/>
        <a:lstStyle/>
        <a:p>
          <a:endParaRPr lang="en-US"/>
        </a:p>
      </dgm:t>
    </dgm:pt>
    <dgm:pt modelId="{4A872082-5389-498F-80E8-6E9362AF4DD5}">
      <dgm:prSet phldrT="[Text]" custT="1"/>
      <dgm:spPr/>
      <dgm:t>
        <a:bodyPr/>
        <a:lstStyle/>
        <a:p>
          <a:r>
            <a:rPr lang="en-US" sz="1800" dirty="0"/>
            <a:t>Collaboration between schools and businesses</a:t>
          </a:r>
        </a:p>
      </dgm:t>
    </dgm:pt>
    <dgm:pt modelId="{D7DB1654-6B0F-4099-8EF8-B6014575D5CD}" type="parTrans" cxnId="{7DDAD455-E4D3-48C8-B95C-0C9B316BE014}">
      <dgm:prSet/>
      <dgm:spPr/>
      <dgm:t>
        <a:bodyPr/>
        <a:lstStyle/>
        <a:p>
          <a:endParaRPr lang="en-US"/>
        </a:p>
      </dgm:t>
    </dgm:pt>
    <dgm:pt modelId="{78B87535-9A8F-45D3-BD20-5C3CE9FB0392}" type="sibTrans" cxnId="{7DDAD455-E4D3-48C8-B95C-0C9B316BE014}">
      <dgm:prSet/>
      <dgm:spPr/>
      <dgm:t>
        <a:bodyPr/>
        <a:lstStyle/>
        <a:p>
          <a:endParaRPr lang="en-US"/>
        </a:p>
      </dgm:t>
    </dgm:pt>
    <dgm:pt modelId="{6F5B86D3-EE6F-48D9-9A4B-C1D87A6A7172}">
      <dgm:prSet phldrT="[Text]" custT="1"/>
      <dgm:spPr>
        <a:solidFill>
          <a:srgbClr val="7030A0"/>
        </a:solidFill>
      </dgm:spPr>
      <dgm:t>
        <a:bodyPr/>
        <a:lstStyle/>
        <a:p>
          <a:r>
            <a:rPr lang="en-US" sz="1600" dirty="0"/>
            <a:t>Reorganize schools around students, not the system</a:t>
          </a:r>
        </a:p>
      </dgm:t>
    </dgm:pt>
    <dgm:pt modelId="{EF70DEE3-6AD6-45D3-9DE7-238D46C59796}" type="parTrans" cxnId="{2191BA85-C392-4C35-8F27-0956484C2E3C}">
      <dgm:prSet/>
      <dgm:spPr>
        <a:solidFill>
          <a:srgbClr val="7030A0"/>
        </a:solidFill>
      </dgm:spPr>
      <dgm:t>
        <a:bodyPr/>
        <a:lstStyle/>
        <a:p>
          <a:endParaRPr lang="en-US"/>
        </a:p>
      </dgm:t>
    </dgm:pt>
    <dgm:pt modelId="{55B5B453-9DA9-418E-9C8B-9FC5E206E815}" type="sibTrans" cxnId="{2191BA85-C392-4C35-8F27-0956484C2E3C}">
      <dgm:prSet/>
      <dgm:spPr/>
      <dgm:t>
        <a:bodyPr/>
        <a:lstStyle/>
        <a:p>
          <a:endParaRPr lang="en-US"/>
        </a:p>
      </dgm:t>
    </dgm:pt>
    <dgm:pt modelId="{2E2E5510-8BA6-4D2A-AF4F-F13703237210}">
      <dgm:prSet phldrT="[Text]" custT="1"/>
      <dgm:spPr>
        <a:solidFill>
          <a:srgbClr val="00B0F0"/>
        </a:solidFill>
      </dgm:spPr>
      <dgm:t>
        <a:bodyPr/>
        <a:lstStyle/>
        <a:p>
          <a:r>
            <a:rPr lang="en-US" sz="1800" dirty="0">
              <a:solidFill>
                <a:schemeClr val="bg1"/>
              </a:solidFill>
            </a:rPr>
            <a:t>Community service needs to play a bigger role</a:t>
          </a:r>
        </a:p>
      </dgm:t>
    </dgm:pt>
    <dgm:pt modelId="{76138BC0-3350-4097-997D-3253C1F341D1}" type="parTrans" cxnId="{50302B9D-067B-48B9-B70F-F1D8D4EEB5B3}">
      <dgm:prSet/>
      <dgm:spPr>
        <a:solidFill>
          <a:srgbClr val="00B0F0"/>
        </a:solidFill>
      </dgm:spPr>
      <dgm:t>
        <a:bodyPr/>
        <a:lstStyle/>
        <a:p>
          <a:endParaRPr lang="en-US"/>
        </a:p>
      </dgm:t>
    </dgm:pt>
    <dgm:pt modelId="{9A3C0A94-7CBB-447A-B8B7-D4F2BBBFFDB2}" type="sibTrans" cxnId="{50302B9D-067B-48B9-B70F-F1D8D4EEB5B3}">
      <dgm:prSet/>
      <dgm:spPr/>
      <dgm:t>
        <a:bodyPr/>
        <a:lstStyle/>
        <a:p>
          <a:endParaRPr lang="en-US"/>
        </a:p>
      </dgm:t>
    </dgm:pt>
    <dgm:pt modelId="{1ED2221E-74CC-47DD-855F-DC1ADA01FD1C}">
      <dgm:prSet phldrT="[Text]"/>
      <dgm:spPr/>
      <dgm:t>
        <a:bodyPr/>
        <a:lstStyle/>
        <a:p>
          <a:endParaRPr lang="en-US" dirty="0"/>
        </a:p>
      </dgm:t>
    </dgm:pt>
    <dgm:pt modelId="{2E79E40B-72F7-420B-B16C-DCCCDC13087C}" type="parTrans" cxnId="{F9EA7C03-FD00-47DB-9E40-69EE960976F4}">
      <dgm:prSet/>
      <dgm:spPr/>
      <dgm:t>
        <a:bodyPr/>
        <a:lstStyle/>
        <a:p>
          <a:endParaRPr lang="en-US"/>
        </a:p>
      </dgm:t>
    </dgm:pt>
    <dgm:pt modelId="{2A4D506B-C92B-4859-8AC2-F8EA65CB472D}" type="sibTrans" cxnId="{F9EA7C03-FD00-47DB-9E40-69EE960976F4}">
      <dgm:prSet/>
      <dgm:spPr/>
      <dgm:t>
        <a:bodyPr/>
        <a:lstStyle/>
        <a:p>
          <a:endParaRPr lang="en-US"/>
        </a:p>
      </dgm:t>
    </dgm:pt>
    <dgm:pt modelId="{1F4D805E-2B5A-493F-9F91-F1150061BDC4}">
      <dgm:prSet phldrT="[Text]" custT="1"/>
      <dgm:spPr/>
      <dgm:t>
        <a:bodyPr/>
        <a:lstStyle/>
        <a:p>
          <a:r>
            <a:rPr lang="en-US" sz="1600" dirty="0">
              <a:solidFill>
                <a:schemeClr val="bg1"/>
              </a:solidFill>
            </a:rPr>
            <a:t>Kansas children need quality preschool including all day kindergarten</a:t>
          </a:r>
        </a:p>
      </dgm:t>
    </dgm:pt>
    <dgm:pt modelId="{6B4F4780-365F-493B-BA1E-51857B97D505}" type="parTrans" cxnId="{BB99F0F5-D4C8-427D-BAEA-2F412F776EA8}">
      <dgm:prSet/>
      <dgm:spPr/>
      <dgm:t>
        <a:bodyPr/>
        <a:lstStyle/>
        <a:p>
          <a:endParaRPr lang="en-US"/>
        </a:p>
      </dgm:t>
    </dgm:pt>
    <dgm:pt modelId="{EBDAEF17-992C-4C79-9D6F-2D8CBEAD3A84}" type="sibTrans" cxnId="{BB99F0F5-D4C8-427D-BAEA-2F412F776EA8}">
      <dgm:prSet/>
      <dgm:spPr/>
      <dgm:t>
        <a:bodyPr/>
        <a:lstStyle/>
        <a:p>
          <a:endParaRPr lang="en-US"/>
        </a:p>
      </dgm:t>
    </dgm:pt>
    <dgm:pt modelId="{0C27117F-4342-45CB-8915-31319AB9DB86}">
      <dgm:prSet phldrT="[Text]" phldr="1"/>
      <dgm:spPr>
        <a:blipFill rotWithShape="0">
          <a:blip xmlns:r="http://schemas.openxmlformats.org/officeDocument/2006/relationships" r:embed="rId1"/>
          <a:stretch>
            <a:fillRect/>
          </a:stretch>
        </a:blipFill>
      </dgm:spPr>
      <dgm:t>
        <a:bodyPr/>
        <a:lstStyle/>
        <a:p>
          <a:endParaRPr lang="en-US" dirty="0"/>
        </a:p>
      </dgm:t>
    </dgm:pt>
    <dgm:pt modelId="{975E4C1B-098C-4070-B62A-01A32F1173B5}" type="sibTrans" cxnId="{47FAB27B-857B-4DFA-8CE4-B06CCF21225C}">
      <dgm:prSet/>
      <dgm:spPr/>
      <dgm:t>
        <a:bodyPr/>
        <a:lstStyle/>
        <a:p>
          <a:endParaRPr lang="en-US"/>
        </a:p>
      </dgm:t>
    </dgm:pt>
    <dgm:pt modelId="{3B5D788D-1E00-4050-B399-B0CFDDD35774}" type="parTrans" cxnId="{47FAB27B-857B-4DFA-8CE4-B06CCF21225C}">
      <dgm:prSet/>
      <dgm:spPr/>
      <dgm:t>
        <a:bodyPr/>
        <a:lstStyle/>
        <a:p>
          <a:endParaRPr lang="en-US"/>
        </a:p>
      </dgm:t>
    </dgm:pt>
    <dgm:pt modelId="{03213F94-E605-4C1F-9768-CEE6B85753D7}" type="pres">
      <dgm:prSet presAssocID="{E791243D-D955-4082-B6F4-3A881E42F674}" presName="cycle" presStyleCnt="0">
        <dgm:presLayoutVars>
          <dgm:chMax val="1"/>
          <dgm:dir/>
          <dgm:animLvl val="ctr"/>
          <dgm:resizeHandles val="exact"/>
        </dgm:presLayoutVars>
      </dgm:prSet>
      <dgm:spPr/>
    </dgm:pt>
    <dgm:pt modelId="{53A88A32-FD8E-41BA-8C8C-AFAA4FA040D9}" type="pres">
      <dgm:prSet presAssocID="{0C27117F-4342-45CB-8915-31319AB9DB86}" presName="centerShape" presStyleLbl="node0" presStyleIdx="0" presStyleCnt="1" custScaleX="213955" custScaleY="124171"/>
      <dgm:spPr/>
    </dgm:pt>
    <dgm:pt modelId="{DC404C7F-EC96-4974-8903-4E37DED611CA}" type="pres">
      <dgm:prSet presAssocID="{6B4F4780-365F-493B-BA1E-51857B97D505}" presName="parTrans" presStyleLbl="bgSibTrans2D1" presStyleIdx="0" presStyleCnt="6" custScaleX="130171"/>
      <dgm:spPr/>
    </dgm:pt>
    <dgm:pt modelId="{7BCD9494-F49B-42B0-AB8C-DBB9E1E94909}" type="pres">
      <dgm:prSet presAssocID="{1F4D805E-2B5A-493F-9F91-F1150061BDC4}" presName="node" presStyleLbl="node1" presStyleIdx="0" presStyleCnt="6" custScaleX="131332" custScaleY="125446" custRadScaleRad="116764" custRadScaleInc="17191">
        <dgm:presLayoutVars>
          <dgm:bulletEnabled val="1"/>
        </dgm:presLayoutVars>
      </dgm:prSet>
      <dgm:spPr/>
    </dgm:pt>
    <dgm:pt modelId="{B6F816ED-5D3A-4AE5-8366-59BA0A5ECABC}" type="pres">
      <dgm:prSet presAssocID="{488F1ADB-F10C-492F-BFF6-A8E88FBBEC72}" presName="parTrans" presStyleLbl="bgSibTrans2D1" presStyleIdx="1" presStyleCnt="6"/>
      <dgm:spPr/>
    </dgm:pt>
    <dgm:pt modelId="{3E2B2A81-2658-49E4-A537-21C3794C8390}" type="pres">
      <dgm:prSet presAssocID="{DFA2C285-C07E-4674-9A06-3F1191C920AD}" presName="node" presStyleLbl="node1" presStyleIdx="1" presStyleCnt="6" custScaleX="131332" custScaleY="125446" custRadScaleRad="113841" custRadScaleInc="-15708">
        <dgm:presLayoutVars>
          <dgm:bulletEnabled val="1"/>
        </dgm:presLayoutVars>
      </dgm:prSet>
      <dgm:spPr/>
    </dgm:pt>
    <dgm:pt modelId="{9CFD45D6-EF4C-4BF1-92E2-4A7F2C41B66F}" type="pres">
      <dgm:prSet presAssocID="{60C23749-BB92-4141-A9CF-323A28047F2B}" presName="parTrans" presStyleLbl="bgSibTrans2D1" presStyleIdx="2" presStyleCnt="6"/>
      <dgm:spPr/>
    </dgm:pt>
    <dgm:pt modelId="{78043977-7588-42D6-B044-F1C7CC450760}" type="pres">
      <dgm:prSet presAssocID="{7A07B3D6-58B5-4741-9A2B-5352AC254CF6}" presName="node" presStyleLbl="node1" presStyleIdx="2" presStyleCnt="6" custScaleX="131332" custScaleY="125446" custRadScaleRad="93459" custRadScaleInc="-12942">
        <dgm:presLayoutVars>
          <dgm:bulletEnabled val="1"/>
        </dgm:presLayoutVars>
      </dgm:prSet>
      <dgm:spPr/>
    </dgm:pt>
    <dgm:pt modelId="{C7A78109-5906-492F-86D0-AADAA054DFEF}" type="pres">
      <dgm:prSet presAssocID="{D7DB1654-6B0F-4099-8EF8-B6014575D5CD}" presName="parTrans" presStyleLbl="bgSibTrans2D1" presStyleIdx="3" presStyleCnt="6"/>
      <dgm:spPr/>
    </dgm:pt>
    <dgm:pt modelId="{C9AF8C07-EB4A-4EF9-9C8E-553185B9CE70}" type="pres">
      <dgm:prSet presAssocID="{4A872082-5389-498F-80E8-6E9362AF4DD5}" presName="node" presStyleLbl="node1" presStyleIdx="3" presStyleCnt="6" custScaleX="131332" custScaleY="125446" custRadScaleRad="92481" custRadScaleInc="7738">
        <dgm:presLayoutVars>
          <dgm:bulletEnabled val="1"/>
        </dgm:presLayoutVars>
      </dgm:prSet>
      <dgm:spPr/>
    </dgm:pt>
    <dgm:pt modelId="{585198E5-EE7E-4158-9742-323F90BEA087}" type="pres">
      <dgm:prSet presAssocID="{EF70DEE3-6AD6-45D3-9DE7-238D46C59796}" presName="parTrans" presStyleLbl="bgSibTrans2D1" presStyleIdx="4" presStyleCnt="6"/>
      <dgm:spPr/>
    </dgm:pt>
    <dgm:pt modelId="{11D0F3A9-5F44-4F7E-BA37-8AE3B98CD7CA}" type="pres">
      <dgm:prSet presAssocID="{6F5B86D3-EE6F-48D9-9A4B-C1D87A6A7172}" presName="node" presStyleLbl="node1" presStyleIdx="4" presStyleCnt="6" custScaleX="131332" custScaleY="125446" custRadScaleRad="112883" custRadScaleInc="9684">
        <dgm:presLayoutVars>
          <dgm:bulletEnabled val="1"/>
        </dgm:presLayoutVars>
      </dgm:prSet>
      <dgm:spPr/>
    </dgm:pt>
    <dgm:pt modelId="{5B678CBC-D046-41F4-9107-7CBFE56B210A}" type="pres">
      <dgm:prSet presAssocID="{76138BC0-3350-4097-997D-3253C1F341D1}" presName="parTrans" presStyleLbl="bgSibTrans2D1" presStyleIdx="5" presStyleCnt="6" custScaleX="133574" custLinFactNeighborX="8429" custLinFactNeighborY="-9165"/>
      <dgm:spPr/>
    </dgm:pt>
    <dgm:pt modelId="{7D18DEB3-6B81-4D49-B608-88ECAEF01B01}" type="pres">
      <dgm:prSet presAssocID="{2E2E5510-8BA6-4D2A-AF4F-F13703237210}" presName="node" presStyleLbl="node1" presStyleIdx="5" presStyleCnt="6" custScaleX="131332" custScaleY="125446" custRadScaleRad="116764" custRadScaleInc="-17191">
        <dgm:presLayoutVars>
          <dgm:bulletEnabled val="1"/>
        </dgm:presLayoutVars>
      </dgm:prSet>
      <dgm:spPr/>
    </dgm:pt>
  </dgm:ptLst>
  <dgm:cxnLst>
    <dgm:cxn modelId="{F9EA7C03-FD00-47DB-9E40-69EE960976F4}" srcId="{E791243D-D955-4082-B6F4-3A881E42F674}" destId="{1ED2221E-74CC-47DD-855F-DC1ADA01FD1C}" srcOrd="1" destOrd="0" parTransId="{2E79E40B-72F7-420B-B16C-DCCCDC13087C}" sibTransId="{2A4D506B-C92B-4859-8AC2-F8EA65CB472D}"/>
    <dgm:cxn modelId="{2310ED0D-E83D-C340-80DF-1BFB56942FF1}" type="presOf" srcId="{4A872082-5389-498F-80E8-6E9362AF4DD5}" destId="{C9AF8C07-EB4A-4EF9-9C8E-553185B9CE70}" srcOrd="0" destOrd="0" presId="urn:microsoft.com/office/officeart/2005/8/layout/radial4"/>
    <dgm:cxn modelId="{6EF0F817-6092-B54C-9814-3D3FBB4B4576}" type="presOf" srcId="{EF70DEE3-6AD6-45D3-9DE7-238D46C59796}" destId="{585198E5-EE7E-4158-9742-323F90BEA087}" srcOrd="0" destOrd="0" presId="urn:microsoft.com/office/officeart/2005/8/layout/radial4"/>
    <dgm:cxn modelId="{77AF5D2E-3FE7-47AE-A1BD-6483DEB814B3}" srcId="{0C27117F-4342-45CB-8915-31319AB9DB86}" destId="{DFA2C285-C07E-4674-9A06-3F1191C920AD}" srcOrd="1" destOrd="0" parTransId="{488F1ADB-F10C-492F-BFF6-A8E88FBBEC72}" sibTransId="{06F69486-1C85-4F24-A8F8-19499889CD2A}"/>
    <dgm:cxn modelId="{2368333C-023D-5C4D-B0F4-8B57C86119C1}" type="presOf" srcId="{6B4F4780-365F-493B-BA1E-51857B97D505}" destId="{DC404C7F-EC96-4974-8903-4E37DED611CA}" srcOrd="0" destOrd="0" presId="urn:microsoft.com/office/officeart/2005/8/layout/radial4"/>
    <dgm:cxn modelId="{AFB4DC5E-94BF-164F-9542-D571C7F59AEB}" type="presOf" srcId="{1F4D805E-2B5A-493F-9F91-F1150061BDC4}" destId="{7BCD9494-F49B-42B0-AB8C-DBB9E1E94909}" srcOrd="0" destOrd="0" presId="urn:microsoft.com/office/officeart/2005/8/layout/radial4"/>
    <dgm:cxn modelId="{F277016E-E5EA-B34D-BC04-E656CFD1FC94}" type="presOf" srcId="{D7DB1654-6B0F-4099-8EF8-B6014575D5CD}" destId="{C7A78109-5906-492F-86D0-AADAA054DFEF}" srcOrd="0" destOrd="0" presId="urn:microsoft.com/office/officeart/2005/8/layout/radial4"/>
    <dgm:cxn modelId="{BADF8174-7CCC-E549-8DCA-1D87CFE9B148}" type="presOf" srcId="{E791243D-D955-4082-B6F4-3A881E42F674}" destId="{03213F94-E605-4C1F-9768-CEE6B85753D7}" srcOrd="0" destOrd="0" presId="urn:microsoft.com/office/officeart/2005/8/layout/radial4"/>
    <dgm:cxn modelId="{7DDAD455-E4D3-48C8-B95C-0C9B316BE014}" srcId="{0C27117F-4342-45CB-8915-31319AB9DB86}" destId="{4A872082-5389-498F-80E8-6E9362AF4DD5}" srcOrd="3" destOrd="0" parTransId="{D7DB1654-6B0F-4099-8EF8-B6014575D5CD}" sibTransId="{78B87535-9A8F-45D3-BD20-5C3CE9FB0392}"/>
    <dgm:cxn modelId="{C1EC0377-ED2A-034C-A4A7-F07ACE0DFF38}" type="presOf" srcId="{DFA2C285-C07E-4674-9A06-3F1191C920AD}" destId="{3E2B2A81-2658-49E4-A537-21C3794C8390}" srcOrd="0" destOrd="0" presId="urn:microsoft.com/office/officeart/2005/8/layout/radial4"/>
    <dgm:cxn modelId="{69A23357-496F-0D43-9294-559BC3ACBA5B}" type="presOf" srcId="{6F5B86D3-EE6F-48D9-9A4B-C1D87A6A7172}" destId="{11D0F3A9-5F44-4F7E-BA37-8AE3B98CD7CA}" srcOrd="0" destOrd="0" presId="urn:microsoft.com/office/officeart/2005/8/layout/radial4"/>
    <dgm:cxn modelId="{47FAB27B-857B-4DFA-8CE4-B06CCF21225C}" srcId="{E791243D-D955-4082-B6F4-3A881E42F674}" destId="{0C27117F-4342-45CB-8915-31319AB9DB86}" srcOrd="0" destOrd="0" parTransId="{3B5D788D-1E00-4050-B399-B0CFDDD35774}" sibTransId="{975E4C1B-098C-4070-B62A-01A32F1173B5}"/>
    <dgm:cxn modelId="{2191BA85-C392-4C35-8F27-0956484C2E3C}" srcId="{0C27117F-4342-45CB-8915-31319AB9DB86}" destId="{6F5B86D3-EE6F-48D9-9A4B-C1D87A6A7172}" srcOrd="4" destOrd="0" parTransId="{EF70DEE3-6AD6-45D3-9DE7-238D46C59796}" sibTransId="{55B5B453-9DA9-418E-9C8B-9FC5E206E815}"/>
    <dgm:cxn modelId="{50302B9D-067B-48B9-B70F-F1D8D4EEB5B3}" srcId="{0C27117F-4342-45CB-8915-31319AB9DB86}" destId="{2E2E5510-8BA6-4D2A-AF4F-F13703237210}" srcOrd="5" destOrd="0" parTransId="{76138BC0-3350-4097-997D-3253C1F341D1}" sibTransId="{9A3C0A94-7CBB-447A-B8B7-D4F2BBBFFDB2}"/>
    <dgm:cxn modelId="{ECA0CCA4-ADEC-D041-A026-5337BBEA97DF}" type="presOf" srcId="{60C23749-BB92-4141-A9CF-323A28047F2B}" destId="{9CFD45D6-EF4C-4BF1-92E2-4A7F2C41B66F}" srcOrd="0" destOrd="0" presId="urn:microsoft.com/office/officeart/2005/8/layout/radial4"/>
    <dgm:cxn modelId="{B93FA1B7-80A5-430B-96BE-2C4F555E1B2E}" srcId="{0C27117F-4342-45CB-8915-31319AB9DB86}" destId="{7A07B3D6-58B5-4741-9A2B-5352AC254CF6}" srcOrd="2" destOrd="0" parTransId="{60C23749-BB92-4141-A9CF-323A28047F2B}" sibTransId="{5BD7231F-F049-48D4-AD99-6ECF4447C2CD}"/>
    <dgm:cxn modelId="{934BD4BB-ADDA-0647-9927-E54FF0600054}" type="presOf" srcId="{0C27117F-4342-45CB-8915-31319AB9DB86}" destId="{53A88A32-FD8E-41BA-8C8C-AFAA4FA040D9}" srcOrd="0" destOrd="0" presId="urn:microsoft.com/office/officeart/2005/8/layout/radial4"/>
    <dgm:cxn modelId="{935645E4-CAE6-BE43-83D8-FB8F857BD732}" type="presOf" srcId="{7A07B3D6-58B5-4741-9A2B-5352AC254CF6}" destId="{78043977-7588-42D6-B044-F1C7CC450760}" srcOrd="0" destOrd="0" presId="urn:microsoft.com/office/officeart/2005/8/layout/radial4"/>
    <dgm:cxn modelId="{72BF38E6-3657-6B4D-BD0E-FAE323720D4A}" type="presOf" srcId="{2E2E5510-8BA6-4D2A-AF4F-F13703237210}" destId="{7D18DEB3-6B81-4D49-B608-88ECAEF01B01}" srcOrd="0" destOrd="0" presId="urn:microsoft.com/office/officeart/2005/8/layout/radial4"/>
    <dgm:cxn modelId="{BB99F0F5-D4C8-427D-BAEA-2F412F776EA8}" srcId="{0C27117F-4342-45CB-8915-31319AB9DB86}" destId="{1F4D805E-2B5A-493F-9F91-F1150061BDC4}" srcOrd="0" destOrd="0" parTransId="{6B4F4780-365F-493B-BA1E-51857B97D505}" sibTransId="{EBDAEF17-992C-4C79-9D6F-2D8CBEAD3A84}"/>
    <dgm:cxn modelId="{C9621FFD-6D83-7D4E-860C-6B49FC8C0796}" type="presOf" srcId="{76138BC0-3350-4097-997D-3253C1F341D1}" destId="{5B678CBC-D046-41F4-9107-7CBFE56B210A}" srcOrd="0" destOrd="0" presId="urn:microsoft.com/office/officeart/2005/8/layout/radial4"/>
    <dgm:cxn modelId="{01B57EFE-436B-3B4F-9462-B7D5D66CA06C}" type="presOf" srcId="{488F1ADB-F10C-492F-BFF6-A8E88FBBEC72}" destId="{B6F816ED-5D3A-4AE5-8366-59BA0A5ECABC}" srcOrd="0" destOrd="0" presId="urn:microsoft.com/office/officeart/2005/8/layout/radial4"/>
    <dgm:cxn modelId="{EF74E02A-347B-294D-BDD4-AD609687E875}" type="presParOf" srcId="{03213F94-E605-4C1F-9768-CEE6B85753D7}" destId="{53A88A32-FD8E-41BA-8C8C-AFAA4FA040D9}" srcOrd="0" destOrd="0" presId="urn:microsoft.com/office/officeart/2005/8/layout/radial4"/>
    <dgm:cxn modelId="{F2F7CCA4-1929-134A-AFBE-4044C0A51C0B}" type="presParOf" srcId="{03213F94-E605-4C1F-9768-CEE6B85753D7}" destId="{DC404C7F-EC96-4974-8903-4E37DED611CA}" srcOrd="1" destOrd="0" presId="urn:microsoft.com/office/officeart/2005/8/layout/radial4"/>
    <dgm:cxn modelId="{7CB61863-A06C-3648-8C3F-5E607C2FED38}" type="presParOf" srcId="{03213F94-E605-4C1F-9768-CEE6B85753D7}" destId="{7BCD9494-F49B-42B0-AB8C-DBB9E1E94909}" srcOrd="2" destOrd="0" presId="urn:microsoft.com/office/officeart/2005/8/layout/radial4"/>
    <dgm:cxn modelId="{D9FECDF3-C56F-5744-BDEA-7F2E86743EF1}" type="presParOf" srcId="{03213F94-E605-4C1F-9768-CEE6B85753D7}" destId="{B6F816ED-5D3A-4AE5-8366-59BA0A5ECABC}" srcOrd="3" destOrd="0" presId="urn:microsoft.com/office/officeart/2005/8/layout/radial4"/>
    <dgm:cxn modelId="{0901FC7B-BFA5-554B-AA37-6AF152CC0FCE}" type="presParOf" srcId="{03213F94-E605-4C1F-9768-CEE6B85753D7}" destId="{3E2B2A81-2658-49E4-A537-21C3794C8390}" srcOrd="4" destOrd="0" presId="urn:microsoft.com/office/officeart/2005/8/layout/radial4"/>
    <dgm:cxn modelId="{D927CCF5-DBAF-1849-9CCF-8BC231D40732}" type="presParOf" srcId="{03213F94-E605-4C1F-9768-CEE6B85753D7}" destId="{9CFD45D6-EF4C-4BF1-92E2-4A7F2C41B66F}" srcOrd="5" destOrd="0" presId="urn:microsoft.com/office/officeart/2005/8/layout/radial4"/>
    <dgm:cxn modelId="{65011669-C66E-FA41-83C4-CFAD98CBB4AA}" type="presParOf" srcId="{03213F94-E605-4C1F-9768-CEE6B85753D7}" destId="{78043977-7588-42D6-B044-F1C7CC450760}" srcOrd="6" destOrd="0" presId="urn:microsoft.com/office/officeart/2005/8/layout/radial4"/>
    <dgm:cxn modelId="{823D5D00-0A97-C942-8BD8-258CDDF598F0}" type="presParOf" srcId="{03213F94-E605-4C1F-9768-CEE6B85753D7}" destId="{C7A78109-5906-492F-86D0-AADAA054DFEF}" srcOrd="7" destOrd="0" presId="urn:microsoft.com/office/officeart/2005/8/layout/radial4"/>
    <dgm:cxn modelId="{E6AB3283-D0C3-7C47-8849-F6DD0FB06C87}" type="presParOf" srcId="{03213F94-E605-4C1F-9768-CEE6B85753D7}" destId="{C9AF8C07-EB4A-4EF9-9C8E-553185B9CE70}" srcOrd="8" destOrd="0" presId="urn:microsoft.com/office/officeart/2005/8/layout/radial4"/>
    <dgm:cxn modelId="{C59FB2A3-09C9-504B-8EEA-D27D008AA9C7}" type="presParOf" srcId="{03213F94-E605-4C1F-9768-CEE6B85753D7}" destId="{585198E5-EE7E-4158-9742-323F90BEA087}" srcOrd="9" destOrd="0" presId="urn:microsoft.com/office/officeart/2005/8/layout/radial4"/>
    <dgm:cxn modelId="{31626874-1F4F-9249-A544-24374E1B52FE}" type="presParOf" srcId="{03213F94-E605-4C1F-9768-CEE6B85753D7}" destId="{11D0F3A9-5F44-4F7E-BA37-8AE3B98CD7CA}" srcOrd="10" destOrd="0" presId="urn:microsoft.com/office/officeart/2005/8/layout/radial4"/>
    <dgm:cxn modelId="{A8A5606C-1EDE-604C-B78A-5A4BAD423C2E}" type="presParOf" srcId="{03213F94-E605-4C1F-9768-CEE6B85753D7}" destId="{5B678CBC-D046-41F4-9107-7CBFE56B210A}" srcOrd="11" destOrd="0" presId="urn:microsoft.com/office/officeart/2005/8/layout/radial4"/>
    <dgm:cxn modelId="{3C69A240-3D27-344C-8DE5-E9A7DE9ECA91}" type="presParOf" srcId="{03213F94-E605-4C1F-9768-CEE6B85753D7}" destId="{7D18DEB3-6B81-4D49-B608-88ECAEF01B0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8A32-FD8E-41BA-8C8C-AFAA4FA040D9}">
      <dsp:nvSpPr>
        <dsp:cNvPr id="0" name=""/>
        <dsp:cNvSpPr/>
      </dsp:nvSpPr>
      <dsp:spPr>
        <a:xfrm>
          <a:off x="2673676" y="1909446"/>
          <a:ext cx="3796647" cy="2203423"/>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3229682" y="2232130"/>
        <a:ext cx="2684635" cy="1558055"/>
      </dsp:txXfrm>
    </dsp:sp>
    <dsp:sp modelId="{DC404C7F-EC96-4974-8903-4E37DED611CA}">
      <dsp:nvSpPr>
        <dsp:cNvPr id="0" name=""/>
        <dsp:cNvSpPr/>
      </dsp:nvSpPr>
      <dsp:spPr>
        <a:xfrm rot="11109438">
          <a:off x="1263425" y="2529417"/>
          <a:ext cx="1545486" cy="505734"/>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D9494-F49B-42B0-AB8C-DBB9E1E94909}">
      <dsp:nvSpPr>
        <dsp:cNvPr id="0" name=""/>
        <dsp:cNvSpPr/>
      </dsp:nvSpPr>
      <dsp:spPr>
        <a:xfrm>
          <a:off x="629261" y="2105628"/>
          <a:ext cx="1631347" cy="12465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rPr>
            <a:t>Kansas children need quality preschool including all day kindergarten</a:t>
          </a:r>
        </a:p>
      </dsp:txBody>
      <dsp:txXfrm>
        <a:off x="665772" y="2142139"/>
        <a:ext cx="1558325" cy="1173565"/>
      </dsp:txXfrm>
    </dsp:sp>
    <dsp:sp modelId="{B6F816ED-5D3A-4AE5-8366-59BA0A5ECABC}">
      <dsp:nvSpPr>
        <dsp:cNvPr id="0" name=""/>
        <dsp:cNvSpPr/>
      </dsp:nvSpPr>
      <dsp:spPr>
        <a:xfrm rot="12677256">
          <a:off x="1851079" y="1543219"/>
          <a:ext cx="1443011" cy="505734"/>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2A81-2658-49E4-A537-21C3794C8390}">
      <dsp:nvSpPr>
        <dsp:cNvPr id="0" name=""/>
        <dsp:cNvSpPr/>
      </dsp:nvSpPr>
      <dsp:spPr>
        <a:xfrm>
          <a:off x="1140333" y="798090"/>
          <a:ext cx="1631347" cy="124658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Changes need to be made to address school culture</a:t>
          </a:r>
        </a:p>
      </dsp:txBody>
      <dsp:txXfrm>
        <a:off x="1176844" y="834601"/>
        <a:ext cx="1558325" cy="1173565"/>
      </dsp:txXfrm>
    </dsp:sp>
    <dsp:sp modelId="{9CFD45D6-EF4C-4BF1-92E2-4A7F2C41B66F}">
      <dsp:nvSpPr>
        <dsp:cNvPr id="0" name=""/>
        <dsp:cNvSpPr/>
      </dsp:nvSpPr>
      <dsp:spPr>
        <a:xfrm rot="14887044">
          <a:off x="3233185" y="1021174"/>
          <a:ext cx="1282222" cy="505734"/>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43977-7588-42D6-B044-F1C7CC450760}">
      <dsp:nvSpPr>
        <dsp:cNvPr id="0" name=""/>
        <dsp:cNvSpPr/>
      </dsp:nvSpPr>
      <dsp:spPr>
        <a:xfrm>
          <a:off x="2819676" y="55829"/>
          <a:ext cx="1631347" cy="124658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New dynamic roles for counselor and social workers</a:t>
          </a:r>
        </a:p>
      </dsp:txBody>
      <dsp:txXfrm>
        <a:off x="2856187" y="92340"/>
        <a:ext cx="1558325" cy="1173565"/>
      </dsp:txXfrm>
    </dsp:sp>
    <dsp:sp modelId="{C7A78109-5906-492F-86D0-AADAA054DFEF}">
      <dsp:nvSpPr>
        <dsp:cNvPr id="0" name=""/>
        <dsp:cNvSpPr/>
      </dsp:nvSpPr>
      <dsp:spPr>
        <a:xfrm rot="17419284">
          <a:off x="4583743" y="1019209"/>
          <a:ext cx="1264601" cy="50573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F8C07-EB4A-4EF9-9C8E-553185B9CE70}">
      <dsp:nvSpPr>
        <dsp:cNvPr id="0" name=""/>
        <dsp:cNvSpPr/>
      </dsp:nvSpPr>
      <dsp:spPr>
        <a:xfrm>
          <a:off x="4619959" y="55837"/>
          <a:ext cx="1631347" cy="12465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t>Collaboration between schools and businesses</a:t>
          </a:r>
        </a:p>
      </dsp:txBody>
      <dsp:txXfrm>
        <a:off x="4656470" y="92348"/>
        <a:ext cx="1558325" cy="1173565"/>
      </dsp:txXfrm>
    </dsp:sp>
    <dsp:sp modelId="{585198E5-EE7E-4158-9742-323F90BEA087}">
      <dsp:nvSpPr>
        <dsp:cNvPr id="0" name=""/>
        <dsp:cNvSpPr/>
      </dsp:nvSpPr>
      <dsp:spPr>
        <a:xfrm rot="19614312">
          <a:off x="5787673" y="1495234"/>
          <a:ext cx="1444471" cy="505734"/>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11D0F3A9-5F44-4F7E-BA37-8AE3B98CD7CA}">
      <dsp:nvSpPr>
        <dsp:cNvPr id="0" name=""/>
        <dsp:cNvSpPr/>
      </dsp:nvSpPr>
      <dsp:spPr>
        <a:xfrm>
          <a:off x="6299301" y="730448"/>
          <a:ext cx="1631347" cy="1246587"/>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Reorganize schools around students, not the system</a:t>
          </a:r>
        </a:p>
      </dsp:txBody>
      <dsp:txXfrm>
        <a:off x="6335812" y="766959"/>
        <a:ext cx="1558325" cy="1173565"/>
      </dsp:txXfrm>
    </dsp:sp>
    <dsp:sp modelId="{5B678CBC-D046-41F4-9107-7CBFE56B210A}">
      <dsp:nvSpPr>
        <dsp:cNvPr id="0" name=""/>
        <dsp:cNvSpPr/>
      </dsp:nvSpPr>
      <dsp:spPr>
        <a:xfrm rot="21290562">
          <a:off x="6414961" y="2483066"/>
          <a:ext cx="1585889" cy="505734"/>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7D18DEB3-6B81-4D49-B608-88ECAEF01B01}">
      <dsp:nvSpPr>
        <dsp:cNvPr id="0" name=""/>
        <dsp:cNvSpPr/>
      </dsp:nvSpPr>
      <dsp:spPr>
        <a:xfrm>
          <a:off x="6883391" y="2105628"/>
          <a:ext cx="1631347" cy="1246587"/>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Community service needs to play a bigger role</a:t>
          </a:r>
        </a:p>
      </dsp:txBody>
      <dsp:txXfrm>
        <a:off x="6919902" y="2142139"/>
        <a:ext cx="1558325" cy="117356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8/30/2021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8/30/2021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B449-3EE6-F940-A288-ACF3366978E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03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7293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89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805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2499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00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008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522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99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04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91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We</a:t>
            </a:r>
            <a:r>
              <a:rPr lang="en-US" sz="1600" baseline="0" dirty="0"/>
              <a:t> also learned that Kansans believe</a:t>
            </a:r>
          </a:p>
          <a:p>
            <a:pPr marL="285750" indent="-285750">
              <a:buFont typeface="Arial" panose="020B0604020202020204" pitchFamily="34" charset="0"/>
              <a:buChar char="•"/>
            </a:pPr>
            <a:r>
              <a:rPr lang="en-US" sz="1600" dirty="0"/>
              <a:t>Every</a:t>
            </a:r>
            <a:r>
              <a:rPr lang="en-US" sz="1600" baseline="0" dirty="0"/>
              <a:t> child needs access to quality preschool education</a:t>
            </a:r>
          </a:p>
          <a:p>
            <a:pPr marL="285750" indent="-285750">
              <a:buFont typeface="Arial" panose="020B0604020202020204" pitchFamily="34" charset="0"/>
              <a:buChar char="•"/>
            </a:pPr>
            <a:r>
              <a:rPr lang="en-US" sz="1600" baseline="0" dirty="0"/>
              <a:t>School culture needs to be addressed – we must value the student going to a two-year or certification program as much as a student attending a four-year institution.</a:t>
            </a:r>
          </a:p>
          <a:p>
            <a:pPr marL="285750" indent="-285750">
              <a:buFont typeface="Arial" panose="020B0604020202020204" pitchFamily="34" charset="0"/>
              <a:buChar char="•"/>
            </a:pPr>
            <a:r>
              <a:rPr lang="en-US" sz="1600" baseline="0" dirty="0"/>
              <a:t>Counselors need to be able to help students identify and explore career interests</a:t>
            </a:r>
          </a:p>
          <a:p>
            <a:pPr marL="285750" indent="-285750">
              <a:buFont typeface="Arial" panose="020B0604020202020204" pitchFamily="34" charset="0"/>
              <a:buChar char="•"/>
            </a:pPr>
            <a:r>
              <a:rPr lang="en-US" sz="1600" baseline="0" dirty="0"/>
              <a:t>Must be collaboration between schools and businesses to prepare students for postsecondary pursuits</a:t>
            </a:r>
          </a:p>
          <a:p>
            <a:pPr marL="285750" indent="-285750">
              <a:buFont typeface="Arial" panose="020B0604020202020204" pitchFamily="34" charset="0"/>
              <a:buChar char="•"/>
            </a:pPr>
            <a:r>
              <a:rPr lang="en-US" sz="1600" baseline="0" dirty="0"/>
              <a:t>Schools must be reorganized around the student, not the system to meet unique needs</a:t>
            </a:r>
          </a:p>
          <a:p>
            <a:pPr marL="285750" indent="-285750">
              <a:buFont typeface="Arial" panose="020B0604020202020204" pitchFamily="34" charset="0"/>
              <a:buChar char="•"/>
            </a:pPr>
            <a:r>
              <a:rPr lang="en-US" sz="1600" baseline="0" dirty="0"/>
              <a:t>Community service is an important part of preparing students for life after high school.</a:t>
            </a:r>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738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499"/>
            <a:ext cx="9142223" cy="5142500"/>
          </a:xfrm>
          <a:prstGeom prst="rect">
            <a:avLst/>
          </a:prstGeom>
        </p:spPr>
      </p:pic>
      <p:sp>
        <p:nvSpPr>
          <p:cNvPr id="3" name="Subtitle 2"/>
          <p:cNvSpPr>
            <a:spLocks noGrp="1"/>
          </p:cNvSpPr>
          <p:nvPr>
            <p:ph type="subTitle" idx="1"/>
          </p:nvPr>
        </p:nvSpPr>
        <p:spPr>
          <a:xfrm>
            <a:off x="1143002" y="3244851"/>
            <a:ext cx="5610113" cy="778244"/>
          </a:xfrm>
          <a:prstGeom prst="rect">
            <a:avLst/>
          </a:prstGeo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2"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294479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9"/>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2"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056626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3"/>
            <a:ext cx="7441623" cy="3699164"/>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1457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0462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435540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8"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9"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8" y="4246420"/>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486209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 y="499"/>
            <a:ext cx="9142223" cy="5142500"/>
          </a:xfrm>
          <a:prstGeom prst="rect">
            <a:avLst/>
          </a:prstGeom>
        </p:spPr>
      </p:pic>
      <p:sp>
        <p:nvSpPr>
          <p:cNvPr id="3" name="Subtitle 2"/>
          <p:cNvSpPr>
            <a:spLocks noGrp="1"/>
          </p:cNvSpPr>
          <p:nvPr>
            <p:ph type="subTitle" idx="1"/>
          </p:nvPr>
        </p:nvSpPr>
        <p:spPr>
          <a:xfrm>
            <a:off x="1143001" y="3244850"/>
            <a:ext cx="5610113" cy="778244"/>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1"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BDB959D5-2D02-491B-A3F2-C83A1BA4AB43}" type="datetimeFigureOut">
              <a:rPr lang="en-US" smtClean="0"/>
              <a:t>8/30/2021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8E737C1E-5B90-42A3-A67F-33D539E4AA2B}" type="slidenum">
              <a:rPr lang="en-US" smtClean="0"/>
              <a:t>‹#›</a:t>
            </a:fld>
            <a:endParaRPr lang="en-US"/>
          </a:p>
        </p:txBody>
      </p:sp>
    </p:spTree>
    <p:extLst>
      <p:ext uri="{BB962C8B-B14F-4D97-AF65-F5344CB8AC3E}">
        <p14:creationId xmlns:p14="http://schemas.microsoft.com/office/powerpoint/2010/main" val="584955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B959D5-2D02-491B-A3F2-C83A1BA4AB4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37C1E-5B90-42A3-A67F-33D539E4AA2B}"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230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 y="501"/>
            <a:ext cx="9142220" cy="5142498"/>
          </a:xfrm>
          <a:prstGeom prst="rect">
            <a:avLst/>
          </a:prstGeom>
        </p:spPr>
      </p:pic>
      <p:sp>
        <p:nvSpPr>
          <p:cNvPr id="2" name="Title 1"/>
          <p:cNvSpPr>
            <a:spLocks noGrp="1"/>
          </p:cNvSpPr>
          <p:nvPr>
            <p:ph type="title"/>
          </p:nvPr>
        </p:nvSpPr>
        <p:spPr>
          <a:xfrm>
            <a:off x="1420092" y="317501"/>
            <a:ext cx="6255327" cy="2034921"/>
          </a:xfrm>
          <a:prstGeom prst="rect">
            <a:avLst/>
          </a:prstGeom>
        </p:spPr>
        <p:txBody>
          <a:bodyPr rIns="457200" anchor="b"/>
          <a:lstStyle>
            <a:lvl1pPr>
              <a:defRPr sz="45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20092"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B959D5-2D02-491B-A3F2-C83A1BA4AB4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37C1E-5B90-42A3-A67F-33D539E4AA2B}" type="slidenum">
              <a:rPr lang="en-US" smtClean="0"/>
              <a:t>‹#›</a:t>
            </a:fld>
            <a:endParaRPr lang="en-US"/>
          </a:p>
        </p:txBody>
      </p:sp>
    </p:spTree>
    <p:extLst>
      <p:ext uri="{BB962C8B-B14F-4D97-AF65-F5344CB8AC3E}">
        <p14:creationId xmlns:p14="http://schemas.microsoft.com/office/powerpoint/2010/main" val="90123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BDB959D5-2D02-491B-A3F2-C83A1BA4AB43}" type="datetimeFigureOut">
              <a:rPr lang="en-US" smtClean="0"/>
              <a:t>8/30/2021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8E737C1E-5B90-42A3-A67F-33D539E4AA2B}"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14110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B959D5-2D02-491B-A3F2-C83A1BA4AB4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37C1E-5B90-42A3-A67F-33D539E4AA2B}"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972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130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4"/>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03821"/>
            <a:ext cx="3887391" cy="2235671"/>
          </a:xfrm>
          <a:prstGeom prst="rect">
            <a:avLst/>
          </a:prstGeom>
        </p:spPr>
        <p:txBody>
          <a:bodyPr/>
          <a:lstStyle>
            <a:lvl1pPr>
              <a:defRPr sz="18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B959D5-2D02-491B-A3F2-C83A1BA4AB43}"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37C1E-5B90-42A3-A67F-33D539E4AA2B}" type="slidenum">
              <a:rPr lang="en-US" smtClean="0"/>
              <a:t>‹#›</a:t>
            </a:fld>
            <a:endParaRPr lang="en-US"/>
          </a:p>
        </p:txBody>
      </p:sp>
    </p:spTree>
    <p:extLst>
      <p:ext uri="{BB962C8B-B14F-4D97-AF65-F5344CB8AC3E}">
        <p14:creationId xmlns:p14="http://schemas.microsoft.com/office/powerpoint/2010/main" val="2497604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BDB959D5-2D02-491B-A3F2-C83A1BA4AB4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8E737C1E-5B90-42A3-A67F-33D539E4AA2B}"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900" indent="0">
              <a:buNone/>
              <a:defRPr/>
            </a:lvl2pPr>
            <a:lvl3pPr marL="685800" indent="0">
              <a:buNone/>
              <a:defRPr/>
            </a:lvl3pPr>
            <a:lvl4pPr marL="1028700" indent="0">
              <a:buNone/>
              <a:defRPr/>
            </a:lvl4pPr>
            <a:lvl5pPr marL="1371600" indent="0">
              <a:buNone/>
              <a:defRPr/>
            </a:lvl5pPr>
          </a:lstStyle>
          <a:p>
            <a:pPr lvl="0"/>
            <a:r>
              <a:rPr lang="en-US"/>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a:t>Edit Master text styles</a:t>
            </a:r>
          </a:p>
        </p:txBody>
      </p:sp>
    </p:spTree>
    <p:extLst>
      <p:ext uri="{BB962C8B-B14F-4D97-AF65-F5344CB8AC3E}">
        <p14:creationId xmlns:p14="http://schemas.microsoft.com/office/powerpoint/2010/main" val="901117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752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ase tour map">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085AB-ECF2-454A-981D-BC9DB12B7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800" r="7284" b="1334"/>
          <a:stretch/>
        </p:blipFill>
        <p:spPr>
          <a:xfrm>
            <a:off x="1777" y="4773168"/>
            <a:ext cx="8474711" cy="301752"/>
          </a:xfrm>
          <a:prstGeom prst="rect">
            <a:avLst/>
          </a:prstGeom>
          <a:noFill/>
        </p:spPr>
      </p:pic>
      <p:pic>
        <p:nvPicPr>
          <p:cNvPr id="9" name="Picture 8">
            <a:extLst>
              <a:ext uri="{FF2B5EF4-FFF2-40B4-BE49-F238E27FC236}">
                <a16:creationId xmlns:a16="http://schemas.microsoft.com/office/drawing/2014/main" id="{0DCC66F4-7D89-416C-BA0C-56A510C85D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840" y="361634"/>
            <a:ext cx="7132320" cy="4324125"/>
          </a:xfrm>
          <a:prstGeom prst="rect">
            <a:avLst/>
          </a:prstGeom>
        </p:spPr>
      </p:pic>
    </p:spTree>
    <p:extLst>
      <p:ext uri="{BB962C8B-B14F-4D97-AF65-F5344CB8AC3E}">
        <p14:creationId xmlns:p14="http://schemas.microsoft.com/office/powerpoint/2010/main" val="2357406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BDB959D5-2D02-491B-A3F2-C83A1BA4AB4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8E737C1E-5B90-42A3-A67F-33D539E4AA2B}"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99899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BDB959D5-2D02-491B-A3F2-C83A1BA4AB4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8E737C1E-5B90-42A3-A67F-33D539E4AA2B}"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64645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phot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 y="1928"/>
            <a:ext cx="9141714" cy="5139644"/>
          </a:xfrm>
          <a:prstGeom prst="rect">
            <a:avLst/>
          </a:prstGeom>
        </p:spPr>
      </p:pic>
      <p:sp>
        <p:nvSpPr>
          <p:cNvPr id="2" name="Date Placeholder 1"/>
          <p:cNvSpPr>
            <a:spLocks noGrp="1"/>
          </p:cNvSpPr>
          <p:nvPr>
            <p:ph type="dt" sz="half" idx="10"/>
          </p:nvPr>
        </p:nvSpPr>
        <p:spPr/>
        <p:txBody>
          <a:bodyPr/>
          <a:lstStyle/>
          <a:p>
            <a:fld id="{BDB959D5-2D02-491B-A3F2-C83A1BA4AB4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37C1E-5B90-42A3-A67F-33D539E4AA2B}"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9141714" cy="3837709"/>
          </a:xfrm>
        </p:spPr>
        <p:txBody>
          <a:bodyPr anchor="ctr" anchorCtr="0">
            <a:noAutofit/>
          </a:bodyPr>
          <a:lstStyle>
            <a:lvl1pPr marL="0" indent="0" algn="ctr">
              <a:buNone/>
              <a:defRPr/>
            </a:lvl1pPr>
          </a:lstStyle>
          <a:p>
            <a:r>
              <a:rPr lang="en-US"/>
              <a:t>Click icon to add picture</a:t>
            </a:r>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1"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20341429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2"/>
            <a:ext cx="7441623" cy="3699164"/>
          </a:xfrm>
        </p:spPr>
        <p:txBody>
          <a:bodyPr anchor="ctr" anchorCtr="0"/>
          <a:lstStyle>
            <a:lvl1pPr marL="0" indent="0" algn="ctr">
              <a:buNone/>
              <a:defRPr>
                <a:noFill/>
              </a:defRPr>
            </a:lvl1pPr>
          </a:lstStyle>
          <a:p>
            <a:r>
              <a:rPr lang="en-US"/>
              <a:t>Click icon to add media</a:t>
            </a:r>
          </a:p>
        </p:txBody>
      </p:sp>
      <p:sp>
        <p:nvSpPr>
          <p:cNvPr id="2" name="Date Placeholder 1"/>
          <p:cNvSpPr>
            <a:spLocks noGrp="1"/>
          </p:cNvSpPr>
          <p:nvPr>
            <p:ph type="dt" sz="half" idx="10"/>
          </p:nvPr>
        </p:nvSpPr>
        <p:spPr/>
        <p:txBody>
          <a:bodyPr/>
          <a:lstStyle/>
          <a:p>
            <a:fld id="{BDB959D5-2D02-491B-A3F2-C83A1BA4AB4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37C1E-5B90-42A3-A67F-33D539E4AA2B}" type="slidenum">
              <a:rPr lang="en-US" smtClean="0"/>
              <a:t>‹#›</a:t>
            </a:fld>
            <a:endParaRPr lang="en-US"/>
          </a:p>
        </p:txBody>
      </p:sp>
    </p:spTree>
    <p:extLst>
      <p:ext uri="{BB962C8B-B14F-4D97-AF65-F5344CB8AC3E}">
        <p14:creationId xmlns:p14="http://schemas.microsoft.com/office/powerpoint/2010/main" val="14652767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B959D5-2D02-491B-A3F2-C83A1BA4AB4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37C1E-5B90-42A3-A67F-33D539E4AA2B}" type="slidenum">
              <a:rPr lang="en-US" smtClean="0"/>
              <a:t>‹#›</a:t>
            </a:fld>
            <a:endParaRPr lang="en-US"/>
          </a:p>
        </p:txBody>
      </p:sp>
    </p:spTree>
    <p:extLst>
      <p:ext uri="{BB962C8B-B14F-4D97-AF65-F5344CB8AC3E}">
        <p14:creationId xmlns:p14="http://schemas.microsoft.com/office/powerpoint/2010/main" val="627931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endParaRPr lang="en-US" dirty="0"/>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B959D5-2D02-491B-A3F2-C83A1BA4AB4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37C1E-5B90-42A3-A67F-33D539E4AA2B}" type="slidenum">
              <a:rPr lang="en-US" smtClean="0"/>
              <a:t>‹#›</a:t>
            </a:fld>
            <a:endParaRPr lang="en-US"/>
          </a:p>
        </p:txBody>
      </p:sp>
    </p:spTree>
    <p:extLst>
      <p:ext uri="{BB962C8B-B14F-4D97-AF65-F5344CB8AC3E}">
        <p14:creationId xmlns:p14="http://schemas.microsoft.com/office/powerpoint/2010/main" val="3536554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 y="501"/>
            <a:ext cx="9142220" cy="5142498"/>
          </a:xfrm>
          <a:prstGeom prst="rect">
            <a:avLst/>
          </a:prstGeom>
        </p:spPr>
      </p:pic>
      <p:sp>
        <p:nvSpPr>
          <p:cNvPr id="2" name="Title 1"/>
          <p:cNvSpPr>
            <a:spLocks noGrp="1"/>
          </p:cNvSpPr>
          <p:nvPr>
            <p:ph type="title"/>
          </p:nvPr>
        </p:nvSpPr>
        <p:spPr>
          <a:xfrm>
            <a:off x="1420093"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3"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285091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BDB959D5-2D02-491B-A3F2-C83A1BA4AB43}" type="datetimeFigureOut">
              <a:rPr lang="en-US" smtClean="0"/>
              <a:t>8/30/2021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8E737C1E-5B90-42A3-A67F-33D539E4AA2B}"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7"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a:t>Edit Master text styles</a:t>
            </a:r>
          </a:p>
          <a:p>
            <a:pPr lvl="1"/>
            <a:r>
              <a:rPr lang="en-US"/>
              <a:t>Second level</a:t>
            </a:r>
          </a:p>
          <a:p>
            <a:pPr lvl="2"/>
            <a:r>
              <a:rPr lang="en-US"/>
              <a:t>Third level</a:t>
            </a:r>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8"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a:t>Edit Master text styles</a:t>
            </a:r>
          </a:p>
          <a:p>
            <a:pPr lvl="1"/>
            <a:r>
              <a:rPr lang="en-US"/>
              <a:t>Second level</a:t>
            </a:r>
          </a:p>
          <a:p>
            <a:pPr lvl="2"/>
            <a:r>
              <a:rPr lang="en-US"/>
              <a:t>Third level</a:t>
            </a:r>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p:nvSpPr>
        <p:spPr>
          <a:xfrm>
            <a:off x="933667" y="4246419"/>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138246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352550"/>
            <a:ext cx="9144000" cy="190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7028636" y="4840702"/>
            <a:ext cx="747320" cy="200055"/>
          </a:xfrm>
          <a:prstGeom prst="rect">
            <a:avLst/>
          </a:prstGeom>
          <a:noFill/>
        </p:spPr>
        <p:txBody>
          <a:bodyPr wrap="none" rtlCol="0">
            <a:spAutoFit/>
          </a:bodyPr>
          <a:lstStyle/>
          <a:p>
            <a:pPr algn="r"/>
            <a:r>
              <a:rPr lang="en-US" sz="700" i="1" dirty="0">
                <a:solidFill>
                  <a:prstClr val="black"/>
                </a:solidFill>
                <a:latin typeface="Arial"/>
              </a:rPr>
              <a:t>www.ksde.org</a:t>
            </a:r>
          </a:p>
        </p:txBody>
      </p:sp>
      <p:sp>
        <p:nvSpPr>
          <p:cNvPr id="2" name="Title 1"/>
          <p:cNvSpPr>
            <a:spLocks noGrp="1"/>
          </p:cNvSpPr>
          <p:nvPr>
            <p:ph type="ctrTitle"/>
          </p:nvPr>
        </p:nvSpPr>
        <p:spPr>
          <a:xfrm>
            <a:off x="2514601" y="1428750"/>
            <a:ext cx="6476999" cy="1752600"/>
          </a:xfrm>
        </p:spPr>
        <p:txBody>
          <a:bodyPr wrap="square" lIns="457200"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590800" y="3257550"/>
            <a:ext cx="6400812" cy="723900"/>
          </a:xfrm>
          <a:prstGeom prst="rect">
            <a:avLst/>
          </a:prstGeom>
        </p:spPr>
        <p:txBody>
          <a:bodyPr anchor="ctr">
            <a:normAutofit/>
          </a:bodyPr>
          <a:lstStyle>
            <a:lvl1pPr marL="0" indent="0" algn="l">
              <a:buNone/>
              <a:defRPr sz="2400">
                <a:solidFill>
                  <a:schemeClr val="tx2"/>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0030"/>
            <a:ext cx="2877198" cy="46634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1359" y="986790"/>
            <a:ext cx="2380253" cy="36576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6776" y="4277111"/>
            <a:ext cx="1057074" cy="822960"/>
          </a:xfrm>
          <a:prstGeom prst="rect">
            <a:avLst/>
          </a:prstGeom>
        </p:spPr>
      </p:pic>
    </p:spTree>
    <p:extLst>
      <p:ext uri="{BB962C8B-B14F-4D97-AF65-F5344CB8AC3E}">
        <p14:creationId xmlns:p14="http://schemas.microsoft.com/office/powerpoint/2010/main" val="1244697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95351"/>
            <a:ext cx="8686800" cy="3623072"/>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257269" indent="-342892">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1"/>
            <a:ext cx="8686800" cy="89892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486610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4530917"/>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9" name="TextBox 8"/>
          <p:cNvSpPr txBox="1"/>
          <p:nvPr userDrawn="1"/>
        </p:nvSpPr>
        <p:spPr>
          <a:xfrm>
            <a:off x="8115300" y="4476750"/>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4018053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228600" y="895350"/>
            <a:ext cx="8763000" cy="35814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530917"/>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1" name="TextBox 10"/>
          <p:cNvSpPr txBox="1"/>
          <p:nvPr userDrawn="1"/>
        </p:nvSpPr>
        <p:spPr>
          <a:xfrm>
            <a:off x="7223760" y="44767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75257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200150"/>
            <a:ext cx="9144000" cy="2057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 name="Title 1"/>
          <p:cNvSpPr>
            <a:spLocks noGrp="1"/>
          </p:cNvSpPr>
          <p:nvPr>
            <p:ph type="title" hasCustomPrompt="1"/>
          </p:nvPr>
        </p:nvSpPr>
        <p:spPr>
          <a:xfrm>
            <a:off x="1600201" y="1200151"/>
            <a:ext cx="7543808" cy="2057402"/>
          </a:xfrm>
          <a:noFill/>
        </p:spPr>
        <p:txBody>
          <a:bodyPr wrap="square" lIns="365760" rIns="274320" anchor="ctr" anchorCtr="0"/>
          <a:lstStyle>
            <a:lvl1pPr algn="l">
              <a:defRPr sz="40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2743201" y="3257550"/>
            <a:ext cx="6400801" cy="685800"/>
          </a:xfrm>
          <a:prstGeom prst="rect">
            <a:avLst/>
          </a:prstGeom>
          <a:noFill/>
        </p:spPr>
        <p:txBody>
          <a:bodyPr rIns="274320" anchor="t"/>
          <a:lstStyle>
            <a:lvl1pPr marL="0" indent="0">
              <a:buNone/>
              <a:defRPr sz="2000" spc="300">
                <a:solidFill>
                  <a:schemeClr val="bg1"/>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6192444" y="4811820"/>
            <a:ext cx="1579957" cy="200055"/>
          </a:xfrm>
          <a:prstGeom prst="rect">
            <a:avLst/>
          </a:prstGeom>
          <a:noFill/>
        </p:spPr>
        <p:txBody>
          <a:bodyPr wrap="square" rtlCol="0" anchor="b">
            <a:spAutoFit/>
          </a:bodyPr>
          <a:lstStyle/>
          <a:p>
            <a:pPr algn="r"/>
            <a:r>
              <a:rPr lang="en-US" sz="700"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106" y="895350"/>
            <a:ext cx="2299869" cy="347472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1" y="4095750"/>
            <a:ext cx="1073426" cy="822960"/>
          </a:xfrm>
          <a:prstGeom prst="rect">
            <a:avLst/>
          </a:prstGeom>
        </p:spPr>
      </p:pic>
    </p:spTree>
    <p:extLst>
      <p:ext uri="{BB962C8B-B14F-4D97-AF65-F5344CB8AC3E}">
        <p14:creationId xmlns:p14="http://schemas.microsoft.com/office/powerpoint/2010/main" val="1943624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1"/>
            <a:ext cx="82296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95350"/>
            <a:ext cx="4191000" cy="3733800"/>
          </a:xfrm>
          <a:prstGeom prst="rect">
            <a:avLst/>
          </a:prstGeo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5658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33351"/>
            <a:ext cx="8458200" cy="76557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04800" y="895351"/>
            <a:ext cx="41910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895351"/>
            <a:ext cx="4114800" cy="3657599"/>
          </a:xfrm>
          <a:prstGeom prst="rect">
            <a:avLst/>
          </a:prstGeom>
          <a:noFill/>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032372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
            <a:ext cx="8610600" cy="8572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228601" y="895350"/>
            <a:ext cx="4150827"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1" y="1657350"/>
            <a:ext cx="415241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797426" y="895350"/>
            <a:ext cx="4041775" cy="762000"/>
          </a:xfrm>
          <a:prstGeom prst="rect">
            <a:avLst/>
          </a:prstGeom>
          <a:solidFill>
            <a:schemeClr val="tx2"/>
          </a:solidFill>
        </p:spPr>
        <p:txBody>
          <a:bodyPr anchor="b">
            <a:normAutofit/>
          </a:bodyPr>
          <a:lstStyle>
            <a:lvl1pPr marL="0" indent="0">
              <a:buNone/>
              <a:defRPr sz="1800" b="1">
                <a:solidFill>
                  <a:schemeClr val="bg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97426" y="1657350"/>
            <a:ext cx="4041775" cy="2963466"/>
          </a:xfrm>
          <a:prstGeom prst="rect">
            <a:avLst/>
          </a:prstGeom>
          <a:solidFill>
            <a:schemeClr val="bg1">
              <a:alpha val="95000"/>
            </a:schemeClr>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8/30/2021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677766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9" name="Rectangle 8"/>
          <p:cNvSpPr/>
          <p:nvPr userDrawn="1"/>
        </p:nvSpPr>
        <p:spPr>
          <a:xfrm>
            <a:off x="0" y="4581801"/>
            <a:ext cx="8115300" cy="1410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0" name="TextBox 9"/>
          <p:cNvSpPr txBox="1"/>
          <p:nvPr userDrawn="1"/>
        </p:nvSpPr>
        <p:spPr>
          <a:xfrm>
            <a:off x="8115300" y="4527634"/>
            <a:ext cx="1028700" cy="253916"/>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2083135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71817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84"/>
            <a:ext cx="8229600" cy="76557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7" name="TextBox 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Tree>
    <p:extLst>
      <p:ext uri="{BB962C8B-B14F-4D97-AF65-F5344CB8AC3E}">
        <p14:creationId xmlns:p14="http://schemas.microsoft.com/office/powerpoint/2010/main" val="1582837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2" name="TextBox 11"/>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grpSp>
        <p:nvGrpSpPr>
          <p:cNvPr id="15" name="Group 14"/>
          <p:cNvGrpSpPr/>
          <p:nvPr userDrawn="1"/>
        </p:nvGrpSpPr>
        <p:grpSpPr>
          <a:xfrm>
            <a:off x="0" y="4575054"/>
            <a:ext cx="9144000" cy="253916"/>
            <a:chOff x="0" y="4574984"/>
            <a:chExt cx="9144000" cy="253917"/>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7" name="TextBox 16"/>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101889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3" name="TextBox 12"/>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7" name="Content Placeholder 6"/>
          <p:cNvSpPr>
            <a:spLocks noGrp="1"/>
          </p:cNvSpPr>
          <p:nvPr>
            <p:ph sz="quarter" idx="11"/>
          </p:nvPr>
        </p:nvSpPr>
        <p:spPr>
          <a:xfrm>
            <a:off x="188176" y="209550"/>
            <a:ext cx="8767651"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5208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grpSp>
        <p:nvGrpSpPr>
          <p:cNvPr id="21" name="Group 20"/>
          <p:cNvGrpSpPr/>
          <p:nvPr userDrawn="1"/>
        </p:nvGrpSpPr>
        <p:grpSpPr>
          <a:xfrm>
            <a:off x="0" y="4575054"/>
            <a:ext cx="9144000" cy="253916"/>
            <a:chOff x="0" y="4574984"/>
            <a:chExt cx="9144000" cy="253917"/>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4" name="TextBox 23"/>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Tree>
    <p:extLst>
      <p:ext uri="{BB962C8B-B14F-4D97-AF65-F5344CB8AC3E}">
        <p14:creationId xmlns:p14="http://schemas.microsoft.com/office/powerpoint/2010/main" val="4093661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666750"/>
            <a:ext cx="5558870" cy="3962400"/>
          </a:xfrm>
          <a:prstGeom prst="rect">
            <a:avLst/>
          </a:prstGeom>
          <a:noFill/>
        </p:spPr>
        <p:txBody>
          <a:bodyPr wrap="square">
            <a:normAutofit/>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2" y="666099"/>
            <a:ext cx="2590799" cy="3928524"/>
          </a:xfrm>
          <a:prstGeom prst="rect">
            <a:avLst/>
          </a:prstGeom>
          <a:noFill/>
        </p:spPr>
        <p:txBody>
          <a:bodyPr/>
          <a:lstStyle>
            <a:lvl1pPr marL="285743" indent="-285743">
              <a:buFont typeface="Arial" panose="020B0604020202020204" pitchFamily="34" charset="0"/>
              <a:buChar char="•"/>
              <a:defRPr sz="20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6" name="TextBox 15"/>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25" name="Title 1"/>
          <p:cNvSpPr>
            <a:spLocks noGrp="1"/>
          </p:cNvSpPr>
          <p:nvPr>
            <p:ph type="title"/>
          </p:nvPr>
        </p:nvSpPr>
        <p:spPr>
          <a:xfrm>
            <a:off x="304800" y="1"/>
            <a:ext cx="8610600" cy="590549"/>
          </a:xfrm>
        </p:spPr>
        <p:txBody>
          <a:bodyPr/>
          <a:lstStyle/>
          <a:p>
            <a:r>
              <a:rPr lang="en-US" dirty="0"/>
              <a:t>Click to edit Master title style</a:t>
            </a:r>
          </a:p>
        </p:txBody>
      </p:sp>
      <p:sp>
        <p:nvSpPr>
          <p:cNvPr id="13" name="Rectangle 12"/>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14" name="TextBox 13"/>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2677055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grpSp>
        <p:nvGrpSpPr>
          <p:cNvPr id="18" name="Group 17"/>
          <p:cNvGrpSpPr/>
          <p:nvPr userDrawn="1"/>
        </p:nvGrpSpPr>
        <p:grpSpPr>
          <a:xfrm>
            <a:off x="0" y="4575054"/>
            <a:ext cx="9144000" cy="253916"/>
            <a:chOff x="0" y="4574984"/>
            <a:chExt cx="9144000" cy="253917"/>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0" name="TextBox 19"/>
            <p:cNvSpPr txBox="1"/>
            <p:nvPr userDrawn="1"/>
          </p:nvSpPr>
          <p:spPr>
            <a:xfrm>
              <a:off x="8115300" y="4574984"/>
              <a:ext cx="1028700" cy="253917"/>
            </a:xfrm>
            <a:prstGeom prst="rect">
              <a:avLst/>
            </a:prstGeom>
            <a:noFill/>
          </p:spPr>
          <p:txBody>
            <a:bodyPr wrap="square" rtlCol="0">
              <a:spAutoFit/>
            </a:bodyPr>
            <a:lstStyle/>
            <a:p>
              <a:pPr algn="r"/>
              <a:r>
                <a:rPr lang="en-US" sz="105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64072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 name="Title 1"/>
          <p:cNvSpPr>
            <a:spLocks noGrp="1"/>
          </p:cNvSpPr>
          <p:nvPr>
            <p:ph type="title"/>
          </p:nvPr>
        </p:nvSpPr>
        <p:spPr>
          <a:xfrm>
            <a:off x="384960" y="3600451"/>
            <a:ext cx="8301851" cy="425054"/>
          </a:xfrm>
        </p:spPr>
        <p:txBody>
          <a:bodyPr anchor="b"/>
          <a:lstStyle>
            <a:lvl1pPr algn="l">
              <a:defRPr sz="2000" b="0"/>
            </a:lvl1pPr>
          </a:lstStyle>
          <a:p>
            <a:r>
              <a:rPr lang="en-US"/>
              <a:t>Click to edit Master title style</a:t>
            </a:r>
            <a:endParaRPr lang="en-US" dirty="0"/>
          </a:p>
        </p:txBody>
      </p:sp>
      <p:sp>
        <p:nvSpPr>
          <p:cNvPr id="3" name="Picture Placeholder 2"/>
          <p:cNvSpPr>
            <a:spLocks noGrp="1"/>
          </p:cNvSpPr>
          <p:nvPr>
            <p:ph type="pic" idx="1"/>
          </p:nvPr>
        </p:nvSpPr>
        <p:spPr>
          <a:xfrm>
            <a:off x="76200" y="133362"/>
            <a:ext cx="8991600" cy="3412331"/>
          </a:xfrm>
          <a:prstGeom prst="rect">
            <a:avLst/>
          </a:prstGeom>
          <a:noFill/>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914400" y="4025515"/>
            <a:ext cx="7772410" cy="603647"/>
          </a:xfrm>
          <a:prstGeom prst="rect">
            <a:avLst/>
          </a:prstGeom>
          <a:noFill/>
        </p:spPr>
        <p:txBody>
          <a:bodyPr/>
          <a:lstStyle>
            <a:lvl1pPr marL="0" indent="0">
              <a:buNone/>
              <a:defRPr sz="1400">
                <a:solidFill>
                  <a:schemeClr val="bg1"/>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
        <p:nvSpPr>
          <p:cNvPr id="17" name="TextBox 16"/>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19" name="Rectangle 18"/>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9CFF1A"/>
              </a:solidFill>
              <a:latin typeface="Arial"/>
            </a:endParaRPr>
          </a:p>
        </p:txBody>
      </p:sp>
      <p:sp>
        <p:nvSpPr>
          <p:cNvPr id="20" name="TextBox 19"/>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55079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69915"/>
            <a:ext cx="8686800" cy="492443"/>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47750" y="697230"/>
            <a:ext cx="2290651" cy="3749040"/>
          </a:xfrm>
          <a:prstGeom prst="rect">
            <a:avLst/>
          </a:prstGeom>
          <a:noFill/>
          <a:ln>
            <a:noFill/>
          </a:ln>
        </p:spPr>
      </p:pic>
      <p:sp>
        <p:nvSpPr>
          <p:cNvPr id="20" name="Rectangle 19"/>
          <p:cNvSpPr/>
          <p:nvPr userDrawn="1"/>
        </p:nvSpPr>
        <p:spPr>
          <a:xfrm>
            <a:off x="0" y="4629216"/>
            <a:ext cx="7406640" cy="1410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1" name="TextBox 20"/>
          <p:cNvSpPr txBox="1"/>
          <p:nvPr userDrawn="1"/>
        </p:nvSpPr>
        <p:spPr>
          <a:xfrm>
            <a:off x="7223760" y="4575050"/>
            <a:ext cx="1920240" cy="253916"/>
          </a:xfrm>
          <a:prstGeom prst="rect">
            <a:avLst/>
          </a:prstGeom>
          <a:noFill/>
        </p:spPr>
        <p:txBody>
          <a:bodyPr wrap="square" rtlCol="0">
            <a:spAutoFit/>
          </a:bodyPr>
          <a:lstStyle/>
          <a:p>
            <a:pPr algn="r"/>
            <a:r>
              <a:rPr lang="en-US" sz="105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437480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21649044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77745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959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499"/>
            <a:ext cx="9142223" cy="5142500"/>
          </a:xfrm>
          <a:prstGeom prst="rect">
            <a:avLst/>
          </a:prstGeom>
        </p:spPr>
      </p:pic>
      <p:sp>
        <p:nvSpPr>
          <p:cNvPr id="3" name="Subtitle 2"/>
          <p:cNvSpPr>
            <a:spLocks noGrp="1"/>
          </p:cNvSpPr>
          <p:nvPr>
            <p:ph type="subTitle" idx="1"/>
          </p:nvPr>
        </p:nvSpPr>
        <p:spPr>
          <a:xfrm>
            <a:off x="1143001" y="3244850"/>
            <a:ext cx="5610113" cy="778244"/>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1"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167011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6104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501"/>
            <a:ext cx="9142220" cy="5142498"/>
          </a:xfrm>
          <a:prstGeom prst="rect">
            <a:avLst/>
          </a:prstGeom>
        </p:spPr>
      </p:pic>
      <p:sp>
        <p:nvSpPr>
          <p:cNvPr id="2" name="Title 1"/>
          <p:cNvSpPr>
            <a:spLocks noGrp="1"/>
          </p:cNvSpPr>
          <p:nvPr>
            <p:ph type="title"/>
          </p:nvPr>
        </p:nvSpPr>
        <p:spPr>
          <a:xfrm>
            <a:off x="1420092"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2"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294373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15163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89503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4"/>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03821"/>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993142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900" indent="0" algn="r">
              <a:buNone/>
              <a:defRPr/>
            </a:lvl2pPr>
            <a:lvl3pPr marL="685800" indent="0" algn="r">
              <a:buNone/>
              <a:defRPr/>
            </a:lvl3pPr>
            <a:lvl4pPr marL="1028700" indent="0" algn="r">
              <a:buNone/>
              <a:defRPr/>
            </a:lvl4pPr>
            <a:lvl5pPr marL="1371600" indent="0" algn="r">
              <a:buNone/>
              <a:defRPr/>
            </a:lvl5pPr>
          </a:lstStyle>
          <a:p>
            <a:pPr lvl="0"/>
            <a:endParaRPr lang="en-US" dirty="0"/>
          </a:p>
        </p:txBody>
      </p:sp>
    </p:spTree>
    <p:extLst>
      <p:ext uri="{BB962C8B-B14F-4D97-AF65-F5344CB8AC3E}">
        <p14:creationId xmlns:p14="http://schemas.microsoft.com/office/powerpoint/2010/main" val="30996974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193204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36687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8"/>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9141714" cy="3837709"/>
          </a:xfrm>
        </p:spPr>
        <p:txBody>
          <a:bodyPr anchor="ctr" anchorCtr="0">
            <a:noAutofit/>
          </a:bodyPr>
          <a:lstStyle>
            <a:lvl1pPr marL="0" indent="0" algn="ctr">
              <a:buNone/>
              <a:defRPr/>
            </a:lvl1pPr>
          </a:lstStyle>
          <a:p>
            <a:endParaRPr lang="en-US"/>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1"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3832419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5"/>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3"/>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3"/>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003822"/>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622343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2"/>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657076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14239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338244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8/30/2021</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7"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8"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7" y="4246419"/>
            <a:ext cx="7264762" cy="403957"/>
          </a:xfrm>
          <a:prstGeom prst="rect">
            <a:avLst/>
          </a:prstGeom>
          <a:noFill/>
        </p:spPr>
        <p:txBody>
          <a:bodyPr wrap="square" rtlCol="0">
            <a:spAutoFit/>
          </a:bodyPr>
          <a:lstStyle/>
          <a:p>
            <a:r>
              <a:rPr lang="en-US" sz="675"/>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7761032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594696-E735-4960-9CE0-F817B76FC72D}"/>
              </a:ext>
            </a:extLst>
          </p:cNvPr>
          <p:cNvSpPr>
            <a:spLocks noGrp="1"/>
          </p:cNvSpPr>
          <p:nvPr>
            <p:ph type="dt" sz="half" idx="10"/>
          </p:nvPr>
        </p:nvSpPr>
        <p:spPr/>
        <p:txBody>
          <a:bodyPr/>
          <a:lstStyle/>
          <a:p>
            <a:fld id="{3D427D12-96D8-4E42-A442-0B42F458BA61}" type="datetimeFigureOut">
              <a:rPr lang="en-US" smtClean="0"/>
              <a:t>8/30/2021</a:t>
            </a:fld>
            <a:endParaRPr lang="en-US"/>
          </a:p>
        </p:txBody>
      </p:sp>
      <p:sp>
        <p:nvSpPr>
          <p:cNvPr id="3" name="Footer Placeholder 2">
            <a:extLst>
              <a:ext uri="{FF2B5EF4-FFF2-40B4-BE49-F238E27FC236}">
                <a16:creationId xmlns:a16="http://schemas.microsoft.com/office/drawing/2014/main" id="{2357356F-2647-4C48-8C86-F9B03EB157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B122A8-4084-442A-97EB-CDEE0C7BB5E2}"/>
              </a:ext>
            </a:extLst>
          </p:cNvPr>
          <p:cNvSpPr>
            <a:spLocks noGrp="1"/>
          </p:cNvSpPr>
          <p:nvPr>
            <p:ph type="sldNum" sz="quarter" idx="12"/>
          </p:nvPr>
        </p:nvSpPr>
        <p:spPr/>
        <p:txBody>
          <a:bodyPr/>
          <a:lstStyle/>
          <a:p>
            <a:fld id="{E8608343-6E35-4420-9027-55B0A50E7E4B}" type="slidenum">
              <a:rPr lang="en-US" smtClean="0"/>
              <a:t>‹#›</a:t>
            </a:fld>
            <a:endParaRPr lang="en-US"/>
          </a:p>
        </p:txBody>
      </p:sp>
    </p:spTree>
    <p:extLst>
      <p:ext uri="{BB962C8B-B14F-4D97-AF65-F5344CB8AC3E}">
        <p14:creationId xmlns:p14="http://schemas.microsoft.com/office/powerpoint/2010/main" val="3396911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892" indent="0">
              <a:buNone/>
              <a:defRPr/>
            </a:lvl2pPr>
            <a:lvl3pPr marL="685783" indent="0">
              <a:buNone/>
              <a:defRPr/>
            </a:lvl3pPr>
            <a:lvl4pPr marL="1028675" indent="0">
              <a:buNone/>
              <a:defRPr/>
            </a:lvl4pPr>
            <a:lvl5pPr marL="1371566"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892" indent="0" algn="r">
              <a:buNone/>
              <a:defRPr/>
            </a:lvl2pPr>
            <a:lvl3pPr marL="685783" indent="0" algn="r">
              <a:buNone/>
              <a:defRPr/>
            </a:lvl3pPr>
            <a:lvl4pPr marL="1028675" indent="0" algn="r">
              <a:buNone/>
              <a:defRPr/>
            </a:lvl4pPr>
            <a:lvl5pPr marL="1371566" indent="0" algn="r">
              <a:buNone/>
              <a:defRPr/>
            </a:lvl5pPr>
          </a:lstStyle>
          <a:p>
            <a:pPr lvl="0"/>
            <a:endParaRPr lang="en-US" dirty="0"/>
          </a:p>
        </p:txBody>
      </p:sp>
    </p:spTree>
    <p:extLst>
      <p:ext uri="{BB962C8B-B14F-4D97-AF65-F5344CB8AC3E}">
        <p14:creationId xmlns:p14="http://schemas.microsoft.com/office/powerpoint/2010/main" val="2356326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40478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8/30/2021</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6726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3.pn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1.png"/><Relationship Id="rId2" Type="http://schemas.openxmlformats.org/officeDocument/2006/relationships/slideLayout" Target="../slideLayouts/slideLayout51.xml"/><Relationship Id="rId16"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286"/>
            <a:ext cx="9143999" cy="5140929"/>
          </a:xfrm>
          <a:prstGeom prst="rect">
            <a:avLst/>
          </a:prstGeom>
        </p:spPr>
      </p:pic>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447676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txStyles>
    <p:titleStyle>
      <a:lvl1pPr algn="l" defTabSz="685783"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46" indent="-171446" algn="l" defTabSz="685783"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 y="1286"/>
            <a:ext cx="9143999" cy="5140929"/>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DB959D5-2D02-491B-A3F2-C83A1BA4AB43}" type="datetimeFigureOut">
              <a:rPr lang="en-US" smtClean="0"/>
              <a:t>8/30/2021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E737C1E-5B90-42A3-A67F-33D539E4AA2B}"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56568"/>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Lst>
  <p:txStyles>
    <p:title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6350" y="699780"/>
            <a:ext cx="2290651" cy="3743941"/>
          </a:xfrm>
          <a:prstGeom prst="rect">
            <a:avLst/>
          </a:prstGeom>
          <a:noFill/>
          <a:ln>
            <a:noFill/>
          </a:ln>
        </p:spPr>
      </p:pic>
      <p:sp>
        <p:nvSpPr>
          <p:cNvPr id="3" name="Rectangle 2"/>
          <p:cNvSpPr/>
          <p:nvPr userDrawn="1"/>
        </p:nvSpPr>
        <p:spPr>
          <a:xfrm>
            <a:off x="152400" y="895350"/>
            <a:ext cx="8991600" cy="35814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latin typeface="Arial"/>
            </a:endParaRPr>
          </a:p>
        </p:txBody>
      </p:sp>
      <p:sp>
        <p:nvSpPr>
          <p:cNvPr id="21" name="Text Placeholder 20"/>
          <p:cNvSpPr>
            <a:spLocks noGrp="1"/>
          </p:cNvSpPr>
          <p:nvPr>
            <p:ph type="body" idx="1"/>
          </p:nvPr>
        </p:nvSpPr>
        <p:spPr>
          <a:xfrm>
            <a:off x="277628" y="895350"/>
            <a:ext cx="8713981" cy="381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38100" y="0"/>
            <a:ext cx="9220200" cy="8953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Ins="0" bIns="0" rtlCol="0" anchor="ctr">
            <a:normAutofit/>
          </a:bodyPr>
          <a:lstStyle/>
          <a:p>
            <a:pPr algn="ctr"/>
            <a:endParaRPr lang="en-US" sz="2400" dirty="0">
              <a:solidFill>
                <a:srgbClr val="FFFFFF"/>
              </a:solidFill>
              <a:latin typeface="Arial"/>
            </a:endParaRPr>
          </a:p>
        </p:txBody>
      </p:sp>
      <p:sp>
        <p:nvSpPr>
          <p:cNvPr id="8" name="Rectangle 7"/>
          <p:cNvSpPr/>
          <p:nvPr/>
        </p:nvSpPr>
        <p:spPr>
          <a:xfrm>
            <a:off x="0" y="4705350"/>
            <a:ext cx="9144000" cy="43815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rgbClr val="FFFFFF"/>
              </a:solidFill>
              <a:latin typeface="Arial"/>
            </a:endParaRP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8/30/2021</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sp>
        <p:nvSpPr>
          <p:cNvPr id="2" name="Title Placeholder 1"/>
          <p:cNvSpPr>
            <a:spLocks noGrp="1"/>
          </p:cNvSpPr>
          <p:nvPr>
            <p:ph type="title"/>
          </p:nvPr>
        </p:nvSpPr>
        <p:spPr>
          <a:xfrm>
            <a:off x="228601" y="1"/>
            <a:ext cx="8763000" cy="89892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46685856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12" r:id="rId18"/>
    <p:sldLayoutId id="2147483913" r:id="rId19"/>
  </p:sldLayoutIdLst>
  <mc:AlternateContent xmlns:mc="http://schemas.openxmlformats.org/markup-compatibility/2006" xmlns:p15="http://schemas.microsoft.com/office/powerpoint/2012/main">
    <mc:Choice Requires="p15">
      <p:transition xmlns:p14="http://schemas.microsoft.com/office/powerpoint/2010/main" spd="slow" p14:dur="2000" advClick="0" advTm="5000">
        <p15:prstTrans prst="prestige"/>
      </p:transition>
    </mc:Choice>
    <mc:Fallback xmlns="">
      <p:transition spd="slow" advClick="0" advTm="5000">
        <p:fade/>
      </p:transition>
    </mc:Fallback>
  </mc:AlternateContent>
  <p:txStyles>
    <p:titleStyle>
      <a:lvl1pPr algn="l" defTabSz="914378" rtl="0" eaLnBrk="1" latinLnBrk="0" hangingPunct="1">
        <a:spcBef>
          <a:spcPct val="0"/>
        </a:spcBef>
        <a:buNone/>
        <a:defRPr sz="3200" kern="1200">
          <a:solidFill>
            <a:schemeClr val="bg1"/>
          </a:solidFill>
          <a:latin typeface="+mj-lt"/>
          <a:ea typeface="+mj-ea"/>
          <a:cs typeface="+mj-cs"/>
        </a:defRPr>
      </a:lvl1pPr>
    </p:titleStyle>
    <p:bodyStyle>
      <a:lvl1pPr marL="182876" indent="-182876" algn="l" defTabSz="914378" rtl="0" eaLnBrk="1" latinLnBrk="0" hangingPunct="1">
        <a:spcBef>
          <a:spcPct val="20000"/>
        </a:spcBef>
        <a:buClr>
          <a:schemeClr val="bg2"/>
        </a:buClr>
        <a:buSzPct val="120000"/>
        <a:buFont typeface="Arial" panose="020B0604020202020204" pitchFamily="34" charset="0"/>
        <a:buChar char="•"/>
        <a:defRPr sz="2400" kern="1200">
          <a:solidFill>
            <a:schemeClr val="tx1"/>
          </a:solidFill>
          <a:latin typeface="+mn-lt"/>
          <a:ea typeface="+mn-ea"/>
          <a:cs typeface="+mn-cs"/>
        </a:defRPr>
      </a:lvl1pPr>
      <a:lvl2pPr marL="742931" indent="-285743" algn="l" defTabSz="914378" rtl="0" eaLnBrk="1" latinLnBrk="0" hangingPunct="1">
        <a:spcBef>
          <a:spcPct val="20000"/>
        </a:spcBef>
        <a:buClr>
          <a:schemeClr val="tx2">
            <a:lumMod val="50000"/>
            <a:lumOff val="50000"/>
          </a:schemeClr>
        </a:buClr>
        <a:buSzPct val="110000"/>
        <a:buFont typeface="Arial" panose="020B0604020202020204" pitchFamily="34" charset="0"/>
        <a:buChar char="•"/>
        <a:defRPr sz="2000" kern="1200">
          <a:solidFill>
            <a:schemeClr val="tx1"/>
          </a:solidFill>
          <a:latin typeface="+mn-lt"/>
          <a:ea typeface="+mn-ea"/>
          <a:cs typeface="+mn-cs"/>
        </a:defRPr>
      </a:lvl2pPr>
      <a:lvl3pPr marL="1200120" indent="-285743" algn="l" defTabSz="914378" rtl="0" eaLnBrk="1" latinLnBrk="0" hangingPunct="1">
        <a:spcBef>
          <a:spcPct val="200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160" indent="-228594" algn="l" defTabSz="914378" rtl="0" eaLnBrk="1" latinLnBrk="0" hangingPunct="1">
        <a:spcBef>
          <a:spcPct val="2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spcBef>
          <a:spcPct val="20000"/>
        </a:spcBef>
        <a:buClr>
          <a:schemeClr val="accent5">
            <a:lumMod val="75000"/>
          </a:schemeClr>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 y="1286"/>
            <a:ext cx="9143999" cy="5140929"/>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8/30/2021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45031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Lst>
  <p:txStyles>
    <p:title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Why we need to change education in Kansas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2686050" y="3943351"/>
            <a:ext cx="6457950" cy="516074"/>
          </a:xfrm>
        </p:spPr>
        <p:txBody>
          <a:bodyPr>
            <a:noAutofit/>
          </a:bodyPr>
          <a:lstStyle/>
          <a:p>
            <a:r>
              <a:rPr lang="en-US" sz="2000" dirty="0"/>
              <a:t>Dr. Randy Watson, Kansas Commissioner of Education</a:t>
            </a:r>
          </a:p>
        </p:txBody>
      </p:sp>
    </p:spTree>
    <p:extLst>
      <p:ext uri="{BB962C8B-B14F-4D97-AF65-F5344CB8AC3E}">
        <p14:creationId xmlns:p14="http://schemas.microsoft.com/office/powerpoint/2010/main" val="2502709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49" t="8889" r="3987" b="18889"/>
          <a:stretch/>
        </p:blipFill>
        <p:spPr>
          <a:xfrm>
            <a:off x="3737114" y="-47756"/>
            <a:ext cx="5406887" cy="4888114"/>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255071" y="1910031"/>
            <a:ext cx="3482043" cy="1323439"/>
          </a:xfrm>
          <a:prstGeom prst="rect">
            <a:avLst/>
          </a:prstGeom>
        </p:spPr>
        <p:txBody>
          <a:bodyPr wrap="none">
            <a:spAutoFit/>
          </a:bodyPr>
          <a:lstStyle/>
          <a:p>
            <a:pPr defTabSz="457189">
              <a:defRPr/>
            </a:pPr>
            <a:r>
              <a:rPr lang="en-US" sz="4000" dirty="0">
                <a:solidFill>
                  <a:prstClr val="white"/>
                </a:solidFill>
                <a:latin typeface="Open Sans Light"/>
              </a:rPr>
              <a:t>Kansans Can </a:t>
            </a:r>
          </a:p>
          <a:p>
            <a:pPr defTabSz="457189">
              <a:defRPr/>
            </a:pPr>
            <a:r>
              <a:rPr lang="en-US" sz="4000" dirty="0">
                <a:solidFill>
                  <a:prstClr val="white"/>
                </a:solidFill>
                <a:latin typeface="Open Sans Light"/>
              </a:rPr>
              <a:t>Competencies</a:t>
            </a:r>
          </a:p>
        </p:txBody>
      </p:sp>
    </p:spTree>
    <p:extLst>
      <p:ext uri="{BB962C8B-B14F-4D97-AF65-F5344CB8AC3E}">
        <p14:creationId xmlns:p14="http://schemas.microsoft.com/office/powerpoint/2010/main" val="4126033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CF0684-E3E1-4D45-9A28-FBD662E79955}"/>
              </a:ext>
            </a:extLst>
          </p:cNvPr>
          <p:cNvPicPr>
            <a:picLocks noChangeAspect="1"/>
          </p:cNvPicPr>
          <p:nvPr/>
        </p:nvPicPr>
        <p:blipFill>
          <a:blip r:embed="rId3"/>
          <a:stretch>
            <a:fillRect/>
          </a:stretch>
        </p:blipFill>
        <p:spPr>
          <a:xfrm>
            <a:off x="0" y="829597"/>
            <a:ext cx="9144000" cy="3643635"/>
          </a:xfrm>
          <a:prstGeom prst="rect">
            <a:avLst/>
          </a:prstGeom>
        </p:spPr>
      </p:pic>
      <p:sp>
        <p:nvSpPr>
          <p:cNvPr id="5" name="Rectangle 4">
            <a:extLst>
              <a:ext uri="{FF2B5EF4-FFF2-40B4-BE49-F238E27FC236}">
                <a16:creationId xmlns:a16="http://schemas.microsoft.com/office/drawing/2014/main" id="{B9F99E2C-7291-2544-A086-A130F3830BC1}"/>
              </a:ext>
            </a:extLst>
          </p:cNvPr>
          <p:cNvSpPr/>
          <p:nvPr/>
        </p:nvSpPr>
        <p:spPr>
          <a:xfrm>
            <a:off x="216139" y="60157"/>
            <a:ext cx="7122463" cy="76944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2284C"/>
                </a:solidFill>
                <a:effectLst/>
                <a:uLnTx/>
                <a:uFillTx/>
                <a:latin typeface="Open Sans Light"/>
                <a:ea typeface="+mn-ea"/>
                <a:cs typeface="+mn-cs"/>
              </a:rPr>
              <a:t>Over 10,000 Kansans said…</a:t>
            </a:r>
          </a:p>
        </p:txBody>
      </p:sp>
    </p:spTree>
    <p:extLst>
      <p:ext uri="{BB962C8B-B14F-4D97-AF65-F5344CB8AC3E}">
        <p14:creationId xmlns:p14="http://schemas.microsoft.com/office/powerpoint/2010/main" val="4239827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53537" y="3394147"/>
            <a:ext cx="8858250" cy="1158009"/>
          </a:xfrm>
          <a:prstGeom prst="rect">
            <a:avLst/>
          </a:prstGeom>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a:lnSpc>
                <a:spcPts val="4000"/>
              </a:lnSpc>
              <a:spcBef>
                <a:spcPts val="750"/>
              </a:spcBef>
              <a:buClr>
                <a:srgbClr val="12284C"/>
              </a:buClr>
              <a:defRPr/>
            </a:pPr>
            <a:r>
              <a:rPr lang="en-US" sz="5400" dirty="0">
                <a:solidFill>
                  <a:srgbClr val="12284C"/>
                </a:solidFill>
                <a:latin typeface="Open Sans Light"/>
              </a:rPr>
              <a:t>Kansas leads the </a:t>
            </a:r>
            <a:r>
              <a:rPr lang="en-US" sz="5400" b="1" dirty="0">
                <a:solidFill>
                  <a:srgbClr val="FFA400"/>
                </a:solidFill>
                <a:latin typeface="Open Sans Light"/>
              </a:rPr>
              <a:t>world</a:t>
            </a:r>
            <a:r>
              <a:rPr lang="en-US" sz="5400" dirty="0">
                <a:solidFill>
                  <a:srgbClr val="12284C"/>
                </a:solidFill>
                <a:latin typeface="Open Sans Light"/>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9143999" cy="31623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63062" y="2"/>
            <a:ext cx="8839200" cy="382587"/>
          </a:xfrm>
          <a:prstGeom prst="rect">
            <a:avLst/>
          </a:prstGeom>
          <a:noFill/>
        </p:spPr>
        <p:txBody>
          <a:bodyPr vert="horz" wrap="square" lIns="0" tIns="0" rIns="0" bIns="9144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914333">
              <a:defRPr/>
            </a:pPr>
            <a:r>
              <a:rPr lang="en-US" sz="3300" b="1" dirty="0">
                <a:solidFill>
                  <a:srgbClr val="12284C"/>
                </a:solidFill>
                <a:latin typeface="Open Sans Ligh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9A87FD-E6D4-8942-98E8-DAA8C4278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236" cy="4428907"/>
          </a:xfrm>
          <a:prstGeom prst="rect">
            <a:avLst/>
          </a:prstGeom>
        </p:spPr>
      </p:pic>
      <p:sp>
        <p:nvSpPr>
          <p:cNvPr id="3" name="Content Placeholder 1">
            <a:extLst>
              <a:ext uri="{FF2B5EF4-FFF2-40B4-BE49-F238E27FC236}">
                <a16:creationId xmlns:a16="http://schemas.microsoft.com/office/drawing/2014/main" id="{31FAD0EF-A9C0-2648-A617-145C7F2EF18E}"/>
              </a:ext>
            </a:extLst>
          </p:cNvPr>
          <p:cNvSpPr txBox="1">
            <a:spLocks/>
          </p:cNvSpPr>
          <p:nvPr/>
        </p:nvSpPr>
        <p:spPr>
          <a:xfrm>
            <a:off x="4572000" y="0"/>
            <a:ext cx="4627841" cy="4428906"/>
          </a:xfrm>
          <a:prstGeom prst="rect">
            <a:avLst/>
          </a:prstGeom>
          <a:solidFill>
            <a:srgbClr val="FFFFFF">
              <a:alpha val="54000"/>
            </a:srgbClr>
          </a:solidFill>
          <a:effectLst>
            <a:softEdge rad="63500"/>
          </a:effectLst>
        </p:spPr>
        <p:txBody>
          <a:bodyPr vert="horz" lIns="91440" tIns="45720" rIns="91440" bIns="45720" rtlCol="0">
            <a:normAutofit fontScale="70000" lnSpcReduction="20000"/>
          </a:bodyPr>
          <a:lstStyle>
            <a:lvl1pPr marL="0" indent="0" algn="l" defTabSz="1219170" rtl="0" eaLnBrk="1" latinLnBrk="0" hangingPunct="1">
              <a:spcBef>
                <a:spcPct val="20000"/>
              </a:spcBef>
              <a:buClr>
                <a:srgbClr val="4B4B4D"/>
              </a:buClr>
              <a:buSzPct val="125000"/>
              <a:buFont typeface="Arial" panose="020B0604020202020204" pitchFamily="34" charset="0"/>
              <a:buNone/>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bg2"/>
              </a:buClr>
              <a:buSzPct val="120000"/>
              <a:buFont typeface="Arial" panose="020B0604020202020204" pitchFamily="34" charset="0"/>
              <a:buChar char="•"/>
              <a:defRPr sz="2667" kern="1200">
                <a:solidFill>
                  <a:schemeClr val="tx1"/>
                </a:solidFill>
                <a:latin typeface="+mn-lt"/>
                <a:ea typeface="+mn-ea"/>
                <a:cs typeface="+mn-cs"/>
              </a:defRPr>
            </a:lvl2pPr>
            <a:lvl3pPr marL="1676358" indent="-457189" algn="l" defTabSz="1219170" rtl="0" eaLnBrk="1" latinLnBrk="0" hangingPunct="1">
              <a:spcBef>
                <a:spcPct val="20000"/>
              </a:spcBef>
              <a:buClr>
                <a:schemeClr val="tx2">
                  <a:lumMod val="75000"/>
                  <a:lumOff val="25000"/>
                </a:schemeClr>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3">
                  <a:lumMod val="40000"/>
                  <a:lumOff val="60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800"/>
              </a:spcBef>
              <a:spcAft>
                <a:spcPts val="0"/>
              </a:spcAft>
              <a:buClr>
                <a:srgbClr val="4B4B4D"/>
              </a:buClr>
              <a:buSzPct val="125000"/>
              <a:buFont typeface="Arial" panose="020B0604020202020204" pitchFamily="34" charset="0"/>
              <a:buNone/>
              <a:tabLst/>
              <a:defRPr/>
            </a:pPr>
            <a:r>
              <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A Successful Kansas High School Graduate has the</a:t>
            </a:r>
          </a:p>
          <a:p>
            <a:pPr marL="457189" marR="0" lvl="0" indent="-457189" algn="l" defTabSz="1219170" rtl="0" eaLnBrk="1" fontAlgn="auto" latinLnBrk="0" hangingPunct="1">
              <a:lnSpc>
                <a:spcPct val="100000"/>
              </a:lnSpc>
              <a:spcBef>
                <a:spcPts val="800"/>
              </a:spcBef>
              <a:spcAft>
                <a:spcPts val="0"/>
              </a:spcAft>
              <a:buClr>
                <a:srgbClr val="4B4B4D"/>
              </a:buClr>
              <a:buSzPct val="125000"/>
              <a:buFont typeface="Arial" panose="020B0604020202020204" pitchFamily="34" charset="0"/>
              <a:buChar char="•"/>
              <a:tabLst/>
              <a:defRPr/>
            </a:pPr>
            <a:r>
              <a:rPr kumimoji="0" lang="en-US" sz="3600" b="1"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Academic</a:t>
            </a:r>
            <a:r>
              <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 preparation,</a:t>
            </a:r>
          </a:p>
          <a:p>
            <a:pPr marL="457189" marR="0" lvl="0" indent="-457189" algn="l" defTabSz="1219170" rtl="0" eaLnBrk="1" fontAlgn="auto" latinLnBrk="0" hangingPunct="1">
              <a:lnSpc>
                <a:spcPct val="100000"/>
              </a:lnSpc>
              <a:spcBef>
                <a:spcPts val="0"/>
              </a:spcBef>
              <a:spcAft>
                <a:spcPts val="0"/>
              </a:spcAft>
              <a:buClr>
                <a:srgbClr val="4B4B4D"/>
              </a:buClr>
              <a:buSzPct val="125000"/>
              <a:buFont typeface="Arial" panose="020B0604020202020204" pitchFamily="34" charset="0"/>
              <a:buChar char="•"/>
              <a:tabLst/>
              <a:defRPr/>
            </a:pPr>
            <a:r>
              <a:rPr kumimoji="0" lang="en-US" sz="3600" b="1"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Cognitive</a:t>
            </a:r>
            <a:r>
              <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 preparation,</a:t>
            </a:r>
          </a:p>
          <a:p>
            <a:pPr marL="457189" marR="0" lvl="0" indent="-457189" algn="l" defTabSz="1219170" rtl="0" eaLnBrk="1" fontAlgn="auto" latinLnBrk="0" hangingPunct="1">
              <a:lnSpc>
                <a:spcPct val="100000"/>
              </a:lnSpc>
              <a:spcBef>
                <a:spcPts val="0"/>
              </a:spcBef>
              <a:spcAft>
                <a:spcPts val="0"/>
              </a:spcAft>
              <a:buClr>
                <a:srgbClr val="4B4B4D"/>
              </a:buClr>
              <a:buSzPct val="125000"/>
              <a:buFont typeface="Arial" panose="020B0604020202020204" pitchFamily="34" charset="0"/>
              <a:buChar char="•"/>
              <a:tabLst/>
              <a:defRPr/>
            </a:pPr>
            <a:r>
              <a:rPr kumimoji="0" lang="en-US" sz="3600" b="1"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Technical</a:t>
            </a:r>
            <a:r>
              <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 skills,</a:t>
            </a:r>
          </a:p>
          <a:p>
            <a:pPr marL="457189" marR="0" lvl="0" indent="-457189" algn="l" defTabSz="1219170" rtl="0" eaLnBrk="1" fontAlgn="auto" latinLnBrk="0" hangingPunct="1">
              <a:lnSpc>
                <a:spcPct val="100000"/>
              </a:lnSpc>
              <a:spcBef>
                <a:spcPts val="0"/>
              </a:spcBef>
              <a:spcAft>
                <a:spcPts val="0"/>
              </a:spcAft>
              <a:buClr>
                <a:srgbClr val="4B4B4D"/>
              </a:buClr>
              <a:buSzPct val="125000"/>
              <a:buFont typeface="Arial" panose="020B0604020202020204" pitchFamily="34" charset="0"/>
              <a:buChar char="•"/>
              <a:tabLst/>
              <a:defRPr/>
            </a:pPr>
            <a:r>
              <a:rPr kumimoji="0" lang="en-US" sz="3600" b="1"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Employability</a:t>
            </a:r>
            <a:r>
              <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 skills and</a:t>
            </a:r>
          </a:p>
          <a:p>
            <a:pPr marL="457189" marR="0" lvl="0" indent="-457189" algn="l" defTabSz="1219170" rtl="0" eaLnBrk="1" fontAlgn="auto" latinLnBrk="0" hangingPunct="1">
              <a:lnSpc>
                <a:spcPct val="100000"/>
              </a:lnSpc>
              <a:spcBef>
                <a:spcPts val="0"/>
              </a:spcBef>
              <a:spcAft>
                <a:spcPts val="0"/>
              </a:spcAft>
              <a:buClr>
                <a:srgbClr val="4B4B4D"/>
              </a:buClr>
              <a:buSzPct val="125000"/>
              <a:buFont typeface="Arial" panose="020B0604020202020204" pitchFamily="34" charset="0"/>
              <a:buChar char="•"/>
              <a:tabLst/>
              <a:defRPr/>
            </a:pPr>
            <a:r>
              <a:rPr kumimoji="0" lang="en-US" sz="3600" b="1"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Civic engagement </a:t>
            </a:r>
            <a:endPar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800"/>
              </a:spcBef>
              <a:spcAft>
                <a:spcPts val="0"/>
              </a:spcAft>
              <a:buClr>
                <a:srgbClr val="4B4B4D"/>
              </a:buClr>
              <a:buSzPct val="125000"/>
              <a:buFont typeface="Arial" panose="020B0604020202020204" pitchFamily="34" charset="0"/>
              <a:buNone/>
              <a:tabLst/>
              <a:defRPr/>
            </a:pPr>
            <a:r>
              <a:rPr kumimoji="0" lang="en-US" sz="3600" b="0" i="0" u="none" strike="noStrike" kern="1200" cap="none" spc="0" normalizeH="0" baseline="0" noProof="0" dirty="0">
                <a:ln>
                  <a:noFill/>
                </a:ln>
                <a:solidFill>
                  <a:srgbClr val="12284C"/>
                </a:solidFill>
                <a:effectLst/>
                <a:uLnTx/>
                <a:uFillTx/>
                <a:latin typeface="Open Sans Light"/>
                <a:ea typeface="Calibri" panose="020F0502020204030204" pitchFamily="34" charset="0"/>
                <a:cs typeface="Times New Roman" panose="02020603050405020304" pitchFamily="18" charset="0"/>
              </a:rPr>
              <a:t>to be successful in postsecondary education, in the attainment of an industry recognized certification or in the workforce, without the need for remediation.</a:t>
            </a:r>
          </a:p>
          <a:p>
            <a:pPr marL="0" marR="0" lvl="0" indent="0" algn="l" defTabSz="1219170" rtl="0" eaLnBrk="1" fontAlgn="auto" latinLnBrk="0" hangingPunct="1">
              <a:lnSpc>
                <a:spcPct val="100000"/>
              </a:lnSpc>
              <a:spcBef>
                <a:spcPct val="20000"/>
              </a:spcBef>
              <a:spcAft>
                <a:spcPts val="0"/>
              </a:spcAft>
              <a:buClr>
                <a:srgbClr val="4B4B4D"/>
              </a:buClr>
              <a:buSzPct val="125000"/>
              <a:buFont typeface="Arial" panose="020B0604020202020204" pitchFamily="34" charset="0"/>
              <a:buNone/>
              <a:tabLst/>
              <a:defRPr/>
            </a:pPr>
            <a:endParaRPr kumimoji="0" lang="en-US" sz="3200" b="0" i="0" u="none" strike="noStrike" kern="1200" cap="none" spc="0" normalizeH="0" baseline="0" noProof="0" dirty="0">
              <a:ln>
                <a:noFill/>
              </a:ln>
              <a:solidFill>
                <a:srgbClr val="000000"/>
              </a:solidFill>
              <a:effectLst/>
              <a:uLnTx/>
              <a:uFillTx/>
              <a:latin typeface="Open Sans Light"/>
              <a:ea typeface="+mn-ea"/>
              <a:cs typeface="+mn-cs"/>
            </a:endParaRPr>
          </a:p>
        </p:txBody>
      </p:sp>
      <p:pic>
        <p:nvPicPr>
          <p:cNvPr id="4" name="Picture 3">
            <a:extLst>
              <a:ext uri="{FF2B5EF4-FFF2-40B4-BE49-F238E27FC236}">
                <a16:creationId xmlns:a16="http://schemas.microsoft.com/office/drawing/2014/main" id="{A88D06F1-8569-D440-9F11-30E3611C43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4837" y="1352550"/>
            <a:ext cx="752209" cy="1219200"/>
          </a:xfrm>
          <a:prstGeom prst="rect">
            <a:avLst/>
          </a:prstGeom>
        </p:spPr>
      </p:pic>
    </p:spTree>
    <p:extLst>
      <p:ext uri="{BB962C8B-B14F-4D97-AF65-F5344CB8AC3E}">
        <p14:creationId xmlns:p14="http://schemas.microsoft.com/office/powerpoint/2010/main" val="2911073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1450"/>
            <a:ext cx="8915400" cy="649300"/>
          </a:xfrm>
        </p:spPr>
        <p:txBody>
          <a:bodyPr>
            <a:normAutofit fontScale="90000"/>
          </a:bodyPr>
          <a:lstStyle/>
          <a:p>
            <a:r>
              <a:rPr lang="en-US" sz="3975" dirty="0">
                <a:latin typeface="+mn-lt"/>
              </a:rPr>
              <a:t>What Kansans want from their schools</a:t>
            </a:r>
            <a:br>
              <a:rPr lang="en-US" sz="2800" dirty="0"/>
            </a:br>
            <a:endParaRPr lang="en-US" sz="2800" dirty="0"/>
          </a:p>
        </p:txBody>
      </p:sp>
      <p:graphicFrame>
        <p:nvGraphicFramePr>
          <p:cNvPr id="6" name="Diagram 5"/>
          <p:cNvGraphicFramePr/>
          <p:nvPr>
            <p:extLst>
              <p:ext uri="{D42A27DB-BD31-4B8C-83A1-F6EECF244321}">
                <p14:modId xmlns:p14="http://schemas.microsoft.com/office/powerpoint/2010/main" val="2002962544"/>
              </p:ext>
            </p:extLst>
          </p:nvPr>
        </p:nvGraphicFramePr>
        <p:xfrm>
          <a:off x="0" y="571500"/>
          <a:ext cx="9144000" cy="394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39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9257DA-E27A-E44C-A0E4-0A6488E19CF1}"/>
              </a:ext>
            </a:extLst>
          </p:cNvPr>
          <p:cNvPicPr>
            <a:picLocks noChangeAspect="1"/>
          </p:cNvPicPr>
          <p:nvPr/>
        </p:nvPicPr>
        <p:blipFill>
          <a:blip r:embed="rId3"/>
          <a:stretch>
            <a:fillRect/>
          </a:stretch>
        </p:blipFill>
        <p:spPr>
          <a:xfrm>
            <a:off x="0" y="-1"/>
            <a:ext cx="9144000" cy="4708462"/>
          </a:xfrm>
          <a:prstGeom prst="rect">
            <a:avLst/>
          </a:prstGeom>
        </p:spPr>
      </p:pic>
    </p:spTree>
    <p:extLst>
      <p:ext uri="{BB962C8B-B14F-4D97-AF65-F5344CB8AC3E}">
        <p14:creationId xmlns:p14="http://schemas.microsoft.com/office/powerpoint/2010/main" val="4287725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C53EDDE-1E4A-BB49-A6C6-7335868105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10" y="0"/>
            <a:ext cx="7922418"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978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720">
            <a:extLst>
              <a:ext uri="{FF2B5EF4-FFF2-40B4-BE49-F238E27FC236}">
                <a16:creationId xmlns:a16="http://schemas.microsoft.com/office/drawing/2014/main" id="{003793C2-E716-6047-8430-89B484141909}"/>
              </a:ext>
            </a:extLst>
          </p:cNvPr>
          <p:cNvSpPr txBox="1">
            <a:spLocks/>
          </p:cNvSpPr>
          <p:nvPr/>
        </p:nvSpPr>
        <p:spPr>
          <a:xfrm>
            <a:off x="787178" y="157626"/>
            <a:ext cx="7569642" cy="421436"/>
          </a:xfrm>
          <a:prstGeom prst="rect">
            <a:avLst/>
          </a:prstGeom>
        </p:spPr>
        <p:txBody>
          <a:bodyPr spcFirstLastPara="1" wrap="square" lIns="91425" tIns="91425" rIns="91425" bIns="91425" anchor="ctr" anchorCtr="0">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defTabSz="685783">
              <a:spcBef>
                <a:spcPts val="0"/>
              </a:spcBef>
              <a:defRPr/>
            </a:pPr>
            <a:r>
              <a:rPr lang="en-US" sz="3600" dirty="0">
                <a:solidFill>
                  <a:srgbClr val="12284C"/>
                </a:solidFill>
                <a:latin typeface="Open Sans"/>
                <a:ea typeface="Roboto"/>
                <a:cs typeface="Roboto"/>
                <a:sym typeface="Roboto"/>
              </a:rPr>
              <a:t>Kansas School Redesign Principles</a:t>
            </a:r>
          </a:p>
        </p:txBody>
      </p:sp>
      <p:graphicFrame>
        <p:nvGraphicFramePr>
          <p:cNvPr id="5" name="Shape 723">
            <a:extLst>
              <a:ext uri="{FF2B5EF4-FFF2-40B4-BE49-F238E27FC236}">
                <a16:creationId xmlns:a16="http://schemas.microsoft.com/office/drawing/2014/main" id="{8C6528C9-80D8-E74D-879C-624C4BAAE90D}"/>
              </a:ext>
            </a:extLst>
          </p:cNvPr>
          <p:cNvGraphicFramePr/>
          <p:nvPr/>
        </p:nvGraphicFramePr>
        <p:xfrm>
          <a:off x="787178" y="610284"/>
          <a:ext cx="7569642" cy="4001198"/>
        </p:xfrm>
        <a:graphic>
          <a:graphicData uri="http://schemas.openxmlformats.org/drawingml/2006/table">
            <a:tbl>
              <a:tblPr>
                <a:noFill/>
              </a:tblPr>
              <a:tblGrid>
                <a:gridCol w="3784821">
                  <a:extLst>
                    <a:ext uri="{9D8B030D-6E8A-4147-A177-3AD203B41FA5}">
                      <a16:colId xmlns:a16="http://schemas.microsoft.com/office/drawing/2014/main" val="20000"/>
                    </a:ext>
                  </a:extLst>
                </a:gridCol>
                <a:gridCol w="3784821">
                  <a:extLst>
                    <a:ext uri="{9D8B030D-6E8A-4147-A177-3AD203B41FA5}">
                      <a16:colId xmlns:a16="http://schemas.microsoft.com/office/drawing/2014/main" val="20001"/>
                    </a:ext>
                  </a:extLst>
                </a:gridCol>
              </a:tblGrid>
              <a:tr h="869603">
                <a:tc>
                  <a:txBody>
                    <a:bodyPr/>
                    <a:lstStyle/>
                    <a:p>
                      <a:pPr marL="0" lvl="0" indent="0" algn="ctr" rtl="0">
                        <a:spcBef>
                          <a:spcPts val="0"/>
                        </a:spcBef>
                        <a:spcAft>
                          <a:spcPts val="0"/>
                        </a:spcAft>
                        <a:buNone/>
                      </a:pPr>
                      <a:r>
                        <a:rPr lang="en" sz="2200" b="1" dirty="0">
                          <a:solidFill>
                            <a:srgbClr val="FFFFFF"/>
                          </a:solidFill>
                        </a:rPr>
                        <a:t>Student Success Skills</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Clr>
                          <a:schemeClr val="dk1"/>
                        </a:buClr>
                        <a:buSzPts val="1100"/>
                        <a:buFont typeface="Arial"/>
                        <a:buNone/>
                      </a:pPr>
                      <a:r>
                        <a:rPr lang="en" sz="2200" b="1" dirty="0">
                          <a:solidFill>
                            <a:srgbClr val="FFFFFF"/>
                          </a:solidFill>
                        </a:rPr>
                        <a:t>Family, Business, and </a:t>
                      </a:r>
                    </a:p>
                    <a:p>
                      <a:pPr marL="0" lvl="0" indent="0" algn="ctr" rtl="0">
                        <a:spcBef>
                          <a:spcPts val="0"/>
                        </a:spcBef>
                        <a:spcAft>
                          <a:spcPts val="0"/>
                        </a:spcAft>
                        <a:buClr>
                          <a:schemeClr val="dk1"/>
                        </a:buClr>
                        <a:buSzPts val="1100"/>
                        <a:buFont typeface="Arial"/>
                        <a:buNone/>
                      </a:pPr>
                      <a:r>
                        <a:rPr lang="en" sz="2200" b="1" dirty="0">
                          <a:solidFill>
                            <a:srgbClr val="FFFFFF"/>
                          </a:solidFill>
                        </a:rPr>
                        <a:t>Community Partnerships</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1289118">
                <a:tc>
                  <a:txBody>
                    <a:bodyPr/>
                    <a:lstStyle/>
                    <a:p>
                      <a:pPr marL="0" lvl="0" indent="0" algn="ctr" rtl="0">
                        <a:spcBef>
                          <a:spcPts val="0"/>
                        </a:spcBef>
                        <a:spcAft>
                          <a:spcPts val="0"/>
                        </a:spcAft>
                        <a:buClr>
                          <a:schemeClr val="dk1"/>
                        </a:buClr>
                        <a:buSzPts val="1100"/>
                        <a:buFont typeface="Arial"/>
                        <a:buNone/>
                      </a:pPr>
                      <a:r>
                        <a:rPr lang="en" sz="2000" dirty="0">
                          <a:solidFill>
                            <a:schemeClr val="tx2"/>
                          </a:solidFill>
                        </a:rPr>
                        <a:t>There is an integrated approach to develop student social-emotional learning.</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000" dirty="0">
                          <a:solidFill>
                            <a:schemeClr val="tx2"/>
                          </a:solidFill>
                        </a:rPr>
                        <a:t>Partnerships are based on mutually beneficial relationships and collaboration.</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475093">
                <a:tc>
                  <a:txBody>
                    <a:bodyPr/>
                    <a:lstStyle/>
                    <a:p>
                      <a:pPr marL="0" lvl="0" indent="0" algn="ctr" rtl="0">
                        <a:spcBef>
                          <a:spcPts val="0"/>
                        </a:spcBef>
                        <a:spcAft>
                          <a:spcPts val="0"/>
                        </a:spcAft>
                        <a:buNone/>
                      </a:pPr>
                      <a:r>
                        <a:rPr lang="en" sz="2200" b="1" dirty="0">
                          <a:solidFill>
                            <a:srgbClr val="FFFFFF"/>
                          </a:solidFill>
                        </a:rPr>
                        <a:t>Personalized Learning</a:t>
                      </a:r>
                      <a:endParaRPr sz="2200" b="1" dirty="0">
                        <a:solidFill>
                          <a:srgbClr val="FFFFFF"/>
                        </a:solidFill>
                      </a:endParaRPr>
                    </a:p>
                  </a:txBody>
                  <a:tcPr marL="66472" marR="66472" marT="66472" marB="66472"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lvl="0" indent="0" algn="ctr" rtl="0">
                        <a:spcBef>
                          <a:spcPts val="0"/>
                        </a:spcBef>
                        <a:spcAft>
                          <a:spcPts val="0"/>
                        </a:spcAft>
                        <a:buNone/>
                      </a:pPr>
                      <a:r>
                        <a:rPr lang="en" sz="2200" b="1" dirty="0">
                          <a:solidFill>
                            <a:srgbClr val="FFFFFF"/>
                          </a:solidFill>
                        </a:rPr>
                        <a:t>Real World Application</a:t>
                      </a:r>
                      <a:endParaRPr sz="2200" b="1" dirty="0">
                        <a:solidFill>
                          <a:srgbClr val="FFFFFF"/>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1367384">
                <a:tc>
                  <a:txBody>
                    <a:bodyPr/>
                    <a:lstStyle/>
                    <a:p>
                      <a:pPr marL="0" lvl="0" indent="0" algn="ctr" rtl="0">
                        <a:spcBef>
                          <a:spcPts val="0"/>
                        </a:spcBef>
                        <a:spcAft>
                          <a:spcPts val="0"/>
                        </a:spcAft>
                        <a:buNone/>
                      </a:pPr>
                      <a:r>
                        <a:rPr lang="en" sz="2000" dirty="0">
                          <a:solidFill>
                            <a:schemeClr val="tx2"/>
                          </a:solidFill>
                        </a:rPr>
                        <a:t>Teachers support students </a:t>
                      </a:r>
                    </a:p>
                    <a:p>
                      <a:pPr marL="0" lvl="0" indent="0" algn="ctr" rtl="0">
                        <a:spcBef>
                          <a:spcPts val="0"/>
                        </a:spcBef>
                        <a:spcAft>
                          <a:spcPts val="0"/>
                        </a:spcAft>
                        <a:buNone/>
                      </a:pPr>
                      <a:r>
                        <a:rPr lang="en" sz="2000" dirty="0">
                          <a:solidFill>
                            <a:schemeClr val="tx2"/>
                          </a:solidFill>
                        </a:rPr>
                        <a:t>to have choice over their time, </a:t>
                      </a:r>
                    </a:p>
                    <a:p>
                      <a:pPr marL="0" lvl="0" indent="0" algn="ctr" rtl="0">
                        <a:spcBef>
                          <a:spcPts val="0"/>
                        </a:spcBef>
                        <a:spcAft>
                          <a:spcPts val="0"/>
                        </a:spcAft>
                        <a:buNone/>
                      </a:pPr>
                      <a:r>
                        <a:rPr lang="en" sz="2000" dirty="0">
                          <a:solidFill>
                            <a:schemeClr val="tx2"/>
                          </a:solidFill>
                        </a:rPr>
                        <a:t>place, pace and path.</a:t>
                      </a:r>
                      <a:endParaRPr sz="2000" b="1"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a:spcBef>
                          <a:spcPts val="0"/>
                        </a:spcBef>
                        <a:spcAft>
                          <a:spcPts val="0"/>
                        </a:spcAft>
                        <a:buNone/>
                      </a:pPr>
                      <a:r>
                        <a:rPr lang="en" sz="2000" dirty="0">
                          <a:solidFill>
                            <a:schemeClr val="tx2"/>
                          </a:solidFill>
                        </a:rPr>
                        <a:t>Project-based learning, internships, and civic engagement makes learning relevant.</a:t>
                      </a:r>
                      <a:endParaRPr sz="2000" dirty="0">
                        <a:solidFill>
                          <a:schemeClr val="tx2"/>
                        </a:solidFill>
                      </a:endParaRPr>
                    </a:p>
                  </a:txBody>
                  <a:tcPr marL="66472" marR="66472" marT="66472" marB="66472">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79663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3803F-674E-4447-B701-884C12C74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2605" y="363474"/>
            <a:ext cx="7138791" cy="4328048"/>
          </a:xfrm>
          <a:prstGeom prst="rect">
            <a:avLst/>
          </a:prstGeom>
        </p:spPr>
      </p:pic>
      <p:pic>
        <p:nvPicPr>
          <p:cNvPr id="7" name="Picture 6">
            <a:extLst>
              <a:ext uri="{FF2B5EF4-FFF2-40B4-BE49-F238E27FC236}">
                <a16:creationId xmlns:a16="http://schemas.microsoft.com/office/drawing/2014/main" id="{3BE0406B-8611-4AFE-B757-3045B6B64A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80" t="28978" r="18482" b="28889"/>
          <a:stretch/>
        </p:blipFill>
        <p:spPr>
          <a:xfrm>
            <a:off x="985655" y="93876"/>
            <a:ext cx="1773826" cy="1534295"/>
          </a:xfrm>
          <a:prstGeom prst="rect">
            <a:avLst/>
          </a:prstGeom>
        </p:spPr>
      </p:pic>
      <p:pic>
        <p:nvPicPr>
          <p:cNvPr id="8" name="Picture 7">
            <a:extLst>
              <a:ext uri="{FF2B5EF4-FFF2-40B4-BE49-F238E27FC236}">
                <a16:creationId xmlns:a16="http://schemas.microsoft.com/office/drawing/2014/main" id="{16947CEC-0B66-487C-A2D6-FE4C441A30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9459" b="83187"/>
          <a:stretch/>
        </p:blipFill>
        <p:spPr>
          <a:xfrm>
            <a:off x="5805053" y="451979"/>
            <a:ext cx="1466379" cy="727675"/>
          </a:xfrm>
          <a:prstGeom prst="rect">
            <a:avLst/>
          </a:prstGeom>
        </p:spPr>
      </p:pic>
    </p:spTree>
    <p:extLst>
      <p:ext uri="{BB962C8B-B14F-4D97-AF65-F5344CB8AC3E}">
        <p14:creationId xmlns:p14="http://schemas.microsoft.com/office/powerpoint/2010/main" val="19144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D9D519-8CED-F74B-B11D-38733EAC3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572000"/>
          </a:xfrm>
          <a:prstGeom prst="rect">
            <a:avLst/>
          </a:prstGeom>
        </p:spPr>
      </p:pic>
    </p:spTree>
    <p:extLst>
      <p:ext uri="{BB962C8B-B14F-4D97-AF65-F5344CB8AC3E}">
        <p14:creationId xmlns:p14="http://schemas.microsoft.com/office/powerpoint/2010/main" val="1261828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8FEC9-EDA3-2A40-B49C-404EFE089938}"/>
              </a:ext>
            </a:extLst>
          </p:cNvPr>
          <p:cNvPicPr>
            <a:picLocks noChangeAspect="1"/>
          </p:cNvPicPr>
          <p:nvPr/>
        </p:nvPicPr>
        <p:blipFill>
          <a:blip r:embed="rId3"/>
          <a:stretch>
            <a:fillRect/>
          </a:stretch>
        </p:blipFill>
        <p:spPr>
          <a:xfrm>
            <a:off x="1" y="0"/>
            <a:ext cx="9143999" cy="5143500"/>
          </a:xfrm>
          <a:prstGeom prst="rect">
            <a:avLst/>
          </a:prstGeom>
        </p:spPr>
      </p:pic>
    </p:spTree>
    <p:extLst>
      <p:ext uri="{BB962C8B-B14F-4D97-AF65-F5344CB8AC3E}">
        <p14:creationId xmlns:p14="http://schemas.microsoft.com/office/powerpoint/2010/main" val="371916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50AEF-C3DA-463B-8FD4-0DDB38ECFE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36"/>
          <a:stretch/>
        </p:blipFill>
        <p:spPr>
          <a:xfrm>
            <a:off x="1008126" y="1069848"/>
            <a:ext cx="7132320" cy="3617751"/>
          </a:xfrm>
          <a:prstGeom prst="rect">
            <a:avLst/>
          </a:prstGeom>
        </p:spPr>
      </p:pic>
      <p:pic>
        <p:nvPicPr>
          <p:cNvPr id="3" name="Picture 2">
            <a:extLst>
              <a:ext uri="{FF2B5EF4-FFF2-40B4-BE49-F238E27FC236}">
                <a16:creationId xmlns:a16="http://schemas.microsoft.com/office/drawing/2014/main" id="{202209E9-3347-4024-8460-59F8F8C38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9615" b="83664"/>
          <a:stretch/>
        </p:blipFill>
        <p:spPr>
          <a:xfrm>
            <a:off x="5781788" y="461746"/>
            <a:ext cx="1453896" cy="706374"/>
          </a:xfrm>
          <a:prstGeom prst="rect">
            <a:avLst/>
          </a:prstGeom>
        </p:spPr>
      </p:pic>
      <p:sp>
        <p:nvSpPr>
          <p:cNvPr id="4" name="TextBox 3">
            <a:extLst>
              <a:ext uri="{FF2B5EF4-FFF2-40B4-BE49-F238E27FC236}">
                <a16:creationId xmlns:a16="http://schemas.microsoft.com/office/drawing/2014/main" id="{1C2898EE-EC23-4B46-97A8-946A9AD02C41}"/>
              </a:ext>
            </a:extLst>
          </p:cNvPr>
          <p:cNvSpPr txBox="1"/>
          <p:nvPr/>
        </p:nvSpPr>
        <p:spPr>
          <a:xfrm>
            <a:off x="547477" y="809088"/>
            <a:ext cx="5335675" cy="415498"/>
          </a:xfrm>
          <a:prstGeom prst="rect">
            <a:avLst/>
          </a:prstGeom>
          <a:noFill/>
        </p:spPr>
        <p:txBody>
          <a:bodyPr wrap="square" rtlCol="0">
            <a:spAutoFit/>
          </a:bodyPr>
          <a:lstStyle/>
          <a:p>
            <a:pPr defTabSz="685800"/>
            <a:r>
              <a:rPr lang="en-US" sz="2100" dirty="0">
                <a:solidFill>
                  <a:srgbClr val="00B796"/>
                </a:solidFill>
                <a:latin typeface="Century Gothic" panose="020B0502020202020204" pitchFamily="34" charset="0"/>
              </a:rPr>
              <a:t>KANSAS </a:t>
            </a:r>
            <a:r>
              <a:rPr lang="en-US" sz="2100" b="1" dirty="0">
                <a:solidFill>
                  <a:srgbClr val="00B796"/>
                </a:solidFill>
                <a:latin typeface="Century Gothic" panose="020B0502020202020204" pitchFamily="34" charset="0"/>
              </a:rPr>
              <a:t>CHILDREN</a:t>
            </a:r>
            <a:r>
              <a:rPr lang="en-US" sz="2100" dirty="0">
                <a:solidFill>
                  <a:srgbClr val="00B796"/>
                </a:solidFill>
                <a:latin typeface="Century Gothic" panose="020B0502020202020204" pitchFamily="34" charset="0"/>
              </a:rPr>
              <a:t> KANSAS’ </a:t>
            </a:r>
            <a:r>
              <a:rPr lang="en-US" sz="2100" b="1" dirty="0">
                <a:solidFill>
                  <a:srgbClr val="00B796"/>
                </a:solidFill>
                <a:latin typeface="Century Gothic" panose="020B0502020202020204" pitchFamily="34" charset="0"/>
              </a:rPr>
              <a:t>FUTURE</a:t>
            </a:r>
            <a:r>
              <a:rPr lang="en-US" sz="2100" dirty="0">
                <a:solidFill>
                  <a:srgbClr val="00B796"/>
                </a:solidFill>
                <a:latin typeface="Century Gothic" panose="020B0502020202020204" pitchFamily="34" charset="0"/>
              </a:rPr>
              <a:t> </a:t>
            </a:r>
            <a:r>
              <a:rPr lang="en-US" sz="2100" dirty="0">
                <a:solidFill>
                  <a:srgbClr val="00B796"/>
                </a:solidFill>
                <a:latin typeface="Open Sans Light"/>
              </a:rPr>
              <a:t>Tour</a:t>
            </a:r>
          </a:p>
        </p:txBody>
      </p:sp>
    </p:spTree>
    <p:extLst>
      <p:ext uri="{BB962C8B-B14F-4D97-AF65-F5344CB8AC3E}">
        <p14:creationId xmlns:p14="http://schemas.microsoft.com/office/powerpoint/2010/main" val="380699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DE76E-D538-9343-A1C6-17FB4DD55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pic>
        <p:nvPicPr>
          <p:cNvPr id="3" name="Picture 2">
            <a:extLst>
              <a:ext uri="{FF2B5EF4-FFF2-40B4-BE49-F238E27FC236}">
                <a16:creationId xmlns:a16="http://schemas.microsoft.com/office/drawing/2014/main" id="{B2ED81FE-1C0B-5449-804B-2E0E3524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pic>
        <p:nvPicPr>
          <p:cNvPr id="4" name="Picture 3">
            <a:extLst>
              <a:ext uri="{FF2B5EF4-FFF2-40B4-BE49-F238E27FC236}">
                <a16:creationId xmlns:a16="http://schemas.microsoft.com/office/drawing/2014/main" id="{7FFD1C1D-D0AC-0948-B626-2DD24BFF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pic>
        <p:nvPicPr>
          <p:cNvPr id="5" name="Picture 4">
            <a:extLst>
              <a:ext uri="{FF2B5EF4-FFF2-40B4-BE49-F238E27FC236}">
                <a16:creationId xmlns:a16="http://schemas.microsoft.com/office/drawing/2014/main" id="{3B9B4992-9310-C64B-933F-3ED67CAC9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sp>
        <p:nvSpPr>
          <p:cNvPr id="6" name="Title 6">
            <a:extLst>
              <a:ext uri="{FF2B5EF4-FFF2-40B4-BE49-F238E27FC236}">
                <a16:creationId xmlns:a16="http://schemas.microsoft.com/office/drawing/2014/main" id="{C6D97E56-9CC2-3046-B5D4-C903C3BEB9E4}"/>
              </a:ext>
            </a:extLst>
          </p:cNvPr>
          <p:cNvSpPr txBox="1">
            <a:spLocks/>
          </p:cNvSpPr>
          <p:nvPr/>
        </p:nvSpPr>
        <p:spPr>
          <a:xfrm>
            <a:off x="2258384" y="442964"/>
            <a:ext cx="6701509" cy="1105089"/>
          </a:xfrm>
          <a:prstGeom prst="rect">
            <a:avLst/>
          </a:prstGeom>
        </p:spPr>
        <p:txBody>
          <a:bodyPr wrap="square">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defTabSz="685783">
              <a:defRPr/>
            </a:pPr>
            <a:r>
              <a:rPr lang="en-US" sz="2800" dirty="0">
                <a:solidFill>
                  <a:prstClr val="white"/>
                </a:solidFill>
                <a:latin typeface="Open Sans Light"/>
              </a:rPr>
              <a:t>From the first set of focus group responses, what characteristics of success were most frequently cited?</a:t>
            </a:r>
          </a:p>
        </p:txBody>
      </p:sp>
      <p:pic>
        <p:nvPicPr>
          <p:cNvPr id="7" name="Picture 6">
            <a:extLst>
              <a:ext uri="{FF2B5EF4-FFF2-40B4-BE49-F238E27FC236}">
                <a16:creationId xmlns:a16="http://schemas.microsoft.com/office/drawing/2014/main" id="{41A59AA9-957A-FA4B-95C9-DB92D3CF9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7" y="1731964"/>
            <a:ext cx="9144000" cy="2416029"/>
          </a:xfrm>
          <a:prstGeom prst="rect">
            <a:avLst/>
          </a:prstGeom>
        </p:spPr>
      </p:pic>
    </p:spTree>
    <p:extLst>
      <p:ext uri="{BB962C8B-B14F-4D97-AF65-F5344CB8AC3E}">
        <p14:creationId xmlns:p14="http://schemas.microsoft.com/office/powerpoint/2010/main" val="316462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2268-145F-DA46-85C7-80747981ECCF}"/>
              </a:ext>
            </a:extLst>
          </p:cNvPr>
          <p:cNvSpPr>
            <a:spLocks noGrp="1"/>
          </p:cNvSpPr>
          <p:nvPr>
            <p:ph type="title"/>
          </p:nvPr>
        </p:nvSpPr>
        <p:spPr>
          <a:xfrm>
            <a:off x="2215425" y="546784"/>
            <a:ext cx="6854932" cy="1093832"/>
          </a:xfrm>
        </p:spPr>
        <p:txBody>
          <a:bodyPr>
            <a:noAutofit/>
          </a:bodyPr>
          <a:lstStyle/>
          <a:p>
            <a:r>
              <a:rPr lang="en-US" sz="2400" dirty="0">
                <a:latin typeface="+mn-lt"/>
              </a:rPr>
              <a:t>The business and industry focal groups cited </a:t>
            </a:r>
            <a:r>
              <a:rPr lang="en-US" sz="2400" b="1" dirty="0">
                <a:solidFill>
                  <a:schemeClr val="accent1"/>
                </a:solidFill>
                <a:latin typeface="+mn-lt"/>
              </a:rPr>
              <a:t>non-academic skills</a:t>
            </a:r>
            <a:r>
              <a:rPr lang="en-US" sz="2400" dirty="0">
                <a:solidFill>
                  <a:schemeClr val="accent1"/>
                </a:solidFill>
                <a:latin typeface="+mn-lt"/>
              </a:rPr>
              <a:t> </a:t>
            </a:r>
            <a:r>
              <a:rPr lang="en-US" sz="2400" dirty="0">
                <a:latin typeface="+mn-lt"/>
              </a:rPr>
              <a:t>with greater frequency than the community groups:</a:t>
            </a:r>
          </a:p>
        </p:txBody>
      </p:sp>
      <p:pic>
        <p:nvPicPr>
          <p:cNvPr id="3" name="Picture 2">
            <a:extLst>
              <a:ext uri="{FF2B5EF4-FFF2-40B4-BE49-F238E27FC236}">
                <a16:creationId xmlns:a16="http://schemas.microsoft.com/office/drawing/2014/main" id="{7F70B579-7DFF-5246-A5B9-7DACDD14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214" y="1719689"/>
            <a:ext cx="9389476" cy="2416029"/>
          </a:xfrm>
          <a:prstGeom prst="rect">
            <a:avLst/>
          </a:prstGeom>
        </p:spPr>
      </p:pic>
    </p:spTree>
    <p:extLst>
      <p:ext uri="{BB962C8B-B14F-4D97-AF65-F5344CB8AC3E}">
        <p14:creationId xmlns:p14="http://schemas.microsoft.com/office/powerpoint/2010/main" val="233249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40E853-2A9A-2B44-9FF8-C631D0279840}"/>
              </a:ext>
            </a:extLst>
          </p:cNvPr>
          <p:cNvSpPr txBox="1"/>
          <p:nvPr/>
        </p:nvSpPr>
        <p:spPr>
          <a:xfrm>
            <a:off x="2320172" y="699941"/>
            <a:ext cx="6596763" cy="707886"/>
          </a:xfrm>
          <a:prstGeom prst="rect">
            <a:avLst/>
          </a:prstGeom>
          <a:noFill/>
        </p:spPr>
        <p:txBody>
          <a:bodyPr wrap="square" rtlCol="0">
            <a:spAutoFit/>
          </a:bodyPr>
          <a:lstStyle/>
          <a:p>
            <a:pPr defTabSz="914333">
              <a:defRPr/>
            </a:pPr>
            <a:r>
              <a:rPr lang="en-US" sz="4000">
                <a:solidFill>
                  <a:srgbClr val="FFFFFF"/>
                </a:solidFill>
                <a:latin typeface="Open Sans Light"/>
              </a:rPr>
              <a:t>Time to Redesign Schools!</a:t>
            </a:r>
          </a:p>
        </p:txBody>
      </p:sp>
      <p:sp>
        <p:nvSpPr>
          <p:cNvPr id="4" name="Rectangle 3">
            <a:extLst>
              <a:ext uri="{FF2B5EF4-FFF2-40B4-BE49-F238E27FC236}">
                <a16:creationId xmlns:a16="http://schemas.microsoft.com/office/drawing/2014/main" id="{082D9CFF-D44D-0E47-8F8F-E19CDD53E69F}"/>
              </a:ext>
            </a:extLst>
          </p:cNvPr>
          <p:cNvSpPr/>
          <p:nvPr/>
        </p:nvSpPr>
        <p:spPr>
          <a:xfrm>
            <a:off x="675061" y="1842912"/>
            <a:ext cx="8321654" cy="2600648"/>
          </a:xfrm>
          <a:prstGeom prst="rect">
            <a:avLst/>
          </a:prstGeom>
        </p:spPr>
        <p:txBody>
          <a:bodyPr wrap="square">
            <a:spAutoFit/>
          </a:bodyPr>
          <a:lstStyle/>
          <a:p>
            <a:pPr defTabSz="914355" hangingPunct="0">
              <a:lnSpc>
                <a:spcPct val="115000"/>
              </a:lnSpc>
              <a:spcAft>
                <a:spcPts val="1000"/>
              </a:spcAft>
              <a:defRPr/>
            </a:pPr>
            <a:r>
              <a:rPr lang="en-US" sz="3600" kern="0">
                <a:solidFill>
                  <a:prstClr val="white"/>
                </a:solidFill>
                <a:latin typeface="Open Sans Light"/>
                <a:ea typeface="MS Mincho" panose="02020609040205080304" pitchFamily="49" charset="-128"/>
                <a:cs typeface="Arial" panose="020B0604020202020204" pitchFamily="34" charset="0"/>
                <a:sym typeface="Century Gothic"/>
              </a:rPr>
              <a:t>WHAT </a:t>
            </a:r>
            <a:r>
              <a:rPr lang="en-US" sz="3600" b="1" kern="0">
                <a:solidFill>
                  <a:prstClr val="white"/>
                </a:solidFill>
                <a:latin typeface="Open Sans Light"/>
                <a:ea typeface="MS Mincho" panose="02020609040205080304" pitchFamily="49" charset="-128"/>
                <a:cs typeface="Arial" panose="020B0604020202020204" pitchFamily="34" charset="0"/>
                <a:sym typeface="Century Gothic"/>
              </a:rPr>
              <a:t>SKILLS</a:t>
            </a:r>
            <a:r>
              <a:rPr lang="en-US" sz="3600" kern="0">
                <a:solidFill>
                  <a:prstClr val="white"/>
                </a:solidFill>
                <a:latin typeface="Open Sans Light"/>
                <a:ea typeface="MS Mincho" panose="02020609040205080304" pitchFamily="49" charset="-128"/>
                <a:cs typeface="Arial" panose="020B0604020202020204" pitchFamily="34" charset="0"/>
                <a:sym typeface="Century Gothic"/>
              </a:rPr>
              <a:t> DO </a:t>
            </a:r>
            <a:r>
              <a:rPr lang="en-US" sz="3600" b="1" kern="0">
                <a:solidFill>
                  <a:srgbClr val="FFA400"/>
                </a:solidFill>
                <a:latin typeface="Open Sans Light"/>
                <a:ea typeface="MS Mincho" panose="02020609040205080304" pitchFamily="49" charset="-128"/>
                <a:cs typeface="Arial" panose="020B0604020202020204" pitchFamily="34" charset="0"/>
                <a:sym typeface="Century Gothic"/>
              </a:rPr>
              <a:t>BUSINESS</a:t>
            </a:r>
            <a:r>
              <a:rPr lang="en-US" sz="3600" kern="0">
                <a:solidFill>
                  <a:prstClr val="white"/>
                </a:solidFill>
                <a:latin typeface="Open Sans Light"/>
                <a:ea typeface="MS Mincho" panose="02020609040205080304" pitchFamily="49" charset="-128"/>
                <a:cs typeface="Arial" panose="020B0604020202020204" pitchFamily="34" charset="0"/>
                <a:sym typeface="Century Gothic"/>
              </a:rPr>
              <a:t> &amp; </a:t>
            </a:r>
            <a:r>
              <a:rPr lang="en-US" sz="3600" b="1" kern="0">
                <a:solidFill>
                  <a:srgbClr val="FFA400"/>
                </a:solidFill>
                <a:latin typeface="Open Sans Light"/>
                <a:ea typeface="MS Mincho" panose="02020609040205080304" pitchFamily="49" charset="-128"/>
                <a:cs typeface="Arial" panose="020B0604020202020204" pitchFamily="34" charset="0"/>
                <a:sym typeface="Century Gothic"/>
              </a:rPr>
              <a:t>INDUSTRY</a:t>
            </a:r>
            <a:r>
              <a:rPr lang="en-US" sz="3600" b="1" kern="0">
                <a:solidFill>
                  <a:prstClr val="white"/>
                </a:solidFill>
                <a:latin typeface="Open Sans Light"/>
                <a:ea typeface="MS Mincho" panose="02020609040205080304" pitchFamily="49" charset="-128"/>
                <a:cs typeface="Arial" panose="020B0604020202020204" pitchFamily="34" charset="0"/>
                <a:sym typeface="Century Gothic"/>
              </a:rPr>
              <a:t> SAY </a:t>
            </a:r>
            <a:r>
              <a:rPr lang="en-US" sz="3600" kern="0">
                <a:solidFill>
                  <a:prstClr val="white"/>
                </a:solidFill>
                <a:latin typeface="Open Sans Light"/>
                <a:ea typeface="MS Mincho" panose="02020609040205080304" pitchFamily="49" charset="-128"/>
                <a:cs typeface="Arial" panose="020B0604020202020204" pitchFamily="34" charset="0"/>
                <a:sym typeface="Century Gothic"/>
              </a:rPr>
              <a:t>ARE </a:t>
            </a:r>
            <a:r>
              <a:rPr lang="en-US" sz="3600" b="1" kern="0">
                <a:solidFill>
                  <a:srgbClr val="FFA400"/>
                </a:solidFill>
                <a:latin typeface="Open Sans Light"/>
                <a:ea typeface="MS Mincho" panose="02020609040205080304" pitchFamily="49" charset="-128"/>
                <a:cs typeface="Arial" panose="020B0604020202020204" pitchFamily="34" charset="0"/>
                <a:sym typeface="Century Gothic"/>
              </a:rPr>
              <a:t>LACKING</a:t>
            </a:r>
            <a:r>
              <a:rPr lang="en-US" sz="3600" kern="0">
                <a:solidFill>
                  <a:prstClr val="white"/>
                </a:solidFill>
                <a:latin typeface="Open Sans Light"/>
                <a:ea typeface="MS Mincho" panose="02020609040205080304" pitchFamily="49" charset="-128"/>
                <a:cs typeface="Arial" panose="020B0604020202020204" pitchFamily="34" charset="0"/>
                <a:sym typeface="Century Gothic"/>
              </a:rPr>
              <a:t> IN HIGH SCHOOL, TWO-YEAR and FOUR-YEAR COLLEGE PROGRAM </a:t>
            </a:r>
            <a:r>
              <a:rPr lang="en-US" sz="3600" b="1" kern="0">
                <a:solidFill>
                  <a:srgbClr val="FFA400"/>
                </a:solidFill>
                <a:latin typeface="Open Sans Light"/>
                <a:ea typeface="MS Mincho" panose="02020609040205080304" pitchFamily="49" charset="-128"/>
                <a:cs typeface="Arial" panose="020B0604020202020204" pitchFamily="34" charset="0"/>
                <a:sym typeface="Century Gothic"/>
              </a:rPr>
              <a:t>GRADUATES</a:t>
            </a:r>
            <a:r>
              <a:rPr lang="en-US" sz="3600" kern="0">
                <a:solidFill>
                  <a:srgbClr val="FFA400"/>
                </a:solidFill>
                <a:latin typeface="Open Sans Light"/>
                <a:ea typeface="MS Mincho" panose="02020609040205080304" pitchFamily="49" charset="-128"/>
                <a:cs typeface="Arial" panose="020B0604020202020204" pitchFamily="34" charset="0"/>
                <a:sym typeface="Century Gothic"/>
              </a:rPr>
              <a:t>?</a:t>
            </a:r>
            <a:endParaRPr lang="en-US" sz="3600" kern="0">
              <a:solidFill>
                <a:srgbClr val="FFA400"/>
              </a:solidFill>
              <a:latin typeface="Open Sans Light"/>
              <a:ea typeface="MS Mincho" panose="02020609040205080304" pitchFamily="49" charset="-128"/>
              <a:cs typeface="Times New Roman" panose="02020603050405020304" pitchFamily="18" charset="0"/>
              <a:sym typeface="Century Gothic"/>
            </a:endParaRPr>
          </a:p>
        </p:txBody>
      </p:sp>
    </p:spTree>
    <p:extLst>
      <p:ext uri="{BB962C8B-B14F-4D97-AF65-F5344CB8AC3E}">
        <p14:creationId xmlns:p14="http://schemas.microsoft.com/office/powerpoint/2010/main" val="2175829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13">
            <a:extLst>
              <a:ext uri="{FF2B5EF4-FFF2-40B4-BE49-F238E27FC236}">
                <a16:creationId xmlns:a16="http://schemas.microsoft.com/office/drawing/2014/main" id="{AB0B1124-532F-7848-9F3B-6CDCFE5DACFC}"/>
              </a:ext>
            </a:extLst>
          </p:cNvPr>
          <p:cNvSpPr txBox="1"/>
          <p:nvPr/>
        </p:nvSpPr>
        <p:spPr>
          <a:xfrm>
            <a:off x="228600" y="65205"/>
            <a:ext cx="8534400" cy="871870"/>
          </a:xfrm>
          <a:prstGeom prst="rect">
            <a:avLst/>
          </a:prstGeom>
          <a:noFill/>
          <a:ln>
            <a:noFill/>
          </a:ln>
        </p:spPr>
        <p:txBody>
          <a:bodyPr lIns="91425" tIns="45700" rIns="91425" bIns="45700" anchor="ctr" anchorCtr="0">
            <a:noAutofit/>
          </a:bodyPr>
          <a:lstStyle/>
          <a:p>
            <a:pPr defTabSz="914355" hangingPunct="0">
              <a:lnSpc>
                <a:spcPct val="93750"/>
              </a:lnSpc>
              <a:buSzPct val="25000"/>
              <a:defRPr/>
            </a:pPr>
            <a:r>
              <a:rPr lang="en-US" sz="3600" kern="0">
                <a:solidFill>
                  <a:srgbClr val="12284C"/>
                </a:solidFill>
                <a:latin typeface="Open Sans Light"/>
                <a:ea typeface="Franklin Gothic"/>
                <a:cs typeface="Franklin Gothic"/>
                <a:sym typeface="Franklin Gothic"/>
              </a:rPr>
              <a:t>HIGH SCHOOL GRADUATES LACKING…</a:t>
            </a:r>
          </a:p>
        </p:txBody>
      </p:sp>
      <p:sp>
        <p:nvSpPr>
          <p:cNvPr id="3" name="Shape 214">
            <a:extLst>
              <a:ext uri="{FF2B5EF4-FFF2-40B4-BE49-F238E27FC236}">
                <a16:creationId xmlns:a16="http://schemas.microsoft.com/office/drawing/2014/main" id="{81A9F9F4-B213-1248-A0C9-23D36F1C0831}"/>
              </a:ext>
            </a:extLst>
          </p:cNvPr>
          <p:cNvSpPr txBox="1"/>
          <p:nvPr/>
        </p:nvSpPr>
        <p:spPr>
          <a:xfrm>
            <a:off x="3028950" y="992454"/>
            <a:ext cx="5772150" cy="3548140"/>
          </a:xfrm>
          <a:prstGeom prst="rect">
            <a:avLst/>
          </a:prstGeom>
          <a:noFill/>
          <a:ln>
            <a:noFill/>
          </a:ln>
        </p:spPr>
        <p:txBody>
          <a:bodyPr lIns="91425" tIns="45700" rIns="91425" bIns="45700" anchor="t" anchorCtr="0">
            <a:noAutofit/>
          </a:bodyPr>
          <a:lstStyle/>
          <a:p>
            <a:pPr marL="342884" indent="-342884" defTabSz="914355" hangingPunct="0">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Professionalism/Work Ethic . . . . . . . . .  	80.3%</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Teamwork/Collaboration . . . . . . . . . . .   	75.7%</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Verbal Communication. . . . . . . . . . . . .   	70.8%</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Ethics/Social Responsibility. . . . . . . . . . 	63.4%</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Critical Thinking/Problem Solving. . . . .  	57.5%</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Information Technology Applications.     	53.0%</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Written Communication. . . . . . . . . . . .    	52.7%</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Diversity. . . . . . . . . . . . . . . . . . . . . . . .    	52.1%</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Lifelong Learning/Self-Direction. . . . …  	42.5%</a:t>
            </a:r>
          </a:p>
          <a:p>
            <a:pPr marL="342884" indent="-342884" defTabSz="914355" hangingPunct="0">
              <a:spcBef>
                <a:spcPts val="480"/>
              </a:spcBef>
              <a:buClr>
                <a:srgbClr val="FFA300"/>
              </a:buClr>
              <a:buSzPct val="125000"/>
              <a:buFont typeface="Arial" panose="020B0604020202020204" pitchFamily="34" charset="0"/>
              <a:buChar char="•"/>
              <a:tabLst>
                <a:tab pos="4571772" algn="l"/>
              </a:tabLst>
              <a:defRPr/>
            </a:pPr>
            <a:r>
              <a:rPr lang="en-US" kern="0">
                <a:solidFill>
                  <a:srgbClr val="15254B"/>
                </a:solidFill>
                <a:latin typeface="Open Sans Light"/>
                <a:ea typeface="Franklin Gothic"/>
                <a:cs typeface="Franklin Gothic"/>
                <a:sym typeface="Franklin Gothic"/>
              </a:rPr>
              <a:t>Creativity/Innovation. . . . . . . . . . . . . . .   	36.3%</a:t>
            </a:r>
          </a:p>
        </p:txBody>
      </p:sp>
      <p:sp>
        <p:nvSpPr>
          <p:cNvPr id="4" name="Rectangle 3">
            <a:extLst>
              <a:ext uri="{FF2B5EF4-FFF2-40B4-BE49-F238E27FC236}">
                <a16:creationId xmlns:a16="http://schemas.microsoft.com/office/drawing/2014/main" id="{26E18671-4214-8544-A65C-F49C754A5510}"/>
              </a:ext>
            </a:extLst>
          </p:cNvPr>
          <p:cNvSpPr/>
          <p:nvPr/>
        </p:nvSpPr>
        <p:spPr>
          <a:xfrm>
            <a:off x="4449263" y="4465168"/>
            <a:ext cx="4136279" cy="261610"/>
          </a:xfrm>
          <a:prstGeom prst="rect">
            <a:avLst/>
          </a:prstGeom>
        </p:spPr>
        <p:txBody>
          <a:bodyPr wrap="square">
            <a:spAutoFit/>
          </a:bodyPr>
          <a:lstStyle/>
          <a:p>
            <a:pPr marL="1371498" lvl="4" indent="-12665" defTabSz="914355" hangingPunct="0">
              <a:buClr>
                <a:srgbClr val="000000"/>
              </a:buClr>
              <a:buSzPct val="25000"/>
              <a:defRPr/>
            </a:pPr>
            <a:r>
              <a:rPr lang="en-US" sz="1100" i="1" kern="0">
                <a:solidFill>
                  <a:srgbClr val="15254B"/>
                </a:solidFill>
                <a:latin typeface="Open Sans Light"/>
                <a:ea typeface="Franklin Gothic"/>
                <a:cs typeface="Franklin Gothic"/>
                <a:sym typeface="Franklin Gothic"/>
              </a:rPr>
              <a:t>Consolidated Survey of Corporate America</a:t>
            </a:r>
          </a:p>
        </p:txBody>
      </p:sp>
      <p:pic>
        <p:nvPicPr>
          <p:cNvPr id="5" name="Picture 4">
            <a:extLst>
              <a:ext uri="{FF2B5EF4-FFF2-40B4-BE49-F238E27FC236}">
                <a16:creationId xmlns:a16="http://schemas.microsoft.com/office/drawing/2014/main" id="{EF249970-5953-E748-A201-96700A98FC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Tree>
    <p:extLst>
      <p:ext uri="{BB962C8B-B14F-4D97-AF65-F5344CB8AC3E}">
        <p14:creationId xmlns:p14="http://schemas.microsoft.com/office/powerpoint/2010/main" val="4192158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98DA92-A130-9542-9C76-F42ACBA145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
        <p:nvSpPr>
          <p:cNvPr id="3" name="Shape 213">
            <a:extLst>
              <a:ext uri="{FF2B5EF4-FFF2-40B4-BE49-F238E27FC236}">
                <a16:creationId xmlns:a16="http://schemas.microsoft.com/office/drawing/2014/main" id="{3DF5E5D4-9A40-2A4E-8F34-062D8B2BBF67}"/>
              </a:ext>
            </a:extLst>
          </p:cNvPr>
          <p:cNvSpPr txBox="1"/>
          <p:nvPr/>
        </p:nvSpPr>
        <p:spPr>
          <a:xfrm>
            <a:off x="73704" y="66513"/>
            <a:ext cx="9070296" cy="871870"/>
          </a:xfrm>
          <a:prstGeom prst="rect">
            <a:avLst/>
          </a:prstGeom>
          <a:noFill/>
          <a:ln>
            <a:noFill/>
          </a:ln>
        </p:spPr>
        <p:txBody>
          <a:bodyPr lIns="91425" tIns="45700" rIns="91425" bIns="45700" anchor="ctr" anchorCtr="0">
            <a:noAutofit/>
          </a:bodyPr>
          <a:lstStyle/>
          <a:p>
            <a:pPr defTabSz="914355" hangingPunct="0">
              <a:lnSpc>
                <a:spcPct val="93750"/>
              </a:lnSpc>
              <a:buSzPct val="25000"/>
              <a:defRPr/>
            </a:pPr>
            <a:r>
              <a:rPr lang="en-US" sz="3400" kern="0">
                <a:solidFill>
                  <a:srgbClr val="12284C"/>
                </a:solidFill>
                <a:latin typeface="Open Sans Light"/>
                <a:ea typeface="Franklin Gothic"/>
                <a:cs typeface="Franklin Gothic"/>
                <a:sym typeface="Franklin Gothic"/>
              </a:rPr>
              <a:t>TWO YEAR COLLEGE GRADUATES LACKING</a:t>
            </a:r>
            <a:r>
              <a:rPr lang="en-US" sz="3000" kern="0">
                <a:solidFill>
                  <a:srgbClr val="FFFFFF"/>
                </a:solidFill>
                <a:latin typeface="Arial"/>
                <a:ea typeface="Franklin Gothic"/>
                <a:cs typeface="Franklin Gothic"/>
                <a:sym typeface="Franklin Gothic"/>
              </a:rPr>
              <a:t>…</a:t>
            </a:r>
          </a:p>
        </p:txBody>
      </p:sp>
      <p:sp>
        <p:nvSpPr>
          <p:cNvPr id="4" name="Shape 214">
            <a:extLst>
              <a:ext uri="{FF2B5EF4-FFF2-40B4-BE49-F238E27FC236}">
                <a16:creationId xmlns:a16="http://schemas.microsoft.com/office/drawing/2014/main" id="{8BF42000-74B4-FE47-8B50-D8409FED97B7}"/>
              </a:ext>
            </a:extLst>
          </p:cNvPr>
          <p:cNvSpPr txBox="1"/>
          <p:nvPr/>
        </p:nvSpPr>
        <p:spPr>
          <a:xfrm>
            <a:off x="2943302" y="1056423"/>
            <a:ext cx="5905500" cy="3548140"/>
          </a:xfrm>
          <a:prstGeom prst="rect">
            <a:avLst/>
          </a:prstGeom>
          <a:noFill/>
          <a:ln>
            <a:noFill/>
          </a:ln>
        </p:spPr>
        <p:txBody>
          <a:bodyPr lIns="91425" tIns="45700" rIns="91425" bIns="45700" anchor="t" anchorCtr="0">
            <a:noAutofit/>
          </a:bodyPr>
          <a:lstStyle/>
          <a:p>
            <a:pPr marL="342884" indent="-342884" defTabSz="914355" hangingPunct="0">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Professionalism/Work Ethic. . . . . . . . . . .	83.4%</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Teamwork/Collaboration. . . . . . . . . . . .	82.7%</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Verbal Communication. . . . . . . . . . . . . 	82.0%</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Critical Thinking/Problem Solving. . . . . .	72.2%</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Written Communication. . . . . . . . . . . . .	71.5%</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Ethics/Social Responsibility. . . . . . . . . . .	70.6%</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Information Technology Applications. .	68.6%</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Lifelong Learning/Self-Direction. . . . . . .	58.3%</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Diversity. . . . . . . . . . . . . . . . . . . . . . . . . 	56.9%</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Creativity/Innovation. . . . . . . . . . . . . . . 	45.5%</a:t>
            </a:r>
          </a:p>
        </p:txBody>
      </p:sp>
      <p:sp>
        <p:nvSpPr>
          <p:cNvPr id="5" name="Rectangle 4">
            <a:extLst>
              <a:ext uri="{FF2B5EF4-FFF2-40B4-BE49-F238E27FC236}">
                <a16:creationId xmlns:a16="http://schemas.microsoft.com/office/drawing/2014/main" id="{329E60CF-733C-A848-8267-6B56671CE470}"/>
              </a:ext>
            </a:extLst>
          </p:cNvPr>
          <p:cNvSpPr/>
          <p:nvPr/>
        </p:nvSpPr>
        <p:spPr>
          <a:xfrm>
            <a:off x="4392496" y="4473757"/>
            <a:ext cx="4162361" cy="261610"/>
          </a:xfrm>
          <a:prstGeom prst="rect">
            <a:avLst/>
          </a:prstGeom>
        </p:spPr>
        <p:txBody>
          <a:bodyPr wrap="square">
            <a:spAutoFit/>
          </a:bodyPr>
          <a:lstStyle/>
          <a:p>
            <a:pPr marL="1371498" lvl="4" indent="-12665" defTabSz="914355" hangingPunct="0">
              <a:buClr>
                <a:srgbClr val="000000"/>
              </a:buClr>
              <a:buSzPct val="25000"/>
              <a:defRPr/>
            </a:pPr>
            <a:r>
              <a:rPr lang="en-US" sz="1100" i="1" kern="0">
                <a:solidFill>
                  <a:srgbClr val="000000"/>
                </a:solidFill>
                <a:latin typeface="Open Sans Light"/>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377596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CEABC98-5EA4-1847-82EA-8F8D6C05AA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742952"/>
            <a:ext cx="2267104" cy="3674583"/>
          </a:xfrm>
          <a:prstGeom prst="rect">
            <a:avLst/>
          </a:prstGeom>
        </p:spPr>
      </p:pic>
      <p:sp>
        <p:nvSpPr>
          <p:cNvPr id="3" name="Shape 213">
            <a:extLst>
              <a:ext uri="{FF2B5EF4-FFF2-40B4-BE49-F238E27FC236}">
                <a16:creationId xmlns:a16="http://schemas.microsoft.com/office/drawing/2014/main" id="{810E98DF-6B50-9849-8436-99C63B41FE35}"/>
              </a:ext>
            </a:extLst>
          </p:cNvPr>
          <p:cNvSpPr txBox="1"/>
          <p:nvPr/>
        </p:nvSpPr>
        <p:spPr>
          <a:xfrm>
            <a:off x="73705" y="108897"/>
            <a:ext cx="9070296" cy="871870"/>
          </a:xfrm>
          <a:prstGeom prst="rect">
            <a:avLst/>
          </a:prstGeom>
          <a:noFill/>
          <a:ln>
            <a:noFill/>
          </a:ln>
        </p:spPr>
        <p:txBody>
          <a:bodyPr lIns="91425" tIns="45700" rIns="91425" bIns="45700" anchor="ctr" anchorCtr="0">
            <a:noAutofit/>
          </a:bodyPr>
          <a:lstStyle/>
          <a:p>
            <a:pPr defTabSz="914355" hangingPunct="0">
              <a:lnSpc>
                <a:spcPct val="93750"/>
              </a:lnSpc>
              <a:buSzPct val="25000"/>
              <a:defRPr/>
            </a:pPr>
            <a:r>
              <a:rPr lang="en-US" sz="3200" kern="0">
                <a:solidFill>
                  <a:srgbClr val="12284C"/>
                </a:solidFill>
                <a:latin typeface="Open Sans Light"/>
                <a:ea typeface="Franklin Gothic"/>
                <a:cs typeface="Franklin Gothic"/>
                <a:sym typeface="Franklin Gothic"/>
              </a:rPr>
              <a:t>FOUR YEAR COLLEGE GRADUATES LACKING</a:t>
            </a:r>
            <a:r>
              <a:rPr lang="en-US" sz="3000" kern="0">
                <a:solidFill>
                  <a:srgbClr val="12284C"/>
                </a:solidFill>
                <a:latin typeface="Arial"/>
                <a:ea typeface="Franklin Gothic"/>
                <a:cs typeface="Franklin Gothic"/>
                <a:sym typeface="Franklin Gothic"/>
              </a:rPr>
              <a:t>…</a:t>
            </a:r>
          </a:p>
        </p:txBody>
      </p:sp>
      <p:sp>
        <p:nvSpPr>
          <p:cNvPr id="4" name="Shape 214">
            <a:extLst>
              <a:ext uri="{FF2B5EF4-FFF2-40B4-BE49-F238E27FC236}">
                <a16:creationId xmlns:a16="http://schemas.microsoft.com/office/drawing/2014/main" id="{6351F911-DA7D-C546-9AA5-FD5BC0074779}"/>
              </a:ext>
            </a:extLst>
          </p:cNvPr>
          <p:cNvSpPr txBox="1"/>
          <p:nvPr/>
        </p:nvSpPr>
        <p:spPr>
          <a:xfrm>
            <a:off x="2800350" y="1007895"/>
            <a:ext cx="5962650" cy="3548140"/>
          </a:xfrm>
          <a:prstGeom prst="rect">
            <a:avLst/>
          </a:prstGeom>
          <a:noFill/>
          <a:ln>
            <a:noFill/>
          </a:ln>
        </p:spPr>
        <p:txBody>
          <a:bodyPr lIns="91425" tIns="45700" rIns="91425" bIns="45700" anchor="t" anchorCtr="0">
            <a:noAutofit/>
          </a:bodyPr>
          <a:lstStyle/>
          <a:p>
            <a:pPr marL="342884" indent="-342884" defTabSz="914355" hangingPunct="0">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Verbal Communication. . . . . . . . . . . . .	95.4%</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Teamwork/Collaboration. . . . . . . . . . . .	94.4%</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Professionalism/Work Ethic. . . . . . . . . . .	93.8%</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Written Communication. . . . . . . . . . . . .	93.1%</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Critical Thinking/Problem Solving. . . . . 	92.1%</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Ethics/Social Responsibility. . . . . . . . . . 	85.6%</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Leadership . . . . . . . . . . . . . . . . . . . . . . . 	81.8%</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Information Technology Applications. 	81.0%</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Creativity/Innovation. . . . . . . . . . . . . . .	81.0%</a:t>
            </a:r>
          </a:p>
          <a:p>
            <a:pPr marL="342884" indent="-342884" defTabSz="914355" hangingPunct="0">
              <a:spcBef>
                <a:spcPts val="480"/>
              </a:spcBef>
              <a:buClr>
                <a:srgbClr val="FFA300"/>
              </a:buClr>
              <a:buSzPct val="125000"/>
              <a:buFont typeface="Arial" panose="020B0604020202020204" pitchFamily="34" charset="0"/>
              <a:buChar char="•"/>
              <a:tabLst>
                <a:tab pos="4687654" algn="l"/>
              </a:tabLst>
              <a:defRPr/>
            </a:pPr>
            <a:r>
              <a:rPr lang="en-US" kern="0">
                <a:solidFill>
                  <a:srgbClr val="15254B"/>
                </a:solidFill>
                <a:latin typeface="Open Sans Light"/>
                <a:ea typeface="Franklin Gothic"/>
                <a:cs typeface="Franklin Gothic"/>
                <a:sym typeface="Franklin Gothic"/>
              </a:rPr>
              <a:t>Lifelong Learning/Self-Direction. . . . . . 	78.3%</a:t>
            </a:r>
          </a:p>
          <a:p>
            <a:pPr marL="342884" indent="-342884" defTabSz="914355" hangingPunct="0">
              <a:spcBef>
                <a:spcPts val="480"/>
              </a:spcBef>
              <a:buClr>
                <a:srgbClr val="0C0C0C"/>
              </a:buClr>
              <a:buSzPct val="100000"/>
              <a:buFont typeface="Franklin Gothic"/>
              <a:buChar char="▪"/>
              <a:tabLst>
                <a:tab pos="4687654" algn="l"/>
              </a:tabLst>
              <a:defRPr/>
            </a:pPr>
            <a:endParaRPr lang="en-US" kern="0">
              <a:solidFill>
                <a:srgbClr val="0C0C0C"/>
              </a:solidFill>
              <a:latin typeface="Franklin Gothic"/>
              <a:ea typeface="Franklin Gothic"/>
              <a:cs typeface="Franklin Gothic"/>
              <a:sym typeface="Franklin Gothic"/>
            </a:endParaRPr>
          </a:p>
        </p:txBody>
      </p:sp>
      <p:sp>
        <p:nvSpPr>
          <p:cNvPr id="5" name="Rectangle 4">
            <a:extLst>
              <a:ext uri="{FF2B5EF4-FFF2-40B4-BE49-F238E27FC236}">
                <a16:creationId xmlns:a16="http://schemas.microsoft.com/office/drawing/2014/main" id="{A33E2CC4-985D-2940-B123-8DAA751F20A5}"/>
              </a:ext>
            </a:extLst>
          </p:cNvPr>
          <p:cNvSpPr/>
          <p:nvPr/>
        </p:nvSpPr>
        <p:spPr>
          <a:xfrm>
            <a:off x="4419243" y="4452358"/>
            <a:ext cx="5029201" cy="261610"/>
          </a:xfrm>
          <a:prstGeom prst="rect">
            <a:avLst/>
          </a:prstGeom>
        </p:spPr>
        <p:txBody>
          <a:bodyPr wrap="square">
            <a:spAutoFit/>
          </a:bodyPr>
          <a:lstStyle/>
          <a:p>
            <a:pPr marL="1371498" lvl="4" indent="-12665" defTabSz="914355" hangingPunct="0">
              <a:buClr>
                <a:srgbClr val="000000"/>
              </a:buClr>
              <a:buSzPct val="25000"/>
              <a:defRPr/>
            </a:pPr>
            <a:r>
              <a:rPr lang="en-US" sz="1100" i="1" kern="0">
                <a:solidFill>
                  <a:srgbClr val="000000"/>
                </a:solidFill>
                <a:latin typeface="Open Sans Light"/>
                <a:ea typeface="Franklin Gothic"/>
                <a:cs typeface="Franklin Gothic"/>
                <a:sym typeface="Franklin Gothic"/>
              </a:rPr>
              <a:t>Consolidated Survey of Corporate America</a:t>
            </a:r>
          </a:p>
        </p:txBody>
      </p:sp>
    </p:spTree>
    <p:extLst>
      <p:ext uri="{BB962C8B-B14F-4D97-AF65-F5344CB8AC3E}">
        <p14:creationId xmlns:p14="http://schemas.microsoft.com/office/powerpoint/2010/main" val="156472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theme/theme1.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ue Template">
  <a:themeElements>
    <a:clrScheme name="KSDE">
      <a:dk1>
        <a:sysClr val="windowText" lastClr="000000"/>
      </a:dk1>
      <a:lt1>
        <a:sysClr val="window" lastClr="FFFFFF"/>
      </a:lt1>
      <a:dk2>
        <a:srgbClr val="12284C"/>
      </a:dk2>
      <a:lt2>
        <a:srgbClr val="FFFFFF"/>
      </a:lt2>
      <a:accent1>
        <a:srgbClr val="53565A"/>
      </a:accent1>
      <a:accent2>
        <a:srgbClr val="FFA400"/>
      </a:accent2>
      <a:accent3>
        <a:srgbClr val="005587"/>
      </a:accent3>
      <a:accent4>
        <a:srgbClr val="00B796"/>
      </a:accent4>
      <a:accent5>
        <a:srgbClr val="D50032"/>
      </a:accent5>
      <a:accent6>
        <a:srgbClr val="B7312C"/>
      </a:accent6>
      <a:hlink>
        <a:srgbClr val="005587"/>
      </a:hlink>
      <a:folHlink>
        <a:srgbClr val="B7312C"/>
      </a:folHlink>
    </a:clrScheme>
    <a:fontScheme name="KSDE Branding">
      <a:majorFont>
        <a:latin typeface="Open Sans Semibold"/>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ue Template" id="{5B916E49-7401-4482-9333-820C3225A8F6}" vid="{E56EB4D3-45CA-44F2-9729-99A10923174E}"/>
    </a:ext>
  </a:extLst>
</a:theme>
</file>

<file path=ppt/theme/theme3.xml><?xml version="1.0" encoding="utf-8"?>
<a:theme xmlns:a="http://schemas.openxmlformats.org/drawingml/2006/main" name="4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36771</TotalTime>
  <Words>964</Words>
  <Application>Microsoft Office PowerPoint</Application>
  <PresentationFormat>On-screen Show (16:9)</PresentationFormat>
  <Paragraphs>95</Paragraphs>
  <Slides>20</Slides>
  <Notes>13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20</vt:i4>
      </vt:variant>
    </vt:vector>
  </HeadingPairs>
  <TitlesOfParts>
    <vt:vector size="35" baseType="lpstr">
      <vt:lpstr>MS Mincho</vt:lpstr>
      <vt:lpstr>Arial</vt:lpstr>
      <vt:lpstr>Calibri</vt:lpstr>
      <vt:lpstr>Century Gothic</vt:lpstr>
      <vt:lpstr>Franklin Gothic</vt:lpstr>
      <vt:lpstr>Open Sans</vt:lpstr>
      <vt:lpstr>Open Sans Light</vt:lpstr>
      <vt:lpstr>Open Sans Semibold</vt:lpstr>
      <vt:lpstr>Open Sans Semibold</vt:lpstr>
      <vt:lpstr>Roboto</vt:lpstr>
      <vt:lpstr>Times New Roman</vt:lpstr>
      <vt:lpstr>2_Custom Design</vt:lpstr>
      <vt:lpstr>1_Blue Template</vt:lpstr>
      <vt:lpstr>4_KansansCAN-Blank-Template</vt:lpstr>
      <vt:lpstr>1_Custom Design</vt:lpstr>
      <vt:lpstr>Why we need to change education in Kansas</vt:lpstr>
      <vt:lpstr>PowerPoint Presentation</vt:lpstr>
      <vt:lpstr>PowerPoint Presentation</vt:lpstr>
      <vt:lpstr>PowerPoint Presentation</vt:lpstr>
      <vt:lpstr>The business and industry focal groups cited non-academic skills with greater frequency than the community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Kansans want from their schools </vt:lpstr>
      <vt:lpstr>PowerPoint Presentation</vt:lpstr>
      <vt:lpstr>PowerPoint Presentation</vt:lpstr>
      <vt:lpstr>PowerPoint Presentation</vt:lpstr>
      <vt:lpstr>PowerPoint Presentation</vt:lpstr>
      <vt:lpstr>PowerPoint Presentation</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Makayla Auldridge</cp:lastModifiedBy>
  <cp:revision>739</cp:revision>
  <dcterms:created xsi:type="dcterms:W3CDTF">2015-08-04T16:12:34Z</dcterms:created>
  <dcterms:modified xsi:type="dcterms:W3CDTF">2021-08-30T15:05:08Z</dcterms:modified>
</cp:coreProperties>
</file>