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962" r:id="rId2"/>
    <p:sldMasterId id="2147483992" r:id="rId3"/>
    <p:sldMasterId id="2147484032" r:id="rId4"/>
    <p:sldMasterId id="2147484061" r:id="rId5"/>
    <p:sldMasterId id="2147484076" r:id="rId6"/>
  </p:sldMasterIdLst>
  <p:notesMasterIdLst>
    <p:notesMasterId r:id="rId31"/>
  </p:notesMasterIdLst>
  <p:handoutMasterIdLst>
    <p:handoutMasterId r:id="rId32"/>
  </p:handoutMasterIdLst>
  <p:sldIdLst>
    <p:sldId id="261" r:id="rId7"/>
    <p:sldId id="1248" r:id="rId8"/>
    <p:sldId id="2134806300" r:id="rId9"/>
    <p:sldId id="2134806265" r:id="rId10"/>
    <p:sldId id="1283" r:id="rId11"/>
    <p:sldId id="1474" r:id="rId12"/>
    <p:sldId id="1397" r:id="rId13"/>
    <p:sldId id="2134806273" r:id="rId14"/>
    <p:sldId id="1273" r:id="rId15"/>
    <p:sldId id="2134806296" r:id="rId16"/>
    <p:sldId id="2134806231" r:id="rId17"/>
    <p:sldId id="1368" r:id="rId18"/>
    <p:sldId id="1369" r:id="rId19"/>
    <p:sldId id="2134806232" r:id="rId20"/>
    <p:sldId id="2134806233" r:id="rId21"/>
    <p:sldId id="2134806234" r:id="rId22"/>
    <p:sldId id="2134806235" r:id="rId23"/>
    <p:sldId id="260" r:id="rId24"/>
    <p:sldId id="2134806239" r:id="rId25"/>
    <p:sldId id="2134806240" r:id="rId26"/>
    <p:sldId id="2134806272" r:id="rId27"/>
    <p:sldId id="2134806238" r:id="rId28"/>
    <p:sldId id="2134806258" r:id="rId29"/>
    <p:sldId id="456"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C1C1"/>
    <a:srgbClr val="EBEBEB"/>
    <a:srgbClr val="C8D6DE"/>
    <a:srgbClr val="D87B41"/>
    <a:srgbClr val="941651"/>
    <a:srgbClr val="CC9900"/>
    <a:srgbClr val="AEC8D5"/>
    <a:srgbClr val="909295"/>
    <a:srgbClr val="000000"/>
    <a:srgbClr val="E9B1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78596" autoAdjust="0"/>
  </p:normalViewPr>
  <p:slideViewPr>
    <p:cSldViewPr snapToGrid="0" snapToObjects="1">
      <p:cViewPr varScale="1">
        <p:scale>
          <a:sx n="119" d="100"/>
          <a:sy n="119" d="100"/>
        </p:scale>
        <p:origin x="1638" y="9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5" d="100"/>
          <a:sy n="85" d="100"/>
        </p:scale>
        <p:origin x="25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8587060042791"/>
          <c:y val="4.925965072192539E-2"/>
          <c:w val="0.77776179851625071"/>
          <c:h val="0.94843750317190556"/>
        </c:manualLayout>
      </c:layout>
      <c:barChart>
        <c:barDir val="bar"/>
        <c:grouping val="percentStacked"/>
        <c:varyColors val="0"/>
        <c:ser>
          <c:idx val="0"/>
          <c:order val="0"/>
          <c:tx>
            <c:strRef>
              <c:f>Sheet1!$B$1</c:f>
              <c:strCache>
                <c:ptCount val="1"/>
                <c:pt idx="0">
                  <c:v>Strongly Agree or Agree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93</c:v>
                </c:pt>
              </c:numCache>
            </c:numRef>
          </c:val>
          <c:extLst>
            <c:ext xmlns:c16="http://schemas.microsoft.com/office/drawing/2014/chart" uri="{C3380CC4-5D6E-409C-BE32-E72D297353CC}">
              <c16:uniqueId val="{00000000-4AC8-4FA6-A15E-1E7919B1198F}"/>
            </c:ext>
          </c:extLst>
        </c:ser>
        <c:ser>
          <c:idx val="1"/>
          <c:order val="1"/>
          <c:tx>
            <c:strRef>
              <c:f>Sheet1!$C$1</c:f>
              <c:strCache>
                <c:ptCount val="1"/>
                <c:pt idx="0">
                  <c:v>Neutral</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4AC8-4FA6-A15E-1E7919B1198F}"/>
            </c:ext>
          </c:extLst>
        </c:ser>
        <c:ser>
          <c:idx val="2"/>
          <c:order val="2"/>
          <c:tx>
            <c:strRef>
              <c:f>Sheet1!$D$1</c:f>
              <c:strCache>
                <c:ptCount val="1"/>
                <c:pt idx="0">
                  <c:v>Strongly Disagree or Disagree</c:v>
                </c:pt>
              </c:strCache>
            </c:strRef>
          </c:tx>
          <c:spPr>
            <a:solidFill>
              <a:schemeClr val="accent5"/>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4AC8-4FA6-A15E-1E7919B1198F}"/>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8587060042791"/>
          <c:y val="4.925965072192539E-2"/>
          <c:w val="0.77776179851625071"/>
          <c:h val="0.94843750317190556"/>
        </c:manualLayout>
      </c:layout>
      <c:barChart>
        <c:barDir val="bar"/>
        <c:grouping val="percentStacked"/>
        <c:varyColors val="0"/>
        <c:ser>
          <c:idx val="0"/>
          <c:order val="0"/>
          <c:tx>
            <c:strRef>
              <c:f>Sheet1!$B$1</c:f>
              <c:strCache>
                <c:ptCount val="1"/>
                <c:pt idx="0">
                  <c:v>Strongly Agree or Agree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93</c:v>
                </c:pt>
              </c:numCache>
            </c:numRef>
          </c:val>
          <c:extLst>
            <c:ext xmlns:c16="http://schemas.microsoft.com/office/drawing/2014/chart" uri="{C3380CC4-5D6E-409C-BE32-E72D297353CC}">
              <c16:uniqueId val="{00000000-0F24-E243-BEA6-184FFACAE674}"/>
            </c:ext>
          </c:extLst>
        </c:ser>
        <c:ser>
          <c:idx val="1"/>
          <c:order val="1"/>
          <c:tx>
            <c:strRef>
              <c:f>Sheet1!$C$1</c:f>
              <c:strCache>
                <c:ptCount val="1"/>
                <c:pt idx="0">
                  <c:v>Neutral</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0F24-E243-BEA6-184FFACAE674}"/>
            </c:ext>
          </c:extLst>
        </c:ser>
        <c:ser>
          <c:idx val="2"/>
          <c:order val="2"/>
          <c:tx>
            <c:strRef>
              <c:f>Sheet1!$D$1</c:f>
              <c:strCache>
                <c:ptCount val="1"/>
                <c:pt idx="0">
                  <c:v>Strongly Disagree or Disagree</c:v>
                </c:pt>
              </c:strCache>
            </c:strRef>
          </c:tx>
          <c:spPr>
            <a:solidFill>
              <a:schemeClr val="accent5"/>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0F24-E243-BEA6-184FFACAE674}"/>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C9BA0-F89E-7B45-99F8-52E6FD4188C9}" type="doc">
      <dgm:prSet loTypeId="urn:microsoft.com/office/officeart/2008/layout/VerticalCurvedList" loCatId="cycle" qsTypeId="urn:microsoft.com/office/officeart/2005/8/quickstyle/simple4" qsCatId="simple" csTypeId="urn:microsoft.com/office/officeart/2005/8/colors/colorful1" csCatId="colorful" phldr="1"/>
      <dgm:spPr/>
      <dgm:t>
        <a:bodyPr/>
        <a:lstStyle/>
        <a:p>
          <a:endParaRPr lang="en-US"/>
        </a:p>
      </dgm:t>
    </dgm:pt>
    <dgm:pt modelId="{52B1DE18-6A1C-AD4B-A580-EFB10306A31C}">
      <dgm:prSet phldrT="[Text]" custT="1"/>
      <dgm:spPr>
        <a:xfrm>
          <a:off x="361067" y="238048"/>
          <a:ext cx="6102857" cy="476402"/>
        </a:xfrm>
        <a:prstGeom prst="rect">
          <a:avLst/>
        </a:prstGeom>
        <a:gradFill rotWithShape="0">
          <a:gsLst>
            <a:gs pos="0">
              <a:srgbClr val="FEF600">
                <a:hueOff val="0"/>
                <a:satOff val="0"/>
                <a:lumOff val="0"/>
                <a:alphaOff val="0"/>
                <a:shade val="51000"/>
                <a:satMod val="130000"/>
              </a:srgbClr>
            </a:gs>
            <a:gs pos="80000">
              <a:srgbClr val="FEF600">
                <a:hueOff val="0"/>
                <a:satOff val="0"/>
                <a:lumOff val="0"/>
                <a:alphaOff val="0"/>
                <a:shade val="93000"/>
                <a:satMod val="130000"/>
              </a:srgbClr>
            </a:gs>
            <a:gs pos="100000">
              <a:srgbClr val="FEF6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15254B"/>
              </a:solidFill>
              <a:latin typeface="Arial"/>
              <a:ea typeface="+mn-ea"/>
              <a:cs typeface="+mn-cs"/>
            </a:rPr>
            <a:t>Social Emotional Growth</a:t>
          </a:r>
        </a:p>
      </dgm:t>
    </dgm:pt>
    <dgm:pt modelId="{13E9FF27-2C9A-A64F-A273-CA7F6631F7E2}" type="parTrans" cxnId="{9F16D85B-4AE5-F149-967F-1F3CFFD4E509}">
      <dgm:prSet/>
      <dgm:spPr/>
      <dgm:t>
        <a:bodyPr/>
        <a:lstStyle/>
        <a:p>
          <a:endParaRPr lang="en-US"/>
        </a:p>
      </dgm:t>
    </dgm:pt>
    <dgm:pt modelId="{FDBFCE31-5707-1949-9F5A-BF004052C599}" type="sibTrans" cxnId="{9F16D85B-4AE5-F149-967F-1F3CFFD4E509}">
      <dgm:prSet/>
      <dgm:spPr>
        <a:xfrm>
          <a:off x="-4305246" y="-660720"/>
          <a:ext cx="5128003" cy="5131441"/>
        </a:xfrm>
        <a:prstGeom prst="blockArc">
          <a:avLst>
            <a:gd name="adj1" fmla="val 18900000"/>
            <a:gd name="adj2" fmla="val 2700000"/>
            <a:gd name="adj3" fmla="val 421"/>
          </a:avLst>
        </a:prstGeom>
        <a:noFill/>
        <a:ln w="63500" cap="flat" cmpd="sng" algn="ctr">
          <a:solidFill>
            <a:srgbClr val="7F7F7F"/>
          </a:solidFill>
          <a:prstDash val="solid"/>
        </a:ln>
        <a:effectLst/>
      </dgm:spPr>
      <dgm:t>
        <a:bodyPr/>
        <a:lstStyle/>
        <a:p>
          <a:endParaRPr lang="en-US"/>
        </a:p>
      </dgm:t>
    </dgm:pt>
    <dgm:pt modelId="{99B1A442-20F6-9947-9CF1-82B1CE2D9FA8}">
      <dgm:prSet phldrT="[Text]" custT="1"/>
      <dgm:spPr>
        <a:xfrm>
          <a:off x="702443" y="952424"/>
          <a:ext cx="5761481" cy="476402"/>
        </a:xfrm>
        <a:prstGeom prst="rect">
          <a:avLst/>
        </a:prstGeom>
        <a:gradFill rotWithShape="0">
          <a:gsLst>
            <a:gs pos="0">
              <a:srgbClr val="22D9E5">
                <a:hueOff val="0"/>
                <a:satOff val="0"/>
                <a:lumOff val="0"/>
                <a:alphaOff val="0"/>
                <a:shade val="51000"/>
                <a:satMod val="130000"/>
              </a:srgbClr>
            </a:gs>
            <a:gs pos="80000">
              <a:srgbClr val="22D9E5">
                <a:hueOff val="0"/>
                <a:satOff val="0"/>
                <a:lumOff val="0"/>
                <a:alphaOff val="0"/>
                <a:shade val="93000"/>
                <a:satMod val="130000"/>
              </a:srgbClr>
            </a:gs>
            <a:gs pos="100000">
              <a:srgbClr val="22D9E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FFFFFF"/>
              </a:solidFill>
              <a:latin typeface="Arial"/>
              <a:ea typeface="+mn-ea"/>
              <a:cs typeface="+mn-cs"/>
            </a:rPr>
            <a:t>Kindergarten Readiness</a:t>
          </a:r>
        </a:p>
      </dgm:t>
    </dgm:pt>
    <dgm:pt modelId="{C6381D3D-E105-E24A-8E7C-8ADC1E98C99F}" type="parTrans" cxnId="{800F7B7A-31E6-AA4E-BF8B-1DEE4070078C}">
      <dgm:prSet/>
      <dgm:spPr/>
      <dgm:t>
        <a:bodyPr/>
        <a:lstStyle/>
        <a:p>
          <a:endParaRPr lang="en-US"/>
        </a:p>
      </dgm:t>
    </dgm:pt>
    <dgm:pt modelId="{58047661-2D73-0442-9A34-8356F2CDA7C7}" type="sibTrans" cxnId="{800F7B7A-31E6-AA4E-BF8B-1DEE4070078C}">
      <dgm:prSet/>
      <dgm:spPr/>
      <dgm:t>
        <a:bodyPr/>
        <a:lstStyle/>
        <a:p>
          <a:endParaRPr lang="en-US"/>
        </a:p>
      </dgm:t>
    </dgm:pt>
    <dgm:pt modelId="{036BCADC-AE57-E04A-B05A-E6530078CE91}">
      <dgm:prSet phldrT="[Text]" custT="1"/>
      <dgm:spPr>
        <a:xfrm>
          <a:off x="807218" y="1666799"/>
          <a:ext cx="5656706" cy="476402"/>
        </a:xfrm>
        <a:prstGeom prst="rect">
          <a:avLst/>
        </a:prstGeom>
        <a:gradFill rotWithShape="0">
          <a:gsLst>
            <a:gs pos="0">
              <a:srgbClr val="15254B"/>
            </a:gs>
            <a:gs pos="80000">
              <a:srgbClr val="0D6F75">
                <a:hueOff val="0"/>
                <a:satOff val="0"/>
                <a:lumOff val="0"/>
                <a:alphaOff val="0"/>
                <a:shade val="93000"/>
                <a:satMod val="130000"/>
              </a:srgbClr>
            </a:gs>
            <a:gs pos="100000">
              <a:srgbClr val="0D6F7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3600" dirty="0">
              <a:solidFill>
                <a:srgbClr val="FFFFFF"/>
              </a:solidFill>
              <a:latin typeface="Arial"/>
              <a:ea typeface="+mn-ea"/>
              <a:cs typeface="+mn-cs"/>
            </a:rPr>
            <a:t>Individual Plan of Study</a:t>
          </a:r>
        </a:p>
      </dgm:t>
    </dgm:pt>
    <dgm:pt modelId="{6C4085EE-AD47-6D4B-B303-652227D848A1}" type="parTrans" cxnId="{2B8A386B-DD3B-F049-BFD4-B54E2F8F7BBA}">
      <dgm:prSet/>
      <dgm:spPr/>
      <dgm:t>
        <a:bodyPr/>
        <a:lstStyle/>
        <a:p>
          <a:endParaRPr lang="en-US"/>
        </a:p>
      </dgm:t>
    </dgm:pt>
    <dgm:pt modelId="{AB3F628A-0C30-3740-8323-4D934A9B747A}" type="sibTrans" cxnId="{2B8A386B-DD3B-F049-BFD4-B54E2F8F7BBA}">
      <dgm:prSet/>
      <dgm:spPr/>
      <dgm:t>
        <a:bodyPr/>
        <a:lstStyle/>
        <a:p>
          <a:endParaRPr lang="en-US"/>
        </a:p>
      </dgm:t>
    </dgm:pt>
    <dgm:pt modelId="{5B7B2099-41D8-004B-8D65-B38C39E321CD}">
      <dgm:prSet phldrT="[Text]" custT="1"/>
      <dgm:spPr>
        <a:xfrm>
          <a:off x="668623" y="2378306"/>
          <a:ext cx="5761481" cy="476402"/>
        </a:xfrm>
        <a:prstGeom prst="rect">
          <a:avLst/>
        </a:prstGeom>
        <a:gradFill flip="none" rotWithShape="1">
          <a:gsLst>
            <a:gs pos="0">
              <a:srgbClr val="9CFF1A">
                <a:lumMod val="89000"/>
              </a:srgbClr>
            </a:gs>
            <a:gs pos="23000">
              <a:srgbClr val="9CFF1A">
                <a:lumMod val="89000"/>
              </a:srgbClr>
            </a:gs>
            <a:gs pos="69000">
              <a:srgbClr val="9CFF1A">
                <a:lumMod val="75000"/>
              </a:srgbClr>
            </a:gs>
            <a:gs pos="97000">
              <a:srgbClr val="9CFF1A">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a:lstStyle/>
        <a:p>
          <a:pPr>
            <a:buNone/>
          </a:pPr>
          <a:r>
            <a:rPr lang="en-US" sz="3000" dirty="0">
              <a:solidFill>
                <a:srgbClr val="FFFFFF"/>
              </a:solidFill>
              <a:latin typeface="Arial"/>
              <a:ea typeface="+mn-ea"/>
              <a:cs typeface="+mn-cs"/>
            </a:rPr>
            <a:t>High School Graduation Rates</a:t>
          </a:r>
        </a:p>
      </dgm:t>
    </dgm:pt>
    <dgm:pt modelId="{29E06F37-7257-6B4A-9B80-2E6417372E2D}" type="parTrans" cxnId="{55F0964B-75B7-B441-88D6-6463C7D39A85}">
      <dgm:prSet/>
      <dgm:spPr/>
      <dgm:t>
        <a:bodyPr/>
        <a:lstStyle/>
        <a:p>
          <a:endParaRPr lang="en-US"/>
        </a:p>
      </dgm:t>
    </dgm:pt>
    <dgm:pt modelId="{9B7EDC5B-41DC-4642-BBB6-4572F64C15CA}" type="sibTrans" cxnId="{55F0964B-75B7-B441-88D6-6463C7D39A85}">
      <dgm:prSet/>
      <dgm:spPr/>
      <dgm:t>
        <a:bodyPr/>
        <a:lstStyle/>
        <a:p>
          <a:endParaRPr lang="en-US"/>
        </a:p>
      </dgm:t>
    </dgm:pt>
    <dgm:pt modelId="{4CD40E5E-F263-3C45-AEBF-86D8DD33391C}">
      <dgm:prSet phldrT="[Text]" custT="1"/>
      <dgm:spPr>
        <a:xfrm>
          <a:off x="361067" y="3095549"/>
          <a:ext cx="6102857" cy="476402"/>
        </a:xfrm>
        <a:prstGeom prst="rect">
          <a:avLst/>
        </a:prstGeom>
        <a:gradFill flip="none" rotWithShape="1">
          <a:gsLst>
            <a:gs pos="0">
              <a:srgbClr val="FEF600">
                <a:lumMod val="89000"/>
              </a:srgbClr>
            </a:gs>
            <a:gs pos="23000">
              <a:srgbClr val="FEF600">
                <a:lumMod val="89000"/>
              </a:srgbClr>
            </a:gs>
            <a:gs pos="69000">
              <a:srgbClr val="FEF600">
                <a:lumMod val="75000"/>
              </a:srgbClr>
            </a:gs>
            <a:gs pos="97000">
              <a:srgbClr val="FEF600">
                <a:lumMod val="70000"/>
              </a:srgbClr>
            </a:gs>
          </a:gsLst>
          <a:path path="circle">
            <a:fillToRect l="50000" t="50000" r="50000" b="50000"/>
          </a:path>
          <a:tileRect/>
        </a:gradFill>
        <a:ln>
          <a:noFill/>
        </a:ln>
        <a:effectLst>
          <a:glow>
            <a:srgbClr val="FFA300"/>
          </a:glow>
        </a:effectLst>
      </dgm:spPr>
      <dgm:t>
        <a:bodyPr/>
        <a:lstStyle/>
        <a:p>
          <a:pPr>
            <a:buNone/>
          </a:pPr>
          <a:r>
            <a:rPr lang="en-US" sz="3200" dirty="0">
              <a:solidFill>
                <a:srgbClr val="FFFFFF"/>
              </a:solidFill>
              <a:latin typeface="Arial"/>
              <a:ea typeface="+mn-ea"/>
              <a:cs typeface="+mn-cs"/>
            </a:rPr>
            <a:t>Post Secondary Completion</a:t>
          </a:r>
        </a:p>
      </dgm:t>
    </dgm:pt>
    <dgm:pt modelId="{571C5902-1825-A943-BD93-B236903D4DD2}" type="parTrans" cxnId="{A98D70D0-FDE7-DB41-8A7B-0C01FEFFC19D}">
      <dgm:prSet/>
      <dgm:spPr/>
      <dgm:t>
        <a:bodyPr/>
        <a:lstStyle/>
        <a:p>
          <a:endParaRPr lang="en-US"/>
        </a:p>
      </dgm:t>
    </dgm:pt>
    <dgm:pt modelId="{B8C9C7EC-D845-2F4C-ADCC-45B89C6F3098}" type="sibTrans" cxnId="{A98D70D0-FDE7-DB41-8A7B-0C01FEFFC19D}">
      <dgm:prSet/>
      <dgm:spPr/>
      <dgm:t>
        <a:bodyPr/>
        <a:lstStyle/>
        <a:p>
          <a:endParaRPr lang="en-US"/>
        </a:p>
      </dgm:t>
    </dgm:pt>
    <dgm:pt modelId="{8920BE36-2629-4647-82BB-E5679876C639}" type="pres">
      <dgm:prSet presAssocID="{082C9BA0-F89E-7B45-99F8-52E6FD4188C9}" presName="Name0" presStyleCnt="0">
        <dgm:presLayoutVars>
          <dgm:chMax val="7"/>
          <dgm:chPref val="7"/>
          <dgm:dir/>
        </dgm:presLayoutVars>
      </dgm:prSet>
      <dgm:spPr/>
    </dgm:pt>
    <dgm:pt modelId="{7B1087D9-B106-2B40-903A-2B80FD210404}" type="pres">
      <dgm:prSet presAssocID="{082C9BA0-F89E-7B45-99F8-52E6FD4188C9}" presName="Name1" presStyleCnt="0"/>
      <dgm:spPr/>
    </dgm:pt>
    <dgm:pt modelId="{E7F6D431-189D-D74F-8DD8-0D83DF54FA90}" type="pres">
      <dgm:prSet presAssocID="{082C9BA0-F89E-7B45-99F8-52E6FD4188C9}" presName="cycle" presStyleCnt="0"/>
      <dgm:spPr/>
    </dgm:pt>
    <dgm:pt modelId="{1D44CD56-337C-6F47-A065-23F9BB34CE58}" type="pres">
      <dgm:prSet presAssocID="{082C9BA0-F89E-7B45-99F8-52E6FD4188C9}" presName="srcNode" presStyleLbl="node1" presStyleIdx="0" presStyleCnt="5"/>
      <dgm:spPr/>
    </dgm:pt>
    <dgm:pt modelId="{F74A63C8-E466-1848-8610-D8932C7E91B0}" type="pres">
      <dgm:prSet presAssocID="{082C9BA0-F89E-7B45-99F8-52E6FD4188C9}" presName="conn" presStyleLbl="parChTrans1D2" presStyleIdx="0" presStyleCnt="1" custScaleX="99933"/>
      <dgm:spPr/>
    </dgm:pt>
    <dgm:pt modelId="{63D374A2-C544-1A40-B71B-CD7E926EB63B}" type="pres">
      <dgm:prSet presAssocID="{082C9BA0-F89E-7B45-99F8-52E6FD4188C9}" presName="extraNode" presStyleLbl="node1" presStyleIdx="0" presStyleCnt="5"/>
      <dgm:spPr/>
    </dgm:pt>
    <dgm:pt modelId="{F6B1C594-E5B8-3145-9EE6-EE995A413001}" type="pres">
      <dgm:prSet presAssocID="{082C9BA0-F89E-7B45-99F8-52E6FD4188C9}" presName="dstNode" presStyleLbl="node1" presStyleIdx="0" presStyleCnt="5"/>
      <dgm:spPr/>
    </dgm:pt>
    <dgm:pt modelId="{2BE05F37-9A4A-2141-9302-759141DC58F7}" type="pres">
      <dgm:prSet presAssocID="{52B1DE18-6A1C-AD4B-A580-EFB10306A31C}" presName="text_1" presStyleLbl="node1" presStyleIdx="0" presStyleCnt="5">
        <dgm:presLayoutVars>
          <dgm:bulletEnabled val="1"/>
        </dgm:presLayoutVars>
      </dgm:prSet>
      <dgm:spPr/>
    </dgm:pt>
    <dgm:pt modelId="{9453C38E-C9FE-034C-9977-DE6957BCE791}" type="pres">
      <dgm:prSet presAssocID="{52B1DE18-6A1C-AD4B-A580-EFB10306A31C}" presName="accent_1" presStyleCnt="0"/>
      <dgm:spPr/>
    </dgm:pt>
    <dgm:pt modelId="{676A47F5-D9A2-4F40-BEAA-4080D9BB4C27}" type="pres">
      <dgm:prSet presAssocID="{52B1DE18-6A1C-AD4B-A580-EFB10306A31C}" presName="accentRepeatNode" presStyleLbl="solidFgAcc1" presStyleIdx="0" presStyleCnt="5"/>
      <dgm:spPr>
        <a:xfrm>
          <a:off x="63315" y="178498"/>
          <a:ext cx="595503" cy="595503"/>
        </a:xfrm>
        <a:prstGeom prst="ellipse">
          <a:avLst/>
        </a:prstGeom>
        <a:solidFill>
          <a:srgbClr val="FEF600"/>
        </a:solidFill>
        <a:ln w="25400" cap="flat" cmpd="sng" algn="ctr">
          <a:noFill/>
          <a:prstDash val="solid"/>
        </a:ln>
        <a:effectLst>
          <a:glow rad="127000">
            <a:srgbClr val="FEF600">
              <a:alpha val="30000"/>
            </a:srgbClr>
          </a:glow>
        </a:effectLst>
      </dgm:spPr>
    </dgm:pt>
    <dgm:pt modelId="{0790621F-E159-F845-BDA3-95A52492E165}" type="pres">
      <dgm:prSet presAssocID="{99B1A442-20F6-9947-9CF1-82B1CE2D9FA8}" presName="text_2" presStyleLbl="node1" presStyleIdx="1" presStyleCnt="5">
        <dgm:presLayoutVars>
          <dgm:bulletEnabled val="1"/>
        </dgm:presLayoutVars>
      </dgm:prSet>
      <dgm:spPr/>
    </dgm:pt>
    <dgm:pt modelId="{5644EB7E-7515-284F-B260-524F5A9BB8FA}" type="pres">
      <dgm:prSet presAssocID="{99B1A442-20F6-9947-9CF1-82B1CE2D9FA8}" presName="accent_2" presStyleCnt="0"/>
      <dgm:spPr/>
    </dgm:pt>
    <dgm:pt modelId="{10B4999E-721F-EE47-8AA6-BB33D4EBAE51}" type="pres">
      <dgm:prSet presAssocID="{99B1A442-20F6-9947-9CF1-82B1CE2D9FA8}" presName="accentRepeatNode" presStyleLbl="solidFgAcc1" presStyleIdx="1" presStyleCnt="5"/>
      <dgm:spPr>
        <a:xfrm>
          <a:off x="404691" y="892873"/>
          <a:ext cx="595503" cy="595503"/>
        </a:xfrm>
        <a:prstGeom prst="ellipse">
          <a:avLst/>
        </a:prstGeom>
        <a:solidFill>
          <a:srgbClr val="22D9E5"/>
        </a:solidFill>
        <a:ln w="9525" cap="flat" cmpd="sng" algn="ctr">
          <a:solidFill>
            <a:srgbClr val="22D9E5">
              <a:hueOff val="0"/>
              <a:satOff val="0"/>
              <a:lumOff val="0"/>
              <a:alphaOff val="0"/>
            </a:srgbClr>
          </a:solidFill>
          <a:prstDash val="solid"/>
        </a:ln>
        <a:effectLst>
          <a:glow rad="127000">
            <a:srgbClr val="22D9E5">
              <a:alpha val="30000"/>
            </a:srgbClr>
          </a:glow>
        </a:effectLst>
      </dgm:spPr>
    </dgm:pt>
    <dgm:pt modelId="{628BF3DB-8C74-1E49-A51A-11216C57049F}" type="pres">
      <dgm:prSet presAssocID="{036BCADC-AE57-E04A-B05A-E6530078CE91}" presName="text_3" presStyleLbl="node1" presStyleIdx="2" presStyleCnt="5">
        <dgm:presLayoutVars>
          <dgm:bulletEnabled val="1"/>
        </dgm:presLayoutVars>
      </dgm:prSet>
      <dgm:spPr/>
    </dgm:pt>
    <dgm:pt modelId="{C76781E5-C5D9-0F4D-9768-AA41A07EED68}" type="pres">
      <dgm:prSet presAssocID="{036BCADC-AE57-E04A-B05A-E6530078CE91}" presName="accent_3" presStyleCnt="0"/>
      <dgm:spPr/>
    </dgm:pt>
    <dgm:pt modelId="{EA8FAC7C-1433-314D-A6DF-38B6083DA1D5}" type="pres">
      <dgm:prSet presAssocID="{036BCADC-AE57-E04A-B05A-E6530078CE91}" presName="accentRepeatNode" presStyleLbl="solidFgAcc1" presStyleIdx="2" presStyleCnt="5"/>
      <dgm:spPr>
        <a:xfrm>
          <a:off x="509466" y="1607248"/>
          <a:ext cx="595503" cy="595503"/>
        </a:xfrm>
        <a:prstGeom prst="ellipse">
          <a:avLst/>
        </a:prstGeom>
        <a:solidFill>
          <a:schemeClr val="accent3">
            <a:lumMod val="75000"/>
          </a:schemeClr>
        </a:solidFill>
        <a:ln w="9525" cap="flat" cmpd="sng" algn="ctr">
          <a:noFill/>
          <a:prstDash val="solid"/>
        </a:ln>
        <a:effectLst>
          <a:glow rad="127000">
            <a:schemeClr val="accent3">
              <a:lumMod val="75000"/>
              <a:alpha val="30000"/>
            </a:schemeClr>
          </a:glow>
        </a:effectLst>
      </dgm:spPr>
    </dgm:pt>
    <dgm:pt modelId="{D00DCD45-E5DB-9E44-BAB2-137C8E0A3DFB}" type="pres">
      <dgm:prSet presAssocID="{5B7B2099-41D8-004B-8D65-B38C39E321CD}" presName="text_4" presStyleLbl="node1" presStyleIdx="3" presStyleCnt="5" custLinFactNeighborX="-587" custLinFactNeighborY="-602">
        <dgm:presLayoutVars>
          <dgm:bulletEnabled val="1"/>
        </dgm:presLayoutVars>
      </dgm:prSet>
      <dgm:spPr/>
    </dgm:pt>
    <dgm:pt modelId="{1268FF1B-B3A2-E24C-90DB-9B339840373A}" type="pres">
      <dgm:prSet presAssocID="{5B7B2099-41D8-004B-8D65-B38C39E321CD}" presName="accent_4" presStyleCnt="0"/>
      <dgm:spPr/>
    </dgm:pt>
    <dgm:pt modelId="{BA677D07-8372-2944-89BD-C80AFD2B35A8}" type="pres">
      <dgm:prSet presAssocID="{5B7B2099-41D8-004B-8D65-B38C39E321CD}" presName="accentRepeatNode" presStyleLbl="solidFgAcc1" presStyleIdx="3" presStyleCnt="5"/>
      <dgm:spPr>
        <a:xfrm>
          <a:off x="404691" y="2321624"/>
          <a:ext cx="595503" cy="595503"/>
        </a:xfrm>
        <a:prstGeom prst="ellipse">
          <a:avLst/>
        </a:prstGeom>
        <a:solidFill>
          <a:srgbClr val="9CFF1A"/>
        </a:solidFill>
        <a:ln w="9525" cap="flat" cmpd="sng" algn="ctr">
          <a:noFill/>
          <a:prstDash val="solid"/>
        </a:ln>
        <a:effectLst>
          <a:glow rad="127000">
            <a:srgbClr val="9CFF1A">
              <a:alpha val="30000"/>
            </a:srgbClr>
          </a:glow>
        </a:effectLst>
      </dgm:spPr>
    </dgm:pt>
    <dgm:pt modelId="{937BE5E8-7FBB-D646-831F-44001EF04F5A}" type="pres">
      <dgm:prSet presAssocID="{4CD40E5E-F263-3C45-AEBF-86D8DD33391C}" presName="text_5" presStyleLbl="node1" presStyleIdx="4" presStyleCnt="5">
        <dgm:presLayoutVars>
          <dgm:bulletEnabled val="1"/>
        </dgm:presLayoutVars>
      </dgm:prSet>
      <dgm:spPr/>
    </dgm:pt>
    <dgm:pt modelId="{43C94A50-B091-C144-B0AF-6669D8D11E72}" type="pres">
      <dgm:prSet presAssocID="{4CD40E5E-F263-3C45-AEBF-86D8DD33391C}" presName="accent_5" presStyleCnt="0"/>
      <dgm:spPr/>
    </dgm:pt>
    <dgm:pt modelId="{F2350631-4FB8-D847-AE4E-D61583B1F5CA}" type="pres">
      <dgm:prSet presAssocID="{4CD40E5E-F263-3C45-AEBF-86D8DD33391C}" presName="accentRepeatNode" presStyleLbl="solidFgAcc1" presStyleIdx="4" presStyleCnt="5"/>
      <dgm:spPr>
        <a:xfrm>
          <a:off x="63315" y="3035999"/>
          <a:ext cx="595503" cy="595503"/>
        </a:xfrm>
        <a:prstGeom prst="ellipse">
          <a:avLst/>
        </a:prstGeom>
        <a:solidFill>
          <a:srgbClr val="FFA300"/>
        </a:solidFill>
        <a:ln w="9525" cap="flat" cmpd="sng" algn="ctr">
          <a:noFill/>
          <a:prstDash val="solid"/>
        </a:ln>
        <a:effectLst>
          <a:glow rad="127000">
            <a:srgbClr val="FFA300">
              <a:alpha val="30000"/>
            </a:srgbClr>
          </a:glow>
        </a:effectLst>
      </dgm:spPr>
    </dgm:pt>
  </dgm:ptLst>
  <dgm:cxnLst>
    <dgm:cxn modelId="{F347561F-8726-DF4F-B43E-364FF45D6437}" type="presOf" srcId="{5B7B2099-41D8-004B-8D65-B38C39E321CD}" destId="{D00DCD45-E5DB-9E44-BAB2-137C8E0A3DFB}" srcOrd="0" destOrd="0" presId="urn:microsoft.com/office/officeart/2008/layout/VerticalCurvedList"/>
    <dgm:cxn modelId="{434F0B22-E7B5-3243-ADA5-090A756BADFD}" type="presOf" srcId="{FDBFCE31-5707-1949-9F5A-BF004052C599}" destId="{F74A63C8-E466-1848-8610-D8932C7E91B0}" srcOrd="0" destOrd="0" presId="urn:microsoft.com/office/officeart/2008/layout/VerticalCurvedList"/>
    <dgm:cxn modelId="{F1E5E53D-034A-AC42-837B-E2F0F8A9751A}" type="presOf" srcId="{082C9BA0-F89E-7B45-99F8-52E6FD4188C9}" destId="{8920BE36-2629-4647-82BB-E5679876C639}" srcOrd="0" destOrd="0" presId="urn:microsoft.com/office/officeart/2008/layout/VerticalCurvedList"/>
    <dgm:cxn modelId="{9F16D85B-4AE5-F149-967F-1F3CFFD4E509}" srcId="{082C9BA0-F89E-7B45-99F8-52E6FD4188C9}" destId="{52B1DE18-6A1C-AD4B-A580-EFB10306A31C}" srcOrd="0" destOrd="0" parTransId="{13E9FF27-2C9A-A64F-A273-CA7F6631F7E2}" sibTransId="{FDBFCE31-5707-1949-9F5A-BF004052C599}"/>
    <dgm:cxn modelId="{74CA8D49-A521-9D4E-BFA1-4C0401FC2407}" type="presOf" srcId="{99B1A442-20F6-9947-9CF1-82B1CE2D9FA8}" destId="{0790621F-E159-F845-BDA3-95A52492E165}" srcOrd="0" destOrd="0" presId="urn:microsoft.com/office/officeart/2008/layout/VerticalCurvedList"/>
    <dgm:cxn modelId="{2B8A386B-DD3B-F049-BFD4-B54E2F8F7BBA}" srcId="{082C9BA0-F89E-7B45-99F8-52E6FD4188C9}" destId="{036BCADC-AE57-E04A-B05A-E6530078CE91}" srcOrd="2" destOrd="0" parTransId="{6C4085EE-AD47-6D4B-B303-652227D848A1}" sibTransId="{AB3F628A-0C30-3740-8323-4D934A9B747A}"/>
    <dgm:cxn modelId="{55F0964B-75B7-B441-88D6-6463C7D39A85}" srcId="{082C9BA0-F89E-7B45-99F8-52E6FD4188C9}" destId="{5B7B2099-41D8-004B-8D65-B38C39E321CD}" srcOrd="3" destOrd="0" parTransId="{29E06F37-7257-6B4A-9B80-2E6417372E2D}" sibTransId="{9B7EDC5B-41DC-4642-BBB6-4572F64C15CA}"/>
    <dgm:cxn modelId="{800F7B7A-31E6-AA4E-BF8B-1DEE4070078C}" srcId="{082C9BA0-F89E-7B45-99F8-52E6FD4188C9}" destId="{99B1A442-20F6-9947-9CF1-82B1CE2D9FA8}" srcOrd="1" destOrd="0" parTransId="{C6381D3D-E105-E24A-8E7C-8ADC1E98C99F}" sibTransId="{58047661-2D73-0442-9A34-8356F2CDA7C7}"/>
    <dgm:cxn modelId="{C2CAA487-EF60-CD43-AAC2-215C934326A8}" type="presOf" srcId="{036BCADC-AE57-E04A-B05A-E6530078CE91}" destId="{628BF3DB-8C74-1E49-A51A-11216C57049F}" srcOrd="0" destOrd="0" presId="urn:microsoft.com/office/officeart/2008/layout/VerticalCurvedList"/>
    <dgm:cxn modelId="{04BC41A1-4D91-5A47-B87C-DF0B56795541}" type="presOf" srcId="{52B1DE18-6A1C-AD4B-A580-EFB10306A31C}" destId="{2BE05F37-9A4A-2141-9302-759141DC58F7}" srcOrd="0" destOrd="0" presId="urn:microsoft.com/office/officeart/2008/layout/VerticalCurvedList"/>
    <dgm:cxn modelId="{CEBFAFC6-2ADC-F349-A6D9-1D4908F829B1}" type="presOf" srcId="{4CD40E5E-F263-3C45-AEBF-86D8DD33391C}" destId="{937BE5E8-7FBB-D646-831F-44001EF04F5A}" srcOrd="0" destOrd="0" presId="urn:microsoft.com/office/officeart/2008/layout/VerticalCurvedList"/>
    <dgm:cxn modelId="{A98D70D0-FDE7-DB41-8A7B-0C01FEFFC19D}" srcId="{082C9BA0-F89E-7B45-99F8-52E6FD4188C9}" destId="{4CD40E5E-F263-3C45-AEBF-86D8DD33391C}" srcOrd="4" destOrd="0" parTransId="{571C5902-1825-A943-BD93-B236903D4DD2}" sibTransId="{B8C9C7EC-D845-2F4C-ADCC-45B89C6F3098}"/>
    <dgm:cxn modelId="{87532326-2A27-844B-82CB-606060C96CAC}" type="presParOf" srcId="{8920BE36-2629-4647-82BB-E5679876C639}" destId="{7B1087D9-B106-2B40-903A-2B80FD210404}" srcOrd="0" destOrd="0" presId="urn:microsoft.com/office/officeart/2008/layout/VerticalCurvedList"/>
    <dgm:cxn modelId="{57712285-E105-F244-B3AF-C69657C9FBC7}" type="presParOf" srcId="{7B1087D9-B106-2B40-903A-2B80FD210404}" destId="{E7F6D431-189D-D74F-8DD8-0D83DF54FA90}" srcOrd="0" destOrd="0" presId="urn:microsoft.com/office/officeart/2008/layout/VerticalCurvedList"/>
    <dgm:cxn modelId="{291711C2-2363-8048-8859-23C4184D2238}" type="presParOf" srcId="{E7F6D431-189D-D74F-8DD8-0D83DF54FA90}" destId="{1D44CD56-337C-6F47-A065-23F9BB34CE58}" srcOrd="0" destOrd="0" presId="urn:microsoft.com/office/officeart/2008/layout/VerticalCurvedList"/>
    <dgm:cxn modelId="{09780FED-BD1D-5549-9230-FC9D5299FB0C}" type="presParOf" srcId="{E7F6D431-189D-D74F-8DD8-0D83DF54FA90}" destId="{F74A63C8-E466-1848-8610-D8932C7E91B0}" srcOrd="1" destOrd="0" presId="urn:microsoft.com/office/officeart/2008/layout/VerticalCurvedList"/>
    <dgm:cxn modelId="{3F7449ED-8F63-C140-9B69-BA65C0D55AED}" type="presParOf" srcId="{E7F6D431-189D-D74F-8DD8-0D83DF54FA90}" destId="{63D374A2-C544-1A40-B71B-CD7E926EB63B}" srcOrd="2" destOrd="0" presId="urn:microsoft.com/office/officeart/2008/layout/VerticalCurvedList"/>
    <dgm:cxn modelId="{A31EB875-4AFB-B34B-B17F-9EBFF5E9AEAD}" type="presParOf" srcId="{E7F6D431-189D-D74F-8DD8-0D83DF54FA90}" destId="{F6B1C594-E5B8-3145-9EE6-EE995A413001}" srcOrd="3" destOrd="0" presId="urn:microsoft.com/office/officeart/2008/layout/VerticalCurvedList"/>
    <dgm:cxn modelId="{5AF43E57-29FE-3C4C-AC1C-928DB9F41D4A}" type="presParOf" srcId="{7B1087D9-B106-2B40-903A-2B80FD210404}" destId="{2BE05F37-9A4A-2141-9302-759141DC58F7}" srcOrd="1" destOrd="0" presId="urn:microsoft.com/office/officeart/2008/layout/VerticalCurvedList"/>
    <dgm:cxn modelId="{0AAB409D-D5DC-EF40-9AF0-06D7A4376F19}" type="presParOf" srcId="{7B1087D9-B106-2B40-903A-2B80FD210404}" destId="{9453C38E-C9FE-034C-9977-DE6957BCE791}" srcOrd="2" destOrd="0" presId="urn:microsoft.com/office/officeart/2008/layout/VerticalCurvedList"/>
    <dgm:cxn modelId="{7882105B-C370-9243-AF36-4FCD74F56A21}" type="presParOf" srcId="{9453C38E-C9FE-034C-9977-DE6957BCE791}" destId="{676A47F5-D9A2-4F40-BEAA-4080D9BB4C27}" srcOrd="0" destOrd="0" presId="urn:microsoft.com/office/officeart/2008/layout/VerticalCurvedList"/>
    <dgm:cxn modelId="{63DFEFA0-6060-B948-9B77-736F1A0EFC93}" type="presParOf" srcId="{7B1087D9-B106-2B40-903A-2B80FD210404}" destId="{0790621F-E159-F845-BDA3-95A52492E165}" srcOrd="3" destOrd="0" presId="urn:microsoft.com/office/officeart/2008/layout/VerticalCurvedList"/>
    <dgm:cxn modelId="{D57B96DD-9E54-264E-B1E8-F7918A9CF103}" type="presParOf" srcId="{7B1087D9-B106-2B40-903A-2B80FD210404}" destId="{5644EB7E-7515-284F-B260-524F5A9BB8FA}" srcOrd="4" destOrd="0" presId="urn:microsoft.com/office/officeart/2008/layout/VerticalCurvedList"/>
    <dgm:cxn modelId="{6A39816A-B1B2-1E47-A209-59FC6936EAEB}" type="presParOf" srcId="{5644EB7E-7515-284F-B260-524F5A9BB8FA}" destId="{10B4999E-721F-EE47-8AA6-BB33D4EBAE51}" srcOrd="0" destOrd="0" presId="urn:microsoft.com/office/officeart/2008/layout/VerticalCurvedList"/>
    <dgm:cxn modelId="{AD9EE30A-4F9B-5C4E-8CA7-AC0F64965EE2}" type="presParOf" srcId="{7B1087D9-B106-2B40-903A-2B80FD210404}" destId="{628BF3DB-8C74-1E49-A51A-11216C57049F}" srcOrd="5" destOrd="0" presId="urn:microsoft.com/office/officeart/2008/layout/VerticalCurvedList"/>
    <dgm:cxn modelId="{2EDF4B9D-4F2A-3843-80CE-A9DE023EB8FC}" type="presParOf" srcId="{7B1087D9-B106-2B40-903A-2B80FD210404}" destId="{C76781E5-C5D9-0F4D-9768-AA41A07EED68}" srcOrd="6" destOrd="0" presId="urn:microsoft.com/office/officeart/2008/layout/VerticalCurvedList"/>
    <dgm:cxn modelId="{66DF4751-4CF5-644A-915A-4B3331A54265}" type="presParOf" srcId="{C76781E5-C5D9-0F4D-9768-AA41A07EED68}" destId="{EA8FAC7C-1433-314D-A6DF-38B6083DA1D5}" srcOrd="0" destOrd="0" presId="urn:microsoft.com/office/officeart/2008/layout/VerticalCurvedList"/>
    <dgm:cxn modelId="{9D47C263-0B7D-2F47-B639-11C63F17A952}" type="presParOf" srcId="{7B1087D9-B106-2B40-903A-2B80FD210404}" destId="{D00DCD45-E5DB-9E44-BAB2-137C8E0A3DFB}" srcOrd="7" destOrd="0" presId="urn:microsoft.com/office/officeart/2008/layout/VerticalCurvedList"/>
    <dgm:cxn modelId="{A6D74EA9-4CA6-CB4E-BACE-46CBA5B4BC28}" type="presParOf" srcId="{7B1087D9-B106-2B40-903A-2B80FD210404}" destId="{1268FF1B-B3A2-E24C-90DB-9B339840373A}" srcOrd="8" destOrd="0" presId="urn:microsoft.com/office/officeart/2008/layout/VerticalCurvedList"/>
    <dgm:cxn modelId="{0D78DAE2-3692-914C-BBED-2DBF10612B49}" type="presParOf" srcId="{1268FF1B-B3A2-E24C-90DB-9B339840373A}" destId="{BA677D07-8372-2944-89BD-C80AFD2B35A8}" srcOrd="0" destOrd="0" presId="urn:microsoft.com/office/officeart/2008/layout/VerticalCurvedList"/>
    <dgm:cxn modelId="{6B5533D0-234A-BA41-8A3B-6F07C8C40829}" type="presParOf" srcId="{7B1087D9-B106-2B40-903A-2B80FD210404}" destId="{937BE5E8-7FBB-D646-831F-44001EF04F5A}" srcOrd="9" destOrd="0" presId="urn:microsoft.com/office/officeart/2008/layout/VerticalCurvedList"/>
    <dgm:cxn modelId="{211E3232-F716-5B44-9B95-0715354F474F}" type="presParOf" srcId="{7B1087D9-B106-2B40-903A-2B80FD210404}" destId="{43C94A50-B091-C144-B0AF-6669D8D11E72}" srcOrd="10" destOrd="0" presId="urn:microsoft.com/office/officeart/2008/layout/VerticalCurvedList"/>
    <dgm:cxn modelId="{BC1F0CB0-5D49-364D-AB7D-82D591CEBF51}" type="presParOf" srcId="{43C94A50-B091-C144-B0AF-6669D8D11E72}" destId="{F2350631-4FB8-D847-AE4E-D61583B1F5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dgm:spPr/>
      <dgm:t>
        <a:bodyPr/>
        <a:lstStyle/>
        <a:p>
          <a:r>
            <a:rPr lang="en-US" dirty="0">
              <a:solidFill>
                <a:schemeClr val="tx1"/>
              </a:solidFill>
            </a:rPr>
            <a:t>Changes need to be made to address school culture</a:t>
          </a: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dgm:spPr/>
      <dgm:t>
        <a:bodyPr/>
        <a:lstStyle/>
        <a:p>
          <a:r>
            <a:rPr lang="en-US" dirty="0"/>
            <a:t>New dynamic roles for counselor and social workers</a:t>
          </a:r>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dgm:spPr/>
      <dgm:t>
        <a:bodyPr/>
        <a:lstStyle/>
        <a:p>
          <a:r>
            <a:rPr lang="en-US" dirty="0"/>
            <a:t>Collaboration between schools and businesses</a:t>
          </a:r>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dgm:spPr>
        <a:solidFill>
          <a:srgbClr val="7030A0"/>
        </a:solidFill>
      </dgm:spPr>
      <dgm:t>
        <a:bodyPr/>
        <a:lstStyle/>
        <a:p>
          <a:r>
            <a:rPr lang="en-US" dirty="0"/>
            <a:t>Reorganize schools around students, not the system</a:t>
          </a:r>
        </a:p>
      </dgm:t>
    </dgm:pt>
    <dgm:pt modelId="{EF70DEE3-6AD6-45D3-9DE7-238D46C59796}" type="parTrans" cxnId="{2191BA85-C392-4C35-8F27-0956484C2E3C}">
      <dgm:prSet/>
      <dgm:spPr>
        <a:solidFill>
          <a:srgbClr val="7030A0"/>
        </a:solidFill>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custT="1"/>
      <dgm:spPr>
        <a:solidFill>
          <a:srgbClr val="00B0F0"/>
        </a:solidFill>
      </dgm:spPr>
      <dgm:t>
        <a:bodyPr/>
        <a:lstStyle/>
        <a:p>
          <a:r>
            <a:rPr lang="en-US" sz="2000" dirty="0">
              <a:solidFill>
                <a:schemeClr val="bg1"/>
              </a:solidFill>
            </a:rPr>
            <a:t>Community service needs to play a bigger role</a:t>
          </a:r>
        </a:p>
      </dgm:t>
    </dgm:pt>
    <dgm:pt modelId="{76138BC0-3350-4097-997D-3253C1F341D1}" type="parTrans" cxnId="{50302B9D-067B-48B9-B70F-F1D8D4EEB5B3}">
      <dgm:prSet/>
      <dgm:spPr>
        <a:solidFill>
          <a:srgbClr val="00B0F0"/>
        </a:solidFill>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dgm:spPr/>
      <dgm:t>
        <a:bodyPr/>
        <a:lstStyle/>
        <a:p>
          <a:r>
            <a:rPr lang="en-US" dirty="0">
              <a:solidFill>
                <a:schemeClr val="bg1"/>
              </a:solidFill>
            </a:rPr>
            <a:t>Kansas children need quality preschool including all day kindergarten</a:t>
          </a: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pt>
    <dgm:pt modelId="{53A88A32-FD8E-41BA-8C8C-AFAA4FA040D9}" type="pres">
      <dgm:prSet presAssocID="{0C27117F-4342-45CB-8915-31319AB9DB86}" presName="centerShape" presStyleLbl="node0" presStyleIdx="0" presStyleCnt="1" custScaleX="213955" custScaleY="124171"/>
      <dgm:spPr/>
    </dgm:pt>
    <dgm:pt modelId="{DC404C7F-EC96-4974-8903-4E37DED611CA}" type="pres">
      <dgm:prSet presAssocID="{6B4F4780-365F-493B-BA1E-51857B97D505}" presName="parTrans" presStyleLbl="bgSibTrans2D1" presStyleIdx="0" presStyleCnt="6" custScaleX="130171"/>
      <dgm:spPr/>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pt>
    <dgm:pt modelId="{B6F816ED-5D3A-4AE5-8366-59BA0A5ECABC}" type="pres">
      <dgm:prSet presAssocID="{488F1ADB-F10C-492F-BFF6-A8E88FBBEC72}" presName="parTrans" presStyleLbl="bgSibTrans2D1" presStyleIdx="1" presStyleCnt="6"/>
      <dgm:spPr/>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pt>
    <dgm:pt modelId="{9CFD45D6-EF4C-4BF1-92E2-4A7F2C41B66F}" type="pres">
      <dgm:prSet presAssocID="{60C23749-BB92-4141-A9CF-323A28047F2B}" presName="parTrans" presStyleLbl="bgSibTrans2D1" presStyleIdx="2" presStyleCnt="6"/>
      <dgm:spPr/>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pt>
    <dgm:pt modelId="{C7A78109-5906-492F-86D0-AADAA054DFEF}" type="pres">
      <dgm:prSet presAssocID="{D7DB1654-6B0F-4099-8EF8-B6014575D5CD}" presName="parTrans" presStyleLbl="bgSibTrans2D1" presStyleIdx="3" presStyleCnt="6"/>
      <dgm:spPr/>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pt>
    <dgm:pt modelId="{585198E5-EE7E-4158-9742-323F90BEA087}" type="pres">
      <dgm:prSet presAssocID="{EF70DEE3-6AD6-45D3-9DE7-238D46C59796}" presName="parTrans" presStyleLbl="bgSibTrans2D1" presStyleIdx="4" presStyleCnt="6"/>
      <dgm:spPr/>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pt>
    <dgm:pt modelId="{5B678CBC-D046-41F4-9107-7CBFE56B210A}" type="pres">
      <dgm:prSet presAssocID="{76138BC0-3350-4097-997D-3253C1F341D1}" presName="parTrans" presStyleLbl="bgSibTrans2D1" presStyleIdx="5" presStyleCnt="6" custScaleX="133574" custLinFactNeighborX="8429" custLinFactNeighborY="-9165"/>
      <dgm:spPr/>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pt>
  </dgm:ptLst>
  <dgm:cxnLst>
    <dgm:cxn modelId="{F9EA7C03-FD00-47DB-9E40-69EE960976F4}" srcId="{E791243D-D955-4082-B6F4-3A881E42F674}" destId="{1ED2221E-74CC-47DD-855F-DC1ADA01FD1C}" srcOrd="1" destOrd="0" parTransId="{2E79E40B-72F7-420B-B16C-DCCCDC13087C}" sibTransId="{2A4D506B-C92B-4859-8AC2-F8EA65CB472D}"/>
    <dgm:cxn modelId="{2310ED0D-E83D-C340-80DF-1BFB56942FF1}" type="presOf" srcId="{4A872082-5389-498F-80E8-6E9362AF4DD5}" destId="{C9AF8C07-EB4A-4EF9-9C8E-553185B9CE70}"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2368333C-023D-5C4D-B0F4-8B57C86119C1}" type="presOf" srcId="{6B4F4780-365F-493B-BA1E-51857B97D505}" destId="{DC404C7F-EC96-4974-8903-4E37DED611CA}"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BADF8174-7CCC-E549-8DCA-1D87CFE9B148}" type="presOf" srcId="{E791243D-D955-4082-B6F4-3A881E42F674}" destId="{03213F94-E605-4C1F-9768-CEE6B85753D7}"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1EC0377-ED2A-034C-A4A7-F07ACE0DFF38}" type="presOf" srcId="{DFA2C285-C07E-4674-9A06-3F1191C920AD}" destId="{3E2B2A81-2658-49E4-A537-21C3794C8390}"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2191BA85-C392-4C35-8F27-0956484C2E3C}" srcId="{0C27117F-4342-45CB-8915-31319AB9DB86}" destId="{6F5B86D3-EE6F-48D9-9A4B-C1D87A6A7172}" srcOrd="4" destOrd="0" parTransId="{EF70DEE3-6AD6-45D3-9DE7-238D46C59796}" sibTransId="{55B5B453-9DA9-418E-9C8B-9FC5E206E815}"/>
    <dgm:cxn modelId="{50302B9D-067B-48B9-B70F-F1D8D4EEB5B3}" srcId="{0C27117F-4342-45CB-8915-31319AB9DB86}" destId="{2E2E5510-8BA6-4D2A-AF4F-F13703237210}" srcOrd="5" destOrd="0" parTransId="{76138BC0-3350-4097-997D-3253C1F341D1}" sibTransId="{9A3C0A94-7CBB-447A-B8B7-D4F2BBBFFDB2}"/>
    <dgm:cxn modelId="{ECA0CCA4-ADEC-D041-A026-5337BBEA97DF}" type="presOf" srcId="{60C23749-BB92-4141-A9CF-323A28047F2B}" destId="{9CFD45D6-EF4C-4BF1-92E2-4A7F2C41B66F}"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934BD4BB-ADDA-0647-9927-E54FF0600054}" type="presOf" srcId="{0C27117F-4342-45CB-8915-31319AB9DB86}" destId="{53A88A32-FD8E-41BA-8C8C-AFAA4FA040D9}"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BB99F0F5-D4C8-427D-BAEA-2F412F776EA8}" srcId="{0C27117F-4342-45CB-8915-31319AB9DB86}" destId="{1F4D805E-2B5A-493F-9F91-F1150061BDC4}" srcOrd="0" destOrd="0" parTransId="{6B4F4780-365F-493B-BA1E-51857B97D505}" sibTransId="{EBDAEF17-992C-4C79-9D6F-2D8CBEAD3A84}"/>
    <dgm:cxn modelId="{C9621FFD-6D83-7D4E-860C-6B49FC8C0796}" type="presOf" srcId="{76138BC0-3350-4097-997D-3253C1F341D1}" destId="{5B678CBC-D046-41F4-9107-7CBFE56B210A}"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63C8-E466-1848-8610-D8932C7E91B0}">
      <dsp:nvSpPr>
        <dsp:cNvPr id="0" name=""/>
        <dsp:cNvSpPr/>
      </dsp:nvSpPr>
      <dsp:spPr>
        <a:xfrm>
          <a:off x="-4305246" y="-660720"/>
          <a:ext cx="5128003" cy="5131441"/>
        </a:xfrm>
        <a:prstGeom prst="blockArc">
          <a:avLst>
            <a:gd name="adj1" fmla="val 18900000"/>
            <a:gd name="adj2" fmla="val 2700000"/>
            <a:gd name="adj3" fmla="val 421"/>
          </a:avLst>
        </a:prstGeom>
        <a:noFill/>
        <a:ln w="63500" cap="flat" cmpd="sng" algn="ctr">
          <a:solidFill>
            <a:srgbClr val="7F7F7F"/>
          </a:solidFill>
          <a:prstDash val="solid"/>
          <a:miter lim="800000"/>
        </a:ln>
        <a:effectLst/>
      </dsp:spPr>
      <dsp:style>
        <a:lnRef idx="1">
          <a:scrgbClr r="0" g="0" b="0"/>
        </a:lnRef>
        <a:fillRef idx="0">
          <a:scrgbClr r="0" g="0" b="0"/>
        </a:fillRef>
        <a:effectRef idx="0">
          <a:scrgbClr r="0" g="0" b="0"/>
        </a:effectRef>
        <a:fontRef idx="minor"/>
      </dsp:style>
    </dsp:sp>
    <dsp:sp modelId="{2BE05F37-9A4A-2141-9302-759141DC58F7}">
      <dsp:nvSpPr>
        <dsp:cNvPr id="0" name=""/>
        <dsp:cNvSpPr/>
      </dsp:nvSpPr>
      <dsp:spPr>
        <a:xfrm>
          <a:off x="361067" y="238048"/>
          <a:ext cx="6542664" cy="476402"/>
        </a:xfrm>
        <a:prstGeom prst="rect">
          <a:avLst/>
        </a:prstGeom>
        <a:gradFill rotWithShape="0">
          <a:gsLst>
            <a:gs pos="0">
              <a:srgbClr val="FEF600">
                <a:hueOff val="0"/>
                <a:satOff val="0"/>
                <a:lumOff val="0"/>
                <a:alphaOff val="0"/>
                <a:shade val="51000"/>
                <a:satMod val="130000"/>
              </a:srgbClr>
            </a:gs>
            <a:gs pos="80000">
              <a:srgbClr val="FEF600">
                <a:hueOff val="0"/>
                <a:satOff val="0"/>
                <a:lumOff val="0"/>
                <a:alphaOff val="0"/>
                <a:shade val="93000"/>
                <a:satMod val="130000"/>
              </a:srgbClr>
            </a:gs>
            <a:gs pos="100000">
              <a:srgbClr val="FEF6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15254B"/>
              </a:solidFill>
              <a:latin typeface="Arial"/>
              <a:ea typeface="+mn-ea"/>
              <a:cs typeface="+mn-cs"/>
            </a:rPr>
            <a:t>Social Emotional Growth</a:t>
          </a:r>
        </a:p>
      </dsp:txBody>
      <dsp:txXfrm>
        <a:off x="361067" y="238048"/>
        <a:ext cx="6542664" cy="476402"/>
      </dsp:txXfrm>
    </dsp:sp>
    <dsp:sp modelId="{676A47F5-D9A2-4F40-BEAA-4080D9BB4C27}">
      <dsp:nvSpPr>
        <dsp:cNvPr id="0" name=""/>
        <dsp:cNvSpPr/>
      </dsp:nvSpPr>
      <dsp:spPr>
        <a:xfrm>
          <a:off x="63315" y="178498"/>
          <a:ext cx="595503" cy="595503"/>
        </a:xfrm>
        <a:prstGeom prst="ellipse">
          <a:avLst/>
        </a:prstGeom>
        <a:solidFill>
          <a:srgbClr val="FEF600"/>
        </a:solidFill>
        <a:ln w="25400" cap="flat" cmpd="sng" algn="ctr">
          <a:noFill/>
          <a:prstDash val="solid"/>
          <a:miter lim="800000"/>
        </a:ln>
        <a:effectLst>
          <a:glow rad="127000">
            <a:srgbClr val="FEF600">
              <a:alpha val="30000"/>
            </a:srgbClr>
          </a:glow>
        </a:effectLst>
      </dsp:spPr>
      <dsp:style>
        <a:lnRef idx="1">
          <a:scrgbClr r="0" g="0" b="0"/>
        </a:lnRef>
        <a:fillRef idx="1">
          <a:scrgbClr r="0" g="0" b="0"/>
        </a:fillRef>
        <a:effectRef idx="0">
          <a:scrgbClr r="0" g="0" b="0"/>
        </a:effectRef>
        <a:fontRef idx="minor"/>
      </dsp:style>
    </dsp:sp>
    <dsp:sp modelId="{0790621F-E159-F845-BDA3-95A52492E165}">
      <dsp:nvSpPr>
        <dsp:cNvPr id="0" name=""/>
        <dsp:cNvSpPr/>
      </dsp:nvSpPr>
      <dsp:spPr>
        <a:xfrm>
          <a:off x="702443" y="952424"/>
          <a:ext cx="6201288" cy="476402"/>
        </a:xfrm>
        <a:prstGeom prst="rect">
          <a:avLst/>
        </a:prstGeom>
        <a:gradFill rotWithShape="0">
          <a:gsLst>
            <a:gs pos="0">
              <a:srgbClr val="22D9E5">
                <a:hueOff val="0"/>
                <a:satOff val="0"/>
                <a:lumOff val="0"/>
                <a:alphaOff val="0"/>
                <a:shade val="51000"/>
                <a:satMod val="130000"/>
              </a:srgbClr>
            </a:gs>
            <a:gs pos="80000">
              <a:srgbClr val="22D9E5">
                <a:hueOff val="0"/>
                <a:satOff val="0"/>
                <a:lumOff val="0"/>
                <a:alphaOff val="0"/>
                <a:shade val="93000"/>
                <a:satMod val="130000"/>
              </a:srgbClr>
            </a:gs>
            <a:gs pos="100000">
              <a:srgbClr val="22D9E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Arial"/>
              <a:ea typeface="+mn-ea"/>
              <a:cs typeface="+mn-cs"/>
            </a:rPr>
            <a:t>Kindergarten Readiness</a:t>
          </a:r>
        </a:p>
      </dsp:txBody>
      <dsp:txXfrm>
        <a:off x="702443" y="952424"/>
        <a:ext cx="6201288" cy="476402"/>
      </dsp:txXfrm>
    </dsp:sp>
    <dsp:sp modelId="{10B4999E-721F-EE47-8AA6-BB33D4EBAE51}">
      <dsp:nvSpPr>
        <dsp:cNvPr id="0" name=""/>
        <dsp:cNvSpPr/>
      </dsp:nvSpPr>
      <dsp:spPr>
        <a:xfrm>
          <a:off x="404691" y="892873"/>
          <a:ext cx="595503" cy="595503"/>
        </a:xfrm>
        <a:prstGeom prst="ellipse">
          <a:avLst/>
        </a:prstGeom>
        <a:solidFill>
          <a:srgbClr val="22D9E5"/>
        </a:solidFill>
        <a:ln w="9525" cap="flat" cmpd="sng" algn="ctr">
          <a:solidFill>
            <a:srgbClr val="22D9E5">
              <a:hueOff val="0"/>
              <a:satOff val="0"/>
              <a:lumOff val="0"/>
              <a:alphaOff val="0"/>
            </a:srgbClr>
          </a:solidFill>
          <a:prstDash val="solid"/>
          <a:miter lim="800000"/>
        </a:ln>
        <a:effectLst>
          <a:glow rad="127000">
            <a:srgbClr val="22D9E5">
              <a:alpha val="30000"/>
            </a:srgbClr>
          </a:glow>
        </a:effectLst>
      </dsp:spPr>
      <dsp:style>
        <a:lnRef idx="1">
          <a:scrgbClr r="0" g="0" b="0"/>
        </a:lnRef>
        <a:fillRef idx="1">
          <a:scrgbClr r="0" g="0" b="0"/>
        </a:fillRef>
        <a:effectRef idx="0">
          <a:scrgbClr r="0" g="0" b="0"/>
        </a:effectRef>
        <a:fontRef idx="minor"/>
      </dsp:style>
    </dsp:sp>
    <dsp:sp modelId="{628BF3DB-8C74-1E49-A51A-11216C57049F}">
      <dsp:nvSpPr>
        <dsp:cNvPr id="0" name=""/>
        <dsp:cNvSpPr/>
      </dsp:nvSpPr>
      <dsp:spPr>
        <a:xfrm>
          <a:off x="807218" y="1666799"/>
          <a:ext cx="6096513" cy="476402"/>
        </a:xfrm>
        <a:prstGeom prst="rect">
          <a:avLst/>
        </a:prstGeom>
        <a:gradFill rotWithShape="0">
          <a:gsLst>
            <a:gs pos="0">
              <a:srgbClr val="15254B"/>
            </a:gs>
            <a:gs pos="80000">
              <a:srgbClr val="0D6F75">
                <a:hueOff val="0"/>
                <a:satOff val="0"/>
                <a:lumOff val="0"/>
                <a:alphaOff val="0"/>
                <a:shade val="93000"/>
                <a:satMod val="130000"/>
              </a:srgbClr>
            </a:gs>
            <a:gs pos="100000">
              <a:srgbClr val="0D6F7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FF"/>
              </a:solidFill>
              <a:latin typeface="Arial"/>
              <a:ea typeface="+mn-ea"/>
              <a:cs typeface="+mn-cs"/>
            </a:rPr>
            <a:t>Individual Plan of Study</a:t>
          </a:r>
        </a:p>
      </dsp:txBody>
      <dsp:txXfrm>
        <a:off x="807218" y="1666799"/>
        <a:ext cx="6096513" cy="476402"/>
      </dsp:txXfrm>
    </dsp:sp>
    <dsp:sp modelId="{EA8FAC7C-1433-314D-A6DF-38B6083DA1D5}">
      <dsp:nvSpPr>
        <dsp:cNvPr id="0" name=""/>
        <dsp:cNvSpPr/>
      </dsp:nvSpPr>
      <dsp:spPr>
        <a:xfrm>
          <a:off x="509466" y="1607248"/>
          <a:ext cx="595503" cy="595503"/>
        </a:xfrm>
        <a:prstGeom prst="ellipse">
          <a:avLst/>
        </a:prstGeom>
        <a:solidFill>
          <a:schemeClr val="accent3">
            <a:lumMod val="75000"/>
          </a:schemeClr>
        </a:solidFill>
        <a:ln w="9525" cap="flat" cmpd="sng" algn="ctr">
          <a:noFill/>
          <a:prstDash val="solid"/>
          <a:miter lim="800000"/>
        </a:ln>
        <a:effectLst>
          <a:glow rad="127000">
            <a:schemeClr val="accent3">
              <a:lumMod val="75000"/>
              <a:alpha val="30000"/>
            </a:schemeClr>
          </a:glow>
        </a:effectLst>
      </dsp:spPr>
      <dsp:style>
        <a:lnRef idx="1">
          <a:scrgbClr r="0" g="0" b="0"/>
        </a:lnRef>
        <a:fillRef idx="1">
          <a:scrgbClr r="0" g="0" b="0"/>
        </a:fillRef>
        <a:effectRef idx="0">
          <a:scrgbClr r="0" g="0" b="0"/>
        </a:effectRef>
        <a:fontRef idx="minor"/>
      </dsp:style>
    </dsp:sp>
    <dsp:sp modelId="{D00DCD45-E5DB-9E44-BAB2-137C8E0A3DFB}">
      <dsp:nvSpPr>
        <dsp:cNvPr id="0" name=""/>
        <dsp:cNvSpPr/>
      </dsp:nvSpPr>
      <dsp:spPr>
        <a:xfrm>
          <a:off x="666041" y="2378306"/>
          <a:ext cx="6201288" cy="476402"/>
        </a:xfrm>
        <a:prstGeom prst="rect">
          <a:avLst/>
        </a:prstGeom>
        <a:gradFill flip="none" rotWithShape="1">
          <a:gsLst>
            <a:gs pos="0">
              <a:srgbClr val="9CFF1A">
                <a:lumMod val="89000"/>
              </a:srgbClr>
            </a:gs>
            <a:gs pos="23000">
              <a:srgbClr val="9CFF1A">
                <a:lumMod val="89000"/>
              </a:srgbClr>
            </a:gs>
            <a:gs pos="69000">
              <a:srgbClr val="9CFF1A">
                <a:lumMod val="75000"/>
              </a:srgbClr>
            </a:gs>
            <a:gs pos="97000">
              <a:srgbClr val="9CFF1A">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FF"/>
              </a:solidFill>
              <a:latin typeface="Arial"/>
              <a:ea typeface="+mn-ea"/>
              <a:cs typeface="+mn-cs"/>
            </a:rPr>
            <a:t>High School Graduation Rates</a:t>
          </a:r>
        </a:p>
      </dsp:txBody>
      <dsp:txXfrm>
        <a:off x="666041" y="2378306"/>
        <a:ext cx="6201288" cy="476402"/>
      </dsp:txXfrm>
    </dsp:sp>
    <dsp:sp modelId="{BA677D07-8372-2944-89BD-C80AFD2B35A8}">
      <dsp:nvSpPr>
        <dsp:cNvPr id="0" name=""/>
        <dsp:cNvSpPr/>
      </dsp:nvSpPr>
      <dsp:spPr>
        <a:xfrm>
          <a:off x="404691" y="2321624"/>
          <a:ext cx="595503" cy="595503"/>
        </a:xfrm>
        <a:prstGeom prst="ellipse">
          <a:avLst/>
        </a:prstGeom>
        <a:solidFill>
          <a:srgbClr val="9CFF1A"/>
        </a:solidFill>
        <a:ln w="9525" cap="flat" cmpd="sng" algn="ctr">
          <a:noFill/>
          <a:prstDash val="solid"/>
          <a:miter lim="800000"/>
        </a:ln>
        <a:effectLst>
          <a:glow rad="127000">
            <a:srgbClr val="9CFF1A">
              <a:alpha val="30000"/>
            </a:srgbClr>
          </a:glow>
        </a:effectLst>
      </dsp:spPr>
      <dsp:style>
        <a:lnRef idx="1">
          <a:scrgbClr r="0" g="0" b="0"/>
        </a:lnRef>
        <a:fillRef idx="1">
          <a:scrgbClr r="0" g="0" b="0"/>
        </a:fillRef>
        <a:effectRef idx="0">
          <a:scrgbClr r="0" g="0" b="0"/>
        </a:effectRef>
        <a:fontRef idx="minor"/>
      </dsp:style>
    </dsp:sp>
    <dsp:sp modelId="{937BE5E8-7FBB-D646-831F-44001EF04F5A}">
      <dsp:nvSpPr>
        <dsp:cNvPr id="0" name=""/>
        <dsp:cNvSpPr/>
      </dsp:nvSpPr>
      <dsp:spPr>
        <a:xfrm>
          <a:off x="361067" y="3095549"/>
          <a:ext cx="6542664" cy="476402"/>
        </a:xfrm>
        <a:prstGeom prst="rect">
          <a:avLst/>
        </a:prstGeom>
        <a:gradFill flip="none" rotWithShape="1">
          <a:gsLst>
            <a:gs pos="0">
              <a:srgbClr val="FEF600">
                <a:lumMod val="89000"/>
              </a:srgbClr>
            </a:gs>
            <a:gs pos="23000">
              <a:srgbClr val="FEF600">
                <a:lumMod val="89000"/>
              </a:srgbClr>
            </a:gs>
            <a:gs pos="69000">
              <a:srgbClr val="FEF600">
                <a:lumMod val="75000"/>
              </a:srgbClr>
            </a:gs>
            <a:gs pos="97000">
              <a:srgbClr val="FEF600">
                <a:lumMod val="70000"/>
              </a:srgbClr>
            </a:gs>
          </a:gsLst>
          <a:path path="circle">
            <a:fillToRect l="50000" t="50000" r="50000" b="50000"/>
          </a:path>
          <a:tileRect/>
        </a:gradFill>
        <a:ln>
          <a:noFill/>
        </a:ln>
        <a:effectLst>
          <a:glow>
            <a:srgbClr val="FFA300"/>
          </a:glow>
        </a:effectLst>
      </dsp:spPr>
      <dsp:style>
        <a:lnRef idx="0">
          <a:scrgbClr r="0" g="0" b="0"/>
        </a:lnRef>
        <a:fillRef idx="3">
          <a:scrgbClr r="0" g="0" b="0"/>
        </a:fillRef>
        <a:effectRef idx="2">
          <a:scrgbClr r="0" g="0" b="0"/>
        </a:effectRef>
        <a:fontRef idx="minor">
          <a:schemeClr val="lt1"/>
        </a:fontRef>
      </dsp:style>
      <dsp:txBody>
        <a:bodyPr spcFirstLastPara="0" vert="horz" wrap="square" lIns="37814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FFFFFF"/>
              </a:solidFill>
              <a:latin typeface="Arial"/>
              <a:ea typeface="+mn-ea"/>
              <a:cs typeface="+mn-cs"/>
            </a:rPr>
            <a:t>Post Secondary Completion</a:t>
          </a:r>
        </a:p>
      </dsp:txBody>
      <dsp:txXfrm>
        <a:off x="361067" y="3095549"/>
        <a:ext cx="6542664" cy="476402"/>
      </dsp:txXfrm>
    </dsp:sp>
    <dsp:sp modelId="{F2350631-4FB8-D847-AE4E-D61583B1F5CA}">
      <dsp:nvSpPr>
        <dsp:cNvPr id="0" name=""/>
        <dsp:cNvSpPr/>
      </dsp:nvSpPr>
      <dsp:spPr>
        <a:xfrm>
          <a:off x="63315" y="3035999"/>
          <a:ext cx="595503" cy="595503"/>
        </a:xfrm>
        <a:prstGeom prst="ellipse">
          <a:avLst/>
        </a:prstGeom>
        <a:solidFill>
          <a:srgbClr val="FFA300"/>
        </a:solidFill>
        <a:ln w="9525" cap="flat" cmpd="sng" algn="ctr">
          <a:noFill/>
          <a:prstDash val="solid"/>
          <a:miter lim="800000"/>
        </a:ln>
        <a:effectLst>
          <a:glow rad="127000">
            <a:srgbClr val="FFA300">
              <a:alpha val="30000"/>
            </a:srgbClr>
          </a:glow>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2673676" y="1909446"/>
          <a:ext cx="3796647" cy="220342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3229682" y="2232130"/>
        <a:ext cx="2684635" cy="1558055"/>
      </dsp:txXfrm>
    </dsp:sp>
    <dsp:sp modelId="{DC404C7F-EC96-4974-8903-4E37DED611CA}">
      <dsp:nvSpPr>
        <dsp:cNvPr id="0" name=""/>
        <dsp:cNvSpPr/>
      </dsp:nvSpPr>
      <dsp:spPr>
        <a:xfrm rot="11109438">
          <a:off x="1263425" y="2529417"/>
          <a:ext cx="1545486" cy="50573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629261" y="2105628"/>
          <a:ext cx="1631347" cy="12465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Kansas children need quality preschool including all day kindergarten</a:t>
          </a:r>
        </a:p>
      </dsp:txBody>
      <dsp:txXfrm>
        <a:off x="665772" y="2142139"/>
        <a:ext cx="1558325" cy="1173565"/>
      </dsp:txXfrm>
    </dsp:sp>
    <dsp:sp modelId="{B6F816ED-5D3A-4AE5-8366-59BA0A5ECABC}">
      <dsp:nvSpPr>
        <dsp:cNvPr id="0" name=""/>
        <dsp:cNvSpPr/>
      </dsp:nvSpPr>
      <dsp:spPr>
        <a:xfrm rot="12677256">
          <a:off x="1851079" y="1543219"/>
          <a:ext cx="1443011" cy="5057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140333" y="798090"/>
          <a:ext cx="1631347" cy="1246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Changes need to be made to address school culture</a:t>
          </a:r>
        </a:p>
      </dsp:txBody>
      <dsp:txXfrm>
        <a:off x="1176844" y="834601"/>
        <a:ext cx="1558325" cy="1173565"/>
      </dsp:txXfrm>
    </dsp:sp>
    <dsp:sp modelId="{9CFD45D6-EF4C-4BF1-92E2-4A7F2C41B66F}">
      <dsp:nvSpPr>
        <dsp:cNvPr id="0" name=""/>
        <dsp:cNvSpPr/>
      </dsp:nvSpPr>
      <dsp:spPr>
        <a:xfrm rot="14887044">
          <a:off x="3233185" y="1021174"/>
          <a:ext cx="1282222" cy="50573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2819676" y="55829"/>
          <a:ext cx="1631347" cy="12465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New dynamic roles for counselor and social workers</a:t>
          </a:r>
        </a:p>
      </dsp:txBody>
      <dsp:txXfrm>
        <a:off x="2856187" y="92340"/>
        <a:ext cx="1558325" cy="1173565"/>
      </dsp:txXfrm>
    </dsp:sp>
    <dsp:sp modelId="{C7A78109-5906-492F-86D0-AADAA054DFEF}">
      <dsp:nvSpPr>
        <dsp:cNvPr id="0" name=""/>
        <dsp:cNvSpPr/>
      </dsp:nvSpPr>
      <dsp:spPr>
        <a:xfrm rot="17419284">
          <a:off x="4583743" y="1019209"/>
          <a:ext cx="1264601" cy="50573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4619959" y="55837"/>
          <a:ext cx="1631347" cy="12465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 between schools and businesses</a:t>
          </a:r>
        </a:p>
      </dsp:txBody>
      <dsp:txXfrm>
        <a:off x="4656470" y="92348"/>
        <a:ext cx="1558325" cy="1173565"/>
      </dsp:txXfrm>
    </dsp:sp>
    <dsp:sp modelId="{585198E5-EE7E-4158-9742-323F90BEA087}">
      <dsp:nvSpPr>
        <dsp:cNvPr id="0" name=""/>
        <dsp:cNvSpPr/>
      </dsp:nvSpPr>
      <dsp:spPr>
        <a:xfrm rot="19614312">
          <a:off x="5787673" y="1495234"/>
          <a:ext cx="1444471" cy="505734"/>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6299301" y="730448"/>
          <a:ext cx="1631347" cy="12465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Reorganize schools around students, not the system</a:t>
          </a:r>
        </a:p>
      </dsp:txBody>
      <dsp:txXfrm>
        <a:off x="6335812" y="766959"/>
        <a:ext cx="1558325" cy="1173565"/>
      </dsp:txXfrm>
    </dsp:sp>
    <dsp:sp modelId="{5B678CBC-D046-41F4-9107-7CBFE56B210A}">
      <dsp:nvSpPr>
        <dsp:cNvPr id="0" name=""/>
        <dsp:cNvSpPr/>
      </dsp:nvSpPr>
      <dsp:spPr>
        <a:xfrm rot="21290562">
          <a:off x="6414961" y="2483066"/>
          <a:ext cx="1585889" cy="505734"/>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6883391" y="2105628"/>
          <a:ext cx="1631347" cy="124658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Community service needs to play a bigger role</a:t>
          </a:r>
        </a:p>
      </dsp:txBody>
      <dsp:txXfrm>
        <a:off x="6919902" y="2142139"/>
        <a:ext cx="1558325" cy="11735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0.19692</cdr:x>
      <cdr:y>0.4045</cdr:y>
    </cdr:from>
    <cdr:to>
      <cdr:x>0.73549</cdr:x>
      <cdr:y>0.62584</cdr:y>
    </cdr:to>
    <cdr:sp macro="" textlink="">
      <cdr:nvSpPr>
        <cdr:cNvPr id="2" name="TextBox 1">
          <a:extLst xmlns:a="http://schemas.openxmlformats.org/drawingml/2006/main">
            <a:ext uri="{FF2B5EF4-FFF2-40B4-BE49-F238E27FC236}">
              <a16:creationId xmlns:a16="http://schemas.microsoft.com/office/drawing/2014/main" id="{D8D8F5DE-A643-FD4E-8CEE-90FA9ACDA133}"/>
            </a:ext>
          </a:extLst>
        </cdr:cNvPr>
        <cdr:cNvSpPr txBox="1"/>
      </cdr:nvSpPr>
      <cdr:spPr>
        <a:xfrm xmlns:a="http://schemas.openxmlformats.org/drawingml/2006/main">
          <a:off x="2063523" y="1671108"/>
          <a:ext cx="564356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0.12746</cdr:x>
      <cdr:y>0.29241</cdr:y>
    </cdr:from>
    <cdr:to>
      <cdr:x>0.4463</cdr:x>
      <cdr:y>0.7007</cdr:y>
    </cdr:to>
    <cdr:sp macro="" textlink="">
      <cdr:nvSpPr>
        <cdr:cNvPr id="3" name="TextBox 2">
          <a:extLst xmlns:a="http://schemas.openxmlformats.org/drawingml/2006/main">
            <a:ext uri="{FF2B5EF4-FFF2-40B4-BE49-F238E27FC236}">
              <a16:creationId xmlns:a16="http://schemas.microsoft.com/office/drawing/2014/main" id="{B69CFECF-8FFF-4241-9AA7-08BA57C3692B}"/>
            </a:ext>
          </a:extLst>
        </cdr:cNvPr>
        <cdr:cNvSpPr txBox="1"/>
      </cdr:nvSpPr>
      <cdr:spPr>
        <a:xfrm xmlns:a="http://schemas.openxmlformats.org/drawingml/2006/main">
          <a:off x="1001689" y="906021"/>
          <a:ext cx="2505812" cy="1265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600" dirty="0">
              <a:solidFill>
                <a:schemeClr val="bg1"/>
              </a:solidFill>
            </a:rPr>
            <a:t>93</a:t>
          </a:r>
          <a:r>
            <a:rPr lang="en-US" sz="8000" dirty="0">
              <a:solidFill>
                <a:schemeClr val="bg1"/>
              </a:solidFill>
            </a:rPr>
            <a:t>%</a:t>
          </a:r>
        </a:p>
      </cdr:txBody>
    </cdr:sp>
  </cdr:relSizeAnchor>
  <cdr:relSizeAnchor xmlns:cdr="http://schemas.openxmlformats.org/drawingml/2006/chartDrawing">
    <cdr:from>
      <cdr:x>0.12801</cdr:x>
      <cdr:y>0.70728</cdr:y>
    </cdr:from>
    <cdr:to>
      <cdr:x>0.47035</cdr:x>
      <cdr:y>0.82524</cdr:y>
    </cdr:to>
    <cdr:sp macro="" textlink="">
      <cdr:nvSpPr>
        <cdr:cNvPr id="4" name="TextBox 3">
          <a:extLst xmlns:a="http://schemas.openxmlformats.org/drawingml/2006/main">
            <a:ext uri="{FF2B5EF4-FFF2-40B4-BE49-F238E27FC236}">
              <a16:creationId xmlns:a16="http://schemas.microsoft.com/office/drawing/2014/main" id="{0108ABE0-5E63-CC40-977A-1CC2E404B751}"/>
            </a:ext>
          </a:extLst>
        </cdr:cNvPr>
        <cdr:cNvSpPr txBox="1"/>
      </cdr:nvSpPr>
      <cdr:spPr>
        <a:xfrm xmlns:a="http://schemas.openxmlformats.org/drawingml/2006/main">
          <a:off x="1006084" y="2191493"/>
          <a:ext cx="2690452" cy="365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Strongly Agree or Agree</a:t>
          </a:r>
        </a:p>
      </cdr:txBody>
    </cdr:sp>
  </cdr:relSizeAnchor>
  <cdr:relSizeAnchor xmlns:cdr="http://schemas.openxmlformats.org/drawingml/2006/chartDrawing">
    <cdr:from>
      <cdr:x>0.12466</cdr:x>
      <cdr:y>0.71806</cdr:y>
    </cdr:from>
    <cdr:to>
      <cdr:x>0.12466</cdr:x>
      <cdr:y>0.81028</cdr:y>
    </cdr:to>
    <cdr:cxnSp macro="">
      <cdr:nvCxnSpPr>
        <cdr:cNvPr id="6" name="Straight Connector 5">
          <a:extLst xmlns:a="http://schemas.openxmlformats.org/drawingml/2006/main">
            <a:ext uri="{FF2B5EF4-FFF2-40B4-BE49-F238E27FC236}">
              <a16:creationId xmlns:a16="http://schemas.microsoft.com/office/drawing/2014/main" id="{17E94BEC-4040-0744-A79C-9DF0F56B9448}"/>
            </a:ext>
          </a:extLst>
        </cdr:cNvPr>
        <cdr:cNvCxnSpPr/>
      </cdr:nvCxnSpPr>
      <cdr:spPr>
        <a:xfrm xmlns:a="http://schemas.openxmlformats.org/drawingml/2006/main">
          <a:off x="1306285" y="2966508"/>
          <a:ext cx="0" cy="38100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0.12466</cdr:x>
      <cdr:y>0.81028</cdr:y>
    </cdr:from>
    <cdr:to>
      <cdr:x>0.48825</cdr:x>
      <cdr:y>0.81028</cdr:y>
    </cdr:to>
    <cdr:cxnSp macro="">
      <cdr:nvCxnSpPr>
        <cdr:cNvPr id="8" name="Straight Connector 7">
          <a:extLst xmlns:a="http://schemas.openxmlformats.org/drawingml/2006/main">
            <a:ext uri="{FF2B5EF4-FFF2-40B4-BE49-F238E27FC236}">
              <a16:creationId xmlns:a16="http://schemas.microsoft.com/office/drawing/2014/main" id="{06A446D0-04BD-5647-B86F-3A0EEBC9AFA2}"/>
            </a:ext>
          </a:extLst>
        </cdr:cNvPr>
        <cdr:cNvCxnSpPr/>
      </cdr:nvCxnSpPr>
      <cdr:spPr>
        <a:xfrm xmlns:a="http://schemas.openxmlformats.org/drawingml/2006/main">
          <a:off x="1306285" y="3347508"/>
          <a:ext cx="3810000"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0.8882</cdr:x>
      <cdr:y>0.77866</cdr:y>
    </cdr:from>
    <cdr:to>
      <cdr:x>0.97546</cdr:x>
      <cdr:y>1</cdr:y>
    </cdr:to>
    <cdr:sp macro="" textlink="">
      <cdr:nvSpPr>
        <cdr:cNvPr id="9" name="TextBox 8">
          <a:extLst xmlns:a="http://schemas.openxmlformats.org/drawingml/2006/main">
            <a:ext uri="{FF2B5EF4-FFF2-40B4-BE49-F238E27FC236}">
              <a16:creationId xmlns:a16="http://schemas.microsoft.com/office/drawing/2014/main" id="{DBBC9A4B-C5C5-9B43-91F8-F50380A59119}"/>
            </a:ext>
          </a:extLst>
        </cdr:cNvPr>
        <cdr:cNvSpPr txBox="1"/>
      </cdr:nvSpPr>
      <cdr:spPr>
        <a:xfrm xmlns:a="http://schemas.openxmlformats.org/drawingml/2006/main">
          <a:off x="9307285" y="32713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0.90274</cdr:x>
      <cdr:y>0.48223</cdr:y>
    </cdr:from>
    <cdr:to>
      <cdr:x>0.96819</cdr:x>
      <cdr:y>0.57908</cdr:y>
    </cdr:to>
    <cdr:sp macro="" textlink="">
      <cdr:nvSpPr>
        <cdr:cNvPr id="10" name="TextBox 9">
          <a:extLst xmlns:a="http://schemas.openxmlformats.org/drawingml/2006/main">
            <a:ext uri="{FF2B5EF4-FFF2-40B4-BE49-F238E27FC236}">
              <a16:creationId xmlns:a16="http://schemas.microsoft.com/office/drawing/2014/main" id="{B4FA8E4C-F38A-5143-B9A0-8CC64CC3C2AD}"/>
            </a:ext>
          </a:extLst>
        </cdr:cNvPr>
        <cdr:cNvSpPr txBox="1"/>
      </cdr:nvSpPr>
      <cdr:spPr>
        <a:xfrm xmlns:a="http://schemas.openxmlformats.org/drawingml/2006/main">
          <a:off x="9459685" y="1992213"/>
          <a:ext cx="685800"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0.19692</cdr:x>
      <cdr:y>0.4045</cdr:y>
    </cdr:from>
    <cdr:to>
      <cdr:x>0.73549</cdr:x>
      <cdr:y>0.62584</cdr:y>
    </cdr:to>
    <cdr:sp macro="" textlink="">
      <cdr:nvSpPr>
        <cdr:cNvPr id="2" name="TextBox 1">
          <a:extLst xmlns:a="http://schemas.openxmlformats.org/drawingml/2006/main">
            <a:ext uri="{FF2B5EF4-FFF2-40B4-BE49-F238E27FC236}">
              <a16:creationId xmlns:a16="http://schemas.microsoft.com/office/drawing/2014/main" id="{D8D8F5DE-A643-FD4E-8CEE-90FA9ACDA133}"/>
            </a:ext>
          </a:extLst>
        </cdr:cNvPr>
        <cdr:cNvSpPr txBox="1"/>
      </cdr:nvSpPr>
      <cdr:spPr>
        <a:xfrm xmlns:a="http://schemas.openxmlformats.org/drawingml/2006/main">
          <a:off x="2063523" y="1671108"/>
          <a:ext cx="564356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0.12578</cdr:x>
      <cdr:y>0.29177</cdr:y>
    </cdr:from>
    <cdr:to>
      <cdr:x>0.4463</cdr:x>
      <cdr:y>0.70823</cdr:y>
    </cdr:to>
    <cdr:sp macro="" textlink="">
      <cdr:nvSpPr>
        <cdr:cNvPr id="3" name="TextBox 2">
          <a:extLst xmlns:a="http://schemas.openxmlformats.org/drawingml/2006/main">
            <a:ext uri="{FF2B5EF4-FFF2-40B4-BE49-F238E27FC236}">
              <a16:creationId xmlns:a16="http://schemas.microsoft.com/office/drawing/2014/main" id="{B69CFECF-8FFF-4241-9AA7-08BA57C3692B}"/>
            </a:ext>
          </a:extLst>
        </cdr:cNvPr>
        <cdr:cNvSpPr txBox="1"/>
      </cdr:nvSpPr>
      <cdr:spPr>
        <a:xfrm xmlns:a="http://schemas.openxmlformats.org/drawingml/2006/main">
          <a:off x="988499" y="904034"/>
          <a:ext cx="2519002" cy="1290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600" dirty="0">
              <a:solidFill>
                <a:schemeClr val="bg1"/>
              </a:solidFill>
            </a:rPr>
            <a:t>89</a:t>
          </a:r>
          <a:r>
            <a:rPr lang="en-US" sz="8000" dirty="0">
              <a:solidFill>
                <a:schemeClr val="bg1"/>
              </a:solidFill>
            </a:rPr>
            <a:t>%</a:t>
          </a:r>
        </a:p>
      </cdr:txBody>
    </cdr:sp>
  </cdr:relSizeAnchor>
  <cdr:relSizeAnchor xmlns:cdr="http://schemas.openxmlformats.org/drawingml/2006/chartDrawing">
    <cdr:from>
      <cdr:x>0.12913</cdr:x>
      <cdr:y>0.70949</cdr:y>
    </cdr:from>
    <cdr:to>
      <cdr:x>0.47986</cdr:x>
      <cdr:y>0.83495</cdr:y>
    </cdr:to>
    <cdr:sp macro="" textlink="">
      <cdr:nvSpPr>
        <cdr:cNvPr id="4" name="TextBox 3">
          <a:extLst xmlns:a="http://schemas.openxmlformats.org/drawingml/2006/main">
            <a:ext uri="{FF2B5EF4-FFF2-40B4-BE49-F238E27FC236}">
              <a16:creationId xmlns:a16="http://schemas.microsoft.com/office/drawing/2014/main" id="{0108ABE0-5E63-CC40-977A-1CC2E404B751}"/>
            </a:ext>
          </a:extLst>
        </cdr:cNvPr>
        <cdr:cNvSpPr txBox="1"/>
      </cdr:nvSpPr>
      <cdr:spPr>
        <a:xfrm xmlns:a="http://schemas.openxmlformats.org/drawingml/2006/main">
          <a:off x="1014876" y="2198315"/>
          <a:ext cx="2756391" cy="388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Strongly Agree or Agree</a:t>
          </a:r>
        </a:p>
      </cdr:txBody>
    </cdr:sp>
  </cdr:relSizeAnchor>
  <cdr:relSizeAnchor xmlns:cdr="http://schemas.openxmlformats.org/drawingml/2006/chartDrawing">
    <cdr:from>
      <cdr:x>0.12466</cdr:x>
      <cdr:y>0.71806</cdr:y>
    </cdr:from>
    <cdr:to>
      <cdr:x>0.12466</cdr:x>
      <cdr:y>0.81028</cdr:y>
    </cdr:to>
    <cdr:cxnSp macro="">
      <cdr:nvCxnSpPr>
        <cdr:cNvPr id="6" name="Straight Connector 5">
          <a:extLst xmlns:a="http://schemas.openxmlformats.org/drawingml/2006/main">
            <a:ext uri="{FF2B5EF4-FFF2-40B4-BE49-F238E27FC236}">
              <a16:creationId xmlns:a16="http://schemas.microsoft.com/office/drawing/2014/main" id="{17E94BEC-4040-0744-A79C-9DF0F56B9448}"/>
            </a:ext>
          </a:extLst>
        </cdr:cNvPr>
        <cdr:cNvCxnSpPr/>
      </cdr:nvCxnSpPr>
      <cdr:spPr>
        <a:xfrm xmlns:a="http://schemas.openxmlformats.org/drawingml/2006/main">
          <a:off x="1306285" y="2966508"/>
          <a:ext cx="0" cy="38100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0.12466</cdr:x>
      <cdr:y>0.81028</cdr:y>
    </cdr:from>
    <cdr:to>
      <cdr:x>0.48825</cdr:x>
      <cdr:y>0.81028</cdr:y>
    </cdr:to>
    <cdr:cxnSp macro="">
      <cdr:nvCxnSpPr>
        <cdr:cNvPr id="8" name="Straight Connector 7">
          <a:extLst xmlns:a="http://schemas.openxmlformats.org/drawingml/2006/main">
            <a:ext uri="{FF2B5EF4-FFF2-40B4-BE49-F238E27FC236}">
              <a16:creationId xmlns:a16="http://schemas.microsoft.com/office/drawing/2014/main" id="{06A446D0-04BD-5647-B86F-3A0EEBC9AFA2}"/>
            </a:ext>
          </a:extLst>
        </cdr:cNvPr>
        <cdr:cNvCxnSpPr/>
      </cdr:nvCxnSpPr>
      <cdr:spPr>
        <a:xfrm xmlns:a="http://schemas.openxmlformats.org/drawingml/2006/main">
          <a:off x="1306285" y="3347508"/>
          <a:ext cx="3810000"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0.8882</cdr:x>
      <cdr:y>0.77866</cdr:y>
    </cdr:from>
    <cdr:to>
      <cdr:x>0.97546</cdr:x>
      <cdr:y>1</cdr:y>
    </cdr:to>
    <cdr:sp macro="" textlink="">
      <cdr:nvSpPr>
        <cdr:cNvPr id="9" name="TextBox 8">
          <a:extLst xmlns:a="http://schemas.openxmlformats.org/drawingml/2006/main">
            <a:ext uri="{FF2B5EF4-FFF2-40B4-BE49-F238E27FC236}">
              <a16:creationId xmlns:a16="http://schemas.microsoft.com/office/drawing/2014/main" id="{DBBC9A4B-C5C5-9B43-91F8-F50380A59119}"/>
            </a:ext>
          </a:extLst>
        </cdr:cNvPr>
        <cdr:cNvSpPr txBox="1"/>
      </cdr:nvSpPr>
      <cdr:spPr>
        <a:xfrm xmlns:a="http://schemas.openxmlformats.org/drawingml/2006/main">
          <a:off x="9307285" y="32713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0.90274</cdr:x>
      <cdr:y>0.48223</cdr:y>
    </cdr:from>
    <cdr:to>
      <cdr:x>0.96819</cdr:x>
      <cdr:y>0.57908</cdr:y>
    </cdr:to>
    <cdr:sp macro="" textlink="">
      <cdr:nvSpPr>
        <cdr:cNvPr id="10" name="TextBox 9">
          <a:extLst xmlns:a="http://schemas.openxmlformats.org/drawingml/2006/main">
            <a:ext uri="{FF2B5EF4-FFF2-40B4-BE49-F238E27FC236}">
              <a16:creationId xmlns:a16="http://schemas.microsoft.com/office/drawing/2014/main" id="{B4FA8E4C-F38A-5143-B9A0-8CC64CC3C2AD}"/>
            </a:ext>
          </a:extLst>
        </cdr:cNvPr>
        <cdr:cNvSpPr txBox="1"/>
      </cdr:nvSpPr>
      <cdr:spPr>
        <a:xfrm xmlns:a="http://schemas.openxmlformats.org/drawingml/2006/main">
          <a:off x="9459685" y="1992213"/>
          <a:ext cx="685800"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0D017-9E15-4FB1-B0C6-00A7E4C75B5C}" type="datetimeFigureOut">
              <a:rPr lang="en-US" smtClean="0"/>
              <a:t>2/23/2022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10798-0812-4B80-8587-15F81A7A01C4}" type="slidenum">
              <a:rPr lang="en-US" smtClean="0"/>
              <a:t>‹#›</a:t>
            </a:fld>
            <a:endParaRPr lang="en-US"/>
          </a:p>
        </p:txBody>
      </p:sp>
    </p:spTree>
    <p:extLst>
      <p:ext uri="{BB962C8B-B14F-4D97-AF65-F5344CB8AC3E}">
        <p14:creationId xmlns:p14="http://schemas.microsoft.com/office/powerpoint/2010/main" val="136196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AFB5-48E9-094A-8A9A-FD25166133F8}" type="datetimeFigureOut">
              <a:rPr lang="en-US" smtClean="0"/>
              <a:t>2/23/2022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8B449-3EE6-F940-A288-ACF3366978E5}" type="slidenum">
              <a:rPr lang="en-US" smtClean="0"/>
              <a:t>‹#›</a:t>
            </a:fld>
            <a:endParaRPr lang="en-US"/>
          </a:p>
        </p:txBody>
      </p:sp>
    </p:spTree>
    <p:extLst>
      <p:ext uri="{BB962C8B-B14F-4D97-AF65-F5344CB8AC3E}">
        <p14:creationId xmlns:p14="http://schemas.microsoft.com/office/powerpoint/2010/main" val="305069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0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General information about session attendees. </a:t>
            </a:r>
          </a:p>
          <a:p>
            <a:endParaRPr lang="en-US" i="0" dirty="0"/>
          </a:p>
          <a:p>
            <a:r>
              <a:rPr lang="en-US" i="0" dirty="0"/>
              <a:t>3,455 total survey respondents. </a:t>
            </a:r>
            <a:r>
              <a:rPr lang="en-US" dirty="0"/>
              <a:t>3,213 responded to the online Menti during the session and an additional 242 individuals completed the question cards or paper survey. </a:t>
            </a:r>
          </a:p>
          <a:p>
            <a:endParaRPr lang="en-US" dirty="0"/>
          </a:p>
          <a:p>
            <a:r>
              <a:rPr lang="en-US" dirty="0"/>
              <a:t>**It should be noted that the Menti items and the paper Question Cards did phrase the scale items in different ways. The Menti asked them to rate on a scale of 1 – 5 with 1 being the lowest and 5 being the highest. The Question card however, asked respondents to select from strongly agree to strongly disagree. The data has been interpreted with the strongly agree to strongly disagree scale.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23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Kansans Can Competency Wheel here as a reminder of the skills included prior to viewing the responses to the following survey item.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14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93% of individuals agree or strongly agree that the KCCW skills are needed for students to be successful adults. Whereas 2% of respondents reported disagreement or strong disagreement with the statement. 5% of respondents selected 3, which could be interpreted as a neutral response.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77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89% of respondents agree or strongly agree that the strategies expressed are still a priority to accomplish the goal of producing successful high school students. Whereas 3% of respondents reported disagreement or strong disagreement with the statement. 8 % of respondents selected 3, which could be interpreted as a neutral response.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36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survey respondents rated the statements high which can be interpreted as agreement with the Kansans Can Competency Wheel skills (93%) and the strategies (89%) used to accomplish the goal of producing successful adults. </a:t>
            </a:r>
          </a:p>
          <a:p>
            <a:endParaRPr lang="en-US" dirty="0"/>
          </a:p>
          <a:p>
            <a:r>
              <a:rPr lang="en-US" dirty="0"/>
              <a:t>…but there is more work to be done to support schools in achieving these goals…</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457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Summary points:</a:t>
            </a:r>
          </a:p>
          <a:p>
            <a:pPr marL="171450" indent="-171450">
              <a:buFontTx/>
              <a:buChar char="-"/>
            </a:pPr>
            <a:r>
              <a:rPr lang="en-US" dirty="0"/>
              <a:t>Validation of the current work of the agency</a:t>
            </a:r>
          </a:p>
          <a:p>
            <a:pPr marL="171450" indent="-171450">
              <a:buFontTx/>
              <a:buChar char="-"/>
            </a:pPr>
            <a:r>
              <a:rPr lang="en-US" dirty="0"/>
              <a:t>Consistency in needs across the state regardless of location, board region, district size</a:t>
            </a:r>
          </a:p>
          <a:p>
            <a:pPr marL="628650" lvl="1" indent="-171450">
              <a:buFontTx/>
              <a:buChar char="-"/>
            </a:pPr>
            <a:r>
              <a:rPr lang="en-US" dirty="0"/>
              <a:t>There were specific needs identified unique to certain locations (particularly rural session locations)</a:t>
            </a:r>
          </a:p>
          <a:p>
            <a:pPr marL="628650" lvl="1" indent="-171450">
              <a:buFontTx/>
              <a:buChar char="-"/>
            </a:pPr>
            <a:r>
              <a:rPr lang="en-US" dirty="0"/>
              <a:t>Regional and district comparison data can be provided if requested (however, the data was analyzed with themes and codes unique to KSDE/KSU/R12CC)</a:t>
            </a:r>
          </a:p>
          <a:p>
            <a:pPr marL="171450" lvl="0" indent="-171450">
              <a:buFontTx/>
              <a:buChar char="-"/>
            </a:pPr>
            <a:r>
              <a:rPr lang="en-US" dirty="0"/>
              <a:t>Many of these supports intersect the five core themes</a:t>
            </a:r>
          </a:p>
          <a:p>
            <a:pPr marL="628650" lvl="1" indent="-171450">
              <a:buFontTx/>
              <a:buChar char="-"/>
            </a:pPr>
            <a:r>
              <a:rPr lang="en-US" dirty="0"/>
              <a:t>Funding touches student learning, system wide needs, educator centered supports and is impacted by leadership and policy</a:t>
            </a:r>
          </a:p>
          <a:p>
            <a:pPr marL="628650" lvl="1" indent="-171450">
              <a:buFontTx/>
              <a:buChar char="-"/>
            </a:pPr>
            <a:r>
              <a:rPr lang="en-US" dirty="0"/>
              <a:t>Some supports may lead to action whereas others are out of the control of the districts/KSDE </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59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5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86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85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09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4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165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We</a:t>
            </a:r>
            <a:r>
              <a:rPr lang="en-US" sz="1600" baseline="0" dirty="0"/>
              <a:t> also learned that Kansans believe</a:t>
            </a:r>
          </a:p>
          <a:p>
            <a:pPr marL="285750" indent="-285750">
              <a:buFont typeface="Arial" panose="020B0604020202020204" pitchFamily="34" charset="0"/>
              <a:buChar char="•"/>
            </a:pPr>
            <a:r>
              <a:rPr lang="en-US" sz="1600" dirty="0"/>
              <a:t>Every</a:t>
            </a:r>
            <a:r>
              <a:rPr lang="en-US" sz="1600" baseline="0" dirty="0"/>
              <a:t> child needs access to quality preschool education</a:t>
            </a:r>
          </a:p>
          <a:p>
            <a:pPr marL="285750" indent="-285750">
              <a:buFont typeface="Arial" panose="020B0604020202020204" pitchFamily="34" charset="0"/>
              <a:buChar char="•"/>
            </a:pPr>
            <a:r>
              <a:rPr lang="en-US" sz="1600" baseline="0" dirty="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a:t>Counselors need to be able to help students identify and explore career interests</a:t>
            </a:r>
          </a:p>
          <a:p>
            <a:pPr marL="285750" indent="-285750">
              <a:buFont typeface="Arial" panose="020B0604020202020204" pitchFamily="34" charset="0"/>
              <a:buChar char="•"/>
            </a:pPr>
            <a:r>
              <a:rPr lang="en-US" sz="1600" baseline="0" dirty="0"/>
              <a:t>Must be collaboration between schools and businesses to prepare students for postsecondary pursuits</a:t>
            </a:r>
          </a:p>
          <a:p>
            <a:pPr marL="285750" indent="-285750">
              <a:buFont typeface="Arial" panose="020B0604020202020204" pitchFamily="34" charset="0"/>
              <a:buChar char="•"/>
            </a:pPr>
            <a:r>
              <a:rPr lang="en-US" sz="1600" baseline="0" dirty="0"/>
              <a:t>Schools must be reorganized around the student, not the system to meet unique needs</a:t>
            </a:r>
          </a:p>
          <a:p>
            <a:pPr marL="285750" indent="-285750">
              <a:buFont typeface="Arial" panose="020B0604020202020204" pitchFamily="34" charset="0"/>
              <a:buChar char="•"/>
            </a:pPr>
            <a:r>
              <a:rPr lang="en-US" sz="1600" baseline="0" dirty="0"/>
              <a:t>Community service is an important part of preparing students for life after high school.</a:t>
            </a:r>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3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D56005C-A41F-D441-BD3B-876C87BF62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89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3265714" y="708784"/>
            <a:ext cx="4771784" cy="2057468"/>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3265714" y="2897902"/>
            <a:ext cx="4771784" cy="8880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2/23/2022</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
        <p:nvSpPr>
          <p:cNvPr id="10" name="Rectangle 9"/>
          <p:cNvSpPr/>
          <p:nvPr userDrawn="1"/>
        </p:nvSpPr>
        <p:spPr>
          <a:xfrm>
            <a:off x="0" y="0"/>
            <a:ext cx="3124200"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8244978" y="8"/>
            <a:ext cx="543377" cy="880926"/>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80654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2/23/2022</a:t>
            </a:fld>
            <a:endParaRPr lang="en-US"/>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0939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868294" y="204787"/>
            <a:ext cx="2597220" cy="1308968"/>
          </a:xfrm>
        </p:spPr>
        <p:txBody>
          <a:bodyPr anchor="b">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868294" y="1513755"/>
            <a:ext cx="2597220" cy="308086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2/23/2022</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
        <p:nvSpPr>
          <p:cNvPr id="9" name="Rectangle 8"/>
          <p:cNvSpPr/>
          <p:nvPr userDrawn="1"/>
        </p:nvSpPr>
        <p:spPr>
          <a:xfrm>
            <a:off x="0" y="0"/>
            <a:ext cx="768403"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62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293" y="3600450"/>
            <a:ext cx="7238359" cy="425054"/>
          </a:xfrm>
        </p:spPr>
        <p:txBody>
          <a:bodyPr anchor="b"/>
          <a:lstStyle>
            <a:lvl1pPr algn="l">
              <a:defRPr sz="2000" b="1"/>
            </a:lvl1pPr>
          </a:lstStyle>
          <a:p>
            <a:r>
              <a:rPr lang="en-US"/>
              <a:t>Click to edit Master title style</a:t>
            </a:r>
          </a:p>
        </p:txBody>
      </p:sp>
      <p:sp>
        <p:nvSpPr>
          <p:cNvPr id="3" name="Picture Placeholder 2"/>
          <p:cNvSpPr>
            <a:spLocks noGrp="1" noChangeAspect="1"/>
          </p:cNvSpPr>
          <p:nvPr>
            <p:ph type="pic" idx="1"/>
          </p:nvPr>
        </p:nvSpPr>
        <p:spPr>
          <a:xfrm>
            <a:off x="868294" y="-1"/>
            <a:ext cx="7238359" cy="3462337"/>
          </a:xfrm>
          <a:solidFill>
            <a:schemeClr val="accent1"/>
          </a:solidFill>
        </p:spPr>
        <p:txBody>
          <a:bodyPr lIns="0" tIns="0" rIns="0" bIns="0"/>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8293" y="4025503"/>
            <a:ext cx="723835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2/23/2022</a:t>
            </a:fld>
            <a:endParaRPr lang="en-US"/>
          </a:p>
        </p:txBody>
      </p:sp>
      <p:sp>
        <p:nvSpPr>
          <p:cNvPr id="6" name="Footer Placeholder 5"/>
          <p:cNvSpPr>
            <a:spLocks noGrp="1"/>
          </p:cNvSpPr>
          <p:nvPr>
            <p:ph type="ftr" sz="quarter" idx="11"/>
          </p:nvPr>
        </p:nvSpPr>
        <p:spPr>
          <a:xfrm>
            <a:off x="3124199" y="4767263"/>
            <a:ext cx="4982454" cy="273844"/>
          </a:xfrm>
        </p:spPr>
        <p:txBody>
          <a:bodyPr lIns="0" tIns="0" rIns="0" bIns="0"/>
          <a:lstStyle/>
          <a:p>
            <a:endParaRPr lang="en-US"/>
          </a:p>
        </p:txBody>
      </p:sp>
      <p:sp>
        <p:nvSpPr>
          <p:cNvPr id="7" name="Slide Number Placeholder 6"/>
          <p:cNvSpPr>
            <a:spLocks noGrp="1"/>
          </p:cNvSpPr>
          <p:nvPr>
            <p:ph type="sldNum" sz="quarter" idx="12"/>
          </p:nvPr>
        </p:nvSpPr>
        <p:spPr>
          <a:xfrm>
            <a:off x="8244968" y="4767263"/>
            <a:ext cx="614722" cy="273844"/>
          </a:xfrm>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17411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2/23/2022</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21284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8294" y="205979"/>
            <a:ext cx="5608706"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2/23/2022</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06250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5537836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F4B587-9FDF-46DF-B460-9026AE4DF246}"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5657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49"/>
            <a:ext cx="6038315" cy="2666999"/>
          </a:xfrm>
          <a:solidFill>
            <a:schemeClr val="accent1"/>
          </a:solidFill>
        </p:spPr>
        <p:txBody>
          <a:bodyPr wrap="square" lIns="365760" rIns="9144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www.ksde.org7</a:t>
            </a:r>
            <a:endParaRPr lang="en-US" sz="700" i="1" dirty="0">
              <a:solidFill>
                <a:schemeClr val="bg1">
                  <a:lumMod val="65000"/>
                </a:schemeClr>
              </a:solidFill>
            </a:endParaRPr>
          </a:p>
        </p:txBody>
      </p:sp>
      <p:sp>
        <p:nvSpPr>
          <p:cNvPr id="9" name="Rectangle 8"/>
          <p:cNvSpPr/>
          <p:nvPr userDrawn="1"/>
        </p:nvSpPr>
        <p:spPr>
          <a:xfrm>
            <a:off x="990600" y="3768916"/>
            <a:ext cx="7132320" cy="1535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001000" y="3714749"/>
            <a:ext cx="1132911" cy="253916"/>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spTree>
    <p:extLst>
      <p:ext uri="{BB962C8B-B14F-4D97-AF65-F5344CB8AC3E}">
        <p14:creationId xmlns:p14="http://schemas.microsoft.com/office/powerpoint/2010/main" val="75755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a:t>Click to edit Master title style</a:t>
            </a:r>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428417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4377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96516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093268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0" name="Group 9"/>
          <p:cNvGrpSpPr/>
          <p:nvPr userDrawn="1"/>
        </p:nvGrpSpPr>
        <p:grpSpPr>
          <a:xfrm>
            <a:off x="0" y="4574984"/>
            <a:ext cx="9144000" cy="209848"/>
            <a:chOff x="0" y="4574984"/>
            <a:chExt cx="9144000" cy="209848"/>
          </a:xfrm>
        </p:grpSpPr>
        <p:sp>
          <p:nvSpPr>
            <p:cNvPr id="11" name="Rectangle 10"/>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2910586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79310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661952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64074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a:t>Click to edit Master title style</a:t>
            </a:r>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51947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5" name="Group 14"/>
          <p:cNvGrpSpPr/>
          <p:nvPr userDrawn="1"/>
        </p:nvGrpSpPr>
        <p:grpSpPr>
          <a:xfrm>
            <a:off x="0" y="4574984"/>
            <a:ext cx="9144000" cy="209848"/>
            <a:chOff x="0" y="4574984"/>
            <a:chExt cx="9144000" cy="209848"/>
          </a:xfrm>
        </p:grpSpPr>
        <p:sp>
          <p:nvSpPr>
            <p:cNvPr id="16" name="Rectangle 15"/>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532605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grpSp>
        <p:nvGrpSpPr>
          <p:cNvPr id="14" name="Group 13"/>
          <p:cNvGrpSpPr/>
          <p:nvPr userDrawn="1"/>
        </p:nvGrpSpPr>
        <p:grpSpPr>
          <a:xfrm>
            <a:off x="0" y="4574984"/>
            <a:ext cx="9144000" cy="209848"/>
            <a:chOff x="0" y="4574984"/>
            <a:chExt cx="9144000" cy="209848"/>
          </a:xfrm>
        </p:grpSpPr>
        <p:sp>
          <p:nvSpPr>
            <p:cNvPr id="15" name="Rectangle 14"/>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622201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6" name="Rectangle 15"/>
          <p:cNvSpPr/>
          <p:nvPr userDrawn="1"/>
        </p:nvSpPr>
        <p:spPr>
          <a:xfrm>
            <a:off x="5181600" y="0"/>
            <a:ext cx="3962400" cy="457498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5257800" y="666750"/>
            <a:ext cx="3772272" cy="39082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a:t>Click to edit Master title style</a:t>
            </a:r>
          </a:p>
        </p:txBody>
      </p:sp>
      <p:grpSp>
        <p:nvGrpSpPr>
          <p:cNvPr id="17" name="Group 16"/>
          <p:cNvGrpSpPr/>
          <p:nvPr userDrawn="1"/>
        </p:nvGrpSpPr>
        <p:grpSpPr>
          <a:xfrm>
            <a:off x="0" y="4574984"/>
            <a:ext cx="9144000" cy="209848"/>
            <a:chOff x="0" y="4574984"/>
            <a:chExt cx="9144000" cy="209848"/>
          </a:xfrm>
        </p:grpSpPr>
        <p:sp>
          <p:nvSpPr>
            <p:cNvPr id="18" name="Rectangle 17"/>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184714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F4B587-9FDF-46DF-B460-9026AE4DF246}"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9" name="TextBox 8"/>
          <p:cNvSpPr txBox="1"/>
          <p:nvPr userDrawn="1"/>
        </p:nvSpPr>
        <p:spPr>
          <a:xfrm>
            <a:off x="8244280" y="4857750"/>
            <a:ext cx="747320" cy="200055"/>
          </a:xfrm>
          <a:prstGeom prst="rect">
            <a:avLst/>
          </a:prstGeom>
          <a:noFill/>
        </p:spPr>
        <p:txBody>
          <a:bodyPr wrap="none" rtlCol="0">
            <a:spAutoFit/>
          </a:bodyPr>
          <a:lstStyle/>
          <a:p>
            <a:pPr algn="r"/>
            <a:r>
              <a:rPr lang="en-US" sz="700" i="1" baseline="0" dirty="0">
                <a:solidFill>
                  <a:schemeClr val="bg1">
                    <a:lumMod val="75000"/>
                  </a:schemeClr>
                </a:solidFill>
              </a:rPr>
              <a:t>www.ksde.org</a:t>
            </a:r>
            <a:endParaRPr lang="en-US" sz="700" i="1" dirty="0">
              <a:solidFill>
                <a:schemeClr val="bg1">
                  <a:lumMod val="75000"/>
                </a:schemeClr>
              </a:solidFill>
            </a:endParaRPr>
          </a:p>
        </p:txBody>
      </p:sp>
      <p:sp>
        <p:nvSpPr>
          <p:cNvPr id="2" name="Title 1"/>
          <p:cNvSpPr>
            <a:spLocks noGrp="1"/>
          </p:cNvSpPr>
          <p:nvPr>
            <p:ph type="ctrTitle"/>
          </p:nvPr>
        </p:nvSpPr>
        <p:spPr>
          <a:xfrm>
            <a:off x="3124200" y="1047750"/>
            <a:ext cx="5867400" cy="2033588"/>
          </a:xfrm>
        </p:spPr>
        <p:txBody>
          <a:bodyPr wrap="square" anchor="b">
            <a:noAutofit/>
          </a:bodyPr>
          <a:lstStyle>
            <a:lvl1pPr algn="l">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600200" y="3181350"/>
            <a:ext cx="7391400" cy="723900"/>
          </a:xfrm>
          <a:prstGeom prst="rect">
            <a:avLst/>
          </a:prstGeo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8242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12" title="Photo"/>
          <p:cNvSpPr>
            <a:spLocks noGrp="1"/>
          </p:cNvSpPr>
          <p:nvPr>
            <p:ph type="pic" sz="quarter" idx="13"/>
          </p:nvPr>
        </p:nvSpPr>
        <p:spPr>
          <a:xfrm>
            <a:off x="0" y="0"/>
            <a:ext cx="3249613" cy="5143500"/>
          </a:xfrm>
          <a:solidFill>
            <a:schemeClr val="tx2"/>
          </a:solidFill>
        </p:spPr>
        <p:txBody>
          <a:bodyPr lIns="457200" rIns="457200" anchor="ctr" anchorCtr="0"/>
          <a:lstStyle>
            <a:lvl1pPr>
              <a:defRPr>
                <a:noFill/>
              </a:defRPr>
            </a:lvl1pPr>
          </a:lstStyle>
          <a:p>
            <a:endParaRPr lang="en-US"/>
          </a:p>
        </p:txBody>
      </p:sp>
      <p:sp>
        <p:nvSpPr>
          <p:cNvPr id="2" name="Title 1"/>
          <p:cNvSpPr>
            <a:spLocks noGrp="1"/>
          </p:cNvSpPr>
          <p:nvPr>
            <p:ph type="title"/>
          </p:nvPr>
        </p:nvSpPr>
        <p:spPr>
          <a:xfrm>
            <a:off x="3319503" y="2313940"/>
            <a:ext cx="5175210" cy="2350930"/>
          </a:xfrm>
        </p:spPr>
        <p:txBody>
          <a:bodyPr anchor="t">
            <a:norm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319503" y="1188799"/>
            <a:ext cx="5175210" cy="1125140"/>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2/23/2022</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grpSp>
        <p:nvGrpSpPr>
          <p:cNvPr id="9" name="Group 8"/>
          <p:cNvGrpSpPr/>
          <p:nvPr userDrawn="1"/>
        </p:nvGrpSpPr>
        <p:grpSpPr>
          <a:xfrm>
            <a:off x="8244978" y="8"/>
            <a:ext cx="543377" cy="880926"/>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895109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06078"/>
            <a:ext cx="8686800" cy="3775472"/>
          </a:xfrm>
          <a:prstGeom prst="rect">
            <a:avLst/>
          </a:prstGeom>
        </p:spPr>
        <p:txBody>
          <a:bodyPr/>
          <a:lstStyle>
            <a:lvl1pPr marL="182880" indent="-182880">
              <a:buClr>
                <a:srgbClr val="4B4B4D"/>
              </a:buClr>
              <a:buSzPct val="125000"/>
              <a:buFont typeface="Arial" panose="020B0604020202020204" pitchFamily="34" charset="0"/>
              <a:buChar char="•"/>
              <a:defRPr/>
            </a:lvl1pPr>
            <a:lvl2pPr>
              <a:buClr>
                <a:schemeClr val="tx1">
                  <a:lumMod val="50000"/>
                  <a:lumOff val="50000"/>
                </a:schemeClr>
              </a:buClr>
              <a:buSzPct val="120000"/>
              <a:defRPr/>
            </a:lvl2pPr>
            <a:lvl3pPr marL="1257300" indent="-342900">
              <a:buClr>
                <a:schemeClr val="tx1">
                  <a:lumMod val="50000"/>
                  <a:lumOff val="50000"/>
                </a:schemeClr>
              </a:buClr>
              <a:buFont typeface="Arial" panose="020B0604020202020204" pitchFamily="34" charset="0"/>
              <a:buChar char="•"/>
              <a:defRPr/>
            </a:lvl3pPr>
            <a:lvl4pPr>
              <a:buClr>
                <a:schemeClr val="bg1">
                  <a:lumMod val="85000"/>
                </a:schemeClr>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F4B587-9FDF-46DF-B460-9026AE4DF246}"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741748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5684" y="1047750"/>
            <a:ext cx="6038315" cy="2667000"/>
          </a:xfrm>
          <a:solidFill>
            <a:schemeClr val="accent2"/>
          </a:solidFill>
        </p:spPr>
        <p:txBody>
          <a:bodyPr wrap="square" lIns="365760" rIns="9144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401" y="3257550"/>
            <a:ext cx="5943600" cy="685800"/>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7" name="TextBox 16"/>
          <p:cNvSpPr txBox="1"/>
          <p:nvPr userDrawn="1"/>
        </p:nvSpPr>
        <p:spPr>
          <a:xfrm>
            <a:off x="6192436" y="4811808"/>
            <a:ext cx="2887329"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www.ksde.org7</a:t>
            </a:r>
            <a:endParaRPr lang="en-US" sz="700" i="1" dirty="0">
              <a:solidFill>
                <a:schemeClr val="bg1">
                  <a:lumMod val="65000"/>
                </a:schemeClr>
              </a:solidFill>
            </a:endParaRPr>
          </a:p>
        </p:txBody>
      </p:sp>
      <p:sp>
        <p:nvSpPr>
          <p:cNvPr id="12" name="Rectangle 11"/>
          <p:cNvSpPr/>
          <p:nvPr userDrawn="1"/>
        </p:nvSpPr>
        <p:spPr>
          <a:xfrm>
            <a:off x="1066800" y="3771160"/>
            <a:ext cx="6400800" cy="14109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086600" y="3714750"/>
            <a:ext cx="2057400" cy="253916"/>
          </a:xfrm>
          <a:prstGeom prst="rect">
            <a:avLst/>
          </a:prstGeom>
          <a:noFill/>
        </p:spPr>
        <p:txBody>
          <a:bodyPr wrap="square" rtlCol="0">
            <a:spAutoFit/>
          </a:bodyPr>
          <a:lstStyle/>
          <a:p>
            <a:pPr algn="r"/>
            <a:r>
              <a:rPr lang="en-US" sz="1050" b="1" dirty="0">
                <a:solidFill>
                  <a:schemeClr val="accent2">
                    <a:lumMod val="60000"/>
                    <a:lumOff val="40000"/>
                  </a:schemeClr>
                </a:solidFill>
                <a:latin typeface="Century Gothic" panose="020B0502020202020204" pitchFamily="34" charset="0"/>
              </a:rPr>
              <a:t>BUSINESS</a:t>
            </a:r>
            <a:r>
              <a:rPr lang="en-US" sz="1050" b="1" baseline="0" dirty="0">
                <a:solidFill>
                  <a:schemeClr val="accent2">
                    <a:lumMod val="60000"/>
                    <a:lumOff val="40000"/>
                  </a:schemeClr>
                </a:solidFill>
                <a:latin typeface="Century Gothic" panose="020B0502020202020204" pitchFamily="34" charset="0"/>
              </a:rPr>
              <a:t> AND INDUSTRY</a:t>
            </a:r>
            <a:endParaRPr lang="en-US" sz="1050" b="1" dirty="0">
              <a:solidFill>
                <a:schemeClr val="accent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898984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5571"/>
          </a:xfrm>
        </p:spPr>
        <p:txBody>
          <a:bodyPr/>
          <a:lstStyle/>
          <a:p>
            <a:r>
              <a:rPr lang="en-US" dirty="0"/>
              <a:t>Click to edit Master title style</a:t>
            </a:r>
          </a:p>
        </p:txBody>
      </p:sp>
      <p:sp>
        <p:nvSpPr>
          <p:cNvPr id="3" name="Content Placeholder 2"/>
          <p:cNvSpPr>
            <a:spLocks noGrp="1"/>
          </p:cNvSpPr>
          <p:nvPr>
            <p:ph sz="half" idx="1"/>
          </p:nvPr>
        </p:nvSpPr>
        <p:spPr>
          <a:xfrm>
            <a:off x="457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47750"/>
            <a:ext cx="4038600" cy="36575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50035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895350"/>
            <a:ext cx="4040188"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18084"/>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895350"/>
            <a:ext cx="4041775" cy="914400"/>
          </a:xfrm>
          <a:prstGeom prst="rect">
            <a:avLst/>
          </a:prstGeom>
          <a:solidFill>
            <a:schemeClr val="bg2"/>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18084"/>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488101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79"/>
            <a:ext cx="82296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993413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4B4B4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5" name="Group 14"/>
          <p:cNvGrpSpPr/>
          <p:nvPr userDrawn="1"/>
        </p:nvGrpSpPr>
        <p:grpSpPr>
          <a:xfrm>
            <a:off x="152400" y="4861994"/>
            <a:ext cx="2933700" cy="149869"/>
            <a:chOff x="304800" y="3712219"/>
            <a:chExt cx="6248400" cy="228600"/>
          </a:xfrm>
        </p:grpSpPr>
        <p:sp>
          <p:nvSpPr>
            <p:cNvPr id="16" name="Rectangle 15"/>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0" name="Rectangle 9"/>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3678347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95300" y="1047750"/>
            <a:ext cx="8153400" cy="3048000"/>
          </a:xfrm>
          <a:prstGeom prst="rect">
            <a:avLst/>
          </a:prstGeom>
        </p:spPr>
        <p:txBody>
          <a:bodyPr anchor="ctr"/>
          <a:lstStyle>
            <a:lvl1pPr marL="0" indent="0" algn="ctr">
              <a:buNone/>
              <a:defRPr i="1">
                <a:solidFill>
                  <a:schemeClr val="bg1"/>
                </a:solidFill>
              </a:defRPr>
            </a:lvl1pPr>
            <a:lvl2pPr marL="457200" indent="0" algn="r">
              <a:buNone/>
              <a:defRPr i="1">
                <a:solidFill>
                  <a:schemeClr val="bg1"/>
                </a:solidFill>
              </a:defRPr>
            </a:lvl2pPr>
            <a:lvl3pPr marL="914400" indent="0" algn="ctr">
              <a:buNone/>
              <a:defRPr i="1">
                <a:solidFill>
                  <a:schemeClr val="bg1"/>
                </a:solidFill>
              </a:defRPr>
            </a:lvl3pPr>
            <a:lvl4pPr marL="1371600" indent="0" algn="ctr">
              <a:buNone/>
              <a:defRPr i="1">
                <a:solidFill>
                  <a:schemeClr val="bg1"/>
                </a:solidFill>
              </a:defRPr>
            </a:lvl4pPr>
            <a:lvl5pPr marL="1828800" indent="0" algn="ctr">
              <a:buNone/>
              <a:defRPr i="1">
                <a:solidFill>
                  <a:schemeClr val="bg1"/>
                </a:solidFill>
              </a:defRPr>
            </a:lvl5pPr>
          </a:lstStyle>
          <a:p>
            <a:pPr lvl="0"/>
            <a:r>
              <a:rPr lang="en-US" dirty="0"/>
              <a:t>“Click to edit Master text styles”</a:t>
            </a:r>
          </a:p>
          <a:p>
            <a:pPr lvl="1"/>
            <a:r>
              <a:rPr lang="en-US" dirty="0"/>
              <a:t>-- author</a:t>
            </a:r>
          </a:p>
        </p:txBody>
      </p:sp>
      <p:sp>
        <p:nvSpPr>
          <p:cNvPr id="17" name="TextBox 16"/>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8" name="Group 7"/>
          <p:cNvGrpSpPr/>
          <p:nvPr userDrawn="1"/>
        </p:nvGrpSpPr>
        <p:grpSpPr>
          <a:xfrm>
            <a:off x="152400" y="4861994"/>
            <a:ext cx="2933700" cy="149869"/>
            <a:chOff x="304800" y="3712219"/>
            <a:chExt cx="6248400" cy="228600"/>
          </a:xfrm>
        </p:grpSpPr>
        <p:sp>
          <p:nvSpPr>
            <p:cNvPr id="9" name="Rectangle 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2" name="Rectangle 11"/>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1075254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4B4B4D"/>
        </a:solidFill>
        <a:effectLst/>
      </p:bgPr>
    </p:bg>
    <p:spTree>
      <p:nvGrpSpPr>
        <p:cNvPr id="1" name=""/>
        <p:cNvGrpSpPr/>
        <p:nvPr/>
      </p:nvGrpSpPr>
      <p:grpSpPr>
        <a:xfrm>
          <a:off x="0" y="0"/>
          <a:ext cx="0" cy="0"/>
          <a:chOff x="0" y="0"/>
          <a:chExt cx="0" cy="0"/>
        </a:xfrm>
      </p:grpSpPr>
      <p:sp>
        <p:nvSpPr>
          <p:cNvPr id="8" name="Rectangle 7"/>
          <p:cNvSpPr/>
          <p:nvPr userDrawn="1"/>
        </p:nvSpPr>
        <p:spPr>
          <a:xfrm>
            <a:off x="0" y="4781550"/>
            <a:ext cx="91440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57900" y="0"/>
            <a:ext cx="30861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9151620" cy="590549"/>
          </a:xfrm>
          <a:solidFill>
            <a:schemeClr val="tx1"/>
          </a:solidFill>
        </p:spPr>
        <p:txBody>
          <a:bodyPr lIns="274320" tIns="91440" rIns="91440"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76200" y="666750"/>
            <a:ext cx="5787470" cy="2283702"/>
          </a:xfrm>
          <a:prstGeom prst="rect">
            <a:avLst/>
          </a:prstGeom>
        </p:spPr>
        <p:txBody>
          <a:bodyPr wrap="square">
            <a:sp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62801" y="590550"/>
            <a:ext cx="1981199" cy="4004073"/>
          </a:xfrm>
          <a:prstGeom prst="rect">
            <a:avLst/>
          </a:prstGeom>
        </p:spPr>
        <p:txBody>
          <a:bodyPr/>
          <a:lstStyle>
            <a:lvl1pPr marL="285750" indent="-285750">
              <a:buFont typeface="Arial" panose="020B0604020202020204" pitchFamily="34" charset="0"/>
              <a:buChar char="•"/>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9" name="Group 18"/>
          <p:cNvGrpSpPr/>
          <p:nvPr userDrawn="1"/>
        </p:nvGrpSpPr>
        <p:grpSpPr>
          <a:xfrm>
            <a:off x="152400" y="4861994"/>
            <a:ext cx="2933700" cy="149869"/>
            <a:chOff x="304800" y="3712219"/>
            <a:chExt cx="6248400" cy="228600"/>
          </a:xfrm>
        </p:grpSpPr>
        <p:sp>
          <p:nvSpPr>
            <p:cNvPr id="20" name="Rectangle 19"/>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23" name="Rectangle 22"/>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3600127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4B4B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949" y="3600450"/>
            <a:ext cx="8301851" cy="425054"/>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76200" y="133350"/>
            <a:ext cx="8991600"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84949" y="4025503"/>
            <a:ext cx="8301851"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7" name="Rectangle 16"/>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2519356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4B4B4D"/>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06064" y="865585"/>
            <a:ext cx="6270935" cy="34123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190501" y="209550"/>
            <a:ext cx="8762999" cy="425054"/>
          </a:xfrm>
        </p:spPr>
        <p:txBody>
          <a:bodyPr anchor="b"/>
          <a:lstStyle>
            <a:lvl1pPr algn="l">
              <a:defRPr sz="2000" b="0"/>
            </a:lvl1pPr>
          </a:lstStyle>
          <a:p>
            <a:r>
              <a:rPr lang="en-US" dirty="0"/>
              <a:t>Click to edit Master title style</a:t>
            </a:r>
          </a:p>
        </p:txBody>
      </p:sp>
      <p:sp>
        <p:nvSpPr>
          <p:cNvPr id="4" name="Text Placeholder 3"/>
          <p:cNvSpPr>
            <a:spLocks noGrp="1"/>
          </p:cNvSpPr>
          <p:nvPr>
            <p:ph type="body" sz="half" idx="2"/>
          </p:nvPr>
        </p:nvSpPr>
        <p:spPr>
          <a:xfrm>
            <a:off x="6553200" y="742950"/>
            <a:ext cx="2362200"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8" name="TextBox 17"/>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13" name="Group 12"/>
          <p:cNvGrpSpPr/>
          <p:nvPr userDrawn="1"/>
        </p:nvGrpSpPr>
        <p:grpSpPr>
          <a:xfrm>
            <a:off x="152400" y="4861994"/>
            <a:ext cx="2933700" cy="149869"/>
            <a:chOff x="304800" y="3712219"/>
            <a:chExt cx="6248400" cy="228600"/>
          </a:xfrm>
        </p:grpSpPr>
        <p:sp>
          <p:nvSpPr>
            <p:cNvPr id="19" name="Rectangle 18"/>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7" name="Rectangle 16"/>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55272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56955" y="205978"/>
            <a:ext cx="3849699" cy="122324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p:txBody>
          <a:bodyPr/>
          <a:lstStyle/>
          <a:p>
            <a:fld id="{A6B1562E-A5C8-9F43-9794-799EA76A6F53}" type="datetimeFigureOut">
              <a:rPr lang="en-US" smtClean="0"/>
              <a:pPr/>
              <a:t>2/23/2022</a:t>
            </a:fld>
            <a:endParaRPr lang="en-US"/>
          </a:p>
        </p:txBody>
      </p:sp>
      <p:sp>
        <p:nvSpPr>
          <p:cNvPr id="6" name="Picture Placeholder 12" title="Photo"/>
          <p:cNvSpPr>
            <a:spLocks noGrp="1"/>
          </p:cNvSpPr>
          <p:nvPr>
            <p:ph type="pic" sz="quarter" idx="13"/>
          </p:nvPr>
        </p:nvSpPr>
        <p:spPr>
          <a:xfrm>
            <a:off x="0" y="0"/>
            <a:ext cx="3249613" cy="5143500"/>
          </a:xfrm>
          <a:noFill/>
        </p:spPr>
        <p:txBody>
          <a:bodyPr lIns="457200" rIns="457200" anchor="ctr" anchorCtr="0"/>
          <a:lstStyle>
            <a:lvl1pPr>
              <a:defRPr>
                <a:noFill/>
              </a:defRPr>
            </a:lvl1pPr>
          </a:lstStyle>
          <a:p>
            <a:endParaRPr lang="en-US"/>
          </a:p>
        </p:txBody>
      </p:sp>
      <p:sp>
        <p:nvSpPr>
          <p:cNvPr id="9" name="Content Placeholder 8"/>
          <p:cNvSpPr>
            <a:spLocks noGrp="1"/>
          </p:cNvSpPr>
          <p:nvPr>
            <p:ph sz="quarter" idx="14"/>
          </p:nvPr>
        </p:nvSpPr>
        <p:spPr>
          <a:xfrm>
            <a:off x="3349625" y="1567543"/>
            <a:ext cx="4757738" cy="31997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244978" y="8"/>
            <a:ext cx="543377" cy="880926"/>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3349625" y="205979"/>
            <a:ext cx="838200" cy="857646"/>
          </a:xfrm>
          <a:solidFill>
            <a:schemeClr val="bg1"/>
          </a:solidFill>
        </p:spPr>
        <p:txBody>
          <a:bodyPr/>
          <a:lstStyle/>
          <a:p>
            <a:endParaRPr lang="en-US" dirty="0"/>
          </a:p>
        </p:txBody>
      </p:sp>
    </p:spTree>
    <p:extLst>
      <p:ext uri="{BB962C8B-B14F-4D97-AF65-F5344CB8AC3E}">
        <p14:creationId xmlns:p14="http://schemas.microsoft.com/office/powerpoint/2010/main" val="3290272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838200" y="1123950"/>
            <a:ext cx="7467600" cy="3352800"/>
          </a:xfrm>
          <a:prstGeom prst="rect">
            <a:avLst/>
          </a:prstGeom>
        </p:spPr>
        <p:txBody>
          <a:bodyPr/>
          <a:lstStyle/>
          <a:p>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8" name="Rectangle 17"/>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3824006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971550"/>
            <a:ext cx="9144000" cy="3603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8100" y="0"/>
            <a:ext cx="9220200" cy="895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3350"/>
            <a:ext cx="8686800" cy="765571"/>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22" name="Rectangle 21"/>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spTree>
    <p:extLst>
      <p:ext uri="{BB962C8B-B14F-4D97-AF65-F5344CB8AC3E}">
        <p14:creationId xmlns:p14="http://schemas.microsoft.com/office/powerpoint/2010/main" val="3608311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2/23/2022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1" name="Rectangle 10"/>
          <p:cNvSpPr/>
          <p:nvPr userDrawn="1"/>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p:cNvSpPr txBox="1"/>
          <p:nvPr userDrawn="1"/>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grpSp>
        <p:nvGrpSpPr>
          <p:cNvPr id="24" name="Group 23"/>
          <p:cNvGrpSpPr/>
          <p:nvPr userDrawn="1"/>
        </p:nvGrpSpPr>
        <p:grpSpPr>
          <a:xfrm>
            <a:off x="152400" y="4861994"/>
            <a:ext cx="2933700" cy="149869"/>
            <a:chOff x="304800" y="3712219"/>
            <a:chExt cx="6248400" cy="228600"/>
          </a:xfrm>
        </p:grpSpPr>
        <p:sp>
          <p:nvSpPr>
            <p:cNvPr id="25" name="Rectangle 2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6" name="Rectangle 15"/>
          <p:cNvSpPr/>
          <p:nvPr userDrawn="1"/>
        </p:nvSpPr>
        <p:spPr>
          <a:xfrm>
            <a:off x="5181600" y="0"/>
            <a:ext cx="3962400" cy="457498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76200" y="666750"/>
            <a:ext cx="5105399"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5257800" y="666750"/>
            <a:ext cx="3772272" cy="39082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p:cNvSpPr/>
          <p:nvPr userDrawn="1"/>
        </p:nvSpPr>
        <p:spPr>
          <a:xfrm>
            <a:off x="-38100" y="0"/>
            <a:ext cx="9220200" cy="59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p:cNvSpPr>
            <a:spLocks noGrp="1"/>
          </p:cNvSpPr>
          <p:nvPr>
            <p:ph type="title"/>
          </p:nvPr>
        </p:nvSpPr>
        <p:spPr>
          <a:xfrm>
            <a:off x="76200" y="133351"/>
            <a:ext cx="8953872" cy="457199"/>
          </a:xfrm>
        </p:spPr>
        <p:txBody>
          <a:bodyPr bIns="91440"/>
          <a:lstStyle/>
          <a:p>
            <a:r>
              <a:rPr lang="en-US" dirty="0"/>
              <a:t>Click to edit Master title style</a:t>
            </a:r>
          </a:p>
        </p:txBody>
      </p:sp>
      <p:grpSp>
        <p:nvGrpSpPr>
          <p:cNvPr id="17" name="Group 16"/>
          <p:cNvGrpSpPr/>
          <p:nvPr userDrawn="1"/>
        </p:nvGrpSpPr>
        <p:grpSpPr>
          <a:xfrm>
            <a:off x="0" y="4574984"/>
            <a:ext cx="9144000" cy="209848"/>
            <a:chOff x="0" y="4574984"/>
            <a:chExt cx="9144000" cy="209848"/>
          </a:xfrm>
        </p:grpSpPr>
        <p:sp>
          <p:nvSpPr>
            <p:cNvPr id="18" name="Rectangle 17"/>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3319408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499"/>
            <a:ext cx="9142223" cy="5142500"/>
          </a:xfrm>
          <a:prstGeom prst="rect">
            <a:avLst/>
          </a:prstGeom>
        </p:spPr>
      </p:pic>
      <p:sp>
        <p:nvSpPr>
          <p:cNvPr id="3" name="Subtitle 2"/>
          <p:cNvSpPr>
            <a:spLocks noGrp="1"/>
          </p:cNvSpPr>
          <p:nvPr>
            <p:ph type="subTitle" idx="1"/>
          </p:nvPr>
        </p:nvSpPr>
        <p:spPr>
          <a:xfrm>
            <a:off x="1143002" y="3244851"/>
            <a:ext cx="5610113" cy="778244"/>
          </a:xfrm>
          <a:prstGeom prst="rect">
            <a:avLst/>
          </a:prstGeo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2"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49168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5653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 y="501"/>
            <a:ext cx="9142220" cy="5142498"/>
          </a:xfrm>
          <a:prstGeom prst="rect">
            <a:avLst/>
          </a:prstGeom>
        </p:spPr>
      </p:pic>
      <p:sp>
        <p:nvSpPr>
          <p:cNvPr id="2" name="Title 1"/>
          <p:cNvSpPr>
            <a:spLocks noGrp="1"/>
          </p:cNvSpPr>
          <p:nvPr>
            <p:ph type="title"/>
          </p:nvPr>
        </p:nvSpPr>
        <p:spPr>
          <a:xfrm>
            <a:off x="1420093"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3"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44745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43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0230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5"/>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3"/>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3"/>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003822"/>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418952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892" indent="0">
              <a:buNone/>
              <a:defRPr/>
            </a:lvl2pPr>
            <a:lvl3pPr marL="685783" indent="0">
              <a:buNone/>
              <a:defRPr/>
            </a:lvl3pPr>
            <a:lvl4pPr marL="1028675" indent="0">
              <a:buNone/>
              <a:defRPr/>
            </a:lvl4pPr>
            <a:lvl5pPr marL="1371566"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892" indent="0" algn="r">
              <a:buNone/>
              <a:defRPr/>
            </a:lvl2pPr>
            <a:lvl3pPr marL="685783" indent="0" algn="r">
              <a:buNone/>
              <a:defRPr/>
            </a:lvl3pPr>
            <a:lvl4pPr marL="1028675" indent="0" algn="r">
              <a:buNone/>
              <a:defRPr/>
            </a:lvl4pPr>
            <a:lvl5pPr marL="1371566" indent="0" algn="r">
              <a:buNone/>
              <a:defRPr/>
            </a:lvl5pPr>
          </a:lstStyle>
          <a:p>
            <a:pPr lvl="0"/>
            <a:endParaRPr lang="en-US" dirty="0"/>
          </a:p>
        </p:txBody>
      </p:sp>
    </p:spTree>
    <p:extLst>
      <p:ext uri="{BB962C8B-B14F-4D97-AF65-F5344CB8AC3E}">
        <p14:creationId xmlns:p14="http://schemas.microsoft.com/office/powerpoint/2010/main" val="297832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2/23/2022</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0"/>
            <a:ext cx="543377" cy="880926"/>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683409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84836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68291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9"/>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2"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623799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3"/>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145277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22727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607951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8"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9"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8" y="4246420"/>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592695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7B77588-34D1-934A-8748-0A35B366F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616" y="679848"/>
            <a:ext cx="7896225" cy="446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DE941D0-A5D0-D447-AF26-6AF6FFF5AA18}"/>
              </a:ext>
            </a:extLst>
          </p:cNvPr>
          <p:cNvSpPr txBox="1">
            <a:spLocks noChangeArrowheads="1"/>
          </p:cNvSpPr>
          <p:nvPr userDrawn="1"/>
        </p:nvSpPr>
        <p:spPr bwMode="auto">
          <a:xfrm>
            <a:off x="2563416" y="4864894"/>
            <a:ext cx="4873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dirty="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2289197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41CC325-7B17-6649-A33E-EA8DBDDA41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6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7392B70E-C626-454C-BD84-E420AFD93664}"/>
              </a:ext>
            </a:extLst>
          </p:cNvPr>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defRPr>
            </a:lvl1pPr>
          </a:lstStyle>
          <a:p>
            <a:pPr>
              <a:defRPr/>
            </a:pPr>
            <a:fld id="{DAE1A4AF-EB80-6040-9800-2FC561ABAB48}" type="datetimeFigureOut">
              <a:rPr lang="en-US"/>
              <a:pPr>
                <a:defRPr/>
              </a:pPr>
              <a:t>2/23/2022</a:t>
            </a:fld>
            <a:endParaRPr lang="en-US" dirty="0"/>
          </a:p>
        </p:txBody>
      </p:sp>
      <p:sp>
        <p:nvSpPr>
          <p:cNvPr id="4" name="Footer Placeholder 2">
            <a:extLst>
              <a:ext uri="{FF2B5EF4-FFF2-40B4-BE49-F238E27FC236}">
                <a16:creationId xmlns:a16="http://schemas.microsoft.com/office/drawing/2014/main" id="{B8E7A2F3-109C-1B48-B5B4-4B98B6F28988}"/>
              </a:ext>
            </a:extLst>
          </p:cNvPr>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3">
            <a:extLst>
              <a:ext uri="{FF2B5EF4-FFF2-40B4-BE49-F238E27FC236}">
                <a16:creationId xmlns:a16="http://schemas.microsoft.com/office/drawing/2014/main" id="{6C1BBC9D-A24D-4C47-BE93-BA0700E6FDCB}"/>
              </a:ext>
            </a:extLst>
          </p:cNvPr>
          <p:cNvSpPr>
            <a:spLocks noGrp="1"/>
          </p:cNvSpPr>
          <p:nvPr>
            <p:ph type="sldNum" sz="quarter" idx="12"/>
          </p:nvPr>
        </p:nvSpPr>
        <p:spPr>
          <a:xfrm>
            <a:off x="6457950" y="4767263"/>
            <a:ext cx="2057400" cy="273844"/>
          </a:xfrm>
          <a:prstGeom prst="rect">
            <a:avLst/>
          </a:prstGeom>
        </p:spPr>
        <p:txBody>
          <a:bodyPr/>
          <a:lstStyle>
            <a:lvl1pPr eaLnBrk="1" fontAlgn="auto" hangingPunct="1">
              <a:spcBef>
                <a:spcPts val="0"/>
              </a:spcBef>
              <a:spcAft>
                <a:spcPts val="0"/>
              </a:spcAft>
              <a:defRPr>
                <a:latin typeface="+mn-lt"/>
              </a:defRPr>
            </a:lvl1pPr>
          </a:lstStyle>
          <a:p>
            <a:pPr>
              <a:defRPr/>
            </a:pPr>
            <a:fld id="{47AF98AB-2F9C-0340-B375-DC59B4F30665}" type="slidenum">
              <a:rPr lang="en-US"/>
              <a:pPr>
                <a:defRPr/>
              </a:pPr>
              <a:t>‹#›</a:t>
            </a:fld>
            <a:endParaRPr lang="en-US" dirty="0"/>
          </a:p>
        </p:txBody>
      </p:sp>
    </p:spTree>
    <p:extLst>
      <p:ext uri="{BB962C8B-B14F-4D97-AF65-F5344CB8AC3E}">
        <p14:creationId xmlns:p14="http://schemas.microsoft.com/office/powerpoint/2010/main" val="96504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26121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2/23/2022</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8"/>
            <a:ext cx="543377" cy="880926"/>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3116652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827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054850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40558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9415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364334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endParaRPr lang="en-US" dirty="0"/>
          </a:p>
        </p:txBody>
      </p:sp>
    </p:spTree>
    <p:extLst>
      <p:ext uri="{BB962C8B-B14F-4D97-AF65-F5344CB8AC3E}">
        <p14:creationId xmlns:p14="http://schemas.microsoft.com/office/powerpoint/2010/main" val="630432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2754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37556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821211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5894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868294" y="1200151"/>
            <a:ext cx="362750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4648200" y="1200151"/>
            <a:ext cx="345845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2/23/2022</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578832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96457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23662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2/23/2022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7" y="4246419"/>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9454096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499"/>
            <a:ext cx="9142223" cy="5142500"/>
          </a:xfrm>
          <a:prstGeom prst="rect">
            <a:avLst/>
          </a:prstGeom>
        </p:spPr>
      </p:pic>
      <p:sp>
        <p:nvSpPr>
          <p:cNvPr id="3" name="Subtitle 2"/>
          <p:cNvSpPr>
            <a:spLocks noGrp="1"/>
          </p:cNvSpPr>
          <p:nvPr>
            <p:ph type="subTitle" idx="1"/>
          </p:nvPr>
        </p:nvSpPr>
        <p:spPr>
          <a:xfrm>
            <a:off x="1143002" y="3244851"/>
            <a:ext cx="5610113" cy="778244"/>
          </a:xfrm>
          <a:prstGeom prst="rect">
            <a:avLst/>
          </a:prstGeo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2"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89664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8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 y="501"/>
            <a:ext cx="9142220" cy="5142498"/>
          </a:xfrm>
          <a:prstGeom prst="rect">
            <a:avLst/>
          </a:prstGeom>
        </p:spPr>
      </p:pic>
      <p:sp>
        <p:nvSpPr>
          <p:cNvPr id="2" name="Title 1"/>
          <p:cNvSpPr>
            <a:spLocks noGrp="1"/>
          </p:cNvSpPr>
          <p:nvPr>
            <p:ph type="title"/>
          </p:nvPr>
        </p:nvSpPr>
        <p:spPr>
          <a:xfrm>
            <a:off x="1420093"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3"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62141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22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839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5"/>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3"/>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3"/>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003822"/>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8458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892" indent="0">
              <a:buNone/>
              <a:defRPr/>
            </a:lvl2pPr>
            <a:lvl3pPr marL="685783" indent="0">
              <a:buNone/>
              <a:defRPr/>
            </a:lvl3pPr>
            <a:lvl4pPr marL="1028675" indent="0">
              <a:buNone/>
              <a:defRPr/>
            </a:lvl4pPr>
            <a:lvl5pPr marL="1371566"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892" indent="0" algn="r">
              <a:buNone/>
              <a:defRPr/>
            </a:lvl2pPr>
            <a:lvl3pPr marL="685783" indent="0" algn="r">
              <a:buNone/>
              <a:defRPr/>
            </a:lvl3pPr>
            <a:lvl4pPr marL="1028675" indent="0" algn="r">
              <a:buNone/>
              <a:defRPr/>
            </a:lvl4pPr>
            <a:lvl5pPr marL="1371566" indent="0" algn="r">
              <a:buNone/>
              <a:defRPr/>
            </a:lvl5pPr>
          </a:lstStyle>
          <a:p>
            <a:pPr lvl="0"/>
            <a:endParaRPr lang="en-US" dirty="0"/>
          </a:p>
        </p:txBody>
      </p:sp>
    </p:spTree>
    <p:extLst>
      <p:ext uri="{BB962C8B-B14F-4D97-AF65-F5344CB8AC3E}">
        <p14:creationId xmlns:p14="http://schemas.microsoft.com/office/powerpoint/2010/main" val="286745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868294" y="1151335"/>
            <a:ext cx="3629093"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8294" y="1631156"/>
            <a:ext cx="3629093" cy="296346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4645027" y="1151335"/>
            <a:ext cx="346162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ChangeAspect="1"/>
          </p:cNvSpPr>
          <p:nvPr>
            <p:ph sz="quarter" idx="4"/>
          </p:nvPr>
        </p:nvSpPr>
        <p:spPr>
          <a:xfrm>
            <a:off x="4645027" y="1631156"/>
            <a:ext cx="3461628" cy="2963466"/>
          </a:xfrm>
        </p:spPr>
        <p:txBody>
          <a:bodyPr/>
          <a:lstStyle>
            <a:lvl1pPr>
              <a:defRPr sz="20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2/23/2022</a:t>
            </a:fld>
            <a:endParaRPr lang="en-US"/>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446771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39858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93371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9"/>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2"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300191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3"/>
            <a:ext cx="7441623" cy="3699164"/>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02410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62390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3231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8"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9"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8" y="4246420"/>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89631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Base tour map">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085AB-ECF2-454A-981D-BC9DB12B7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800" r="7284" b="1334"/>
          <a:stretch/>
        </p:blipFill>
        <p:spPr>
          <a:xfrm>
            <a:off x="1777" y="4773168"/>
            <a:ext cx="8474711" cy="301752"/>
          </a:xfrm>
          <a:prstGeom prst="rect">
            <a:avLst/>
          </a:prstGeom>
          <a:noFill/>
        </p:spPr>
      </p:pic>
      <p:pic>
        <p:nvPicPr>
          <p:cNvPr id="9" name="Picture 8">
            <a:extLst>
              <a:ext uri="{FF2B5EF4-FFF2-40B4-BE49-F238E27FC236}">
                <a16:creationId xmlns:a16="http://schemas.microsoft.com/office/drawing/2014/main" id="{0DCC66F4-7D89-416C-BA0C-56A510C85D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 y="361634"/>
            <a:ext cx="7132320" cy="4324125"/>
          </a:xfrm>
          <a:prstGeom prst="rect">
            <a:avLst/>
          </a:prstGeom>
        </p:spPr>
      </p:pic>
    </p:spTree>
    <p:extLst>
      <p:ext uri="{BB962C8B-B14F-4D97-AF65-F5344CB8AC3E}">
        <p14:creationId xmlns:p14="http://schemas.microsoft.com/office/powerpoint/2010/main" val="142899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2/23/2022</a:t>
            </a:fld>
            <a:endParaRPr lang="en-US"/>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7421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4.png"/><Relationship Id="rId2" Type="http://schemas.openxmlformats.org/officeDocument/2006/relationships/slideLayout" Target="../slideLayouts/slideLayout74.xml"/><Relationship Id="rId16" Type="http://schemas.openxmlformats.org/officeDocument/2006/relationships/theme" Target="../theme/theme6.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868295" y="205979"/>
            <a:ext cx="7238359" cy="85725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868295" y="1200151"/>
            <a:ext cx="723835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199" y="4767263"/>
            <a:ext cx="4913299" cy="273844"/>
          </a:xfrm>
          <a:prstGeom prst="rect">
            <a:avLst/>
          </a:prstGeom>
        </p:spPr>
        <p:txBody>
          <a:bodyPr vert="horz" lIns="91440" tIns="45720" rIns="91440" bIns="45720" rtlCol="0" anchor="ctr"/>
          <a:lstStyle>
            <a:lvl1pPr algn="r">
              <a:defRPr sz="12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8106653" y="4767263"/>
            <a:ext cx="75303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B9A-EE3B-9E49-8C7A-EB4BACD1431E}" type="slidenum">
              <a:rPr lang="en-US" smtClean="0"/>
              <a:t>‹#›</a:t>
            </a:fld>
            <a:endParaRPr lang="en-US"/>
          </a:p>
        </p:txBody>
      </p:sp>
      <p:grpSp>
        <p:nvGrpSpPr>
          <p:cNvPr id="13" name="Group 12"/>
          <p:cNvGrpSpPr/>
          <p:nvPr userDrawn="1"/>
        </p:nvGrpSpPr>
        <p:grpSpPr>
          <a:xfrm>
            <a:off x="8244978" y="8"/>
            <a:ext cx="543377" cy="880926"/>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0" y="0"/>
            <a:ext cx="768403" cy="5143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userDrawn="1">
            <p:ph type="dt" sz="half" idx="2"/>
          </p:nvPr>
        </p:nvSpPr>
        <p:spPr>
          <a:xfrm>
            <a:off x="868294" y="4767263"/>
            <a:ext cx="218675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A6B1562E-A5C8-9F43-9794-799EA76A6F53}" type="datetimeFigureOut">
              <a:rPr lang="en-US" smtClean="0"/>
              <a:pPr/>
              <a:t>2/23/2022</a:t>
            </a:fld>
            <a:endParaRPr lang="en-US"/>
          </a:p>
        </p:txBody>
      </p:sp>
    </p:spTree>
    <p:extLst>
      <p:ext uri="{BB962C8B-B14F-4D97-AF65-F5344CB8AC3E}">
        <p14:creationId xmlns:p14="http://schemas.microsoft.com/office/powerpoint/2010/main" val="3478498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457200" rtl="0" eaLnBrk="1" latinLnBrk="0" hangingPunct="1">
        <a:spcBef>
          <a:spcPct val="0"/>
        </a:spcBef>
        <a:buNone/>
        <a:defRPr sz="3200" b="1" kern="1200">
          <a:solidFill>
            <a:schemeClr val="tx1"/>
          </a:solidFill>
          <a:latin typeface="+mn-lt"/>
          <a:ea typeface="+mj-ea"/>
          <a:cs typeface="+mj-cs"/>
        </a:defRPr>
      </a:lvl1pPr>
    </p:titleStyle>
    <p:bodyStyle>
      <a:lvl1pPr marL="0" indent="0" algn="l" defTabSz="457200" rtl="0" eaLnBrk="1" latinLnBrk="0" hangingPunct="1">
        <a:spcBef>
          <a:spcPts val="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2114550" indent="-285750" algn="l" defTabSz="4572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2/23/2022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a:t> Click to edit Master title style</a:t>
            </a:r>
          </a:p>
        </p:txBody>
      </p:sp>
      <p:grpSp>
        <p:nvGrpSpPr>
          <p:cNvPr id="10" name="Group 9"/>
          <p:cNvGrpSpPr/>
          <p:nvPr/>
        </p:nvGrpSpPr>
        <p:grpSpPr>
          <a:xfrm>
            <a:off x="0" y="4574984"/>
            <a:ext cx="9144000" cy="209848"/>
            <a:chOff x="0" y="4574984"/>
            <a:chExt cx="9144000" cy="209848"/>
          </a:xfrm>
        </p:grpSpPr>
        <p:sp>
          <p:nvSpPr>
            <p:cNvPr id="3" name="Rectangle 2"/>
            <p:cNvSpPr/>
            <p:nvPr userDrawn="1"/>
          </p:nvSpPr>
          <p:spPr>
            <a:xfrm>
              <a:off x="0" y="4629150"/>
              <a:ext cx="8115300" cy="1410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115300" y="4574984"/>
              <a:ext cx="1028700" cy="209848"/>
            </a:xfrm>
            <a:prstGeom prst="rect">
              <a:avLst/>
            </a:prstGeom>
            <a:noFill/>
          </p:spPr>
          <p:txBody>
            <a:bodyPr wrap="square" rtlCol="0">
              <a:spAutoFit/>
            </a:bodyPr>
            <a:lstStyle/>
            <a:p>
              <a:pPr algn="r"/>
              <a:r>
                <a:rPr lang="en-US" sz="1050" b="1" dirty="0">
                  <a:solidFill>
                    <a:schemeClr val="accent1"/>
                  </a:solidFill>
                  <a:latin typeface="Century Gothic" panose="020B0502020202020204" pitchFamily="34" charset="0"/>
                </a:rPr>
                <a:t>COMMUNITY</a:t>
              </a:r>
            </a:p>
          </p:txBody>
        </p:sp>
      </p:grpSp>
    </p:spTree>
    <p:extLst>
      <p:ext uri="{BB962C8B-B14F-4D97-AF65-F5344CB8AC3E}">
        <p14:creationId xmlns:p14="http://schemas.microsoft.com/office/powerpoint/2010/main" val="383795692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ctr"/>
          <a:lstStyle/>
          <a:p>
            <a:pPr algn="ctr"/>
            <a:endParaRPr lang="en-US"/>
          </a:p>
        </p:txBody>
      </p:sp>
      <p:sp>
        <p:nvSpPr>
          <p:cNvPr id="8" name="Rectangle 7"/>
          <p:cNvSpPr/>
          <p:nvPr/>
        </p:nvSpPr>
        <p:spPr>
          <a:xfrm>
            <a:off x="0" y="4781550"/>
            <a:ext cx="9144000" cy="36195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2/23/2022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grpSp>
        <p:nvGrpSpPr>
          <p:cNvPr id="18" name="Group 17"/>
          <p:cNvGrpSpPr/>
          <p:nvPr/>
        </p:nvGrpSpPr>
        <p:grpSpPr>
          <a:xfrm>
            <a:off x="152400" y="4861994"/>
            <a:ext cx="2933700" cy="149869"/>
            <a:chOff x="304800" y="3712219"/>
            <a:chExt cx="6248400" cy="228600"/>
          </a:xfrm>
        </p:grpSpPr>
        <p:sp>
          <p:nvSpPr>
            <p:cNvPr id="15" name="Rectangle 14"/>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Century Gothic" panose="020B0502020202020204" pitchFamily="34" charset="0"/>
                </a:rPr>
                <a:t>KANSAS CHILDREN</a:t>
              </a:r>
              <a:r>
                <a:rPr lang="en-US" sz="800" b="0" baseline="0" dirty="0">
                  <a:solidFill>
                    <a:schemeClr val="bg1"/>
                  </a:solidFill>
                  <a:latin typeface="Century Gothic" panose="020B0502020202020204" pitchFamily="34" charset="0"/>
                </a:rPr>
                <a:t> | KANSAS' FUTURE</a:t>
              </a:r>
              <a:endParaRPr lang="en-US" sz="800" b="0" dirty="0">
                <a:solidFill>
                  <a:schemeClr val="bg1"/>
                </a:solidFill>
                <a:latin typeface="Century Gothic" panose="020B0502020202020204" pitchFamily="34" charset="0"/>
              </a:endParaRPr>
            </a:p>
          </p:txBody>
        </p:sp>
      </p:grpSp>
      <p:sp>
        <p:nvSpPr>
          <p:cNvPr id="19" name="TextBox 18"/>
          <p:cNvSpPr txBox="1"/>
          <p:nvPr/>
        </p:nvSpPr>
        <p:spPr>
          <a:xfrm>
            <a:off x="6192436" y="4811808"/>
            <a:ext cx="2837636" cy="200055"/>
          </a:xfrm>
          <a:prstGeom prst="rect">
            <a:avLst/>
          </a:prstGeom>
          <a:noFill/>
        </p:spPr>
        <p:txBody>
          <a:bodyPr wrap="none" rtlCol="0" anchor="b">
            <a:spAutoFit/>
          </a:bodyPr>
          <a:lstStyle/>
          <a:p>
            <a:r>
              <a:rPr lang="en-US" sz="700" dirty="0">
                <a:solidFill>
                  <a:schemeClr val="bg1">
                    <a:lumMod val="65000"/>
                  </a:schemeClr>
                </a:solidFill>
              </a:rPr>
              <a:t>KANSAS</a:t>
            </a:r>
            <a:r>
              <a:rPr lang="en-US" sz="700" baseline="0" dirty="0">
                <a:solidFill>
                  <a:schemeClr val="bg1">
                    <a:lumMod val="65000"/>
                  </a:schemeClr>
                </a:solidFill>
              </a:rPr>
              <a:t> STATE DEPARTMENT OF EDUCATION </a:t>
            </a:r>
            <a:r>
              <a:rPr lang="en-US" sz="700" i="1" baseline="0" dirty="0">
                <a:solidFill>
                  <a:schemeClr val="bg1">
                    <a:lumMod val="65000"/>
                  </a:schemeClr>
                </a:solidFill>
              </a:rPr>
              <a:t>| www.ksde.org</a:t>
            </a:r>
            <a:endParaRPr lang="en-US" sz="700" i="1" dirty="0">
              <a:solidFill>
                <a:schemeClr val="bg1">
                  <a:lumMod val="65000"/>
                </a:schemeClr>
              </a:solidFill>
            </a:endParaRPr>
          </a:p>
        </p:txBody>
      </p:sp>
      <p:sp>
        <p:nvSpPr>
          <p:cNvPr id="21" name="Text Placeholder 20"/>
          <p:cNvSpPr>
            <a:spLocks noGrp="1"/>
          </p:cNvSpPr>
          <p:nvPr>
            <p:ph type="body" idx="1"/>
          </p:nvPr>
        </p:nvSpPr>
        <p:spPr>
          <a:xfrm>
            <a:off x="277619" y="971550"/>
            <a:ext cx="8713981" cy="362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04800" y="133350"/>
            <a:ext cx="8686800" cy="765571"/>
          </a:xfrm>
          <a:prstGeom prst="rect">
            <a:avLst/>
          </a:prstGeom>
        </p:spPr>
        <p:txBody>
          <a:bodyPr vert="horz" wrap="square" lIns="0" tIns="0" rIns="0" bIns="91440" rtlCol="0" anchor="ctr" anchorCtr="0">
            <a:normAutofit/>
          </a:bodyPr>
          <a:lstStyle/>
          <a:p>
            <a:r>
              <a:rPr lang="en-US" dirty="0"/>
              <a:t> Click to edit Master title style</a:t>
            </a:r>
          </a:p>
        </p:txBody>
      </p:sp>
      <p:grpSp>
        <p:nvGrpSpPr>
          <p:cNvPr id="10" name="Group 9"/>
          <p:cNvGrpSpPr/>
          <p:nvPr/>
        </p:nvGrpSpPr>
        <p:grpSpPr>
          <a:xfrm>
            <a:off x="0" y="4574984"/>
            <a:ext cx="9144000" cy="253916"/>
            <a:chOff x="0" y="4574984"/>
            <a:chExt cx="9144000" cy="253916"/>
          </a:xfrm>
        </p:grpSpPr>
        <p:sp>
          <p:nvSpPr>
            <p:cNvPr id="3" name="Rectangle 2"/>
            <p:cNvSpPr/>
            <p:nvPr userDrawn="1"/>
          </p:nvSpPr>
          <p:spPr>
            <a:xfrm>
              <a:off x="0" y="4629150"/>
              <a:ext cx="7467600" cy="1410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7391400" y="4574984"/>
              <a:ext cx="1752600" cy="253916"/>
            </a:xfrm>
            <a:prstGeom prst="rect">
              <a:avLst/>
            </a:prstGeom>
            <a:noFill/>
          </p:spPr>
          <p:txBody>
            <a:bodyPr wrap="square" rtlCol="0">
              <a:spAutoFit/>
            </a:bodyPr>
            <a:lstStyle/>
            <a:p>
              <a:pPr algn="r"/>
              <a:r>
                <a:rPr lang="en-US" sz="1050" b="1" dirty="0">
                  <a:solidFill>
                    <a:schemeClr val="accent2"/>
                  </a:solidFill>
                  <a:latin typeface="Century Gothic" panose="020B0502020202020204" pitchFamily="34" charset="0"/>
                </a:rPr>
                <a:t>BUSINESS AND INDUSTRY</a:t>
              </a:r>
            </a:p>
          </p:txBody>
        </p:sp>
      </p:grpSp>
    </p:spTree>
    <p:extLst>
      <p:ext uri="{BB962C8B-B14F-4D97-AF65-F5344CB8AC3E}">
        <p14:creationId xmlns:p14="http://schemas.microsoft.com/office/powerpoint/2010/main" val="78291930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tx2">
            <a:lumMod val="50000"/>
            <a:lumOff val="50000"/>
          </a:schemeClr>
        </a:buClr>
        <a:buSzPct val="12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 y="1286"/>
            <a:ext cx="9143999" cy="5140929"/>
          </a:xfrm>
          <a:prstGeom prst="rect">
            <a:avLst/>
          </a:prstGeom>
        </p:spPr>
      </p:pic>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2/23/2022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677968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Lst>
  <p:txStyles>
    <p:titleStyle>
      <a:lvl1pPr algn="l" defTabSz="685783"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46" indent="-171446" algn="l" defTabSz="685783"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2/23/2022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735568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286"/>
            <a:ext cx="9143999" cy="5140929"/>
          </a:xfrm>
          <a:prstGeom prst="rect">
            <a:avLst/>
          </a:prstGeom>
        </p:spPr>
      </p:pic>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2/23/2022</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285218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46" indent="-171446" algn="l" defTabSz="685783"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8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53.xml"/><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2022 KTOY Team – Defining Success in KS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2686050" y="3943351"/>
            <a:ext cx="6457950" cy="516074"/>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295854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E7A886-4180-A341-A3AD-867701879E52}"/>
              </a:ext>
            </a:extLst>
          </p:cNvPr>
          <p:cNvSpPr/>
          <p:nvPr/>
        </p:nvSpPr>
        <p:spPr>
          <a:xfrm>
            <a:off x="1771650" y="1328718"/>
            <a:ext cx="7086600" cy="2543773"/>
          </a:xfrm>
          <a:prstGeom prst="rect">
            <a:avLst/>
          </a:prstGeom>
        </p:spPr>
        <p:txBody>
          <a:bodyPr wrap="square">
            <a:spAutoFit/>
          </a:bodyPr>
          <a:lstStyle/>
          <a:p>
            <a:pPr marL="342900" lvl="1" defTabSz="914378">
              <a:lnSpc>
                <a:spcPct val="90000"/>
              </a:lnSpc>
            </a:pPr>
            <a:r>
              <a:rPr lang="en-US" sz="2700" dirty="0">
                <a:solidFill>
                  <a:prstClr val="white"/>
                </a:solidFill>
                <a:latin typeface="Open Sans Light"/>
                <a:ea typeface="Times New Roman" panose="02020603050405020304" pitchFamily="18" charset="0"/>
                <a:cs typeface="Open Sans Light" panose="020B0306030504020204" pitchFamily="34" charset="0"/>
              </a:rPr>
              <a:t>Qualitative Measures: Districts must apply to be recognized in the following areas:</a:t>
            </a:r>
          </a:p>
          <a:p>
            <a:pPr marL="342900" lvl="1" defTabSz="914378">
              <a:lnSpc>
                <a:spcPct val="90000"/>
              </a:lnSpc>
            </a:pPr>
            <a:endParaRPr lang="en-US" sz="2700" dirty="0">
              <a:solidFill>
                <a:prstClr val="white"/>
              </a:solidFill>
              <a:latin typeface="Open Sans Light"/>
              <a:ea typeface="Times New Roman" panose="02020603050405020304" pitchFamily="18" charset="0"/>
              <a:cs typeface="Open Sans Light" panose="020B0306030504020204" pitchFamily="34" charset="0"/>
            </a:endParaRP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Social-emotional growth</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Kindergarten readiness</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Individual Plans of Study</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Times New Roman" panose="02020603050405020304" pitchFamily="18" charset="0"/>
              </a:rPr>
              <a:t>Civic engagement</a:t>
            </a:r>
            <a:r>
              <a:rPr lang="en-US" sz="2400" dirty="0">
                <a:solidFill>
                  <a:prstClr val="white"/>
                </a:solidFill>
                <a:latin typeface="Open Sans Light"/>
              </a:rPr>
              <a:t> </a:t>
            </a:r>
          </a:p>
        </p:txBody>
      </p:sp>
    </p:spTree>
    <p:extLst>
      <p:ext uri="{BB962C8B-B14F-4D97-AF65-F5344CB8AC3E}">
        <p14:creationId xmlns:p14="http://schemas.microsoft.com/office/powerpoint/2010/main" val="125152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2000"/>
                                        <p:tgtEl>
                                          <p:spTgt spid="3">
                                            <p:txEl>
                                              <p:pRg st="2" end="2"/>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2000"/>
                                        <p:tgtEl>
                                          <p:spTgt spid="3">
                                            <p:txEl>
                                              <p:pRg st="3" end="3"/>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2000"/>
                                        <p:tgtEl>
                                          <p:spTgt spid="3">
                                            <p:txEl>
                                              <p:pRg st="4" end="4"/>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50AEF-C3DA-463B-8FD4-0DDB38ECFE91}"/>
              </a:ext>
            </a:extLst>
          </p:cNvPr>
          <p:cNvPicPr>
            <a:picLocks noChangeAspect="1"/>
          </p:cNvPicPr>
          <p:nvPr/>
        </p:nvPicPr>
        <p:blipFill rotWithShape="1">
          <a:blip r:embed="rId2">
            <a:extLst>
              <a:ext uri="{28A0092B-C50C-407E-A947-70E740481C1C}">
                <a14:useLocalDpi xmlns:a14="http://schemas.microsoft.com/office/drawing/2010/main" val="0"/>
              </a:ext>
            </a:extLst>
          </a:blip>
          <a:srcRect t="16336"/>
          <a:stretch/>
        </p:blipFill>
        <p:spPr>
          <a:xfrm>
            <a:off x="1008126" y="1069848"/>
            <a:ext cx="7132320" cy="3617751"/>
          </a:xfrm>
          <a:prstGeom prst="rect">
            <a:avLst/>
          </a:prstGeom>
        </p:spPr>
      </p:pic>
      <p:pic>
        <p:nvPicPr>
          <p:cNvPr id="3" name="Picture 2">
            <a:extLst>
              <a:ext uri="{FF2B5EF4-FFF2-40B4-BE49-F238E27FC236}">
                <a16:creationId xmlns:a16="http://schemas.microsoft.com/office/drawing/2014/main" id="{202209E9-3347-4024-8460-59F8F8C38903}"/>
              </a:ext>
            </a:extLst>
          </p:cNvPr>
          <p:cNvPicPr>
            <a:picLocks noChangeAspect="1"/>
          </p:cNvPicPr>
          <p:nvPr/>
        </p:nvPicPr>
        <p:blipFill rotWithShape="1">
          <a:blip r:embed="rId2">
            <a:extLst>
              <a:ext uri="{28A0092B-C50C-407E-A947-70E740481C1C}">
                <a14:useLocalDpi xmlns:a14="http://schemas.microsoft.com/office/drawing/2010/main" val="0"/>
              </a:ext>
            </a:extLst>
          </a:blip>
          <a:srcRect r="79615" b="83664"/>
          <a:stretch/>
        </p:blipFill>
        <p:spPr>
          <a:xfrm>
            <a:off x="5781788" y="461746"/>
            <a:ext cx="1453896" cy="706374"/>
          </a:xfrm>
          <a:prstGeom prst="rect">
            <a:avLst/>
          </a:prstGeom>
        </p:spPr>
      </p:pic>
      <p:sp>
        <p:nvSpPr>
          <p:cNvPr id="4" name="TextBox 3">
            <a:extLst>
              <a:ext uri="{FF2B5EF4-FFF2-40B4-BE49-F238E27FC236}">
                <a16:creationId xmlns:a16="http://schemas.microsoft.com/office/drawing/2014/main" id="{1C2898EE-EC23-4B46-97A8-946A9AD02C41}"/>
              </a:ext>
            </a:extLst>
          </p:cNvPr>
          <p:cNvSpPr txBox="1"/>
          <p:nvPr/>
        </p:nvSpPr>
        <p:spPr>
          <a:xfrm>
            <a:off x="547477" y="809088"/>
            <a:ext cx="5335675" cy="415498"/>
          </a:xfrm>
          <a:prstGeom prst="rect">
            <a:avLst/>
          </a:prstGeom>
          <a:noFill/>
        </p:spPr>
        <p:txBody>
          <a:bodyPr wrap="square" rtlCol="0">
            <a:spAutoFit/>
          </a:bodyPr>
          <a:lstStyle/>
          <a:p>
            <a:pPr defTabSz="914378"/>
            <a:r>
              <a:rPr lang="en-US" sz="2100" dirty="0">
                <a:solidFill>
                  <a:srgbClr val="005587"/>
                </a:solidFill>
                <a:latin typeface="Century Gothic" panose="020B0502020202020204" pitchFamily="34" charset="0"/>
              </a:rPr>
              <a:t>KANSAS </a:t>
            </a:r>
            <a:r>
              <a:rPr lang="en-US" sz="2100" b="1" dirty="0">
                <a:solidFill>
                  <a:srgbClr val="005587"/>
                </a:solidFill>
                <a:latin typeface="Century Gothic" panose="020B0502020202020204" pitchFamily="34" charset="0"/>
              </a:rPr>
              <a:t>CHILDREN</a:t>
            </a:r>
            <a:r>
              <a:rPr lang="en-US" sz="2100" dirty="0">
                <a:solidFill>
                  <a:srgbClr val="005587"/>
                </a:solidFill>
                <a:latin typeface="Century Gothic" panose="020B0502020202020204" pitchFamily="34" charset="0"/>
              </a:rPr>
              <a:t> KANSAS’ </a:t>
            </a:r>
            <a:r>
              <a:rPr lang="en-US" sz="2100" b="1" dirty="0">
                <a:solidFill>
                  <a:srgbClr val="005587"/>
                </a:solidFill>
                <a:latin typeface="Century Gothic" panose="020B0502020202020204" pitchFamily="34" charset="0"/>
              </a:rPr>
              <a:t>FUTURE</a:t>
            </a:r>
            <a:r>
              <a:rPr lang="en-US" sz="2100" dirty="0">
                <a:solidFill>
                  <a:srgbClr val="005587"/>
                </a:solidFill>
                <a:latin typeface="Century Gothic" panose="020B0502020202020204" pitchFamily="34" charset="0"/>
              </a:rPr>
              <a:t> </a:t>
            </a:r>
            <a:r>
              <a:rPr lang="en-US" sz="2100" dirty="0">
                <a:solidFill>
                  <a:srgbClr val="005587"/>
                </a:solidFill>
                <a:latin typeface="Open Sans Light"/>
              </a:rPr>
              <a:t>Tour</a:t>
            </a:r>
          </a:p>
        </p:txBody>
      </p:sp>
    </p:spTree>
    <p:extLst>
      <p:ext uri="{BB962C8B-B14F-4D97-AF65-F5344CB8AC3E}">
        <p14:creationId xmlns:p14="http://schemas.microsoft.com/office/powerpoint/2010/main" val="380699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DE76E-D538-9343-A1C6-17FB4DD55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3" name="Picture 2">
            <a:extLst>
              <a:ext uri="{FF2B5EF4-FFF2-40B4-BE49-F238E27FC236}">
                <a16:creationId xmlns:a16="http://schemas.microsoft.com/office/drawing/2014/main" id="{B2ED81FE-1C0B-5449-804B-2E0E3524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4" name="Picture 3">
            <a:extLst>
              <a:ext uri="{FF2B5EF4-FFF2-40B4-BE49-F238E27FC236}">
                <a16:creationId xmlns:a16="http://schemas.microsoft.com/office/drawing/2014/main" id="{7FFD1C1D-D0AC-0948-B626-2DD24BFF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5" name="Picture 4">
            <a:extLst>
              <a:ext uri="{FF2B5EF4-FFF2-40B4-BE49-F238E27FC236}">
                <a16:creationId xmlns:a16="http://schemas.microsoft.com/office/drawing/2014/main" id="{3B9B4992-9310-C64B-933F-3ED67CAC9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sp>
        <p:nvSpPr>
          <p:cNvPr id="6" name="Title 6">
            <a:extLst>
              <a:ext uri="{FF2B5EF4-FFF2-40B4-BE49-F238E27FC236}">
                <a16:creationId xmlns:a16="http://schemas.microsoft.com/office/drawing/2014/main" id="{C6D97E56-9CC2-3046-B5D4-C903C3BEB9E4}"/>
              </a:ext>
            </a:extLst>
          </p:cNvPr>
          <p:cNvSpPr txBox="1">
            <a:spLocks/>
          </p:cNvSpPr>
          <p:nvPr/>
        </p:nvSpPr>
        <p:spPr>
          <a:xfrm>
            <a:off x="2258384" y="442964"/>
            <a:ext cx="6701509" cy="1105089"/>
          </a:xfrm>
          <a:prstGeom prst="rect">
            <a:avLst/>
          </a:prstGeom>
        </p:spPr>
        <p:txBody>
          <a:bodyPr wrap="square">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defTabSz="685783">
              <a:defRPr/>
            </a:pPr>
            <a:r>
              <a:rPr lang="en-US" sz="2800" dirty="0">
                <a:solidFill>
                  <a:prstClr val="white"/>
                </a:solidFill>
                <a:latin typeface="Open Sans Light"/>
              </a:rPr>
              <a:t>From the first set of focus group responses, what characteristics of success were most frequently cited?</a:t>
            </a:r>
          </a:p>
        </p:txBody>
      </p:sp>
      <p:pic>
        <p:nvPicPr>
          <p:cNvPr id="7" name="Picture 6">
            <a:extLst>
              <a:ext uri="{FF2B5EF4-FFF2-40B4-BE49-F238E27FC236}">
                <a16:creationId xmlns:a16="http://schemas.microsoft.com/office/drawing/2014/main" id="{41A59AA9-957A-FA4B-95C9-DB92D3CF9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spTree>
    <p:extLst>
      <p:ext uri="{BB962C8B-B14F-4D97-AF65-F5344CB8AC3E}">
        <p14:creationId xmlns:p14="http://schemas.microsoft.com/office/powerpoint/2010/main" val="316462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2268-145F-DA46-85C7-80747981ECCF}"/>
              </a:ext>
            </a:extLst>
          </p:cNvPr>
          <p:cNvSpPr>
            <a:spLocks noGrp="1"/>
          </p:cNvSpPr>
          <p:nvPr>
            <p:ph type="title"/>
          </p:nvPr>
        </p:nvSpPr>
        <p:spPr>
          <a:xfrm>
            <a:off x="2215425" y="546784"/>
            <a:ext cx="6854932" cy="1093832"/>
          </a:xfrm>
        </p:spPr>
        <p:txBody>
          <a:bodyPr>
            <a:noAutofit/>
          </a:bodyPr>
          <a:lstStyle/>
          <a:p>
            <a:r>
              <a:rPr lang="en-US" sz="2400" dirty="0">
                <a:latin typeface="+mn-lt"/>
              </a:rPr>
              <a:t>The business and industry focal groups cited </a:t>
            </a:r>
            <a:r>
              <a:rPr lang="en-US" sz="2400" b="1" dirty="0">
                <a:solidFill>
                  <a:schemeClr val="accent1"/>
                </a:solidFill>
                <a:latin typeface="+mn-lt"/>
              </a:rPr>
              <a:t>non-academic skills</a:t>
            </a:r>
            <a:r>
              <a:rPr lang="en-US" sz="2400" dirty="0">
                <a:solidFill>
                  <a:schemeClr val="accent1"/>
                </a:solidFill>
                <a:latin typeface="+mn-lt"/>
              </a:rPr>
              <a:t> </a:t>
            </a:r>
            <a:r>
              <a:rPr lang="en-US" sz="2400" dirty="0">
                <a:latin typeface="+mn-lt"/>
              </a:rPr>
              <a:t>with greater frequency than the community groups:</a:t>
            </a:r>
          </a:p>
        </p:txBody>
      </p:sp>
      <p:pic>
        <p:nvPicPr>
          <p:cNvPr id="3" name="Picture 2">
            <a:extLst>
              <a:ext uri="{FF2B5EF4-FFF2-40B4-BE49-F238E27FC236}">
                <a16:creationId xmlns:a16="http://schemas.microsoft.com/office/drawing/2014/main" id="{7F70B579-7DFF-5246-A5B9-7DACDD14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14" y="1719689"/>
            <a:ext cx="9389476" cy="2416029"/>
          </a:xfrm>
          <a:prstGeom prst="rect">
            <a:avLst/>
          </a:prstGeom>
        </p:spPr>
      </p:pic>
    </p:spTree>
    <p:extLst>
      <p:ext uri="{BB962C8B-B14F-4D97-AF65-F5344CB8AC3E}">
        <p14:creationId xmlns:p14="http://schemas.microsoft.com/office/powerpoint/2010/main" val="233249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450"/>
            <a:ext cx="8915400" cy="649300"/>
          </a:xfrm>
        </p:spPr>
        <p:txBody>
          <a:bodyPr>
            <a:normAutofit fontScale="90000"/>
          </a:bodyPr>
          <a:lstStyle/>
          <a:p>
            <a:r>
              <a:rPr lang="en-US" sz="3975" dirty="0">
                <a:latin typeface="+mn-lt"/>
              </a:rPr>
              <a:t>What Kansans want from their schools</a:t>
            </a:r>
            <a:br>
              <a:rPr lang="en-US" sz="2800" dirty="0"/>
            </a:br>
            <a:endParaRPr lang="en-US" sz="2800" dirty="0"/>
          </a:p>
        </p:txBody>
      </p:sp>
      <p:graphicFrame>
        <p:nvGraphicFramePr>
          <p:cNvPr id="6" name="Diagram 5"/>
          <p:cNvGraphicFramePr/>
          <p:nvPr/>
        </p:nvGraphicFramePr>
        <p:xfrm>
          <a:off x="0" y="571500"/>
          <a:ext cx="91440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39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3B1C6-D62D-1844-89D1-760B6AFD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406" y="-310753"/>
            <a:ext cx="5657850" cy="5346668"/>
          </a:xfrm>
          <a:prstGeom prst="rect">
            <a:avLst/>
          </a:prstGeom>
        </p:spPr>
      </p:pic>
    </p:spTree>
    <p:extLst>
      <p:ext uri="{BB962C8B-B14F-4D97-AF65-F5344CB8AC3E}">
        <p14:creationId xmlns:p14="http://schemas.microsoft.com/office/powerpoint/2010/main" val="268323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3803F-674E-4447-B701-884C12C74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05" y="363474"/>
            <a:ext cx="7138791" cy="4328048"/>
          </a:xfrm>
          <a:prstGeom prst="rect">
            <a:avLst/>
          </a:prstGeom>
        </p:spPr>
      </p:pic>
      <p:pic>
        <p:nvPicPr>
          <p:cNvPr id="7" name="Picture 6">
            <a:extLst>
              <a:ext uri="{FF2B5EF4-FFF2-40B4-BE49-F238E27FC236}">
                <a16:creationId xmlns:a16="http://schemas.microsoft.com/office/drawing/2014/main" id="{3BE0406B-8611-4AFE-B757-3045B6B64A9F}"/>
              </a:ext>
            </a:extLst>
          </p:cNvPr>
          <p:cNvPicPr>
            <a:picLocks noChangeAspect="1"/>
          </p:cNvPicPr>
          <p:nvPr/>
        </p:nvPicPr>
        <p:blipFill rotWithShape="1">
          <a:blip r:embed="rId4">
            <a:extLst>
              <a:ext uri="{28A0092B-C50C-407E-A947-70E740481C1C}">
                <a14:useLocalDpi xmlns:a14="http://schemas.microsoft.com/office/drawing/2010/main" val="0"/>
              </a:ext>
            </a:extLst>
          </a:blip>
          <a:srcRect l="18480" t="28978" r="18482" b="28889"/>
          <a:stretch/>
        </p:blipFill>
        <p:spPr>
          <a:xfrm>
            <a:off x="1002605" y="154900"/>
            <a:ext cx="1625594" cy="1406080"/>
          </a:xfrm>
          <a:prstGeom prst="rect">
            <a:avLst/>
          </a:prstGeom>
        </p:spPr>
      </p:pic>
      <p:pic>
        <p:nvPicPr>
          <p:cNvPr id="8" name="Picture 7">
            <a:extLst>
              <a:ext uri="{FF2B5EF4-FFF2-40B4-BE49-F238E27FC236}">
                <a16:creationId xmlns:a16="http://schemas.microsoft.com/office/drawing/2014/main" id="{16947CEC-0B66-487C-A2D6-FE4C441A30E2}"/>
              </a:ext>
            </a:extLst>
          </p:cNvPr>
          <p:cNvPicPr>
            <a:picLocks noChangeAspect="1"/>
          </p:cNvPicPr>
          <p:nvPr/>
        </p:nvPicPr>
        <p:blipFill rotWithShape="1">
          <a:blip r:embed="rId5">
            <a:extLst>
              <a:ext uri="{28A0092B-C50C-407E-A947-70E740481C1C}">
                <a14:useLocalDpi xmlns:a14="http://schemas.microsoft.com/office/drawing/2010/main" val="0"/>
              </a:ext>
            </a:extLst>
          </a:blip>
          <a:srcRect r="79459" b="83187"/>
          <a:stretch/>
        </p:blipFill>
        <p:spPr>
          <a:xfrm>
            <a:off x="5805053" y="451979"/>
            <a:ext cx="1466379" cy="727675"/>
          </a:xfrm>
          <a:prstGeom prst="rect">
            <a:avLst/>
          </a:prstGeom>
        </p:spPr>
      </p:pic>
      <p:grpSp>
        <p:nvGrpSpPr>
          <p:cNvPr id="2" name="Group 1">
            <a:extLst>
              <a:ext uri="{FF2B5EF4-FFF2-40B4-BE49-F238E27FC236}">
                <a16:creationId xmlns:a16="http://schemas.microsoft.com/office/drawing/2014/main" id="{9A3CD128-89C9-456A-89E7-F00AC040AF73}"/>
              </a:ext>
            </a:extLst>
          </p:cNvPr>
          <p:cNvGrpSpPr/>
          <p:nvPr/>
        </p:nvGrpSpPr>
        <p:grpSpPr>
          <a:xfrm>
            <a:off x="1002605" y="355310"/>
            <a:ext cx="7138791" cy="4328048"/>
            <a:chOff x="1336806" y="473747"/>
            <a:chExt cx="9518388" cy="5770730"/>
          </a:xfrm>
        </p:grpSpPr>
        <p:pic>
          <p:nvPicPr>
            <p:cNvPr id="5" name="Picture 4">
              <a:extLst>
                <a:ext uri="{FF2B5EF4-FFF2-40B4-BE49-F238E27FC236}">
                  <a16:creationId xmlns:a16="http://schemas.microsoft.com/office/drawing/2014/main" id="{D638FA95-EC7A-4556-9844-3057D2BA8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06" y="473747"/>
              <a:ext cx="9518388" cy="5770730"/>
            </a:xfrm>
            <a:prstGeom prst="rect">
              <a:avLst/>
            </a:prstGeom>
          </p:spPr>
        </p:pic>
        <p:pic>
          <p:nvPicPr>
            <p:cNvPr id="6" name="Picture 5">
              <a:extLst>
                <a:ext uri="{FF2B5EF4-FFF2-40B4-BE49-F238E27FC236}">
                  <a16:creationId xmlns:a16="http://schemas.microsoft.com/office/drawing/2014/main" id="{6C56DE9B-0983-4288-8377-B6972F7C41CF}"/>
                </a:ext>
              </a:extLst>
            </p:cNvPr>
            <p:cNvPicPr>
              <a:picLocks noChangeAspect="1"/>
            </p:cNvPicPr>
            <p:nvPr/>
          </p:nvPicPr>
          <p:blipFill rotWithShape="1">
            <a:blip r:embed="rId5">
              <a:extLst>
                <a:ext uri="{28A0092B-C50C-407E-A947-70E740481C1C}">
                  <a14:useLocalDpi xmlns:a14="http://schemas.microsoft.com/office/drawing/2010/main" val="0"/>
                </a:ext>
              </a:extLst>
            </a:blip>
            <a:srcRect r="79459" b="83187"/>
            <a:stretch/>
          </p:blipFill>
          <p:spPr>
            <a:xfrm>
              <a:off x="7740071" y="591753"/>
              <a:ext cx="1955172" cy="970233"/>
            </a:xfrm>
            <a:prstGeom prst="rect">
              <a:avLst/>
            </a:prstGeom>
          </p:spPr>
        </p:pic>
      </p:grpSp>
    </p:spTree>
    <p:extLst>
      <p:ext uri="{BB962C8B-B14F-4D97-AF65-F5344CB8AC3E}">
        <p14:creationId xmlns:p14="http://schemas.microsoft.com/office/powerpoint/2010/main" val="191441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F8165-19BB-4C59-81DD-5BEDD831C4D8}"/>
              </a:ext>
            </a:extLst>
          </p:cNvPr>
          <p:cNvSpPr>
            <a:spLocks noGrp="1"/>
          </p:cNvSpPr>
          <p:nvPr>
            <p:ph type="title"/>
          </p:nvPr>
        </p:nvSpPr>
        <p:spPr>
          <a:xfrm>
            <a:off x="1543051" y="1543050"/>
            <a:ext cx="5610113" cy="2566266"/>
          </a:xfrm>
        </p:spPr>
        <p:txBody>
          <a:bodyPr>
            <a:normAutofit fontScale="90000"/>
          </a:bodyPr>
          <a:lstStyle/>
          <a:p>
            <a:pPr lvl="1"/>
            <a:r>
              <a:rPr lang="en-US" sz="3975" dirty="0">
                <a:solidFill>
                  <a:schemeClr val="bg1"/>
                </a:solidFill>
                <a:latin typeface="+mn-lt"/>
              </a:rPr>
              <a:t>Examining the 2021 </a:t>
            </a:r>
            <a:br>
              <a:rPr lang="en-US" sz="3975" dirty="0">
                <a:solidFill>
                  <a:schemeClr val="bg1"/>
                </a:solidFill>
                <a:latin typeface="+mn-lt"/>
              </a:rPr>
            </a:br>
            <a:r>
              <a:rPr lang="en-US" sz="3975" dirty="0">
                <a:solidFill>
                  <a:schemeClr val="bg1"/>
                </a:solidFill>
                <a:latin typeface="+mn-lt"/>
              </a:rPr>
              <a:t>Success Tour Data</a:t>
            </a:r>
            <a:br>
              <a:rPr lang="en-US" sz="2100" dirty="0">
                <a:solidFill>
                  <a:schemeClr val="bg1"/>
                </a:solidFill>
                <a:latin typeface="+mn-lt"/>
              </a:rPr>
            </a:br>
            <a:br>
              <a:rPr lang="en-US" sz="2100" dirty="0">
                <a:solidFill>
                  <a:schemeClr val="bg1"/>
                </a:solidFill>
                <a:latin typeface="+mn-lt"/>
              </a:rPr>
            </a:br>
            <a:r>
              <a:rPr lang="en-US" sz="2325" dirty="0">
                <a:solidFill>
                  <a:schemeClr val="bg1"/>
                </a:solidFill>
                <a:latin typeface="+mn-lt"/>
              </a:rPr>
              <a:t>R12 Comprehensive Center - McRel</a:t>
            </a:r>
            <a:br>
              <a:rPr lang="en-US" sz="2325" dirty="0">
                <a:solidFill>
                  <a:schemeClr val="bg1"/>
                </a:solidFill>
                <a:latin typeface="+mn-lt"/>
              </a:rPr>
            </a:br>
            <a:r>
              <a:rPr lang="en-US" sz="2325" dirty="0">
                <a:solidFill>
                  <a:schemeClr val="bg1"/>
                </a:solidFill>
                <a:latin typeface="+mn-lt"/>
              </a:rPr>
              <a:t>Kansas State University</a:t>
            </a:r>
            <a:br>
              <a:rPr lang="en-US" sz="2325" dirty="0">
                <a:solidFill>
                  <a:schemeClr val="bg1"/>
                </a:solidFill>
                <a:latin typeface="+mn-lt"/>
              </a:rPr>
            </a:br>
            <a:r>
              <a:rPr lang="en-US" sz="2325" dirty="0">
                <a:solidFill>
                  <a:schemeClr val="bg1"/>
                </a:solidFill>
                <a:latin typeface="+mn-lt"/>
              </a:rPr>
              <a:t>Kansas State Department of Education</a:t>
            </a:r>
            <a:br>
              <a:rPr lang="en-US" sz="2100" dirty="0"/>
            </a:br>
            <a:endParaRPr lang="en-US" dirty="0"/>
          </a:p>
        </p:txBody>
      </p:sp>
    </p:spTree>
    <p:extLst>
      <p:ext uri="{BB962C8B-B14F-4D97-AF65-F5344CB8AC3E}">
        <p14:creationId xmlns:p14="http://schemas.microsoft.com/office/powerpoint/2010/main" val="37190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E963-C16D-41BE-901C-7704BFB80628}"/>
              </a:ext>
            </a:extLst>
          </p:cNvPr>
          <p:cNvSpPr>
            <a:spLocks noGrp="1"/>
          </p:cNvSpPr>
          <p:nvPr>
            <p:ph type="title"/>
          </p:nvPr>
        </p:nvSpPr>
        <p:spPr>
          <a:xfrm>
            <a:off x="2171700" y="508756"/>
            <a:ext cx="7886700" cy="994172"/>
          </a:xfrm>
        </p:spPr>
        <p:txBody>
          <a:bodyPr>
            <a:normAutofit/>
          </a:bodyPr>
          <a:lstStyle/>
          <a:p>
            <a:r>
              <a:rPr lang="en-US" sz="4500" dirty="0">
                <a:latin typeface="+mn-lt"/>
              </a:rPr>
              <a:t>Statewide glance</a:t>
            </a:r>
          </a:p>
        </p:txBody>
      </p:sp>
      <p:sp>
        <p:nvSpPr>
          <p:cNvPr id="2" name="Content Placeholder 1">
            <a:extLst>
              <a:ext uri="{FF2B5EF4-FFF2-40B4-BE49-F238E27FC236}">
                <a16:creationId xmlns:a16="http://schemas.microsoft.com/office/drawing/2014/main" id="{22447F9B-3F31-4501-AB73-EE9DBCB1E007}"/>
              </a:ext>
            </a:extLst>
          </p:cNvPr>
          <p:cNvSpPr>
            <a:spLocks noGrp="1"/>
          </p:cNvSpPr>
          <p:nvPr>
            <p:ph idx="4294967295"/>
          </p:nvPr>
        </p:nvSpPr>
        <p:spPr>
          <a:xfrm>
            <a:off x="742950" y="1744266"/>
            <a:ext cx="7886700" cy="3399235"/>
          </a:xfrm>
        </p:spPr>
        <p:txBody>
          <a:bodyPr>
            <a:normAutofit/>
          </a:bodyPr>
          <a:lstStyle/>
          <a:p>
            <a:r>
              <a:rPr lang="en-US" sz="2700" b="1" dirty="0">
                <a:solidFill>
                  <a:schemeClr val="bg1"/>
                </a:solidFill>
              </a:rPr>
              <a:t>How many people responded to the survey questions?</a:t>
            </a:r>
          </a:p>
          <a:p>
            <a:pPr lvl="1"/>
            <a:r>
              <a:rPr lang="en-US" sz="2400" dirty="0">
                <a:solidFill>
                  <a:schemeClr val="bg1"/>
                </a:solidFill>
              </a:rPr>
              <a:t>3,455 respondents </a:t>
            </a:r>
          </a:p>
          <a:p>
            <a:pPr lvl="2"/>
            <a:r>
              <a:rPr lang="en-US" sz="2400" dirty="0">
                <a:solidFill>
                  <a:schemeClr val="bg1"/>
                </a:solidFill>
              </a:rPr>
              <a:t>3,213 online Menti respondents</a:t>
            </a:r>
          </a:p>
          <a:p>
            <a:pPr lvl="2"/>
            <a:r>
              <a:rPr lang="en-US" sz="2400" dirty="0">
                <a:solidFill>
                  <a:schemeClr val="bg1"/>
                </a:solidFill>
              </a:rPr>
              <a:t>242 paper question cards completed</a:t>
            </a:r>
          </a:p>
          <a:p>
            <a:pPr lvl="2"/>
            <a:endParaRPr lang="en-US" sz="2400" dirty="0">
              <a:solidFill>
                <a:schemeClr val="bg1"/>
              </a:solidFill>
            </a:endParaRPr>
          </a:p>
          <a:p>
            <a:pPr lvl="1"/>
            <a:r>
              <a:rPr lang="en-US" sz="2400" dirty="0">
                <a:solidFill>
                  <a:schemeClr val="bg1"/>
                </a:solidFill>
              </a:rPr>
              <a:t>50 in-person sessions across the state and 1 online session</a:t>
            </a:r>
          </a:p>
          <a:p>
            <a:endParaRPr lang="en-US" dirty="0"/>
          </a:p>
        </p:txBody>
      </p:sp>
    </p:spTree>
    <p:extLst>
      <p:ext uri="{BB962C8B-B14F-4D97-AF65-F5344CB8AC3E}">
        <p14:creationId xmlns:p14="http://schemas.microsoft.com/office/powerpoint/2010/main" val="120875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 t="8889" r="3987" b="18889"/>
          <a:stretch/>
        </p:blipFill>
        <p:spPr>
          <a:xfrm>
            <a:off x="3737114" y="-47756"/>
            <a:ext cx="5406887" cy="4888114"/>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255071" y="1910031"/>
            <a:ext cx="3482043" cy="1323439"/>
          </a:xfrm>
          <a:prstGeom prst="rect">
            <a:avLst/>
          </a:prstGeom>
        </p:spPr>
        <p:txBody>
          <a:bodyPr wrap="none">
            <a:spAutoFit/>
          </a:bodyPr>
          <a:lstStyle/>
          <a:p>
            <a:pPr defTabSz="457189">
              <a:defRPr/>
            </a:pPr>
            <a:r>
              <a:rPr lang="en-US" sz="4000" dirty="0">
                <a:solidFill>
                  <a:prstClr val="white"/>
                </a:solidFill>
                <a:latin typeface="Open Sans Light"/>
              </a:rPr>
              <a:t>Kansans Can </a:t>
            </a:r>
          </a:p>
          <a:p>
            <a:pPr defTabSz="457189">
              <a:defRPr/>
            </a:pPr>
            <a:r>
              <a:rPr lang="en-US" sz="4000" dirty="0">
                <a:solidFill>
                  <a:prstClr val="white"/>
                </a:solidFill>
                <a:latin typeface="Open Sans Light"/>
              </a:rPr>
              <a:t>Competencies</a:t>
            </a:r>
          </a:p>
        </p:txBody>
      </p:sp>
    </p:spTree>
    <p:extLst>
      <p:ext uri="{BB962C8B-B14F-4D97-AF65-F5344CB8AC3E}">
        <p14:creationId xmlns:p14="http://schemas.microsoft.com/office/powerpoint/2010/main" val="319746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1" y="0"/>
            <a:ext cx="9143999" cy="5143500"/>
          </a:xfrm>
          <a:prstGeom prst="rect">
            <a:avLst/>
          </a:prstGeom>
        </p:spPr>
      </p:pic>
    </p:spTree>
    <p:extLst>
      <p:ext uri="{BB962C8B-B14F-4D97-AF65-F5344CB8AC3E}">
        <p14:creationId xmlns:p14="http://schemas.microsoft.com/office/powerpoint/2010/main" val="371916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0A41B69-62E7-445E-BF1D-E5C05AB5AB20}"/>
              </a:ext>
            </a:extLst>
          </p:cNvPr>
          <p:cNvGraphicFramePr/>
          <p:nvPr>
            <p:extLst>
              <p:ext uri="{D42A27DB-BD31-4B8C-83A1-F6EECF244321}">
                <p14:modId xmlns:p14="http://schemas.microsoft.com/office/powerpoint/2010/main" val="2844732692"/>
              </p:ext>
            </p:extLst>
          </p:nvPr>
        </p:nvGraphicFramePr>
        <p:xfrm>
          <a:off x="506187" y="1371601"/>
          <a:ext cx="7859145" cy="309845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053829" y="606625"/>
            <a:ext cx="6841331" cy="994172"/>
          </a:xfrm>
        </p:spPr>
        <p:txBody>
          <a:bodyPr>
            <a:noAutofit/>
          </a:bodyPr>
          <a:lstStyle/>
          <a:p>
            <a:r>
              <a:rPr lang="en-US" sz="2400" dirty="0"/>
              <a:t>The skills represented on the Kansans Can Competency Wheel are the skills students need to be successful as an adult.</a:t>
            </a:r>
          </a:p>
        </p:txBody>
      </p:sp>
      <p:cxnSp>
        <p:nvCxnSpPr>
          <p:cNvPr id="3" name="Straight Connector 2">
            <a:extLst>
              <a:ext uri="{FF2B5EF4-FFF2-40B4-BE49-F238E27FC236}">
                <a16:creationId xmlns:a16="http://schemas.microsoft.com/office/drawing/2014/main" id="{7A59BA5D-B53F-0846-B70E-E0252ADD74A9}"/>
              </a:ext>
            </a:extLst>
          </p:cNvPr>
          <p:cNvCxnSpPr/>
          <p:nvPr/>
        </p:nvCxnSpPr>
        <p:spPr>
          <a:xfrm>
            <a:off x="7143750" y="3585183"/>
            <a:ext cx="0" cy="4000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0A037D-8819-2442-BF58-B2FD0917B30D}"/>
              </a:ext>
            </a:extLst>
          </p:cNvPr>
          <p:cNvCxnSpPr/>
          <p:nvPr/>
        </p:nvCxnSpPr>
        <p:spPr>
          <a:xfrm>
            <a:off x="7143750" y="3985233"/>
            <a:ext cx="9144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F976C2-B4D9-1748-A616-64FC64E1F9F8}"/>
              </a:ext>
            </a:extLst>
          </p:cNvPr>
          <p:cNvSpPr txBox="1"/>
          <p:nvPr/>
        </p:nvSpPr>
        <p:spPr>
          <a:xfrm>
            <a:off x="7170233" y="3708234"/>
            <a:ext cx="808780" cy="300082"/>
          </a:xfrm>
          <a:prstGeom prst="rect">
            <a:avLst/>
          </a:prstGeom>
          <a:noFill/>
        </p:spPr>
        <p:txBody>
          <a:bodyPr wrap="square" rtlCol="0">
            <a:spAutoFit/>
          </a:bodyPr>
          <a:lstStyle/>
          <a:p>
            <a:pPr defTabSz="914378"/>
            <a:r>
              <a:rPr lang="en-US" sz="1350" dirty="0">
                <a:solidFill>
                  <a:prstClr val="white"/>
                </a:solidFill>
                <a:latin typeface="Open Sans Light"/>
              </a:rPr>
              <a:t>Neutral</a:t>
            </a:r>
          </a:p>
        </p:txBody>
      </p:sp>
      <p:sp>
        <p:nvSpPr>
          <p:cNvPr id="7" name="TextBox 6">
            <a:extLst>
              <a:ext uri="{FF2B5EF4-FFF2-40B4-BE49-F238E27FC236}">
                <a16:creationId xmlns:a16="http://schemas.microsoft.com/office/drawing/2014/main" id="{66C9DA32-DDBE-674A-8BB8-B776E63B1E9D}"/>
              </a:ext>
            </a:extLst>
          </p:cNvPr>
          <p:cNvSpPr txBox="1"/>
          <p:nvPr/>
        </p:nvSpPr>
        <p:spPr>
          <a:xfrm>
            <a:off x="7075978" y="2869729"/>
            <a:ext cx="457187" cy="323165"/>
          </a:xfrm>
          <a:prstGeom prst="rect">
            <a:avLst/>
          </a:prstGeom>
          <a:noFill/>
        </p:spPr>
        <p:txBody>
          <a:bodyPr wrap="square" rtlCol="0">
            <a:spAutoFit/>
          </a:bodyPr>
          <a:lstStyle/>
          <a:p>
            <a:pPr defTabSz="914378"/>
            <a:r>
              <a:rPr lang="en-US" sz="1500" dirty="0">
                <a:solidFill>
                  <a:prstClr val="white"/>
                </a:solidFill>
                <a:latin typeface="Open Sans Light"/>
              </a:rPr>
              <a:t>5%</a:t>
            </a:r>
          </a:p>
        </p:txBody>
      </p:sp>
      <p:sp>
        <p:nvSpPr>
          <p:cNvPr id="9" name="TextBox 8">
            <a:extLst>
              <a:ext uri="{FF2B5EF4-FFF2-40B4-BE49-F238E27FC236}">
                <a16:creationId xmlns:a16="http://schemas.microsoft.com/office/drawing/2014/main" id="{E9903DEC-AADE-7A45-A795-6D737C3F0B52}"/>
              </a:ext>
            </a:extLst>
          </p:cNvPr>
          <p:cNvSpPr txBox="1"/>
          <p:nvPr/>
        </p:nvSpPr>
        <p:spPr>
          <a:xfrm>
            <a:off x="7520537" y="2866088"/>
            <a:ext cx="1200150" cy="646331"/>
          </a:xfrm>
          <a:prstGeom prst="rect">
            <a:avLst/>
          </a:prstGeom>
          <a:noFill/>
        </p:spPr>
        <p:txBody>
          <a:bodyPr wrap="square" rtlCol="0">
            <a:spAutoFit/>
          </a:bodyPr>
          <a:lstStyle/>
          <a:p>
            <a:pPr algn="ctr" defTabSz="914378">
              <a:defRPr sz="1400" b="1" i="0" u="none" strike="noStrike" kern="1200" baseline="0">
                <a:solidFill>
                  <a:srgbClr val="12284C"/>
                </a:solidFill>
                <a:latin typeface="+mn-lt"/>
                <a:ea typeface="+mn-ea"/>
                <a:cs typeface="+mn-cs"/>
              </a:defRPr>
            </a:pPr>
            <a:r>
              <a:rPr lang="en-US" sz="1500" b="1" dirty="0">
                <a:solidFill>
                  <a:srgbClr val="D50032"/>
                </a:solidFill>
                <a:latin typeface="Open Sans Light"/>
              </a:rPr>
              <a:t>2% </a:t>
            </a:r>
            <a:r>
              <a:rPr lang="en-US" sz="1050" b="1" dirty="0">
                <a:solidFill>
                  <a:srgbClr val="D50032"/>
                </a:solidFill>
                <a:latin typeface="Open Sans Light"/>
              </a:rPr>
              <a:t>Disagree or Strongly Disagree</a:t>
            </a:r>
          </a:p>
        </p:txBody>
      </p:sp>
    </p:spTree>
    <p:extLst>
      <p:ext uri="{BB962C8B-B14F-4D97-AF65-F5344CB8AC3E}">
        <p14:creationId xmlns:p14="http://schemas.microsoft.com/office/powerpoint/2010/main" val="235822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053829" y="606625"/>
            <a:ext cx="6841331" cy="994172"/>
          </a:xfrm>
        </p:spPr>
        <p:txBody>
          <a:bodyPr>
            <a:noAutofit/>
          </a:bodyPr>
          <a:lstStyle/>
          <a:p>
            <a:r>
              <a:rPr lang="en-US" sz="2400" b="1" dirty="0"/>
              <a:t>These strategies Kansans expressed are still a priority to accomplish the goal of producing successful high school students.</a:t>
            </a:r>
            <a:endParaRPr lang="en-US" sz="2400" dirty="0"/>
          </a:p>
        </p:txBody>
      </p:sp>
      <p:graphicFrame>
        <p:nvGraphicFramePr>
          <p:cNvPr id="4" name="Chart 3">
            <a:extLst>
              <a:ext uri="{FF2B5EF4-FFF2-40B4-BE49-F238E27FC236}">
                <a16:creationId xmlns:a16="http://schemas.microsoft.com/office/drawing/2014/main" id="{CC002A25-0A5C-7E4E-AB9B-57010BEAF935}"/>
              </a:ext>
            </a:extLst>
          </p:cNvPr>
          <p:cNvGraphicFramePr/>
          <p:nvPr>
            <p:extLst>
              <p:ext uri="{D42A27DB-BD31-4B8C-83A1-F6EECF244321}">
                <p14:modId xmlns:p14="http://schemas.microsoft.com/office/powerpoint/2010/main" val="361015482"/>
              </p:ext>
            </p:extLst>
          </p:nvPr>
        </p:nvGraphicFramePr>
        <p:xfrm>
          <a:off x="506187" y="1371601"/>
          <a:ext cx="7859145" cy="309845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20CB1FF6-B473-D84B-BCD4-AD6E530A061F}"/>
              </a:ext>
            </a:extLst>
          </p:cNvPr>
          <p:cNvCxnSpPr/>
          <p:nvPr/>
        </p:nvCxnSpPr>
        <p:spPr>
          <a:xfrm>
            <a:off x="7143750" y="3585183"/>
            <a:ext cx="0" cy="4000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459D38-E8A8-2E4B-AB06-207A8B637585}"/>
              </a:ext>
            </a:extLst>
          </p:cNvPr>
          <p:cNvCxnSpPr/>
          <p:nvPr/>
        </p:nvCxnSpPr>
        <p:spPr>
          <a:xfrm>
            <a:off x="7143750" y="3985233"/>
            <a:ext cx="9144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76B706-87E5-274C-B45B-7396680E2DE8}"/>
              </a:ext>
            </a:extLst>
          </p:cNvPr>
          <p:cNvSpPr txBox="1"/>
          <p:nvPr/>
        </p:nvSpPr>
        <p:spPr>
          <a:xfrm>
            <a:off x="7170233" y="3708234"/>
            <a:ext cx="786800" cy="300082"/>
          </a:xfrm>
          <a:prstGeom prst="rect">
            <a:avLst/>
          </a:prstGeom>
          <a:noFill/>
        </p:spPr>
        <p:txBody>
          <a:bodyPr wrap="square" rtlCol="0">
            <a:spAutoFit/>
          </a:bodyPr>
          <a:lstStyle/>
          <a:p>
            <a:pPr defTabSz="914378"/>
            <a:r>
              <a:rPr lang="en-US" sz="1350" dirty="0">
                <a:solidFill>
                  <a:prstClr val="white"/>
                </a:solidFill>
                <a:latin typeface="Open Sans Light"/>
              </a:rPr>
              <a:t>Neutral</a:t>
            </a:r>
          </a:p>
        </p:txBody>
      </p:sp>
      <p:sp>
        <p:nvSpPr>
          <p:cNvPr id="8" name="TextBox 7">
            <a:extLst>
              <a:ext uri="{FF2B5EF4-FFF2-40B4-BE49-F238E27FC236}">
                <a16:creationId xmlns:a16="http://schemas.microsoft.com/office/drawing/2014/main" id="{DF2FF2A8-9FEE-D04C-8E1A-7BB67FC71B6F}"/>
              </a:ext>
            </a:extLst>
          </p:cNvPr>
          <p:cNvSpPr txBox="1"/>
          <p:nvPr/>
        </p:nvSpPr>
        <p:spPr>
          <a:xfrm>
            <a:off x="7520537" y="2866088"/>
            <a:ext cx="1200150" cy="646331"/>
          </a:xfrm>
          <a:prstGeom prst="rect">
            <a:avLst/>
          </a:prstGeom>
          <a:noFill/>
        </p:spPr>
        <p:txBody>
          <a:bodyPr wrap="square" rtlCol="0">
            <a:spAutoFit/>
          </a:bodyPr>
          <a:lstStyle/>
          <a:p>
            <a:pPr algn="ctr" defTabSz="914378">
              <a:defRPr sz="1400" b="1" i="0" u="none" strike="noStrike" kern="1200" baseline="0">
                <a:solidFill>
                  <a:srgbClr val="12284C"/>
                </a:solidFill>
                <a:latin typeface="+mn-lt"/>
                <a:ea typeface="+mn-ea"/>
                <a:cs typeface="+mn-cs"/>
              </a:defRPr>
            </a:pPr>
            <a:r>
              <a:rPr lang="en-US" sz="1500" b="1" dirty="0">
                <a:solidFill>
                  <a:srgbClr val="D50032"/>
                </a:solidFill>
                <a:latin typeface="Open Sans Light"/>
              </a:rPr>
              <a:t>3% </a:t>
            </a:r>
            <a:r>
              <a:rPr lang="en-US" sz="1050" b="1" dirty="0">
                <a:solidFill>
                  <a:srgbClr val="D50032"/>
                </a:solidFill>
                <a:latin typeface="Open Sans Light"/>
              </a:rPr>
              <a:t>Disagree or Strongly Disagree</a:t>
            </a:r>
          </a:p>
        </p:txBody>
      </p:sp>
      <p:sp>
        <p:nvSpPr>
          <p:cNvPr id="9" name="TextBox 8">
            <a:extLst>
              <a:ext uri="{FF2B5EF4-FFF2-40B4-BE49-F238E27FC236}">
                <a16:creationId xmlns:a16="http://schemas.microsoft.com/office/drawing/2014/main" id="{EA3D70BE-5402-8644-B503-E637F9D3FF56}"/>
              </a:ext>
            </a:extLst>
          </p:cNvPr>
          <p:cNvSpPr txBox="1"/>
          <p:nvPr/>
        </p:nvSpPr>
        <p:spPr>
          <a:xfrm>
            <a:off x="7075978" y="2869729"/>
            <a:ext cx="457187" cy="323165"/>
          </a:xfrm>
          <a:prstGeom prst="rect">
            <a:avLst/>
          </a:prstGeom>
          <a:noFill/>
        </p:spPr>
        <p:txBody>
          <a:bodyPr wrap="square" rtlCol="0">
            <a:spAutoFit/>
          </a:bodyPr>
          <a:lstStyle/>
          <a:p>
            <a:pPr defTabSz="914378"/>
            <a:r>
              <a:rPr lang="en-US" sz="1500" dirty="0">
                <a:solidFill>
                  <a:prstClr val="white"/>
                </a:solidFill>
                <a:latin typeface="Open Sans Light"/>
              </a:rPr>
              <a:t>8%</a:t>
            </a:r>
          </a:p>
        </p:txBody>
      </p:sp>
    </p:spTree>
    <p:extLst>
      <p:ext uri="{BB962C8B-B14F-4D97-AF65-F5344CB8AC3E}">
        <p14:creationId xmlns:p14="http://schemas.microsoft.com/office/powerpoint/2010/main" val="2821253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3FDC-C2BD-413C-857B-F31B0C2FD1FF}"/>
              </a:ext>
            </a:extLst>
          </p:cNvPr>
          <p:cNvSpPr>
            <a:spLocks noGrp="1"/>
          </p:cNvSpPr>
          <p:nvPr>
            <p:ph type="title"/>
          </p:nvPr>
        </p:nvSpPr>
        <p:spPr>
          <a:xfrm>
            <a:off x="800100" y="1828801"/>
            <a:ext cx="7886700" cy="2571749"/>
          </a:xfrm>
        </p:spPr>
        <p:txBody>
          <a:bodyPr>
            <a:noAutofit/>
          </a:bodyPr>
          <a:lstStyle/>
          <a:p>
            <a:r>
              <a:rPr lang="en-US" sz="3600" dirty="0">
                <a:latin typeface="+mn-lt"/>
              </a:rPr>
              <a:t>Across the state, Kansans overwhelming agree that we are prioritizing the right skills and strategies to produce successful high school students and adults. </a:t>
            </a:r>
          </a:p>
        </p:txBody>
      </p:sp>
    </p:spTree>
    <p:extLst>
      <p:ext uri="{BB962C8B-B14F-4D97-AF65-F5344CB8AC3E}">
        <p14:creationId xmlns:p14="http://schemas.microsoft.com/office/powerpoint/2010/main" val="263293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97CFB0-4A36-4A44-9ED9-8E7B2D853FD7}"/>
              </a:ext>
            </a:extLst>
          </p:cNvPr>
          <p:cNvPicPr>
            <a:picLocks noChangeAspect="1"/>
          </p:cNvPicPr>
          <p:nvPr/>
        </p:nvPicPr>
        <p:blipFill>
          <a:blip r:embed="rId3"/>
          <a:stretch>
            <a:fillRect/>
          </a:stretch>
        </p:blipFill>
        <p:spPr>
          <a:xfrm>
            <a:off x="2286001" y="11151"/>
            <a:ext cx="6474278" cy="3222196"/>
          </a:xfrm>
          <a:prstGeom prst="rect">
            <a:avLst/>
          </a:prstGeom>
        </p:spPr>
      </p:pic>
      <p:sp>
        <p:nvSpPr>
          <p:cNvPr id="11" name="Title 10">
            <a:extLst>
              <a:ext uri="{FF2B5EF4-FFF2-40B4-BE49-F238E27FC236}">
                <a16:creationId xmlns:a16="http://schemas.microsoft.com/office/drawing/2014/main" id="{1BDE81D8-8A10-4C66-9289-A1E5E075F3BB}"/>
              </a:ext>
            </a:extLst>
          </p:cNvPr>
          <p:cNvSpPr>
            <a:spLocks noGrp="1"/>
          </p:cNvSpPr>
          <p:nvPr>
            <p:ph type="title"/>
          </p:nvPr>
        </p:nvSpPr>
        <p:spPr>
          <a:xfrm>
            <a:off x="383722" y="3388179"/>
            <a:ext cx="8376557" cy="1298122"/>
          </a:xfrm>
        </p:spPr>
        <p:txBody>
          <a:bodyPr>
            <a:noAutofit/>
          </a:bodyPr>
          <a:lstStyle/>
          <a:p>
            <a:r>
              <a:rPr lang="en-US" sz="2400" dirty="0">
                <a:latin typeface="+mn-lt"/>
              </a:rPr>
              <a:t>Though there were some unique needs shared, overall Kansans reported clear and consistent needs for supporting schools regardless of geographic location, board region and district size</a:t>
            </a:r>
            <a:r>
              <a:rPr lang="en-US" sz="2100" dirty="0">
                <a:latin typeface="+mn-lt"/>
              </a:rPr>
              <a:t>. </a:t>
            </a:r>
          </a:p>
        </p:txBody>
      </p:sp>
    </p:spTree>
    <p:extLst>
      <p:ext uri="{BB962C8B-B14F-4D97-AF65-F5344CB8AC3E}">
        <p14:creationId xmlns:p14="http://schemas.microsoft.com/office/powerpoint/2010/main" val="133309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27305602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2F8762-F44E-514E-96DA-09A9EFCE4A6E}"/>
              </a:ext>
            </a:extLst>
          </p:cNvPr>
          <p:cNvPicPr>
            <a:picLocks noChangeAspect="1"/>
          </p:cNvPicPr>
          <p:nvPr/>
        </p:nvPicPr>
        <p:blipFill>
          <a:blip r:embed="rId3"/>
          <a:stretch>
            <a:fillRect/>
          </a:stretch>
        </p:blipFill>
        <p:spPr>
          <a:xfrm>
            <a:off x="5314276" y="0"/>
            <a:ext cx="2920197" cy="4700520"/>
          </a:xfrm>
          <a:prstGeom prst="rect">
            <a:avLst/>
          </a:prstGeom>
        </p:spPr>
      </p:pic>
      <p:pic>
        <p:nvPicPr>
          <p:cNvPr id="8" name="Picture 7">
            <a:extLst>
              <a:ext uri="{FF2B5EF4-FFF2-40B4-BE49-F238E27FC236}">
                <a16:creationId xmlns:a16="http://schemas.microsoft.com/office/drawing/2014/main" id="{4F8FD308-D12B-114F-A69E-EC39CCBB33D4}"/>
              </a:ext>
            </a:extLst>
          </p:cNvPr>
          <p:cNvPicPr>
            <a:picLocks noChangeAspect="1"/>
          </p:cNvPicPr>
          <p:nvPr/>
        </p:nvPicPr>
        <p:blipFill>
          <a:blip r:embed="rId4"/>
          <a:stretch>
            <a:fillRect/>
          </a:stretch>
        </p:blipFill>
        <p:spPr>
          <a:xfrm>
            <a:off x="186858" y="0"/>
            <a:ext cx="4733442" cy="4733442"/>
          </a:xfrm>
          <a:prstGeom prst="rect">
            <a:avLst/>
          </a:prstGeom>
        </p:spPr>
      </p:pic>
      <p:pic>
        <p:nvPicPr>
          <p:cNvPr id="6" name="Picture 5">
            <a:extLst>
              <a:ext uri="{FF2B5EF4-FFF2-40B4-BE49-F238E27FC236}">
                <a16:creationId xmlns:a16="http://schemas.microsoft.com/office/drawing/2014/main" id="{71F1A0AA-F8C4-9747-B0C4-C52F2279152D}"/>
              </a:ext>
            </a:extLst>
          </p:cNvPr>
          <p:cNvPicPr>
            <a:picLocks noChangeAspect="1"/>
          </p:cNvPicPr>
          <p:nvPr/>
        </p:nvPicPr>
        <p:blipFill>
          <a:blip r:embed="rId5"/>
          <a:stretch>
            <a:fillRect/>
          </a:stretch>
        </p:blipFill>
        <p:spPr>
          <a:xfrm>
            <a:off x="1442884" y="32922"/>
            <a:ext cx="6258232" cy="4667598"/>
          </a:xfrm>
          <a:prstGeom prst="rect">
            <a:avLst/>
          </a:prstGeom>
        </p:spPr>
      </p:pic>
    </p:spTree>
    <p:extLst>
      <p:ext uri="{BB962C8B-B14F-4D97-AF65-F5344CB8AC3E}">
        <p14:creationId xmlns:p14="http://schemas.microsoft.com/office/powerpoint/2010/main" val="21045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24FA5-C30E-524B-9BE8-43A46F350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0"/>
            <a:ext cx="4343400" cy="4686300"/>
          </a:xfrm>
          <a:prstGeom prst="rect">
            <a:avLst/>
          </a:prstGeom>
        </p:spPr>
      </p:pic>
    </p:spTree>
    <p:extLst>
      <p:ext uri="{BB962C8B-B14F-4D97-AF65-F5344CB8AC3E}">
        <p14:creationId xmlns:p14="http://schemas.microsoft.com/office/powerpoint/2010/main" val="1869113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53537" y="3394147"/>
            <a:ext cx="8858250" cy="1158009"/>
          </a:xfrm>
          <a:prstGeom prst="rect">
            <a:avLst/>
          </a:prstGeom>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a:lnSpc>
                <a:spcPts val="4000"/>
              </a:lnSpc>
              <a:spcBef>
                <a:spcPts val="750"/>
              </a:spcBef>
              <a:buClr>
                <a:srgbClr val="12284C"/>
              </a:buClr>
            </a:pPr>
            <a:r>
              <a:rPr lang="en-US" sz="5400" dirty="0">
                <a:solidFill>
                  <a:srgbClr val="12284C"/>
                </a:solidFill>
                <a:latin typeface="Open Sans Light"/>
              </a:rPr>
              <a:t>Kansas leads the </a:t>
            </a:r>
            <a:r>
              <a:rPr lang="en-US" sz="5400" b="1" dirty="0">
                <a:solidFill>
                  <a:srgbClr val="FFA400"/>
                </a:solidFill>
                <a:latin typeface="Open Sans Light"/>
              </a:rPr>
              <a:t>world</a:t>
            </a:r>
            <a:r>
              <a:rPr lang="en-US" sz="5400" dirty="0">
                <a:solidFill>
                  <a:srgbClr val="12284C"/>
                </a:solidFill>
                <a:latin typeface="Open Sans Ligh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9143999" cy="31623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63062" y="2"/>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914333">
              <a:defRPr/>
            </a:pPr>
            <a:r>
              <a:rPr lang="en-US" sz="3300" b="1" dirty="0">
                <a:solidFill>
                  <a:srgbClr val="12284C"/>
                </a:solidFill>
                <a:latin typeface="Open Sans Ligh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A87FD-E6D4-8942-98E8-DAA8C4278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0" cy="4428907"/>
          </a:xfrm>
          <a:prstGeom prst="rect">
            <a:avLst/>
          </a:prstGeom>
        </p:spPr>
      </p:pic>
      <p:sp>
        <p:nvSpPr>
          <p:cNvPr id="3" name="Content Placeholder 1">
            <a:extLst>
              <a:ext uri="{FF2B5EF4-FFF2-40B4-BE49-F238E27FC236}">
                <a16:creationId xmlns:a16="http://schemas.microsoft.com/office/drawing/2014/main" id="{31FAD0EF-A9C0-2648-A617-145C7F2EF18E}"/>
              </a:ext>
            </a:extLst>
          </p:cNvPr>
          <p:cNvSpPr txBox="1">
            <a:spLocks/>
          </p:cNvSpPr>
          <p:nvPr/>
        </p:nvSpPr>
        <p:spPr>
          <a:xfrm>
            <a:off x="4572000" y="0"/>
            <a:ext cx="4627843" cy="4428906"/>
          </a:xfrm>
          <a:prstGeom prst="rect">
            <a:avLst/>
          </a:prstGeom>
          <a:solidFill>
            <a:srgbClr val="FFFFFF">
              <a:alpha val="54000"/>
            </a:srgbClr>
          </a:solidFill>
          <a:effectLst>
            <a:softEdge rad="63500"/>
          </a:effectLst>
        </p:spPr>
        <p:txBody>
          <a:bodyPr vert="horz" lIns="91440" tIns="45720" rIns="91440" bIns="45720" rtlCol="0">
            <a:normAutofit fontScale="70000" lnSpcReduction="20000"/>
          </a:bodyPr>
          <a:lstStyle>
            <a:lvl1pPr marL="0" indent="0" algn="l" defTabSz="1219170" rtl="0" eaLnBrk="1" latinLnBrk="0" hangingPunct="1">
              <a:spcBef>
                <a:spcPct val="20000"/>
              </a:spcBef>
              <a:buClr>
                <a:srgbClr val="4B4B4D"/>
              </a:buClr>
              <a:buSzPct val="125000"/>
              <a:buFont typeface="Arial" panose="020B0604020202020204" pitchFamily="34" charset="0"/>
              <a:buNone/>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bg2"/>
              </a:buClr>
              <a:buSzPct val="120000"/>
              <a:buFont typeface="Arial" panose="020B0604020202020204" pitchFamily="34" charset="0"/>
              <a:buChar char="•"/>
              <a:defRPr sz="2667" kern="1200">
                <a:solidFill>
                  <a:schemeClr val="tx1"/>
                </a:solidFill>
                <a:latin typeface="+mn-lt"/>
                <a:ea typeface="+mn-ea"/>
                <a:cs typeface="+mn-cs"/>
              </a:defRPr>
            </a:lvl2pPr>
            <a:lvl3pPr marL="1676358" indent="-457189" algn="l" defTabSz="1219170" rtl="0" eaLnBrk="1" latinLnBrk="0" hangingPunct="1">
              <a:spcBef>
                <a:spcPct val="20000"/>
              </a:spcBef>
              <a:buClr>
                <a:schemeClr val="tx2">
                  <a:lumMod val="75000"/>
                  <a:lumOff val="25000"/>
                </a:schemeClr>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914378">
              <a:spcBef>
                <a:spcPts val="800"/>
              </a:spcBef>
              <a:defRPr/>
            </a:pPr>
            <a:r>
              <a:rPr lang="en-US" sz="3600" dirty="0">
                <a:solidFill>
                  <a:srgbClr val="12284C"/>
                </a:solidFill>
                <a:latin typeface="Open Sans Light"/>
                <a:ea typeface="Calibri" panose="020F0502020204030204" pitchFamily="34" charset="0"/>
                <a:cs typeface="Times New Roman" panose="02020603050405020304" pitchFamily="18" charset="0"/>
              </a:rPr>
              <a:t>A Successful Kansas High School Graduate has the</a:t>
            </a:r>
          </a:p>
          <a:p>
            <a:pPr marL="457178" indent="-457178" defTabSz="914378">
              <a:spcBef>
                <a:spcPts val="800"/>
              </a:spcBef>
              <a:buFont typeface="Arial" panose="020B0604020202020204" pitchFamily="34" charset="0"/>
              <a:buChar char="•"/>
              <a:defRPr/>
            </a:pPr>
            <a:r>
              <a:rPr lang="en-US" sz="3600" b="1" dirty="0">
                <a:solidFill>
                  <a:srgbClr val="12284C"/>
                </a:solidFill>
                <a:latin typeface="Open Sans Light"/>
                <a:ea typeface="Calibri" panose="020F0502020204030204" pitchFamily="34" charset="0"/>
                <a:cs typeface="Times New Roman" panose="02020603050405020304" pitchFamily="18" charset="0"/>
              </a:rPr>
              <a:t>Academic</a:t>
            </a:r>
            <a:r>
              <a:rPr lang="en-US" sz="3600" dirty="0">
                <a:solidFill>
                  <a:srgbClr val="12284C"/>
                </a:solidFill>
                <a:latin typeface="Open Sans Light"/>
                <a:ea typeface="Calibri" panose="020F0502020204030204" pitchFamily="34" charset="0"/>
                <a:cs typeface="Times New Roman" panose="02020603050405020304" pitchFamily="18" charset="0"/>
              </a:rPr>
              <a:t> preparation,</a:t>
            </a:r>
          </a:p>
          <a:p>
            <a:pPr marL="457178" indent="-457178" defTabSz="914378">
              <a:spcBef>
                <a:spcPts val="0"/>
              </a:spcBef>
              <a:buFont typeface="Arial" panose="020B0604020202020204" pitchFamily="34" charset="0"/>
              <a:buChar char="•"/>
              <a:defRPr/>
            </a:pPr>
            <a:r>
              <a:rPr lang="en-US" sz="3600" b="1" dirty="0">
                <a:solidFill>
                  <a:srgbClr val="12284C"/>
                </a:solidFill>
                <a:latin typeface="Open Sans Light"/>
                <a:ea typeface="Calibri" panose="020F0502020204030204" pitchFamily="34" charset="0"/>
                <a:cs typeface="Times New Roman" panose="02020603050405020304" pitchFamily="18" charset="0"/>
              </a:rPr>
              <a:t>Cognitive</a:t>
            </a:r>
            <a:r>
              <a:rPr lang="en-US" sz="3600" dirty="0">
                <a:solidFill>
                  <a:srgbClr val="12284C"/>
                </a:solidFill>
                <a:latin typeface="Open Sans Light"/>
                <a:ea typeface="Calibri" panose="020F0502020204030204" pitchFamily="34" charset="0"/>
                <a:cs typeface="Times New Roman" panose="02020603050405020304" pitchFamily="18" charset="0"/>
              </a:rPr>
              <a:t> preparation,</a:t>
            </a:r>
          </a:p>
          <a:p>
            <a:pPr marL="457178" indent="-457178" defTabSz="914378">
              <a:spcBef>
                <a:spcPts val="0"/>
              </a:spcBef>
              <a:buFont typeface="Arial" panose="020B0604020202020204" pitchFamily="34" charset="0"/>
              <a:buChar char="•"/>
              <a:defRPr/>
            </a:pPr>
            <a:r>
              <a:rPr lang="en-US" sz="3600" b="1" dirty="0">
                <a:solidFill>
                  <a:srgbClr val="12284C"/>
                </a:solidFill>
                <a:latin typeface="Open Sans Light"/>
                <a:ea typeface="Calibri" panose="020F0502020204030204" pitchFamily="34" charset="0"/>
                <a:cs typeface="Times New Roman" panose="02020603050405020304" pitchFamily="18" charset="0"/>
              </a:rPr>
              <a:t>Technical</a:t>
            </a:r>
            <a:r>
              <a:rPr lang="en-US" sz="3600" dirty="0">
                <a:solidFill>
                  <a:srgbClr val="12284C"/>
                </a:solidFill>
                <a:latin typeface="Open Sans Light"/>
                <a:ea typeface="Calibri" panose="020F0502020204030204" pitchFamily="34" charset="0"/>
                <a:cs typeface="Times New Roman" panose="02020603050405020304" pitchFamily="18" charset="0"/>
              </a:rPr>
              <a:t> skills,</a:t>
            </a:r>
          </a:p>
          <a:p>
            <a:pPr marL="457178" indent="-457178" defTabSz="914378">
              <a:spcBef>
                <a:spcPts val="0"/>
              </a:spcBef>
              <a:buFont typeface="Arial" panose="020B0604020202020204" pitchFamily="34" charset="0"/>
              <a:buChar char="•"/>
              <a:defRPr/>
            </a:pPr>
            <a:r>
              <a:rPr lang="en-US" sz="3600" b="1" dirty="0">
                <a:solidFill>
                  <a:srgbClr val="12284C"/>
                </a:solidFill>
                <a:latin typeface="Open Sans Light"/>
                <a:ea typeface="Calibri" panose="020F0502020204030204" pitchFamily="34" charset="0"/>
                <a:cs typeface="Times New Roman" panose="02020603050405020304" pitchFamily="18" charset="0"/>
              </a:rPr>
              <a:t>Employability</a:t>
            </a:r>
            <a:r>
              <a:rPr lang="en-US" sz="3600" dirty="0">
                <a:solidFill>
                  <a:srgbClr val="12284C"/>
                </a:solidFill>
                <a:latin typeface="Open Sans Light"/>
                <a:ea typeface="Calibri" panose="020F0502020204030204" pitchFamily="34" charset="0"/>
                <a:cs typeface="Times New Roman" panose="02020603050405020304" pitchFamily="18" charset="0"/>
              </a:rPr>
              <a:t> skills and</a:t>
            </a:r>
          </a:p>
          <a:p>
            <a:pPr marL="457178" indent="-457178" defTabSz="914378">
              <a:spcBef>
                <a:spcPts val="0"/>
              </a:spcBef>
              <a:buFont typeface="Arial" panose="020B0604020202020204" pitchFamily="34" charset="0"/>
              <a:buChar char="•"/>
              <a:defRPr/>
            </a:pPr>
            <a:r>
              <a:rPr lang="en-US" sz="3600" b="1" dirty="0">
                <a:solidFill>
                  <a:srgbClr val="12284C"/>
                </a:solidFill>
                <a:latin typeface="Open Sans Light"/>
                <a:ea typeface="Calibri" panose="020F0502020204030204" pitchFamily="34" charset="0"/>
                <a:cs typeface="Times New Roman" panose="02020603050405020304" pitchFamily="18" charset="0"/>
              </a:rPr>
              <a:t>Civic engagement </a:t>
            </a:r>
            <a:endParaRPr lang="en-US" sz="3600" dirty="0">
              <a:solidFill>
                <a:srgbClr val="12284C"/>
              </a:solidFill>
              <a:latin typeface="Open Sans Light"/>
              <a:ea typeface="Calibri" panose="020F0502020204030204" pitchFamily="34" charset="0"/>
              <a:cs typeface="Times New Roman" panose="02020603050405020304" pitchFamily="18" charset="0"/>
            </a:endParaRPr>
          </a:p>
          <a:p>
            <a:pPr defTabSz="914378">
              <a:spcBef>
                <a:spcPts val="800"/>
              </a:spcBef>
              <a:defRPr/>
            </a:pPr>
            <a:r>
              <a:rPr lang="en-US" sz="3600" dirty="0">
                <a:solidFill>
                  <a:srgbClr val="12284C"/>
                </a:solidFill>
                <a:latin typeface="Open Sans Light"/>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pPr defTabSz="914378">
              <a:defRPr/>
            </a:pPr>
            <a:endParaRPr lang="en-US" dirty="0">
              <a:solidFill>
                <a:srgbClr val="000000"/>
              </a:solidFill>
              <a:latin typeface="Open Sans Light"/>
            </a:endParaRPr>
          </a:p>
        </p:txBody>
      </p:sp>
      <p:pic>
        <p:nvPicPr>
          <p:cNvPr id="4" name="Picture 3">
            <a:extLst>
              <a:ext uri="{FF2B5EF4-FFF2-40B4-BE49-F238E27FC236}">
                <a16:creationId xmlns:a16="http://schemas.microsoft.com/office/drawing/2014/main" id="{A88D06F1-8569-D440-9F11-30E3611C4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838" y="1352550"/>
            <a:ext cx="752209" cy="1219200"/>
          </a:xfrm>
          <a:prstGeom prst="rect">
            <a:avLst/>
          </a:prstGeom>
        </p:spPr>
      </p:pic>
    </p:spTree>
    <p:extLst>
      <p:ext uri="{BB962C8B-B14F-4D97-AF65-F5344CB8AC3E}">
        <p14:creationId xmlns:p14="http://schemas.microsoft.com/office/powerpoint/2010/main" val="3686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C2BBB2-17CE-5E4B-A85D-E9C021133DD5}"/>
              </a:ext>
            </a:extLst>
          </p:cNvPr>
          <p:cNvSpPr/>
          <p:nvPr/>
        </p:nvSpPr>
        <p:spPr>
          <a:xfrm>
            <a:off x="2474844" y="116643"/>
            <a:ext cx="6485284" cy="954107"/>
          </a:xfrm>
          <a:prstGeom prst="rect">
            <a:avLst/>
          </a:prstGeom>
        </p:spPr>
        <p:txBody>
          <a:bodyPr wrap="square">
            <a:spAutoFit/>
          </a:bodyPr>
          <a:lstStyle/>
          <a:p>
            <a:pPr algn="ctr" defTabSz="457189">
              <a:defRPr/>
            </a:pPr>
            <a:r>
              <a:rPr lang="en-US" sz="2800" b="1" dirty="0">
                <a:solidFill>
                  <a:prstClr val="white"/>
                </a:solidFill>
                <a:latin typeface="Open Sans Light"/>
              </a:rPr>
              <a:t>Creating a Vision for Kansas</a:t>
            </a:r>
          </a:p>
          <a:p>
            <a:pPr algn="ctr" defTabSz="457189">
              <a:defRPr/>
            </a:pPr>
            <a:r>
              <a:rPr lang="en-US" sz="2800" b="1" dirty="0">
                <a:solidFill>
                  <a:prstClr val="white"/>
                </a:solidFill>
                <a:latin typeface="Open Sans Light"/>
              </a:rPr>
              <a:t>State Outcomes</a:t>
            </a:r>
          </a:p>
        </p:txBody>
      </p:sp>
      <p:graphicFrame>
        <p:nvGraphicFramePr>
          <p:cNvPr id="4" name="Diagram 3">
            <a:extLst>
              <a:ext uri="{FF2B5EF4-FFF2-40B4-BE49-F238E27FC236}">
                <a16:creationId xmlns:a16="http://schemas.microsoft.com/office/drawing/2014/main" id="{98C22130-1E0A-444D-A12E-E27F8E8FC796}"/>
              </a:ext>
            </a:extLst>
          </p:cNvPr>
          <p:cNvGraphicFramePr/>
          <p:nvPr/>
        </p:nvGraphicFramePr>
        <p:xfrm>
          <a:off x="2131944" y="895351"/>
          <a:ext cx="6954907" cy="3810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599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787178" y="188848"/>
            <a:ext cx="7569642" cy="421436"/>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defTabSz="514350">
              <a:spcBef>
                <a:spcPts val="0"/>
              </a:spcBef>
            </a:pPr>
            <a:r>
              <a:rPr lang="en-US" sz="3600" dirty="0">
                <a:solidFill>
                  <a:srgbClr val="12284C"/>
                </a:solidFill>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787178" y="610284"/>
          <a:ext cx="7569642" cy="4001198"/>
        </p:xfrm>
        <a:graphic>
          <a:graphicData uri="http://schemas.openxmlformats.org/drawingml/2006/table">
            <a:tbl>
              <a:tblPr>
                <a:noFill/>
              </a:tblPr>
              <a:tblGrid>
                <a:gridCol w="3784821">
                  <a:extLst>
                    <a:ext uri="{9D8B030D-6E8A-4147-A177-3AD203B41FA5}">
                      <a16:colId xmlns:a16="http://schemas.microsoft.com/office/drawing/2014/main" val="20000"/>
                    </a:ext>
                  </a:extLst>
                </a:gridCol>
                <a:gridCol w="3784821">
                  <a:extLst>
                    <a:ext uri="{9D8B030D-6E8A-4147-A177-3AD203B41FA5}">
                      <a16:colId xmlns:a16="http://schemas.microsoft.com/office/drawing/2014/main" val="20001"/>
                    </a:ext>
                  </a:extLst>
                </a:gridCol>
              </a:tblGrid>
              <a:tr h="869603">
                <a:tc>
                  <a:txBody>
                    <a:bodyPr/>
                    <a:lstStyle/>
                    <a:p>
                      <a:pPr marL="0" lvl="0" indent="0" algn="ctr" rtl="0">
                        <a:spcBef>
                          <a:spcPts val="0"/>
                        </a:spcBef>
                        <a:spcAft>
                          <a:spcPts val="0"/>
                        </a:spcAft>
                        <a:buNone/>
                      </a:pPr>
                      <a:r>
                        <a:rPr lang="en" sz="2200" b="1" dirty="0">
                          <a:solidFill>
                            <a:srgbClr val="FFFFFF"/>
                          </a:solidFill>
                        </a:rPr>
                        <a:t>Student Success Skills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22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2200" b="1" dirty="0">
                          <a:solidFill>
                            <a:srgbClr val="FFFFFF"/>
                          </a:solidFill>
                        </a:rPr>
                        <a:t>Community Partnerships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289118">
                <a:tc>
                  <a:txBody>
                    <a:bodyPr/>
                    <a:lstStyle/>
                    <a:p>
                      <a:pPr marL="0" lvl="0" indent="0" algn="ctr" rtl="0">
                        <a:spcBef>
                          <a:spcPts val="0"/>
                        </a:spcBef>
                        <a:spcAft>
                          <a:spcPts val="0"/>
                        </a:spcAft>
                        <a:buClr>
                          <a:schemeClr val="dk1"/>
                        </a:buClr>
                        <a:buSzPts val="1100"/>
                        <a:buFont typeface="Arial"/>
                        <a:buNone/>
                      </a:pPr>
                      <a:r>
                        <a:rPr lang="en" sz="2000" dirty="0">
                          <a:solidFill>
                            <a:schemeClr val="tx2"/>
                          </a:solidFill>
                        </a:rPr>
                        <a:t>There is an integrated approach to develop student social-emotional learning.</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Partnerships are based on mutually beneficial relationships and collaboration.</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475093">
                <a:tc>
                  <a:txBody>
                    <a:bodyPr/>
                    <a:lstStyle/>
                    <a:p>
                      <a:pPr marL="0" lvl="0" indent="0" algn="ctr" rtl="0">
                        <a:spcBef>
                          <a:spcPts val="0"/>
                        </a:spcBef>
                        <a:spcAft>
                          <a:spcPts val="0"/>
                        </a:spcAft>
                        <a:buNone/>
                      </a:pPr>
                      <a:r>
                        <a:rPr lang="en" sz="2200" b="1" dirty="0">
                          <a:solidFill>
                            <a:srgbClr val="FFFFFF"/>
                          </a:solidFill>
                        </a:rPr>
                        <a:t>Personalized Learning</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200" b="1" dirty="0">
                          <a:solidFill>
                            <a:srgbClr val="FFFFFF"/>
                          </a:solidFill>
                        </a:rPr>
                        <a:t>Real World Application</a:t>
                      </a:r>
                      <a:endParaRPr sz="2200" b="1" dirty="0">
                        <a:solidFill>
                          <a:srgbClr val="FFFFFF"/>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367384">
                <a:tc>
                  <a:txBody>
                    <a:bodyPr/>
                    <a:lstStyle/>
                    <a:p>
                      <a:pPr marL="0" lvl="0" indent="0" algn="ctr" rtl="0">
                        <a:spcBef>
                          <a:spcPts val="0"/>
                        </a:spcBef>
                        <a:spcAft>
                          <a:spcPts val="0"/>
                        </a:spcAft>
                        <a:buNone/>
                      </a:pPr>
                      <a:r>
                        <a:rPr lang="en" sz="2000" dirty="0">
                          <a:solidFill>
                            <a:schemeClr val="tx2"/>
                          </a:solidFill>
                        </a:rPr>
                        <a:t>Teachers support students </a:t>
                      </a:r>
                    </a:p>
                    <a:p>
                      <a:pPr marL="0" lvl="0" indent="0" algn="ctr" rtl="0">
                        <a:spcBef>
                          <a:spcPts val="0"/>
                        </a:spcBef>
                        <a:spcAft>
                          <a:spcPts val="0"/>
                        </a:spcAft>
                        <a:buNone/>
                      </a:pPr>
                      <a:r>
                        <a:rPr lang="en" sz="2000" dirty="0">
                          <a:solidFill>
                            <a:schemeClr val="tx2"/>
                          </a:solidFill>
                        </a:rPr>
                        <a:t>to have choice over their time, </a:t>
                      </a:r>
                    </a:p>
                    <a:p>
                      <a:pPr marL="0" lvl="0" indent="0" algn="ctr" rtl="0">
                        <a:spcBef>
                          <a:spcPts val="0"/>
                        </a:spcBef>
                        <a:spcAft>
                          <a:spcPts val="0"/>
                        </a:spcAft>
                        <a:buNone/>
                      </a:pPr>
                      <a:r>
                        <a:rPr lang="en" sz="2000" dirty="0">
                          <a:solidFill>
                            <a:schemeClr val="tx2"/>
                          </a:solidFill>
                        </a:rPr>
                        <a:t>place, pace and path.</a:t>
                      </a:r>
                      <a:endParaRPr sz="2000" b="1"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Project-based learning, internships, and civic engagement makes learning relevant.</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466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54A8A-A2A9-C34E-9CF2-5ADE3F0E52C5}"/>
              </a:ext>
            </a:extLst>
          </p:cNvPr>
          <p:cNvSpPr/>
          <p:nvPr/>
        </p:nvSpPr>
        <p:spPr>
          <a:xfrm>
            <a:off x="1771650" y="1257300"/>
            <a:ext cx="6800850" cy="3208571"/>
          </a:xfrm>
          <a:prstGeom prst="rect">
            <a:avLst/>
          </a:prstGeom>
        </p:spPr>
        <p:txBody>
          <a:bodyPr wrap="square">
            <a:spAutoFit/>
          </a:bodyPr>
          <a:lstStyle/>
          <a:p>
            <a:pPr marL="342900" lvl="1" defTabSz="914378">
              <a:lnSpc>
                <a:spcPct val="90000"/>
              </a:lnSpc>
            </a:pPr>
            <a:r>
              <a:rPr lang="en-US" sz="2700" dirty="0">
                <a:solidFill>
                  <a:prstClr val="white"/>
                </a:solidFill>
                <a:latin typeface="Open Sans Light"/>
                <a:ea typeface="Times New Roman" panose="02020603050405020304" pitchFamily="18" charset="0"/>
                <a:cs typeface="Open Sans Light" panose="020B0306030504020204" pitchFamily="34" charset="0"/>
              </a:rPr>
              <a:t>Quantitative Measures: Automatically calculated by KSDE based on collected district data.</a:t>
            </a:r>
          </a:p>
          <a:p>
            <a:pPr marL="342900" lvl="1" defTabSz="914378">
              <a:lnSpc>
                <a:spcPct val="90000"/>
              </a:lnSpc>
            </a:pPr>
            <a:endParaRPr lang="en-US" sz="2700" dirty="0">
              <a:solidFill>
                <a:prstClr val="white"/>
              </a:solidFill>
              <a:latin typeface="Open Sans Light"/>
              <a:ea typeface="Times New Roman" panose="02020603050405020304" pitchFamily="18" charset="0"/>
              <a:cs typeface="Open Sans Light" panose="020B0306030504020204" pitchFamily="34" charset="0"/>
            </a:endParaRP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Academically prepared for postsecondary</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High school graduation</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Postsecondary success</a:t>
            </a:r>
          </a:p>
          <a:p>
            <a:pPr marL="685800" lvl="1" indent="-342900" defTabSz="914378">
              <a:lnSpc>
                <a:spcPct val="90000"/>
              </a:lnSpc>
              <a:buClr>
                <a:srgbClr val="FFA400"/>
              </a:buClr>
              <a:buSzPct val="125000"/>
              <a:buFont typeface="Arial" panose="020B0604020202020204" pitchFamily="34" charset="0"/>
              <a:buChar char="•"/>
            </a:pPr>
            <a:r>
              <a:rPr lang="en-US" sz="2400" dirty="0">
                <a:solidFill>
                  <a:prstClr val="white"/>
                </a:solidFill>
                <a:latin typeface="Open Sans Light"/>
                <a:ea typeface="Times New Roman" panose="02020603050405020304" pitchFamily="18" charset="0"/>
                <a:cs typeface="Open Sans Light" panose="020B0306030504020204" pitchFamily="34" charset="0"/>
              </a:rPr>
              <a:t>Commissioner Award</a:t>
            </a:r>
          </a:p>
          <a:p>
            <a:pPr defTabSz="914378">
              <a:lnSpc>
                <a:spcPct val="90000"/>
              </a:lnSpc>
            </a:pPr>
            <a:endParaRPr lang="en-US" sz="2100" dirty="0">
              <a:solidFill>
                <a:prstClr val="white"/>
              </a:solidFill>
              <a:latin typeface="Open Sans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37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2000"/>
                                        <p:tgtEl>
                                          <p:spTgt spid="2">
                                            <p:txEl>
                                              <p:pRg st="2" end="2"/>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dissolve">
                                      <p:cBhvr>
                                        <p:cTn id="11" dur="2000"/>
                                        <p:tgtEl>
                                          <p:spTgt spid="2">
                                            <p:txEl>
                                              <p:pRg st="3" end="3"/>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2000"/>
                                        <p:tgtEl>
                                          <p:spTgt spid="2">
                                            <p:txEl>
                                              <p:pRg st="4" end="4"/>
                                            </p:txEl>
                                          </p:spTgt>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dissolve">
                                      <p:cBhvr>
                                        <p:cTn id="1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KS Children KS Future">
      <a:dk1>
        <a:sysClr val="windowText" lastClr="000000"/>
      </a:dk1>
      <a:lt1>
        <a:srgbClr val="FFFFFF"/>
      </a:lt1>
      <a:dk2>
        <a:srgbClr val="3F3F3F"/>
      </a:dk2>
      <a:lt2>
        <a:srgbClr val="D8D8D8"/>
      </a:lt2>
      <a:accent1>
        <a:srgbClr val="6CB0CE"/>
      </a:accent1>
      <a:accent2>
        <a:srgbClr val="BED63D"/>
      </a:accent2>
      <a:accent3>
        <a:srgbClr val="F18A40"/>
      </a:accent3>
      <a:accent4>
        <a:srgbClr val="BE0E00"/>
      </a:accent4>
      <a:accent5>
        <a:srgbClr val="FEC22A"/>
      </a:accent5>
      <a:accent6>
        <a:srgbClr val="005158"/>
      </a:accent6>
      <a:hlink>
        <a:srgbClr val="BE0E00"/>
      </a:hlink>
      <a:folHlink>
        <a:srgbClr val="000A9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20986</TotalTime>
  <Words>1147</Words>
  <Application>Microsoft Office PowerPoint</Application>
  <PresentationFormat>On-screen Show (16:9)</PresentationFormat>
  <Paragraphs>125</Paragraphs>
  <Slides>24</Slides>
  <Notes>16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Arial</vt:lpstr>
      <vt:lpstr>Arial Black</vt:lpstr>
      <vt:lpstr>Calibri</vt:lpstr>
      <vt:lpstr>Century Gothic</vt:lpstr>
      <vt:lpstr>Open Sans</vt:lpstr>
      <vt:lpstr>Open Sans Light</vt:lpstr>
      <vt:lpstr>Open Sans SemiBold</vt:lpstr>
      <vt:lpstr>Open Sans SemiBold</vt:lpstr>
      <vt:lpstr>Roboto</vt:lpstr>
      <vt:lpstr>Segoe UI</vt:lpstr>
      <vt:lpstr>Times New Roman</vt:lpstr>
      <vt:lpstr>1_Office Theme</vt:lpstr>
      <vt:lpstr>3_Office Theme</vt:lpstr>
      <vt:lpstr>2_Office Theme</vt:lpstr>
      <vt:lpstr>2_Custom Design</vt:lpstr>
      <vt:lpstr>1_Custom Design</vt:lpstr>
      <vt:lpstr>3_Custom Design</vt:lpstr>
      <vt:lpstr>2022 KTOY Team – Defining Success in 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business and industry focal groups cited non-academic skills with greater frequency than the community groups:</vt:lpstr>
      <vt:lpstr>What Kansans want from their schools </vt:lpstr>
      <vt:lpstr>PowerPoint Presentation</vt:lpstr>
      <vt:lpstr>PowerPoint Presentation</vt:lpstr>
      <vt:lpstr>Examining the 2021  Success Tour Data  R12 Comprehensive Center - McRel Kansas State University Kansas State Department of Education </vt:lpstr>
      <vt:lpstr>Statewide glance</vt:lpstr>
      <vt:lpstr>PowerPoint Presentation</vt:lpstr>
      <vt:lpstr>The skills represented on the Kansans Can Competency Wheel are the skills students need to be successful as an adult.</vt:lpstr>
      <vt:lpstr>These strategies Kansans expressed are still a priority to accomplish the goal of producing successful high school students.</vt:lpstr>
      <vt:lpstr>Across the state, Kansans overwhelming agree that we are prioritizing the right skills and strategies to produce successful high school students and adults. </vt:lpstr>
      <vt:lpstr>Though there were some unique needs shared, overall Kansans reported clear and consistent needs for supporting schools regardless of geographic location, board region and district size. </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Makayla Auldridge</cp:lastModifiedBy>
  <cp:revision>290</cp:revision>
  <dcterms:created xsi:type="dcterms:W3CDTF">2012-10-22T13:49:38Z</dcterms:created>
  <dcterms:modified xsi:type="dcterms:W3CDTF">2022-02-23T15:11:56Z</dcterms:modified>
</cp:coreProperties>
</file>