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4111" r:id="rId3"/>
    <p:sldMasterId id="2147484127" r:id="rId4"/>
  </p:sldMasterIdLst>
  <p:notesMasterIdLst>
    <p:notesMasterId r:id="rId19"/>
  </p:notesMasterIdLst>
  <p:handoutMasterIdLst>
    <p:handoutMasterId r:id="rId20"/>
  </p:handoutMasterIdLst>
  <p:sldIdLst>
    <p:sldId id="1374" r:id="rId5"/>
    <p:sldId id="1241" r:id="rId6"/>
    <p:sldId id="1492" r:id="rId7"/>
    <p:sldId id="1495" r:id="rId8"/>
    <p:sldId id="1496" r:id="rId9"/>
    <p:sldId id="1497" r:id="rId10"/>
    <p:sldId id="1498" r:id="rId11"/>
    <p:sldId id="1476" r:id="rId12"/>
    <p:sldId id="1483" r:id="rId13"/>
    <p:sldId id="1490" r:id="rId14"/>
    <p:sldId id="605" r:id="rId15"/>
    <p:sldId id="1472" r:id="rId16"/>
    <p:sldId id="1481" r:id="rId17"/>
    <p:sldId id="1434" r:id="rId18"/>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a:srgbClr val="00FB92"/>
    <a:srgbClr val="C2DF87"/>
    <a:srgbClr val="40B4E5"/>
    <a:srgbClr val="941651"/>
    <a:srgbClr val="D25627"/>
    <a:srgbClr val="E57D3C"/>
    <a:srgbClr val="8E88A3"/>
    <a:srgbClr val="8B1C40"/>
    <a:srgbClr val="F63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4583" autoAdjust="0"/>
    <p:restoredTop sz="86435" autoAdjust="0"/>
  </p:normalViewPr>
  <p:slideViewPr>
    <p:cSldViewPr>
      <p:cViewPr varScale="1">
        <p:scale>
          <a:sx n="99" d="100"/>
          <a:sy n="99" d="100"/>
        </p:scale>
        <p:origin x="1674" y="78"/>
      </p:cViewPr>
      <p:guideLst>
        <p:guide orient="horz" pos="2160"/>
        <p:guide pos="3840"/>
      </p:guideLst>
    </p:cSldViewPr>
  </p:slideViewPr>
  <p:outlineViewPr>
    <p:cViewPr>
      <p:scale>
        <a:sx n="33" d="100"/>
        <a:sy n="33" d="100"/>
      </p:scale>
      <p:origin x="0" y="-1040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8/30/2021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8/30/2021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a:t>
            </a:fld>
            <a:endParaRPr lang="en-US" dirty="0"/>
          </a:p>
        </p:txBody>
      </p:sp>
    </p:spTree>
    <p:extLst>
      <p:ext uri="{BB962C8B-B14F-4D97-AF65-F5344CB8AC3E}">
        <p14:creationId xmlns:p14="http://schemas.microsoft.com/office/powerpoint/2010/main" val="428022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602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28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99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895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90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48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284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0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696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8/30/2021</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51514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256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014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8101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98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5948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51315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0342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5430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804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1832858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86304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13428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927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5"/>
            <a:ext cx="12189631" cy="6856667"/>
          </a:xfrm>
          <a:prstGeom prst="rect">
            <a:avLst/>
          </a:prstGeom>
        </p:spPr>
      </p:pic>
      <p:sp>
        <p:nvSpPr>
          <p:cNvPr id="3" name="Subtitle 2"/>
          <p:cNvSpPr>
            <a:spLocks noGrp="1"/>
          </p:cNvSpPr>
          <p:nvPr>
            <p:ph type="subTitle" idx="1"/>
          </p:nvPr>
        </p:nvSpPr>
        <p:spPr>
          <a:xfrm>
            <a:off x="1524003" y="4326468"/>
            <a:ext cx="7480151" cy="1037659"/>
          </a:xfrm>
          <a:prstGeom prst="rect">
            <a:avLst/>
          </a:prstGeom>
        </p:spPr>
        <p:txBody>
          <a:bodyPr/>
          <a:lstStyle>
            <a:lvl1pPr marL="0" indent="0" algn="l">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3"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563366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1662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8" y="668"/>
            <a:ext cx="12189627" cy="6856664"/>
          </a:xfrm>
          <a:prstGeom prst="rect">
            <a:avLst/>
          </a:prstGeom>
        </p:spPr>
      </p:pic>
      <p:sp>
        <p:nvSpPr>
          <p:cNvPr id="2" name="Title 1"/>
          <p:cNvSpPr>
            <a:spLocks noGrp="1"/>
          </p:cNvSpPr>
          <p:nvPr>
            <p:ph type="title"/>
          </p:nvPr>
        </p:nvSpPr>
        <p:spPr>
          <a:xfrm>
            <a:off x="1893458"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8"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71646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72402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2183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7"/>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5"/>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2" y="1681165"/>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671763"/>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6122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78" indent="0">
              <a:buNone/>
              <a:defRPr/>
            </a:lvl2pPr>
            <a:lvl3pPr marL="914354" indent="0">
              <a:buNone/>
              <a:defRPr/>
            </a:lvl3pPr>
            <a:lvl4pPr marL="1371532" indent="0">
              <a:buNone/>
              <a:defRPr/>
            </a:lvl4pPr>
            <a:lvl5pPr marL="1828709"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78" indent="0" algn="r">
              <a:buNone/>
              <a:defRPr/>
            </a:lvl2pPr>
            <a:lvl3pPr marL="914354" indent="0" algn="r">
              <a:buNone/>
              <a:defRPr/>
            </a:lvl3pPr>
            <a:lvl4pPr marL="1371532" indent="0" algn="r">
              <a:buNone/>
              <a:defRPr/>
            </a:lvl4pPr>
            <a:lvl5pPr marL="1828709" indent="0" algn="r">
              <a:buNone/>
              <a:defRPr/>
            </a:lvl5pPr>
          </a:lstStyle>
          <a:p>
            <a:pPr lvl="0"/>
            <a:endParaRPr lang="en-US" dirty="0"/>
          </a:p>
        </p:txBody>
      </p:sp>
    </p:spTree>
    <p:extLst>
      <p:ext uri="{BB962C8B-B14F-4D97-AF65-F5344CB8AC3E}">
        <p14:creationId xmlns:p14="http://schemas.microsoft.com/office/powerpoint/2010/main" val="664225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631418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1"/>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8053385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2"/>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2"/>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3"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1089942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4"/>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0243712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1956553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9788" y="2057402"/>
            <a:ext cx="3932237" cy="3811588"/>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521421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1"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6" y="3168075"/>
            <a:ext cx="4592495" cy="2354047"/>
          </a:xfrm>
        </p:spPr>
        <p:txBody>
          <a:bodyPr anchor="ctr">
            <a:normAutofit/>
          </a:bodyPr>
          <a:lstStyle>
            <a:lvl1pPr marL="0" indent="0">
              <a:buNone/>
              <a:defRPr sz="2000" b="0"/>
            </a:lvl1pPr>
            <a:lvl2pPr marL="457178" indent="0">
              <a:buNone/>
              <a:defRPr sz="2000"/>
            </a:lvl2pPr>
            <a:lvl3pPr marL="914354" indent="0">
              <a:buNone/>
              <a:defRPr/>
            </a:lvl3pPr>
            <a:lvl4pPr marL="1371532" indent="0">
              <a:buNone/>
              <a:defRPr/>
            </a:lvl4pPr>
            <a:lvl5pPr marL="1828709"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1" y="5661894"/>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67360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8/30/2021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2356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Ls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1715"/>
            <a:ext cx="12191999" cy="6854572"/>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8648240"/>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Lst>
  <p:txStyles>
    <p:titleStyle>
      <a:lvl1pPr algn="l" defTabSz="914354"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89" indent="-228589" algn="l" defTabSz="914354"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66" indent="-228589" algn="l" defTabSz="914354"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42" indent="-228589" algn="l" defTabSz="914354"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20" indent="-228589" algn="l" defTabSz="914354"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298" indent="-228589" algn="l" defTabSz="914354"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4290581"/>
            <a:ext cx="11811000" cy="891019"/>
          </a:xfrm>
        </p:spPr>
        <p:txBody>
          <a:bodyPr>
            <a:noAutofit/>
          </a:bodyPr>
          <a:lstStyle/>
          <a:p>
            <a:r>
              <a:rPr lang="en-US" sz="2800" b="1" dirty="0">
                <a:latin typeface="+mn-lt"/>
              </a:rPr>
              <a:t>Council of Superintendents November 2020</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257801"/>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4697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sz="4000" b="1" dirty="0">
                <a:latin typeface="+mn-lt"/>
              </a:rPr>
              <a:t>Next Steps?</a:t>
            </a:r>
          </a:p>
        </p:txBody>
      </p:sp>
      <p:sp>
        <p:nvSpPr>
          <p:cNvPr id="2" name="TextBox 1">
            <a:extLst>
              <a:ext uri="{FF2B5EF4-FFF2-40B4-BE49-F238E27FC236}">
                <a16:creationId xmlns:a16="http://schemas.microsoft.com/office/drawing/2014/main" id="{D9988FC1-62DF-B64C-8DC5-2B63CF409BF8}"/>
              </a:ext>
            </a:extLst>
          </p:cNvPr>
          <p:cNvSpPr txBox="1"/>
          <p:nvPr/>
        </p:nvSpPr>
        <p:spPr>
          <a:xfrm>
            <a:off x="1295400" y="1981200"/>
            <a:ext cx="9448800" cy="3970318"/>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3600" dirty="0">
                <a:solidFill>
                  <a:schemeClr val="tx2"/>
                </a:solidFill>
              </a:rPr>
              <a:t>The SBOE charged the Commissioner with bringing back an option to take off limited hours for districts during the winter months.</a:t>
            </a:r>
          </a:p>
          <a:p>
            <a:pPr marL="342900" indent="-342900">
              <a:buClr>
                <a:schemeClr val="accent1"/>
              </a:buClr>
              <a:buSzPct val="125000"/>
              <a:buFont typeface="Arial" panose="020B0604020202020204" pitchFamily="34" charset="0"/>
              <a:buChar char="•"/>
            </a:pPr>
            <a:endParaRPr lang="en-US" sz="3600" dirty="0">
              <a:solidFill>
                <a:schemeClr val="tx2"/>
              </a:solidFill>
            </a:endParaRPr>
          </a:p>
          <a:p>
            <a:pPr marL="342900" indent="-342900">
              <a:buClr>
                <a:schemeClr val="accent1"/>
              </a:buClr>
              <a:buSzPct val="125000"/>
              <a:buFont typeface="Arial" panose="020B0604020202020204" pitchFamily="34" charset="0"/>
              <a:buChar char="•"/>
            </a:pPr>
            <a:r>
              <a:rPr lang="en-US" sz="3600" dirty="0">
                <a:solidFill>
                  <a:schemeClr val="tx2"/>
                </a:solidFill>
              </a:rPr>
              <a:t>Monitor through March and revisit this topic in the winter at State Board Meetings.</a:t>
            </a:r>
          </a:p>
        </p:txBody>
      </p:sp>
    </p:spTree>
    <p:extLst>
      <p:ext uri="{BB962C8B-B14F-4D97-AF65-F5344CB8AC3E}">
        <p14:creationId xmlns:p14="http://schemas.microsoft.com/office/powerpoint/2010/main" val="2707647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B390EFBA-C091-BC46-833A-01A8F6F98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209" y="76200"/>
            <a:ext cx="7277582" cy="6172200"/>
          </a:xfrm>
          <a:prstGeom prst="rect">
            <a:avLst/>
          </a:prstGeom>
        </p:spPr>
      </p:pic>
      <p:sp>
        <p:nvSpPr>
          <p:cNvPr id="4" name="Rectangle 3">
            <a:extLst>
              <a:ext uri="{FF2B5EF4-FFF2-40B4-BE49-F238E27FC236}">
                <a16:creationId xmlns:a16="http://schemas.microsoft.com/office/drawing/2014/main" id="{99655750-F12E-AC48-843E-479DCEB645A3}"/>
              </a:ext>
            </a:extLst>
          </p:cNvPr>
          <p:cNvSpPr/>
          <p:nvPr/>
        </p:nvSpPr>
        <p:spPr>
          <a:xfrm>
            <a:off x="2457209" y="3187378"/>
            <a:ext cx="7277582" cy="305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9303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0"/>
                                        <p:tgtEl>
                                          <p:spTgt spid="4"/>
                                        </p:tgtEl>
                                      </p:cBhvr>
                                    </p:animEffect>
                                    <p:set>
                                      <p:cBhvr>
                                        <p:cTn id="7"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39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BC02427-0799-EE45-894F-ADFC6645D807}"/>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370823" y="2057400"/>
            <a:ext cx="9450353" cy="1066801"/>
          </a:xfrm>
        </p:spPr>
      </p:pic>
      <p:sp>
        <p:nvSpPr>
          <p:cNvPr id="16" name="Title 15">
            <a:extLst>
              <a:ext uri="{FF2B5EF4-FFF2-40B4-BE49-F238E27FC236}">
                <a16:creationId xmlns:a16="http://schemas.microsoft.com/office/drawing/2014/main" id="{CD058B33-7C73-DB4A-B838-AAB2AEF7D1C7}"/>
              </a:ext>
            </a:extLst>
          </p:cNvPr>
          <p:cNvSpPr>
            <a:spLocks noGrp="1"/>
          </p:cNvSpPr>
          <p:nvPr>
            <p:ph type="title"/>
          </p:nvPr>
        </p:nvSpPr>
        <p:spPr>
          <a:xfrm>
            <a:off x="533400" y="603250"/>
            <a:ext cx="10515600" cy="1149351"/>
          </a:xfrm>
        </p:spPr>
        <p:txBody>
          <a:bodyPr>
            <a:noAutofit/>
          </a:bodyPr>
          <a:lstStyle/>
          <a:p>
            <a:pPr algn="ctr"/>
            <a:r>
              <a:rPr lang="en-US" sz="3800" b="1" dirty="0">
                <a:solidFill>
                  <a:schemeClr val="tx2"/>
                </a:solidFill>
                <a:latin typeface="+mn-lt"/>
              </a:rPr>
              <a:t>Partners who contribute to Navigating Change</a:t>
            </a:r>
          </a:p>
        </p:txBody>
      </p:sp>
      <p:pic>
        <p:nvPicPr>
          <p:cNvPr id="5" name="Picture 4">
            <a:extLst>
              <a:ext uri="{FF2B5EF4-FFF2-40B4-BE49-F238E27FC236}">
                <a16:creationId xmlns:a16="http://schemas.microsoft.com/office/drawing/2014/main" id="{02E02252-C391-E44C-9E41-CBC50900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9924" y="3429000"/>
            <a:ext cx="3272152" cy="2215168"/>
          </a:xfrm>
          <a:prstGeom prst="rect">
            <a:avLst/>
          </a:prstGeom>
        </p:spPr>
      </p:pic>
    </p:spTree>
    <p:extLst>
      <p:ext uri="{BB962C8B-B14F-4D97-AF65-F5344CB8AC3E}">
        <p14:creationId xmlns:p14="http://schemas.microsoft.com/office/powerpoint/2010/main" val="2705952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6700" dirty="0">
                <a:solidFill>
                  <a:srgbClr val="12284C"/>
                </a:solidFill>
                <a:latin typeface="Open Sans"/>
              </a:rPr>
              <a:t>Kansas leads the </a:t>
            </a:r>
            <a:r>
              <a:rPr lang="en-US" sz="6700" b="1" dirty="0">
                <a:solidFill>
                  <a:srgbClr val="FFA400"/>
                </a:solidFill>
                <a:latin typeface="Open Sans"/>
              </a:rPr>
              <a:t>world</a:t>
            </a:r>
            <a:r>
              <a:rPr lang="en-US" sz="6700" dirty="0">
                <a:solidFill>
                  <a:srgbClr val="12284C"/>
                </a:solidFill>
                <a:latin typeface="Open Sans"/>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Open Sans Light"/>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sz="4000" b="1" dirty="0">
                <a:latin typeface="+mn-lt"/>
              </a:rPr>
              <a:t>What has been done to date to assist?</a:t>
            </a:r>
          </a:p>
        </p:txBody>
      </p:sp>
      <p:sp>
        <p:nvSpPr>
          <p:cNvPr id="2" name="TextBox 1">
            <a:extLst>
              <a:ext uri="{FF2B5EF4-FFF2-40B4-BE49-F238E27FC236}">
                <a16:creationId xmlns:a16="http://schemas.microsoft.com/office/drawing/2014/main" id="{C1CDD730-C73F-704A-9C25-913EB7F03E99}"/>
              </a:ext>
            </a:extLst>
          </p:cNvPr>
          <p:cNvSpPr txBox="1"/>
          <p:nvPr/>
        </p:nvSpPr>
        <p:spPr>
          <a:xfrm>
            <a:off x="1066800" y="1682751"/>
            <a:ext cx="9753600" cy="4278094"/>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3200" dirty="0"/>
              <a:t>State Assessments</a:t>
            </a:r>
          </a:p>
          <a:p>
            <a:pPr marL="952485" lvl="1" indent="-342900">
              <a:buClr>
                <a:schemeClr val="accent1"/>
              </a:buClr>
              <a:buSzPct val="125000"/>
              <a:buFont typeface="Arial" panose="020B0604020202020204" pitchFamily="34" charset="0"/>
              <a:buChar char="•"/>
            </a:pPr>
            <a:r>
              <a:rPr lang="en-US" dirty="0"/>
              <a:t>Monitoring State Assessments. Decision after first of year</a:t>
            </a:r>
          </a:p>
          <a:p>
            <a:pPr marL="952485" lvl="1" indent="-342900">
              <a:buClr>
                <a:schemeClr val="accent1"/>
              </a:buClr>
              <a:buSzPct val="125000"/>
              <a:buFont typeface="Arial" panose="020B0604020202020204" pitchFamily="34" charset="0"/>
              <a:buChar char="•"/>
            </a:pPr>
            <a:r>
              <a:rPr lang="en-US" dirty="0"/>
              <a:t>Interim Assessments may be taken remotely</a:t>
            </a:r>
          </a:p>
          <a:p>
            <a:pPr marL="952485" lvl="1" indent="-342900">
              <a:buClr>
                <a:schemeClr val="accent1"/>
              </a:buClr>
              <a:buSzPct val="125000"/>
              <a:buFont typeface="Arial" panose="020B0604020202020204" pitchFamily="34" charset="0"/>
              <a:buChar char="•"/>
            </a:pPr>
            <a:r>
              <a:rPr lang="en-US" dirty="0"/>
              <a:t>HGSS Assessment delayed one year</a:t>
            </a:r>
          </a:p>
          <a:p>
            <a:pPr lvl="1">
              <a:buClr>
                <a:schemeClr val="accent1"/>
              </a:buClr>
              <a:buSzPct val="125000"/>
            </a:pPr>
            <a:endParaRPr lang="en-US" dirty="0"/>
          </a:p>
          <a:p>
            <a:pPr marL="342900" indent="-342900">
              <a:buClr>
                <a:schemeClr val="accent1"/>
              </a:buClr>
              <a:buSzPct val="125000"/>
              <a:buFont typeface="Arial" panose="020B0604020202020204" pitchFamily="34" charset="0"/>
              <a:buChar char="•"/>
            </a:pPr>
            <a:r>
              <a:rPr lang="en-US" dirty="0"/>
              <a:t>Carl Perkins (Federal) The following deadlines were extended:</a:t>
            </a:r>
          </a:p>
          <a:p>
            <a:pPr marL="952485" lvl="1" indent="-342900">
              <a:buClr>
                <a:schemeClr val="accent1"/>
              </a:buClr>
              <a:buSzPct val="125000"/>
              <a:buFont typeface="Arial" panose="020B0604020202020204" pitchFamily="34" charset="0"/>
              <a:buChar char="•"/>
            </a:pPr>
            <a:r>
              <a:rPr lang="en-US" dirty="0"/>
              <a:t>Spring FY20 Perkins Progress Report</a:t>
            </a:r>
          </a:p>
          <a:p>
            <a:pPr marL="952485" lvl="1" indent="-342900">
              <a:buClr>
                <a:schemeClr val="accent1"/>
              </a:buClr>
              <a:buSzPct val="125000"/>
              <a:buFont typeface="Arial" panose="020B0604020202020204" pitchFamily="34" charset="0"/>
              <a:buChar char="•"/>
            </a:pPr>
            <a:r>
              <a:rPr lang="en-US" dirty="0"/>
              <a:t>KACTE Perkins Reserve Application deadline</a:t>
            </a:r>
          </a:p>
          <a:p>
            <a:pPr marL="952485" lvl="1" indent="-342900">
              <a:buClr>
                <a:schemeClr val="accent1"/>
              </a:buClr>
              <a:buSzPct val="125000"/>
              <a:buFont typeface="Arial" panose="020B0604020202020204" pitchFamily="34" charset="0"/>
              <a:buChar char="•"/>
            </a:pPr>
            <a:r>
              <a:rPr lang="en-US" dirty="0"/>
              <a:t>FY 21 Perkins Application</a:t>
            </a:r>
          </a:p>
          <a:p>
            <a:pPr marL="952485" lvl="1" indent="-342900">
              <a:buClr>
                <a:schemeClr val="accent1"/>
              </a:buClr>
              <a:buSzPct val="125000"/>
              <a:buFont typeface="Arial" panose="020B0604020202020204" pitchFamily="34" charset="0"/>
              <a:buChar char="•"/>
            </a:pPr>
            <a:r>
              <a:rPr lang="en-US" dirty="0"/>
              <a:t>Final FY20 Perkins Report</a:t>
            </a:r>
          </a:p>
          <a:p>
            <a:pPr marL="952485" lvl="1" indent="-342900">
              <a:buClr>
                <a:schemeClr val="accent1"/>
              </a:buClr>
              <a:buSzPct val="125000"/>
              <a:buFont typeface="Arial" panose="020B0604020202020204" pitchFamily="34" charset="0"/>
              <a:buChar char="•"/>
            </a:pPr>
            <a:r>
              <a:rPr lang="en-US" dirty="0"/>
              <a:t>Fall FY Perkins Progress Report</a:t>
            </a:r>
          </a:p>
        </p:txBody>
      </p:sp>
    </p:spTree>
    <p:extLst>
      <p:ext uri="{BB962C8B-B14F-4D97-AF65-F5344CB8AC3E}">
        <p14:creationId xmlns:p14="http://schemas.microsoft.com/office/powerpoint/2010/main" val="306677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dissolv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dissolv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dissolv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dissolv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sz="4000" b="1" dirty="0">
                <a:latin typeface="+mn-lt"/>
              </a:rPr>
              <a:t>What has been done to date to assist?</a:t>
            </a:r>
          </a:p>
        </p:txBody>
      </p:sp>
      <p:sp>
        <p:nvSpPr>
          <p:cNvPr id="2" name="TextBox 1">
            <a:extLst>
              <a:ext uri="{FF2B5EF4-FFF2-40B4-BE49-F238E27FC236}">
                <a16:creationId xmlns:a16="http://schemas.microsoft.com/office/drawing/2014/main" id="{C1CDD730-C73F-704A-9C25-913EB7F03E99}"/>
              </a:ext>
            </a:extLst>
          </p:cNvPr>
          <p:cNvSpPr txBox="1"/>
          <p:nvPr/>
        </p:nvSpPr>
        <p:spPr>
          <a:xfrm>
            <a:off x="1066800" y="1682751"/>
            <a:ext cx="9753600" cy="461665"/>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3DE0D9BF-68B3-F347-93A4-2AEDF23A743F}"/>
              </a:ext>
            </a:extLst>
          </p:cNvPr>
          <p:cNvSpPr txBox="1"/>
          <p:nvPr/>
        </p:nvSpPr>
        <p:spPr>
          <a:xfrm>
            <a:off x="1295400" y="1828800"/>
            <a:ext cx="9448800" cy="3170099"/>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3200" dirty="0">
                <a:solidFill>
                  <a:schemeClr val="tx2"/>
                </a:solidFill>
              </a:rPr>
              <a:t>Early Childhood</a:t>
            </a:r>
          </a:p>
          <a:p>
            <a:pPr marL="952485" lvl="1" indent="-342900">
              <a:buClr>
                <a:schemeClr val="accent1"/>
              </a:buClr>
              <a:buSzPct val="125000"/>
              <a:buFont typeface="Arial" panose="020B0604020202020204" pitchFamily="34" charset="0"/>
              <a:buChar char="•"/>
            </a:pPr>
            <a:r>
              <a:rPr lang="en-US" sz="2800" dirty="0"/>
              <a:t>Replaced competitive grants for 2020-2021 Kansas Parents as Teachers funding with renewal of 2019-2020 award levels. </a:t>
            </a:r>
          </a:p>
          <a:p>
            <a:pPr marL="952485" lvl="1" indent="-342900">
              <a:buClr>
                <a:schemeClr val="accent1"/>
              </a:buClr>
              <a:buSzPct val="125000"/>
              <a:buFont typeface="Arial" panose="020B0604020202020204" pitchFamily="34" charset="0"/>
              <a:buChar char="•"/>
            </a:pPr>
            <a:r>
              <a:rPr lang="en-US" sz="2800" dirty="0"/>
              <a:t>Extended the deadline to apply for Kansas Preschool Pilot grants for the 2020-2021 school year.</a:t>
            </a:r>
            <a:endParaRPr lang="en-US" sz="2800" dirty="0">
              <a:solidFill>
                <a:schemeClr val="tx2"/>
              </a:solidFill>
            </a:endParaRPr>
          </a:p>
        </p:txBody>
      </p:sp>
    </p:spTree>
    <p:extLst>
      <p:ext uri="{BB962C8B-B14F-4D97-AF65-F5344CB8AC3E}">
        <p14:creationId xmlns:p14="http://schemas.microsoft.com/office/powerpoint/2010/main" val="64395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sz="4000" b="1" dirty="0">
                <a:latin typeface="+mn-lt"/>
              </a:rPr>
              <a:t>What has been done to date to assist?</a:t>
            </a:r>
          </a:p>
        </p:txBody>
      </p:sp>
      <p:sp>
        <p:nvSpPr>
          <p:cNvPr id="2" name="TextBox 1">
            <a:extLst>
              <a:ext uri="{FF2B5EF4-FFF2-40B4-BE49-F238E27FC236}">
                <a16:creationId xmlns:a16="http://schemas.microsoft.com/office/drawing/2014/main" id="{C1CDD730-C73F-704A-9C25-913EB7F03E99}"/>
              </a:ext>
            </a:extLst>
          </p:cNvPr>
          <p:cNvSpPr txBox="1"/>
          <p:nvPr/>
        </p:nvSpPr>
        <p:spPr>
          <a:xfrm>
            <a:off x="1066800" y="1682751"/>
            <a:ext cx="9753600" cy="461665"/>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CAB8489C-1142-8D4B-9F64-B55A30D84A61}"/>
              </a:ext>
            </a:extLst>
          </p:cNvPr>
          <p:cNvSpPr/>
          <p:nvPr/>
        </p:nvSpPr>
        <p:spPr>
          <a:xfrm>
            <a:off x="1379974" y="1828800"/>
            <a:ext cx="9677400" cy="3539430"/>
          </a:xfrm>
          <a:prstGeom prst="rect">
            <a:avLst/>
          </a:prstGeom>
        </p:spPr>
        <p:txBody>
          <a:bodyPr wrap="square">
            <a:spAutoFit/>
          </a:bodyPr>
          <a:lstStyle/>
          <a:p>
            <a:pPr marL="342900" indent="-342900">
              <a:buClr>
                <a:schemeClr val="accent1"/>
              </a:buClr>
              <a:buSzPct val="125000"/>
              <a:buFont typeface="Arial" panose="020B0604020202020204" pitchFamily="34" charset="0"/>
              <a:buChar char="•"/>
            </a:pPr>
            <a:r>
              <a:rPr lang="en-US" sz="3200" dirty="0">
                <a:solidFill>
                  <a:schemeClr val="tx2"/>
                </a:solidFill>
              </a:rPr>
              <a:t>KESA</a:t>
            </a:r>
          </a:p>
          <a:p>
            <a:pPr marL="952485" lvl="1" indent="-342900">
              <a:buClr>
                <a:schemeClr val="accent1"/>
              </a:buClr>
              <a:buSzPct val="125000"/>
              <a:buFont typeface="Arial" panose="020B0604020202020204" pitchFamily="34" charset="0"/>
              <a:buChar char="•"/>
            </a:pPr>
            <a:r>
              <a:rPr lang="en-US" dirty="0">
                <a:solidFill>
                  <a:schemeClr val="tx2"/>
                </a:solidFill>
              </a:rPr>
              <a:t>Extended OVT onsite visit timelines</a:t>
            </a:r>
          </a:p>
          <a:p>
            <a:pPr marL="952485" lvl="1" indent="-342900">
              <a:buClr>
                <a:schemeClr val="accent1"/>
              </a:buClr>
              <a:buSzPct val="125000"/>
              <a:buFont typeface="Arial" panose="020B0604020202020204" pitchFamily="34" charset="0"/>
              <a:buChar char="•"/>
            </a:pPr>
            <a:r>
              <a:rPr lang="en-US" dirty="0">
                <a:solidFill>
                  <a:schemeClr val="tx2"/>
                </a:solidFill>
              </a:rPr>
              <a:t>Allowed for virtual visits 2020-2021</a:t>
            </a:r>
          </a:p>
          <a:p>
            <a:pPr marL="952485" lvl="1" indent="-342900">
              <a:buClr>
                <a:schemeClr val="accent1"/>
              </a:buClr>
              <a:buSzPct val="125000"/>
              <a:buFont typeface="Arial" panose="020B0604020202020204" pitchFamily="34" charset="0"/>
              <a:buChar char="•"/>
            </a:pPr>
            <a:r>
              <a:rPr lang="en-US" dirty="0">
                <a:solidFill>
                  <a:schemeClr val="tx2"/>
                </a:solidFill>
              </a:rPr>
              <a:t>Any system who did not have their 2019-2020 visit was allowed to not conduct an OVT visit.</a:t>
            </a:r>
          </a:p>
          <a:p>
            <a:pPr marL="952485" lvl="1" indent="-342900">
              <a:buClr>
                <a:schemeClr val="accent1"/>
              </a:buClr>
              <a:buSzPct val="125000"/>
              <a:buFont typeface="Arial" panose="020B0604020202020204" pitchFamily="34" charset="0"/>
              <a:buChar char="•"/>
            </a:pPr>
            <a:r>
              <a:rPr lang="en-US" dirty="0">
                <a:solidFill>
                  <a:schemeClr val="tx2"/>
                </a:solidFill>
              </a:rPr>
              <a:t>Provided systems to voluntarily pause their KESA activities per State Board action.</a:t>
            </a:r>
          </a:p>
          <a:p>
            <a:pPr marL="952485" lvl="1" indent="-342900">
              <a:buClr>
                <a:schemeClr val="accent1"/>
              </a:buClr>
              <a:buSzPct val="125000"/>
              <a:buFont typeface="Arial" panose="020B0604020202020204" pitchFamily="34" charset="0"/>
              <a:buChar char="•"/>
            </a:pPr>
            <a:r>
              <a:rPr lang="en-US" dirty="0">
                <a:solidFill>
                  <a:schemeClr val="tx2"/>
                </a:solidFill>
              </a:rPr>
              <a:t>Systems pausing do not need to complete in totality their System Yearly Update. </a:t>
            </a:r>
          </a:p>
        </p:txBody>
      </p:sp>
    </p:spTree>
    <p:extLst>
      <p:ext uri="{BB962C8B-B14F-4D97-AF65-F5344CB8AC3E}">
        <p14:creationId xmlns:p14="http://schemas.microsoft.com/office/powerpoint/2010/main" val="1355647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sz="4000" b="1" dirty="0">
                <a:latin typeface="+mn-lt"/>
              </a:rPr>
              <a:t>What has been done to date to assist?</a:t>
            </a:r>
          </a:p>
        </p:txBody>
      </p:sp>
      <p:sp>
        <p:nvSpPr>
          <p:cNvPr id="2" name="TextBox 1">
            <a:extLst>
              <a:ext uri="{FF2B5EF4-FFF2-40B4-BE49-F238E27FC236}">
                <a16:creationId xmlns:a16="http://schemas.microsoft.com/office/drawing/2014/main" id="{C1CDD730-C73F-704A-9C25-913EB7F03E99}"/>
              </a:ext>
            </a:extLst>
          </p:cNvPr>
          <p:cNvSpPr txBox="1"/>
          <p:nvPr/>
        </p:nvSpPr>
        <p:spPr>
          <a:xfrm>
            <a:off x="1066800" y="1682751"/>
            <a:ext cx="9753600" cy="461665"/>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0A4F91C5-DE43-7645-ACB3-3979EAF4124E}"/>
              </a:ext>
            </a:extLst>
          </p:cNvPr>
          <p:cNvSpPr txBox="1"/>
          <p:nvPr/>
        </p:nvSpPr>
        <p:spPr>
          <a:xfrm>
            <a:off x="1295400" y="1905000"/>
            <a:ext cx="9677400" cy="4401205"/>
          </a:xfrm>
          <a:prstGeom prst="rect">
            <a:avLst/>
          </a:prstGeom>
          <a:noFill/>
        </p:spPr>
        <p:txBody>
          <a:bodyPr wrap="square" rtlCol="0">
            <a:spAutoFit/>
          </a:bodyPr>
          <a:lstStyle/>
          <a:p>
            <a:pPr marL="457200" indent="-457200">
              <a:buClr>
                <a:schemeClr val="accent1"/>
              </a:buClr>
              <a:buSzPct val="125000"/>
              <a:buFont typeface="Arial" panose="020B0604020202020204" pitchFamily="34" charset="0"/>
              <a:buChar char="•"/>
            </a:pPr>
            <a:r>
              <a:rPr lang="en-US" sz="3200" dirty="0">
                <a:solidFill>
                  <a:schemeClr val="tx2"/>
                </a:solidFill>
              </a:rPr>
              <a:t>Kansas Volunteer Commission</a:t>
            </a:r>
          </a:p>
          <a:p>
            <a:pPr marL="1066785" lvl="1" indent="-457200">
              <a:buClr>
                <a:schemeClr val="accent1"/>
              </a:buClr>
              <a:buSzPct val="125000"/>
              <a:buFont typeface="Arial" panose="020B0604020202020204" pitchFamily="34" charset="0"/>
              <a:buChar char="•"/>
            </a:pPr>
            <a:r>
              <a:rPr lang="en-US" dirty="0"/>
              <a:t>Provided a match waiver to AmeriCorps and Volunteer Generation Fund subgrantees, as well as all mini-grant recipients, which waived their regulatory match for FY19 and FY20.</a:t>
            </a:r>
          </a:p>
          <a:p>
            <a:pPr marL="1066785" lvl="1" indent="-457200">
              <a:buClr>
                <a:schemeClr val="accent1"/>
              </a:buClr>
              <a:buSzPct val="125000"/>
              <a:buFont typeface="Arial" panose="020B0604020202020204" pitchFamily="34" charset="0"/>
              <a:buChar char="•"/>
            </a:pPr>
            <a:r>
              <a:rPr lang="en-US" dirty="0"/>
              <a:t>Provided additional grant funds to Volunteer Generation Fund subgrantees to continue grant activities in Oct, Nov and Dec 2020.</a:t>
            </a:r>
          </a:p>
          <a:p>
            <a:pPr marL="1066785" lvl="1" indent="-457200">
              <a:buClr>
                <a:schemeClr val="accent1"/>
              </a:buClr>
              <a:buSzPct val="125000"/>
              <a:buFont typeface="Arial" panose="020B0604020202020204" pitchFamily="34" charset="0"/>
              <a:buChar char="•"/>
            </a:pPr>
            <a:r>
              <a:rPr lang="en-US" dirty="0"/>
              <a:t>Redistributed funds to provide two separate COVID-19 Recovery and Response mini-grants to the field.</a:t>
            </a:r>
          </a:p>
          <a:p>
            <a:pPr marL="1066785" lvl="1" indent="-457200">
              <a:buClr>
                <a:schemeClr val="accent1"/>
              </a:buClr>
              <a:buSzPct val="125000"/>
              <a:buFont typeface="Arial" panose="020B0604020202020204" pitchFamily="34" charset="0"/>
              <a:buChar char="•"/>
            </a:pPr>
            <a:endParaRPr lang="en-US" sz="3200" dirty="0">
              <a:solidFill>
                <a:schemeClr val="tx2"/>
              </a:solidFill>
            </a:endParaRPr>
          </a:p>
        </p:txBody>
      </p:sp>
    </p:spTree>
    <p:extLst>
      <p:ext uri="{BB962C8B-B14F-4D97-AF65-F5344CB8AC3E}">
        <p14:creationId xmlns:p14="http://schemas.microsoft.com/office/powerpoint/2010/main" val="3223213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sz="4000" b="1" dirty="0">
                <a:latin typeface="+mn-lt"/>
              </a:rPr>
              <a:t>What has been done to date to assist?</a:t>
            </a:r>
          </a:p>
        </p:txBody>
      </p:sp>
      <p:sp>
        <p:nvSpPr>
          <p:cNvPr id="2" name="TextBox 1">
            <a:extLst>
              <a:ext uri="{FF2B5EF4-FFF2-40B4-BE49-F238E27FC236}">
                <a16:creationId xmlns:a16="http://schemas.microsoft.com/office/drawing/2014/main" id="{C1CDD730-C73F-704A-9C25-913EB7F03E99}"/>
              </a:ext>
            </a:extLst>
          </p:cNvPr>
          <p:cNvSpPr txBox="1"/>
          <p:nvPr/>
        </p:nvSpPr>
        <p:spPr>
          <a:xfrm>
            <a:off x="1066800" y="1682751"/>
            <a:ext cx="9753600" cy="461665"/>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94621AFB-99AE-A245-8B0C-CF570B54C36F}"/>
              </a:ext>
            </a:extLst>
          </p:cNvPr>
          <p:cNvSpPr txBox="1"/>
          <p:nvPr/>
        </p:nvSpPr>
        <p:spPr>
          <a:xfrm>
            <a:off x="990600" y="1905000"/>
            <a:ext cx="10210800" cy="4185761"/>
          </a:xfrm>
          <a:prstGeom prst="rect">
            <a:avLst/>
          </a:prstGeom>
          <a:noFill/>
        </p:spPr>
        <p:txBody>
          <a:bodyPr wrap="square" rtlCol="0">
            <a:spAutoFit/>
          </a:bodyPr>
          <a:lstStyle/>
          <a:p>
            <a:pPr marL="457200" indent="-457200">
              <a:buClr>
                <a:schemeClr val="accent1"/>
              </a:buClr>
              <a:buSzPct val="125000"/>
              <a:buFont typeface="Arial" panose="020B0604020202020204" pitchFamily="34" charset="0"/>
              <a:buChar char="•"/>
            </a:pPr>
            <a:r>
              <a:rPr lang="en-US" sz="3200" dirty="0">
                <a:solidFill>
                  <a:schemeClr val="tx2"/>
                </a:solidFill>
              </a:rPr>
              <a:t>Redesign</a:t>
            </a:r>
          </a:p>
          <a:p>
            <a:pPr marL="1066785" lvl="1" indent="-457200">
              <a:buClr>
                <a:schemeClr val="accent1"/>
              </a:buClr>
              <a:buSzPct val="125000"/>
              <a:buFont typeface="Arial" panose="020B0604020202020204" pitchFamily="34" charset="0"/>
              <a:buChar char="•"/>
            </a:pPr>
            <a:r>
              <a:rPr lang="en-US" dirty="0"/>
              <a:t>Adjusted all levels of expectations for schools.</a:t>
            </a:r>
          </a:p>
          <a:p>
            <a:pPr lvl="1">
              <a:buClr>
                <a:schemeClr val="accent1"/>
              </a:buClr>
              <a:buSzPct val="125000"/>
            </a:pPr>
            <a:endParaRPr lang="en-US" dirty="0">
              <a:solidFill>
                <a:schemeClr val="tx2"/>
              </a:solidFill>
            </a:endParaRPr>
          </a:p>
          <a:p>
            <a:pPr marL="457200" indent="-457200">
              <a:buClr>
                <a:schemeClr val="accent1"/>
              </a:buClr>
              <a:buSzPct val="125000"/>
              <a:buFont typeface="Arial" panose="020B0604020202020204" pitchFamily="34" charset="0"/>
              <a:buChar char="•"/>
            </a:pPr>
            <a:r>
              <a:rPr lang="en-US" sz="3200" dirty="0"/>
              <a:t>Special Education and Title Services</a:t>
            </a:r>
            <a:endParaRPr lang="en-US" sz="3200" dirty="0">
              <a:solidFill>
                <a:schemeClr val="tx2"/>
              </a:solidFill>
            </a:endParaRPr>
          </a:p>
          <a:p>
            <a:pPr marL="1066785" lvl="1" indent="-457200">
              <a:buClr>
                <a:schemeClr val="accent1"/>
              </a:buClr>
              <a:buSzPct val="125000"/>
              <a:buFont typeface="Arial" panose="020B0604020202020204" pitchFamily="34" charset="0"/>
              <a:buChar char="•"/>
            </a:pPr>
            <a:r>
              <a:rPr lang="en-US" sz="2200" dirty="0"/>
              <a:t>The reporting requirements that SETS oversees are nearly entirely driven by federal and state statutes, regulations, and reporting requirements. As a result, SETS had very little flexibility to offer reporting flexibility without changes to statute, regulation, or U.S. Department of Education reporting requirements. Where SETS had flexibility, while still meeting requirements, we offered global timeline extensions or worked individually with districts who need an extension.</a:t>
            </a:r>
            <a:endParaRPr lang="en-US" sz="2200" dirty="0">
              <a:solidFill>
                <a:schemeClr val="tx2"/>
              </a:solidFill>
            </a:endParaRPr>
          </a:p>
        </p:txBody>
      </p:sp>
    </p:spTree>
    <p:extLst>
      <p:ext uri="{BB962C8B-B14F-4D97-AF65-F5344CB8AC3E}">
        <p14:creationId xmlns:p14="http://schemas.microsoft.com/office/powerpoint/2010/main" val="485799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a:bodyPr>
          <a:lstStyle/>
          <a:p>
            <a:r>
              <a:rPr lang="en-US" sz="4000" b="1" dirty="0">
                <a:latin typeface="+mn-lt"/>
              </a:rPr>
              <a:t>What has happened already this year</a:t>
            </a:r>
          </a:p>
        </p:txBody>
      </p:sp>
      <p:sp>
        <p:nvSpPr>
          <p:cNvPr id="2" name="TextBox 1">
            <a:extLst>
              <a:ext uri="{FF2B5EF4-FFF2-40B4-BE49-F238E27FC236}">
                <a16:creationId xmlns:a16="http://schemas.microsoft.com/office/drawing/2014/main" id="{CDB895B0-D9C7-4C48-A2E2-6A77EDBF259B}"/>
              </a:ext>
            </a:extLst>
          </p:cNvPr>
          <p:cNvSpPr txBox="1"/>
          <p:nvPr/>
        </p:nvSpPr>
        <p:spPr>
          <a:xfrm>
            <a:off x="1295400" y="1659285"/>
            <a:ext cx="9372600" cy="4031873"/>
          </a:xfrm>
          <a:prstGeom prst="rect">
            <a:avLst/>
          </a:prstGeom>
          <a:noFill/>
        </p:spPr>
        <p:txBody>
          <a:bodyPr wrap="square" rtlCol="0">
            <a:spAutoFit/>
          </a:bodyPr>
          <a:lstStyle/>
          <a:p>
            <a:pPr marL="342900" indent="-342900">
              <a:buClr>
                <a:schemeClr val="accent1"/>
              </a:buClr>
              <a:buSzPct val="125000"/>
              <a:buFont typeface="Arial" panose="020B0604020202020204" pitchFamily="34" charset="0"/>
              <a:buChar char="•"/>
            </a:pPr>
            <a:r>
              <a:rPr lang="en-US" sz="3200" dirty="0">
                <a:solidFill>
                  <a:schemeClr val="tx2"/>
                </a:solidFill>
              </a:rPr>
              <a:t>62% of all Professional Development days were scheduled before 9/15/20 this year.</a:t>
            </a:r>
          </a:p>
          <a:p>
            <a:pPr marL="342900" indent="-342900">
              <a:buClr>
                <a:schemeClr val="accent1"/>
              </a:buClr>
              <a:buSzPct val="125000"/>
              <a:buFont typeface="Arial" panose="020B0604020202020204" pitchFamily="34" charset="0"/>
              <a:buChar char="•"/>
            </a:pPr>
            <a:endParaRPr lang="en-US" sz="3200" dirty="0">
              <a:solidFill>
                <a:schemeClr val="tx2"/>
              </a:solidFill>
            </a:endParaRPr>
          </a:p>
          <a:p>
            <a:pPr marL="342900" indent="-342900">
              <a:buClr>
                <a:schemeClr val="accent1"/>
              </a:buClr>
              <a:buSzPct val="125000"/>
              <a:buFont typeface="Arial" panose="020B0604020202020204" pitchFamily="34" charset="0"/>
              <a:buChar char="•"/>
            </a:pPr>
            <a:r>
              <a:rPr lang="en-US" sz="3200" dirty="0">
                <a:solidFill>
                  <a:schemeClr val="tx2"/>
                </a:solidFill>
              </a:rPr>
              <a:t>26 School Districts used all of their Professional Development days before 9/15/20.</a:t>
            </a:r>
          </a:p>
          <a:p>
            <a:pPr marL="342900" indent="-342900">
              <a:buClr>
                <a:schemeClr val="accent1"/>
              </a:buClr>
              <a:buSzPct val="125000"/>
              <a:buFont typeface="Arial" panose="020B0604020202020204" pitchFamily="34" charset="0"/>
              <a:buChar char="•"/>
            </a:pPr>
            <a:endParaRPr lang="en-US" sz="3200" dirty="0">
              <a:solidFill>
                <a:schemeClr val="tx2"/>
              </a:solidFill>
            </a:endParaRPr>
          </a:p>
          <a:p>
            <a:pPr marL="342900" indent="-342900">
              <a:buClr>
                <a:schemeClr val="accent1"/>
              </a:buClr>
              <a:buSzPct val="125000"/>
              <a:buFont typeface="Arial" panose="020B0604020202020204" pitchFamily="34" charset="0"/>
              <a:buChar char="•"/>
            </a:pPr>
            <a:r>
              <a:rPr lang="en-US" sz="3200" dirty="0">
                <a:solidFill>
                  <a:schemeClr val="tx2"/>
                </a:solidFill>
              </a:rPr>
              <a:t>60 School Districts used 80% of their Professional Development days before 9/15/20.</a:t>
            </a:r>
          </a:p>
        </p:txBody>
      </p:sp>
    </p:spTree>
    <p:extLst>
      <p:ext uri="{BB962C8B-B14F-4D97-AF65-F5344CB8AC3E}">
        <p14:creationId xmlns:p14="http://schemas.microsoft.com/office/powerpoint/2010/main" val="262410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AB401A-631D-E947-9CB8-7F7A3DBDEBA3}"/>
              </a:ext>
            </a:extLst>
          </p:cNvPr>
          <p:cNvSpPr>
            <a:spLocks noGrp="1"/>
          </p:cNvSpPr>
          <p:nvPr>
            <p:ph type="title"/>
          </p:nvPr>
        </p:nvSpPr>
        <p:spPr>
          <a:xfrm>
            <a:off x="838200" y="533400"/>
            <a:ext cx="10515600" cy="1149351"/>
          </a:xfrm>
        </p:spPr>
        <p:txBody>
          <a:bodyPr>
            <a:normAutofit fontScale="90000"/>
          </a:bodyPr>
          <a:lstStyle/>
          <a:p>
            <a:r>
              <a:rPr lang="en-US" sz="4000" b="1" dirty="0">
                <a:latin typeface="+mn-lt"/>
              </a:rPr>
              <a:t>What is being planned for the rest of the year</a:t>
            </a:r>
          </a:p>
        </p:txBody>
      </p:sp>
      <p:sp>
        <p:nvSpPr>
          <p:cNvPr id="6" name="Rectangle 5">
            <a:extLst>
              <a:ext uri="{FF2B5EF4-FFF2-40B4-BE49-F238E27FC236}">
                <a16:creationId xmlns:a16="http://schemas.microsoft.com/office/drawing/2014/main" id="{8F4C5C80-91AB-B240-994F-E9BD3F7A88F6}"/>
              </a:ext>
            </a:extLst>
          </p:cNvPr>
          <p:cNvSpPr/>
          <p:nvPr/>
        </p:nvSpPr>
        <p:spPr>
          <a:xfrm>
            <a:off x="1028700" y="1752600"/>
            <a:ext cx="10134600" cy="4524315"/>
          </a:xfrm>
          <a:prstGeom prst="rect">
            <a:avLst/>
          </a:prstGeom>
        </p:spPr>
        <p:txBody>
          <a:bodyPr wrap="square">
            <a:spAutoFit/>
          </a:bodyPr>
          <a:lstStyle/>
          <a:p>
            <a:pPr>
              <a:buClr>
                <a:schemeClr val="accent1"/>
              </a:buClr>
              <a:buSzPct val="125000"/>
              <a:buFont typeface="Arial" panose="020B0604020202020204" pitchFamily="34" charset="0"/>
              <a:buChar char="•"/>
            </a:pPr>
            <a:r>
              <a:rPr lang="en-US" dirty="0">
                <a:solidFill>
                  <a:schemeClr val="tx2"/>
                </a:solidFill>
              </a:rPr>
              <a:t> 87% are taking 3 days for Thanksgiving.</a:t>
            </a:r>
          </a:p>
          <a:p>
            <a:pPr>
              <a:buClr>
                <a:schemeClr val="accent1"/>
              </a:buClr>
              <a:buSzPct val="125000"/>
            </a:pPr>
            <a:endParaRPr lang="en-US" dirty="0">
              <a:solidFill>
                <a:schemeClr val="tx2"/>
              </a:solidFill>
            </a:endParaRPr>
          </a:p>
          <a:p>
            <a:pPr>
              <a:buClr>
                <a:schemeClr val="accent1"/>
              </a:buClr>
              <a:buSzPct val="125000"/>
              <a:buFont typeface="Arial" panose="020B0604020202020204" pitchFamily="34" charset="0"/>
              <a:buChar char="•"/>
            </a:pPr>
            <a:r>
              <a:rPr lang="en-US" dirty="0">
                <a:solidFill>
                  <a:schemeClr val="tx2"/>
                </a:solidFill>
              </a:rPr>
              <a:t>87% are taking 8-10 days for Christmas/Holiday Break.</a:t>
            </a:r>
          </a:p>
          <a:p>
            <a:pPr>
              <a:buClr>
                <a:schemeClr val="accent1"/>
              </a:buClr>
              <a:buSzPct val="125000"/>
            </a:pPr>
            <a:endParaRPr lang="en-US" dirty="0">
              <a:solidFill>
                <a:schemeClr val="tx2"/>
              </a:solidFill>
            </a:endParaRPr>
          </a:p>
          <a:p>
            <a:pPr>
              <a:buClr>
                <a:schemeClr val="accent1"/>
              </a:buClr>
              <a:buSzPct val="125000"/>
              <a:buFont typeface="Arial" panose="020B0604020202020204" pitchFamily="34" charset="0"/>
              <a:buChar char="•"/>
            </a:pPr>
            <a:r>
              <a:rPr lang="en-US" dirty="0">
                <a:solidFill>
                  <a:schemeClr val="tx2"/>
                </a:solidFill>
              </a:rPr>
              <a:t> 40% have MLK Day as a holiday for both students and teachers, while 35% have it as PD for teachers.</a:t>
            </a:r>
          </a:p>
          <a:p>
            <a:pPr>
              <a:buClr>
                <a:schemeClr val="accent1"/>
              </a:buClr>
              <a:buSzPct val="125000"/>
            </a:pPr>
            <a:endParaRPr lang="en-US" dirty="0">
              <a:solidFill>
                <a:schemeClr val="tx2"/>
              </a:solidFill>
            </a:endParaRPr>
          </a:p>
          <a:p>
            <a:pPr>
              <a:buClr>
                <a:schemeClr val="accent1"/>
              </a:buClr>
              <a:buSzPct val="125000"/>
              <a:buFont typeface="Arial" panose="020B0604020202020204" pitchFamily="34" charset="0"/>
              <a:buChar char="•"/>
            </a:pPr>
            <a:r>
              <a:rPr lang="en-US" dirty="0">
                <a:solidFill>
                  <a:schemeClr val="tx2"/>
                </a:solidFill>
              </a:rPr>
              <a:t> 58% have President’s Day as a holiday for both students and teachers.</a:t>
            </a:r>
          </a:p>
          <a:p>
            <a:pPr>
              <a:buClr>
                <a:schemeClr val="accent1"/>
              </a:buClr>
              <a:buSzPct val="125000"/>
            </a:pPr>
            <a:endParaRPr lang="en-US" dirty="0">
              <a:solidFill>
                <a:schemeClr val="tx2"/>
              </a:solidFill>
            </a:endParaRPr>
          </a:p>
          <a:p>
            <a:pPr>
              <a:buClr>
                <a:schemeClr val="accent1"/>
              </a:buClr>
              <a:buSzPct val="125000"/>
              <a:buFont typeface="Arial" panose="020B0604020202020204" pitchFamily="34" charset="0"/>
              <a:buChar char="•"/>
            </a:pPr>
            <a:r>
              <a:rPr lang="en-US" dirty="0">
                <a:solidFill>
                  <a:schemeClr val="tx2"/>
                </a:solidFill>
              </a:rPr>
              <a:t> 87% have at least 5 days off for Spring Break.</a:t>
            </a:r>
          </a:p>
          <a:p>
            <a:pPr>
              <a:buClr>
                <a:schemeClr val="accent1"/>
              </a:buClr>
              <a:buSzPct val="125000"/>
            </a:pPr>
            <a:endParaRPr lang="en-US" dirty="0">
              <a:solidFill>
                <a:schemeClr val="tx2"/>
              </a:solidFill>
            </a:endParaRPr>
          </a:p>
          <a:p>
            <a:pPr>
              <a:buClr>
                <a:schemeClr val="accent1"/>
              </a:buClr>
              <a:buSzPct val="125000"/>
              <a:buFont typeface="Arial" panose="020B0604020202020204" pitchFamily="34" charset="0"/>
              <a:buChar char="•"/>
            </a:pPr>
            <a:r>
              <a:rPr lang="en-US" dirty="0">
                <a:solidFill>
                  <a:schemeClr val="tx2"/>
                </a:solidFill>
              </a:rPr>
              <a:t> 84% have 1 or 2 days off around Easter</a:t>
            </a:r>
            <a:r>
              <a:rPr lang="en-US" sz="2000" dirty="0">
                <a:solidFill>
                  <a:schemeClr val="tx2"/>
                </a:solidFill>
              </a:rPr>
              <a:t>.</a:t>
            </a:r>
            <a:endParaRPr lang="en-US" sz="2000" b="0" i="0" u="none" strike="noStrike" dirty="0">
              <a:solidFill>
                <a:schemeClr val="tx2"/>
              </a:solidFill>
              <a:effectLst/>
            </a:endParaRPr>
          </a:p>
        </p:txBody>
      </p:sp>
    </p:spTree>
    <p:extLst>
      <p:ext uri="{BB962C8B-B14F-4D97-AF65-F5344CB8AC3E}">
        <p14:creationId xmlns:p14="http://schemas.microsoft.com/office/powerpoint/2010/main" val="4180394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dissolv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94451</TotalTime>
  <Words>615</Words>
  <Application>Microsoft Office PowerPoint</Application>
  <PresentationFormat>Widescreen</PresentationFormat>
  <Paragraphs>74</Paragraphs>
  <Slides>14</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vt:i4>
      </vt:variant>
    </vt:vector>
  </HeadingPairs>
  <TitlesOfParts>
    <vt:vector size="26" baseType="lpstr">
      <vt:lpstr>Arial</vt:lpstr>
      <vt:lpstr>Calibri</vt:lpstr>
      <vt:lpstr>Calibri Light</vt:lpstr>
      <vt:lpstr>Century Gothic</vt:lpstr>
      <vt:lpstr>Open Sans</vt:lpstr>
      <vt:lpstr>Open Sans Light</vt:lpstr>
      <vt:lpstr>Open Sans Semibold</vt:lpstr>
      <vt:lpstr>Open Sans Semibold</vt:lpstr>
      <vt:lpstr>1_KansansCAN-Blank-Template</vt:lpstr>
      <vt:lpstr>Custom Design</vt:lpstr>
      <vt:lpstr>2_Custom Design</vt:lpstr>
      <vt:lpstr>3_Custom Design</vt:lpstr>
      <vt:lpstr>Council of Superintendents November 2020</vt:lpstr>
      <vt:lpstr>PowerPoint Presentation</vt:lpstr>
      <vt:lpstr>What has been done to date to assist?</vt:lpstr>
      <vt:lpstr>What has been done to date to assist?</vt:lpstr>
      <vt:lpstr>What has been done to date to assist?</vt:lpstr>
      <vt:lpstr>What has been done to date to assist?</vt:lpstr>
      <vt:lpstr>What has been done to date to assist?</vt:lpstr>
      <vt:lpstr>What has happened already this year</vt:lpstr>
      <vt:lpstr>What is being planned for the rest of the year</vt:lpstr>
      <vt:lpstr>Next Steps?</vt:lpstr>
      <vt:lpstr>PowerPoint Presentation</vt:lpstr>
      <vt:lpstr>PowerPoint Presentation</vt:lpstr>
      <vt:lpstr>PowerPoint Presentation</vt:lpstr>
      <vt:lpstr>Partners who contribute to Navigating Change</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Makayla Auldridge</cp:lastModifiedBy>
  <cp:revision>1347</cp:revision>
  <cp:lastPrinted>2020-07-14T12:06:11Z</cp:lastPrinted>
  <dcterms:created xsi:type="dcterms:W3CDTF">2015-08-04T16:12:34Z</dcterms:created>
  <dcterms:modified xsi:type="dcterms:W3CDTF">2021-08-30T14:52:01Z</dcterms:modified>
</cp:coreProperties>
</file>