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1" r:id="rId2"/>
    <p:sldMasterId id="2147483707" r:id="rId3"/>
  </p:sldMasterIdLst>
  <p:notesMasterIdLst>
    <p:notesMasterId r:id="rId22"/>
  </p:notesMasterIdLst>
  <p:sldIdLst>
    <p:sldId id="261" r:id="rId4"/>
    <p:sldId id="1265" r:id="rId5"/>
    <p:sldId id="1476" r:id="rId6"/>
    <p:sldId id="1435" r:id="rId7"/>
    <p:sldId id="456" r:id="rId8"/>
    <p:sldId id="1400" r:id="rId9"/>
    <p:sldId id="1472" r:id="rId10"/>
    <p:sldId id="1471" r:id="rId11"/>
    <p:sldId id="1475" r:id="rId12"/>
    <p:sldId id="1478" r:id="rId13"/>
    <p:sldId id="1467" r:id="rId14"/>
    <p:sldId id="1477" r:id="rId15"/>
    <p:sldId id="1468" r:id="rId16"/>
    <p:sldId id="1469" r:id="rId17"/>
    <p:sldId id="1470" r:id="rId18"/>
    <p:sldId id="1473" r:id="rId19"/>
    <p:sldId id="1474" r:id="rId20"/>
    <p:sldId id="14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6" autoAdjust="0"/>
    <p:restoredTop sz="96405"/>
  </p:normalViewPr>
  <p:slideViewPr>
    <p:cSldViewPr snapToGrid="0" snapToObjects="1">
      <p:cViewPr varScale="1">
        <p:scale>
          <a:sx n="110" d="100"/>
          <a:sy n="110" d="100"/>
        </p:scale>
        <p:origin x="1176" y="108"/>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8C405-473A-9842-BF17-13FD982C8B5C}" type="datetimeFigureOut">
              <a:rPr lang="en-US" smtClean="0"/>
              <a:t>8/30/2021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D7CA7-E478-7140-A500-55C3C2436780}" type="slidenum">
              <a:rPr lang="en-US" smtClean="0"/>
              <a:t>‹#›</a:t>
            </a:fld>
            <a:endParaRPr lang="en-US" dirty="0"/>
          </a:p>
        </p:txBody>
      </p:sp>
    </p:spTree>
    <p:extLst>
      <p:ext uri="{BB962C8B-B14F-4D97-AF65-F5344CB8AC3E}">
        <p14:creationId xmlns:p14="http://schemas.microsoft.com/office/powerpoint/2010/main" val="162898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5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31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376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676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26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644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6783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54129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415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68248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42217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01147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94696-E735-4960-9CE0-F817B76FC72D}"/>
              </a:ext>
            </a:extLst>
          </p:cNvPr>
          <p:cNvSpPr>
            <a:spLocks noGrp="1"/>
          </p:cNvSpPr>
          <p:nvPr>
            <p:ph type="dt" sz="half" idx="10"/>
          </p:nvPr>
        </p:nvSpPr>
        <p:spPr/>
        <p:txBody>
          <a:bodyPr/>
          <a:lstStyle/>
          <a:p>
            <a:fld id="{3D427D12-96D8-4E42-A442-0B42F458BA61}" type="datetimeFigureOut">
              <a:rPr lang="en-US" smtClean="0"/>
              <a:t>8/30/2021</a:t>
            </a:fld>
            <a:endParaRPr lang="en-US" dirty="0"/>
          </a:p>
        </p:txBody>
      </p:sp>
      <p:sp>
        <p:nvSpPr>
          <p:cNvPr id="3" name="Footer Placeholder 2">
            <a:extLst>
              <a:ext uri="{FF2B5EF4-FFF2-40B4-BE49-F238E27FC236}">
                <a16:creationId xmlns:a16="http://schemas.microsoft.com/office/drawing/2014/main" id="{2357356F-2647-4C48-8C86-F9B03EB157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B122A8-4084-442A-97EB-CDEE0C7BB5E2}"/>
              </a:ext>
            </a:extLst>
          </p:cNvPr>
          <p:cNvSpPr>
            <a:spLocks noGrp="1"/>
          </p:cNvSpPr>
          <p:nvPr>
            <p:ph type="sldNum" sz="quarter" idx="12"/>
          </p:nvPr>
        </p:nvSpPr>
        <p:spPr/>
        <p:txBody>
          <a:bodyPr/>
          <a:lstStyle/>
          <a:p>
            <a:fld id="{E8608343-6E35-4420-9027-55B0A50E7E4B}" type="slidenum">
              <a:rPr lang="en-US" smtClean="0"/>
              <a:t>‹#›</a:t>
            </a:fld>
            <a:endParaRPr lang="en-US" dirty="0"/>
          </a:p>
        </p:txBody>
      </p:sp>
    </p:spTree>
    <p:extLst>
      <p:ext uri="{BB962C8B-B14F-4D97-AF65-F5344CB8AC3E}">
        <p14:creationId xmlns:p14="http://schemas.microsoft.com/office/powerpoint/2010/main" val="319408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4354285" y="945045"/>
            <a:ext cx="6362379" cy="2743291"/>
          </a:xfrm>
        </p:spPr>
        <p:txBody>
          <a:bodyPr anchor="b" anchorCtr="0">
            <a:normAutofit/>
          </a:bodyPr>
          <a:lstStyle>
            <a:lvl1pPr>
              <a:defRPr b="1"/>
            </a:lvl1pPr>
          </a:lstStyle>
          <a:p>
            <a:r>
              <a:rPr lang="en-US" dirty="0"/>
              <a:t>CLICK TO EDIT MASTER TITLE STYLE</a:t>
            </a:r>
          </a:p>
        </p:txBody>
      </p:sp>
      <p:sp>
        <p:nvSpPr>
          <p:cNvPr id="3" name="Subtitle 2"/>
          <p:cNvSpPr>
            <a:spLocks noGrp="1" noChangeAspect="1"/>
          </p:cNvSpPr>
          <p:nvPr>
            <p:ph type="subTitle" idx="1"/>
          </p:nvPr>
        </p:nvSpPr>
        <p:spPr>
          <a:xfrm>
            <a:off x="4354285" y="3863870"/>
            <a:ext cx="6362379" cy="1184087"/>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
        <p:nvSpPr>
          <p:cNvPr id="10" name="Rectangle 9"/>
          <p:cNvSpPr/>
          <p:nvPr userDrawn="1"/>
        </p:nvSpPr>
        <p:spPr>
          <a:xfrm>
            <a:off x="0" y="0"/>
            <a:ext cx="4165600"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1" name="Group 10"/>
          <p:cNvGrpSpPr/>
          <p:nvPr userDrawn="1"/>
        </p:nvGrpSpPr>
        <p:grpSpPr>
          <a:xfrm>
            <a:off x="10993305" y="11"/>
            <a:ext cx="724503" cy="1174568"/>
            <a:chOff x="8244978" y="8"/>
            <a:chExt cx="543377" cy="880926"/>
          </a:xfrm>
        </p:grpSpPr>
        <p:sp>
          <p:nvSpPr>
            <p:cNvPr id="12" name="Flowchart: Off-page Connector 11"/>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455003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664110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Picture Placeholder 12" title="Photo"/>
          <p:cNvSpPr>
            <a:spLocks noGrp="1"/>
          </p:cNvSpPr>
          <p:nvPr>
            <p:ph type="pic" sz="quarter" idx="13"/>
          </p:nvPr>
        </p:nvSpPr>
        <p:spPr>
          <a:xfrm>
            <a:off x="1" y="0"/>
            <a:ext cx="4332817" cy="6858000"/>
          </a:xfrm>
          <a:solidFill>
            <a:schemeClr val="tx2"/>
          </a:solidFill>
        </p:spPr>
        <p:txBody>
          <a:bodyPr lIns="457200" rIns="457200" anchor="ctr" anchorCtr="0"/>
          <a:lstStyle>
            <a:lvl1pPr>
              <a:defRPr>
                <a:noFill/>
              </a:defRPr>
            </a:lvl1pPr>
          </a:lstStyle>
          <a:p>
            <a:endParaRPr lang="en-US" dirty="0"/>
          </a:p>
        </p:txBody>
      </p:sp>
      <p:sp>
        <p:nvSpPr>
          <p:cNvPr id="2" name="Title 1"/>
          <p:cNvSpPr>
            <a:spLocks noGrp="1"/>
          </p:cNvSpPr>
          <p:nvPr>
            <p:ph type="title"/>
          </p:nvPr>
        </p:nvSpPr>
        <p:spPr>
          <a:xfrm>
            <a:off x="4426004" y="3085254"/>
            <a:ext cx="6900280" cy="3134573"/>
          </a:xfrm>
        </p:spPr>
        <p:txBody>
          <a:bodyPr anchor="t">
            <a:normAutofit/>
          </a:bodyPr>
          <a:lstStyle>
            <a:lvl1pPr algn="l">
              <a:defRPr sz="5333" b="1" cap="all"/>
            </a:lvl1pPr>
          </a:lstStyle>
          <a:p>
            <a:r>
              <a:rPr lang="en-US" dirty="0"/>
              <a:t>Click to edit Master title style</a:t>
            </a:r>
          </a:p>
        </p:txBody>
      </p:sp>
      <p:sp>
        <p:nvSpPr>
          <p:cNvPr id="3" name="Text Placeholder 2"/>
          <p:cNvSpPr>
            <a:spLocks noGrp="1"/>
          </p:cNvSpPr>
          <p:nvPr>
            <p:ph type="body" idx="1"/>
          </p:nvPr>
        </p:nvSpPr>
        <p:spPr>
          <a:xfrm>
            <a:off x="4426004" y="1585065"/>
            <a:ext cx="6900280" cy="1500187"/>
          </a:xfrm>
        </p:spPr>
        <p:txBody>
          <a:bodyPr anchor="b">
            <a:normAutofit/>
          </a:bodyPr>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grpSp>
        <p:nvGrpSpPr>
          <p:cNvPr id="9" name="Group 8"/>
          <p:cNvGrpSpPr/>
          <p:nvPr userDrawn="1"/>
        </p:nvGrpSpPr>
        <p:grpSpPr>
          <a:xfrm>
            <a:off x="10993305" y="11"/>
            <a:ext cx="724503" cy="1174568"/>
            <a:chOff x="8244978" y="8"/>
            <a:chExt cx="543377" cy="880926"/>
          </a:xfrm>
          <a:solidFill>
            <a:schemeClr val="tx2"/>
          </a:solidFill>
        </p:grpSpPr>
        <p:sp>
          <p:nvSpPr>
            <p:cNvPr id="10" name="Flowchart: Off-page Connector 9"/>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329555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 + content">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5675941" y="274638"/>
            <a:ext cx="5132932" cy="1630999"/>
          </a:xfrm>
        </p:spPr>
        <p:txBody>
          <a:bodyPr>
            <a:normAutofit/>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p:txBody>
          <a:bodyPr/>
          <a:lstStyle/>
          <a:p>
            <a:fld id="{A6B1562E-A5C8-9F43-9794-799EA76A6F53}" type="datetimeFigureOut">
              <a:rPr lang="en-US" smtClean="0"/>
              <a:pPr/>
              <a:t>8/30/2021</a:t>
            </a:fld>
            <a:endParaRPr lang="en-US" dirty="0"/>
          </a:p>
        </p:txBody>
      </p:sp>
      <p:sp>
        <p:nvSpPr>
          <p:cNvPr id="6" name="Picture Placeholder 12" title="Photo"/>
          <p:cNvSpPr>
            <a:spLocks noGrp="1"/>
          </p:cNvSpPr>
          <p:nvPr>
            <p:ph type="pic" sz="quarter" idx="13"/>
          </p:nvPr>
        </p:nvSpPr>
        <p:spPr>
          <a:xfrm>
            <a:off x="1" y="0"/>
            <a:ext cx="4332817" cy="6858000"/>
          </a:xfrm>
          <a:noFill/>
        </p:spPr>
        <p:txBody>
          <a:bodyPr lIns="457200" rIns="457200" anchor="ctr" anchorCtr="0"/>
          <a:lstStyle>
            <a:lvl1pPr>
              <a:defRPr>
                <a:noFill/>
              </a:defRPr>
            </a:lvl1pPr>
          </a:lstStyle>
          <a:p>
            <a:endParaRPr lang="en-US" dirty="0"/>
          </a:p>
        </p:txBody>
      </p:sp>
      <p:sp>
        <p:nvSpPr>
          <p:cNvPr id="9" name="Content Placeholder 8"/>
          <p:cNvSpPr>
            <a:spLocks noGrp="1"/>
          </p:cNvSpPr>
          <p:nvPr>
            <p:ph sz="quarter" idx="14"/>
          </p:nvPr>
        </p:nvSpPr>
        <p:spPr>
          <a:xfrm>
            <a:off x="4466167" y="2090058"/>
            <a:ext cx="6343651" cy="42662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10993305" y="11"/>
            <a:ext cx="724503" cy="1174568"/>
            <a:chOff x="8244978" y="8"/>
            <a:chExt cx="543377" cy="880926"/>
          </a:xfrm>
        </p:grpSpPr>
        <p:sp>
          <p:nvSpPr>
            <p:cNvPr id="11" name="Flowchart: Off-page Connector 10"/>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
        <p:nvSpPr>
          <p:cNvPr id="14" name="Picture Placeholder 13"/>
          <p:cNvSpPr>
            <a:spLocks noGrp="1" noChangeAspect="1"/>
          </p:cNvSpPr>
          <p:nvPr>
            <p:ph type="pic" sz="quarter" idx="15"/>
          </p:nvPr>
        </p:nvSpPr>
        <p:spPr>
          <a:xfrm>
            <a:off x="4466167" y="274639"/>
            <a:ext cx="1117600" cy="1143528"/>
          </a:xfrm>
          <a:solidFill>
            <a:schemeClr val="bg1"/>
          </a:solidFill>
        </p:spPr>
        <p:txBody>
          <a:bodyPr/>
          <a:lstStyle/>
          <a:p>
            <a:endParaRPr lang="en-US" dirty="0"/>
          </a:p>
        </p:txBody>
      </p:sp>
    </p:spTree>
    <p:extLst>
      <p:ext uri="{BB962C8B-B14F-4D97-AF65-F5344CB8AC3E}">
        <p14:creationId xmlns:p14="http://schemas.microsoft.com/office/powerpoint/2010/main" val="4130569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3321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martArt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8/30/2021</a:t>
            </a:fld>
            <a:endParaRPr lang="en-US" dirty="0"/>
          </a:p>
        </p:txBody>
      </p:sp>
      <p:sp>
        <p:nvSpPr>
          <p:cNvPr id="7" name="SmartArt Placeholder 6"/>
          <p:cNvSpPr>
            <a:spLocks noGrp="1"/>
          </p:cNvSpPr>
          <p:nvPr>
            <p:ph type="dgm" sz="quarter" idx="13"/>
          </p:nvPr>
        </p:nvSpPr>
        <p:spPr>
          <a:xfrm>
            <a:off x="522514" y="11"/>
            <a:ext cx="10470791" cy="6259916"/>
          </a:xfrm>
        </p:spPr>
        <p:txBody>
          <a:bodyPr/>
          <a:lstStyle/>
          <a:p>
            <a:endParaRPr lang="en-US" dirty="0"/>
          </a:p>
        </p:txBody>
      </p:sp>
      <p:sp>
        <p:nvSpPr>
          <p:cNvPr id="11" name="Rectangle 10"/>
          <p:cNvSpPr/>
          <p:nvPr userDrawn="1"/>
        </p:nvSpPr>
        <p:spPr>
          <a:xfrm>
            <a:off x="1" y="0"/>
            <a:ext cx="245873" cy="68580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6" name="Group 15"/>
          <p:cNvGrpSpPr/>
          <p:nvPr userDrawn="1"/>
        </p:nvGrpSpPr>
        <p:grpSpPr>
          <a:xfrm>
            <a:off x="10993305" y="0"/>
            <a:ext cx="724503" cy="1174568"/>
            <a:chOff x="8244978" y="8"/>
            <a:chExt cx="543377" cy="880926"/>
          </a:xfrm>
          <a:solidFill>
            <a:schemeClr val="tx2"/>
          </a:solidFill>
        </p:grpSpPr>
        <p:sp>
          <p:nvSpPr>
            <p:cNvPr id="17" name="Flowchart: Off-page Connector 16"/>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70032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martArt White Backgroun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Kansas leads the world in the success of each student.</a:t>
            </a:r>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dirty="0"/>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8/30/2021</a:t>
            </a:fld>
            <a:endParaRPr lang="en-US" dirty="0"/>
          </a:p>
        </p:txBody>
      </p:sp>
      <p:sp>
        <p:nvSpPr>
          <p:cNvPr id="7" name="SmartArt Placeholder 6"/>
          <p:cNvSpPr>
            <a:spLocks noGrp="1"/>
          </p:cNvSpPr>
          <p:nvPr>
            <p:ph type="dgm" sz="quarter" idx="13"/>
          </p:nvPr>
        </p:nvSpPr>
        <p:spPr>
          <a:xfrm>
            <a:off x="522514" y="11"/>
            <a:ext cx="10470791" cy="6259916"/>
          </a:xfrm>
        </p:spPr>
        <p:txBody>
          <a:bodyPr/>
          <a:lstStyle/>
          <a:p>
            <a:endParaRPr lang="en-US" dirty="0"/>
          </a:p>
        </p:txBody>
      </p:sp>
      <p:sp>
        <p:nvSpPr>
          <p:cNvPr id="11" name="Rectangle 10"/>
          <p:cNvSpPr/>
          <p:nvPr userDrawn="1"/>
        </p:nvSpPr>
        <p:spPr>
          <a:xfrm>
            <a:off x="1" y="0"/>
            <a:ext cx="245873"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6" name="Group 15"/>
          <p:cNvGrpSpPr/>
          <p:nvPr userDrawn="1"/>
        </p:nvGrpSpPr>
        <p:grpSpPr>
          <a:xfrm>
            <a:off x="10993305" y="11"/>
            <a:ext cx="724503" cy="1174568"/>
            <a:chOff x="8244978" y="8"/>
            <a:chExt cx="543377" cy="880926"/>
          </a:xfrm>
        </p:grpSpPr>
        <p:sp>
          <p:nvSpPr>
            <p:cNvPr id="17" name="Flowchart: Off-page Connector 16"/>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4206077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p:txBody>
          <a:bodyPr>
            <a:normAutofit/>
          </a:bodyPr>
          <a:lstStyle>
            <a:lvl1pPr>
              <a:defRPr b="1"/>
            </a:lvl1pPr>
          </a:lstStyle>
          <a:p>
            <a:r>
              <a:rPr lang="en-US" dirty="0"/>
              <a:t>CLICK TO EDIT MASTER TITLE STYLE</a:t>
            </a:r>
          </a:p>
        </p:txBody>
      </p:sp>
      <p:sp>
        <p:nvSpPr>
          <p:cNvPr id="3" name="Content Placeholder 2"/>
          <p:cNvSpPr>
            <a:spLocks noGrp="1" noChangeAspect="1"/>
          </p:cNvSpPr>
          <p:nvPr>
            <p:ph sz="half" idx="1"/>
          </p:nvPr>
        </p:nvSpPr>
        <p:spPr>
          <a:xfrm>
            <a:off x="1157726" y="1600201"/>
            <a:ext cx="4836673"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ChangeAspect="1"/>
          </p:cNvSpPr>
          <p:nvPr>
            <p:ph sz="half" idx="2"/>
          </p:nvPr>
        </p:nvSpPr>
        <p:spPr>
          <a:xfrm>
            <a:off x="6197600" y="1600201"/>
            <a:ext cx="4611272"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202936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noChangeAspect="1"/>
          </p:cNvSpPr>
          <p:nvPr>
            <p:ph type="body" idx="1"/>
          </p:nvPr>
        </p:nvSpPr>
        <p:spPr>
          <a:xfrm>
            <a:off x="1157726" y="1535113"/>
            <a:ext cx="4838791"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1157726" y="2174875"/>
            <a:ext cx="4838791" cy="3951288"/>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noChangeAspect="1"/>
          </p:cNvSpPr>
          <p:nvPr>
            <p:ph type="body" sz="quarter" idx="3"/>
          </p:nvPr>
        </p:nvSpPr>
        <p:spPr>
          <a:xfrm>
            <a:off x="6193369" y="1535113"/>
            <a:ext cx="4615504"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noChangeAspect="1"/>
          </p:cNvSpPr>
          <p:nvPr>
            <p:ph sz="quarter" idx="4"/>
          </p:nvPr>
        </p:nvSpPr>
        <p:spPr>
          <a:xfrm>
            <a:off x="6193369" y="2174875"/>
            <a:ext cx="4615504" cy="3951288"/>
          </a:xfrm>
        </p:spPr>
        <p:txBody>
          <a:bodyPr/>
          <a:lstStyle>
            <a:lvl1pPr>
              <a:defRPr sz="2667"/>
            </a:lvl1pPr>
            <a:lvl2pPr>
              <a:defRPr sz="2400"/>
            </a:lvl2pPr>
            <a:lvl3pPr>
              <a:defRPr sz="2400"/>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8" name="Footer Placeholder 7"/>
          <p:cNvSpPr>
            <a:spLocks noGrp="1"/>
          </p:cNvSpPr>
          <p:nvPr>
            <p:ph type="ftr" sz="quarter" idx="11"/>
          </p:nvPr>
        </p:nvSpPr>
        <p:spPr/>
        <p:txBody>
          <a:bodyPr/>
          <a:lstStyle/>
          <a:p>
            <a:r>
              <a:rPr lang="en-US" dirty="0"/>
              <a:t>Kansas leads the world in the success of each student.</a:t>
            </a:r>
          </a:p>
        </p:txBody>
      </p:sp>
      <p:sp>
        <p:nvSpPr>
          <p:cNvPr id="9" name="Slide Number Placeholder 8"/>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289170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4" name="Footer Placeholder 3"/>
          <p:cNvSpPr>
            <a:spLocks noGrp="1"/>
          </p:cNvSpPr>
          <p:nvPr>
            <p:ph type="ftr" sz="quarter" idx="11"/>
          </p:nvPr>
        </p:nvSpPr>
        <p:spPr/>
        <p:txBody>
          <a:body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222572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3" name="Footer Placeholder 2"/>
          <p:cNvSpPr>
            <a:spLocks noGrp="1"/>
          </p:cNvSpPr>
          <p:nvPr>
            <p:ph type="ftr" sz="quarter" idx="11"/>
          </p:nvPr>
        </p:nvSpPr>
        <p:spPr/>
        <p:txBody>
          <a:bodyPr/>
          <a:lstStyle/>
          <a:p>
            <a:r>
              <a:rPr lang="en-US" dirty="0"/>
              <a:t>Kansas leads the world in the success of each student.</a:t>
            </a:r>
          </a:p>
        </p:txBody>
      </p:sp>
      <p:sp>
        <p:nvSpPr>
          <p:cNvPr id="4" name="Slide Number Placeholder 3"/>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753208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1157725" y="273049"/>
            <a:ext cx="3462960" cy="1745291"/>
          </a:xfrm>
        </p:spPr>
        <p:txBody>
          <a:bodyPr anchor="b">
            <a:normAutofit/>
          </a:bodyPr>
          <a:lstStyle>
            <a:lvl1pPr algn="l">
              <a:defRPr sz="2667" b="1"/>
            </a:lvl1pPr>
          </a:lstStyle>
          <a:p>
            <a:r>
              <a:rPr lang="en-US" dirty="0"/>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noChangeAspect="1"/>
          </p:cNvSpPr>
          <p:nvPr>
            <p:ph type="body" sz="half" idx="2"/>
          </p:nvPr>
        </p:nvSpPr>
        <p:spPr>
          <a:xfrm>
            <a:off x="1157725" y="2018340"/>
            <a:ext cx="3462960" cy="4107824"/>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dirty="0"/>
          </a:p>
        </p:txBody>
      </p:sp>
      <p:sp>
        <p:nvSpPr>
          <p:cNvPr id="9" name="Rectangle 8"/>
          <p:cNvSpPr/>
          <p:nvPr userDrawn="1"/>
        </p:nvSpPr>
        <p:spPr>
          <a:xfrm>
            <a:off x="1" y="0"/>
            <a:ext cx="102453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231156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7725" y="4800600"/>
            <a:ext cx="9651145" cy="566739"/>
          </a:xfrm>
        </p:spPr>
        <p:txBody>
          <a:bodyPr anchor="b"/>
          <a:lstStyle>
            <a:lvl1pPr algn="l">
              <a:defRPr sz="2667" b="1"/>
            </a:lvl1pPr>
          </a:lstStyle>
          <a:p>
            <a:r>
              <a:rPr lang="en-US"/>
              <a:t>Click to edit Master title style</a:t>
            </a:r>
          </a:p>
        </p:txBody>
      </p:sp>
      <p:sp>
        <p:nvSpPr>
          <p:cNvPr id="3" name="Picture Placeholder 2"/>
          <p:cNvSpPr>
            <a:spLocks noGrp="1" noChangeAspect="1"/>
          </p:cNvSpPr>
          <p:nvPr>
            <p:ph type="pic" idx="1"/>
          </p:nvPr>
        </p:nvSpPr>
        <p:spPr>
          <a:xfrm>
            <a:off x="1157726" y="-1"/>
            <a:ext cx="9651145" cy="4616449"/>
          </a:xfrm>
          <a:solidFill>
            <a:schemeClr val="accent1"/>
          </a:solidFill>
        </p:spPr>
        <p:txBody>
          <a:bodyPr lIns="0" tIns="0" rIns="0" bIns="0"/>
          <a:lstStyle>
            <a:lvl1pPr marL="0" indent="0">
              <a:buNone/>
              <a:defRPr sz="4267">
                <a:solidFill>
                  <a:schemeClr val="accent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1157725" y="5367338"/>
            <a:ext cx="9651145"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6" name="Footer Placeholder 5"/>
          <p:cNvSpPr>
            <a:spLocks noGrp="1"/>
          </p:cNvSpPr>
          <p:nvPr>
            <p:ph type="ftr" sz="quarter" idx="11"/>
          </p:nvPr>
        </p:nvSpPr>
        <p:spPr>
          <a:xfrm>
            <a:off x="4165599" y="6356351"/>
            <a:ext cx="6643272" cy="365125"/>
          </a:xfrm>
        </p:spPr>
        <p:txBody>
          <a:bodyPr lIns="0" tIns="0" rIns="0" bIns="0"/>
          <a:lstStyle/>
          <a:p>
            <a:endParaRPr lang="en-US" dirty="0"/>
          </a:p>
        </p:txBody>
      </p:sp>
      <p:sp>
        <p:nvSpPr>
          <p:cNvPr id="7" name="Slide Number Placeholder 6"/>
          <p:cNvSpPr>
            <a:spLocks noGrp="1"/>
          </p:cNvSpPr>
          <p:nvPr>
            <p:ph type="sldNum" sz="quarter" idx="12"/>
          </p:nvPr>
        </p:nvSpPr>
        <p:spPr>
          <a:xfrm>
            <a:off x="10993291" y="6356351"/>
            <a:ext cx="819629" cy="365125"/>
          </a:xfrm>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620253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2296473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725" y="274639"/>
            <a:ext cx="7478275"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8/30/2021</a:t>
            </a:fld>
            <a:endParaRPr lang="en-US" dirty="0"/>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dirty="0"/>
          </a:p>
        </p:txBody>
      </p:sp>
    </p:spTree>
    <p:extLst>
      <p:ext uri="{BB962C8B-B14F-4D97-AF65-F5344CB8AC3E}">
        <p14:creationId xmlns:p14="http://schemas.microsoft.com/office/powerpoint/2010/main" val="321185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283729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3897603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533"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415600" y="3778833"/>
            <a:ext cx="11360533" cy="10568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88812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533"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41753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533" cy="763425"/>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533" cy="4555125"/>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65813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533" cy="763425"/>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333" cy="4555125"/>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6443200" y="1536633"/>
            <a:ext cx="5333333" cy="4555125"/>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84770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533" cy="763425"/>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485373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325"/>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415600" y="1852800"/>
            <a:ext cx="3744000" cy="4239225"/>
          </a:xfrm>
          <a:prstGeom prst="rect">
            <a:avLst/>
          </a:prstGeom>
        </p:spPr>
        <p:txBody>
          <a:bodyPr spcFirstLastPara="1" wrap="square" lIns="91425" tIns="91425" rIns="91425" bIns="91425" anchor="t" anchorCtr="0">
            <a:noAutofit/>
          </a:bodyPr>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82116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8" y="600200"/>
            <a:ext cx="8490133" cy="5454225"/>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144288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dirty="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354000" y="3737433"/>
            <a:ext cx="5393600" cy="164677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6586000" y="965433"/>
            <a:ext cx="5115733" cy="4926825"/>
          </a:xfrm>
          <a:prstGeom prst="rect">
            <a:avLst/>
          </a:prstGeom>
        </p:spPr>
        <p:txBody>
          <a:bodyPr spcFirstLastPara="1" wrap="square" lIns="91425" tIns="91425" rIns="91425" bIns="91425" anchor="ctr"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9957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625"/>
          </a:xfrm>
          <a:prstGeom prst="rect">
            <a:avLst/>
          </a:prstGeom>
        </p:spPr>
        <p:txBody>
          <a:bodyPr spcFirstLastPara="1" wrap="square" lIns="91425" tIns="91425" rIns="91425" bIns="91425" anchor="ctr" anchorCtr="0">
            <a:noAutofit/>
          </a:bodyPr>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74048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29773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533"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415600" y="4202967"/>
            <a:ext cx="11360533" cy="1734300"/>
          </a:xfrm>
          <a:prstGeom prst="rect">
            <a:avLst/>
          </a:prstGeom>
        </p:spPr>
        <p:txBody>
          <a:bodyPr spcFirstLastPara="1" wrap="square" lIns="91425" tIns="91425" rIns="91425" bIns="91425" anchor="t" anchorCtr="0">
            <a:noAutofit/>
          </a:bodyPr>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11296610" y="6217622"/>
            <a:ext cx="731733"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24572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907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84149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428210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8930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6636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3.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8/30/2021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677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1157728" y="274639"/>
            <a:ext cx="9651145" cy="114300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noChangeAspect="1"/>
          </p:cNvSpPr>
          <p:nvPr>
            <p:ph type="body" idx="1"/>
          </p:nvPr>
        </p:nvSpPr>
        <p:spPr>
          <a:xfrm>
            <a:off x="1157728" y="1600201"/>
            <a:ext cx="965114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6551065" cy="365125"/>
          </a:xfrm>
          <a:prstGeom prst="rect">
            <a:avLst/>
          </a:prstGeom>
        </p:spPr>
        <p:txBody>
          <a:bodyPr vert="horz" lIns="91440" tIns="45720" rIns="91440" bIns="45720" rtlCol="0" anchor="ctr"/>
          <a:lstStyle>
            <a:lvl1pPr algn="r">
              <a:defRPr sz="1600" i="1">
                <a:solidFill>
                  <a:schemeClr val="accent2"/>
                </a:solidFill>
              </a:defRPr>
            </a:lvl1pPr>
          </a:lstStyle>
          <a:p>
            <a:r>
              <a:rPr lang="en-US" dirty="0"/>
              <a:t>Kansas leads the world in the success of each student.</a:t>
            </a:r>
          </a:p>
        </p:txBody>
      </p:sp>
      <p:sp>
        <p:nvSpPr>
          <p:cNvPr id="6" name="Slide Number Placeholder 5"/>
          <p:cNvSpPr>
            <a:spLocks noGrp="1"/>
          </p:cNvSpPr>
          <p:nvPr>
            <p:ph type="sldNum" sz="quarter" idx="4"/>
          </p:nvPr>
        </p:nvSpPr>
        <p:spPr>
          <a:xfrm>
            <a:off x="10808872" y="6356351"/>
            <a:ext cx="100404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2753B9A-EE3B-9E49-8C7A-EB4BACD1431E}" type="slidenum">
              <a:rPr lang="en-US" smtClean="0"/>
              <a:t>‹#›</a:t>
            </a:fld>
            <a:endParaRPr lang="en-US" dirty="0"/>
          </a:p>
        </p:txBody>
      </p:sp>
      <p:grpSp>
        <p:nvGrpSpPr>
          <p:cNvPr id="13" name="Group 12"/>
          <p:cNvGrpSpPr/>
          <p:nvPr userDrawn="1"/>
        </p:nvGrpSpPr>
        <p:grpSpPr>
          <a:xfrm>
            <a:off x="10993305" y="11"/>
            <a:ext cx="724503" cy="1174568"/>
            <a:chOff x="8244978" y="8"/>
            <a:chExt cx="543377" cy="880926"/>
          </a:xfrm>
          <a:solidFill>
            <a:schemeClr val="tx2"/>
          </a:solidFill>
        </p:grpSpPr>
        <p:sp>
          <p:nvSpPr>
            <p:cNvPr id="9" name="Flowchart: Off-page Connector 8"/>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8" name="Picture 7"/>
            <p:cNvPicPr>
              <a:picLocks noChangeAspect="1"/>
            </p:cNvPicPr>
            <p:nvPr userDrawn="1"/>
          </p:nvPicPr>
          <p:blipFill rotWithShape="1">
            <a:blip r:embed="rId17">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
        <p:nvSpPr>
          <p:cNvPr id="12" name="Rectangle 11"/>
          <p:cNvSpPr/>
          <p:nvPr userDrawn="1"/>
        </p:nvSpPr>
        <p:spPr>
          <a:xfrm>
            <a:off x="1" y="0"/>
            <a:ext cx="1024537" cy="6858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 name="Date Placeholder 3"/>
          <p:cNvSpPr>
            <a:spLocks noGrp="1"/>
          </p:cNvSpPr>
          <p:nvPr userDrawn="1">
            <p:ph type="dt" sz="half" idx="2"/>
          </p:nvPr>
        </p:nvSpPr>
        <p:spPr>
          <a:xfrm>
            <a:off x="1157725" y="6356351"/>
            <a:ext cx="2915667"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A6B1562E-A5C8-9F43-9794-799EA76A6F53}" type="datetimeFigureOut">
              <a:rPr lang="en-US" smtClean="0"/>
              <a:pPr/>
              <a:t>8/30/2021</a:t>
            </a:fld>
            <a:endParaRPr lang="en-US" dirty="0"/>
          </a:p>
        </p:txBody>
      </p:sp>
    </p:spTree>
    <p:extLst>
      <p:ext uri="{BB962C8B-B14F-4D97-AF65-F5344CB8AC3E}">
        <p14:creationId xmlns:p14="http://schemas.microsoft.com/office/powerpoint/2010/main" val="180966788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xStyles>
    <p:titleStyle>
      <a:lvl1pPr algn="l" defTabSz="609585" rtl="0" eaLnBrk="1" latinLnBrk="0" hangingPunct="1">
        <a:spcBef>
          <a:spcPct val="0"/>
        </a:spcBef>
        <a:buNone/>
        <a:defRPr sz="4267" b="1" kern="1200">
          <a:solidFill>
            <a:schemeClr val="tx1"/>
          </a:solidFill>
          <a:latin typeface="+mn-lt"/>
          <a:ea typeface="+mj-ea"/>
          <a:cs typeface="+mj-cs"/>
        </a:defRPr>
      </a:lvl1pPr>
    </p:titleStyle>
    <p:bodyStyle>
      <a:lvl1pPr marL="0" indent="0" algn="l" defTabSz="609585" rtl="0" eaLnBrk="1" latinLnBrk="0" hangingPunct="1">
        <a:spcBef>
          <a:spcPts val="0"/>
        </a:spcBef>
        <a:buFont typeface="Arial"/>
        <a:buNone/>
        <a:defRPr sz="3200" kern="1200">
          <a:solidFill>
            <a:schemeClr val="tx1"/>
          </a:solidFill>
          <a:latin typeface="+mn-lt"/>
          <a:ea typeface="+mn-ea"/>
          <a:cs typeface="+mn-cs"/>
        </a:defRPr>
      </a:lvl1pPr>
      <a:lvl2pPr marL="990575" indent="-380990" algn="l" defTabSz="609585" rtl="0" eaLnBrk="1" latinLnBrk="0" hangingPunct="1">
        <a:spcBef>
          <a:spcPts val="0"/>
        </a:spcBef>
        <a:buFont typeface="Arial" panose="020B0604020202020204" pitchFamily="34" charset="0"/>
        <a:buChar char="•"/>
        <a:defRPr sz="2667" kern="1200">
          <a:solidFill>
            <a:schemeClr val="tx1"/>
          </a:solidFill>
          <a:latin typeface="+mn-lt"/>
          <a:ea typeface="+mn-ea"/>
          <a:cs typeface="+mn-cs"/>
        </a:defRPr>
      </a:lvl2pPr>
      <a:lvl3pPr marL="1523962" indent="-304792" algn="l" defTabSz="609585" rtl="0" eaLnBrk="1" latinLnBrk="0" hangingPunct="1">
        <a:spcBef>
          <a:spcPts val="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ts val="0"/>
        </a:spcBef>
        <a:buFont typeface="Arial" panose="020B0604020202020204" pitchFamily="34" charset="0"/>
        <a:buChar char="•"/>
        <a:defRPr sz="2133" kern="1200">
          <a:solidFill>
            <a:schemeClr val="tx1"/>
          </a:solidFill>
          <a:latin typeface="+mn-lt"/>
          <a:ea typeface="+mn-ea"/>
          <a:cs typeface="+mn-cs"/>
        </a:defRPr>
      </a:lvl4pPr>
      <a:lvl5pPr marL="2819330" indent="-380990" algn="l" defTabSz="609585" rtl="0" eaLnBrk="1" latinLnBrk="0" hangingPunct="1">
        <a:spcBef>
          <a:spcPts val="0"/>
        </a:spcBef>
        <a:buFont typeface="Arial" panose="020B0604020202020204" pitchFamily="34" charset="0"/>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533" cy="763425"/>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533" cy="4555125"/>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0" y="6217622"/>
            <a:ext cx="731733" cy="5247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907796867"/>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800" dirty="0"/>
              <a:t>Navigating Change 2020</a:t>
            </a:r>
          </a:p>
        </p:txBody>
      </p:sp>
      <p:sp>
        <p:nvSpPr>
          <p:cNvPr id="3" name="Text Placeholder 1">
            <a:extLst>
              <a:ext uri="{FF2B5EF4-FFF2-40B4-BE49-F238E27FC236}">
                <a16:creationId xmlns:a16="http://schemas.microsoft.com/office/drawing/2014/main" id="{719DF667-336E-F549-9919-2D7F0786A680}"/>
              </a:ext>
            </a:extLst>
          </p:cNvPr>
          <p:cNvSpPr>
            <a:spLocks noGrp="1"/>
          </p:cNvSpPr>
          <p:nvPr>
            <p:ph type="body" idx="1"/>
          </p:nvPr>
        </p:nvSpPr>
        <p:spPr>
          <a:xfrm>
            <a:off x="3581400" y="5257801"/>
            <a:ext cx="8610600" cy="688099"/>
          </a:xfrm>
        </p:spPr>
        <p:txBody>
          <a:bodyPr>
            <a:noAutofit/>
          </a:bodyPr>
          <a:lstStyle/>
          <a:p>
            <a:r>
              <a:rPr lang="en-US" sz="2667" dirty="0"/>
              <a:t>Dr. Randy Watson, Kansas Commissioner of Education</a:t>
            </a:r>
          </a:p>
        </p:txBody>
      </p:sp>
    </p:spTree>
    <p:extLst>
      <p:ext uri="{BB962C8B-B14F-4D97-AF65-F5344CB8AC3E}">
        <p14:creationId xmlns:p14="http://schemas.microsoft.com/office/powerpoint/2010/main" val="4141160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325626-E327-F44B-B756-BA46D387EE2D}"/>
              </a:ext>
            </a:extLst>
          </p:cNvPr>
          <p:cNvPicPr>
            <a:picLocks noChangeAspect="1"/>
          </p:cNvPicPr>
          <p:nvPr/>
        </p:nvPicPr>
        <p:blipFill>
          <a:blip r:embed="rId3"/>
          <a:stretch>
            <a:fillRect/>
          </a:stretch>
        </p:blipFill>
        <p:spPr>
          <a:xfrm>
            <a:off x="629174" y="0"/>
            <a:ext cx="10796631" cy="5981350"/>
          </a:xfrm>
          <a:prstGeom prst="rect">
            <a:avLst/>
          </a:prstGeom>
        </p:spPr>
      </p:pic>
    </p:spTree>
    <p:extLst>
      <p:ext uri="{BB962C8B-B14F-4D97-AF65-F5344CB8AC3E}">
        <p14:creationId xmlns:p14="http://schemas.microsoft.com/office/powerpoint/2010/main" val="1252629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solidFill>
                  <a:schemeClr val="tx2"/>
                </a:solidFill>
              </a:rPr>
              <a:t>What to do now?</a:t>
            </a: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944711" y="2063325"/>
            <a:ext cx="10302578" cy="4139919"/>
          </a:xfrm>
        </p:spPr>
        <p:txBody>
          <a:bodyPr>
            <a:normAutofit/>
          </a:bodyPr>
          <a:lstStyle/>
          <a:p>
            <a:pPr>
              <a:buAutoNum type="arabicPeriod"/>
            </a:pPr>
            <a:r>
              <a:rPr lang="en-US" sz="2800" dirty="0">
                <a:solidFill>
                  <a:schemeClr val="tx2"/>
                </a:solidFill>
              </a:rPr>
              <a:t> Students should be grouped together in cohorts of less than 15 students per group. </a:t>
            </a:r>
          </a:p>
          <a:p>
            <a:pPr lvl="1">
              <a:buSzPct val="125000"/>
            </a:pPr>
            <a:r>
              <a:rPr lang="en-US" sz="2800" dirty="0">
                <a:solidFill>
                  <a:schemeClr val="tx2"/>
                </a:solidFill>
              </a:rPr>
              <a:t>Either have class sizes with &lt;15 students per class</a:t>
            </a:r>
          </a:p>
          <a:p>
            <a:pPr lvl="1">
              <a:spcAft>
                <a:spcPts val="1200"/>
              </a:spcAft>
              <a:buSzPct val="125000"/>
            </a:pPr>
            <a:r>
              <a:rPr lang="en-US" sz="2800" dirty="0">
                <a:solidFill>
                  <a:schemeClr val="tx2"/>
                </a:solidFill>
              </a:rPr>
              <a:t>OR have separate cohorts within classes of &lt;15 students per cohort with adequate physical distancing between cohorts and no mixing of groups other than the teacher</a:t>
            </a:r>
          </a:p>
          <a:p>
            <a:pPr>
              <a:spcAft>
                <a:spcPts val="1200"/>
              </a:spcAft>
              <a:buAutoNum type="arabicPeriod"/>
            </a:pPr>
            <a:r>
              <a:rPr lang="en-US" sz="2800" dirty="0">
                <a:solidFill>
                  <a:schemeClr val="tx2"/>
                </a:solidFill>
              </a:rPr>
              <a:t> Safe but unused facilities within the district and community should be utilized to spread out students.</a:t>
            </a:r>
          </a:p>
          <a:p>
            <a:pPr marL="0" indent="0">
              <a:buClr>
                <a:schemeClr val="accent1"/>
              </a:buClr>
              <a:buSzPct val="125000"/>
              <a:buNone/>
            </a:pPr>
            <a:endParaRPr lang="en-US" sz="2800" dirty="0">
              <a:latin typeface="+mn-lt"/>
            </a:endParaRPr>
          </a:p>
        </p:txBody>
      </p:sp>
    </p:spTree>
    <p:extLst>
      <p:ext uri="{BB962C8B-B14F-4D97-AF65-F5344CB8AC3E}">
        <p14:creationId xmlns:p14="http://schemas.microsoft.com/office/powerpoint/2010/main" val="214515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9AD5C2-DEB8-7D49-94CB-82E5F589262E}"/>
              </a:ext>
            </a:extLst>
          </p:cNvPr>
          <p:cNvPicPr>
            <a:picLocks noChangeAspect="1"/>
          </p:cNvPicPr>
          <p:nvPr/>
        </p:nvPicPr>
        <p:blipFill>
          <a:blip r:embed="rId3"/>
          <a:stretch>
            <a:fillRect/>
          </a:stretch>
        </p:blipFill>
        <p:spPr>
          <a:xfrm>
            <a:off x="0" y="58723"/>
            <a:ext cx="12192000" cy="5830349"/>
          </a:xfrm>
          <a:prstGeom prst="rect">
            <a:avLst/>
          </a:prstGeom>
        </p:spPr>
      </p:pic>
    </p:spTree>
    <p:extLst>
      <p:ext uri="{BB962C8B-B14F-4D97-AF65-F5344CB8AC3E}">
        <p14:creationId xmlns:p14="http://schemas.microsoft.com/office/powerpoint/2010/main" val="2091330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solidFill>
                  <a:schemeClr val="tx2"/>
                </a:solidFill>
              </a:rPr>
              <a:t>Three Major Problems</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839788" y="2040751"/>
            <a:ext cx="3241145" cy="4122983"/>
          </a:xfrm>
        </p:spPr>
        <p:txBody>
          <a:bodyPr>
            <a:normAutofit/>
          </a:bodyPr>
          <a:lstStyle/>
          <a:p>
            <a:pPr>
              <a:buClr>
                <a:schemeClr val="accent1"/>
              </a:buClr>
              <a:buSzPct val="125000"/>
            </a:pPr>
            <a:r>
              <a:rPr lang="en-US" sz="3600" dirty="0">
                <a:solidFill>
                  <a:schemeClr val="tx2"/>
                </a:solidFill>
                <a:latin typeface="+mn-lt"/>
              </a:rPr>
              <a:t>Lack of good facilities in your community to ensure proper safety of students.</a:t>
            </a:r>
          </a:p>
          <a:p>
            <a:pPr>
              <a:buClr>
                <a:schemeClr val="accent1"/>
              </a:buClr>
              <a:buSzPct val="125000"/>
            </a:pPr>
            <a:endParaRPr lang="en-US" sz="2667" dirty="0">
              <a:latin typeface="+mn-lt"/>
            </a:endParaRP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4331788" y="2040751"/>
            <a:ext cx="3241145" cy="3517706"/>
          </a:xfrm>
        </p:spPr>
        <p:txBody>
          <a:bodyPr>
            <a:normAutofit/>
          </a:bodyPr>
          <a:lstStyle/>
          <a:p>
            <a:pPr>
              <a:buClr>
                <a:schemeClr val="accent1"/>
              </a:buClr>
              <a:buSzPct val="125000"/>
            </a:pPr>
            <a:r>
              <a:rPr lang="en-US" sz="3600" dirty="0">
                <a:solidFill>
                  <a:schemeClr val="tx2"/>
                </a:solidFill>
                <a:latin typeface="+mn-lt"/>
              </a:rPr>
              <a:t>Lack of qualified staff to lower class sizes to 15 or less across district.</a:t>
            </a:r>
          </a:p>
          <a:p>
            <a:pPr marL="0" indent="0">
              <a:buClr>
                <a:schemeClr val="accent1"/>
              </a:buClr>
              <a:buSzPct val="125000"/>
              <a:buNone/>
            </a:pPr>
            <a:endParaRPr lang="en-US" sz="2800" dirty="0">
              <a:latin typeface="+mn-lt"/>
            </a:endParaRPr>
          </a:p>
        </p:txBody>
      </p:sp>
      <p:sp>
        <p:nvSpPr>
          <p:cNvPr id="5" name="Content Placeholder 5">
            <a:extLst>
              <a:ext uri="{FF2B5EF4-FFF2-40B4-BE49-F238E27FC236}">
                <a16:creationId xmlns:a16="http://schemas.microsoft.com/office/drawing/2014/main" id="{70630EAF-ED3F-FA42-B691-21EACB0BBA0A}"/>
              </a:ext>
            </a:extLst>
          </p:cNvPr>
          <p:cNvSpPr txBox="1">
            <a:spLocks/>
          </p:cNvSpPr>
          <p:nvPr/>
        </p:nvSpPr>
        <p:spPr>
          <a:xfrm>
            <a:off x="7823788" y="2040751"/>
            <a:ext cx="3528424" cy="3517706"/>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25000"/>
            </a:pPr>
            <a:r>
              <a:rPr lang="en-US" sz="3600" dirty="0">
                <a:solidFill>
                  <a:schemeClr val="tx2"/>
                </a:solidFill>
                <a:latin typeface="+mn-lt"/>
              </a:rPr>
              <a:t>Lack of financial resources to accomplish safe facilities and adequate staff.</a:t>
            </a:r>
          </a:p>
        </p:txBody>
      </p:sp>
    </p:spTree>
    <p:extLst>
      <p:ext uri="{BB962C8B-B14F-4D97-AF65-F5344CB8AC3E}">
        <p14:creationId xmlns:p14="http://schemas.microsoft.com/office/powerpoint/2010/main" val="1983638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solidFill>
                  <a:schemeClr val="tx2"/>
                </a:solidFill>
              </a:rPr>
              <a:t>Lack of Good Facilities</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839788" y="2040751"/>
            <a:ext cx="10155590" cy="4122983"/>
          </a:xfrm>
        </p:spPr>
        <p:txBody>
          <a:bodyPr>
            <a:normAutofit/>
          </a:bodyPr>
          <a:lstStyle/>
          <a:p>
            <a:pPr lvl="1">
              <a:buSzPct val="125000"/>
            </a:pPr>
            <a:r>
              <a:rPr lang="en-US" sz="2400" dirty="0">
                <a:solidFill>
                  <a:schemeClr val="tx2"/>
                </a:solidFill>
              </a:rPr>
              <a:t>Sports, gyms, libraries and recreation facilities should be utilized when otherwise not in use.</a:t>
            </a:r>
          </a:p>
          <a:p>
            <a:pPr lvl="1">
              <a:buSzPct val="125000"/>
            </a:pPr>
            <a:r>
              <a:rPr lang="en-US" sz="2400" dirty="0">
                <a:solidFill>
                  <a:schemeClr val="tx2"/>
                </a:solidFill>
              </a:rPr>
              <a:t>Outside areas should be utilized weather permitting.</a:t>
            </a:r>
          </a:p>
          <a:p>
            <a:pPr lvl="1">
              <a:buSzPct val="125000"/>
            </a:pPr>
            <a:r>
              <a:rPr lang="en-US" sz="2400" dirty="0">
                <a:solidFill>
                  <a:schemeClr val="tx2"/>
                </a:solidFill>
              </a:rPr>
              <a:t>Schools should work with their community to utilize additional community locations to space out students for on-site education. This includes community buildings, churches, restaurants, etc.</a:t>
            </a:r>
          </a:p>
          <a:p>
            <a:pPr lvl="1">
              <a:spcAft>
                <a:spcPts val="1200"/>
              </a:spcAft>
              <a:buSzPct val="125000"/>
            </a:pPr>
            <a:r>
              <a:rPr lang="en-US" sz="2400" dirty="0">
                <a:solidFill>
                  <a:schemeClr val="tx2"/>
                </a:solidFill>
              </a:rPr>
              <a:t>Locations should be consistent between classes/cohorts.</a:t>
            </a:r>
          </a:p>
          <a:p>
            <a:pPr lvl="1">
              <a:spcAft>
                <a:spcPts val="1200"/>
              </a:spcAft>
              <a:buSzPct val="125000"/>
            </a:pPr>
            <a:r>
              <a:rPr lang="en-US" sz="2400" dirty="0">
                <a:solidFill>
                  <a:schemeClr val="tx2"/>
                </a:solidFill>
              </a:rPr>
              <a:t>Plan for and consider internet connections and possibly of tying classrooms together virtually.</a:t>
            </a:r>
          </a:p>
          <a:p>
            <a:pPr marL="0" indent="0">
              <a:buClr>
                <a:schemeClr val="accent1"/>
              </a:buClr>
              <a:buSzPct val="125000"/>
              <a:buNone/>
            </a:pPr>
            <a:endParaRPr lang="en-US" sz="2667" dirty="0">
              <a:latin typeface="+mn-lt"/>
            </a:endParaRPr>
          </a:p>
        </p:txBody>
      </p:sp>
    </p:spTree>
    <p:extLst>
      <p:ext uri="{BB962C8B-B14F-4D97-AF65-F5344CB8AC3E}">
        <p14:creationId xmlns:p14="http://schemas.microsoft.com/office/powerpoint/2010/main" val="1262890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Autofit/>
          </a:bodyPr>
          <a:lstStyle/>
          <a:p>
            <a:pPr algn="ctr"/>
            <a:r>
              <a:rPr lang="en-US" sz="3600" dirty="0">
                <a:solidFill>
                  <a:schemeClr val="tx2"/>
                </a:solidFill>
              </a:rPr>
              <a:t>Lack of qualified staff to lower class size</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839788" y="2040751"/>
            <a:ext cx="10155590" cy="4122983"/>
          </a:xfrm>
        </p:spPr>
        <p:txBody>
          <a:bodyPr>
            <a:normAutofit/>
          </a:bodyPr>
          <a:lstStyle/>
          <a:p>
            <a:pPr lvl="1">
              <a:spcAft>
                <a:spcPts val="1200"/>
              </a:spcAft>
              <a:buSzPct val="125000"/>
            </a:pPr>
            <a:r>
              <a:rPr lang="en-US" sz="3200" dirty="0">
                <a:solidFill>
                  <a:schemeClr val="tx2"/>
                </a:solidFill>
                <a:latin typeface="+mn-lt"/>
              </a:rPr>
              <a:t>Use certified staff differently: Instructional coaches, substitutes, aides, paras, principals, central office staff, reading specialists, librarians, retired teachers as teachers for this year.</a:t>
            </a:r>
          </a:p>
          <a:p>
            <a:pPr lvl="1">
              <a:spcAft>
                <a:spcPts val="1200"/>
              </a:spcAft>
              <a:buSzPct val="125000"/>
            </a:pPr>
            <a:r>
              <a:rPr lang="en-US" sz="3200" dirty="0">
                <a:solidFill>
                  <a:schemeClr val="tx2"/>
                </a:solidFill>
                <a:latin typeface="+mn-lt"/>
              </a:rPr>
              <a:t>Mischel Miller, Director of Teacher Licensure &amp; Accreditation will assist districts in this area.</a:t>
            </a:r>
          </a:p>
          <a:p>
            <a:pPr marL="0" indent="0">
              <a:buClr>
                <a:schemeClr val="accent1"/>
              </a:buClr>
              <a:buSzPct val="125000"/>
              <a:buNone/>
            </a:pPr>
            <a:endParaRPr lang="en-US" sz="2667" dirty="0">
              <a:latin typeface="+mn-lt"/>
            </a:endParaRPr>
          </a:p>
        </p:txBody>
      </p:sp>
    </p:spTree>
    <p:extLst>
      <p:ext uri="{BB962C8B-B14F-4D97-AF65-F5344CB8AC3E}">
        <p14:creationId xmlns:p14="http://schemas.microsoft.com/office/powerpoint/2010/main" val="3445370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400" dirty="0">
                <a:solidFill>
                  <a:schemeClr val="tx2"/>
                </a:solidFill>
              </a:rPr>
              <a:t>Lack of financial resources</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839788" y="2040751"/>
            <a:ext cx="10155590" cy="4122983"/>
          </a:xfrm>
        </p:spPr>
        <p:txBody>
          <a:bodyPr>
            <a:normAutofit/>
          </a:bodyPr>
          <a:lstStyle/>
          <a:p>
            <a:pPr lvl="1">
              <a:buSzPct val="125000"/>
            </a:pPr>
            <a:r>
              <a:rPr lang="en-US" sz="3200" dirty="0">
                <a:solidFill>
                  <a:schemeClr val="tx2"/>
                </a:solidFill>
              </a:rPr>
              <a:t>Partnerships with your community, city/county commissioners and chambers will be important to find educational space that might be inexpensive.</a:t>
            </a:r>
          </a:p>
          <a:p>
            <a:pPr lvl="1">
              <a:buSzPct val="125000"/>
            </a:pPr>
            <a:r>
              <a:rPr lang="en-US" sz="3200" dirty="0">
                <a:solidFill>
                  <a:schemeClr val="tx2"/>
                </a:solidFill>
              </a:rPr>
              <a:t>Will need to use CARES and SPARK money to rent new facilities, hire additional staff where needed. </a:t>
            </a:r>
          </a:p>
          <a:p>
            <a:pPr lvl="1">
              <a:buSzPct val="125000"/>
            </a:pPr>
            <a:r>
              <a:rPr lang="en-US" sz="3200" dirty="0">
                <a:solidFill>
                  <a:schemeClr val="tx2"/>
                </a:solidFill>
              </a:rPr>
              <a:t>Use contingency funds for one year to accomplish task.</a:t>
            </a:r>
          </a:p>
          <a:p>
            <a:pPr lvl="1">
              <a:buSzPct val="125000"/>
            </a:pPr>
            <a:endParaRPr lang="en-US" sz="2400" dirty="0"/>
          </a:p>
          <a:p>
            <a:pPr marL="0" indent="0">
              <a:buClr>
                <a:schemeClr val="accent1"/>
              </a:buClr>
              <a:buSzPct val="125000"/>
              <a:buNone/>
            </a:pPr>
            <a:endParaRPr lang="en-US" sz="2667" dirty="0">
              <a:latin typeface="+mn-lt"/>
            </a:endParaRPr>
          </a:p>
        </p:txBody>
      </p:sp>
    </p:spTree>
    <p:extLst>
      <p:ext uri="{BB962C8B-B14F-4D97-AF65-F5344CB8AC3E}">
        <p14:creationId xmlns:p14="http://schemas.microsoft.com/office/powerpoint/2010/main" val="135795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400" dirty="0">
                <a:solidFill>
                  <a:schemeClr val="tx2"/>
                </a:solidFill>
              </a:rPr>
              <a:t>Issues not Resolved</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839788" y="2040751"/>
            <a:ext cx="10515600" cy="4122983"/>
          </a:xfrm>
        </p:spPr>
        <p:txBody>
          <a:bodyPr>
            <a:normAutofit/>
          </a:bodyPr>
          <a:lstStyle/>
          <a:p>
            <a:pPr lvl="1">
              <a:buSzPct val="125000"/>
            </a:pPr>
            <a:r>
              <a:rPr lang="en-US" sz="4000" dirty="0">
                <a:solidFill>
                  <a:schemeClr val="tx2"/>
                </a:solidFill>
              </a:rPr>
              <a:t>This is REALLY hard to execute.</a:t>
            </a:r>
          </a:p>
          <a:p>
            <a:pPr lvl="1">
              <a:buSzPct val="125000"/>
            </a:pPr>
            <a:r>
              <a:rPr lang="en-US" sz="4000" dirty="0">
                <a:solidFill>
                  <a:schemeClr val="tx2"/>
                </a:solidFill>
              </a:rPr>
              <a:t>As long as high risk activities are being played, virus spread and quarantines are very likely.</a:t>
            </a:r>
          </a:p>
          <a:p>
            <a:pPr lvl="1">
              <a:buSzPct val="125000"/>
            </a:pPr>
            <a:r>
              <a:rPr lang="en-US" sz="4000" dirty="0">
                <a:solidFill>
                  <a:schemeClr val="tx2"/>
                </a:solidFill>
              </a:rPr>
              <a:t>Large middle and high schools will not be able to do this model. Might consider a daily Hybrid, instead of 2-3 days a week.</a:t>
            </a:r>
          </a:p>
          <a:p>
            <a:pPr marL="457189" lvl="1" indent="0">
              <a:buSzPct val="125000"/>
              <a:buNone/>
            </a:pPr>
            <a:endParaRPr lang="en-US" sz="2400" dirty="0"/>
          </a:p>
          <a:p>
            <a:pPr marL="0" indent="0">
              <a:buClr>
                <a:schemeClr val="accent1"/>
              </a:buClr>
              <a:buSzPct val="125000"/>
              <a:buNone/>
            </a:pPr>
            <a:endParaRPr lang="en-US" sz="2667" dirty="0">
              <a:latin typeface="+mn-lt"/>
            </a:endParaRPr>
          </a:p>
        </p:txBody>
      </p:sp>
    </p:spTree>
    <p:extLst>
      <p:ext uri="{BB962C8B-B14F-4D97-AF65-F5344CB8AC3E}">
        <p14:creationId xmlns:p14="http://schemas.microsoft.com/office/powerpoint/2010/main" val="3749992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387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72E1C2-13A0-A64E-AD02-E774D84E105E}"/>
              </a:ext>
            </a:extLst>
          </p:cNvPr>
          <p:cNvPicPr>
            <a:picLocks noChangeAspect="1"/>
          </p:cNvPicPr>
          <p:nvPr/>
        </p:nvPicPr>
        <p:blipFill>
          <a:blip r:embed="rId2"/>
          <a:stretch>
            <a:fillRect/>
          </a:stretch>
        </p:blipFill>
        <p:spPr>
          <a:xfrm>
            <a:off x="2760858" y="1967023"/>
            <a:ext cx="2559293" cy="3742660"/>
          </a:xfrm>
          <a:prstGeom prst="rect">
            <a:avLst/>
          </a:prstGeom>
        </p:spPr>
      </p:pic>
      <p:pic>
        <p:nvPicPr>
          <p:cNvPr id="5" name="Picture 4">
            <a:extLst>
              <a:ext uri="{FF2B5EF4-FFF2-40B4-BE49-F238E27FC236}">
                <a16:creationId xmlns:a16="http://schemas.microsoft.com/office/drawing/2014/main" id="{DFDF4DB1-FCE4-5740-91B8-1C685504FCF9}"/>
              </a:ext>
            </a:extLst>
          </p:cNvPr>
          <p:cNvPicPr>
            <a:picLocks noChangeAspect="1"/>
          </p:cNvPicPr>
          <p:nvPr/>
        </p:nvPicPr>
        <p:blipFill>
          <a:blip r:embed="rId3"/>
          <a:stretch>
            <a:fillRect/>
          </a:stretch>
        </p:blipFill>
        <p:spPr>
          <a:xfrm>
            <a:off x="8296285" y="1967023"/>
            <a:ext cx="2592426" cy="3742660"/>
          </a:xfrm>
          <a:prstGeom prst="rect">
            <a:avLst/>
          </a:prstGeom>
        </p:spPr>
      </p:pic>
      <p:pic>
        <p:nvPicPr>
          <p:cNvPr id="11" name="Picture 10">
            <a:extLst>
              <a:ext uri="{FF2B5EF4-FFF2-40B4-BE49-F238E27FC236}">
                <a16:creationId xmlns:a16="http://schemas.microsoft.com/office/drawing/2014/main" id="{119821C6-4FEF-EB40-917A-2A44A17FD60E}"/>
              </a:ext>
            </a:extLst>
          </p:cNvPr>
          <p:cNvPicPr>
            <a:picLocks noChangeAspect="1"/>
          </p:cNvPicPr>
          <p:nvPr/>
        </p:nvPicPr>
        <p:blipFill>
          <a:blip r:embed="rId4"/>
          <a:stretch>
            <a:fillRect/>
          </a:stretch>
        </p:blipFill>
        <p:spPr>
          <a:xfrm>
            <a:off x="5556603" y="1967023"/>
            <a:ext cx="2503230" cy="3742660"/>
          </a:xfrm>
          <a:prstGeom prst="rect">
            <a:avLst/>
          </a:prstGeom>
        </p:spPr>
      </p:pic>
    </p:spTree>
    <p:extLst>
      <p:ext uri="{BB962C8B-B14F-4D97-AF65-F5344CB8AC3E}">
        <p14:creationId xmlns:p14="http://schemas.microsoft.com/office/powerpoint/2010/main" val="3894075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par>
                          <p:cTn id="8" fill="hold">
                            <p:stCondLst>
                              <p:cond delay="2000"/>
                            </p:stCondLst>
                            <p:childTnLst>
                              <p:par>
                                <p:cTn id="9" presetID="9" presetClass="entr" presetSubtype="0" fill="hold" nodeType="afterEffect">
                                  <p:stCondLst>
                                    <p:cond delay="300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2000"/>
                                        <p:tgtEl>
                                          <p:spTgt spid="11"/>
                                        </p:tgtEl>
                                      </p:cBhvr>
                                    </p:animEffect>
                                  </p:childTnLst>
                                </p:cTn>
                              </p:par>
                            </p:childTnLst>
                          </p:cTn>
                        </p:par>
                        <p:par>
                          <p:cTn id="12" fill="hold">
                            <p:stCondLst>
                              <p:cond delay="7000"/>
                            </p:stCondLst>
                            <p:childTnLst>
                              <p:par>
                                <p:cTn id="13" presetID="9" presetClass="entr" presetSubtype="0" fill="hold" nodeType="afterEffect">
                                  <p:stCondLst>
                                    <p:cond delay="300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0CE863-81D2-5346-A457-CC694BB3EFDB}"/>
              </a:ext>
            </a:extLst>
          </p:cNvPr>
          <p:cNvPicPr>
            <a:picLocks noChangeAspect="1"/>
          </p:cNvPicPr>
          <p:nvPr/>
        </p:nvPicPr>
        <p:blipFill>
          <a:blip r:embed="rId3"/>
          <a:stretch>
            <a:fillRect/>
          </a:stretch>
        </p:blipFill>
        <p:spPr>
          <a:xfrm>
            <a:off x="0" y="0"/>
            <a:ext cx="5899355" cy="5899355"/>
          </a:xfrm>
          <a:prstGeom prst="rect">
            <a:avLst/>
          </a:prstGeom>
        </p:spPr>
      </p:pic>
      <p:pic>
        <p:nvPicPr>
          <p:cNvPr id="5" name="Picture 4">
            <a:extLst>
              <a:ext uri="{FF2B5EF4-FFF2-40B4-BE49-F238E27FC236}">
                <a16:creationId xmlns:a16="http://schemas.microsoft.com/office/drawing/2014/main" id="{583DCB9D-9125-1645-8335-98AAF43FEA29}"/>
              </a:ext>
            </a:extLst>
          </p:cNvPr>
          <p:cNvPicPr>
            <a:picLocks noChangeAspect="1"/>
          </p:cNvPicPr>
          <p:nvPr/>
        </p:nvPicPr>
        <p:blipFill>
          <a:blip r:embed="rId4"/>
          <a:stretch>
            <a:fillRect/>
          </a:stretch>
        </p:blipFill>
        <p:spPr>
          <a:xfrm>
            <a:off x="6096001" y="-1"/>
            <a:ext cx="6044868" cy="5899355"/>
          </a:xfrm>
          <a:prstGeom prst="rect">
            <a:avLst/>
          </a:prstGeom>
        </p:spPr>
      </p:pic>
    </p:spTree>
    <p:extLst>
      <p:ext uri="{BB962C8B-B14F-4D97-AF65-F5344CB8AC3E}">
        <p14:creationId xmlns:p14="http://schemas.microsoft.com/office/powerpoint/2010/main" val="3962753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p:txBody>
          <a:bodyPr/>
          <a:lstStyle/>
          <a:p>
            <a:r>
              <a:rPr lang="en-US" dirty="0"/>
              <a:t>Our dilemma as Educational Leaders</a:t>
            </a:r>
          </a:p>
        </p:txBody>
      </p:sp>
      <p:cxnSp>
        <p:nvCxnSpPr>
          <p:cNvPr id="4" name="Straight Connector 3">
            <a:extLst>
              <a:ext uri="{FF2B5EF4-FFF2-40B4-BE49-F238E27FC236}">
                <a16:creationId xmlns:a16="http://schemas.microsoft.com/office/drawing/2014/main" id="{765041B1-6509-3B4F-A185-DFE18F502F94}"/>
              </a:ext>
            </a:extLst>
          </p:cNvPr>
          <p:cNvCxnSpPr/>
          <p:nvPr/>
        </p:nvCxnSpPr>
        <p:spPr>
          <a:xfrm>
            <a:off x="1088945" y="3261620"/>
            <a:ext cx="9972431" cy="0"/>
          </a:xfrm>
          <a:prstGeom prst="line">
            <a:avLst/>
          </a:prstGeom>
          <a:ln w="63500">
            <a:solidFill>
              <a:schemeClr val="accent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C50E77-3A6B-3D4C-957E-85DF013F84E7}"/>
              </a:ext>
            </a:extLst>
          </p:cNvPr>
          <p:cNvSpPr txBox="1"/>
          <p:nvPr/>
        </p:nvSpPr>
        <p:spPr>
          <a:xfrm>
            <a:off x="1323405" y="2030513"/>
            <a:ext cx="2730176" cy="1200329"/>
          </a:xfrm>
          <a:prstGeom prst="rect">
            <a:avLst/>
          </a:prstGeom>
          <a:noFill/>
        </p:spPr>
        <p:txBody>
          <a:bodyPr wrap="square" rtlCol="0">
            <a:spAutoFit/>
          </a:bodyPr>
          <a:lstStyle/>
          <a:p>
            <a:r>
              <a:rPr lang="en-US" sz="2400" dirty="0"/>
              <a:t>Ensure maximum safety for all students and staff</a:t>
            </a:r>
          </a:p>
        </p:txBody>
      </p:sp>
      <p:sp>
        <p:nvSpPr>
          <p:cNvPr id="6" name="TextBox 5">
            <a:extLst>
              <a:ext uri="{FF2B5EF4-FFF2-40B4-BE49-F238E27FC236}">
                <a16:creationId xmlns:a16="http://schemas.microsoft.com/office/drawing/2014/main" id="{F791DAC6-DCB9-9744-99AB-5B323E26FEE7}"/>
              </a:ext>
            </a:extLst>
          </p:cNvPr>
          <p:cNvSpPr txBox="1"/>
          <p:nvPr/>
        </p:nvSpPr>
        <p:spPr>
          <a:xfrm>
            <a:off x="8065476" y="1723108"/>
            <a:ext cx="2959427" cy="1569660"/>
          </a:xfrm>
          <a:prstGeom prst="rect">
            <a:avLst/>
          </a:prstGeom>
          <a:noFill/>
        </p:spPr>
        <p:txBody>
          <a:bodyPr wrap="square" rtlCol="0">
            <a:spAutoFit/>
          </a:bodyPr>
          <a:lstStyle/>
          <a:p>
            <a:r>
              <a:rPr lang="en-US" sz="2400" dirty="0"/>
              <a:t>Ensure maximum opportunities for student success skills to be learned</a:t>
            </a:r>
          </a:p>
        </p:txBody>
      </p:sp>
      <p:sp>
        <p:nvSpPr>
          <p:cNvPr id="7" name="TextBox 6">
            <a:extLst>
              <a:ext uri="{FF2B5EF4-FFF2-40B4-BE49-F238E27FC236}">
                <a16:creationId xmlns:a16="http://schemas.microsoft.com/office/drawing/2014/main" id="{0EFD75E2-C435-6E41-B156-3524A79C28A5}"/>
              </a:ext>
            </a:extLst>
          </p:cNvPr>
          <p:cNvSpPr txBox="1"/>
          <p:nvPr/>
        </p:nvSpPr>
        <p:spPr>
          <a:xfrm>
            <a:off x="1323405" y="3323547"/>
            <a:ext cx="2730176" cy="1200329"/>
          </a:xfrm>
          <a:prstGeom prst="rect">
            <a:avLst/>
          </a:prstGeom>
          <a:noFill/>
        </p:spPr>
        <p:txBody>
          <a:bodyPr wrap="square" rtlCol="0">
            <a:spAutoFit/>
          </a:bodyPr>
          <a:lstStyle/>
          <a:p>
            <a:r>
              <a:rPr lang="en-US" sz="2400" dirty="0"/>
              <a:t>Students will be a remote learning environment</a:t>
            </a:r>
          </a:p>
        </p:txBody>
      </p:sp>
      <p:sp>
        <p:nvSpPr>
          <p:cNvPr id="8" name="TextBox 7">
            <a:extLst>
              <a:ext uri="{FF2B5EF4-FFF2-40B4-BE49-F238E27FC236}">
                <a16:creationId xmlns:a16="http://schemas.microsoft.com/office/drawing/2014/main" id="{330EC96E-0210-F343-9C1D-B4B489B4D1FC}"/>
              </a:ext>
            </a:extLst>
          </p:cNvPr>
          <p:cNvSpPr txBox="1"/>
          <p:nvPr/>
        </p:nvSpPr>
        <p:spPr>
          <a:xfrm>
            <a:off x="8138419" y="3323547"/>
            <a:ext cx="2730176" cy="1200329"/>
          </a:xfrm>
          <a:prstGeom prst="rect">
            <a:avLst/>
          </a:prstGeom>
          <a:noFill/>
        </p:spPr>
        <p:txBody>
          <a:bodyPr wrap="square" rtlCol="0">
            <a:spAutoFit/>
          </a:bodyPr>
          <a:lstStyle/>
          <a:p>
            <a:r>
              <a:rPr lang="en-US" sz="2400" dirty="0"/>
              <a:t>Students will be a ”normal” school environment</a:t>
            </a:r>
          </a:p>
        </p:txBody>
      </p:sp>
      <p:cxnSp>
        <p:nvCxnSpPr>
          <p:cNvPr id="10" name="Straight Connector 9">
            <a:extLst>
              <a:ext uri="{FF2B5EF4-FFF2-40B4-BE49-F238E27FC236}">
                <a16:creationId xmlns:a16="http://schemas.microsoft.com/office/drawing/2014/main" id="{35E2AFD4-0BF9-354E-90B3-986EFF12FEE6}"/>
              </a:ext>
            </a:extLst>
          </p:cNvPr>
          <p:cNvCxnSpPr>
            <a:cxnSpLocks/>
          </p:cNvCxnSpPr>
          <p:nvPr/>
        </p:nvCxnSpPr>
        <p:spPr>
          <a:xfrm>
            <a:off x="2653068" y="3080715"/>
            <a:ext cx="1" cy="377569"/>
          </a:xfrm>
          <a:prstGeom prst="line">
            <a:avLst/>
          </a:prstGeom>
          <a:ln w="63500">
            <a:solidFill>
              <a:schemeClr val="accent4"/>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FE44E-BA0F-5441-980B-D0141E089B6A}"/>
              </a:ext>
            </a:extLst>
          </p:cNvPr>
          <p:cNvCxnSpPr/>
          <p:nvPr/>
        </p:nvCxnSpPr>
        <p:spPr>
          <a:xfrm>
            <a:off x="9486812" y="3148269"/>
            <a:ext cx="0" cy="395979"/>
          </a:xfrm>
          <a:prstGeom prst="line">
            <a:avLst/>
          </a:prstGeom>
          <a:ln w="63500">
            <a:solidFill>
              <a:schemeClr val="accent4"/>
            </a:solidFill>
            <a:tailEnd type="triangle" w="med" len="sm"/>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376CAF3-2B3E-014F-857E-3E827D4D2AE8}"/>
              </a:ext>
            </a:extLst>
          </p:cNvPr>
          <p:cNvSpPr/>
          <p:nvPr/>
        </p:nvSpPr>
        <p:spPr>
          <a:xfrm>
            <a:off x="1167099" y="2715540"/>
            <a:ext cx="9935956" cy="1093264"/>
          </a:xfrm>
          <a:prstGeom prst="rect">
            <a:avLst/>
          </a:prstGeom>
          <a:solidFill>
            <a:schemeClr val="accent3">
              <a:alpha val="78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b="1" dirty="0">
                <a:solidFill>
                  <a:schemeClr val="tx2"/>
                </a:solidFill>
              </a:rPr>
              <a:t>Custodial Care and Economic Engine</a:t>
            </a:r>
          </a:p>
        </p:txBody>
      </p:sp>
    </p:spTree>
    <p:extLst>
      <p:ext uri="{BB962C8B-B14F-4D97-AF65-F5344CB8AC3E}">
        <p14:creationId xmlns:p14="http://schemas.microsoft.com/office/powerpoint/2010/main" val="696007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2000"/>
                                        <p:tgtEl>
                                          <p:spTgt spid="7"/>
                                        </p:tgtEl>
                                      </p:cBhvr>
                                    </p:animEffect>
                                  </p:childTnLst>
                                </p:cTn>
                              </p:par>
                              <p:par>
                                <p:cTn id="18" presetID="9"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2000"/>
                                        <p:tgtEl>
                                          <p:spTgt spid="8"/>
                                        </p:tgtEl>
                                      </p:cBhvr>
                                    </p:animEffect>
                                  </p:childTnLst>
                                </p:cTn>
                              </p:par>
                              <p:par>
                                <p:cTn id="26" presetID="9"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Tree>
    <p:extLst>
      <p:ext uri="{BB962C8B-B14F-4D97-AF65-F5344CB8AC3E}">
        <p14:creationId xmlns:p14="http://schemas.microsoft.com/office/powerpoint/2010/main" val="2981167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74;p17">
            <a:extLst>
              <a:ext uri="{FF2B5EF4-FFF2-40B4-BE49-F238E27FC236}">
                <a16:creationId xmlns:a16="http://schemas.microsoft.com/office/drawing/2014/main" id="{8049FEAC-4CDB-5642-84F5-368C33F7BBD8}"/>
              </a:ext>
            </a:extLst>
          </p:cNvPr>
          <p:cNvSpPr txBox="1">
            <a:spLocks noGrp="1"/>
          </p:cNvSpPr>
          <p:nvPr>
            <p:ph type="title"/>
          </p:nvPr>
        </p:nvSpPr>
        <p:spPr>
          <a:xfrm>
            <a:off x="2028668" y="184311"/>
            <a:ext cx="7886700" cy="718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Learning Environments</a:t>
            </a:r>
            <a:endParaRPr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Google Shape;275;p17">
            <a:extLst>
              <a:ext uri="{FF2B5EF4-FFF2-40B4-BE49-F238E27FC236}">
                <a16:creationId xmlns:a16="http://schemas.microsoft.com/office/drawing/2014/main" id="{00F23668-A3CE-AA40-B44B-94004B160C10}"/>
              </a:ext>
            </a:extLst>
          </p:cNvPr>
          <p:cNvSpPr txBox="1">
            <a:spLocks/>
          </p:cNvSpPr>
          <p:nvPr/>
        </p:nvSpPr>
        <p:spPr>
          <a:xfrm>
            <a:off x="1434559" y="974836"/>
            <a:ext cx="9322881" cy="815100"/>
          </a:xfrm>
          <a:prstGeom prst="rect">
            <a:avLst/>
          </a:prstGeom>
        </p:spPr>
        <p:txBody>
          <a:bodyPr spcFirstLastPara="1" vert="horz" wrap="square" lIns="91425" tIns="45700" rIns="91425" bIns="45700" rtlCol="0" anchor="t" anchorCtr="0">
            <a:noAutofit/>
          </a:bodyPr>
          <a:lst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750"/>
              </a:spcBef>
              <a:spcAft>
                <a:spcPts val="0"/>
              </a:spcAft>
              <a:buClr>
                <a:srgbClr val="12284C"/>
              </a:buClr>
              <a:buSzTx/>
              <a:buFont typeface="Arial" panose="020B0604020202020204" pitchFamily="34" charset="0"/>
              <a:buNone/>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Understanding the need to be flexible during the 2020-21 school year, three different learning environments were defined.</a:t>
            </a:r>
          </a:p>
        </p:txBody>
      </p:sp>
      <p:sp>
        <p:nvSpPr>
          <p:cNvPr id="10" name="Google Shape;276;p17">
            <a:extLst>
              <a:ext uri="{FF2B5EF4-FFF2-40B4-BE49-F238E27FC236}">
                <a16:creationId xmlns:a16="http://schemas.microsoft.com/office/drawing/2014/main" id="{D57199B8-227C-6B4A-85BC-9028B356A6B5}"/>
              </a:ext>
            </a:extLst>
          </p:cNvPr>
          <p:cNvSpPr txBox="1"/>
          <p:nvPr/>
        </p:nvSpPr>
        <p:spPr>
          <a:xfrm>
            <a:off x="1481865" y="2035444"/>
            <a:ext cx="2758698"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2284C"/>
                </a:solidFill>
                <a:effectLst/>
                <a:uLnTx/>
                <a:uFillTx/>
                <a:latin typeface="Open Sans Light"/>
                <a:ea typeface="Calibri"/>
                <a:cs typeface="Calibri"/>
                <a:sym typeface="Calibri"/>
              </a:rPr>
              <a:t>On-Site</a:t>
            </a:r>
            <a:endParaRPr kumimoji="0" sz="18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Used when community restrictions for COVID-19 are low.</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Schools can operate at 100% capacity with precautions.</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Social distancing should be practiced where feasible.</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Group sizes and spectator events will meet local guidelines</a:t>
            </a:r>
            <a:r>
              <a:rPr kumimoji="0" lang="en-US" sz="1600" b="0" i="0" u="none" strike="noStrike" kern="1200" cap="none" spc="0" normalizeH="0" baseline="0" noProof="0" dirty="0">
                <a:ln>
                  <a:noFill/>
                </a:ln>
                <a:solidFill>
                  <a:srgbClr val="12284C"/>
                </a:solidFill>
                <a:effectLst/>
                <a:uLnTx/>
                <a:uFillTx/>
                <a:latin typeface="Calibri"/>
                <a:ea typeface="Calibri"/>
                <a:cs typeface="Calibri"/>
                <a:sym typeface="Calibri"/>
              </a:rPr>
              <a:t>.</a:t>
            </a:r>
            <a:endParaRPr kumimoji="0" sz="1600" b="0" i="0" u="none" strike="noStrike" kern="1200" cap="none" spc="0" normalizeH="0" baseline="0" noProof="0" dirty="0">
              <a:ln>
                <a:noFill/>
              </a:ln>
              <a:solidFill>
                <a:srgbClr val="12284C"/>
              </a:solidFill>
              <a:effectLst/>
              <a:uLnTx/>
              <a:uFillTx/>
              <a:latin typeface="Calibri"/>
              <a:ea typeface="Calibri"/>
              <a:cs typeface="Calibri"/>
              <a:sym typeface="Calibri"/>
            </a:endParaRPr>
          </a:p>
        </p:txBody>
      </p:sp>
      <p:sp>
        <p:nvSpPr>
          <p:cNvPr id="11" name="Google Shape;277;p17">
            <a:extLst>
              <a:ext uri="{FF2B5EF4-FFF2-40B4-BE49-F238E27FC236}">
                <a16:creationId xmlns:a16="http://schemas.microsoft.com/office/drawing/2014/main" id="{E37D807E-382B-C340-8345-BEE8E287F6E1}"/>
              </a:ext>
            </a:extLst>
          </p:cNvPr>
          <p:cNvSpPr txBox="1"/>
          <p:nvPr/>
        </p:nvSpPr>
        <p:spPr>
          <a:xfrm>
            <a:off x="4490158" y="2035444"/>
            <a:ext cx="2963720"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2284C"/>
                </a:solidFill>
                <a:effectLst/>
                <a:uLnTx/>
                <a:uFillTx/>
                <a:latin typeface="Open Sans Light"/>
                <a:ea typeface="Calibri"/>
                <a:cs typeface="Calibri"/>
                <a:sym typeface="Calibri"/>
              </a:rPr>
              <a:t>Hybrid</a:t>
            </a:r>
            <a:endParaRPr kumimoji="0" sz="20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Used when community restrictions for COVID-19 are moderate.</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Schools will operate at reduced capacity (50%) with students alternating between on-site and remote learning.</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Social distancing should be enforced.</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Group sizes will meet local guidelines (15)</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12284C"/>
              </a:buClr>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Spectator events not allowed.</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p:txBody>
      </p:sp>
      <p:sp>
        <p:nvSpPr>
          <p:cNvPr id="12" name="Google Shape;278;p17">
            <a:extLst>
              <a:ext uri="{FF2B5EF4-FFF2-40B4-BE49-F238E27FC236}">
                <a16:creationId xmlns:a16="http://schemas.microsoft.com/office/drawing/2014/main" id="{F1798E2D-7680-024B-B42F-5EA410D8DB09}"/>
              </a:ext>
            </a:extLst>
          </p:cNvPr>
          <p:cNvSpPr txBox="1"/>
          <p:nvPr/>
        </p:nvSpPr>
        <p:spPr>
          <a:xfrm>
            <a:off x="7710253" y="2035443"/>
            <a:ext cx="2758697" cy="412771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12284C"/>
                </a:solidFill>
                <a:effectLst/>
                <a:uLnTx/>
                <a:uFillTx/>
                <a:latin typeface="Open Sans Light"/>
                <a:ea typeface="Calibri"/>
                <a:cs typeface="Calibri"/>
                <a:sym typeface="Calibri"/>
              </a:rPr>
              <a:t>Remote</a:t>
            </a:r>
            <a:endParaRPr kumimoji="0" sz="18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Used when community restrictions for COVID-19 are high.</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School capacity restricted to essential staff and activities.</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Tx/>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Social distancing should be strictly enforced.</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12284C"/>
              </a:buClr>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Group sizes will meet local guidelines (10 or fewer).</a:t>
            </a:r>
            <a:endParaRPr kumimoji="0" sz="1600" b="0" i="0" u="none" strike="noStrike" kern="1200" cap="none" spc="0" normalizeH="0" baseline="0" noProof="0" dirty="0">
              <a:ln>
                <a:noFill/>
              </a:ln>
              <a:solidFill>
                <a:srgbClr val="12284C"/>
              </a:solidFill>
              <a:effectLst/>
              <a:uLnTx/>
              <a:uFillTx/>
              <a:latin typeface="Open Sans Light"/>
              <a:ea typeface="Calibri"/>
              <a:cs typeface="Calibri"/>
              <a:sym typeface="Calibri"/>
            </a:endParaRPr>
          </a:p>
          <a:p>
            <a:pPr marL="457200" marR="0" lvl="0" indent="-330200" algn="l" defTabSz="914400" rtl="0" eaLnBrk="1" fontAlgn="auto" latinLnBrk="0" hangingPunct="1">
              <a:lnSpc>
                <a:spcPct val="100000"/>
              </a:lnSpc>
              <a:spcBef>
                <a:spcPts val="0"/>
              </a:spcBef>
              <a:spcAft>
                <a:spcPts val="0"/>
              </a:spcAft>
              <a:buClr>
                <a:srgbClr val="12284C"/>
              </a:buClr>
              <a:buSzPts val="1600"/>
              <a:buFont typeface="Calibri"/>
              <a:buChar char="➔"/>
              <a:tabLst/>
              <a:defRPr/>
            </a:pPr>
            <a:r>
              <a:rPr kumimoji="0" lang="en-US" sz="1600" b="0" i="0" u="none" strike="noStrike" kern="1200" cap="none" spc="0" normalizeH="0" baseline="0" noProof="0" dirty="0">
                <a:ln>
                  <a:noFill/>
                </a:ln>
                <a:solidFill>
                  <a:srgbClr val="12284C"/>
                </a:solidFill>
                <a:effectLst/>
                <a:uLnTx/>
                <a:uFillTx/>
                <a:latin typeface="Open Sans Light"/>
                <a:ea typeface="Calibri"/>
                <a:cs typeface="Calibri"/>
                <a:sym typeface="Calibri"/>
              </a:rPr>
              <a:t>Spectator events not allowed</a:t>
            </a:r>
            <a:r>
              <a:rPr kumimoji="0" lang="en-US" sz="1600" b="0" i="0" u="none" strike="noStrike" kern="1200" cap="none" spc="0" normalizeH="0" baseline="0" noProof="0" dirty="0">
                <a:ln>
                  <a:noFill/>
                </a:ln>
                <a:solidFill>
                  <a:srgbClr val="12284C"/>
                </a:solidFill>
                <a:effectLst/>
                <a:uLnTx/>
                <a:uFillTx/>
                <a:latin typeface="Calibri"/>
                <a:ea typeface="Calibri"/>
                <a:cs typeface="Calibri"/>
                <a:sym typeface="Calibri"/>
              </a:rPr>
              <a:t>.</a:t>
            </a:r>
            <a:endParaRPr kumimoji="0" sz="1600" b="0" i="0" u="none" strike="noStrike" kern="1200" cap="none" spc="0" normalizeH="0" baseline="0" noProof="0" dirty="0">
              <a:ln>
                <a:noFill/>
              </a:ln>
              <a:solidFill>
                <a:srgbClr val="12284C"/>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2284C"/>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22814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p:tgtEl>
                                          <p:spTgt spid="11"/>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p:tgtEl>
                                          <p:spTgt spid="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sz="5867" dirty="0">
                <a:solidFill>
                  <a:schemeClr val="tx2"/>
                </a:solidFill>
              </a:rPr>
              <a:t>Please consider this…</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839788" y="2092702"/>
            <a:ext cx="10710131" cy="4009519"/>
          </a:xfrm>
        </p:spPr>
        <p:txBody>
          <a:bodyPr>
            <a:normAutofit/>
          </a:bodyPr>
          <a:lstStyle/>
          <a:p>
            <a:pPr marL="0" indent="0">
              <a:buClr>
                <a:schemeClr val="accent1"/>
              </a:buClr>
              <a:buSzPct val="125000"/>
              <a:buNone/>
            </a:pPr>
            <a:r>
              <a:rPr lang="en-US" sz="4400" dirty="0">
                <a:solidFill>
                  <a:schemeClr val="tx2"/>
                </a:solidFill>
                <a:latin typeface="+mn-lt"/>
              </a:rPr>
              <a:t>We will be with this virus in some capacity throughout </a:t>
            </a:r>
            <a:r>
              <a:rPr lang="en-US" sz="4800" b="1" u="sng" dirty="0">
                <a:solidFill>
                  <a:schemeClr val="accent1"/>
                </a:solidFill>
                <a:latin typeface="+mn-lt"/>
              </a:rPr>
              <a:t>the rest of this school year</a:t>
            </a:r>
            <a:r>
              <a:rPr lang="en-US" sz="4800" b="1" dirty="0">
                <a:solidFill>
                  <a:schemeClr val="accent1"/>
                </a:solidFill>
                <a:latin typeface="+mn-lt"/>
              </a:rPr>
              <a:t>.</a:t>
            </a:r>
            <a:r>
              <a:rPr lang="en-US" sz="4400" dirty="0">
                <a:solidFill>
                  <a:schemeClr val="tx2"/>
                </a:solidFill>
                <a:latin typeface="+mn-lt"/>
              </a:rPr>
              <a:t> We must plan to have models of learning that will sustain the support of staff, students and parents, while ensuring safety, throughout the entire year.</a:t>
            </a:r>
          </a:p>
          <a:p>
            <a:pPr>
              <a:buClr>
                <a:schemeClr val="accent1"/>
              </a:buClr>
              <a:buSzPct val="125000"/>
            </a:pPr>
            <a:endParaRPr lang="en-US" sz="2667" dirty="0">
              <a:latin typeface="+mn-lt"/>
            </a:endParaRPr>
          </a:p>
        </p:txBody>
      </p:sp>
    </p:spTree>
    <p:extLst>
      <p:ext uri="{BB962C8B-B14F-4D97-AF65-F5344CB8AC3E}">
        <p14:creationId xmlns:p14="http://schemas.microsoft.com/office/powerpoint/2010/main" val="360300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7809-9E6C-4657-A578-AACE38F2BA0B}"/>
              </a:ext>
            </a:extLst>
          </p:cNvPr>
          <p:cNvSpPr>
            <a:spLocks noGrp="1"/>
          </p:cNvSpPr>
          <p:nvPr>
            <p:ph type="title"/>
          </p:nvPr>
        </p:nvSpPr>
        <p:spPr/>
        <p:txBody>
          <a:bodyPr>
            <a:normAutofit/>
          </a:bodyPr>
          <a:lstStyle/>
          <a:p>
            <a:pPr algn="ctr"/>
            <a:r>
              <a:rPr lang="en-US" dirty="0">
                <a:solidFill>
                  <a:schemeClr val="tx2"/>
                </a:solidFill>
              </a:rPr>
              <a:t>What districts are currently facing</a:t>
            </a:r>
          </a:p>
        </p:txBody>
      </p:sp>
      <p:sp>
        <p:nvSpPr>
          <p:cNvPr id="4" name="Content Placeholder 3">
            <a:extLst>
              <a:ext uri="{FF2B5EF4-FFF2-40B4-BE49-F238E27FC236}">
                <a16:creationId xmlns:a16="http://schemas.microsoft.com/office/drawing/2014/main" id="{E7E2AFC0-44B1-439A-B38A-DB689CED08B9}"/>
              </a:ext>
            </a:extLst>
          </p:cNvPr>
          <p:cNvSpPr>
            <a:spLocks noGrp="1"/>
          </p:cNvSpPr>
          <p:nvPr>
            <p:ph sz="half" idx="2"/>
          </p:nvPr>
        </p:nvSpPr>
        <p:spPr>
          <a:xfrm>
            <a:off x="839788" y="2042938"/>
            <a:ext cx="5157787" cy="4009519"/>
          </a:xfrm>
        </p:spPr>
        <p:txBody>
          <a:bodyPr>
            <a:noAutofit/>
          </a:bodyPr>
          <a:lstStyle/>
          <a:p>
            <a:pPr>
              <a:buClr>
                <a:schemeClr val="accent1"/>
              </a:buClr>
              <a:buSzPct val="125000"/>
            </a:pPr>
            <a:r>
              <a:rPr lang="en-US" dirty="0">
                <a:solidFill>
                  <a:schemeClr val="tx2"/>
                </a:solidFill>
                <a:latin typeface="+mn-lt"/>
              </a:rPr>
              <a:t>Remote and Hybrid work well for control of the virus. Cases are low and going down in these districts. </a:t>
            </a:r>
          </a:p>
          <a:p>
            <a:pPr>
              <a:buClr>
                <a:schemeClr val="accent1"/>
              </a:buClr>
              <a:buSzPct val="125000"/>
            </a:pPr>
            <a:r>
              <a:rPr lang="en-US" dirty="0">
                <a:solidFill>
                  <a:schemeClr val="tx2"/>
                </a:solidFill>
                <a:latin typeface="+mn-lt"/>
              </a:rPr>
              <a:t>These districts are primarily large 4A to 6A districts.</a:t>
            </a:r>
          </a:p>
          <a:p>
            <a:pPr>
              <a:buClr>
                <a:schemeClr val="accent1"/>
              </a:buClr>
              <a:buSzPct val="125000"/>
            </a:pPr>
            <a:r>
              <a:rPr lang="en-US" dirty="0">
                <a:solidFill>
                  <a:schemeClr val="tx2"/>
                </a:solidFill>
                <a:latin typeface="+mn-lt"/>
              </a:rPr>
              <a:t>Learning is not as effective as on-site. Parents are growing increasingly upset with remote and Hybrid.</a:t>
            </a:r>
          </a:p>
          <a:p>
            <a:pPr>
              <a:buClr>
                <a:schemeClr val="accent1"/>
              </a:buClr>
              <a:buSzPct val="125000"/>
            </a:pPr>
            <a:r>
              <a:rPr lang="en-US" dirty="0">
                <a:solidFill>
                  <a:schemeClr val="tx2"/>
                </a:solidFill>
                <a:latin typeface="+mn-lt"/>
              </a:rPr>
              <a:t>This model is most likely NOT sustainable all school year.</a:t>
            </a:r>
          </a:p>
        </p:txBody>
      </p:sp>
      <p:sp>
        <p:nvSpPr>
          <p:cNvPr id="6" name="Content Placeholder 5">
            <a:extLst>
              <a:ext uri="{FF2B5EF4-FFF2-40B4-BE49-F238E27FC236}">
                <a16:creationId xmlns:a16="http://schemas.microsoft.com/office/drawing/2014/main" id="{3D4558A8-DCEF-41F9-871F-5A07C227D6A7}"/>
              </a:ext>
            </a:extLst>
          </p:cNvPr>
          <p:cNvSpPr>
            <a:spLocks noGrp="1"/>
          </p:cNvSpPr>
          <p:nvPr>
            <p:ph sz="quarter" idx="4"/>
          </p:nvPr>
        </p:nvSpPr>
        <p:spPr>
          <a:xfrm>
            <a:off x="6442810" y="2042936"/>
            <a:ext cx="5183188" cy="4009519"/>
          </a:xfrm>
        </p:spPr>
        <p:txBody>
          <a:bodyPr>
            <a:normAutofit fontScale="85000" lnSpcReduction="10000"/>
          </a:bodyPr>
          <a:lstStyle/>
          <a:p>
            <a:pPr>
              <a:buClr>
                <a:schemeClr val="accent1"/>
              </a:buClr>
              <a:buSzPct val="125000"/>
            </a:pPr>
            <a:r>
              <a:rPr lang="en-US" sz="2800" dirty="0">
                <a:solidFill>
                  <a:schemeClr val="tx2"/>
                </a:solidFill>
                <a:latin typeface="+mn-lt"/>
              </a:rPr>
              <a:t>On-site works for learning and activities well. Staff, students and parents are generally happy.</a:t>
            </a:r>
          </a:p>
          <a:p>
            <a:pPr>
              <a:buClr>
                <a:schemeClr val="accent1"/>
              </a:buClr>
              <a:buSzPct val="125000"/>
            </a:pPr>
            <a:r>
              <a:rPr lang="en-US" sz="2800" dirty="0">
                <a:solidFill>
                  <a:schemeClr val="tx2"/>
                </a:solidFill>
                <a:latin typeface="+mn-lt"/>
              </a:rPr>
              <a:t>These districts are primarily 1A to small 4A districts. </a:t>
            </a:r>
          </a:p>
          <a:p>
            <a:pPr>
              <a:buClr>
                <a:schemeClr val="accent1"/>
              </a:buClr>
              <a:buSzPct val="125000"/>
            </a:pPr>
            <a:r>
              <a:rPr lang="en-US" sz="2800" dirty="0">
                <a:solidFill>
                  <a:schemeClr val="tx2"/>
                </a:solidFill>
                <a:latin typeface="+mn-lt"/>
              </a:rPr>
              <a:t>School and activities are being disrupted at a high rate because of virus and quarantine. </a:t>
            </a:r>
          </a:p>
          <a:p>
            <a:pPr>
              <a:buClr>
                <a:schemeClr val="accent1"/>
              </a:buClr>
              <a:buSzPct val="125000"/>
            </a:pPr>
            <a:r>
              <a:rPr lang="en-US" sz="2800" dirty="0">
                <a:solidFill>
                  <a:schemeClr val="tx2"/>
                </a:solidFill>
                <a:latin typeface="+mn-lt"/>
              </a:rPr>
              <a:t>This model, as being implemented currently, is most likely NOT sustainable all school year.</a:t>
            </a:r>
          </a:p>
          <a:p>
            <a:pPr>
              <a:buClr>
                <a:schemeClr val="accent1"/>
              </a:buClr>
              <a:buSzPct val="125000"/>
            </a:pPr>
            <a:endParaRPr lang="en-US" sz="2800" dirty="0">
              <a:latin typeface="+mn-lt"/>
            </a:endParaRPr>
          </a:p>
        </p:txBody>
      </p:sp>
    </p:spTree>
    <p:extLst>
      <p:ext uri="{BB962C8B-B14F-4D97-AF65-F5344CB8AC3E}">
        <p14:creationId xmlns:p14="http://schemas.microsoft.com/office/powerpoint/2010/main" val="1907641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dissolve">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p:nvPr/>
        </p:nvSpPr>
        <p:spPr>
          <a:xfrm>
            <a:off x="6473440" y="2031174"/>
            <a:ext cx="1057500" cy="4286786"/>
          </a:xfrm>
          <a:prstGeom prst="rect">
            <a:avLst/>
          </a:prstGeom>
          <a:solidFill>
            <a:srgbClr val="FCE5CD"/>
          </a:solidFill>
          <a:ln w="9525" cap="flat" cmpd="sng">
            <a:solidFill>
              <a:srgbClr val="B45F06"/>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pic>
        <p:nvPicPr>
          <p:cNvPr id="56" name="Google Shape;56;p13"/>
          <p:cNvPicPr preferRelativeResize="0"/>
          <p:nvPr/>
        </p:nvPicPr>
        <p:blipFill>
          <a:blip r:embed="rId3">
            <a:alphaModFix/>
          </a:blip>
          <a:stretch>
            <a:fillRect/>
          </a:stretch>
        </p:blipFill>
        <p:spPr>
          <a:xfrm>
            <a:off x="7066512" y="1971911"/>
            <a:ext cx="405195" cy="409275"/>
          </a:xfrm>
          <a:prstGeom prst="rect">
            <a:avLst/>
          </a:prstGeom>
          <a:noFill/>
          <a:ln>
            <a:noFill/>
          </a:ln>
        </p:spPr>
      </p:pic>
      <p:sp>
        <p:nvSpPr>
          <p:cNvPr id="66" name="Google Shape;66;p13"/>
          <p:cNvSpPr/>
          <p:nvPr/>
        </p:nvSpPr>
        <p:spPr>
          <a:xfrm>
            <a:off x="7537334" y="2031174"/>
            <a:ext cx="1088550" cy="4307936"/>
          </a:xfrm>
          <a:prstGeom prst="rect">
            <a:avLst/>
          </a:prstGeom>
          <a:solidFill>
            <a:srgbClr val="F4CCCC"/>
          </a:solidFill>
          <a:ln w="9525" cap="flat" cmpd="sng">
            <a:solidFill>
              <a:srgbClr val="990000"/>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pic>
        <p:nvPicPr>
          <p:cNvPr id="67" name="Google Shape;67;p13"/>
          <p:cNvPicPr preferRelativeResize="0"/>
          <p:nvPr/>
        </p:nvPicPr>
        <p:blipFill>
          <a:blip r:embed="rId3">
            <a:alphaModFix/>
          </a:blip>
          <a:stretch>
            <a:fillRect/>
          </a:stretch>
        </p:blipFill>
        <p:spPr>
          <a:xfrm>
            <a:off x="7778852" y="1917526"/>
            <a:ext cx="593372" cy="599306"/>
          </a:xfrm>
          <a:prstGeom prst="rect">
            <a:avLst/>
          </a:prstGeom>
          <a:noFill/>
          <a:ln>
            <a:noFill/>
          </a:ln>
        </p:spPr>
      </p:pic>
      <p:sp>
        <p:nvSpPr>
          <p:cNvPr id="68" name="Google Shape;68;p13"/>
          <p:cNvSpPr txBox="1"/>
          <p:nvPr/>
        </p:nvSpPr>
        <p:spPr>
          <a:xfrm>
            <a:off x="7531209" y="2309250"/>
            <a:ext cx="1088550" cy="332100"/>
          </a:xfrm>
          <a:prstGeom prst="rect">
            <a:avLst/>
          </a:prstGeom>
          <a:noFill/>
          <a:ln>
            <a:noFill/>
          </a:ln>
        </p:spPr>
        <p:txBody>
          <a:bodyPr spcFirstLastPara="1" wrap="square" lIns="68569" tIns="68569" rIns="68569" bIns="68569" anchor="ctr" anchorCtr="0">
            <a:noAutofit/>
          </a:bodyPr>
          <a:lstStyle/>
          <a:p>
            <a:pPr algn="ctr"/>
            <a:r>
              <a:rPr lang="en" sz="1200" dirty="0">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20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69" name="Google Shape;69;p13"/>
          <p:cNvSpPr txBox="1"/>
          <p:nvPr/>
        </p:nvSpPr>
        <p:spPr>
          <a:xfrm>
            <a:off x="6983871" y="2315112"/>
            <a:ext cx="593325" cy="222975"/>
          </a:xfrm>
          <a:prstGeom prst="rect">
            <a:avLst/>
          </a:prstGeom>
          <a:noFill/>
          <a:ln>
            <a:noFill/>
          </a:ln>
        </p:spPr>
        <p:txBody>
          <a:bodyPr spcFirstLastPara="1" wrap="square" lIns="68569" tIns="68569" rIns="68569" bIns="68569" anchor="ctr" anchorCtr="0">
            <a:noAutofit/>
          </a:bodyPr>
          <a:lstStyle/>
          <a:p>
            <a:pPr algn="ctr"/>
            <a:r>
              <a:rPr lang="en" sz="900" dirty="0">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90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70" name="Google Shape;70;p13"/>
          <p:cNvPicPr preferRelativeResize="0"/>
          <p:nvPr/>
        </p:nvPicPr>
        <p:blipFill>
          <a:blip r:embed="rId4">
            <a:alphaModFix/>
          </a:blip>
          <a:stretch>
            <a:fillRect/>
          </a:stretch>
        </p:blipFill>
        <p:spPr>
          <a:xfrm>
            <a:off x="6597884" y="2038938"/>
            <a:ext cx="309075" cy="312142"/>
          </a:xfrm>
          <a:prstGeom prst="rect">
            <a:avLst/>
          </a:prstGeom>
          <a:noFill/>
          <a:ln>
            <a:noFill/>
          </a:ln>
        </p:spPr>
      </p:pic>
      <p:sp>
        <p:nvSpPr>
          <p:cNvPr id="71" name="Google Shape;71;p13"/>
          <p:cNvSpPr txBox="1"/>
          <p:nvPr/>
        </p:nvSpPr>
        <p:spPr>
          <a:xfrm>
            <a:off x="6481916" y="2395712"/>
            <a:ext cx="554549" cy="258237"/>
          </a:xfrm>
          <a:prstGeom prst="rect">
            <a:avLst/>
          </a:prstGeom>
          <a:noFill/>
          <a:ln>
            <a:noFill/>
          </a:ln>
        </p:spPr>
        <p:txBody>
          <a:bodyPr spcFirstLastPara="1" wrap="square" lIns="68569" tIns="68569" rIns="68569" bIns="68569" anchor="ctr" anchorCtr="0">
            <a:noAutofit/>
          </a:bodyPr>
          <a:lstStyle/>
          <a:p>
            <a:pPr lvl="0" algn="ctr"/>
            <a:r>
              <a:rPr lang="en-US" sz="675" dirty="0">
                <a:latin typeface="Open Sans Light" panose="020B0306030504020204" pitchFamily="34" charset="0"/>
                <a:ea typeface="Open Sans Light" panose="020B0306030504020204" pitchFamily="34" charset="0"/>
                <a:cs typeface="Open Sans Light" panose="020B0306030504020204" pitchFamily="34" charset="0"/>
                <a:sym typeface="Dosis"/>
              </a:rPr>
              <a:t>On-Site**/</a:t>
            </a:r>
          </a:p>
          <a:p>
            <a:pPr lvl="0" algn="ctr"/>
            <a:r>
              <a:rPr lang="en-US" sz="675" dirty="0">
                <a:latin typeface="Open Sans Light" panose="020B0306030504020204" pitchFamily="34" charset="0"/>
                <a:ea typeface="Open Sans Light" panose="020B0306030504020204" pitchFamily="34" charset="0"/>
                <a:cs typeface="Open Sans Light" panose="020B0306030504020204" pitchFamily="34" charset="0"/>
                <a:sym typeface="Dosis"/>
              </a:rPr>
              <a:t>Hybrid</a:t>
            </a:r>
          </a:p>
          <a:p>
            <a:pPr algn="ctr"/>
            <a:endParaRPr lang="en-US" sz="135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76" name="Google Shape;76;p13"/>
          <p:cNvSpPr/>
          <p:nvPr/>
        </p:nvSpPr>
        <p:spPr>
          <a:xfrm>
            <a:off x="3575309" y="2034856"/>
            <a:ext cx="705150" cy="556709"/>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a:r>
              <a:rPr lang="en"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rPr>
              <a:t>Learning</a:t>
            </a:r>
            <a:endParaRPr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7" name="Google Shape;77;p13"/>
          <p:cNvSpPr/>
          <p:nvPr/>
        </p:nvSpPr>
        <p:spPr>
          <a:xfrm>
            <a:off x="5380146" y="2034340"/>
            <a:ext cx="1088550" cy="4315901"/>
          </a:xfrm>
          <a:prstGeom prst="rect">
            <a:avLst/>
          </a:prstGeom>
          <a:solidFill>
            <a:srgbClr val="FFF2CC"/>
          </a:solidFill>
          <a:ln w="9525" cap="flat" cmpd="sng">
            <a:solidFill>
              <a:srgbClr val="BF9000"/>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78" name="Google Shape;78;p13"/>
          <p:cNvSpPr/>
          <p:nvPr/>
        </p:nvSpPr>
        <p:spPr>
          <a:xfrm>
            <a:off x="4286710" y="2034340"/>
            <a:ext cx="1088550" cy="4304770"/>
          </a:xfrm>
          <a:prstGeom prst="rect">
            <a:avLst/>
          </a:prstGeom>
          <a:solidFill>
            <a:srgbClr val="D9EAD3"/>
          </a:solidFill>
          <a:ln w="9525" cap="flat" cmpd="sng">
            <a:solidFill>
              <a:srgbClr val="38761D"/>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79" name="Google Shape;79;p13"/>
          <p:cNvSpPr/>
          <p:nvPr/>
        </p:nvSpPr>
        <p:spPr>
          <a:xfrm>
            <a:off x="6998906" y="2075087"/>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80" name="Google Shape;80;p13"/>
          <p:cNvSpPr/>
          <p:nvPr/>
        </p:nvSpPr>
        <p:spPr>
          <a:xfrm>
            <a:off x="6998906" y="2222174"/>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81" name="Google Shape;81;p13"/>
          <p:cNvSpPr/>
          <p:nvPr/>
        </p:nvSpPr>
        <p:spPr>
          <a:xfrm>
            <a:off x="6998900" y="2369275"/>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82" name="Google Shape;82;p13"/>
          <p:cNvSpPr/>
          <p:nvPr/>
        </p:nvSpPr>
        <p:spPr>
          <a:xfrm>
            <a:off x="6998906" y="2504737"/>
            <a:ext cx="8100" cy="798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83" name="Google Shape;83;p13"/>
          <p:cNvSpPr/>
          <p:nvPr/>
        </p:nvSpPr>
        <p:spPr>
          <a:xfrm>
            <a:off x="3575309" y="2598356"/>
            <a:ext cx="696159" cy="1174363"/>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a:r>
              <a:rPr lang="en"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rPr>
              <a:t>School Activities</a:t>
            </a:r>
            <a:endParaRPr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84" name="Google Shape;84;p13"/>
          <p:cNvSpPr txBox="1"/>
          <p:nvPr/>
        </p:nvSpPr>
        <p:spPr>
          <a:xfrm>
            <a:off x="6470824" y="2619071"/>
            <a:ext cx="1057500" cy="1123293"/>
          </a:xfrm>
          <a:prstGeom prst="rect">
            <a:avLst/>
          </a:prstGeom>
          <a:noFill/>
          <a:ln>
            <a:noFill/>
          </a:ln>
        </p:spPr>
        <p:txBody>
          <a:bodyPr spcFirstLastPara="1" wrap="square" lIns="68569" tIns="68569" rIns="68569" bIns="68569" anchor="ctr" anchorCtr="0">
            <a:noAutofit/>
          </a:bodyPr>
          <a:lstStyle/>
          <a:p>
            <a:pPr algn="ctr"/>
            <a:r>
              <a:rPr lang="en" sz="1500" dirty="0">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50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85" name="Google Shape;85;p13"/>
          <p:cNvSpPr txBox="1"/>
          <p:nvPr/>
        </p:nvSpPr>
        <p:spPr>
          <a:xfrm>
            <a:off x="7531259" y="2609675"/>
            <a:ext cx="1088550" cy="1143913"/>
          </a:xfrm>
          <a:prstGeom prst="rect">
            <a:avLst/>
          </a:prstGeom>
          <a:noFill/>
          <a:ln>
            <a:noFill/>
          </a:ln>
        </p:spPr>
        <p:txBody>
          <a:bodyPr spcFirstLastPara="1" wrap="square" lIns="68569" tIns="68569" rIns="68569" bIns="68569" anchor="ctr" anchorCtr="0">
            <a:noAutofit/>
          </a:bodyPr>
          <a:lstStyle/>
          <a:p>
            <a:pPr algn="ctr"/>
            <a:r>
              <a:rPr lang="en-US" sz="1500" dirty="0">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p>
        </p:txBody>
      </p:sp>
      <p:sp>
        <p:nvSpPr>
          <p:cNvPr id="99" name="Google Shape;99;p13"/>
          <p:cNvSpPr/>
          <p:nvPr/>
        </p:nvSpPr>
        <p:spPr>
          <a:xfrm rot="10800000" flipH="1">
            <a:off x="4295639" y="4561828"/>
            <a:ext cx="4343625" cy="175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100" name="Google Shape;100;p13"/>
          <p:cNvSpPr txBox="1"/>
          <p:nvPr/>
        </p:nvSpPr>
        <p:spPr>
          <a:xfrm>
            <a:off x="7558131" y="4574440"/>
            <a:ext cx="1088550" cy="735536"/>
          </a:xfrm>
          <a:prstGeom prst="rect">
            <a:avLst/>
          </a:prstGeom>
          <a:noFill/>
          <a:ln>
            <a:noFill/>
          </a:ln>
        </p:spPr>
        <p:txBody>
          <a:bodyPr spcFirstLastPara="1" wrap="square" lIns="68569" tIns="68569" rIns="68569" bIns="68569" anchor="ctr" anchorCtr="0">
            <a:noAutofit/>
          </a:bodyPr>
          <a:lstStyle/>
          <a:p>
            <a:pPr algn="ctr"/>
            <a:r>
              <a:rPr lang="en" sz="1500" dirty="0">
                <a:latin typeface="Open Sans Light" panose="020B0306030504020204" pitchFamily="34" charset="0"/>
                <a:ea typeface="Open Sans Light" panose="020B0306030504020204" pitchFamily="34" charset="0"/>
                <a:cs typeface="Open Sans Light" panose="020B0306030504020204" pitchFamily="34" charset="0"/>
                <a:sym typeface="Dosis"/>
              </a:rPr>
              <a:t>None Allowed</a:t>
            </a:r>
            <a:endParaRPr sz="150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02" name="Google Shape;102;p13"/>
          <p:cNvSpPr/>
          <p:nvPr/>
        </p:nvSpPr>
        <p:spPr>
          <a:xfrm>
            <a:off x="3568496" y="4571255"/>
            <a:ext cx="705150" cy="755570"/>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a:r>
              <a:rPr lang="en"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rPr>
              <a:t>Visitor Access</a:t>
            </a:r>
            <a:endParaRPr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105" name="Google Shape;105;p13"/>
          <p:cNvSpPr txBox="1"/>
          <p:nvPr/>
        </p:nvSpPr>
        <p:spPr>
          <a:xfrm>
            <a:off x="6454901" y="4574158"/>
            <a:ext cx="1162575" cy="735818"/>
          </a:xfrm>
          <a:prstGeom prst="rect">
            <a:avLst/>
          </a:prstGeom>
          <a:noFill/>
          <a:ln>
            <a:noFill/>
          </a:ln>
        </p:spPr>
        <p:txBody>
          <a:bodyPr spcFirstLastPara="1" wrap="square" lIns="68569" tIns="68569" rIns="68569" bIns="68569" anchor="ctr" anchorCtr="0">
            <a:noAutofit/>
          </a:bodyPr>
          <a:lstStyle/>
          <a:p>
            <a:pPr algn="ctr"/>
            <a:r>
              <a:rPr lang="en" sz="750" b="1" dirty="0">
                <a:latin typeface="Open Sans Light" panose="020B0306030504020204" pitchFamily="34" charset="0"/>
                <a:ea typeface="Open Sans Light" panose="020B0306030504020204" pitchFamily="34" charset="0"/>
                <a:cs typeface="Open Sans Light" panose="020B0306030504020204" pitchFamily="34" charset="0"/>
                <a:sym typeface="Dosis"/>
              </a:rPr>
              <a:t>Extremely limited: by appointment; </a:t>
            </a:r>
            <a:r>
              <a:rPr lang="en" sz="750" dirty="0">
                <a:latin typeface="Open Sans Light" panose="020B0306030504020204" pitchFamily="34" charset="0"/>
                <a:ea typeface="Open Sans Light" panose="020B0306030504020204" pitchFamily="34" charset="0"/>
                <a:cs typeface="Open Sans Light" panose="020B0306030504020204" pitchFamily="34" charset="0"/>
                <a:sym typeface="Dosis"/>
              </a:rPr>
              <a:t>masks and social distancing required; building access requirements must be met</a:t>
            </a:r>
            <a:endParaRPr sz="75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13" name="Google Shape;113;p13"/>
          <p:cNvSpPr/>
          <p:nvPr/>
        </p:nvSpPr>
        <p:spPr>
          <a:xfrm>
            <a:off x="3568496" y="5336504"/>
            <a:ext cx="705150" cy="1002606"/>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a:r>
              <a:rPr lang="en" sz="788" b="1" dirty="0">
                <a:latin typeface="Open Sans Light" panose="020B0306030504020204" pitchFamily="34" charset="0"/>
                <a:ea typeface="Open Sans Light" panose="020B0306030504020204" pitchFamily="34" charset="0"/>
                <a:cs typeface="Open Sans Light" panose="020B0306030504020204" pitchFamily="34" charset="0"/>
                <a:sym typeface="Bebas Neue"/>
              </a:rPr>
              <a:t>Playgrounds</a:t>
            </a:r>
            <a:endParaRPr sz="788"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115" name="Google Shape;115;p13"/>
          <p:cNvSpPr txBox="1"/>
          <p:nvPr/>
        </p:nvSpPr>
        <p:spPr>
          <a:xfrm>
            <a:off x="7535684" y="5320632"/>
            <a:ext cx="1088550" cy="1018478"/>
          </a:xfrm>
          <a:prstGeom prst="rect">
            <a:avLst/>
          </a:prstGeom>
          <a:noFill/>
          <a:ln>
            <a:noFill/>
          </a:ln>
        </p:spPr>
        <p:txBody>
          <a:bodyPr spcFirstLastPara="1" wrap="square" lIns="68569" tIns="68569" rIns="68569" bIns="68569" anchor="ctr" anchorCtr="0">
            <a:noAutofit/>
          </a:bodyPr>
          <a:lstStyle/>
          <a:p>
            <a:pPr algn="ctr"/>
            <a:r>
              <a:rPr lang="en" sz="1350" dirty="0">
                <a:latin typeface="Open Sans Light" panose="020B0306030504020204" pitchFamily="34" charset="0"/>
                <a:ea typeface="Open Sans Light" panose="020B0306030504020204" pitchFamily="34" charset="0"/>
                <a:cs typeface="Open Sans Light" panose="020B0306030504020204" pitchFamily="34" charset="0"/>
                <a:sym typeface="Dosis"/>
              </a:rPr>
              <a:t>Closed</a:t>
            </a:r>
            <a:endParaRPr sz="1575"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16" name="Google Shape;116;p13"/>
          <p:cNvSpPr txBox="1"/>
          <p:nvPr/>
        </p:nvSpPr>
        <p:spPr>
          <a:xfrm>
            <a:off x="6481026" y="5355424"/>
            <a:ext cx="1057500" cy="951405"/>
          </a:xfrm>
          <a:prstGeom prst="rect">
            <a:avLst/>
          </a:prstGeom>
          <a:noFill/>
          <a:ln>
            <a:noFill/>
          </a:ln>
        </p:spPr>
        <p:txBody>
          <a:bodyPr spcFirstLastPara="1" wrap="square" lIns="68569" tIns="68569" rIns="68569" bIns="68569" anchor="ctr" anchorCtr="0">
            <a:noAutofit/>
          </a:bodyPr>
          <a:lstStyle/>
          <a:p>
            <a:pPr algn="ctr"/>
            <a:r>
              <a:rPr lang="en" sz="750" b="1" dirty="0">
                <a:latin typeface="Open Sans Light" panose="020B0306030504020204" pitchFamily="34" charset="0"/>
                <a:ea typeface="Open Sans Light" panose="020B0306030504020204" pitchFamily="34" charset="0"/>
                <a:cs typeface="Open Sans Light" panose="020B0306030504020204" pitchFamily="34" charset="0"/>
                <a:sym typeface="Dosis"/>
              </a:rPr>
              <a:t>Open: </a:t>
            </a:r>
            <a:r>
              <a:rPr lang="en" sz="750" dirty="0">
                <a:latin typeface="Open Sans Light" panose="020B0306030504020204" pitchFamily="34" charset="0"/>
                <a:ea typeface="Open Sans Light" panose="020B0306030504020204" pitchFamily="34" charset="0"/>
                <a:cs typeface="Open Sans Light" panose="020B0306030504020204" pitchFamily="34" charset="0"/>
                <a:sym typeface="Dosis"/>
              </a:rPr>
              <a:t>Capacity to allow for 6’ social distancing; masks required if less than 6’ social distance maintained; total group numbers limited per guidelines</a:t>
            </a:r>
            <a:endParaRPr sz="75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17" name="Google Shape;117;p13"/>
          <p:cNvSpPr/>
          <p:nvPr/>
        </p:nvSpPr>
        <p:spPr>
          <a:xfrm>
            <a:off x="3568496" y="3778377"/>
            <a:ext cx="705150" cy="796063"/>
          </a:xfrm>
          <a:prstGeom prst="rect">
            <a:avLst/>
          </a:prstGeom>
          <a:solidFill>
            <a:schemeClr val="accent5">
              <a:lumMod val="20000"/>
              <a:lumOff val="80000"/>
            </a:schemeClr>
          </a:solid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a:r>
              <a:rPr lang="en" sz="900" b="1" dirty="0">
                <a:latin typeface="Open Sans Light" panose="020B0306030504020204" pitchFamily="34" charset="0"/>
                <a:ea typeface="Open Sans Light" panose="020B0306030504020204" pitchFamily="34" charset="0"/>
                <a:cs typeface="Open Sans Light" panose="020B0306030504020204" pitchFamily="34" charset="0"/>
                <a:sym typeface="Bebas Neue"/>
              </a:rPr>
              <a:t>Spectators - audience</a:t>
            </a:r>
            <a:endParaRPr sz="900"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120" name="Google Shape;120;p13"/>
          <p:cNvSpPr txBox="1"/>
          <p:nvPr/>
        </p:nvSpPr>
        <p:spPr>
          <a:xfrm>
            <a:off x="7524446" y="3771889"/>
            <a:ext cx="1088550" cy="786908"/>
          </a:xfrm>
          <a:prstGeom prst="rect">
            <a:avLst/>
          </a:prstGeom>
          <a:noFill/>
          <a:ln>
            <a:noFill/>
          </a:ln>
        </p:spPr>
        <p:txBody>
          <a:bodyPr spcFirstLastPara="1" wrap="square" lIns="68569" tIns="68569" rIns="68569" bIns="68569" anchor="ctr" anchorCtr="0">
            <a:noAutofit/>
          </a:bodyPr>
          <a:lstStyle/>
          <a:p>
            <a:pPr algn="ctr"/>
            <a:r>
              <a:rPr lang="en" sz="1500" dirty="0">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50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1" name="Google Shape;121;p13"/>
          <p:cNvSpPr txBox="1"/>
          <p:nvPr/>
        </p:nvSpPr>
        <p:spPr>
          <a:xfrm>
            <a:off x="6467452" y="3771890"/>
            <a:ext cx="1088550" cy="756502"/>
          </a:xfrm>
          <a:prstGeom prst="rect">
            <a:avLst/>
          </a:prstGeom>
          <a:noFill/>
          <a:ln>
            <a:noFill/>
          </a:ln>
        </p:spPr>
        <p:txBody>
          <a:bodyPr spcFirstLastPara="1" wrap="square" lIns="68569" tIns="68569" rIns="68569" bIns="68569" anchor="ctr" anchorCtr="0">
            <a:noAutofit/>
          </a:bodyPr>
          <a:lstStyle/>
          <a:p>
            <a:pPr algn="ctr"/>
            <a:r>
              <a:rPr lang="en" sz="1500" dirty="0">
                <a:latin typeface="Open Sans Light" panose="020B0306030504020204" pitchFamily="34" charset="0"/>
                <a:ea typeface="Open Sans Light" panose="020B0306030504020204" pitchFamily="34" charset="0"/>
                <a:cs typeface="Open Sans Light" panose="020B0306030504020204" pitchFamily="34" charset="0"/>
                <a:sym typeface="Dosis"/>
              </a:rPr>
              <a:t>Remote Only</a:t>
            </a:r>
            <a:endParaRPr sz="150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5" name="Google Shape;125;p13"/>
          <p:cNvSpPr txBox="1"/>
          <p:nvPr/>
        </p:nvSpPr>
        <p:spPr>
          <a:xfrm>
            <a:off x="5370296" y="3770840"/>
            <a:ext cx="1097325" cy="778407"/>
          </a:xfrm>
          <a:prstGeom prst="rect">
            <a:avLst/>
          </a:prstGeom>
          <a:noFill/>
          <a:ln>
            <a:noFill/>
          </a:ln>
        </p:spPr>
        <p:txBody>
          <a:bodyPr spcFirstLastPara="1" wrap="square" lIns="68569" tIns="68569" rIns="68569" bIns="68569" anchor="ctr" anchorCtr="0">
            <a:noAutofit/>
          </a:bodyPr>
          <a:lstStyle/>
          <a:p>
            <a:pPr algn="ctr"/>
            <a:r>
              <a:rPr lang="en" sz="675" b="1" dirty="0">
                <a:latin typeface="Open Sans Light" panose="020B0306030504020204" pitchFamily="34" charset="0"/>
                <a:ea typeface="Open Sans Light" panose="020B0306030504020204" pitchFamily="34" charset="0"/>
                <a:cs typeface="Open Sans Light" panose="020B0306030504020204" pitchFamily="34" charset="0"/>
                <a:sym typeface="Dosis"/>
              </a:rPr>
              <a:t>Allowed: </a:t>
            </a:r>
            <a:r>
              <a:rPr lang="en" sz="675" dirty="0">
                <a:latin typeface="Open Sans Light" panose="020B0306030504020204" pitchFamily="34" charset="0"/>
                <a:ea typeface="Open Sans Light" panose="020B0306030504020204" pitchFamily="34" charset="0"/>
                <a:cs typeface="Open Sans Light" panose="020B0306030504020204" pitchFamily="34" charset="0"/>
                <a:sym typeface="Dosis"/>
              </a:rPr>
              <a:t>Distancing by household groups; masked if indoors. 6’ social distancing required; total group numbers limited per guidelines</a:t>
            </a:r>
            <a:endParaRPr sz="675"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6" name="Google Shape;126;p13"/>
          <p:cNvSpPr txBox="1"/>
          <p:nvPr/>
        </p:nvSpPr>
        <p:spPr>
          <a:xfrm>
            <a:off x="5391865" y="5365876"/>
            <a:ext cx="1097325" cy="944678"/>
          </a:xfrm>
          <a:prstGeom prst="rect">
            <a:avLst/>
          </a:prstGeom>
          <a:noFill/>
          <a:ln>
            <a:noFill/>
          </a:ln>
        </p:spPr>
        <p:txBody>
          <a:bodyPr spcFirstLastPara="1" wrap="square" lIns="68569" tIns="68569" rIns="68569" bIns="68569" anchor="ctr" anchorCtr="0">
            <a:noAutofit/>
          </a:bodyPr>
          <a:lstStyle/>
          <a:p>
            <a:pPr algn="ctr"/>
            <a:r>
              <a:rPr lang="en" sz="825" b="1" dirty="0">
                <a:latin typeface="Open Sans Light" panose="020B0306030504020204" pitchFamily="34" charset="0"/>
                <a:ea typeface="Open Sans Light" panose="020B0306030504020204" pitchFamily="34" charset="0"/>
                <a:cs typeface="Open Sans Light" panose="020B0306030504020204" pitchFamily="34" charset="0"/>
                <a:sym typeface="Dosis"/>
              </a:rPr>
              <a:t>Open</a:t>
            </a:r>
            <a:r>
              <a:rPr lang="en" sz="825" dirty="0">
                <a:latin typeface="Open Sans Light" panose="020B0306030504020204" pitchFamily="34" charset="0"/>
                <a:ea typeface="Open Sans Light" panose="020B0306030504020204" pitchFamily="34" charset="0"/>
                <a:cs typeface="Open Sans Light" panose="020B0306030504020204" pitchFamily="34" charset="0"/>
                <a:sym typeface="Dosis"/>
              </a:rPr>
              <a:t>: Capacity to allow for 6’ social distancing; total group numbers limited per guidelines</a:t>
            </a:r>
            <a:endParaRPr sz="825"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28" name="Google Shape;128;p13"/>
          <p:cNvSpPr txBox="1"/>
          <p:nvPr/>
        </p:nvSpPr>
        <p:spPr>
          <a:xfrm>
            <a:off x="5391865" y="4587506"/>
            <a:ext cx="1097325" cy="710352"/>
          </a:xfrm>
          <a:prstGeom prst="rect">
            <a:avLst/>
          </a:prstGeom>
          <a:noFill/>
          <a:ln>
            <a:noFill/>
          </a:ln>
        </p:spPr>
        <p:txBody>
          <a:bodyPr spcFirstLastPara="1" wrap="square" lIns="68569" tIns="68569" rIns="68569" bIns="68569" anchor="ctr" anchorCtr="0">
            <a:noAutofit/>
          </a:bodyPr>
          <a:lstStyle/>
          <a:p>
            <a:pPr algn="ctr"/>
            <a:r>
              <a:rPr lang="en" sz="750" b="1" dirty="0">
                <a:latin typeface="Open Sans Light" panose="020B0306030504020204" pitchFamily="34" charset="0"/>
                <a:ea typeface="Open Sans Light" panose="020B0306030504020204" pitchFamily="34" charset="0"/>
                <a:cs typeface="Open Sans Light" panose="020B0306030504020204" pitchFamily="34" charset="0"/>
                <a:sym typeface="Dosis"/>
              </a:rPr>
              <a:t>Limited: by appointment</a:t>
            </a:r>
            <a:r>
              <a:rPr lang="en" sz="750" dirty="0">
                <a:latin typeface="Open Sans Light" panose="020B0306030504020204" pitchFamily="34" charset="0"/>
                <a:ea typeface="Open Sans Light" panose="020B0306030504020204" pitchFamily="34" charset="0"/>
                <a:cs typeface="Open Sans Light" panose="020B0306030504020204" pitchFamily="34" charset="0"/>
                <a:sym typeface="Dosis"/>
              </a:rPr>
              <a:t>; masks and social distancing required; building access requirements must be met</a:t>
            </a:r>
            <a:endParaRPr sz="75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32" name="Google Shape;132;p13"/>
          <p:cNvSpPr/>
          <p:nvPr/>
        </p:nvSpPr>
        <p:spPr>
          <a:xfrm>
            <a:off x="5909187" y="2011584"/>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133" name="Google Shape;133;p13"/>
          <p:cNvSpPr/>
          <p:nvPr/>
        </p:nvSpPr>
        <p:spPr>
          <a:xfrm>
            <a:off x="5909194" y="2136615"/>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134" name="Google Shape;134;p13"/>
          <p:cNvSpPr/>
          <p:nvPr/>
        </p:nvSpPr>
        <p:spPr>
          <a:xfrm>
            <a:off x="5912269" y="2261640"/>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135" name="Google Shape;135;p13"/>
          <p:cNvSpPr/>
          <p:nvPr/>
        </p:nvSpPr>
        <p:spPr>
          <a:xfrm>
            <a:off x="5912269" y="2386665"/>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136" name="Google Shape;136;p13"/>
          <p:cNvSpPr/>
          <p:nvPr/>
        </p:nvSpPr>
        <p:spPr>
          <a:xfrm>
            <a:off x="5912269" y="2511690"/>
            <a:ext cx="8100" cy="79875"/>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138" name="Google Shape;138;p13"/>
          <p:cNvSpPr/>
          <p:nvPr/>
        </p:nvSpPr>
        <p:spPr>
          <a:xfrm rot="10800000" flipH="1">
            <a:off x="4271468" y="3762832"/>
            <a:ext cx="4343625" cy="229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pic>
        <p:nvPicPr>
          <p:cNvPr id="139" name="Google Shape;139;p13"/>
          <p:cNvPicPr preferRelativeResize="0"/>
          <p:nvPr/>
        </p:nvPicPr>
        <p:blipFill>
          <a:blip r:embed="rId4">
            <a:alphaModFix/>
          </a:blip>
          <a:stretch>
            <a:fillRect/>
          </a:stretch>
        </p:blipFill>
        <p:spPr>
          <a:xfrm>
            <a:off x="5941546" y="2044816"/>
            <a:ext cx="251300" cy="253800"/>
          </a:xfrm>
          <a:prstGeom prst="rect">
            <a:avLst/>
          </a:prstGeom>
          <a:noFill/>
          <a:ln>
            <a:noFill/>
          </a:ln>
        </p:spPr>
      </p:pic>
      <p:pic>
        <p:nvPicPr>
          <p:cNvPr id="140" name="Google Shape;140;p13"/>
          <p:cNvPicPr preferRelativeResize="0"/>
          <p:nvPr/>
        </p:nvPicPr>
        <p:blipFill>
          <a:blip r:embed="rId3">
            <a:alphaModFix/>
          </a:blip>
          <a:stretch>
            <a:fillRect/>
          </a:stretch>
        </p:blipFill>
        <p:spPr>
          <a:xfrm>
            <a:off x="6189771" y="2147018"/>
            <a:ext cx="288244" cy="291150"/>
          </a:xfrm>
          <a:prstGeom prst="rect">
            <a:avLst/>
          </a:prstGeom>
          <a:noFill/>
          <a:ln>
            <a:noFill/>
          </a:ln>
        </p:spPr>
      </p:pic>
      <p:sp>
        <p:nvSpPr>
          <p:cNvPr id="141" name="Google Shape;141;p13"/>
          <p:cNvSpPr txBox="1"/>
          <p:nvPr/>
        </p:nvSpPr>
        <p:spPr>
          <a:xfrm>
            <a:off x="6100596" y="2057731"/>
            <a:ext cx="69750" cy="104625"/>
          </a:xfrm>
          <a:prstGeom prst="rect">
            <a:avLst/>
          </a:prstGeom>
          <a:noFill/>
          <a:ln>
            <a:noFill/>
          </a:ln>
        </p:spPr>
        <p:txBody>
          <a:bodyPr spcFirstLastPara="1" wrap="square" lIns="68569" tIns="68569" rIns="68569" bIns="68569" anchor="t" anchorCtr="0">
            <a:noAutofit/>
          </a:bodyPr>
          <a:lstStyle/>
          <a:p>
            <a:r>
              <a:rPr lang="en" sz="1350" dirty="0">
                <a:solidFill>
                  <a:srgbClr val="999999"/>
                </a:solidFill>
              </a:rPr>
              <a:t>+</a:t>
            </a:r>
            <a:endParaRPr sz="1350" dirty="0">
              <a:solidFill>
                <a:srgbClr val="999999"/>
              </a:solidFill>
            </a:endParaRPr>
          </a:p>
        </p:txBody>
      </p:sp>
      <p:sp>
        <p:nvSpPr>
          <p:cNvPr id="142" name="Google Shape;142;p13"/>
          <p:cNvSpPr txBox="1"/>
          <p:nvPr/>
        </p:nvSpPr>
        <p:spPr>
          <a:xfrm>
            <a:off x="5917296" y="2337528"/>
            <a:ext cx="565875" cy="222975"/>
          </a:xfrm>
          <a:prstGeom prst="rect">
            <a:avLst/>
          </a:prstGeom>
          <a:noFill/>
          <a:ln>
            <a:noFill/>
          </a:ln>
        </p:spPr>
        <p:txBody>
          <a:bodyPr spcFirstLastPara="1" wrap="square" lIns="68569" tIns="68569" rIns="68569" bIns="68569" anchor="ctr" anchorCtr="0">
            <a:noAutofit/>
          </a:bodyPr>
          <a:lstStyle/>
          <a:p>
            <a:pPr algn="ctr"/>
            <a:r>
              <a:rPr lang="en" sz="1000" dirty="0">
                <a:latin typeface="Open Sans Light" panose="020B0306030504020204" pitchFamily="34" charset="0"/>
                <a:ea typeface="Open Sans Light" panose="020B0306030504020204" pitchFamily="34" charset="0"/>
                <a:cs typeface="Open Sans Light" panose="020B0306030504020204" pitchFamily="34" charset="0"/>
                <a:sym typeface="Dosis"/>
              </a:rPr>
              <a:t>Hybrid</a:t>
            </a:r>
            <a:endParaRPr sz="100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143" name="Google Shape;143;p13"/>
          <p:cNvPicPr preferRelativeResize="0"/>
          <p:nvPr/>
        </p:nvPicPr>
        <p:blipFill>
          <a:blip r:embed="rId4">
            <a:alphaModFix/>
          </a:blip>
          <a:stretch>
            <a:fillRect/>
          </a:stretch>
        </p:blipFill>
        <p:spPr>
          <a:xfrm>
            <a:off x="5496698" y="2024703"/>
            <a:ext cx="309075" cy="312142"/>
          </a:xfrm>
          <a:prstGeom prst="rect">
            <a:avLst/>
          </a:prstGeom>
          <a:noFill/>
          <a:ln>
            <a:noFill/>
          </a:ln>
        </p:spPr>
      </p:pic>
      <p:sp>
        <p:nvSpPr>
          <p:cNvPr id="144" name="Google Shape;144;p13"/>
          <p:cNvSpPr txBox="1"/>
          <p:nvPr/>
        </p:nvSpPr>
        <p:spPr>
          <a:xfrm>
            <a:off x="5364771" y="2284475"/>
            <a:ext cx="555750" cy="332100"/>
          </a:xfrm>
          <a:prstGeom prst="rect">
            <a:avLst/>
          </a:prstGeom>
          <a:noFill/>
          <a:ln>
            <a:noFill/>
          </a:ln>
        </p:spPr>
        <p:txBody>
          <a:bodyPr spcFirstLastPara="1" wrap="square" lIns="68569" tIns="68569" rIns="68569" bIns="68569" anchor="ctr" anchorCtr="0">
            <a:noAutofit/>
          </a:bodyPr>
          <a:lstStyle/>
          <a:p>
            <a:pPr algn="ctr"/>
            <a:r>
              <a:rPr lang="en" sz="675" dirty="0">
                <a:latin typeface="Open Sans Light" panose="020B0306030504020204" pitchFamily="34" charset="0"/>
                <a:ea typeface="Open Sans Light" panose="020B0306030504020204" pitchFamily="34" charset="0"/>
                <a:cs typeface="Open Sans Light" panose="020B0306030504020204" pitchFamily="34" charset="0"/>
                <a:sym typeface="Dosis"/>
              </a:rPr>
              <a:t>On-Site**/</a:t>
            </a:r>
          </a:p>
          <a:p>
            <a:pPr algn="ctr"/>
            <a:r>
              <a:rPr lang="en" sz="675" dirty="0">
                <a:latin typeface="Open Sans Light" panose="020B0306030504020204" pitchFamily="34" charset="0"/>
                <a:ea typeface="Open Sans Light" panose="020B0306030504020204" pitchFamily="34" charset="0"/>
                <a:cs typeface="Open Sans Light" panose="020B0306030504020204" pitchFamily="34" charset="0"/>
                <a:sym typeface="Dosis"/>
              </a:rPr>
              <a:t>Hybrid</a:t>
            </a:r>
            <a:endParaRPr sz="675"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45" name="Google Shape;145;p13"/>
          <p:cNvSpPr/>
          <p:nvPr/>
        </p:nvSpPr>
        <p:spPr>
          <a:xfrm>
            <a:off x="6998963" y="2007970"/>
            <a:ext cx="8100" cy="11475"/>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146" name="Google Shape;146;p13"/>
          <p:cNvSpPr txBox="1"/>
          <p:nvPr/>
        </p:nvSpPr>
        <p:spPr>
          <a:xfrm>
            <a:off x="5363167" y="2603844"/>
            <a:ext cx="1097325" cy="1174533"/>
          </a:xfrm>
          <a:prstGeom prst="rect">
            <a:avLst/>
          </a:prstGeom>
          <a:noFill/>
          <a:ln>
            <a:noFill/>
          </a:ln>
        </p:spPr>
        <p:txBody>
          <a:bodyPr spcFirstLastPara="1" wrap="square" lIns="68569" tIns="68569" rIns="68569" bIns="68569" anchor="ctr" anchorCtr="0">
            <a:noAutofit/>
          </a:bodyPr>
          <a:lstStyle/>
          <a:p>
            <a:pPr algn="ctr"/>
            <a:r>
              <a:rPr lang="en" sz="675" b="1" dirty="0">
                <a:latin typeface="Open Sans Light" panose="020B0306030504020204" pitchFamily="34" charset="0"/>
                <a:ea typeface="Open Sans Light" panose="020B0306030504020204" pitchFamily="34" charset="0"/>
                <a:cs typeface="Open Sans Light" panose="020B0306030504020204" pitchFamily="34" charset="0"/>
                <a:sym typeface="Dosis"/>
              </a:rPr>
              <a:t>No all school activities</a:t>
            </a:r>
            <a:r>
              <a:rPr lang="en" sz="675" dirty="0">
                <a:latin typeface="Open Sans Light" panose="020B0306030504020204" pitchFamily="34" charset="0"/>
                <a:ea typeface="Open Sans Light" panose="020B0306030504020204" pitchFamily="34" charset="0"/>
                <a:cs typeface="Open Sans Light" panose="020B0306030504020204" pitchFamily="34" charset="0"/>
                <a:sym typeface="Dosis"/>
              </a:rPr>
              <a:t>. Small group activities limited; masks and social distancing required; stable groups with limited group numbers. </a:t>
            </a:r>
            <a:r>
              <a:rPr lang="en" sz="675" b="1" dirty="0">
                <a:latin typeface="Open Sans Light" panose="020B0306030504020204" pitchFamily="34" charset="0"/>
                <a:ea typeface="Open Sans Light" panose="020B0306030504020204" pitchFamily="34" charset="0"/>
                <a:cs typeface="Open Sans Light" panose="020B0306030504020204" pitchFamily="34" charset="0"/>
                <a:sym typeface="Dosis"/>
              </a:rPr>
              <a:t>No high risk activities. </a:t>
            </a:r>
            <a:r>
              <a:rPr lang="en" sz="675" dirty="0">
                <a:latin typeface="Open Sans Light" panose="020B0306030504020204" pitchFamily="34" charset="0"/>
                <a:ea typeface="Open Sans Light" panose="020B0306030504020204" pitchFamily="34" charset="0"/>
                <a:cs typeface="Open Sans Light" panose="020B0306030504020204" pitchFamily="34" charset="0"/>
                <a:sym typeface="Dosis"/>
              </a:rPr>
              <a:t>No group travel. Conditioning/ practice may continue with modifications</a:t>
            </a:r>
            <a:endParaRPr sz="675"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sp>
        <p:nvSpPr>
          <p:cNvPr id="147" name="Google Shape;147;p13"/>
          <p:cNvSpPr/>
          <p:nvPr/>
        </p:nvSpPr>
        <p:spPr>
          <a:xfrm>
            <a:off x="4291390" y="2583031"/>
            <a:ext cx="4343625" cy="2430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149" name="Google Shape;149;p13"/>
          <p:cNvSpPr txBox="1"/>
          <p:nvPr/>
        </p:nvSpPr>
        <p:spPr>
          <a:xfrm>
            <a:off x="4291596" y="5346455"/>
            <a:ext cx="1097325" cy="815408"/>
          </a:xfrm>
          <a:prstGeom prst="rect">
            <a:avLst/>
          </a:prstGeom>
          <a:noFill/>
          <a:ln>
            <a:noFill/>
          </a:ln>
        </p:spPr>
        <p:txBody>
          <a:bodyPr spcFirstLastPara="1" wrap="square" lIns="68569" tIns="68569" rIns="68569" bIns="68569" anchor="ctr" anchorCtr="0">
            <a:noAutofit/>
          </a:bodyPr>
          <a:lstStyle/>
          <a:p>
            <a:pPr lvl="0" algn="ctr"/>
            <a:r>
              <a:rPr lang="en-US" sz="750" dirty="0">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US" sz="750" b="1" dirty="0">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US" sz="750" dirty="0">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a:t>
            </a:r>
          </a:p>
        </p:txBody>
      </p:sp>
      <p:sp>
        <p:nvSpPr>
          <p:cNvPr id="151" name="Google Shape;151;p13"/>
          <p:cNvSpPr txBox="1"/>
          <p:nvPr/>
        </p:nvSpPr>
        <p:spPr>
          <a:xfrm>
            <a:off x="4244653" y="4568618"/>
            <a:ext cx="1097325" cy="732143"/>
          </a:xfrm>
          <a:prstGeom prst="rect">
            <a:avLst/>
          </a:prstGeom>
          <a:noFill/>
          <a:ln>
            <a:noFill/>
          </a:ln>
        </p:spPr>
        <p:txBody>
          <a:bodyPr spcFirstLastPara="1" wrap="square" lIns="68569" tIns="68569" rIns="68569" bIns="68569" anchor="ctr" anchorCtr="0">
            <a:noAutofit/>
          </a:bodyPr>
          <a:lstStyle/>
          <a:p>
            <a:pPr lvl="0" algn="ctr"/>
            <a:r>
              <a:rPr lang="en-US" sz="750" dirty="0">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US" sz="750" b="1" dirty="0">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US" sz="750" dirty="0">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a:t>
            </a:r>
          </a:p>
        </p:txBody>
      </p:sp>
      <p:sp>
        <p:nvSpPr>
          <p:cNvPr id="152" name="Google Shape;152;p13"/>
          <p:cNvSpPr txBox="1"/>
          <p:nvPr/>
        </p:nvSpPr>
        <p:spPr>
          <a:xfrm>
            <a:off x="4289243" y="3758486"/>
            <a:ext cx="1097325" cy="856952"/>
          </a:xfrm>
          <a:prstGeom prst="rect">
            <a:avLst/>
          </a:prstGeom>
          <a:noFill/>
          <a:ln>
            <a:noFill/>
          </a:ln>
        </p:spPr>
        <p:txBody>
          <a:bodyPr spcFirstLastPara="1" wrap="square" lIns="68569" tIns="68569" rIns="68569" bIns="68569" anchor="ctr" anchorCtr="0">
            <a:noAutofit/>
          </a:bodyPr>
          <a:lstStyle/>
          <a:p>
            <a:pPr lvl="0" algn="ctr"/>
            <a:r>
              <a:rPr lang="en-US" sz="750" dirty="0">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US" sz="750" b="1" dirty="0">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US" sz="750" dirty="0">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 </a:t>
            </a:r>
          </a:p>
        </p:txBody>
      </p:sp>
      <p:sp>
        <p:nvSpPr>
          <p:cNvPr id="157" name="Google Shape;157;p13"/>
          <p:cNvSpPr txBox="1"/>
          <p:nvPr/>
        </p:nvSpPr>
        <p:spPr>
          <a:xfrm>
            <a:off x="4291596" y="2612393"/>
            <a:ext cx="1088550" cy="1154348"/>
          </a:xfrm>
          <a:prstGeom prst="rect">
            <a:avLst/>
          </a:prstGeom>
          <a:noFill/>
          <a:ln>
            <a:noFill/>
          </a:ln>
        </p:spPr>
        <p:txBody>
          <a:bodyPr spcFirstLastPara="1" wrap="square" lIns="68569" tIns="68569" rIns="68569" bIns="68569" anchor="ctr" anchorCtr="0">
            <a:noAutofit/>
          </a:bodyPr>
          <a:lstStyle/>
          <a:p>
            <a:pPr lvl="0" algn="ctr"/>
            <a:r>
              <a:rPr lang="en" sz="750" dirty="0">
                <a:latin typeface="Open Sans Light" panose="020B0306030504020204" pitchFamily="34" charset="0"/>
                <a:ea typeface="Open Sans Light" panose="020B0306030504020204" pitchFamily="34" charset="0"/>
                <a:cs typeface="Open Sans Light" panose="020B0306030504020204" pitchFamily="34" charset="0"/>
                <a:sym typeface="Dosis"/>
              </a:rPr>
              <a:t>On-Site following </a:t>
            </a:r>
            <a:r>
              <a:rPr lang="en" sz="750" b="1" dirty="0">
                <a:latin typeface="Open Sans Light" panose="020B0306030504020204" pitchFamily="34" charset="0"/>
                <a:ea typeface="Open Sans Light" panose="020B0306030504020204" pitchFamily="34" charset="0"/>
                <a:cs typeface="Open Sans Light" panose="020B0306030504020204" pitchFamily="34" charset="0"/>
                <a:sym typeface="Dosis"/>
              </a:rPr>
              <a:t>Navigating Change </a:t>
            </a:r>
            <a:r>
              <a:rPr lang="en" sz="750" dirty="0">
                <a:latin typeface="Open Sans Light" panose="020B0306030504020204" pitchFamily="34" charset="0"/>
                <a:ea typeface="Open Sans Light" panose="020B0306030504020204" pitchFamily="34" charset="0"/>
                <a:cs typeface="Open Sans Light" panose="020B0306030504020204" pitchFamily="34" charset="0"/>
                <a:sym typeface="Dosis"/>
              </a:rPr>
              <a:t>guidelines. Facilities should limit capacity to allow for 6’ social distancing.</a:t>
            </a:r>
            <a:endParaRPr sz="75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158" name="Google Shape;158;p13"/>
          <p:cNvPicPr preferRelativeResize="0"/>
          <p:nvPr/>
        </p:nvPicPr>
        <p:blipFill>
          <a:blip r:embed="rId4">
            <a:alphaModFix/>
          </a:blip>
          <a:stretch>
            <a:fillRect/>
          </a:stretch>
        </p:blipFill>
        <p:spPr>
          <a:xfrm>
            <a:off x="4649520" y="2024703"/>
            <a:ext cx="362930" cy="366525"/>
          </a:xfrm>
          <a:prstGeom prst="rect">
            <a:avLst/>
          </a:prstGeom>
          <a:noFill/>
          <a:ln>
            <a:noFill/>
          </a:ln>
        </p:spPr>
      </p:pic>
      <p:sp>
        <p:nvSpPr>
          <p:cNvPr id="159" name="Google Shape;159;p13"/>
          <p:cNvSpPr txBox="1"/>
          <p:nvPr/>
        </p:nvSpPr>
        <p:spPr>
          <a:xfrm>
            <a:off x="4289072" y="2296669"/>
            <a:ext cx="1088550" cy="332100"/>
          </a:xfrm>
          <a:prstGeom prst="rect">
            <a:avLst/>
          </a:prstGeom>
          <a:noFill/>
          <a:ln>
            <a:noFill/>
          </a:ln>
        </p:spPr>
        <p:txBody>
          <a:bodyPr spcFirstLastPara="1" wrap="square" lIns="68569" tIns="68569" rIns="68569" bIns="68569" anchor="ctr" anchorCtr="0">
            <a:noAutofit/>
          </a:bodyPr>
          <a:lstStyle/>
          <a:p>
            <a:pPr algn="ctr"/>
            <a:r>
              <a:rPr lang="en" sz="1200" dirty="0">
                <a:latin typeface="Open Sans Light" panose="020B0306030504020204" pitchFamily="34" charset="0"/>
                <a:ea typeface="Open Sans Light" panose="020B0306030504020204" pitchFamily="34" charset="0"/>
                <a:cs typeface="Open Sans Light" panose="020B0306030504020204" pitchFamily="34" charset="0"/>
                <a:sym typeface="Dosis"/>
              </a:rPr>
              <a:t>On-Site</a:t>
            </a:r>
            <a:endParaRPr sz="120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p:txBody>
      </p:sp>
      <p:pic>
        <p:nvPicPr>
          <p:cNvPr id="160" name="Google Shape;160;p13"/>
          <p:cNvPicPr preferRelativeResize="0"/>
          <p:nvPr/>
        </p:nvPicPr>
        <p:blipFill>
          <a:blip r:embed="rId5">
            <a:alphaModFix/>
          </a:blip>
          <a:stretch>
            <a:fillRect/>
          </a:stretch>
        </p:blipFill>
        <p:spPr>
          <a:xfrm>
            <a:off x="3575309" y="6421778"/>
            <a:ext cx="389025" cy="261398"/>
          </a:xfrm>
          <a:prstGeom prst="rect">
            <a:avLst/>
          </a:prstGeom>
          <a:noFill/>
          <a:ln>
            <a:noFill/>
          </a:ln>
        </p:spPr>
      </p:pic>
      <p:sp>
        <p:nvSpPr>
          <p:cNvPr id="161" name="Google Shape;161;p13"/>
          <p:cNvSpPr txBox="1"/>
          <p:nvPr/>
        </p:nvSpPr>
        <p:spPr>
          <a:xfrm>
            <a:off x="3884383" y="6461551"/>
            <a:ext cx="500280" cy="192375"/>
          </a:xfrm>
          <a:prstGeom prst="rect">
            <a:avLst/>
          </a:prstGeom>
          <a:noFill/>
          <a:ln>
            <a:noFill/>
          </a:ln>
        </p:spPr>
        <p:txBody>
          <a:bodyPr spcFirstLastPara="1" wrap="square" lIns="68569" tIns="68569" rIns="68569" bIns="68569" anchor="ctr" anchorCtr="0">
            <a:noAutofit/>
          </a:bodyPr>
          <a:lstStyle/>
          <a:p>
            <a:r>
              <a:rPr lang="en" sz="900" b="1" dirty="0">
                <a:latin typeface="Open Sans Light" panose="020B0306030504020204" pitchFamily="34" charset="0"/>
                <a:ea typeface="Open Sans Light" panose="020B0306030504020204" pitchFamily="34" charset="0"/>
                <a:cs typeface="Open Sans Light" panose="020B0306030504020204" pitchFamily="34" charset="0"/>
                <a:sym typeface="Bebas Neue"/>
              </a:rPr>
              <a:t>NOTE</a:t>
            </a:r>
            <a:r>
              <a:rPr lang="en" sz="900" b="1" dirty="0">
                <a:latin typeface="Bebas Neue"/>
                <a:ea typeface="Bebas Neue"/>
                <a:cs typeface="Bebas Neue"/>
                <a:sym typeface="Bebas Neue"/>
              </a:rPr>
              <a:t>: </a:t>
            </a:r>
            <a:endParaRPr sz="900" b="1" dirty="0">
              <a:latin typeface="Dosis"/>
              <a:ea typeface="Dosis"/>
              <a:cs typeface="Dosis"/>
              <a:sym typeface="Dosis"/>
            </a:endParaRPr>
          </a:p>
        </p:txBody>
      </p:sp>
      <p:sp>
        <p:nvSpPr>
          <p:cNvPr id="162" name="Google Shape;162;p13"/>
          <p:cNvSpPr txBox="1"/>
          <p:nvPr/>
        </p:nvSpPr>
        <p:spPr>
          <a:xfrm>
            <a:off x="4166458" y="6394778"/>
            <a:ext cx="5185463" cy="221625"/>
          </a:xfrm>
          <a:prstGeom prst="rect">
            <a:avLst/>
          </a:prstGeom>
          <a:noFill/>
          <a:ln>
            <a:noFill/>
          </a:ln>
        </p:spPr>
        <p:txBody>
          <a:bodyPr spcFirstLastPara="1" wrap="square" lIns="68569" tIns="68569" rIns="68569" bIns="68569" anchor="t" anchorCtr="0">
            <a:noAutofit/>
          </a:bodyPr>
          <a:lstStyle/>
          <a:p>
            <a:pPr marL="76200" marR="76200">
              <a:lnSpc>
                <a:spcPct val="97500"/>
              </a:lnSpc>
            </a:pPr>
            <a:r>
              <a:rPr lang="en" sz="1350" dirty="0">
                <a:latin typeface="Open Sans Light" panose="020B0306030504020204" pitchFamily="34" charset="0"/>
                <a:ea typeface="Open Sans Light" panose="020B0306030504020204" pitchFamily="34" charset="0"/>
                <a:cs typeface="Open Sans Light" panose="020B0306030504020204" pitchFamily="34" charset="0"/>
                <a:sym typeface="Dosis"/>
              </a:rPr>
              <a:t>The following recommendations are subject to change by actions of federal, state, county, or local authorities.</a:t>
            </a:r>
            <a:endParaRPr sz="1350" dirty="0">
              <a:latin typeface="Open Sans Light" panose="020B0306030504020204" pitchFamily="34" charset="0"/>
              <a:ea typeface="Open Sans Light" panose="020B0306030504020204" pitchFamily="34" charset="0"/>
              <a:cs typeface="Open Sans Light" panose="020B0306030504020204" pitchFamily="34" charset="0"/>
              <a:sym typeface="Dosis"/>
            </a:endParaRPr>
          </a:p>
          <a:p>
            <a:pPr marL="76200" marR="76200">
              <a:lnSpc>
                <a:spcPct val="97500"/>
              </a:lnSpc>
            </a:pPr>
            <a:endParaRPr sz="750" dirty="0">
              <a:solidFill>
                <a:schemeClr val="dk1"/>
              </a:solidFill>
              <a:highlight>
                <a:srgbClr val="F8F8F8"/>
              </a:highlight>
              <a:latin typeface="Roboto"/>
              <a:ea typeface="Roboto"/>
              <a:cs typeface="Roboto"/>
              <a:sym typeface="Roboto"/>
            </a:endParaRPr>
          </a:p>
        </p:txBody>
      </p:sp>
      <p:sp>
        <p:nvSpPr>
          <p:cNvPr id="163" name="Google Shape;103;p13">
            <a:extLst>
              <a:ext uri="{FF2B5EF4-FFF2-40B4-BE49-F238E27FC236}">
                <a16:creationId xmlns:a16="http://schemas.microsoft.com/office/drawing/2014/main" id="{1034869F-E5EC-1745-AD21-E43220146ADD}"/>
              </a:ext>
            </a:extLst>
          </p:cNvPr>
          <p:cNvSpPr/>
          <p:nvPr/>
        </p:nvSpPr>
        <p:spPr>
          <a:xfrm rot="10800000" flipH="1">
            <a:off x="4264214" y="6317960"/>
            <a:ext cx="4343625" cy="211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164" name="Google Shape;103;p13">
            <a:extLst>
              <a:ext uri="{FF2B5EF4-FFF2-40B4-BE49-F238E27FC236}">
                <a16:creationId xmlns:a16="http://schemas.microsoft.com/office/drawing/2014/main" id="{1A2FD8A2-1264-A14E-81D5-597BE9047BF1}"/>
              </a:ext>
            </a:extLst>
          </p:cNvPr>
          <p:cNvSpPr/>
          <p:nvPr/>
        </p:nvSpPr>
        <p:spPr>
          <a:xfrm rot="10800000" flipH="1">
            <a:off x="4286825" y="5308613"/>
            <a:ext cx="4343625" cy="21150"/>
          </a:xfrm>
          <a:prstGeom prst="rect">
            <a:avLst/>
          </a:prstGeom>
          <a:solidFill>
            <a:srgbClr val="002060"/>
          </a:solidFill>
          <a:ln w="9525" cap="flat" cmpd="sng">
            <a:solidFill>
              <a:srgbClr val="674EA7"/>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2" name="TextBox 1"/>
          <p:cNvSpPr txBox="1"/>
          <p:nvPr/>
        </p:nvSpPr>
        <p:spPr>
          <a:xfrm>
            <a:off x="3667481" y="254026"/>
            <a:ext cx="2008942" cy="1061829"/>
          </a:xfrm>
          <a:prstGeom prst="rect">
            <a:avLst/>
          </a:prstGeom>
          <a:noFill/>
        </p:spPr>
        <p:txBody>
          <a:bodyPr wrap="square" rtlCol="0">
            <a:spAutoFit/>
          </a:bodyPr>
          <a:lstStyle/>
          <a:p>
            <a:pPr algn="ctr"/>
            <a:r>
              <a:rPr lang="en-US" sz="2100" b="1"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Kansas Schools Gating Criteria</a:t>
            </a:r>
          </a:p>
        </p:txBody>
      </p:sp>
      <p:pic>
        <p:nvPicPr>
          <p:cNvPr id="3" name="Picture 2"/>
          <p:cNvPicPr>
            <a:picLocks noChangeAspect="1"/>
          </p:cNvPicPr>
          <p:nvPr/>
        </p:nvPicPr>
        <p:blipFill>
          <a:blip r:embed="rId6"/>
          <a:stretch>
            <a:fillRect/>
          </a:stretch>
        </p:blipFill>
        <p:spPr>
          <a:xfrm>
            <a:off x="5724048" y="205895"/>
            <a:ext cx="2906223" cy="1009160"/>
          </a:xfrm>
          <a:prstGeom prst="rect">
            <a:avLst/>
          </a:prstGeom>
        </p:spPr>
      </p:pic>
      <p:sp>
        <p:nvSpPr>
          <p:cNvPr id="61" name="Google Shape;57;p13">
            <a:extLst>
              <a:ext uri="{FF2B5EF4-FFF2-40B4-BE49-F238E27FC236}">
                <a16:creationId xmlns:a16="http://schemas.microsoft.com/office/drawing/2014/main" id="{A25DA6BC-32E0-B241-8C09-245D5427C414}"/>
              </a:ext>
            </a:extLst>
          </p:cNvPr>
          <p:cNvSpPr/>
          <p:nvPr/>
        </p:nvSpPr>
        <p:spPr>
          <a:xfrm>
            <a:off x="7554209" y="1484449"/>
            <a:ext cx="1071675" cy="253800"/>
          </a:xfrm>
          <a:prstGeom prst="rect">
            <a:avLst/>
          </a:prstGeom>
          <a:solidFill>
            <a:srgbClr val="FF0000"/>
          </a:solid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pPr algn="ctr"/>
            <a:r>
              <a:rPr lang="en" b="1" dirty="0">
                <a:latin typeface="Open Sans Light" panose="020B0306030504020204" pitchFamily="34" charset="0"/>
                <a:ea typeface="Open Sans Light" panose="020B0306030504020204" pitchFamily="34" charset="0"/>
                <a:cs typeface="Open Sans Light" panose="020B0306030504020204" pitchFamily="34" charset="0"/>
                <a:sym typeface="Bebas Neue"/>
              </a:rPr>
              <a:t>Red</a:t>
            </a:r>
            <a:endParaRPr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2" name="Google Shape;58;p13">
            <a:extLst>
              <a:ext uri="{FF2B5EF4-FFF2-40B4-BE49-F238E27FC236}">
                <a16:creationId xmlns:a16="http://schemas.microsoft.com/office/drawing/2014/main" id="{0DCB1D6C-3438-1345-9C69-B712CBC426E2}"/>
              </a:ext>
            </a:extLst>
          </p:cNvPr>
          <p:cNvSpPr/>
          <p:nvPr/>
        </p:nvSpPr>
        <p:spPr>
          <a:xfrm>
            <a:off x="6465696" y="1484445"/>
            <a:ext cx="1088550" cy="253800"/>
          </a:xfrm>
          <a:prstGeom prst="rect">
            <a:avLst/>
          </a:prstGeom>
          <a:solidFill>
            <a:srgbClr val="FF9900"/>
          </a:solidFill>
          <a:ln w="28575" cap="flat" cmpd="sng">
            <a:solidFill>
              <a:schemeClr val="accent4"/>
            </a:solidFill>
            <a:prstDash val="solid"/>
            <a:round/>
            <a:headEnd type="none" w="sm" len="sm"/>
            <a:tailEnd type="none" w="sm" len="sm"/>
          </a:ln>
        </p:spPr>
        <p:txBody>
          <a:bodyPr spcFirstLastPara="1" wrap="square" lIns="68569" tIns="68569" rIns="68569" bIns="68569" anchor="ctr" anchorCtr="0">
            <a:noAutofit/>
          </a:bodyPr>
          <a:lstStyle/>
          <a:p>
            <a:pPr algn="ctr"/>
            <a:r>
              <a:rPr lang="en" b="1" dirty="0">
                <a:latin typeface="Open Sans Light" panose="020B0306030504020204" pitchFamily="34" charset="0"/>
                <a:ea typeface="Open Sans Light" panose="020B0306030504020204" pitchFamily="34" charset="0"/>
                <a:cs typeface="Open Sans Light" panose="020B0306030504020204" pitchFamily="34" charset="0"/>
                <a:sym typeface="Bebas Neue"/>
              </a:rPr>
              <a:t>Orange</a:t>
            </a:r>
            <a:endParaRPr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3" name="Google Shape;59;p13">
            <a:extLst>
              <a:ext uri="{FF2B5EF4-FFF2-40B4-BE49-F238E27FC236}">
                <a16:creationId xmlns:a16="http://schemas.microsoft.com/office/drawing/2014/main" id="{C76ABF91-4A2D-E34B-8A0F-19A92375B26C}"/>
              </a:ext>
            </a:extLst>
          </p:cNvPr>
          <p:cNvSpPr/>
          <p:nvPr/>
        </p:nvSpPr>
        <p:spPr>
          <a:xfrm>
            <a:off x="5377202" y="1484445"/>
            <a:ext cx="1088550" cy="253800"/>
          </a:xfrm>
          <a:prstGeom prst="rect">
            <a:avLst/>
          </a:prstGeom>
          <a:solidFill>
            <a:srgbClr val="FFFF00"/>
          </a:solidFill>
          <a:ln w="28575" cap="flat" cmpd="sng">
            <a:solidFill>
              <a:srgbClr val="FFFF00"/>
            </a:solidFill>
            <a:prstDash val="solid"/>
            <a:round/>
            <a:headEnd type="none" w="sm" len="sm"/>
            <a:tailEnd type="none" w="sm" len="sm"/>
          </a:ln>
        </p:spPr>
        <p:txBody>
          <a:bodyPr spcFirstLastPara="1" wrap="square" lIns="68569" tIns="68569" rIns="68569" bIns="68569" anchor="ctr" anchorCtr="0">
            <a:noAutofit/>
          </a:bodyPr>
          <a:lstStyle/>
          <a:p>
            <a:pPr algn="ctr"/>
            <a:r>
              <a:rPr lang="en" b="1" dirty="0">
                <a:latin typeface="Open Sans Light" panose="020B0306030504020204" pitchFamily="34" charset="0"/>
                <a:ea typeface="Open Sans Light" panose="020B0306030504020204" pitchFamily="34" charset="0"/>
                <a:cs typeface="Open Sans Light" panose="020B0306030504020204" pitchFamily="34" charset="0"/>
                <a:sym typeface="Bebas Neue"/>
              </a:rPr>
              <a:t>Yellow</a:t>
            </a:r>
            <a:endParaRPr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4" name="Google Shape;60;p13">
            <a:extLst>
              <a:ext uri="{FF2B5EF4-FFF2-40B4-BE49-F238E27FC236}">
                <a16:creationId xmlns:a16="http://schemas.microsoft.com/office/drawing/2014/main" id="{48939C84-221D-D042-A155-4FFC10DE591B}"/>
              </a:ext>
            </a:extLst>
          </p:cNvPr>
          <p:cNvSpPr/>
          <p:nvPr/>
        </p:nvSpPr>
        <p:spPr>
          <a:xfrm>
            <a:off x="4288690" y="1484446"/>
            <a:ext cx="1088550" cy="253800"/>
          </a:xfrm>
          <a:prstGeom prst="rect">
            <a:avLst/>
          </a:prstGeom>
          <a:solidFill>
            <a:srgbClr val="00FF00"/>
          </a:solidFill>
          <a:ln w="28575" cap="flat" cmpd="sng">
            <a:solidFill>
              <a:srgbClr val="92D050"/>
            </a:solidFill>
            <a:prstDash val="solid"/>
            <a:round/>
            <a:headEnd type="none" w="sm" len="sm"/>
            <a:tailEnd type="none" w="sm" len="sm"/>
          </a:ln>
        </p:spPr>
        <p:txBody>
          <a:bodyPr spcFirstLastPara="1" wrap="square" lIns="68569" tIns="68569" rIns="68569" bIns="68569" anchor="ctr" anchorCtr="0">
            <a:noAutofit/>
          </a:bodyPr>
          <a:lstStyle/>
          <a:p>
            <a:pPr algn="ctr"/>
            <a:r>
              <a:rPr lang="en" b="1" dirty="0">
                <a:latin typeface="Open Sans Light" panose="020B0306030504020204" pitchFamily="34" charset="0"/>
                <a:ea typeface="Open Sans Light" panose="020B0306030504020204" pitchFamily="34" charset="0"/>
                <a:cs typeface="Open Sans Light" panose="020B0306030504020204" pitchFamily="34" charset="0"/>
                <a:sym typeface="Bebas Neue"/>
              </a:rPr>
              <a:t>Green</a:t>
            </a:r>
            <a:endParaRPr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65" name="Google Shape;73;p13">
            <a:extLst>
              <a:ext uri="{FF2B5EF4-FFF2-40B4-BE49-F238E27FC236}">
                <a16:creationId xmlns:a16="http://schemas.microsoft.com/office/drawing/2014/main" id="{11E4BD89-B903-4246-8EF1-20A2939BF37C}"/>
              </a:ext>
            </a:extLst>
          </p:cNvPr>
          <p:cNvSpPr/>
          <p:nvPr/>
        </p:nvSpPr>
        <p:spPr>
          <a:xfrm>
            <a:off x="5399743" y="1735854"/>
            <a:ext cx="565875" cy="293948"/>
          </a:xfrm>
          <a:prstGeom prst="rect">
            <a:avLst/>
          </a:prstGeom>
          <a:solidFill>
            <a:srgbClr val="D9D9D9"/>
          </a:solidFill>
          <a:ln w="28575" cap="flat" cmpd="sng">
            <a:solidFill>
              <a:srgbClr val="FFFF00"/>
            </a:solidFill>
            <a:prstDash val="solid"/>
            <a:round/>
            <a:headEnd type="none" w="sm" len="sm"/>
            <a:tailEnd type="none" w="sm" len="sm"/>
          </a:ln>
        </p:spPr>
        <p:txBody>
          <a:bodyPr spcFirstLastPara="1" wrap="square" lIns="68569" tIns="68569" rIns="68569" bIns="68569" anchor="ctr" anchorCtr="0">
            <a:noAutofit/>
          </a:bodyPr>
          <a:lstStyle/>
          <a:p>
            <a:pPr algn="ctr"/>
            <a:r>
              <a:rPr lang="en"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rPr>
              <a:t>PK-5</a:t>
            </a:r>
            <a:endParaRPr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2" name="Google Shape;74;p13">
            <a:extLst>
              <a:ext uri="{FF2B5EF4-FFF2-40B4-BE49-F238E27FC236}">
                <a16:creationId xmlns:a16="http://schemas.microsoft.com/office/drawing/2014/main" id="{C3E29620-5DF0-E64D-BAF0-1856EE726D08}"/>
              </a:ext>
            </a:extLst>
          </p:cNvPr>
          <p:cNvSpPr/>
          <p:nvPr/>
        </p:nvSpPr>
        <p:spPr>
          <a:xfrm>
            <a:off x="5933270" y="1735854"/>
            <a:ext cx="549542" cy="293882"/>
          </a:xfrm>
          <a:prstGeom prst="rect">
            <a:avLst/>
          </a:prstGeom>
          <a:solidFill>
            <a:srgbClr val="D9D9D9"/>
          </a:solidFill>
          <a:ln w="28575" cap="flat" cmpd="sng">
            <a:solidFill>
              <a:srgbClr val="FFFF00"/>
            </a:solidFill>
            <a:prstDash val="solid"/>
            <a:round/>
            <a:headEnd type="none" w="sm" len="sm"/>
            <a:tailEnd type="none" w="sm" len="sm"/>
          </a:ln>
        </p:spPr>
        <p:txBody>
          <a:bodyPr spcFirstLastPara="1" wrap="square" lIns="68569" tIns="68569" rIns="68569" bIns="68569" anchor="ctr" anchorCtr="0">
            <a:noAutofit/>
          </a:bodyPr>
          <a:lstStyle/>
          <a:p>
            <a:pPr algn="ctr"/>
            <a:r>
              <a:rPr lang="en"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rPr>
              <a:t>6-12</a:t>
            </a:r>
            <a:endParaRPr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3" name="Google Shape;75;p13">
            <a:extLst>
              <a:ext uri="{FF2B5EF4-FFF2-40B4-BE49-F238E27FC236}">
                <a16:creationId xmlns:a16="http://schemas.microsoft.com/office/drawing/2014/main" id="{D99AB918-7911-F148-818B-4468FB768E79}"/>
              </a:ext>
            </a:extLst>
          </p:cNvPr>
          <p:cNvSpPr/>
          <p:nvPr/>
        </p:nvSpPr>
        <p:spPr>
          <a:xfrm>
            <a:off x="4289018" y="1752303"/>
            <a:ext cx="1091764" cy="281038"/>
          </a:xfrm>
          <a:prstGeom prst="rect">
            <a:avLst/>
          </a:prstGeom>
          <a:solidFill>
            <a:srgbClr val="D9D9D9"/>
          </a:solidFill>
          <a:ln w="28575" cap="flat" cmpd="sng">
            <a:solidFill>
              <a:srgbClr val="00FF00"/>
            </a:solidFill>
            <a:prstDash val="solid"/>
            <a:round/>
            <a:headEnd type="none" w="sm" len="sm"/>
            <a:tailEnd type="none" w="sm" len="sm"/>
          </a:ln>
        </p:spPr>
        <p:txBody>
          <a:bodyPr spcFirstLastPara="1" wrap="square" lIns="68569" tIns="68569" rIns="68569" bIns="68569" anchor="ctr" anchorCtr="0">
            <a:noAutofit/>
          </a:bodyPr>
          <a:lstStyle/>
          <a:p>
            <a:pPr algn="ctr"/>
            <a:r>
              <a:rPr lang="en"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rPr>
              <a:t>PK-12</a:t>
            </a:r>
            <a:endParaRPr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4" name="Google Shape;106;p13">
            <a:extLst>
              <a:ext uri="{FF2B5EF4-FFF2-40B4-BE49-F238E27FC236}">
                <a16:creationId xmlns:a16="http://schemas.microsoft.com/office/drawing/2014/main" id="{638A1127-68F4-334A-A34C-0630F6B5F910}"/>
              </a:ext>
            </a:extLst>
          </p:cNvPr>
          <p:cNvSpPr/>
          <p:nvPr/>
        </p:nvSpPr>
        <p:spPr>
          <a:xfrm>
            <a:off x="6481130" y="1730625"/>
            <a:ext cx="565875" cy="298558"/>
          </a:xfrm>
          <a:prstGeom prst="rect">
            <a:avLst/>
          </a:prstGeom>
          <a:solidFill>
            <a:srgbClr val="D9D9D9"/>
          </a:solidFill>
          <a:ln w="2857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algn="ctr"/>
            <a:r>
              <a:rPr lang="en"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rPr>
              <a:t>PK-5</a:t>
            </a:r>
            <a:endParaRPr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75" name="Google Shape;61;p13">
            <a:extLst>
              <a:ext uri="{FF2B5EF4-FFF2-40B4-BE49-F238E27FC236}">
                <a16:creationId xmlns:a16="http://schemas.microsoft.com/office/drawing/2014/main" id="{225757F3-C28B-C441-B249-33918D41A887}"/>
              </a:ext>
            </a:extLst>
          </p:cNvPr>
          <p:cNvSpPr/>
          <p:nvPr/>
        </p:nvSpPr>
        <p:spPr>
          <a:xfrm>
            <a:off x="7561496" y="1731417"/>
            <a:ext cx="1062737" cy="298013"/>
          </a:xfrm>
          <a:prstGeom prst="rect">
            <a:avLst/>
          </a:prstGeom>
          <a:solidFill>
            <a:srgbClr val="D9D9D9"/>
          </a:solidFill>
          <a:ln w="28575"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pPr algn="ctr"/>
            <a:r>
              <a:rPr lang="en"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rPr>
              <a:t>PK-12</a:t>
            </a:r>
            <a:endParaRPr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
        <p:nvSpPr>
          <p:cNvPr id="86" name="Google Shape;107;p13">
            <a:extLst>
              <a:ext uri="{FF2B5EF4-FFF2-40B4-BE49-F238E27FC236}">
                <a16:creationId xmlns:a16="http://schemas.microsoft.com/office/drawing/2014/main" id="{32CEE865-89A7-B143-8906-F3B0242E9269}"/>
              </a:ext>
            </a:extLst>
          </p:cNvPr>
          <p:cNvSpPr/>
          <p:nvPr/>
        </p:nvSpPr>
        <p:spPr>
          <a:xfrm>
            <a:off x="7061308" y="1725579"/>
            <a:ext cx="502910" cy="301183"/>
          </a:xfrm>
          <a:prstGeom prst="rect">
            <a:avLst/>
          </a:prstGeom>
          <a:solidFill>
            <a:srgbClr val="D9D9D9"/>
          </a:solidFill>
          <a:ln w="28575" cap="flat" cmpd="sng">
            <a:solidFill>
              <a:srgbClr val="FF9900"/>
            </a:solidFill>
            <a:prstDash val="solid"/>
            <a:round/>
            <a:headEnd type="none" w="sm" len="sm"/>
            <a:tailEnd type="none" w="sm" len="sm"/>
          </a:ln>
        </p:spPr>
        <p:txBody>
          <a:bodyPr spcFirstLastPara="1" wrap="square" lIns="68569" tIns="68569" rIns="68569" bIns="68569" anchor="ctr" anchorCtr="0">
            <a:noAutofit/>
          </a:bodyPr>
          <a:lstStyle/>
          <a:p>
            <a:pPr algn="ctr"/>
            <a:r>
              <a:rPr lang="en"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rPr>
              <a:t>6-12</a:t>
            </a:r>
            <a:endParaRPr sz="1350" b="1" dirty="0">
              <a:latin typeface="Open Sans Light" panose="020B0306030504020204" pitchFamily="34" charset="0"/>
              <a:ea typeface="Open Sans Light" panose="020B0306030504020204" pitchFamily="34" charset="0"/>
              <a:cs typeface="Open Sans Light" panose="020B0306030504020204" pitchFamily="34" charset="0"/>
              <a:sym typeface="Bebas Neue"/>
            </a:endParaRPr>
          </a:p>
        </p:txBody>
      </p:sp>
    </p:spTree>
    <p:extLst>
      <p:ext uri="{BB962C8B-B14F-4D97-AF65-F5344CB8AC3E}">
        <p14:creationId xmlns:p14="http://schemas.microsoft.com/office/powerpoint/2010/main" val="1757412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3166</TotalTime>
  <Words>1070</Words>
  <Application>Microsoft Office PowerPoint</Application>
  <PresentationFormat>Widescreen</PresentationFormat>
  <Paragraphs>113</Paragraphs>
  <Slides>18</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Bebas Neue</vt:lpstr>
      <vt:lpstr>Calibri</vt:lpstr>
      <vt:lpstr>Dosis</vt:lpstr>
      <vt:lpstr>Open Sans Light</vt:lpstr>
      <vt:lpstr>Open Sans Semibold</vt:lpstr>
      <vt:lpstr>Roboto</vt:lpstr>
      <vt:lpstr>Segoe UI</vt:lpstr>
      <vt:lpstr>1_Custom Design</vt:lpstr>
      <vt:lpstr>Office Theme</vt:lpstr>
      <vt:lpstr>Simple Light</vt:lpstr>
      <vt:lpstr>Navigating Change 2020</vt:lpstr>
      <vt:lpstr>PowerPoint Presentation</vt:lpstr>
      <vt:lpstr>PowerPoint Presentation</vt:lpstr>
      <vt:lpstr>Our dilemma as Educational Leaders</vt:lpstr>
      <vt:lpstr>PowerPoint Presentation</vt:lpstr>
      <vt:lpstr>Learning Environments</vt:lpstr>
      <vt:lpstr>Please consider this…</vt:lpstr>
      <vt:lpstr>What districts are currently facing</vt:lpstr>
      <vt:lpstr>PowerPoint Presentation</vt:lpstr>
      <vt:lpstr>PowerPoint Presentation</vt:lpstr>
      <vt:lpstr>What to do now?</vt:lpstr>
      <vt:lpstr>PowerPoint Presentation</vt:lpstr>
      <vt:lpstr>Three Major Problems</vt:lpstr>
      <vt:lpstr>Lack of Good Facilities</vt:lpstr>
      <vt:lpstr>Lack of qualified staff to lower class size</vt:lpstr>
      <vt:lpstr>Lack of financial resources</vt:lpstr>
      <vt:lpstr>Issues not Resolved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Change 2020</dc:title>
  <dc:creator>Randy Watson</dc:creator>
  <cp:lastModifiedBy>Makayla Auldridge</cp:lastModifiedBy>
  <cp:revision>45</cp:revision>
  <dcterms:created xsi:type="dcterms:W3CDTF">2020-09-22T10:56:02Z</dcterms:created>
  <dcterms:modified xsi:type="dcterms:W3CDTF">2021-08-30T14:58:23Z</dcterms:modified>
</cp:coreProperties>
</file>