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4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  <p:sldMasterId id="2147483682" r:id="rId2"/>
    <p:sldMasterId id="2147483698" r:id="rId3"/>
    <p:sldMasterId id="2147483716" r:id="rId4"/>
    <p:sldMasterId id="2147483736" r:id="rId5"/>
  </p:sldMasterIdLst>
  <p:notesMasterIdLst>
    <p:notesMasterId r:id="rId22"/>
  </p:notesMasterIdLst>
  <p:handoutMasterIdLst>
    <p:handoutMasterId r:id="rId23"/>
  </p:handoutMasterIdLst>
  <p:sldIdLst>
    <p:sldId id="457" r:id="rId6"/>
    <p:sldId id="868" r:id="rId7"/>
    <p:sldId id="1035" r:id="rId8"/>
    <p:sldId id="1019" r:id="rId9"/>
    <p:sldId id="1060" r:id="rId10"/>
    <p:sldId id="1063" r:id="rId11"/>
    <p:sldId id="663" r:id="rId12"/>
    <p:sldId id="662" r:id="rId13"/>
    <p:sldId id="949" r:id="rId14"/>
    <p:sldId id="1056" r:id="rId15"/>
    <p:sldId id="1067" r:id="rId16"/>
    <p:sldId id="1068" r:id="rId17"/>
    <p:sldId id="1064" r:id="rId18"/>
    <p:sldId id="1065" r:id="rId19"/>
    <p:sldId id="1066" r:id="rId20"/>
    <p:sldId id="456" r:id="rId2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41651"/>
    <a:srgbClr val="CC9900"/>
    <a:srgbClr val="C8D6DE"/>
    <a:srgbClr val="AEC8D5"/>
    <a:srgbClr val="909295"/>
    <a:srgbClr val="000000"/>
    <a:srgbClr val="E9B11C"/>
    <a:srgbClr val="612C19"/>
    <a:srgbClr val="B6653A"/>
    <a:srgbClr val="A356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6342" autoAdjust="0"/>
    <p:restoredTop sz="96437" autoAdjust="0"/>
  </p:normalViewPr>
  <p:slideViewPr>
    <p:cSldViewPr snapToGrid="0" snapToObjects="1">
      <p:cViewPr varScale="1">
        <p:scale>
          <a:sx n="182" d="100"/>
          <a:sy n="182" d="100"/>
        </p:scale>
        <p:origin x="176" y="101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255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2C9BA0-F89E-7B45-99F8-52E6FD4188C9}" type="doc">
      <dgm:prSet loTypeId="urn:microsoft.com/office/officeart/2008/layout/VerticalCurvedList" loCatId="cycl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2B1DE18-6A1C-AD4B-A580-EFB10306A31C}">
      <dgm:prSet phldrT="[Text]" custT="1"/>
      <dgm:spPr/>
      <dgm:t>
        <a:bodyPr/>
        <a:lstStyle/>
        <a:p>
          <a:r>
            <a:rPr lang="en-US" sz="3600" dirty="0">
              <a:solidFill>
                <a:schemeClr val="tx2"/>
              </a:solidFill>
            </a:rPr>
            <a:t>Social Emotional Growth</a:t>
          </a:r>
        </a:p>
      </dgm:t>
    </dgm:pt>
    <dgm:pt modelId="{13E9FF27-2C9A-A64F-A273-CA7F6631F7E2}" type="parTrans" cxnId="{9F16D85B-4AE5-F149-967F-1F3CFFD4E509}">
      <dgm:prSet/>
      <dgm:spPr/>
      <dgm:t>
        <a:bodyPr/>
        <a:lstStyle/>
        <a:p>
          <a:endParaRPr lang="en-US"/>
        </a:p>
      </dgm:t>
    </dgm:pt>
    <dgm:pt modelId="{FDBFCE31-5707-1949-9F5A-BF004052C599}" type="sibTrans" cxnId="{9F16D85B-4AE5-F149-967F-1F3CFFD4E509}">
      <dgm:prSet/>
      <dgm:spPr>
        <a:ln w="63500">
          <a:solidFill>
            <a:schemeClr val="accent5"/>
          </a:solidFill>
        </a:ln>
      </dgm:spPr>
      <dgm:t>
        <a:bodyPr/>
        <a:lstStyle/>
        <a:p>
          <a:endParaRPr lang="en-US"/>
        </a:p>
      </dgm:t>
    </dgm:pt>
    <dgm:pt modelId="{99B1A442-20F6-9947-9CF1-82B1CE2D9FA8}">
      <dgm:prSet phldrT="[Text]" custT="1"/>
      <dgm:spPr/>
      <dgm:t>
        <a:bodyPr/>
        <a:lstStyle/>
        <a:p>
          <a:r>
            <a:rPr lang="en-US" sz="3600" dirty="0"/>
            <a:t>Kindergarten Readiness</a:t>
          </a:r>
        </a:p>
      </dgm:t>
    </dgm:pt>
    <dgm:pt modelId="{C6381D3D-E105-E24A-8E7C-8ADC1E98C99F}" type="parTrans" cxnId="{800F7B7A-31E6-AA4E-BF8B-1DEE4070078C}">
      <dgm:prSet/>
      <dgm:spPr/>
      <dgm:t>
        <a:bodyPr/>
        <a:lstStyle/>
        <a:p>
          <a:endParaRPr lang="en-US"/>
        </a:p>
      </dgm:t>
    </dgm:pt>
    <dgm:pt modelId="{58047661-2D73-0442-9A34-8356F2CDA7C7}" type="sibTrans" cxnId="{800F7B7A-31E6-AA4E-BF8B-1DEE4070078C}">
      <dgm:prSet/>
      <dgm:spPr/>
      <dgm:t>
        <a:bodyPr/>
        <a:lstStyle/>
        <a:p>
          <a:endParaRPr lang="en-US"/>
        </a:p>
      </dgm:t>
    </dgm:pt>
    <dgm:pt modelId="{036BCADC-AE57-E04A-B05A-E6530078CE91}">
      <dgm:prSet phldrT="[Text]" custT="1"/>
      <dgm:spPr>
        <a:gradFill rotWithShape="0">
          <a:gsLst>
            <a:gs pos="0">
              <a:schemeClr val="tx2"/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sz="3600" dirty="0"/>
            <a:t>Individual Plan of Study</a:t>
          </a:r>
        </a:p>
      </dgm:t>
    </dgm:pt>
    <dgm:pt modelId="{6C4085EE-AD47-6D4B-B303-652227D848A1}" type="parTrans" cxnId="{2B8A386B-DD3B-F049-BFD4-B54E2F8F7BBA}">
      <dgm:prSet/>
      <dgm:spPr/>
      <dgm:t>
        <a:bodyPr/>
        <a:lstStyle/>
        <a:p>
          <a:endParaRPr lang="en-US"/>
        </a:p>
      </dgm:t>
    </dgm:pt>
    <dgm:pt modelId="{AB3F628A-0C30-3740-8323-4D934A9B747A}" type="sibTrans" cxnId="{2B8A386B-DD3B-F049-BFD4-B54E2F8F7BBA}">
      <dgm:prSet/>
      <dgm:spPr/>
      <dgm:t>
        <a:bodyPr/>
        <a:lstStyle/>
        <a:p>
          <a:endParaRPr lang="en-US"/>
        </a:p>
      </dgm:t>
    </dgm:pt>
    <dgm:pt modelId="{5B7B2099-41D8-004B-8D65-B38C39E321CD}">
      <dgm:prSet phldrT="[Text]" custT="1"/>
      <dgm:sp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en-US" sz="3000" dirty="0"/>
            <a:t>High School Graduation Rates</a:t>
          </a:r>
        </a:p>
      </dgm:t>
    </dgm:pt>
    <dgm:pt modelId="{29E06F37-7257-6B4A-9B80-2E6417372E2D}" type="parTrans" cxnId="{55F0964B-75B7-B441-88D6-6463C7D39A85}">
      <dgm:prSet/>
      <dgm:spPr/>
      <dgm:t>
        <a:bodyPr/>
        <a:lstStyle/>
        <a:p>
          <a:endParaRPr lang="en-US"/>
        </a:p>
      </dgm:t>
    </dgm:pt>
    <dgm:pt modelId="{9B7EDC5B-41DC-4642-BBB6-4572F64C15CA}" type="sibTrans" cxnId="{55F0964B-75B7-B441-88D6-6463C7D39A85}">
      <dgm:prSet/>
      <dgm:spPr/>
      <dgm:t>
        <a:bodyPr/>
        <a:lstStyle/>
        <a:p>
          <a:endParaRPr lang="en-US"/>
        </a:p>
      </dgm:t>
    </dgm:pt>
    <dgm:pt modelId="{4CD40E5E-F263-3C45-AEBF-86D8DD33391C}">
      <dgm:prSet phldrT="[Text]" custT="1"/>
      <dgm:spPr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>
          <a:glow>
            <a:schemeClr val="bg2"/>
          </a:glow>
        </a:effectLst>
      </dgm:spPr>
      <dgm:t>
        <a:bodyPr/>
        <a:lstStyle/>
        <a:p>
          <a:r>
            <a:rPr lang="en-US" sz="3200" dirty="0"/>
            <a:t>Post Secondary Completion</a:t>
          </a:r>
        </a:p>
      </dgm:t>
    </dgm:pt>
    <dgm:pt modelId="{571C5902-1825-A943-BD93-B236903D4DD2}" type="parTrans" cxnId="{A98D70D0-FDE7-DB41-8A7B-0C01FEFFC19D}">
      <dgm:prSet/>
      <dgm:spPr/>
      <dgm:t>
        <a:bodyPr/>
        <a:lstStyle/>
        <a:p>
          <a:endParaRPr lang="en-US"/>
        </a:p>
      </dgm:t>
    </dgm:pt>
    <dgm:pt modelId="{B8C9C7EC-D845-2F4C-ADCC-45B89C6F3098}" type="sibTrans" cxnId="{A98D70D0-FDE7-DB41-8A7B-0C01FEFFC19D}">
      <dgm:prSet/>
      <dgm:spPr/>
      <dgm:t>
        <a:bodyPr/>
        <a:lstStyle/>
        <a:p>
          <a:endParaRPr lang="en-US"/>
        </a:p>
      </dgm:t>
    </dgm:pt>
    <dgm:pt modelId="{8920BE36-2629-4647-82BB-E5679876C639}" type="pres">
      <dgm:prSet presAssocID="{082C9BA0-F89E-7B45-99F8-52E6FD4188C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7B1087D9-B106-2B40-903A-2B80FD210404}" type="pres">
      <dgm:prSet presAssocID="{082C9BA0-F89E-7B45-99F8-52E6FD4188C9}" presName="Name1" presStyleCnt="0"/>
      <dgm:spPr/>
    </dgm:pt>
    <dgm:pt modelId="{E7F6D431-189D-D74F-8DD8-0D83DF54FA90}" type="pres">
      <dgm:prSet presAssocID="{082C9BA0-F89E-7B45-99F8-52E6FD4188C9}" presName="cycle" presStyleCnt="0"/>
      <dgm:spPr/>
    </dgm:pt>
    <dgm:pt modelId="{1D44CD56-337C-6F47-A065-23F9BB34CE58}" type="pres">
      <dgm:prSet presAssocID="{082C9BA0-F89E-7B45-99F8-52E6FD4188C9}" presName="srcNode" presStyleLbl="node1" presStyleIdx="0" presStyleCnt="5"/>
      <dgm:spPr/>
    </dgm:pt>
    <dgm:pt modelId="{F74A63C8-E466-1848-8610-D8932C7E91B0}" type="pres">
      <dgm:prSet presAssocID="{082C9BA0-F89E-7B45-99F8-52E6FD4188C9}" presName="conn" presStyleLbl="parChTrans1D2" presStyleIdx="0" presStyleCnt="1" custScaleX="99933"/>
      <dgm:spPr/>
      <dgm:t>
        <a:bodyPr/>
        <a:lstStyle/>
        <a:p>
          <a:endParaRPr lang="en-US"/>
        </a:p>
      </dgm:t>
    </dgm:pt>
    <dgm:pt modelId="{63D374A2-C544-1A40-B71B-CD7E926EB63B}" type="pres">
      <dgm:prSet presAssocID="{082C9BA0-F89E-7B45-99F8-52E6FD4188C9}" presName="extraNode" presStyleLbl="node1" presStyleIdx="0" presStyleCnt="5"/>
      <dgm:spPr/>
    </dgm:pt>
    <dgm:pt modelId="{F6B1C594-E5B8-3145-9EE6-EE995A413001}" type="pres">
      <dgm:prSet presAssocID="{082C9BA0-F89E-7B45-99F8-52E6FD4188C9}" presName="dstNode" presStyleLbl="node1" presStyleIdx="0" presStyleCnt="5"/>
      <dgm:spPr/>
    </dgm:pt>
    <dgm:pt modelId="{2BE05F37-9A4A-2141-9302-759141DC58F7}" type="pres">
      <dgm:prSet presAssocID="{52B1DE18-6A1C-AD4B-A580-EFB10306A31C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3C38E-C9FE-034C-9977-DE6957BCE791}" type="pres">
      <dgm:prSet presAssocID="{52B1DE18-6A1C-AD4B-A580-EFB10306A31C}" presName="accent_1" presStyleCnt="0"/>
      <dgm:spPr/>
    </dgm:pt>
    <dgm:pt modelId="{676A47F5-D9A2-4F40-BEAA-4080D9BB4C27}" type="pres">
      <dgm:prSet presAssocID="{52B1DE18-6A1C-AD4B-A580-EFB10306A31C}" presName="accentRepeatNode" presStyleLbl="solidFgAcc1" presStyleIdx="0" presStyleCnt="5"/>
      <dgm:spPr>
        <a:solidFill>
          <a:schemeClr val="accent2"/>
        </a:solidFill>
        <a:ln w="25400">
          <a:noFill/>
        </a:ln>
        <a:effectLst>
          <a:glow rad="127000">
            <a:schemeClr val="accent2">
              <a:alpha val="30000"/>
            </a:schemeClr>
          </a:glow>
        </a:effectLst>
      </dgm:spPr>
    </dgm:pt>
    <dgm:pt modelId="{0790621F-E159-F845-BDA3-95A52492E165}" type="pres">
      <dgm:prSet presAssocID="{99B1A442-20F6-9947-9CF1-82B1CE2D9FA8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44EB7E-7515-284F-B260-524F5A9BB8FA}" type="pres">
      <dgm:prSet presAssocID="{99B1A442-20F6-9947-9CF1-82B1CE2D9FA8}" presName="accent_2" presStyleCnt="0"/>
      <dgm:spPr/>
    </dgm:pt>
    <dgm:pt modelId="{10B4999E-721F-EE47-8AA6-BB33D4EBAE51}" type="pres">
      <dgm:prSet presAssocID="{99B1A442-20F6-9947-9CF1-82B1CE2D9FA8}" presName="accentRepeatNode" presStyleLbl="solidFgAcc1" presStyleIdx="1" presStyleCnt="5"/>
      <dgm:spPr>
        <a:solidFill>
          <a:schemeClr val="accent3"/>
        </a:solidFill>
        <a:effectLst>
          <a:glow rad="127000">
            <a:schemeClr val="accent3">
              <a:alpha val="30000"/>
            </a:schemeClr>
          </a:glow>
        </a:effectLst>
      </dgm:spPr>
    </dgm:pt>
    <dgm:pt modelId="{628BF3DB-8C74-1E49-A51A-11216C57049F}" type="pres">
      <dgm:prSet presAssocID="{036BCADC-AE57-E04A-B05A-E6530078CE91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6781E5-C5D9-0F4D-9768-AA41A07EED68}" type="pres">
      <dgm:prSet presAssocID="{036BCADC-AE57-E04A-B05A-E6530078CE91}" presName="accent_3" presStyleCnt="0"/>
      <dgm:spPr/>
    </dgm:pt>
    <dgm:pt modelId="{EA8FAC7C-1433-314D-A6DF-38B6083DA1D5}" type="pres">
      <dgm:prSet presAssocID="{036BCADC-AE57-E04A-B05A-E6530078CE91}" presName="accentRepeatNode" presStyleLbl="solidFgAcc1" presStyleIdx="2" presStyleCnt="5"/>
      <dgm:spPr>
        <a:solidFill>
          <a:schemeClr val="tx2"/>
        </a:solidFill>
        <a:ln>
          <a:noFill/>
        </a:ln>
        <a:effectLst>
          <a:glow rad="127000">
            <a:schemeClr val="tx2">
              <a:alpha val="30000"/>
            </a:schemeClr>
          </a:glow>
        </a:effectLst>
      </dgm:spPr>
    </dgm:pt>
    <dgm:pt modelId="{D00DCD45-E5DB-9E44-BAB2-137C8E0A3DFB}" type="pres">
      <dgm:prSet presAssocID="{5B7B2099-41D8-004B-8D65-B38C39E321CD}" presName="text_4" presStyleLbl="node1" presStyleIdx="3" presStyleCnt="5" custLinFactNeighborX="-587" custLinFactNeighborY="-6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68FF1B-B3A2-E24C-90DB-9B339840373A}" type="pres">
      <dgm:prSet presAssocID="{5B7B2099-41D8-004B-8D65-B38C39E321CD}" presName="accent_4" presStyleCnt="0"/>
      <dgm:spPr/>
    </dgm:pt>
    <dgm:pt modelId="{BA677D07-8372-2944-89BD-C80AFD2B35A8}" type="pres">
      <dgm:prSet presAssocID="{5B7B2099-41D8-004B-8D65-B38C39E321CD}" presName="accentRepeatNode" presStyleLbl="solidFgAcc1" presStyleIdx="3" presStyleCnt="5"/>
      <dgm:spPr>
        <a:solidFill>
          <a:schemeClr val="accent1"/>
        </a:solidFill>
        <a:ln>
          <a:noFill/>
        </a:ln>
        <a:effectLst>
          <a:glow rad="127000">
            <a:schemeClr val="accent1">
              <a:alpha val="30000"/>
            </a:schemeClr>
          </a:glow>
        </a:effectLst>
      </dgm:spPr>
    </dgm:pt>
    <dgm:pt modelId="{937BE5E8-7FBB-D646-831F-44001EF04F5A}" type="pres">
      <dgm:prSet presAssocID="{4CD40E5E-F263-3C45-AEBF-86D8DD33391C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C94A50-B091-C144-B0AF-6669D8D11E72}" type="pres">
      <dgm:prSet presAssocID="{4CD40E5E-F263-3C45-AEBF-86D8DD33391C}" presName="accent_5" presStyleCnt="0"/>
      <dgm:spPr/>
    </dgm:pt>
    <dgm:pt modelId="{F2350631-4FB8-D847-AE4E-D61583B1F5CA}" type="pres">
      <dgm:prSet presAssocID="{4CD40E5E-F263-3C45-AEBF-86D8DD33391C}" presName="accentRepeatNode" presStyleLbl="solidFgAcc1" presStyleIdx="4" presStyleCnt="5"/>
      <dgm:spPr>
        <a:solidFill>
          <a:schemeClr val="bg2"/>
        </a:solidFill>
        <a:effectLst>
          <a:glow rad="127000">
            <a:schemeClr val="bg2">
              <a:alpha val="30000"/>
            </a:schemeClr>
          </a:glow>
        </a:effectLst>
      </dgm:spPr>
    </dgm:pt>
  </dgm:ptLst>
  <dgm:cxnLst>
    <dgm:cxn modelId="{F347561F-8726-DF4F-B43E-364FF45D6437}" type="presOf" srcId="{5B7B2099-41D8-004B-8D65-B38C39E321CD}" destId="{D00DCD45-E5DB-9E44-BAB2-137C8E0A3DFB}" srcOrd="0" destOrd="0" presId="urn:microsoft.com/office/officeart/2008/layout/VerticalCurvedList"/>
    <dgm:cxn modelId="{434F0B22-E7B5-3243-ADA5-090A756BADFD}" type="presOf" srcId="{FDBFCE31-5707-1949-9F5A-BF004052C599}" destId="{F74A63C8-E466-1848-8610-D8932C7E91B0}" srcOrd="0" destOrd="0" presId="urn:microsoft.com/office/officeart/2008/layout/VerticalCurvedList"/>
    <dgm:cxn modelId="{C2CAA487-EF60-CD43-AAC2-215C934326A8}" type="presOf" srcId="{036BCADC-AE57-E04A-B05A-E6530078CE91}" destId="{628BF3DB-8C74-1E49-A51A-11216C57049F}" srcOrd="0" destOrd="0" presId="urn:microsoft.com/office/officeart/2008/layout/VerticalCurvedList"/>
    <dgm:cxn modelId="{F1E5E53D-034A-AC42-837B-E2F0F8A9751A}" type="presOf" srcId="{082C9BA0-F89E-7B45-99F8-52E6FD4188C9}" destId="{8920BE36-2629-4647-82BB-E5679876C639}" srcOrd="0" destOrd="0" presId="urn:microsoft.com/office/officeart/2008/layout/VerticalCurvedList"/>
    <dgm:cxn modelId="{55F0964B-75B7-B441-88D6-6463C7D39A85}" srcId="{082C9BA0-F89E-7B45-99F8-52E6FD4188C9}" destId="{5B7B2099-41D8-004B-8D65-B38C39E321CD}" srcOrd="3" destOrd="0" parTransId="{29E06F37-7257-6B4A-9B80-2E6417372E2D}" sibTransId="{9B7EDC5B-41DC-4642-BBB6-4572F64C15CA}"/>
    <dgm:cxn modelId="{A98D70D0-FDE7-DB41-8A7B-0C01FEFFC19D}" srcId="{082C9BA0-F89E-7B45-99F8-52E6FD4188C9}" destId="{4CD40E5E-F263-3C45-AEBF-86D8DD33391C}" srcOrd="4" destOrd="0" parTransId="{571C5902-1825-A943-BD93-B236903D4DD2}" sibTransId="{B8C9C7EC-D845-2F4C-ADCC-45B89C6F3098}"/>
    <dgm:cxn modelId="{74CA8D49-A521-9D4E-BFA1-4C0401FC2407}" type="presOf" srcId="{99B1A442-20F6-9947-9CF1-82B1CE2D9FA8}" destId="{0790621F-E159-F845-BDA3-95A52492E165}" srcOrd="0" destOrd="0" presId="urn:microsoft.com/office/officeart/2008/layout/VerticalCurvedList"/>
    <dgm:cxn modelId="{04BC41A1-4D91-5A47-B87C-DF0B56795541}" type="presOf" srcId="{52B1DE18-6A1C-AD4B-A580-EFB10306A31C}" destId="{2BE05F37-9A4A-2141-9302-759141DC58F7}" srcOrd="0" destOrd="0" presId="urn:microsoft.com/office/officeart/2008/layout/VerticalCurvedList"/>
    <dgm:cxn modelId="{9F16D85B-4AE5-F149-967F-1F3CFFD4E509}" srcId="{082C9BA0-F89E-7B45-99F8-52E6FD4188C9}" destId="{52B1DE18-6A1C-AD4B-A580-EFB10306A31C}" srcOrd="0" destOrd="0" parTransId="{13E9FF27-2C9A-A64F-A273-CA7F6631F7E2}" sibTransId="{FDBFCE31-5707-1949-9F5A-BF004052C599}"/>
    <dgm:cxn modelId="{800F7B7A-31E6-AA4E-BF8B-1DEE4070078C}" srcId="{082C9BA0-F89E-7B45-99F8-52E6FD4188C9}" destId="{99B1A442-20F6-9947-9CF1-82B1CE2D9FA8}" srcOrd="1" destOrd="0" parTransId="{C6381D3D-E105-E24A-8E7C-8ADC1E98C99F}" sibTransId="{58047661-2D73-0442-9A34-8356F2CDA7C7}"/>
    <dgm:cxn modelId="{2B8A386B-DD3B-F049-BFD4-B54E2F8F7BBA}" srcId="{082C9BA0-F89E-7B45-99F8-52E6FD4188C9}" destId="{036BCADC-AE57-E04A-B05A-E6530078CE91}" srcOrd="2" destOrd="0" parTransId="{6C4085EE-AD47-6D4B-B303-652227D848A1}" sibTransId="{AB3F628A-0C30-3740-8323-4D934A9B747A}"/>
    <dgm:cxn modelId="{CEBFAFC6-2ADC-F349-A6D9-1D4908F829B1}" type="presOf" srcId="{4CD40E5E-F263-3C45-AEBF-86D8DD33391C}" destId="{937BE5E8-7FBB-D646-831F-44001EF04F5A}" srcOrd="0" destOrd="0" presId="urn:microsoft.com/office/officeart/2008/layout/VerticalCurvedList"/>
    <dgm:cxn modelId="{87532326-2A27-844B-82CB-606060C96CAC}" type="presParOf" srcId="{8920BE36-2629-4647-82BB-E5679876C639}" destId="{7B1087D9-B106-2B40-903A-2B80FD210404}" srcOrd="0" destOrd="0" presId="urn:microsoft.com/office/officeart/2008/layout/VerticalCurvedList"/>
    <dgm:cxn modelId="{57712285-E105-F244-B3AF-C69657C9FBC7}" type="presParOf" srcId="{7B1087D9-B106-2B40-903A-2B80FD210404}" destId="{E7F6D431-189D-D74F-8DD8-0D83DF54FA90}" srcOrd="0" destOrd="0" presId="urn:microsoft.com/office/officeart/2008/layout/VerticalCurvedList"/>
    <dgm:cxn modelId="{291711C2-2363-8048-8859-23C4184D2238}" type="presParOf" srcId="{E7F6D431-189D-D74F-8DD8-0D83DF54FA90}" destId="{1D44CD56-337C-6F47-A065-23F9BB34CE58}" srcOrd="0" destOrd="0" presId="urn:microsoft.com/office/officeart/2008/layout/VerticalCurvedList"/>
    <dgm:cxn modelId="{09780FED-BD1D-5549-9230-FC9D5299FB0C}" type="presParOf" srcId="{E7F6D431-189D-D74F-8DD8-0D83DF54FA90}" destId="{F74A63C8-E466-1848-8610-D8932C7E91B0}" srcOrd="1" destOrd="0" presId="urn:microsoft.com/office/officeart/2008/layout/VerticalCurvedList"/>
    <dgm:cxn modelId="{3F7449ED-8F63-C140-9B69-BA65C0D55AED}" type="presParOf" srcId="{E7F6D431-189D-D74F-8DD8-0D83DF54FA90}" destId="{63D374A2-C544-1A40-B71B-CD7E926EB63B}" srcOrd="2" destOrd="0" presId="urn:microsoft.com/office/officeart/2008/layout/VerticalCurvedList"/>
    <dgm:cxn modelId="{A31EB875-4AFB-B34B-B17F-9EBFF5E9AEAD}" type="presParOf" srcId="{E7F6D431-189D-D74F-8DD8-0D83DF54FA90}" destId="{F6B1C594-E5B8-3145-9EE6-EE995A413001}" srcOrd="3" destOrd="0" presId="urn:microsoft.com/office/officeart/2008/layout/VerticalCurvedList"/>
    <dgm:cxn modelId="{5AF43E57-29FE-3C4C-AC1C-928DB9F41D4A}" type="presParOf" srcId="{7B1087D9-B106-2B40-903A-2B80FD210404}" destId="{2BE05F37-9A4A-2141-9302-759141DC58F7}" srcOrd="1" destOrd="0" presId="urn:microsoft.com/office/officeart/2008/layout/VerticalCurvedList"/>
    <dgm:cxn modelId="{0AAB409D-D5DC-EF40-9AF0-06D7A4376F19}" type="presParOf" srcId="{7B1087D9-B106-2B40-903A-2B80FD210404}" destId="{9453C38E-C9FE-034C-9977-DE6957BCE791}" srcOrd="2" destOrd="0" presId="urn:microsoft.com/office/officeart/2008/layout/VerticalCurvedList"/>
    <dgm:cxn modelId="{7882105B-C370-9243-AF36-4FCD74F56A21}" type="presParOf" srcId="{9453C38E-C9FE-034C-9977-DE6957BCE791}" destId="{676A47F5-D9A2-4F40-BEAA-4080D9BB4C27}" srcOrd="0" destOrd="0" presId="urn:microsoft.com/office/officeart/2008/layout/VerticalCurvedList"/>
    <dgm:cxn modelId="{63DFEFA0-6060-B948-9B77-736F1A0EFC93}" type="presParOf" srcId="{7B1087D9-B106-2B40-903A-2B80FD210404}" destId="{0790621F-E159-F845-BDA3-95A52492E165}" srcOrd="3" destOrd="0" presId="urn:microsoft.com/office/officeart/2008/layout/VerticalCurvedList"/>
    <dgm:cxn modelId="{D57B96DD-9E54-264E-B1E8-F7918A9CF103}" type="presParOf" srcId="{7B1087D9-B106-2B40-903A-2B80FD210404}" destId="{5644EB7E-7515-284F-B260-524F5A9BB8FA}" srcOrd="4" destOrd="0" presId="urn:microsoft.com/office/officeart/2008/layout/VerticalCurvedList"/>
    <dgm:cxn modelId="{6A39816A-B1B2-1E47-A209-59FC6936EAEB}" type="presParOf" srcId="{5644EB7E-7515-284F-B260-524F5A9BB8FA}" destId="{10B4999E-721F-EE47-8AA6-BB33D4EBAE51}" srcOrd="0" destOrd="0" presId="urn:microsoft.com/office/officeart/2008/layout/VerticalCurvedList"/>
    <dgm:cxn modelId="{AD9EE30A-4F9B-5C4E-8CA7-AC0F64965EE2}" type="presParOf" srcId="{7B1087D9-B106-2B40-903A-2B80FD210404}" destId="{628BF3DB-8C74-1E49-A51A-11216C57049F}" srcOrd="5" destOrd="0" presId="urn:microsoft.com/office/officeart/2008/layout/VerticalCurvedList"/>
    <dgm:cxn modelId="{2EDF4B9D-4F2A-3843-80CE-A9DE023EB8FC}" type="presParOf" srcId="{7B1087D9-B106-2B40-903A-2B80FD210404}" destId="{C76781E5-C5D9-0F4D-9768-AA41A07EED68}" srcOrd="6" destOrd="0" presId="urn:microsoft.com/office/officeart/2008/layout/VerticalCurvedList"/>
    <dgm:cxn modelId="{66DF4751-4CF5-644A-915A-4B3331A54265}" type="presParOf" srcId="{C76781E5-C5D9-0F4D-9768-AA41A07EED68}" destId="{EA8FAC7C-1433-314D-A6DF-38B6083DA1D5}" srcOrd="0" destOrd="0" presId="urn:microsoft.com/office/officeart/2008/layout/VerticalCurvedList"/>
    <dgm:cxn modelId="{9D47C263-0B7D-2F47-B639-11C63F17A952}" type="presParOf" srcId="{7B1087D9-B106-2B40-903A-2B80FD210404}" destId="{D00DCD45-E5DB-9E44-BAB2-137C8E0A3DFB}" srcOrd="7" destOrd="0" presId="urn:microsoft.com/office/officeart/2008/layout/VerticalCurvedList"/>
    <dgm:cxn modelId="{A6D74EA9-4CA6-CB4E-BACE-46CBA5B4BC28}" type="presParOf" srcId="{7B1087D9-B106-2B40-903A-2B80FD210404}" destId="{1268FF1B-B3A2-E24C-90DB-9B339840373A}" srcOrd="8" destOrd="0" presId="urn:microsoft.com/office/officeart/2008/layout/VerticalCurvedList"/>
    <dgm:cxn modelId="{0D78DAE2-3692-914C-BBED-2DBF10612B49}" type="presParOf" srcId="{1268FF1B-B3A2-E24C-90DB-9B339840373A}" destId="{BA677D07-8372-2944-89BD-C80AFD2B35A8}" srcOrd="0" destOrd="0" presId="urn:microsoft.com/office/officeart/2008/layout/VerticalCurvedList"/>
    <dgm:cxn modelId="{6B5533D0-234A-BA41-8A3B-6F07C8C40829}" type="presParOf" srcId="{7B1087D9-B106-2B40-903A-2B80FD210404}" destId="{937BE5E8-7FBB-D646-831F-44001EF04F5A}" srcOrd="9" destOrd="0" presId="urn:microsoft.com/office/officeart/2008/layout/VerticalCurvedList"/>
    <dgm:cxn modelId="{211E3232-F716-5B44-9B95-0715354F474F}" type="presParOf" srcId="{7B1087D9-B106-2B40-903A-2B80FD210404}" destId="{43C94A50-B091-C144-B0AF-6669D8D11E72}" srcOrd="10" destOrd="0" presId="urn:microsoft.com/office/officeart/2008/layout/VerticalCurvedList"/>
    <dgm:cxn modelId="{BC1F0CB0-5D49-364D-AB7D-82D591CEBF51}" type="presParOf" srcId="{43C94A50-B091-C144-B0AF-6669D8D11E72}" destId="{F2350631-4FB8-D847-AE4E-D61583B1F5C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A63C8-E466-1848-8610-D8932C7E91B0}">
      <dsp:nvSpPr>
        <dsp:cNvPr id="0" name=""/>
        <dsp:cNvSpPr/>
      </dsp:nvSpPr>
      <dsp:spPr>
        <a:xfrm>
          <a:off x="-4305246" y="-660720"/>
          <a:ext cx="5128003" cy="5131441"/>
        </a:xfrm>
        <a:prstGeom prst="blockArc">
          <a:avLst>
            <a:gd name="adj1" fmla="val 18900000"/>
            <a:gd name="adj2" fmla="val 2700000"/>
            <a:gd name="adj3" fmla="val 421"/>
          </a:avLst>
        </a:prstGeom>
        <a:noFill/>
        <a:ln w="63500" cap="flat" cmpd="sng" algn="ctr">
          <a:solidFill>
            <a:schemeClr val="accent5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E05F37-9A4A-2141-9302-759141DC58F7}">
      <dsp:nvSpPr>
        <dsp:cNvPr id="0" name=""/>
        <dsp:cNvSpPr/>
      </dsp:nvSpPr>
      <dsp:spPr>
        <a:xfrm>
          <a:off x="361067" y="238048"/>
          <a:ext cx="6102857" cy="47640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8145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>
              <a:solidFill>
                <a:schemeClr val="tx2"/>
              </a:solidFill>
            </a:rPr>
            <a:t>Social Emotional Growth</a:t>
          </a:r>
        </a:p>
      </dsp:txBody>
      <dsp:txXfrm>
        <a:off x="361067" y="238048"/>
        <a:ext cx="6102857" cy="476402"/>
      </dsp:txXfrm>
    </dsp:sp>
    <dsp:sp modelId="{676A47F5-D9A2-4F40-BEAA-4080D9BB4C27}">
      <dsp:nvSpPr>
        <dsp:cNvPr id="0" name=""/>
        <dsp:cNvSpPr/>
      </dsp:nvSpPr>
      <dsp:spPr>
        <a:xfrm>
          <a:off x="63315" y="178498"/>
          <a:ext cx="595503" cy="595503"/>
        </a:xfrm>
        <a:prstGeom prst="ellipse">
          <a:avLst/>
        </a:prstGeom>
        <a:solidFill>
          <a:schemeClr val="accent2"/>
        </a:solidFill>
        <a:ln w="25400" cap="flat" cmpd="sng" algn="ctr">
          <a:noFill/>
          <a:prstDash val="solid"/>
        </a:ln>
        <a:effectLst>
          <a:glow rad="127000">
            <a:schemeClr val="accent2">
              <a:alpha val="30000"/>
            </a:scheme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90621F-E159-F845-BDA3-95A52492E165}">
      <dsp:nvSpPr>
        <dsp:cNvPr id="0" name=""/>
        <dsp:cNvSpPr/>
      </dsp:nvSpPr>
      <dsp:spPr>
        <a:xfrm>
          <a:off x="702443" y="952424"/>
          <a:ext cx="5761481" cy="47640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8145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Kindergarten Readiness</a:t>
          </a:r>
        </a:p>
      </dsp:txBody>
      <dsp:txXfrm>
        <a:off x="702443" y="952424"/>
        <a:ext cx="5761481" cy="476402"/>
      </dsp:txXfrm>
    </dsp:sp>
    <dsp:sp modelId="{10B4999E-721F-EE47-8AA6-BB33D4EBAE51}">
      <dsp:nvSpPr>
        <dsp:cNvPr id="0" name=""/>
        <dsp:cNvSpPr/>
      </dsp:nvSpPr>
      <dsp:spPr>
        <a:xfrm>
          <a:off x="404691" y="892873"/>
          <a:ext cx="595503" cy="595503"/>
        </a:xfrm>
        <a:prstGeom prst="ellipse">
          <a:avLst/>
        </a:prstGeom>
        <a:solidFill>
          <a:schemeClr val="accent3"/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27000">
            <a:schemeClr val="accent3">
              <a:alpha val="30000"/>
            </a:scheme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8BF3DB-8C74-1E49-A51A-11216C57049F}">
      <dsp:nvSpPr>
        <dsp:cNvPr id="0" name=""/>
        <dsp:cNvSpPr/>
      </dsp:nvSpPr>
      <dsp:spPr>
        <a:xfrm>
          <a:off x="807218" y="1666799"/>
          <a:ext cx="5656706" cy="476402"/>
        </a:xfrm>
        <a:prstGeom prst="rect">
          <a:avLst/>
        </a:prstGeom>
        <a:gradFill rotWithShape="0">
          <a:gsLst>
            <a:gs pos="0">
              <a:schemeClr val="tx2"/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8145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Individual Plan of Study</a:t>
          </a:r>
        </a:p>
      </dsp:txBody>
      <dsp:txXfrm>
        <a:off x="807218" y="1666799"/>
        <a:ext cx="5656706" cy="476402"/>
      </dsp:txXfrm>
    </dsp:sp>
    <dsp:sp modelId="{EA8FAC7C-1433-314D-A6DF-38B6083DA1D5}">
      <dsp:nvSpPr>
        <dsp:cNvPr id="0" name=""/>
        <dsp:cNvSpPr/>
      </dsp:nvSpPr>
      <dsp:spPr>
        <a:xfrm>
          <a:off x="509466" y="1607248"/>
          <a:ext cx="595503" cy="595503"/>
        </a:xfrm>
        <a:prstGeom prst="ellipse">
          <a:avLst/>
        </a:prstGeom>
        <a:solidFill>
          <a:schemeClr val="tx2"/>
        </a:solidFill>
        <a:ln w="9525" cap="flat" cmpd="sng" algn="ctr">
          <a:noFill/>
          <a:prstDash val="solid"/>
        </a:ln>
        <a:effectLst>
          <a:glow rad="127000">
            <a:schemeClr val="tx2">
              <a:alpha val="30000"/>
            </a:scheme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0DCD45-E5DB-9E44-BAB2-137C8E0A3DFB}">
      <dsp:nvSpPr>
        <dsp:cNvPr id="0" name=""/>
        <dsp:cNvSpPr/>
      </dsp:nvSpPr>
      <dsp:spPr>
        <a:xfrm>
          <a:off x="668623" y="2378306"/>
          <a:ext cx="5761481" cy="476402"/>
        </a:xfrm>
        <a:prstGeom prst="rect">
          <a:avLst/>
        </a:prstGeom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8145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High School Graduation Rates</a:t>
          </a:r>
        </a:p>
      </dsp:txBody>
      <dsp:txXfrm>
        <a:off x="668623" y="2378306"/>
        <a:ext cx="5761481" cy="476402"/>
      </dsp:txXfrm>
    </dsp:sp>
    <dsp:sp modelId="{BA677D07-8372-2944-89BD-C80AFD2B35A8}">
      <dsp:nvSpPr>
        <dsp:cNvPr id="0" name=""/>
        <dsp:cNvSpPr/>
      </dsp:nvSpPr>
      <dsp:spPr>
        <a:xfrm>
          <a:off x="404691" y="2321624"/>
          <a:ext cx="595503" cy="595503"/>
        </a:xfrm>
        <a:prstGeom prst="ellipse">
          <a:avLst/>
        </a:prstGeom>
        <a:solidFill>
          <a:schemeClr val="accent1"/>
        </a:solidFill>
        <a:ln w="9525" cap="flat" cmpd="sng" algn="ctr">
          <a:noFill/>
          <a:prstDash val="solid"/>
        </a:ln>
        <a:effectLst>
          <a:glow rad="127000">
            <a:schemeClr val="accent1">
              <a:alpha val="30000"/>
            </a:scheme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7BE5E8-7FBB-D646-831F-44001EF04F5A}">
      <dsp:nvSpPr>
        <dsp:cNvPr id="0" name=""/>
        <dsp:cNvSpPr/>
      </dsp:nvSpPr>
      <dsp:spPr>
        <a:xfrm>
          <a:off x="361067" y="3095549"/>
          <a:ext cx="6102857" cy="476402"/>
        </a:xfrm>
        <a:prstGeom prst="rect">
          <a:avLst/>
        </a:prstGeom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glow>
            <a:schemeClr val="bg2"/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8145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Post Secondary Completion</a:t>
          </a:r>
        </a:p>
      </dsp:txBody>
      <dsp:txXfrm>
        <a:off x="361067" y="3095549"/>
        <a:ext cx="6102857" cy="476402"/>
      </dsp:txXfrm>
    </dsp:sp>
    <dsp:sp modelId="{F2350631-4FB8-D847-AE4E-D61583B1F5CA}">
      <dsp:nvSpPr>
        <dsp:cNvPr id="0" name=""/>
        <dsp:cNvSpPr/>
      </dsp:nvSpPr>
      <dsp:spPr>
        <a:xfrm>
          <a:off x="63315" y="3035999"/>
          <a:ext cx="595503" cy="595503"/>
        </a:xfrm>
        <a:prstGeom prst="ellipse">
          <a:avLst/>
        </a:prstGeom>
        <a:solidFill>
          <a:schemeClr val="bg2"/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27000">
            <a:schemeClr val="bg2">
              <a:alpha val="30000"/>
            </a:scheme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0D017-9E15-4FB1-B0C6-00A7E4C75B5C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F10798-0812-4B80-8587-15F81A7A0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966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8AFB5-48E9-094A-8A9A-FD25166133F8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98B449-3EE6-F940-A288-ACF336697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97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37718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8B449-3EE6-F940-A288-ACF336697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52434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8B449-3EE6-F940-A288-ACF336697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35923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8B449-3EE6-F940-A288-ACF336697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86576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8B449-3EE6-F940-A288-ACF336697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78562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8B449-3EE6-F940-A288-ACF336697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87284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8B449-3EE6-F940-A288-ACF336697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59368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Today’s students are the future workforce and future leaders of Kansas. Kansans Can achieve anything and, together, Kansans Can lead the world in the success of each student.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3862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9086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8B449-3EE6-F940-A288-ACF336697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4177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8B449-3EE6-F940-A288-ACF336697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280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8B449-3EE6-F940-A288-ACF336697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770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8B449-3EE6-F940-A288-ACF336697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5260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98B449-3EE6-F940-A288-ACF3366978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98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Among the outcomes being considered</a:t>
            </a:r>
            <a:r>
              <a:rPr lang="en-US" baseline="0" dirty="0"/>
              <a:t> by the state board are:</a:t>
            </a:r>
          </a:p>
          <a:p>
            <a:endParaRPr lang="en-US" baseline="0" dirty="0"/>
          </a:p>
          <a:p>
            <a:pPr marL="914400" lvl="1" indent="-457200">
              <a:lnSpc>
                <a:spcPct val="130000"/>
              </a:lnSpc>
              <a:buFont typeface="Wingdings" charset="2"/>
              <a:buChar char="ü"/>
            </a:pPr>
            <a:r>
              <a:rPr lang="en-US" sz="2400" dirty="0">
                <a:latin typeface="Arial"/>
                <a:cs typeface="Arial"/>
              </a:rPr>
              <a:t>High School Graduation Rates</a:t>
            </a:r>
          </a:p>
          <a:p>
            <a:pPr marL="914400" lvl="1" indent="-457200">
              <a:lnSpc>
                <a:spcPct val="130000"/>
              </a:lnSpc>
              <a:buFont typeface="Wingdings" charset="2"/>
              <a:buChar char="ü"/>
            </a:pPr>
            <a:r>
              <a:rPr lang="en-US" sz="2400" dirty="0">
                <a:latin typeface="Arial"/>
                <a:cs typeface="Arial"/>
              </a:rPr>
              <a:t>Post Secondary Completion/Attendance</a:t>
            </a:r>
          </a:p>
          <a:p>
            <a:pPr marL="914400" lvl="1" indent="-457200">
              <a:lnSpc>
                <a:spcPct val="130000"/>
              </a:lnSpc>
              <a:buFont typeface="Wingdings" charset="2"/>
              <a:buChar char="ü"/>
            </a:pPr>
            <a:r>
              <a:rPr lang="en-US" sz="2400" dirty="0">
                <a:latin typeface="Arial"/>
                <a:cs typeface="Arial"/>
              </a:rPr>
              <a:t>Remedial Rate of Students Attending Post-Secondary</a:t>
            </a:r>
          </a:p>
          <a:p>
            <a:pPr marL="914400" lvl="1" indent="-457200">
              <a:lnSpc>
                <a:spcPct val="130000"/>
              </a:lnSpc>
              <a:buFont typeface="Wingdings" charset="2"/>
              <a:buChar char="ü"/>
            </a:pPr>
            <a:r>
              <a:rPr lang="en-US" sz="2400" dirty="0">
                <a:latin typeface="Arial"/>
                <a:cs typeface="Arial"/>
              </a:rPr>
              <a:t>Kindergarten Readiness</a:t>
            </a:r>
          </a:p>
          <a:p>
            <a:pPr marL="914400" lvl="1" indent="-457200">
              <a:lnSpc>
                <a:spcPct val="130000"/>
              </a:lnSpc>
              <a:buFont typeface="Wingdings" charset="2"/>
              <a:buChar char="ü"/>
            </a:pPr>
            <a:r>
              <a:rPr lang="en-US" sz="2400" dirty="0"/>
              <a:t>Individual Plan of Study Focused on Career Interest </a:t>
            </a:r>
          </a:p>
          <a:p>
            <a:pPr marL="914400" lvl="1" indent="-457200">
              <a:lnSpc>
                <a:spcPct val="130000"/>
              </a:lnSpc>
              <a:buFont typeface="Wingdings" charset="2"/>
              <a:buChar char="ü"/>
            </a:pPr>
            <a:r>
              <a:rPr lang="en-US" sz="2400" dirty="0">
                <a:latin typeface="Arial"/>
                <a:cs typeface="Arial"/>
              </a:rPr>
              <a:t>Social/Emotional Growth Measured Locally</a:t>
            </a:r>
          </a:p>
          <a:p>
            <a:endParaRPr lang="en-US" dirty="0"/>
          </a:p>
          <a:p>
            <a:r>
              <a:rPr lang="en-US" dirty="0"/>
              <a:t>Education Commissioner Randy Watson and members</a:t>
            </a:r>
            <a:r>
              <a:rPr lang="en-US" baseline="0" dirty="0"/>
              <a:t> of the State Board of Education </a:t>
            </a:r>
            <a:r>
              <a:rPr lang="en-US" dirty="0"/>
              <a:t>will meet</a:t>
            </a:r>
            <a:r>
              <a:rPr lang="en-US" baseline="0" dirty="0"/>
              <a:t> </a:t>
            </a:r>
            <a:r>
              <a:rPr lang="en-US" dirty="0"/>
              <a:t>with business, education and state leaders to build agreement on how we will work together to achieve this vision for Kansas education.</a:t>
            </a:r>
          </a:p>
          <a:p>
            <a:endParaRPr lang="en-US" dirty="0"/>
          </a:p>
          <a:p>
            <a:r>
              <a:rPr lang="en-US" dirty="0"/>
              <a:t>Kansas schools are already doing tremendous</a:t>
            </a:r>
            <a:r>
              <a:rPr lang="en-US" baseline="0" dirty="0"/>
              <a:t> work to address the needs of individual students, but in order to achieve this new vision we cannot expect schools to go it alone. This requires a unified effort with businesses, communities, parents, higher education, and elected officials working with educators to help provide the supports and experiences Kansas students need for their future success.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0332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Shape 7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" name="Shape 7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92662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microsoft.com/office/2007/relationships/hdphoto" Target="../media/hdphoto2.wdp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6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6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png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microsoft.com/office/2007/relationships/hdphoto" Target="../media/hdphoto2.wdp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.png"/></Relationships>
</file>

<file path=ppt/slideLayouts/_rels/slideLayout8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.png"/></Relationships>
</file>

<file path=ppt/slideLayouts/_rels/slideLayout8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352550"/>
            <a:ext cx="9144000" cy="19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28636" y="4840702"/>
            <a:ext cx="74732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700" i="1" dirty="0">
                <a:solidFill>
                  <a:prstClr val="black"/>
                </a:solidFill>
                <a:latin typeface="Arial"/>
              </a:rPr>
              <a:t>www.ksde.org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1" y="1428750"/>
            <a:ext cx="6476999" cy="1752600"/>
          </a:xfrm>
        </p:spPr>
        <p:txBody>
          <a:bodyPr wrap="square" lIns="457200"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3257550"/>
            <a:ext cx="6400812" cy="7239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0030"/>
            <a:ext cx="2877198" cy="46634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359" y="986790"/>
            <a:ext cx="2380253" cy="3657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76" y="4277111"/>
            <a:ext cx="1057074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4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4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</p:spTree>
    <p:extLst>
      <p:ext uri="{BB962C8B-B14F-4D97-AF65-F5344CB8AC3E}">
        <p14:creationId xmlns:p14="http://schemas.microsoft.com/office/powerpoint/2010/main" val="182418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774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88176" y="209550"/>
            <a:ext cx="8767651" cy="4495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611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2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43" indent="-285743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56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2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43" indent="-285743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99474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0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2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5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202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0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2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5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9CFF1A"/>
              </a:solidFill>
              <a:latin typeface="Arial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102503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9915"/>
            <a:ext cx="8686800" cy="492443"/>
          </a:xfrm>
        </p:spPr>
        <p:txBody>
          <a:bodyPr wrap="square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38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895350"/>
            <a:ext cx="4495800" cy="32004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457189" indent="0" algn="r">
              <a:buNone/>
              <a:defRPr i="1">
                <a:solidFill>
                  <a:schemeClr val="bg1"/>
                </a:solidFill>
              </a:defRPr>
            </a:lvl2pPr>
            <a:lvl3pPr marL="914378" indent="0" algn="ctr">
              <a:buNone/>
              <a:defRPr i="1">
                <a:solidFill>
                  <a:schemeClr val="bg1"/>
                </a:solidFill>
              </a:defRPr>
            </a:lvl3pPr>
            <a:lvl4pPr marL="1371566" indent="0" algn="ctr">
              <a:buNone/>
              <a:defRPr i="1">
                <a:solidFill>
                  <a:schemeClr val="bg1"/>
                </a:solidFill>
              </a:defRPr>
            </a:lvl4pPr>
            <a:lvl5pPr marL="1828754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46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ctrTitle" hasCustomPrompt="1"/>
          </p:nvPr>
        </p:nvSpPr>
        <p:spPr>
          <a:xfrm>
            <a:off x="3265714" y="708784"/>
            <a:ext cx="4771784" cy="2057468"/>
          </a:xfrm>
        </p:spPr>
        <p:txBody>
          <a:bodyPr anchor="b" anchorCtr="0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3265714" y="2897902"/>
            <a:ext cx="4771784" cy="888065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3124200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</p:grpSpPr>
        <p:sp>
          <p:nvSpPr>
            <p:cNvPr id="12" name="Flowchart: Off-page Connector 11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7545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95351"/>
            <a:ext cx="8686800" cy="3623072"/>
          </a:xfrm>
          <a:prstGeom prst="rect">
            <a:avLst/>
          </a:prstGeom>
          <a:noFill/>
        </p:spPr>
        <p:txBody>
          <a:bodyPr/>
          <a:lstStyle>
            <a:lvl1pPr marL="0" indent="0">
              <a:buClr>
                <a:srgbClr val="4B4B4D"/>
              </a:buClr>
              <a:buSzPct val="125000"/>
              <a:buFont typeface="Arial" panose="020B0604020202020204" pitchFamily="34" charset="0"/>
              <a:buNone/>
              <a:defRPr/>
            </a:lvl1pPr>
            <a:lvl2pPr>
              <a:buClr>
                <a:schemeClr val="bg2"/>
              </a:buClr>
              <a:buSzPct val="120000"/>
              <a:defRPr/>
            </a:lvl2pPr>
            <a:lvl3pPr marL="1257269" indent="-342892"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3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86800" cy="8989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55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1155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3250348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12" title="Photo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249613" cy="5143500"/>
          </a:xfrm>
          <a:solidFill>
            <a:schemeClr val="tx2"/>
          </a:solidFill>
        </p:spPr>
        <p:txBody>
          <a:bodyPr lIns="457200" rIns="457200" anchor="ctr" anchorCtr="0"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9503" y="2313940"/>
            <a:ext cx="5175210" cy="2350930"/>
          </a:xfrm>
        </p:spPr>
        <p:txBody>
          <a:bodyPr anchor="t">
            <a:normAutofit/>
          </a:bodyPr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9503" y="1188799"/>
            <a:ext cx="5175210" cy="1125140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  <a:solidFill>
            <a:schemeClr val="tx2"/>
          </a:solidFill>
        </p:grpSpPr>
        <p:sp>
          <p:nvSpPr>
            <p:cNvPr id="10" name="Flowchart: Off-page Connector 9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4287006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3250348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56955" y="205978"/>
            <a:ext cx="3849699" cy="1223249"/>
          </a:xfrm>
        </p:spPr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Kansas leads the world in the success of each student.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pPr/>
              <a:t>5/22/2019</a:t>
            </a:fld>
            <a:endParaRPr lang="en-US"/>
          </a:p>
        </p:txBody>
      </p:sp>
      <p:sp>
        <p:nvSpPr>
          <p:cNvPr id="6" name="Picture Placeholder 12" title="Photo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249613" cy="5143500"/>
          </a:xfrm>
          <a:noFill/>
        </p:spPr>
        <p:txBody>
          <a:bodyPr lIns="457200" rIns="457200" anchor="ctr" anchorCtr="0"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349625" y="1567543"/>
            <a:ext cx="4757738" cy="319971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</p:grpSpPr>
        <p:sp>
          <p:nvSpPr>
            <p:cNvPr id="11" name="Flowchart: Off-page Connector 10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</p:spPr>
        </p:pic>
      </p:grpSp>
      <p:sp>
        <p:nvSpPr>
          <p:cNvPr id="14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3349625" y="205979"/>
            <a:ext cx="838200" cy="857646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732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rtArt Layout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Kansas leads the world in the success of each student.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391885" y="4767263"/>
            <a:ext cx="2186750" cy="273844"/>
          </a:xfrm>
        </p:spPr>
        <p:txBody>
          <a:bodyPr/>
          <a:lstStyle/>
          <a:p>
            <a:fld id="{A6B1562E-A5C8-9F43-9794-799EA76A6F53}" type="datetimeFigureOut">
              <a:rPr lang="en-US" smtClean="0"/>
              <a:pPr/>
              <a:t>5/22/2019</a:t>
            </a:fld>
            <a:endParaRPr lang="en-US"/>
          </a:p>
        </p:txBody>
      </p:sp>
      <p:sp>
        <p:nvSpPr>
          <p:cNvPr id="7" name="SmartArt Placeholder 6"/>
          <p:cNvSpPr>
            <a:spLocks noGrp="1"/>
          </p:cNvSpPr>
          <p:nvPr>
            <p:ph type="dgm" sz="quarter" idx="13"/>
          </p:nvPr>
        </p:nvSpPr>
        <p:spPr>
          <a:xfrm>
            <a:off x="391885" y="8"/>
            <a:ext cx="7853093" cy="4694937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84405" cy="514350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8244978" y="0"/>
            <a:ext cx="543377" cy="880926"/>
            <a:chOff x="8244978" y="8"/>
            <a:chExt cx="543377" cy="880926"/>
          </a:xfrm>
          <a:solidFill>
            <a:schemeClr val="tx2"/>
          </a:solidFill>
        </p:grpSpPr>
        <p:sp>
          <p:nvSpPr>
            <p:cNvPr id="17" name="Flowchart: Off-page Connector 16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0757139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rtArt White Backgroun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Kansas leads the world in the success of each student.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391885" y="4767263"/>
            <a:ext cx="2186750" cy="273844"/>
          </a:xfrm>
        </p:spPr>
        <p:txBody>
          <a:bodyPr/>
          <a:lstStyle/>
          <a:p>
            <a:fld id="{A6B1562E-A5C8-9F43-9794-799EA76A6F53}" type="datetimeFigureOut">
              <a:rPr lang="en-US" smtClean="0"/>
              <a:pPr/>
              <a:t>5/22/2019</a:t>
            </a:fld>
            <a:endParaRPr lang="en-US"/>
          </a:p>
        </p:txBody>
      </p:sp>
      <p:sp>
        <p:nvSpPr>
          <p:cNvPr id="7" name="SmartArt Placeholder 6"/>
          <p:cNvSpPr>
            <a:spLocks noGrp="1"/>
          </p:cNvSpPr>
          <p:nvPr>
            <p:ph type="dgm" sz="quarter" idx="13"/>
          </p:nvPr>
        </p:nvSpPr>
        <p:spPr>
          <a:xfrm>
            <a:off x="391885" y="8"/>
            <a:ext cx="7853093" cy="4694937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84405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</p:grpSpPr>
        <p:sp>
          <p:nvSpPr>
            <p:cNvPr id="17" name="Flowchart: Off-page Connector 16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37143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 noChangeAspect="1"/>
          </p:cNvSpPr>
          <p:nvPr>
            <p:ph sz="half" idx="1"/>
          </p:nvPr>
        </p:nvSpPr>
        <p:spPr>
          <a:xfrm>
            <a:off x="868294" y="1200151"/>
            <a:ext cx="3627505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 noChangeAspect="1"/>
          </p:cNvSpPr>
          <p:nvPr>
            <p:ph sz="half" idx="2"/>
          </p:nvPr>
        </p:nvSpPr>
        <p:spPr>
          <a:xfrm>
            <a:off x="4648200" y="1200151"/>
            <a:ext cx="3458454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4581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spect="1"/>
          </p:cNvSpPr>
          <p:nvPr>
            <p:ph type="body" idx="1"/>
          </p:nvPr>
        </p:nvSpPr>
        <p:spPr>
          <a:xfrm>
            <a:off x="868294" y="1151335"/>
            <a:ext cx="3629093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8294" y="1631156"/>
            <a:ext cx="3629093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 noChangeAspect="1"/>
          </p:cNvSpPr>
          <p:nvPr>
            <p:ph type="body" sz="quarter" idx="3"/>
          </p:nvPr>
        </p:nvSpPr>
        <p:spPr>
          <a:xfrm>
            <a:off x="4645027" y="1151335"/>
            <a:ext cx="3461628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 noChangeAspect="1"/>
          </p:cNvSpPr>
          <p:nvPr>
            <p:ph sz="quarter" idx="4"/>
          </p:nvPr>
        </p:nvSpPr>
        <p:spPr>
          <a:xfrm>
            <a:off x="4645027" y="1631156"/>
            <a:ext cx="3461628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9729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7963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7113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868294" y="204787"/>
            <a:ext cx="2597220" cy="1308968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 noChangeAspect="1"/>
          </p:cNvSpPr>
          <p:nvPr>
            <p:ph type="body" sz="half" idx="2"/>
          </p:nvPr>
        </p:nvSpPr>
        <p:spPr>
          <a:xfrm>
            <a:off x="868294" y="1513755"/>
            <a:ext cx="2597220" cy="308086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768403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291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4530917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115300" y="4476750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230886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293" y="3600450"/>
            <a:ext cx="7238359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8294" y="-1"/>
            <a:ext cx="7238359" cy="3462337"/>
          </a:xfrm>
          <a:solidFill>
            <a:schemeClr val="accent1"/>
          </a:solidFill>
        </p:spPr>
        <p:txBody>
          <a:bodyPr lIns="0" tIns="0" rIns="0" bIns="0"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8293" y="4025503"/>
            <a:ext cx="7238359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199" y="4767263"/>
            <a:ext cx="4982454" cy="273844"/>
          </a:xfr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44968" y="4767263"/>
            <a:ext cx="614722" cy="273844"/>
          </a:xfrm>
        </p:spPr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9620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522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8294" y="205979"/>
            <a:ext cx="5608706" cy="438864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1732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895350"/>
            <a:ext cx="4495800" cy="32004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457189" indent="0" algn="r">
              <a:buNone/>
              <a:defRPr i="1">
                <a:solidFill>
                  <a:schemeClr val="bg1"/>
                </a:solidFill>
              </a:defRPr>
            </a:lvl2pPr>
            <a:lvl3pPr marL="914378" indent="0" algn="ctr">
              <a:buNone/>
              <a:defRPr i="1">
                <a:solidFill>
                  <a:schemeClr val="bg1"/>
                </a:solidFill>
              </a:defRPr>
            </a:lvl3pPr>
            <a:lvl4pPr marL="1371566" indent="0" algn="ctr">
              <a:buNone/>
              <a:defRPr i="1">
                <a:solidFill>
                  <a:schemeClr val="bg1"/>
                </a:solidFill>
              </a:defRPr>
            </a:lvl4pPr>
            <a:lvl5pPr marL="1828754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51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ctrTitle" hasCustomPrompt="1"/>
          </p:nvPr>
        </p:nvSpPr>
        <p:spPr>
          <a:xfrm>
            <a:off x="3265714" y="708784"/>
            <a:ext cx="4771784" cy="2057468"/>
          </a:xfrm>
        </p:spPr>
        <p:txBody>
          <a:bodyPr anchor="b" anchorCtr="0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3265714" y="2897903"/>
            <a:ext cx="4771784" cy="888065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3124200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244979" y="8"/>
            <a:ext cx="543377" cy="880926"/>
            <a:chOff x="8244978" y="8"/>
            <a:chExt cx="543377" cy="880926"/>
          </a:xfrm>
        </p:grpSpPr>
        <p:sp>
          <p:nvSpPr>
            <p:cNvPr id="12" name="Flowchart: Off-page Connector 11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1474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1490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3250348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Picture Placeholder 12" title="Photo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3249613" cy="5143500"/>
          </a:xfrm>
          <a:solidFill>
            <a:schemeClr val="tx2"/>
          </a:solidFill>
        </p:spPr>
        <p:txBody>
          <a:bodyPr lIns="457200" rIns="457200" anchor="ctr" anchorCtr="0"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9503" y="2313941"/>
            <a:ext cx="5175210" cy="2350930"/>
          </a:xfrm>
        </p:spPr>
        <p:txBody>
          <a:bodyPr anchor="t">
            <a:normAutofit/>
          </a:bodyPr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9503" y="1188799"/>
            <a:ext cx="5175210" cy="1125140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8244979" y="8"/>
            <a:ext cx="543377" cy="880926"/>
            <a:chOff x="8244978" y="8"/>
            <a:chExt cx="543377" cy="880926"/>
          </a:xfrm>
          <a:solidFill>
            <a:schemeClr val="tx2"/>
          </a:solidFill>
        </p:grpSpPr>
        <p:sp>
          <p:nvSpPr>
            <p:cNvPr id="10" name="Flowchart: Off-page Connector 9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7954475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3250348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56956" y="205979"/>
            <a:ext cx="3849699" cy="1223249"/>
          </a:xfrm>
        </p:spPr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Kansas leads the world in the success of each student.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pPr/>
              <a:t>5/22/2019</a:t>
            </a:fld>
            <a:endParaRPr lang="en-US"/>
          </a:p>
        </p:txBody>
      </p:sp>
      <p:sp>
        <p:nvSpPr>
          <p:cNvPr id="6" name="Picture Placeholder 12" title="Photo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3249613" cy="5143500"/>
          </a:xfrm>
          <a:noFill/>
        </p:spPr>
        <p:txBody>
          <a:bodyPr lIns="457200" rIns="457200" anchor="ctr" anchorCtr="0"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349626" y="1567544"/>
            <a:ext cx="4757738" cy="319971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8244979" y="8"/>
            <a:ext cx="543377" cy="880926"/>
            <a:chOff x="8244978" y="8"/>
            <a:chExt cx="543377" cy="880926"/>
          </a:xfrm>
        </p:grpSpPr>
        <p:sp>
          <p:nvSpPr>
            <p:cNvPr id="11" name="Flowchart: Off-page Connector 10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</p:spPr>
        </p:pic>
      </p:grpSp>
      <p:sp>
        <p:nvSpPr>
          <p:cNvPr id="14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3349625" y="205979"/>
            <a:ext cx="838200" cy="857646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1885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rtArt Layout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Kansas leads the world in the success of each student.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391885" y="4767264"/>
            <a:ext cx="2186750" cy="273844"/>
          </a:xfrm>
        </p:spPr>
        <p:txBody>
          <a:bodyPr/>
          <a:lstStyle/>
          <a:p>
            <a:fld id="{A6B1562E-A5C8-9F43-9794-799EA76A6F53}" type="datetimeFigureOut">
              <a:rPr lang="en-US" smtClean="0"/>
              <a:pPr/>
              <a:t>5/22/2019</a:t>
            </a:fld>
            <a:endParaRPr lang="en-US"/>
          </a:p>
        </p:txBody>
      </p:sp>
      <p:sp>
        <p:nvSpPr>
          <p:cNvPr id="7" name="SmartArt Placeholder 6"/>
          <p:cNvSpPr>
            <a:spLocks noGrp="1"/>
          </p:cNvSpPr>
          <p:nvPr>
            <p:ph type="dgm" sz="quarter" idx="13"/>
          </p:nvPr>
        </p:nvSpPr>
        <p:spPr>
          <a:xfrm>
            <a:off x="391886" y="8"/>
            <a:ext cx="7853093" cy="4694937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" y="0"/>
            <a:ext cx="184405" cy="514350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8244979" y="0"/>
            <a:ext cx="543377" cy="880926"/>
            <a:chOff x="8244978" y="8"/>
            <a:chExt cx="543377" cy="880926"/>
          </a:xfrm>
          <a:solidFill>
            <a:schemeClr val="tx2"/>
          </a:solidFill>
        </p:grpSpPr>
        <p:sp>
          <p:nvSpPr>
            <p:cNvPr id="17" name="Flowchart: Off-page Connector 16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7809363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rtArt White Backgroun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Kansas leads the world in the success of each student.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391885" y="4767264"/>
            <a:ext cx="2186750" cy="273844"/>
          </a:xfrm>
        </p:spPr>
        <p:txBody>
          <a:bodyPr/>
          <a:lstStyle/>
          <a:p>
            <a:fld id="{A6B1562E-A5C8-9F43-9794-799EA76A6F53}" type="datetimeFigureOut">
              <a:rPr lang="en-US" smtClean="0"/>
              <a:pPr/>
              <a:t>5/22/2019</a:t>
            </a:fld>
            <a:endParaRPr lang="en-US"/>
          </a:p>
        </p:txBody>
      </p:sp>
      <p:sp>
        <p:nvSpPr>
          <p:cNvPr id="7" name="SmartArt Placeholder 6"/>
          <p:cNvSpPr>
            <a:spLocks noGrp="1"/>
          </p:cNvSpPr>
          <p:nvPr>
            <p:ph type="dgm" sz="quarter" idx="13"/>
          </p:nvPr>
        </p:nvSpPr>
        <p:spPr>
          <a:xfrm>
            <a:off x="391886" y="8"/>
            <a:ext cx="7853093" cy="4694937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" y="0"/>
            <a:ext cx="184405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8244979" y="8"/>
            <a:ext cx="543377" cy="880926"/>
            <a:chOff x="8244978" y="8"/>
            <a:chExt cx="543377" cy="880926"/>
          </a:xfrm>
        </p:grpSpPr>
        <p:sp>
          <p:nvSpPr>
            <p:cNvPr id="17" name="Flowchart: Off-page Connector 16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7461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4530917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223760" y="44767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63964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 noChangeAspect="1"/>
          </p:cNvSpPr>
          <p:nvPr>
            <p:ph sz="half" idx="1"/>
          </p:nvPr>
        </p:nvSpPr>
        <p:spPr>
          <a:xfrm>
            <a:off x="868295" y="1200151"/>
            <a:ext cx="3627505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 noChangeAspect="1"/>
          </p:cNvSpPr>
          <p:nvPr>
            <p:ph sz="half" idx="2"/>
          </p:nvPr>
        </p:nvSpPr>
        <p:spPr>
          <a:xfrm>
            <a:off x="4648200" y="1200151"/>
            <a:ext cx="3458454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9477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spect="1"/>
          </p:cNvSpPr>
          <p:nvPr>
            <p:ph type="body" idx="1"/>
          </p:nvPr>
        </p:nvSpPr>
        <p:spPr>
          <a:xfrm>
            <a:off x="868295" y="1151335"/>
            <a:ext cx="3629093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8295" y="1631156"/>
            <a:ext cx="3629093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 noChangeAspect="1"/>
          </p:cNvSpPr>
          <p:nvPr>
            <p:ph type="body" sz="quarter" idx="3"/>
          </p:nvPr>
        </p:nvSpPr>
        <p:spPr>
          <a:xfrm>
            <a:off x="4645027" y="1151335"/>
            <a:ext cx="3461628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 noChangeAspect="1"/>
          </p:cNvSpPr>
          <p:nvPr>
            <p:ph sz="quarter" idx="4"/>
          </p:nvPr>
        </p:nvSpPr>
        <p:spPr>
          <a:xfrm>
            <a:off x="4645027" y="1631156"/>
            <a:ext cx="3461628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406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</p:spTree>
    <p:extLst>
      <p:ext uri="{BB962C8B-B14F-4D97-AF65-F5344CB8AC3E}">
        <p14:creationId xmlns:p14="http://schemas.microsoft.com/office/powerpoint/2010/main" val="32567474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</p:spTree>
    <p:extLst>
      <p:ext uri="{BB962C8B-B14F-4D97-AF65-F5344CB8AC3E}">
        <p14:creationId xmlns:p14="http://schemas.microsoft.com/office/powerpoint/2010/main" val="31991875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868294" y="204787"/>
            <a:ext cx="2597220" cy="1308968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 noChangeAspect="1"/>
          </p:cNvSpPr>
          <p:nvPr>
            <p:ph type="body" sz="half" idx="2"/>
          </p:nvPr>
        </p:nvSpPr>
        <p:spPr>
          <a:xfrm>
            <a:off x="868294" y="1513755"/>
            <a:ext cx="2597220" cy="308086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" y="0"/>
            <a:ext cx="768403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7414998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294" y="3600451"/>
            <a:ext cx="7238359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8295" y="-1"/>
            <a:ext cx="7238359" cy="3462337"/>
          </a:xfrm>
          <a:solidFill>
            <a:schemeClr val="accent1"/>
          </a:solidFill>
        </p:spPr>
        <p:txBody>
          <a:bodyPr lIns="0" tIns="0" rIns="0" bIns="0"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8294" y="4025504"/>
            <a:ext cx="7238359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199" y="4767264"/>
            <a:ext cx="4982454" cy="273844"/>
          </a:xfr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44969" y="4767264"/>
            <a:ext cx="614722" cy="273844"/>
          </a:xfrm>
        </p:spPr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178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</p:spTree>
    <p:extLst>
      <p:ext uri="{BB962C8B-B14F-4D97-AF65-F5344CB8AC3E}">
        <p14:creationId xmlns:p14="http://schemas.microsoft.com/office/powerpoint/2010/main" val="11664381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8294" y="205980"/>
            <a:ext cx="5608706" cy="438864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6305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BA42-C848-47E8-9DB4-6B410DB1377B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98150-D109-427E-B865-09E9DE5ED0D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293" y="222250"/>
            <a:ext cx="356617" cy="571502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29755" y="857251"/>
            <a:ext cx="6823608" cy="3415904"/>
          </a:xfrm>
        </p:spPr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55" y="171993"/>
            <a:ext cx="3052689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8614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895350"/>
            <a:ext cx="4495800" cy="32004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457178" indent="0" algn="r">
              <a:buNone/>
              <a:defRPr i="1">
                <a:solidFill>
                  <a:schemeClr val="bg1"/>
                </a:solidFill>
              </a:defRPr>
            </a:lvl2pPr>
            <a:lvl3pPr marL="914355" indent="0" algn="ctr">
              <a:buNone/>
              <a:defRPr i="1">
                <a:solidFill>
                  <a:schemeClr val="bg1"/>
                </a:solidFill>
              </a:defRPr>
            </a:lvl3pPr>
            <a:lvl4pPr marL="1371532" indent="0" algn="ctr">
              <a:buNone/>
              <a:defRPr i="1">
                <a:solidFill>
                  <a:schemeClr val="bg1"/>
                </a:solidFill>
              </a:defRPr>
            </a:lvl4pPr>
            <a:lvl5pPr marL="1828709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98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200150"/>
            <a:ext cx="9144000" cy="2057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00201" y="1200151"/>
            <a:ext cx="7543808" cy="2057402"/>
          </a:xfrm>
          <a:noFill/>
        </p:spPr>
        <p:txBody>
          <a:bodyPr wrap="square" lIns="365760" rIns="274320" anchor="ctr" anchorCtr="0"/>
          <a:lstStyle>
            <a:lvl1pPr algn="l"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1" y="3257550"/>
            <a:ext cx="6400801" cy="685800"/>
          </a:xfrm>
          <a:prstGeom prst="rect">
            <a:avLst/>
          </a:prstGeom>
          <a:noFill/>
        </p:spPr>
        <p:txBody>
          <a:bodyPr rIns="274320" anchor="t"/>
          <a:lstStyle>
            <a:lvl1pPr marL="0" indent="0">
              <a:buNone/>
              <a:defRPr sz="2000" spc="300">
                <a:solidFill>
                  <a:schemeClr val="bg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92444" y="4811820"/>
            <a:ext cx="1579957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www.ksde.org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06" y="895350"/>
            <a:ext cx="2299869" cy="34747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1" y="4095750"/>
            <a:ext cx="1073426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22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Slide No Text">
  <p:cSld name="Main Slide No Tex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107050" y="50979"/>
            <a:ext cx="8803500" cy="6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66666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800"/>
            </a:lvl9pPr>
          </a:lstStyle>
          <a:p>
            <a:endParaRPr dirty="0"/>
          </a:p>
        </p:txBody>
      </p:sp>
      <p:sp>
        <p:nvSpPr>
          <p:cNvPr id="22" name="Shape 22"/>
          <p:cNvSpPr txBox="1"/>
          <p:nvPr/>
        </p:nvSpPr>
        <p:spPr>
          <a:xfrm>
            <a:off x="3774150" y="4789395"/>
            <a:ext cx="1595700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@edelements</a:t>
            </a:r>
            <a:endParaRPr sz="1200">
              <a:solidFill>
                <a:schemeClr val="l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2454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352550"/>
            <a:ext cx="9144000" cy="19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28636" y="4840702"/>
            <a:ext cx="74732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700" i="1" dirty="0">
                <a:solidFill>
                  <a:prstClr val="black"/>
                </a:solidFill>
              </a:rPr>
              <a:t>www.ksde.org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1" y="1428750"/>
            <a:ext cx="6476999" cy="1752600"/>
          </a:xfrm>
        </p:spPr>
        <p:txBody>
          <a:bodyPr wrap="square" lIns="457200"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3257550"/>
            <a:ext cx="6400812" cy="7239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0030"/>
            <a:ext cx="2877198" cy="46634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359" y="986790"/>
            <a:ext cx="2380253" cy="3657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76" y="4277111"/>
            <a:ext cx="1057074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13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95351"/>
            <a:ext cx="8686800" cy="3623072"/>
          </a:xfrm>
          <a:prstGeom prst="rect">
            <a:avLst/>
          </a:prstGeom>
          <a:noFill/>
        </p:spPr>
        <p:txBody>
          <a:bodyPr/>
          <a:lstStyle>
            <a:lvl1pPr marL="0" indent="0">
              <a:buClr>
                <a:srgbClr val="4B4B4D"/>
              </a:buClr>
              <a:buSzPct val="125000"/>
              <a:buFont typeface="Arial" panose="020B0604020202020204" pitchFamily="34" charset="0"/>
              <a:buNone/>
              <a:defRPr/>
            </a:lvl1pPr>
            <a:lvl2pPr>
              <a:buClr>
                <a:schemeClr val="bg2"/>
              </a:buClr>
              <a:buSzPct val="120000"/>
              <a:defRPr/>
            </a:lvl2pPr>
            <a:lvl3pPr marL="1257269" indent="-342892"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3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86800" cy="8989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65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4530917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115300" y="4476750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415793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4530917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223760" y="44767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354292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200150"/>
            <a:ext cx="9144000" cy="2057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00201" y="1200151"/>
            <a:ext cx="7543808" cy="2057402"/>
          </a:xfrm>
          <a:noFill/>
        </p:spPr>
        <p:txBody>
          <a:bodyPr wrap="square" lIns="365760" rIns="274320" anchor="ctr" anchorCtr="0"/>
          <a:lstStyle>
            <a:lvl1pPr algn="l"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1" y="3257550"/>
            <a:ext cx="6400801" cy="685800"/>
          </a:xfrm>
          <a:prstGeom prst="rect">
            <a:avLst/>
          </a:prstGeom>
          <a:noFill/>
        </p:spPr>
        <p:txBody>
          <a:bodyPr rIns="274320" anchor="t"/>
          <a:lstStyle>
            <a:lvl1pPr marL="0" indent="0">
              <a:buNone/>
              <a:defRPr sz="2000" spc="300">
                <a:solidFill>
                  <a:schemeClr val="bg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92444" y="4811820"/>
            <a:ext cx="1579957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www.ksde.org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06" y="895350"/>
            <a:ext cx="2299869" cy="34747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1" y="4095750"/>
            <a:ext cx="1073426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1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49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1"/>
            <a:ext cx="84582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1"/>
            <a:ext cx="41910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1"/>
            <a:ext cx="41148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59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"/>
            <a:ext cx="8610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8601" y="895350"/>
            <a:ext cx="4150827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1657350"/>
            <a:ext cx="415241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97426" y="895350"/>
            <a:ext cx="4041775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6" y="1657350"/>
            <a:ext cx="404177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06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4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0" y="4581801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115300" y="4527634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220124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1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349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4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</p:spTree>
    <p:extLst>
      <p:ext uri="{BB962C8B-B14F-4D97-AF65-F5344CB8AC3E}">
        <p14:creationId xmlns:p14="http://schemas.microsoft.com/office/powerpoint/2010/main" val="339035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959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88176" y="209550"/>
            <a:ext cx="8767651" cy="4495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449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2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43" indent="-285743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3195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2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43" indent="-285743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296687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0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2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5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622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0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2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5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9CFF1A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208026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9915"/>
            <a:ext cx="8686800" cy="492443"/>
          </a:xfrm>
        </p:spPr>
        <p:txBody>
          <a:bodyPr wrap="square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2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895350"/>
            <a:ext cx="4495800" cy="32004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457189" indent="0" algn="r">
              <a:buNone/>
              <a:defRPr i="1">
                <a:solidFill>
                  <a:schemeClr val="bg1"/>
                </a:solidFill>
              </a:defRPr>
            </a:lvl2pPr>
            <a:lvl3pPr marL="914378" indent="0" algn="ctr">
              <a:buNone/>
              <a:defRPr i="1">
                <a:solidFill>
                  <a:schemeClr val="bg1"/>
                </a:solidFill>
              </a:defRPr>
            </a:lvl3pPr>
            <a:lvl4pPr marL="1371566" indent="0" algn="ctr">
              <a:buNone/>
              <a:defRPr i="1">
                <a:solidFill>
                  <a:schemeClr val="bg1"/>
                </a:solidFill>
              </a:defRPr>
            </a:lvl4pPr>
            <a:lvl5pPr marL="1828754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79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4248151"/>
            <a:ext cx="6309360" cy="382561"/>
          </a:xfrm>
          <a:prstGeom prst="rect">
            <a:avLst/>
          </a:prstGeom>
          <a:noFill/>
        </p:spPr>
        <p:txBody>
          <a:bodyPr anchor="ctr" anchorCtr="0"/>
          <a:lstStyle>
            <a:lvl1pPr marL="0" indent="0">
              <a:buNone/>
              <a:defRPr sz="1600" spc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F4B587-9FDF-46DF-B460-9026AE4DF246}" type="datetimeFigureOut">
              <a:rPr lang="en-US" smtClean="0">
                <a:solidFill>
                  <a:srgbClr val="15284B">
                    <a:tint val="75000"/>
                  </a:srgbClr>
                </a:solidFill>
              </a:rPr>
              <a:pPr>
                <a:defRPr/>
              </a:pPr>
              <a:t>5/22/2019</a:t>
            </a:fld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A119E-7584-428E-89E9-092799AD27D7}" type="slidenum">
              <a:rPr lang="en-US" smtClean="0">
                <a:solidFill>
                  <a:srgbClr val="15284B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10365" y="4886295"/>
            <a:ext cx="2379177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>
              <a:defRPr/>
            </a:pPr>
            <a:r>
              <a:rPr lang="en-US" sz="700" dirty="0">
                <a:solidFill>
                  <a:srgbClr val="15284B"/>
                </a:solidFill>
                <a:latin typeface="Arial Narrow"/>
              </a:rPr>
              <a:t>KANSAS STATE DEPARTMENT OF EDUCATION </a:t>
            </a:r>
            <a:r>
              <a:rPr lang="en-US" sz="700" i="1" dirty="0">
                <a:solidFill>
                  <a:srgbClr val="15284B"/>
                </a:solidFill>
                <a:latin typeface="Arial Narrow"/>
              </a:rPr>
              <a:t>| www.ksde.org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967" y="4126708"/>
            <a:ext cx="1545693" cy="914400"/>
          </a:xfrm>
          <a:prstGeom prst="rect">
            <a:avLst/>
          </a:prstGeom>
        </p:spPr>
      </p:pic>
      <p:sp>
        <p:nvSpPr>
          <p:cNvPr id="16" name="Picture Placeholder 15"/>
          <p:cNvSpPr>
            <a:spLocks noGrp="1" noChangeAspect="1"/>
          </p:cNvSpPr>
          <p:nvPr>
            <p:ph type="pic" sz="quarter" idx="13"/>
          </p:nvPr>
        </p:nvSpPr>
        <p:spPr>
          <a:xfrm>
            <a:off x="0" y="1"/>
            <a:ext cx="9144000" cy="3409941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91438" indent="0">
              <a:buNone/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762000" y="3600532"/>
            <a:ext cx="7620000" cy="507831"/>
          </a:xfrm>
          <a:noFill/>
        </p:spPr>
        <p:txBody>
          <a:bodyPr lIns="91440" tIns="91440" rIns="91440" bIns="91440" anchor="ctr" anchorCtr="0"/>
          <a:lstStyle>
            <a:lvl2pPr marL="457189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8949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1"/>
            <a:ext cx="84582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1"/>
            <a:ext cx="41910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1"/>
            <a:ext cx="41148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43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352550"/>
            <a:ext cx="9144000" cy="19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28636" y="4840702"/>
            <a:ext cx="74732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700" i="1" baseline="0" dirty="0">
                <a:solidFill>
                  <a:schemeClr val="tx1"/>
                </a:solidFill>
              </a:rPr>
              <a:t>www.ksde.org</a:t>
            </a:r>
            <a:endParaRPr lang="en-US" sz="700" i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1" y="1428750"/>
            <a:ext cx="6476999" cy="1752600"/>
          </a:xfrm>
        </p:spPr>
        <p:txBody>
          <a:bodyPr wrap="square" lIns="457200"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3257550"/>
            <a:ext cx="6400812" cy="7239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0030"/>
            <a:ext cx="2877198" cy="46634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359" y="986790"/>
            <a:ext cx="2380253" cy="3657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76" y="4277111"/>
            <a:ext cx="1057074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38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95351"/>
            <a:ext cx="8686800" cy="3623072"/>
          </a:xfrm>
          <a:prstGeom prst="rect">
            <a:avLst/>
          </a:prstGeom>
          <a:noFill/>
        </p:spPr>
        <p:txBody>
          <a:bodyPr/>
          <a:lstStyle>
            <a:lvl1pPr marL="0" indent="0">
              <a:buClr>
                <a:srgbClr val="4B4B4D"/>
              </a:buClr>
              <a:buSzPct val="125000"/>
              <a:buFont typeface="Arial" panose="020B0604020202020204" pitchFamily="34" charset="0"/>
              <a:buNone/>
              <a:defRPr/>
            </a:lvl1pPr>
            <a:lvl2pPr>
              <a:buClr>
                <a:schemeClr val="bg2"/>
              </a:buClr>
              <a:buSzPct val="120000"/>
              <a:defRPr/>
            </a:lvl2pPr>
            <a:lvl3pPr marL="1257269" indent="-342892"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3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86800" cy="8989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9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4530917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8115300" y="4476750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67197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4530917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223760" y="44767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05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05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5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#kansanscan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4767264"/>
            <a:ext cx="3200400" cy="273844"/>
          </a:xfrm>
        </p:spPr>
        <p:txBody>
          <a:bodyPr/>
          <a:lstStyle/>
          <a:p>
            <a:r>
              <a:rPr lang="en-US" dirty="0"/>
              <a:t>Lead the World in the Success of Each Child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192444" y="4765655"/>
            <a:ext cx="1579957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1000" i="1" baseline="0" dirty="0">
                <a:solidFill>
                  <a:schemeClr val="bg1">
                    <a:lumMod val="65000"/>
                  </a:schemeClr>
                </a:solidFill>
              </a:rPr>
              <a:t>www.ksde.org</a:t>
            </a:r>
            <a:endParaRPr lang="en-US" sz="10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06" y="895350"/>
            <a:ext cx="2299869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35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1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30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1"/>
            <a:ext cx="84582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1"/>
            <a:ext cx="41910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1"/>
            <a:ext cx="41148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59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"/>
            <a:ext cx="8610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8601" y="895350"/>
            <a:ext cx="4150827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1657350"/>
            <a:ext cx="415241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97426" y="895350"/>
            <a:ext cx="4041775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6" y="1657350"/>
            <a:ext cx="404177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6F4B587-9FDF-46DF-B460-9026AE4DF246}" type="datetimeFigureOut">
              <a:rPr lang="en-US" smtClean="0"/>
              <a:pPr/>
              <a:t>5/22/2019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86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4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0" y="4581801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8115300" y="4527634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15562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4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30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"/>
            <a:ext cx="8610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8601" y="895350"/>
            <a:ext cx="4150827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1657350"/>
            <a:ext cx="415241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97426" y="895350"/>
            <a:ext cx="4041775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6" y="1657350"/>
            <a:ext cx="404177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288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390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88176" y="209550"/>
            <a:ext cx="8767651" cy="4495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332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2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43" indent="-285743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9049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2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43" indent="-285743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05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05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11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0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2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5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215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0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2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5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05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05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79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9915"/>
            <a:ext cx="8686800" cy="492443"/>
          </a:xfrm>
        </p:spPr>
        <p:txBody>
          <a:bodyPr wrap="square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05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05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8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4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0" y="4581801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115300" y="4527634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318022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20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10.pn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19" Type="http://schemas.openxmlformats.org/officeDocument/2006/relationships/slideLayout" Target="../slideLayouts/slideLayout69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Relationship Id="rId22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17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85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79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50" y="699780"/>
            <a:ext cx="2290651" cy="374394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>
          <a:xfrm>
            <a:off x="152400" y="895350"/>
            <a:ext cx="8991600" cy="35814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277628" y="895350"/>
            <a:ext cx="8713981" cy="3810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-38100" y="0"/>
            <a:ext cx="9220200" cy="8953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5760" rIns="0" bIns="0" rtlCol="0" anchor="ctr">
            <a:normAutofit/>
          </a:bodyPr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705350"/>
            <a:ext cx="9144000" cy="4381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1" y="1"/>
            <a:ext cx="8763000" cy="898921"/>
          </a:xfrm>
          <a:prstGeom prst="rect">
            <a:avLst/>
          </a:prstGeom>
        </p:spPr>
        <p:txBody>
          <a:bodyPr vert="horz" wrap="none" lIns="274320" tIns="0" rIns="27432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387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914378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76" indent="-182876" algn="l" defTabSz="914378" rtl="0" eaLnBrk="1" latinLnBrk="0" hangingPunct="1">
        <a:spcBef>
          <a:spcPct val="20000"/>
        </a:spcBef>
        <a:buClr>
          <a:schemeClr val="bg2"/>
        </a:buClr>
        <a:buSzPct val="12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Clr>
          <a:schemeClr val="tx2">
            <a:lumMod val="50000"/>
            <a:lumOff val="50000"/>
          </a:schemeClr>
        </a:buClr>
        <a:buSzPct val="11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20" indent="-285743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ChangeAspect="1"/>
          </p:cNvSpPr>
          <p:nvPr>
            <p:ph type="title"/>
          </p:nvPr>
        </p:nvSpPr>
        <p:spPr>
          <a:xfrm>
            <a:off x="868295" y="205979"/>
            <a:ext cx="7238359" cy="85725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spect="1"/>
          </p:cNvSpPr>
          <p:nvPr>
            <p:ph type="body" idx="1"/>
          </p:nvPr>
        </p:nvSpPr>
        <p:spPr>
          <a:xfrm>
            <a:off x="868295" y="1200151"/>
            <a:ext cx="7238359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199" y="4767263"/>
            <a:ext cx="49132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6653" y="4767263"/>
            <a:ext cx="75303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  <a:solidFill>
            <a:schemeClr val="tx2"/>
          </a:solidFill>
        </p:grpSpPr>
        <p:sp>
          <p:nvSpPr>
            <p:cNvPr id="9" name="Flowchart: Off-page Connector 8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  <a:grpFill/>
          </p:spPr>
        </p:pic>
      </p:grpSp>
      <p:sp>
        <p:nvSpPr>
          <p:cNvPr id="12" name="Rectangle 11"/>
          <p:cNvSpPr/>
          <p:nvPr userDrawn="1"/>
        </p:nvSpPr>
        <p:spPr>
          <a:xfrm>
            <a:off x="0" y="0"/>
            <a:ext cx="768403" cy="51435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868294" y="4767263"/>
            <a:ext cx="21867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1562E-A5C8-9F43-9794-799EA76A6F53}" type="datetimeFigureOut">
              <a:rPr lang="en-US" smtClean="0"/>
              <a:pPr/>
              <a:t>5/22/2019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ts val="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ChangeAspect="1"/>
          </p:cNvSpPr>
          <p:nvPr>
            <p:ph type="title"/>
          </p:nvPr>
        </p:nvSpPr>
        <p:spPr>
          <a:xfrm>
            <a:off x="868296" y="205979"/>
            <a:ext cx="7238359" cy="85725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spect="1"/>
          </p:cNvSpPr>
          <p:nvPr>
            <p:ph type="body" idx="1"/>
          </p:nvPr>
        </p:nvSpPr>
        <p:spPr>
          <a:xfrm>
            <a:off x="868296" y="1200151"/>
            <a:ext cx="7238359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49132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6654" y="4767264"/>
            <a:ext cx="75303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8244979" y="8"/>
            <a:ext cx="543377" cy="880926"/>
            <a:chOff x="8244978" y="8"/>
            <a:chExt cx="543377" cy="880926"/>
          </a:xfrm>
          <a:solidFill>
            <a:schemeClr val="tx2"/>
          </a:solidFill>
        </p:grpSpPr>
        <p:sp>
          <p:nvSpPr>
            <p:cNvPr id="9" name="Flowchart: Off-page Connector 8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  <a:grpFill/>
          </p:spPr>
        </p:pic>
      </p:grpSp>
      <p:sp>
        <p:nvSpPr>
          <p:cNvPr id="12" name="Rectangle 11"/>
          <p:cNvSpPr/>
          <p:nvPr userDrawn="1"/>
        </p:nvSpPr>
        <p:spPr>
          <a:xfrm>
            <a:off x="1" y="0"/>
            <a:ext cx="768403" cy="51435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868294" y="4767264"/>
            <a:ext cx="21867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1562E-A5C8-9F43-9794-799EA76A6F53}" type="datetimeFigureOut">
              <a:rPr lang="en-US" smtClean="0"/>
              <a:pPr/>
              <a:t>5/22/2019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165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</p:sldLayoutIdLst>
  <p:txStyles>
    <p:titleStyle>
      <a:lvl1pPr algn="l" defTabSz="457189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spcBef>
          <a:spcPts val="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457189" rtl="0" eaLnBrk="1" latinLnBrk="0" hangingPunct="1"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457189" rtl="0" eaLnBrk="1" latinLnBrk="0" hangingPunct="1">
        <a:spcBef>
          <a:spcPts val="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498" indent="-285743" algn="l" defTabSz="457189" rtl="0" eaLnBrk="1" latinLnBrk="0" hangingPunct="1"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50" y="699780"/>
            <a:ext cx="2290651" cy="374394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>
          <a:xfrm>
            <a:off x="152400" y="895350"/>
            <a:ext cx="8991600" cy="35814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277628" y="895350"/>
            <a:ext cx="8713981" cy="3810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-38100" y="0"/>
            <a:ext cx="9220200" cy="8953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5760" rIns="0" bIns="0" rtlCol="0" anchor="ctr">
            <a:normAutofit/>
          </a:bodyPr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705350"/>
            <a:ext cx="9144000" cy="4381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1" y="1"/>
            <a:ext cx="8763000" cy="898921"/>
          </a:xfrm>
          <a:prstGeom prst="rect">
            <a:avLst/>
          </a:prstGeom>
        </p:spPr>
        <p:txBody>
          <a:bodyPr vert="horz" wrap="none" lIns="274320" tIns="0" rIns="27432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719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  <p:sldLayoutId id="2147483735" r:id="rId19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914378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76" indent="-182876" algn="l" defTabSz="914378" rtl="0" eaLnBrk="1" latinLnBrk="0" hangingPunct="1">
        <a:spcBef>
          <a:spcPct val="20000"/>
        </a:spcBef>
        <a:buClr>
          <a:schemeClr val="bg2"/>
        </a:buClr>
        <a:buSzPct val="12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Clr>
          <a:schemeClr val="tx2">
            <a:lumMod val="50000"/>
            <a:lumOff val="50000"/>
          </a:schemeClr>
        </a:buClr>
        <a:buSzPct val="11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20" indent="-285743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50" y="699780"/>
            <a:ext cx="2290651" cy="374394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>
          <a:xfrm>
            <a:off x="152400" y="895350"/>
            <a:ext cx="8991600" cy="35814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277628" y="895350"/>
            <a:ext cx="8713981" cy="3810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-38100" y="0"/>
            <a:ext cx="9220200" cy="8953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5760" rIns="0" bIns="0" rtlCol="0" anchor="ctr">
            <a:normAutofit/>
          </a:bodyPr>
          <a:lstStyle/>
          <a:p>
            <a:pPr algn="ctr"/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0" y="4705350"/>
            <a:ext cx="9144000" cy="4381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1" y="1"/>
            <a:ext cx="8763000" cy="898921"/>
          </a:xfrm>
          <a:prstGeom prst="rect">
            <a:avLst/>
          </a:prstGeom>
        </p:spPr>
        <p:txBody>
          <a:bodyPr vert="horz" wrap="none" lIns="274320" tIns="0" rIns="27432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442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914378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76" indent="-182876" algn="l" defTabSz="914378" rtl="0" eaLnBrk="1" latinLnBrk="0" hangingPunct="1">
        <a:spcBef>
          <a:spcPct val="20000"/>
        </a:spcBef>
        <a:buClr>
          <a:schemeClr val="bg2"/>
        </a:buClr>
        <a:buSzPct val="12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Clr>
          <a:schemeClr val="tx2">
            <a:lumMod val="50000"/>
            <a:lumOff val="50000"/>
          </a:schemeClr>
        </a:buClr>
        <a:buSzPct val="11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20" indent="-285743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0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1" y="1428750"/>
            <a:ext cx="6248399" cy="1752600"/>
          </a:xfrm>
        </p:spPr>
        <p:txBody>
          <a:bodyPr anchor="ctr"/>
          <a:lstStyle/>
          <a:p>
            <a:r>
              <a:rPr lang="en-US" sz="3200" dirty="0"/>
              <a:t>Kansas Leads the World in the Success of Each Student.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3257550"/>
            <a:ext cx="6400812" cy="990600"/>
          </a:xfrm>
        </p:spPr>
        <p:txBody>
          <a:bodyPr>
            <a:normAutofit/>
          </a:bodyPr>
          <a:lstStyle/>
          <a:p>
            <a:pPr algn="r"/>
            <a:r>
              <a:rPr lang="en-US" sz="2000" dirty="0"/>
              <a:t>Dr. Randy Watson, Kansas Commissioner of Education</a:t>
            </a:r>
          </a:p>
        </p:txBody>
      </p:sp>
    </p:spTree>
    <p:extLst>
      <p:ext uri="{BB962C8B-B14F-4D97-AF65-F5344CB8AC3E}">
        <p14:creationId xmlns:p14="http://schemas.microsoft.com/office/powerpoint/2010/main" val="199412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42951"/>
            <a:ext cx="2267104" cy="36745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C1BE81-BED0-E949-8369-5FDB4551763B}"/>
              </a:ext>
            </a:extLst>
          </p:cNvPr>
          <p:cNvSpPr txBox="1"/>
          <p:nvPr/>
        </p:nvSpPr>
        <p:spPr>
          <a:xfrm>
            <a:off x="0" y="96620"/>
            <a:ext cx="9004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Stages of Development – What we look for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13C6CD-EB5C-4245-8C9E-07C5DE494B64}"/>
              </a:ext>
            </a:extLst>
          </p:cNvPr>
          <p:cNvSpPr/>
          <p:nvPr/>
        </p:nvSpPr>
        <p:spPr>
          <a:xfrm>
            <a:off x="2648104" y="1004167"/>
            <a:ext cx="1982138" cy="921658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Birth – Age 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98036F-11A6-E143-9479-A885A3175739}"/>
              </a:ext>
            </a:extLst>
          </p:cNvPr>
          <p:cNvSpPr/>
          <p:nvPr/>
        </p:nvSpPr>
        <p:spPr>
          <a:xfrm>
            <a:off x="4176685" y="1925825"/>
            <a:ext cx="1982138" cy="921658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2"/>
                </a:solidFill>
              </a:rPr>
              <a:t>Ages 5 - 9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F445EE-B0D6-6245-89B6-307728DB168F}"/>
              </a:ext>
            </a:extLst>
          </p:cNvPr>
          <p:cNvSpPr/>
          <p:nvPr/>
        </p:nvSpPr>
        <p:spPr>
          <a:xfrm>
            <a:off x="5705266" y="2847483"/>
            <a:ext cx="1982138" cy="921658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2"/>
                </a:solidFill>
              </a:rPr>
              <a:t>Ages 10-16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4F9DD0-D132-F342-AD9F-128D560F9829}"/>
              </a:ext>
            </a:extLst>
          </p:cNvPr>
          <p:cNvSpPr/>
          <p:nvPr/>
        </p:nvSpPr>
        <p:spPr>
          <a:xfrm>
            <a:off x="7161862" y="3769141"/>
            <a:ext cx="1982138" cy="921658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3"/>
                </a:solidFill>
              </a:rPr>
              <a:t>Ages 17-20</a:t>
            </a:r>
          </a:p>
        </p:txBody>
      </p:sp>
    </p:spTree>
    <p:extLst>
      <p:ext uri="{BB962C8B-B14F-4D97-AF65-F5344CB8AC3E}">
        <p14:creationId xmlns:p14="http://schemas.microsoft.com/office/powerpoint/2010/main" val="182877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42951"/>
            <a:ext cx="2267104" cy="36745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E3C1EE-76F1-8E48-8500-54AFC0587B26}"/>
              </a:ext>
            </a:extLst>
          </p:cNvPr>
          <p:cNvSpPr txBox="1"/>
          <p:nvPr/>
        </p:nvSpPr>
        <p:spPr>
          <a:xfrm>
            <a:off x="142875" y="85725"/>
            <a:ext cx="86773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Our Big Rocks…Our Overall Goal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747C97-EA99-2748-B7EA-1A4A44A41C04}"/>
              </a:ext>
            </a:extLst>
          </p:cNvPr>
          <p:cNvSpPr txBox="1"/>
          <p:nvPr/>
        </p:nvSpPr>
        <p:spPr>
          <a:xfrm>
            <a:off x="2792061" y="945876"/>
            <a:ext cx="635193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2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</a:rPr>
              <a:t>100% of Students Graduate High School</a:t>
            </a:r>
          </a:p>
          <a:p>
            <a:pPr marL="285750" indent="-285750">
              <a:buClr>
                <a:schemeClr val="bg2"/>
              </a:buClr>
              <a:buSzPct val="125000"/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2"/>
              </a:solidFill>
            </a:endParaRPr>
          </a:p>
          <a:p>
            <a:pPr marL="285750" indent="-285750">
              <a:buClr>
                <a:schemeClr val="bg2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</a:rPr>
              <a:t>100% of Students execute a Post Secondary Plan</a:t>
            </a:r>
          </a:p>
          <a:p>
            <a:pPr marL="742950" lvl="1" indent="-285750">
              <a:buClr>
                <a:schemeClr val="bg2"/>
              </a:buClr>
              <a:buSzPct val="125000"/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2"/>
              </a:solidFill>
            </a:endParaRPr>
          </a:p>
          <a:p>
            <a:pPr marL="742950" lvl="1" indent="-285750">
              <a:buClr>
                <a:schemeClr val="bg2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</a:rPr>
              <a:t>45% attend a four year college</a:t>
            </a:r>
          </a:p>
          <a:p>
            <a:pPr marL="742950" lvl="1" indent="-285750">
              <a:buClr>
                <a:schemeClr val="bg2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</a:rPr>
              <a:t>45% attend a two year college and/or have multiple certificates</a:t>
            </a:r>
          </a:p>
          <a:p>
            <a:pPr marL="742950" lvl="1" indent="-285750">
              <a:buClr>
                <a:schemeClr val="bg2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</a:rPr>
              <a:t>5% are in apprentice programs</a:t>
            </a:r>
          </a:p>
          <a:p>
            <a:pPr marL="742950" lvl="1" indent="-285750">
              <a:buClr>
                <a:schemeClr val="bg2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</a:rPr>
              <a:t>4% enlist in the military</a:t>
            </a:r>
          </a:p>
          <a:p>
            <a:pPr marL="742950" lvl="1" indent="-285750">
              <a:buClr>
                <a:schemeClr val="bg2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</a:rPr>
              <a:t>1% attend 18-21 year old program</a:t>
            </a:r>
          </a:p>
        </p:txBody>
      </p:sp>
    </p:spTree>
    <p:extLst>
      <p:ext uri="{BB962C8B-B14F-4D97-AF65-F5344CB8AC3E}">
        <p14:creationId xmlns:p14="http://schemas.microsoft.com/office/powerpoint/2010/main" val="427664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42951"/>
            <a:ext cx="2267104" cy="36745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C1BE81-BED0-E949-8369-5FDB4551763B}"/>
              </a:ext>
            </a:extLst>
          </p:cNvPr>
          <p:cNvSpPr txBox="1"/>
          <p:nvPr/>
        </p:nvSpPr>
        <p:spPr>
          <a:xfrm>
            <a:off x="0" y="96620"/>
            <a:ext cx="9004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Stages of Development – What we look for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13C6CD-EB5C-4245-8C9E-07C5DE494B64}"/>
              </a:ext>
            </a:extLst>
          </p:cNvPr>
          <p:cNvSpPr/>
          <p:nvPr/>
        </p:nvSpPr>
        <p:spPr>
          <a:xfrm>
            <a:off x="2822609" y="934868"/>
            <a:ext cx="4024922" cy="187151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1"/>
                </a:solidFill>
              </a:rPr>
              <a:t>Birth – Age 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5A350F-E3CC-4A4B-8F80-BB1403EE3157}"/>
              </a:ext>
            </a:extLst>
          </p:cNvPr>
          <p:cNvSpPr/>
          <p:nvPr/>
        </p:nvSpPr>
        <p:spPr>
          <a:xfrm>
            <a:off x="5195591" y="2856846"/>
            <a:ext cx="3913820" cy="181985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2"/>
                </a:solidFill>
              </a:rPr>
              <a:t>Ages 5 - 9</a:t>
            </a:r>
          </a:p>
        </p:txBody>
      </p:sp>
    </p:spTree>
    <p:extLst>
      <p:ext uri="{BB962C8B-B14F-4D97-AF65-F5344CB8AC3E}">
        <p14:creationId xmlns:p14="http://schemas.microsoft.com/office/powerpoint/2010/main" val="129966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42951"/>
            <a:ext cx="2267104" cy="36745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E3C1EE-76F1-8E48-8500-54AFC0587B26}"/>
              </a:ext>
            </a:extLst>
          </p:cNvPr>
          <p:cNvSpPr txBox="1"/>
          <p:nvPr/>
        </p:nvSpPr>
        <p:spPr>
          <a:xfrm>
            <a:off x="142875" y="85725"/>
            <a:ext cx="84181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The Challenge of Change - LA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F65454-786D-5547-8E12-0C1C0AC168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8104" y="897360"/>
            <a:ext cx="6495896" cy="374444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6D83402-9CF9-6E47-A8EE-9A4F4C52A59E}"/>
              </a:ext>
            </a:extLst>
          </p:cNvPr>
          <p:cNvSpPr/>
          <p:nvPr/>
        </p:nvSpPr>
        <p:spPr>
          <a:xfrm>
            <a:off x="2819982" y="1054003"/>
            <a:ext cx="5353777" cy="14239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00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42951"/>
            <a:ext cx="2267104" cy="36745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E3C1EE-76F1-8E48-8500-54AFC0587B26}"/>
              </a:ext>
            </a:extLst>
          </p:cNvPr>
          <p:cNvSpPr txBox="1"/>
          <p:nvPr/>
        </p:nvSpPr>
        <p:spPr>
          <a:xfrm>
            <a:off x="142875" y="85725"/>
            <a:ext cx="84181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The Challenge of Change - Math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846C94-5D11-9B4E-9005-F36E7D7AEF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9539" y="903040"/>
            <a:ext cx="6428231" cy="367458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87AC94C-1B3F-714D-8CC5-9017A687DB9A}"/>
              </a:ext>
            </a:extLst>
          </p:cNvPr>
          <p:cNvSpPr/>
          <p:nvPr/>
        </p:nvSpPr>
        <p:spPr>
          <a:xfrm>
            <a:off x="2709539" y="1012122"/>
            <a:ext cx="5530467" cy="14239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65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42951"/>
            <a:ext cx="2267104" cy="36745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E3C1EE-76F1-8E48-8500-54AFC0587B26}"/>
              </a:ext>
            </a:extLst>
          </p:cNvPr>
          <p:cNvSpPr txBox="1"/>
          <p:nvPr/>
        </p:nvSpPr>
        <p:spPr>
          <a:xfrm>
            <a:off x="142875" y="85725"/>
            <a:ext cx="84181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The Challenge of Change - ???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5C6ADE-1903-7E45-84FE-3E07A546D2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2813" y="949154"/>
            <a:ext cx="2783547" cy="373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01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67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1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4" b="6919"/>
          <a:stretch/>
        </p:blipFill>
        <p:spPr>
          <a:xfrm>
            <a:off x="1" y="-19050"/>
            <a:ext cx="9143999" cy="3162300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885825" y="3200400"/>
            <a:ext cx="7372350" cy="1158009"/>
          </a:xfrm>
        </p:spPr>
        <p:txBody>
          <a:bodyPr>
            <a:noAutofit/>
          </a:bodyPr>
          <a:lstStyle/>
          <a:p>
            <a:pPr marL="0" indent="0">
              <a:lnSpc>
                <a:spcPts val="4000"/>
              </a:lnSpc>
              <a:buNone/>
            </a:pPr>
            <a:r>
              <a:rPr lang="en-US" sz="4500" dirty="0">
                <a:solidFill>
                  <a:schemeClr val="tx2"/>
                </a:solidFill>
              </a:rPr>
              <a:t>Kansas leads the </a:t>
            </a:r>
            <a:r>
              <a:rPr lang="en-US" sz="4500" dirty="0">
                <a:solidFill>
                  <a:schemeClr val="bg2"/>
                </a:solidFill>
                <a:latin typeface="Arial Black" panose="020B0A04020102020204" pitchFamily="34" charset="0"/>
              </a:rPr>
              <a:t>world</a:t>
            </a:r>
            <a:r>
              <a:rPr lang="en-US" sz="4500" dirty="0">
                <a:solidFill>
                  <a:schemeClr val="tx2"/>
                </a:solidFill>
              </a:rPr>
              <a:t> in the success of each student</a:t>
            </a: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457200" y="0"/>
            <a:ext cx="8839200" cy="382587"/>
          </a:xfrm>
          <a:prstGeom prst="rect">
            <a:avLst/>
          </a:prstGeom>
          <a:noFill/>
        </p:spPr>
        <p:txBody>
          <a:bodyPr vert="horz" wrap="square" lIns="0" tIns="0" rIns="0" bIns="9144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  <a:t>A NEW Vision for Kansas ...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0365" y="4886295"/>
            <a:ext cx="2379177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15284B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KANSAS STATE DEPARTMENT OF EDUCATION </a:t>
            </a:r>
            <a:r>
              <a:rPr kumimoji="0" lang="en-US" sz="700" b="0" i="1" u="none" strike="noStrike" kern="1200" cap="none" spc="0" normalizeH="0" baseline="0" noProof="0" dirty="0">
                <a:ln>
                  <a:noFill/>
                </a:ln>
                <a:solidFill>
                  <a:srgbClr val="15284B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| www.ksde.org</a:t>
            </a:r>
          </a:p>
        </p:txBody>
      </p:sp>
    </p:spTree>
    <p:extLst>
      <p:ext uri="{BB962C8B-B14F-4D97-AF65-F5344CB8AC3E}">
        <p14:creationId xmlns:p14="http://schemas.microsoft.com/office/powerpoint/2010/main" val="254713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42951"/>
            <a:ext cx="2267104" cy="36745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95ECBB-4D1D-CC47-B22B-CC9CA3F06C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779" y="897291"/>
            <a:ext cx="4805108" cy="37980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E3C1EE-76F1-8E48-8500-54AFC0587B26}"/>
              </a:ext>
            </a:extLst>
          </p:cNvPr>
          <p:cNvSpPr txBox="1"/>
          <p:nvPr/>
        </p:nvSpPr>
        <p:spPr>
          <a:xfrm>
            <a:off x="142875" y="85725"/>
            <a:ext cx="84181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The Challenge of Change</a:t>
            </a:r>
          </a:p>
        </p:txBody>
      </p:sp>
    </p:spTree>
    <p:extLst>
      <p:ext uri="{BB962C8B-B14F-4D97-AF65-F5344CB8AC3E}">
        <p14:creationId xmlns:p14="http://schemas.microsoft.com/office/powerpoint/2010/main" val="266146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nline Media 8" descr="John Henry, Moneyball First guy through the wall... ">
            <a:hlinkClick r:id="" action="ppaction://media"/>
            <a:extLst>
              <a:ext uri="{FF2B5EF4-FFF2-40B4-BE49-F238E27FC236}">
                <a16:creationId xmlns:a16="http://schemas.microsoft.com/office/drawing/2014/main" id="{FA003999-907B-9446-A93E-4370BAA0E8C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763" y="1588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23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2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42951"/>
            <a:ext cx="2267104" cy="36745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C1BE81-BED0-E949-8369-5FDB4551763B}"/>
              </a:ext>
            </a:extLst>
          </p:cNvPr>
          <p:cNvSpPr txBox="1"/>
          <p:nvPr/>
        </p:nvSpPr>
        <p:spPr>
          <a:xfrm>
            <a:off x="0" y="96620"/>
            <a:ext cx="9004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Classroom of the Past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06B734-29DC-304F-8EA3-A1AD06248B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3281" y="901065"/>
            <a:ext cx="5621572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83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42951"/>
            <a:ext cx="2267104" cy="36745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C1BE81-BED0-E949-8369-5FDB4551763B}"/>
              </a:ext>
            </a:extLst>
          </p:cNvPr>
          <p:cNvSpPr txBox="1"/>
          <p:nvPr/>
        </p:nvSpPr>
        <p:spPr>
          <a:xfrm>
            <a:off x="0" y="96620"/>
            <a:ext cx="9004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Classroom of today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5A1527-1E71-034C-B4F6-E2E096B363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0656" y="897254"/>
            <a:ext cx="5563269" cy="379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8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Success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99" b="15001"/>
          <a:stretch/>
        </p:blipFill>
        <p:spPr>
          <a:xfrm>
            <a:off x="-9993" y="895351"/>
            <a:ext cx="9143999" cy="3810001"/>
          </a:xfrm>
          <a:prstGeom prst="rect">
            <a:avLst/>
          </a:prstGeom>
        </p:spPr>
      </p:pic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495800" y="895350"/>
            <a:ext cx="4623593" cy="3828426"/>
          </a:xfrm>
          <a:solidFill>
            <a:srgbClr val="FFFFFF">
              <a:alpha val="60000"/>
            </a:srgbClr>
          </a:solidFill>
          <a:effectLst>
            <a:softEdge rad="63500"/>
          </a:effectLst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0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Successful Kansas High School Graduate has the</a:t>
            </a:r>
          </a:p>
          <a:p>
            <a:pPr marL="342892" indent="-342892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Academic</a:t>
            </a:r>
            <a:r>
              <a:rPr lang="en-US" sz="2000" dirty="0">
                <a:solidFill>
                  <a:srgbClr val="000000"/>
                </a:solidFill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preparation,</a:t>
            </a:r>
          </a:p>
          <a:p>
            <a:pPr marL="342892" indent="-34289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Cognitive</a:t>
            </a:r>
            <a:r>
              <a:rPr lang="en-US" sz="2000" dirty="0">
                <a:solidFill>
                  <a:srgbClr val="000000"/>
                </a:solidFill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preparation,</a:t>
            </a:r>
          </a:p>
          <a:p>
            <a:pPr marL="342892" indent="-34289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Technical</a:t>
            </a:r>
            <a:r>
              <a:rPr lang="en-US" sz="2000" dirty="0">
                <a:solidFill>
                  <a:srgbClr val="000000"/>
                </a:solidFill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skills,</a:t>
            </a:r>
          </a:p>
          <a:p>
            <a:pPr marL="342892" indent="-34289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Employability</a:t>
            </a:r>
            <a:r>
              <a:rPr lang="en-US" sz="2000" dirty="0">
                <a:solidFill>
                  <a:srgbClr val="000000"/>
                </a:solidFill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skills </a:t>
            </a:r>
            <a:r>
              <a:rPr lang="en-US" sz="20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</a:p>
          <a:p>
            <a:pPr marL="342892" indent="-34289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Civic engagement </a:t>
            </a:r>
            <a:endParaRPr lang="en-US" sz="2000" dirty="0">
              <a:solidFill>
                <a:srgbClr val="000000"/>
              </a:solidFill>
              <a:latin typeface="Franklin Gothic Demi Cond" panose="020B07060304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0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be successful in postsecondary education, in the attainment of an industry recognized certification or in the workforce, without the need for remediation.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662" y="1345942"/>
            <a:ext cx="1136373" cy="184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31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37162"/>
            <a:ext cx="9144000" cy="833748"/>
          </a:xfrm>
        </p:spPr>
        <p:txBody>
          <a:bodyPr>
            <a:normAutofit/>
          </a:bodyPr>
          <a:lstStyle/>
          <a:p>
            <a:r>
              <a:rPr lang="en-US" dirty="0"/>
              <a:t>Creating a Vision for Kansas – State Outcomes</a:t>
            </a:r>
          </a:p>
        </p:txBody>
      </p:sp>
      <p:pic>
        <p:nvPicPr>
          <p:cNvPr id="6" name="Picture 5" descr="Kansas-Can-blue_white-gold-sta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8" y="895350"/>
            <a:ext cx="2648654" cy="3810000"/>
          </a:xfrm>
          <a:prstGeom prst="rect">
            <a:avLst/>
          </a:prstGeom>
        </p:spPr>
      </p:pic>
      <p:graphicFrame>
        <p:nvGraphicFramePr>
          <p:cNvPr id="9" name="Diagram 8"/>
          <p:cNvGraphicFramePr/>
          <p:nvPr/>
        </p:nvGraphicFramePr>
        <p:xfrm>
          <a:off x="2571750" y="895350"/>
          <a:ext cx="6515100" cy="3810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9578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Shape 720"/>
          <p:cNvSpPr txBox="1">
            <a:spLocks noGrp="1"/>
          </p:cNvSpPr>
          <p:nvPr>
            <p:ph type="title"/>
          </p:nvPr>
        </p:nvSpPr>
        <p:spPr>
          <a:xfrm>
            <a:off x="864090" y="145345"/>
            <a:ext cx="7200950" cy="675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r>
              <a:rPr lang="en" sz="3200" dirty="0">
                <a:solidFill>
                  <a:schemeClr val="tx2"/>
                </a:solidFill>
                <a:latin typeface="Roboto"/>
                <a:ea typeface="Roboto"/>
                <a:cs typeface="Roboto"/>
                <a:sym typeface="Roboto"/>
              </a:rPr>
              <a:t>Kansas School Redesign Principles</a:t>
            </a:r>
            <a:endParaRPr sz="3200" dirty="0">
              <a:solidFill>
                <a:schemeClr val="tx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1" name="Shape 721"/>
          <p:cNvSpPr txBox="1">
            <a:spLocks noGrp="1"/>
          </p:cNvSpPr>
          <p:nvPr>
            <p:ph type="sldNum" idx="4294967295"/>
          </p:nvPr>
        </p:nvSpPr>
        <p:spPr>
          <a:xfrm>
            <a:off x="7564784" y="4106763"/>
            <a:ext cx="548700" cy="393600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marL="0" marR="0" lvl="0" indent="0" algn="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1200" cap="none" spc="0" normalizeH="0" baseline="0" noProof="0">
                <a:ln>
                  <a:noFill/>
                </a:ln>
                <a:solidFill>
                  <a:srgbClr val="15284B">
                    <a:tint val="7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15284B">
                  <a:tint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aphicFrame>
        <p:nvGraphicFramePr>
          <p:cNvPr id="723" name="Shape 723"/>
          <p:cNvGraphicFramePr/>
          <p:nvPr>
            <p:extLst>
              <p:ext uri="{D42A27DB-BD31-4B8C-83A1-F6EECF244321}">
                <p14:modId xmlns:p14="http://schemas.microsoft.com/office/powerpoint/2010/main" val="359731007"/>
              </p:ext>
            </p:extLst>
          </p:nvPr>
        </p:nvGraphicFramePr>
        <p:xfrm>
          <a:off x="822384" y="895740"/>
          <a:ext cx="8281360" cy="426708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140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0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963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1" dirty="0">
                          <a:solidFill>
                            <a:srgbClr val="FFFFFF"/>
                          </a:solidFill>
                        </a:rPr>
                        <a:t>Student Success Skills</a:t>
                      </a:r>
                      <a:endParaRPr sz="3200" b="1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800" b="1" dirty="0">
                          <a:solidFill>
                            <a:srgbClr val="FFFFFF"/>
                          </a:solidFill>
                        </a:rPr>
                        <a:t>Family, Business, and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800" b="1" dirty="0">
                          <a:solidFill>
                            <a:srgbClr val="FFFFFF"/>
                          </a:solidFill>
                        </a:rPr>
                        <a:t>Community Partnerships</a:t>
                      </a:r>
                      <a:endParaRPr sz="2800" b="1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073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 dirty="0">
                          <a:solidFill>
                            <a:schemeClr val="tx2"/>
                          </a:solidFill>
                        </a:rPr>
                        <a:t>There is an integrated approach to develop student social-emotional learning.</a:t>
                      </a:r>
                      <a:endParaRPr sz="2400" dirty="0">
                        <a:solidFill>
                          <a:schemeClr val="tx2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>
                          <a:solidFill>
                            <a:schemeClr val="tx2"/>
                          </a:solidFill>
                        </a:rPr>
                        <a:t>Partnerships are based on mutually beneficial relationships and collaboration.</a:t>
                      </a:r>
                      <a:endParaRPr sz="2400" dirty="0">
                        <a:solidFill>
                          <a:schemeClr val="tx2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465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1" dirty="0">
                          <a:solidFill>
                            <a:srgbClr val="FFFFFF"/>
                          </a:solidFill>
                        </a:rPr>
                        <a:t>Personalized Learning</a:t>
                      </a:r>
                      <a:endParaRPr sz="3200" b="1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1" dirty="0">
                          <a:solidFill>
                            <a:srgbClr val="FFFFFF"/>
                          </a:solidFill>
                        </a:rPr>
                        <a:t>Real World Application</a:t>
                      </a:r>
                      <a:endParaRPr sz="3200" b="1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073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>
                          <a:solidFill>
                            <a:schemeClr val="tx2"/>
                          </a:solidFill>
                        </a:rPr>
                        <a:t>Teachers support students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>
                          <a:solidFill>
                            <a:schemeClr val="tx2"/>
                          </a:solidFill>
                        </a:rPr>
                        <a:t>to have choice over their time,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>
                          <a:solidFill>
                            <a:schemeClr val="tx2"/>
                          </a:solidFill>
                        </a:rPr>
                        <a:t>place, pace and path.</a:t>
                      </a:r>
                      <a:endParaRPr sz="2400" b="1" dirty="0">
                        <a:solidFill>
                          <a:schemeClr val="tx2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dirty="0">
                          <a:solidFill>
                            <a:schemeClr val="tx2"/>
                          </a:solidFill>
                        </a:rPr>
                        <a:t>Project-based learning, internships, and civic engagement makes learning relevant.</a:t>
                      </a:r>
                      <a:endParaRPr sz="2200" dirty="0">
                        <a:solidFill>
                          <a:schemeClr val="tx2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6E45B405-FB79-DB48-88FF-13184F663D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744"/>
            <a:ext cx="747426" cy="115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901076"/>
      </p:ext>
    </p:extLst>
  </p:cSld>
  <p:clrMapOvr>
    <a:masterClrMapping/>
  </p:clrMapOvr>
</p:sld>
</file>

<file path=ppt/theme/theme1.xml><?xml version="1.0" encoding="utf-8"?>
<a:theme xmlns:a="http://schemas.openxmlformats.org/drawingml/2006/main" name="1_KansansCAN-Blank-Template">
  <a:themeElements>
    <a:clrScheme name="KS Can Color Scheme">
      <a:dk1>
        <a:sysClr val="windowText" lastClr="000000"/>
      </a:dk1>
      <a:lt1>
        <a:srgbClr val="FFFFFF"/>
      </a:lt1>
      <a:dk2>
        <a:srgbClr val="15254B"/>
      </a:dk2>
      <a:lt2>
        <a:srgbClr val="FFA300"/>
      </a:lt2>
      <a:accent1>
        <a:srgbClr val="9CFF1A"/>
      </a:accent1>
      <a:accent2>
        <a:srgbClr val="FEF600"/>
      </a:accent2>
      <a:accent3>
        <a:srgbClr val="22D9E5"/>
      </a:accent3>
      <a:accent4>
        <a:srgbClr val="0D6F75"/>
      </a:accent4>
      <a:accent5>
        <a:srgbClr val="7F7F7F"/>
      </a:accent5>
      <a:accent6>
        <a:srgbClr val="4F8C00"/>
      </a:accent6>
      <a:hlink>
        <a:srgbClr val="00B0F0"/>
      </a:hlink>
      <a:folHlink>
        <a:srgbClr val="CF100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KSDE Simplified White">
      <a:dk1>
        <a:srgbClr val="15284B"/>
      </a:dk1>
      <a:lt1>
        <a:sysClr val="window" lastClr="FFFFFF"/>
      </a:lt1>
      <a:dk2>
        <a:srgbClr val="15254B"/>
      </a:dk2>
      <a:lt2>
        <a:srgbClr val="FFFFFF"/>
      </a:lt2>
      <a:accent1>
        <a:srgbClr val="7F7F7F"/>
      </a:accent1>
      <a:accent2>
        <a:srgbClr val="15284B"/>
      </a:accent2>
      <a:accent3>
        <a:srgbClr val="FFA400"/>
      </a:accent3>
      <a:accent4>
        <a:srgbClr val="86C144"/>
      </a:accent4>
      <a:accent5>
        <a:srgbClr val="51C5D7"/>
      </a:accent5>
      <a:accent6>
        <a:srgbClr val="5D7FD1"/>
      </a:accent6>
      <a:hlink>
        <a:srgbClr val="FFA400"/>
      </a:hlink>
      <a:folHlink>
        <a:srgbClr val="7F7F7F"/>
      </a:folHlink>
    </a:clrScheme>
    <a:fontScheme name="Segoe UI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6_Office Theme">
  <a:themeElements>
    <a:clrScheme name="KSDE Simplified White">
      <a:dk1>
        <a:srgbClr val="15284B"/>
      </a:dk1>
      <a:lt1>
        <a:sysClr val="window" lastClr="FFFFFF"/>
      </a:lt1>
      <a:dk2>
        <a:srgbClr val="15254B"/>
      </a:dk2>
      <a:lt2>
        <a:srgbClr val="FFFFFF"/>
      </a:lt2>
      <a:accent1>
        <a:srgbClr val="7F7F7F"/>
      </a:accent1>
      <a:accent2>
        <a:srgbClr val="15284B"/>
      </a:accent2>
      <a:accent3>
        <a:srgbClr val="FFA400"/>
      </a:accent3>
      <a:accent4>
        <a:srgbClr val="86C144"/>
      </a:accent4>
      <a:accent5>
        <a:srgbClr val="51C5D7"/>
      </a:accent5>
      <a:accent6>
        <a:srgbClr val="5D7FD1"/>
      </a:accent6>
      <a:hlink>
        <a:srgbClr val="FFA400"/>
      </a:hlink>
      <a:folHlink>
        <a:srgbClr val="7F7F7F"/>
      </a:folHlink>
    </a:clrScheme>
    <a:fontScheme name="Segoe UI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KansansCAN-Blank-Template">
  <a:themeElements>
    <a:clrScheme name="KS Can Color Scheme">
      <a:dk1>
        <a:sysClr val="windowText" lastClr="000000"/>
      </a:dk1>
      <a:lt1>
        <a:srgbClr val="FFFFFF"/>
      </a:lt1>
      <a:dk2>
        <a:srgbClr val="15254B"/>
      </a:dk2>
      <a:lt2>
        <a:srgbClr val="FFA300"/>
      </a:lt2>
      <a:accent1>
        <a:srgbClr val="9CFF1A"/>
      </a:accent1>
      <a:accent2>
        <a:srgbClr val="FEF600"/>
      </a:accent2>
      <a:accent3>
        <a:srgbClr val="22D9E5"/>
      </a:accent3>
      <a:accent4>
        <a:srgbClr val="0D6F75"/>
      </a:accent4>
      <a:accent5>
        <a:srgbClr val="7F7F7F"/>
      </a:accent5>
      <a:accent6>
        <a:srgbClr val="4F8C00"/>
      </a:accent6>
      <a:hlink>
        <a:srgbClr val="00B0F0"/>
      </a:hlink>
      <a:folHlink>
        <a:srgbClr val="CF100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ansansCAN-Blank-Template">
  <a:themeElements>
    <a:clrScheme name="KS Can Color Scheme">
      <a:dk1>
        <a:sysClr val="windowText" lastClr="000000"/>
      </a:dk1>
      <a:lt1>
        <a:srgbClr val="FFFFFF"/>
      </a:lt1>
      <a:dk2>
        <a:srgbClr val="15254B"/>
      </a:dk2>
      <a:lt2>
        <a:srgbClr val="FFA300"/>
      </a:lt2>
      <a:accent1>
        <a:srgbClr val="9CFF1A"/>
      </a:accent1>
      <a:accent2>
        <a:srgbClr val="FEF600"/>
      </a:accent2>
      <a:accent3>
        <a:srgbClr val="22D9E5"/>
      </a:accent3>
      <a:accent4>
        <a:srgbClr val="0D6F75"/>
      </a:accent4>
      <a:accent5>
        <a:srgbClr val="7F7F7F"/>
      </a:accent5>
      <a:accent6>
        <a:srgbClr val="4F8C00"/>
      </a:accent6>
      <a:hlink>
        <a:srgbClr val="00B0F0"/>
      </a:hlink>
      <a:folHlink>
        <a:srgbClr val="CF100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7893</TotalTime>
  <Words>500</Words>
  <Application>Microsoft Office PowerPoint</Application>
  <PresentationFormat>On-screen Show (16:9)</PresentationFormat>
  <Paragraphs>84</Paragraphs>
  <Slides>16</Slides>
  <Notes>16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33" baseType="lpstr">
      <vt:lpstr>Arial</vt:lpstr>
      <vt:lpstr>Arial Black</vt:lpstr>
      <vt:lpstr>Arial Narrow</vt:lpstr>
      <vt:lpstr>Calibri</vt:lpstr>
      <vt:lpstr>Century Gothic</vt:lpstr>
      <vt:lpstr>Franklin Gothic Demi Cond</vt:lpstr>
      <vt:lpstr>Open Sans</vt:lpstr>
      <vt:lpstr>Roboto</vt:lpstr>
      <vt:lpstr>Segoe UI</vt:lpstr>
      <vt:lpstr>Segoe UI Light</vt:lpstr>
      <vt:lpstr>Times New Roman</vt:lpstr>
      <vt:lpstr>Wingdings</vt:lpstr>
      <vt:lpstr>1_KansansCAN-Blank-Template</vt:lpstr>
      <vt:lpstr>1_Office Theme</vt:lpstr>
      <vt:lpstr>6_Office Theme</vt:lpstr>
      <vt:lpstr>3_KansansCAN-Blank-Template</vt:lpstr>
      <vt:lpstr>KansansCAN-Blank-Template</vt:lpstr>
      <vt:lpstr>Kansas Leads the World in the Success of Each Student.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Defining Success</vt:lpstr>
      <vt:lpstr>Creating a Vision for Kansas – State Outcomes</vt:lpstr>
      <vt:lpstr>Kansas School Redesign Principles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Ronald Albright</dc:creator>
  <cp:lastModifiedBy>Penny Rice</cp:lastModifiedBy>
  <cp:revision>197</cp:revision>
  <dcterms:created xsi:type="dcterms:W3CDTF">2012-10-22T13:49:38Z</dcterms:created>
  <dcterms:modified xsi:type="dcterms:W3CDTF">2019-05-22T18:54:06Z</dcterms:modified>
</cp:coreProperties>
</file>