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1"/>
    <p:sldMasterId id="2147483925" r:id="rId2"/>
    <p:sldMasterId id="2147483700" r:id="rId3"/>
  </p:sldMasterIdLst>
  <p:notesMasterIdLst>
    <p:notesMasterId r:id="rId135"/>
  </p:notesMasterIdLst>
  <p:handoutMasterIdLst>
    <p:handoutMasterId r:id="rId136"/>
  </p:handoutMasterIdLst>
  <p:sldIdLst>
    <p:sldId id="493" r:id="rId4"/>
    <p:sldId id="494" r:id="rId5"/>
    <p:sldId id="590" r:id="rId6"/>
    <p:sldId id="614" r:id="rId7"/>
    <p:sldId id="628" r:id="rId8"/>
    <p:sldId id="626" r:id="rId9"/>
    <p:sldId id="627" r:id="rId10"/>
    <p:sldId id="631" r:id="rId11"/>
    <p:sldId id="616" r:id="rId12"/>
    <p:sldId id="618" r:id="rId13"/>
    <p:sldId id="633" r:id="rId14"/>
    <p:sldId id="619" r:id="rId15"/>
    <p:sldId id="306" r:id="rId16"/>
    <p:sldId id="669" r:id="rId17"/>
    <p:sldId id="671" r:id="rId18"/>
    <p:sldId id="670" r:id="rId19"/>
    <p:sldId id="665" r:id="rId20"/>
    <p:sldId id="672" r:id="rId21"/>
    <p:sldId id="682" r:id="rId22"/>
    <p:sldId id="640" r:id="rId23"/>
    <p:sldId id="515" r:id="rId24"/>
    <p:sldId id="516" r:id="rId25"/>
    <p:sldId id="529" r:id="rId26"/>
    <p:sldId id="523" r:id="rId27"/>
    <p:sldId id="604" r:id="rId28"/>
    <p:sldId id="680" r:id="rId29"/>
    <p:sldId id="645" r:id="rId30"/>
    <p:sldId id="532" r:id="rId31"/>
    <p:sldId id="533" r:id="rId32"/>
    <p:sldId id="534" r:id="rId33"/>
    <p:sldId id="637" r:id="rId34"/>
    <p:sldId id="396" r:id="rId35"/>
    <p:sldId id="688" r:id="rId36"/>
    <p:sldId id="620" r:id="rId37"/>
    <p:sldId id="535" r:id="rId38"/>
    <p:sldId id="634" r:id="rId39"/>
    <p:sldId id="667" r:id="rId40"/>
    <p:sldId id="681" r:id="rId41"/>
    <p:sldId id="497" r:id="rId42"/>
    <p:sldId id="498" r:id="rId43"/>
    <p:sldId id="536" r:id="rId44"/>
    <p:sldId id="537" r:id="rId45"/>
    <p:sldId id="644" r:id="rId46"/>
    <p:sldId id="641" r:id="rId47"/>
    <p:sldId id="629" r:id="rId48"/>
    <p:sldId id="415" r:id="rId49"/>
    <p:sldId id="574" r:id="rId50"/>
    <p:sldId id="642" r:id="rId51"/>
    <p:sldId id="664" r:id="rId52"/>
    <p:sldId id="643" r:id="rId53"/>
    <p:sldId id="630" r:id="rId54"/>
    <p:sldId id="656" r:id="rId55"/>
    <p:sldId id="657" r:id="rId56"/>
    <p:sldId id="658" r:id="rId57"/>
    <p:sldId id="659" r:id="rId58"/>
    <p:sldId id="660" r:id="rId59"/>
    <p:sldId id="661" r:id="rId60"/>
    <p:sldId id="662" r:id="rId61"/>
    <p:sldId id="663" r:id="rId62"/>
    <p:sldId id="673" r:id="rId63"/>
    <p:sldId id="689" r:id="rId64"/>
    <p:sldId id="546" r:id="rId65"/>
    <p:sldId id="691" r:id="rId66"/>
    <p:sldId id="433" r:id="rId67"/>
    <p:sldId id="434" r:id="rId68"/>
    <p:sldId id="668" r:id="rId69"/>
    <p:sldId id="646" r:id="rId70"/>
    <p:sldId id="549" r:id="rId71"/>
    <p:sldId id="548" r:id="rId72"/>
    <p:sldId id="591" r:id="rId73"/>
    <p:sldId id="550" r:id="rId74"/>
    <p:sldId id="578" r:id="rId75"/>
    <p:sldId id="551" r:id="rId76"/>
    <p:sldId id="679" r:id="rId77"/>
    <p:sldId id="553" r:id="rId78"/>
    <p:sldId id="666" r:id="rId79"/>
    <p:sldId id="615" r:id="rId80"/>
    <p:sldId id="555" r:id="rId81"/>
    <p:sldId id="556" r:id="rId82"/>
    <p:sldId id="650" r:id="rId83"/>
    <p:sldId id="652" r:id="rId84"/>
    <p:sldId id="692" r:id="rId85"/>
    <p:sldId id="647" r:id="rId86"/>
    <p:sldId id="558" r:id="rId87"/>
    <p:sldId id="573" r:id="rId88"/>
    <p:sldId id="313" r:id="rId89"/>
    <p:sldId id="687" r:id="rId90"/>
    <p:sldId id="651" r:id="rId91"/>
    <p:sldId id="560" r:id="rId92"/>
    <p:sldId id="562" r:id="rId93"/>
    <p:sldId id="563" r:id="rId94"/>
    <p:sldId id="469" r:id="rId95"/>
    <p:sldId id="470" r:id="rId96"/>
    <p:sldId id="564" r:id="rId97"/>
    <p:sldId id="566" r:id="rId98"/>
    <p:sldId id="567" r:id="rId99"/>
    <p:sldId id="506" r:id="rId100"/>
    <p:sldId id="693" r:id="rId101"/>
    <p:sldId id="568" r:id="rId102"/>
    <p:sldId id="569" r:id="rId103"/>
    <p:sldId id="325" r:id="rId104"/>
    <p:sldId id="320" r:id="rId105"/>
    <p:sldId id="690" r:id="rId106"/>
    <p:sldId id="444" r:id="rId107"/>
    <p:sldId id="491" r:id="rId108"/>
    <p:sldId id="677" r:id="rId109"/>
    <p:sldId id="675" r:id="rId110"/>
    <p:sldId id="676" r:id="rId111"/>
    <p:sldId id="674" r:id="rId112"/>
    <p:sldId id="632" r:id="rId113"/>
    <p:sldId id="508" r:id="rId114"/>
    <p:sldId id="365" r:id="rId115"/>
    <p:sldId id="333" r:id="rId116"/>
    <p:sldId id="570" r:id="rId117"/>
    <p:sldId id="330" r:id="rId118"/>
    <p:sldId id="331" r:id="rId119"/>
    <p:sldId id="571" r:id="rId120"/>
    <p:sldId id="391" r:id="rId121"/>
    <p:sldId id="683" r:id="rId122"/>
    <p:sldId id="685" r:id="rId123"/>
    <p:sldId id="684" r:id="rId124"/>
    <p:sldId id="686" r:id="rId125"/>
    <p:sldId id="678" r:id="rId126"/>
    <p:sldId id="438" r:id="rId127"/>
    <p:sldId id="353" r:id="rId128"/>
    <p:sldId id="429" r:id="rId129"/>
    <p:sldId id="589" r:id="rId130"/>
    <p:sldId id="510" r:id="rId131"/>
    <p:sldId id="511" r:id="rId132"/>
    <p:sldId id="366" r:id="rId133"/>
    <p:sldId id="283" r:id="rId134"/>
  </p:sldIdLst>
  <p:sldSz cx="9144000" cy="6858000" type="letter"/>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86323" autoAdjust="0"/>
  </p:normalViewPr>
  <p:slideViewPr>
    <p:cSldViewPr>
      <p:cViewPr varScale="1">
        <p:scale>
          <a:sx n="71" d="100"/>
          <a:sy n="71" d="100"/>
        </p:scale>
        <p:origin x="11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3"/>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t" anchorCtr="0" compatLnSpc="1">
            <a:prstTxWarp prst="textNoShape">
              <a:avLst/>
            </a:prstTxWarp>
          </a:bodyPr>
          <a:lstStyle>
            <a:lvl1pPr defTabSz="949318">
              <a:defRPr sz="1200"/>
            </a:lvl1pPr>
          </a:lstStyle>
          <a:p>
            <a:pPr>
              <a:defRPr/>
            </a:pPr>
            <a:endParaRPr lang="en-US" dirty="0"/>
          </a:p>
        </p:txBody>
      </p:sp>
      <p:sp>
        <p:nvSpPr>
          <p:cNvPr id="14339" name="Rectangle 3"/>
          <p:cNvSpPr>
            <a:spLocks noGrp="1" noChangeArrowheads="1"/>
          </p:cNvSpPr>
          <p:nvPr>
            <p:ph type="dt" sz="quarter" idx="1"/>
          </p:nvPr>
        </p:nvSpPr>
        <p:spPr bwMode="auto">
          <a:xfrm>
            <a:off x="4144299" y="3"/>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t" anchorCtr="0" compatLnSpc="1">
            <a:prstTxWarp prst="textNoShape">
              <a:avLst/>
            </a:prstTxWarp>
          </a:bodyPr>
          <a:lstStyle>
            <a:lvl1pPr algn="r" defTabSz="949318">
              <a:defRPr sz="1200"/>
            </a:lvl1pPr>
          </a:lstStyle>
          <a:p>
            <a:pPr>
              <a:defRPr/>
            </a:pPr>
            <a:endParaRPr lang="en-US" dirty="0"/>
          </a:p>
        </p:txBody>
      </p:sp>
      <p:sp>
        <p:nvSpPr>
          <p:cNvPr id="14340" name="Rectangle 4"/>
          <p:cNvSpPr>
            <a:spLocks noGrp="1" noChangeArrowheads="1"/>
          </p:cNvSpPr>
          <p:nvPr>
            <p:ph type="ftr" sz="quarter" idx="2"/>
          </p:nvPr>
        </p:nvSpPr>
        <p:spPr bwMode="auto">
          <a:xfrm>
            <a:off x="1" y="9145387"/>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b" anchorCtr="0" compatLnSpc="1">
            <a:prstTxWarp prst="textNoShape">
              <a:avLst/>
            </a:prstTxWarp>
          </a:bodyPr>
          <a:lstStyle>
            <a:lvl1pPr defTabSz="949318">
              <a:defRPr sz="1200"/>
            </a:lvl1pPr>
          </a:lstStyle>
          <a:p>
            <a:pPr>
              <a:defRPr/>
            </a:pPr>
            <a:endParaRPr lang="en-US" dirty="0"/>
          </a:p>
        </p:txBody>
      </p:sp>
      <p:sp>
        <p:nvSpPr>
          <p:cNvPr id="14341" name="Rectangle 5"/>
          <p:cNvSpPr>
            <a:spLocks noGrp="1" noChangeArrowheads="1"/>
          </p:cNvSpPr>
          <p:nvPr>
            <p:ph type="sldNum" sz="quarter" idx="3"/>
          </p:nvPr>
        </p:nvSpPr>
        <p:spPr bwMode="auto">
          <a:xfrm>
            <a:off x="4144299" y="9145387"/>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b" anchorCtr="0" compatLnSpc="1">
            <a:prstTxWarp prst="textNoShape">
              <a:avLst/>
            </a:prstTxWarp>
          </a:bodyPr>
          <a:lstStyle>
            <a:lvl1pPr algn="r" defTabSz="949318">
              <a:defRPr sz="1200"/>
            </a:lvl1pPr>
          </a:lstStyle>
          <a:p>
            <a:pPr>
              <a:defRPr/>
            </a:pPr>
            <a:fld id="{638C81D3-FBF2-4480-9275-57C8D1A379E2}" type="slidenum">
              <a:rPr lang="en-US"/>
              <a:pPr>
                <a:defRPr/>
              </a:pPr>
              <a:t>‹#›</a:t>
            </a:fld>
            <a:endParaRPr lang="en-US" dirty="0"/>
          </a:p>
        </p:txBody>
      </p:sp>
    </p:spTree>
    <p:extLst>
      <p:ext uri="{BB962C8B-B14F-4D97-AF65-F5344CB8AC3E}">
        <p14:creationId xmlns:p14="http://schemas.microsoft.com/office/powerpoint/2010/main" val="363350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3"/>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t" anchorCtr="0" compatLnSpc="1">
            <a:prstTxWarp prst="textNoShape">
              <a:avLst/>
            </a:prstTxWarp>
          </a:bodyPr>
          <a:lstStyle>
            <a:lvl1pPr defTabSz="949318">
              <a:defRPr sz="1200"/>
            </a:lvl1pPr>
          </a:lstStyle>
          <a:p>
            <a:pPr>
              <a:defRPr/>
            </a:pPr>
            <a:endParaRPr lang="en-US" dirty="0"/>
          </a:p>
        </p:txBody>
      </p:sp>
      <p:sp>
        <p:nvSpPr>
          <p:cNvPr id="3075" name="Rectangle 3"/>
          <p:cNvSpPr>
            <a:spLocks noGrp="1" noChangeArrowheads="1"/>
          </p:cNvSpPr>
          <p:nvPr>
            <p:ph type="dt" idx="1"/>
          </p:nvPr>
        </p:nvSpPr>
        <p:spPr bwMode="auto">
          <a:xfrm>
            <a:off x="4144299" y="3"/>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t" anchorCtr="0" compatLnSpc="1">
            <a:prstTxWarp prst="textNoShape">
              <a:avLst/>
            </a:prstTxWarp>
          </a:bodyPr>
          <a:lstStyle>
            <a:lvl1pPr algn="r" defTabSz="949318">
              <a:defRPr sz="1200"/>
            </a:lvl1pPr>
          </a:lstStyle>
          <a:p>
            <a:pPr>
              <a:defRPr/>
            </a:pPr>
            <a:endParaRPr lang="en-US" dirty="0"/>
          </a:p>
        </p:txBody>
      </p:sp>
      <p:sp>
        <p:nvSpPr>
          <p:cNvPr id="108548" name="Rectangle 4"/>
          <p:cNvSpPr>
            <a:spLocks noGrp="1" noRot="1" noChangeAspect="1" noChangeArrowheads="1" noTextEdit="1"/>
          </p:cNvSpPr>
          <p:nvPr>
            <p:ph type="sldImg" idx="2"/>
          </p:nvPr>
        </p:nvSpPr>
        <p:spPr bwMode="auto">
          <a:xfrm>
            <a:off x="1247775" y="709613"/>
            <a:ext cx="4835525" cy="36274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55368" y="4572693"/>
            <a:ext cx="5420852" cy="4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9145387"/>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b" anchorCtr="0" compatLnSpc="1">
            <a:prstTxWarp prst="textNoShape">
              <a:avLst/>
            </a:prstTxWarp>
          </a:bodyPr>
          <a:lstStyle>
            <a:lvl1pPr defTabSz="949318">
              <a:defRPr sz="1200"/>
            </a:lvl1pPr>
          </a:lstStyle>
          <a:p>
            <a:pPr>
              <a:defRPr/>
            </a:pPr>
            <a:endParaRPr lang="en-US" dirty="0"/>
          </a:p>
        </p:txBody>
      </p:sp>
      <p:sp>
        <p:nvSpPr>
          <p:cNvPr id="3079" name="Rectangle 7"/>
          <p:cNvSpPr>
            <a:spLocks noGrp="1" noChangeArrowheads="1"/>
          </p:cNvSpPr>
          <p:nvPr>
            <p:ph type="sldNum" sz="quarter" idx="5"/>
          </p:nvPr>
        </p:nvSpPr>
        <p:spPr bwMode="auto">
          <a:xfrm>
            <a:off x="4144299" y="9145387"/>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02" tIns="47499" rIns="95002" bIns="47499" numCol="1" anchor="b" anchorCtr="0" compatLnSpc="1">
            <a:prstTxWarp prst="textNoShape">
              <a:avLst/>
            </a:prstTxWarp>
          </a:bodyPr>
          <a:lstStyle>
            <a:lvl1pPr algn="r" defTabSz="949318">
              <a:defRPr sz="1200"/>
            </a:lvl1pPr>
          </a:lstStyle>
          <a:p>
            <a:pPr>
              <a:defRPr/>
            </a:pPr>
            <a:fld id="{B59AB48E-3525-4A1E-AC46-FE72CF6A7BC7}" type="slidenum">
              <a:rPr lang="en-US"/>
              <a:pPr>
                <a:defRPr/>
              </a:pPr>
              <a:t>‹#›</a:t>
            </a:fld>
            <a:endParaRPr lang="en-US" dirty="0"/>
          </a:p>
        </p:txBody>
      </p:sp>
    </p:spTree>
    <p:extLst>
      <p:ext uri="{BB962C8B-B14F-4D97-AF65-F5344CB8AC3E}">
        <p14:creationId xmlns:p14="http://schemas.microsoft.com/office/powerpoint/2010/main" val="22538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a:t>
            </a:fld>
            <a:endParaRPr lang="en-US" dirty="0"/>
          </a:p>
        </p:txBody>
      </p:sp>
    </p:spTree>
    <p:extLst>
      <p:ext uri="{BB962C8B-B14F-4D97-AF65-F5344CB8AC3E}">
        <p14:creationId xmlns:p14="http://schemas.microsoft.com/office/powerpoint/2010/main" val="409615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152522FD-0ED7-4333-809F-FDAA25026605}" type="slidenum">
              <a:rPr lang="en-US" smtClean="0"/>
              <a:pPr/>
              <a:t>40</a:t>
            </a:fld>
            <a:endParaRPr lang="en-US" dirty="0" smtClean="0"/>
          </a:p>
        </p:txBody>
      </p:sp>
      <p:sp>
        <p:nvSpPr>
          <p:cNvPr id="115715"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115716" name="Rectangle 3"/>
          <p:cNvSpPr>
            <a:spLocks noGrp="1" noChangeArrowheads="1"/>
          </p:cNvSpPr>
          <p:nvPr>
            <p:ph type="body" idx="1"/>
          </p:nvPr>
        </p:nvSpPr>
        <p:spPr>
          <a:xfrm>
            <a:off x="976672" y="4561379"/>
            <a:ext cx="5361858" cy="4318924"/>
          </a:xfrm>
          <a:solidFill>
            <a:srgbClr val="FFFFFF"/>
          </a:solidFill>
          <a:ln>
            <a:solidFill>
              <a:srgbClr val="000000"/>
            </a:solidFill>
            <a:miter lim="800000"/>
            <a:headEnd/>
            <a:tailEnd/>
          </a:ln>
        </p:spPr>
        <p:txBody>
          <a:bodyPr lIns="96175" tIns="48090" rIns="96175" bIns="48090"/>
          <a:lstStyle/>
          <a:p>
            <a:endParaRPr lang="en-US" dirty="0" smtClean="0"/>
          </a:p>
        </p:txBody>
      </p:sp>
    </p:spTree>
    <p:extLst>
      <p:ext uri="{BB962C8B-B14F-4D97-AF65-F5344CB8AC3E}">
        <p14:creationId xmlns:p14="http://schemas.microsoft.com/office/powerpoint/2010/main" val="385223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47692">
              <a:defRPr>
                <a:solidFill>
                  <a:schemeClr val="tx1"/>
                </a:solidFill>
                <a:latin typeface="Times New Roman" pitchFamily="18" charset="0"/>
              </a:defRPr>
            </a:lvl1pPr>
            <a:lvl2pPr marL="760754" indent="-292599" defTabSz="947692">
              <a:defRPr>
                <a:solidFill>
                  <a:schemeClr val="tx1"/>
                </a:solidFill>
                <a:latin typeface="Times New Roman" pitchFamily="18" charset="0"/>
              </a:defRPr>
            </a:lvl2pPr>
            <a:lvl3pPr marL="1170391" indent="-234078" defTabSz="947692">
              <a:defRPr>
                <a:solidFill>
                  <a:schemeClr val="tx1"/>
                </a:solidFill>
                <a:latin typeface="Times New Roman" pitchFamily="18" charset="0"/>
              </a:defRPr>
            </a:lvl3pPr>
            <a:lvl4pPr marL="1638548" indent="-234078" defTabSz="947692">
              <a:defRPr>
                <a:solidFill>
                  <a:schemeClr val="tx1"/>
                </a:solidFill>
                <a:latin typeface="Times New Roman" pitchFamily="18" charset="0"/>
              </a:defRPr>
            </a:lvl4pPr>
            <a:lvl5pPr marL="2106704" indent="-234078" defTabSz="947692">
              <a:defRPr>
                <a:solidFill>
                  <a:schemeClr val="tx1"/>
                </a:solidFill>
                <a:latin typeface="Times New Roman" pitchFamily="18" charset="0"/>
              </a:defRPr>
            </a:lvl5pPr>
            <a:lvl6pPr marL="2574861" indent="-234078" defTabSz="947692" eaLnBrk="0" fontAlgn="base" hangingPunct="0">
              <a:spcBef>
                <a:spcPct val="0"/>
              </a:spcBef>
              <a:spcAft>
                <a:spcPct val="0"/>
              </a:spcAft>
              <a:defRPr>
                <a:solidFill>
                  <a:schemeClr val="tx1"/>
                </a:solidFill>
                <a:latin typeface="Times New Roman" pitchFamily="18" charset="0"/>
              </a:defRPr>
            </a:lvl6pPr>
            <a:lvl7pPr marL="3043018" indent="-234078" defTabSz="947692" eaLnBrk="0" fontAlgn="base" hangingPunct="0">
              <a:spcBef>
                <a:spcPct val="0"/>
              </a:spcBef>
              <a:spcAft>
                <a:spcPct val="0"/>
              </a:spcAft>
              <a:defRPr>
                <a:solidFill>
                  <a:schemeClr val="tx1"/>
                </a:solidFill>
                <a:latin typeface="Times New Roman" pitchFamily="18" charset="0"/>
              </a:defRPr>
            </a:lvl7pPr>
            <a:lvl8pPr marL="3511175" indent="-234078" defTabSz="947692" eaLnBrk="0" fontAlgn="base" hangingPunct="0">
              <a:spcBef>
                <a:spcPct val="0"/>
              </a:spcBef>
              <a:spcAft>
                <a:spcPct val="0"/>
              </a:spcAft>
              <a:defRPr>
                <a:solidFill>
                  <a:schemeClr val="tx1"/>
                </a:solidFill>
                <a:latin typeface="Times New Roman" pitchFamily="18" charset="0"/>
              </a:defRPr>
            </a:lvl8pPr>
            <a:lvl9pPr marL="3979330" indent="-234078" defTabSz="947692" eaLnBrk="0" fontAlgn="base" hangingPunct="0">
              <a:spcBef>
                <a:spcPct val="0"/>
              </a:spcBef>
              <a:spcAft>
                <a:spcPct val="0"/>
              </a:spcAft>
              <a:defRPr>
                <a:solidFill>
                  <a:schemeClr val="tx1"/>
                </a:solidFill>
                <a:latin typeface="Times New Roman" pitchFamily="18" charset="0"/>
              </a:defRPr>
            </a:lvl9pPr>
          </a:lstStyle>
          <a:p>
            <a:fld id="{B3A244A0-20DC-4863-9DBB-F88DFD891497}" type="slidenum">
              <a:rPr lang="en-US" smtClean="0"/>
              <a:pPr/>
              <a:t>41</a:t>
            </a:fld>
            <a:endParaRPr lang="en-US" dirty="0" smtClean="0"/>
          </a:p>
        </p:txBody>
      </p:sp>
      <p:sp>
        <p:nvSpPr>
          <p:cNvPr id="116739"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116740" name="Rectangle 3"/>
          <p:cNvSpPr>
            <a:spLocks noGrp="1" noChangeArrowheads="1"/>
          </p:cNvSpPr>
          <p:nvPr>
            <p:ph type="body" idx="1"/>
          </p:nvPr>
        </p:nvSpPr>
        <p:spPr>
          <a:xfrm>
            <a:off x="976672" y="4561379"/>
            <a:ext cx="5361858" cy="4318924"/>
          </a:xfrm>
          <a:solidFill>
            <a:srgbClr val="FFFFFF"/>
          </a:solidFill>
          <a:ln>
            <a:solidFill>
              <a:srgbClr val="000000"/>
            </a:solidFill>
            <a:miter lim="800000"/>
            <a:headEnd/>
            <a:tailEnd/>
          </a:ln>
        </p:spPr>
        <p:txBody>
          <a:bodyPr lIns="96182" tIns="48092" rIns="96182" bIns="48092"/>
          <a:lstStyle/>
          <a:p>
            <a:endParaRPr lang="en-US" dirty="0" smtClean="0"/>
          </a:p>
        </p:txBody>
      </p:sp>
    </p:spTree>
    <p:extLst>
      <p:ext uri="{BB962C8B-B14F-4D97-AF65-F5344CB8AC3E}">
        <p14:creationId xmlns:p14="http://schemas.microsoft.com/office/powerpoint/2010/main" val="370242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47692">
              <a:defRPr>
                <a:solidFill>
                  <a:schemeClr val="tx1"/>
                </a:solidFill>
                <a:latin typeface="Times New Roman" pitchFamily="18" charset="0"/>
              </a:defRPr>
            </a:lvl1pPr>
            <a:lvl2pPr marL="760754" indent="-292599" defTabSz="947692">
              <a:defRPr>
                <a:solidFill>
                  <a:schemeClr val="tx1"/>
                </a:solidFill>
                <a:latin typeface="Times New Roman" pitchFamily="18" charset="0"/>
              </a:defRPr>
            </a:lvl2pPr>
            <a:lvl3pPr marL="1170391" indent="-234078" defTabSz="947692">
              <a:defRPr>
                <a:solidFill>
                  <a:schemeClr val="tx1"/>
                </a:solidFill>
                <a:latin typeface="Times New Roman" pitchFamily="18" charset="0"/>
              </a:defRPr>
            </a:lvl3pPr>
            <a:lvl4pPr marL="1638548" indent="-234078" defTabSz="947692">
              <a:defRPr>
                <a:solidFill>
                  <a:schemeClr val="tx1"/>
                </a:solidFill>
                <a:latin typeface="Times New Roman" pitchFamily="18" charset="0"/>
              </a:defRPr>
            </a:lvl4pPr>
            <a:lvl5pPr marL="2106704" indent="-234078" defTabSz="947692">
              <a:defRPr>
                <a:solidFill>
                  <a:schemeClr val="tx1"/>
                </a:solidFill>
                <a:latin typeface="Times New Roman" pitchFamily="18" charset="0"/>
              </a:defRPr>
            </a:lvl5pPr>
            <a:lvl6pPr marL="2574861" indent="-234078" defTabSz="947692" eaLnBrk="0" fontAlgn="base" hangingPunct="0">
              <a:spcBef>
                <a:spcPct val="0"/>
              </a:spcBef>
              <a:spcAft>
                <a:spcPct val="0"/>
              </a:spcAft>
              <a:defRPr>
                <a:solidFill>
                  <a:schemeClr val="tx1"/>
                </a:solidFill>
                <a:latin typeface="Times New Roman" pitchFamily="18" charset="0"/>
              </a:defRPr>
            </a:lvl6pPr>
            <a:lvl7pPr marL="3043018" indent="-234078" defTabSz="947692" eaLnBrk="0" fontAlgn="base" hangingPunct="0">
              <a:spcBef>
                <a:spcPct val="0"/>
              </a:spcBef>
              <a:spcAft>
                <a:spcPct val="0"/>
              </a:spcAft>
              <a:defRPr>
                <a:solidFill>
                  <a:schemeClr val="tx1"/>
                </a:solidFill>
                <a:latin typeface="Times New Roman" pitchFamily="18" charset="0"/>
              </a:defRPr>
            </a:lvl7pPr>
            <a:lvl8pPr marL="3511175" indent="-234078" defTabSz="947692" eaLnBrk="0" fontAlgn="base" hangingPunct="0">
              <a:spcBef>
                <a:spcPct val="0"/>
              </a:spcBef>
              <a:spcAft>
                <a:spcPct val="0"/>
              </a:spcAft>
              <a:defRPr>
                <a:solidFill>
                  <a:schemeClr val="tx1"/>
                </a:solidFill>
                <a:latin typeface="Times New Roman" pitchFamily="18" charset="0"/>
              </a:defRPr>
            </a:lvl8pPr>
            <a:lvl9pPr marL="3979330" indent="-234078" defTabSz="947692" eaLnBrk="0" fontAlgn="base" hangingPunct="0">
              <a:spcBef>
                <a:spcPct val="0"/>
              </a:spcBef>
              <a:spcAft>
                <a:spcPct val="0"/>
              </a:spcAft>
              <a:defRPr>
                <a:solidFill>
                  <a:schemeClr val="tx1"/>
                </a:solidFill>
                <a:latin typeface="Times New Roman" pitchFamily="18" charset="0"/>
              </a:defRPr>
            </a:lvl9pPr>
          </a:lstStyle>
          <a:p>
            <a:fld id="{00F7D93D-79B3-4BC2-84EE-9119FDA4BF99}" type="slidenum">
              <a:rPr lang="en-US" smtClean="0"/>
              <a:pPr/>
              <a:t>42</a:t>
            </a:fld>
            <a:endParaRPr lang="en-US" dirty="0" smtClean="0"/>
          </a:p>
        </p:txBody>
      </p:sp>
      <p:sp>
        <p:nvSpPr>
          <p:cNvPr id="117763"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117764" name="Rectangle 3"/>
          <p:cNvSpPr>
            <a:spLocks noGrp="1" noChangeArrowheads="1"/>
          </p:cNvSpPr>
          <p:nvPr>
            <p:ph type="body" idx="1"/>
          </p:nvPr>
        </p:nvSpPr>
        <p:spPr>
          <a:xfrm>
            <a:off x="976672" y="4561379"/>
            <a:ext cx="5361858" cy="4318924"/>
          </a:xfrm>
          <a:solidFill>
            <a:srgbClr val="FFFFFF"/>
          </a:solidFill>
          <a:ln>
            <a:solidFill>
              <a:srgbClr val="000000"/>
            </a:solidFill>
            <a:miter lim="800000"/>
            <a:headEnd/>
            <a:tailEnd/>
          </a:ln>
        </p:spPr>
        <p:txBody>
          <a:bodyPr lIns="96182" tIns="48092" rIns="96182" bIns="48092"/>
          <a:lstStyle/>
          <a:p>
            <a:endParaRPr lang="en-US" dirty="0" smtClean="0"/>
          </a:p>
        </p:txBody>
      </p:sp>
    </p:spTree>
    <p:extLst>
      <p:ext uri="{BB962C8B-B14F-4D97-AF65-F5344CB8AC3E}">
        <p14:creationId xmlns:p14="http://schemas.microsoft.com/office/powerpoint/2010/main" val="2254390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9C781343-47B0-41EB-B93C-B053B35D16D8}" type="slidenum">
              <a:rPr lang="en-US" smtClean="0"/>
              <a:pPr/>
              <a:t>112</a:t>
            </a:fld>
            <a:endParaRPr lang="en-US" dirty="0" smtClean="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lIns="95123" tIns="47561" rIns="95123" bIns="47561"/>
          <a:lstStyle/>
          <a:p>
            <a:endParaRPr lang="en-US" dirty="0" smtClean="0"/>
          </a:p>
        </p:txBody>
      </p:sp>
    </p:spTree>
    <p:extLst>
      <p:ext uri="{BB962C8B-B14F-4D97-AF65-F5344CB8AC3E}">
        <p14:creationId xmlns:p14="http://schemas.microsoft.com/office/powerpoint/2010/main" val="20572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47692">
              <a:defRPr>
                <a:solidFill>
                  <a:schemeClr val="tx1"/>
                </a:solidFill>
                <a:latin typeface="Times New Roman" pitchFamily="18" charset="0"/>
              </a:defRPr>
            </a:lvl1pPr>
            <a:lvl2pPr marL="760754" indent="-292599" defTabSz="947692">
              <a:defRPr>
                <a:solidFill>
                  <a:schemeClr val="tx1"/>
                </a:solidFill>
                <a:latin typeface="Times New Roman" pitchFamily="18" charset="0"/>
              </a:defRPr>
            </a:lvl2pPr>
            <a:lvl3pPr marL="1170391" indent="-234078" defTabSz="947692">
              <a:defRPr>
                <a:solidFill>
                  <a:schemeClr val="tx1"/>
                </a:solidFill>
                <a:latin typeface="Times New Roman" pitchFamily="18" charset="0"/>
              </a:defRPr>
            </a:lvl3pPr>
            <a:lvl4pPr marL="1638548" indent="-234078" defTabSz="947692">
              <a:defRPr>
                <a:solidFill>
                  <a:schemeClr val="tx1"/>
                </a:solidFill>
                <a:latin typeface="Times New Roman" pitchFamily="18" charset="0"/>
              </a:defRPr>
            </a:lvl4pPr>
            <a:lvl5pPr marL="2106704" indent="-234078" defTabSz="947692">
              <a:defRPr>
                <a:solidFill>
                  <a:schemeClr val="tx1"/>
                </a:solidFill>
                <a:latin typeface="Times New Roman" pitchFamily="18" charset="0"/>
              </a:defRPr>
            </a:lvl5pPr>
            <a:lvl6pPr marL="2574861" indent="-234078" defTabSz="947692" eaLnBrk="0" fontAlgn="base" hangingPunct="0">
              <a:spcBef>
                <a:spcPct val="0"/>
              </a:spcBef>
              <a:spcAft>
                <a:spcPct val="0"/>
              </a:spcAft>
              <a:defRPr>
                <a:solidFill>
                  <a:schemeClr val="tx1"/>
                </a:solidFill>
                <a:latin typeface="Times New Roman" pitchFamily="18" charset="0"/>
              </a:defRPr>
            </a:lvl6pPr>
            <a:lvl7pPr marL="3043018" indent="-234078" defTabSz="947692" eaLnBrk="0" fontAlgn="base" hangingPunct="0">
              <a:spcBef>
                <a:spcPct val="0"/>
              </a:spcBef>
              <a:spcAft>
                <a:spcPct val="0"/>
              </a:spcAft>
              <a:defRPr>
                <a:solidFill>
                  <a:schemeClr val="tx1"/>
                </a:solidFill>
                <a:latin typeface="Times New Roman" pitchFamily="18" charset="0"/>
              </a:defRPr>
            </a:lvl7pPr>
            <a:lvl8pPr marL="3511175" indent="-234078" defTabSz="947692" eaLnBrk="0" fontAlgn="base" hangingPunct="0">
              <a:spcBef>
                <a:spcPct val="0"/>
              </a:spcBef>
              <a:spcAft>
                <a:spcPct val="0"/>
              </a:spcAft>
              <a:defRPr>
                <a:solidFill>
                  <a:schemeClr val="tx1"/>
                </a:solidFill>
                <a:latin typeface="Times New Roman" pitchFamily="18" charset="0"/>
              </a:defRPr>
            </a:lvl8pPr>
            <a:lvl9pPr marL="3979330" indent="-234078" defTabSz="947692" eaLnBrk="0" fontAlgn="base" hangingPunct="0">
              <a:spcBef>
                <a:spcPct val="0"/>
              </a:spcBef>
              <a:spcAft>
                <a:spcPct val="0"/>
              </a:spcAft>
              <a:defRPr>
                <a:solidFill>
                  <a:schemeClr val="tx1"/>
                </a:solidFill>
                <a:latin typeface="Times New Roman" pitchFamily="18" charset="0"/>
              </a:defRPr>
            </a:lvl9pPr>
          </a:lstStyle>
          <a:p>
            <a:fld id="{F8C1D30E-83D4-401A-8D46-3EDBFC7E6AB6}" type="slidenum">
              <a:rPr lang="en-US" smtClean="0"/>
              <a:pPr/>
              <a:t>114</a:t>
            </a:fld>
            <a:endParaRPr lang="en-US" dirty="0" smtClean="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miter lim="800000"/>
            <a:headEnd/>
            <a:tailEnd/>
          </a:ln>
        </p:spPr>
        <p:txBody>
          <a:bodyPr lIns="95116" tIns="47559" rIns="95116" bIns="47559"/>
          <a:lstStyle/>
          <a:p>
            <a:endParaRPr lang="en-US" dirty="0" smtClean="0"/>
          </a:p>
        </p:txBody>
      </p:sp>
    </p:spTree>
    <p:extLst>
      <p:ext uri="{BB962C8B-B14F-4D97-AF65-F5344CB8AC3E}">
        <p14:creationId xmlns:p14="http://schemas.microsoft.com/office/powerpoint/2010/main" val="272674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47692">
              <a:defRPr>
                <a:solidFill>
                  <a:schemeClr val="tx1"/>
                </a:solidFill>
                <a:latin typeface="Times New Roman" pitchFamily="18" charset="0"/>
              </a:defRPr>
            </a:lvl1pPr>
            <a:lvl2pPr marL="760754" indent="-292599" defTabSz="947692">
              <a:defRPr>
                <a:solidFill>
                  <a:schemeClr val="tx1"/>
                </a:solidFill>
                <a:latin typeface="Times New Roman" pitchFamily="18" charset="0"/>
              </a:defRPr>
            </a:lvl2pPr>
            <a:lvl3pPr marL="1170391" indent="-234078" defTabSz="947692">
              <a:defRPr>
                <a:solidFill>
                  <a:schemeClr val="tx1"/>
                </a:solidFill>
                <a:latin typeface="Times New Roman" pitchFamily="18" charset="0"/>
              </a:defRPr>
            </a:lvl3pPr>
            <a:lvl4pPr marL="1638548" indent="-234078" defTabSz="947692">
              <a:defRPr>
                <a:solidFill>
                  <a:schemeClr val="tx1"/>
                </a:solidFill>
                <a:latin typeface="Times New Roman" pitchFamily="18" charset="0"/>
              </a:defRPr>
            </a:lvl4pPr>
            <a:lvl5pPr marL="2106704" indent="-234078" defTabSz="947692">
              <a:defRPr>
                <a:solidFill>
                  <a:schemeClr val="tx1"/>
                </a:solidFill>
                <a:latin typeface="Times New Roman" pitchFamily="18" charset="0"/>
              </a:defRPr>
            </a:lvl5pPr>
            <a:lvl6pPr marL="2574861" indent="-234078" defTabSz="947692" eaLnBrk="0" fontAlgn="base" hangingPunct="0">
              <a:spcBef>
                <a:spcPct val="0"/>
              </a:spcBef>
              <a:spcAft>
                <a:spcPct val="0"/>
              </a:spcAft>
              <a:defRPr>
                <a:solidFill>
                  <a:schemeClr val="tx1"/>
                </a:solidFill>
                <a:latin typeface="Times New Roman" pitchFamily="18" charset="0"/>
              </a:defRPr>
            </a:lvl6pPr>
            <a:lvl7pPr marL="3043018" indent="-234078" defTabSz="947692" eaLnBrk="0" fontAlgn="base" hangingPunct="0">
              <a:spcBef>
                <a:spcPct val="0"/>
              </a:spcBef>
              <a:spcAft>
                <a:spcPct val="0"/>
              </a:spcAft>
              <a:defRPr>
                <a:solidFill>
                  <a:schemeClr val="tx1"/>
                </a:solidFill>
                <a:latin typeface="Times New Roman" pitchFamily="18" charset="0"/>
              </a:defRPr>
            </a:lvl7pPr>
            <a:lvl8pPr marL="3511175" indent="-234078" defTabSz="947692" eaLnBrk="0" fontAlgn="base" hangingPunct="0">
              <a:spcBef>
                <a:spcPct val="0"/>
              </a:spcBef>
              <a:spcAft>
                <a:spcPct val="0"/>
              </a:spcAft>
              <a:defRPr>
                <a:solidFill>
                  <a:schemeClr val="tx1"/>
                </a:solidFill>
                <a:latin typeface="Times New Roman" pitchFamily="18" charset="0"/>
              </a:defRPr>
            </a:lvl8pPr>
            <a:lvl9pPr marL="3979330" indent="-234078" defTabSz="947692" eaLnBrk="0" fontAlgn="base" hangingPunct="0">
              <a:spcBef>
                <a:spcPct val="0"/>
              </a:spcBef>
              <a:spcAft>
                <a:spcPct val="0"/>
              </a:spcAft>
              <a:defRPr>
                <a:solidFill>
                  <a:schemeClr val="tx1"/>
                </a:solidFill>
                <a:latin typeface="Times New Roman" pitchFamily="18" charset="0"/>
              </a:defRPr>
            </a:lvl9pPr>
          </a:lstStyle>
          <a:p>
            <a:fld id="{9045807A-9976-4313-AA27-E91D6685445E}" type="slidenum">
              <a:rPr lang="en-US" smtClean="0"/>
              <a:pPr/>
              <a:t>23</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66556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47692">
              <a:defRPr>
                <a:solidFill>
                  <a:schemeClr val="tx1"/>
                </a:solidFill>
                <a:latin typeface="Times New Roman" pitchFamily="18" charset="0"/>
              </a:defRPr>
            </a:lvl1pPr>
            <a:lvl2pPr marL="760754" indent="-292599" defTabSz="947692">
              <a:defRPr>
                <a:solidFill>
                  <a:schemeClr val="tx1"/>
                </a:solidFill>
                <a:latin typeface="Times New Roman" pitchFamily="18" charset="0"/>
              </a:defRPr>
            </a:lvl2pPr>
            <a:lvl3pPr marL="1170391" indent="-234078" defTabSz="947692">
              <a:defRPr>
                <a:solidFill>
                  <a:schemeClr val="tx1"/>
                </a:solidFill>
                <a:latin typeface="Times New Roman" pitchFamily="18" charset="0"/>
              </a:defRPr>
            </a:lvl3pPr>
            <a:lvl4pPr marL="1638548" indent="-234078" defTabSz="947692">
              <a:defRPr>
                <a:solidFill>
                  <a:schemeClr val="tx1"/>
                </a:solidFill>
                <a:latin typeface="Times New Roman" pitchFamily="18" charset="0"/>
              </a:defRPr>
            </a:lvl4pPr>
            <a:lvl5pPr marL="2106704" indent="-234078" defTabSz="947692">
              <a:defRPr>
                <a:solidFill>
                  <a:schemeClr val="tx1"/>
                </a:solidFill>
                <a:latin typeface="Times New Roman" pitchFamily="18" charset="0"/>
              </a:defRPr>
            </a:lvl5pPr>
            <a:lvl6pPr marL="2574861" indent="-234078" defTabSz="947692" eaLnBrk="0" fontAlgn="base" hangingPunct="0">
              <a:spcBef>
                <a:spcPct val="0"/>
              </a:spcBef>
              <a:spcAft>
                <a:spcPct val="0"/>
              </a:spcAft>
              <a:defRPr>
                <a:solidFill>
                  <a:schemeClr val="tx1"/>
                </a:solidFill>
                <a:latin typeface="Times New Roman" pitchFamily="18" charset="0"/>
              </a:defRPr>
            </a:lvl6pPr>
            <a:lvl7pPr marL="3043018" indent="-234078" defTabSz="947692" eaLnBrk="0" fontAlgn="base" hangingPunct="0">
              <a:spcBef>
                <a:spcPct val="0"/>
              </a:spcBef>
              <a:spcAft>
                <a:spcPct val="0"/>
              </a:spcAft>
              <a:defRPr>
                <a:solidFill>
                  <a:schemeClr val="tx1"/>
                </a:solidFill>
                <a:latin typeface="Times New Roman" pitchFamily="18" charset="0"/>
              </a:defRPr>
            </a:lvl7pPr>
            <a:lvl8pPr marL="3511175" indent="-234078" defTabSz="947692" eaLnBrk="0" fontAlgn="base" hangingPunct="0">
              <a:spcBef>
                <a:spcPct val="0"/>
              </a:spcBef>
              <a:spcAft>
                <a:spcPct val="0"/>
              </a:spcAft>
              <a:defRPr>
                <a:solidFill>
                  <a:schemeClr val="tx1"/>
                </a:solidFill>
                <a:latin typeface="Times New Roman" pitchFamily="18" charset="0"/>
              </a:defRPr>
            </a:lvl8pPr>
            <a:lvl9pPr marL="3979330" indent="-234078" defTabSz="947692" eaLnBrk="0" fontAlgn="base" hangingPunct="0">
              <a:spcBef>
                <a:spcPct val="0"/>
              </a:spcBef>
              <a:spcAft>
                <a:spcPct val="0"/>
              </a:spcAft>
              <a:defRPr>
                <a:solidFill>
                  <a:schemeClr val="tx1"/>
                </a:solidFill>
                <a:latin typeface="Times New Roman" pitchFamily="18" charset="0"/>
              </a:defRPr>
            </a:lvl9pPr>
          </a:lstStyle>
          <a:p>
            <a:fld id="{F1A9F316-B435-495F-B6BD-D6F01F4A57F6}" type="slidenum">
              <a:rPr lang="en-US" smtClean="0"/>
              <a:pPr/>
              <a:t>28</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02458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8DAAFCF5-B8EA-472A-8BDA-BB358D63A328}" type="slidenum">
              <a:rPr lang="en-US" smtClean="0"/>
              <a:pPr/>
              <a:t>31</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49021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8DAAFCF5-B8EA-472A-8BDA-BB358D63A328}" type="slidenum">
              <a:rPr lang="en-US" smtClean="0"/>
              <a:pPr/>
              <a:t>32</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60707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7692">
              <a:defRPr>
                <a:solidFill>
                  <a:schemeClr val="tx1"/>
                </a:solidFill>
                <a:latin typeface="Times New Roman" pitchFamily="18" charset="0"/>
              </a:defRPr>
            </a:lvl1pPr>
            <a:lvl2pPr marL="760754" indent="-292599" defTabSz="947692">
              <a:defRPr>
                <a:solidFill>
                  <a:schemeClr val="tx1"/>
                </a:solidFill>
                <a:latin typeface="Times New Roman" pitchFamily="18" charset="0"/>
              </a:defRPr>
            </a:lvl2pPr>
            <a:lvl3pPr marL="1170391" indent="-234078" defTabSz="947692">
              <a:defRPr>
                <a:solidFill>
                  <a:schemeClr val="tx1"/>
                </a:solidFill>
                <a:latin typeface="Times New Roman" pitchFamily="18" charset="0"/>
              </a:defRPr>
            </a:lvl3pPr>
            <a:lvl4pPr marL="1638548" indent="-234078" defTabSz="947692">
              <a:defRPr>
                <a:solidFill>
                  <a:schemeClr val="tx1"/>
                </a:solidFill>
                <a:latin typeface="Times New Roman" pitchFamily="18" charset="0"/>
              </a:defRPr>
            </a:lvl4pPr>
            <a:lvl5pPr marL="2106704" indent="-234078" defTabSz="947692">
              <a:defRPr>
                <a:solidFill>
                  <a:schemeClr val="tx1"/>
                </a:solidFill>
                <a:latin typeface="Times New Roman" pitchFamily="18" charset="0"/>
              </a:defRPr>
            </a:lvl5pPr>
            <a:lvl6pPr marL="2574861" indent="-234078" defTabSz="947692" eaLnBrk="0" fontAlgn="base" hangingPunct="0">
              <a:spcBef>
                <a:spcPct val="0"/>
              </a:spcBef>
              <a:spcAft>
                <a:spcPct val="0"/>
              </a:spcAft>
              <a:defRPr>
                <a:solidFill>
                  <a:schemeClr val="tx1"/>
                </a:solidFill>
                <a:latin typeface="Times New Roman" pitchFamily="18" charset="0"/>
              </a:defRPr>
            </a:lvl6pPr>
            <a:lvl7pPr marL="3043018" indent="-234078" defTabSz="947692" eaLnBrk="0" fontAlgn="base" hangingPunct="0">
              <a:spcBef>
                <a:spcPct val="0"/>
              </a:spcBef>
              <a:spcAft>
                <a:spcPct val="0"/>
              </a:spcAft>
              <a:defRPr>
                <a:solidFill>
                  <a:schemeClr val="tx1"/>
                </a:solidFill>
                <a:latin typeface="Times New Roman" pitchFamily="18" charset="0"/>
              </a:defRPr>
            </a:lvl7pPr>
            <a:lvl8pPr marL="3511175" indent="-234078" defTabSz="947692" eaLnBrk="0" fontAlgn="base" hangingPunct="0">
              <a:spcBef>
                <a:spcPct val="0"/>
              </a:spcBef>
              <a:spcAft>
                <a:spcPct val="0"/>
              </a:spcAft>
              <a:defRPr>
                <a:solidFill>
                  <a:schemeClr val="tx1"/>
                </a:solidFill>
                <a:latin typeface="Times New Roman" pitchFamily="18" charset="0"/>
              </a:defRPr>
            </a:lvl8pPr>
            <a:lvl9pPr marL="3979330" indent="-234078" defTabSz="947692" eaLnBrk="0" fontAlgn="base" hangingPunct="0">
              <a:spcBef>
                <a:spcPct val="0"/>
              </a:spcBef>
              <a:spcAft>
                <a:spcPct val="0"/>
              </a:spcAft>
              <a:defRPr>
                <a:solidFill>
                  <a:schemeClr val="tx1"/>
                </a:solidFill>
                <a:latin typeface="Times New Roman" pitchFamily="18" charset="0"/>
              </a:defRPr>
            </a:lvl9pPr>
          </a:lstStyle>
          <a:p>
            <a:fld id="{A987D68F-AA25-41EE-92D6-8CF4E8474008}" type="slidenum">
              <a:rPr lang="en-US" smtClean="0"/>
              <a:pPr/>
              <a:t>35</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8712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8DAAFCF5-B8EA-472A-8BDA-BB358D63A328}" type="slidenum">
              <a:rPr lang="en-US" smtClean="0"/>
              <a:pPr/>
              <a:t>36</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71687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8DAAFCF5-B8EA-472A-8BDA-BB358D63A328}" type="slidenum">
              <a:rPr lang="en-US" smtClean="0"/>
              <a:pPr/>
              <a:t>37</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37483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49318">
              <a:defRPr>
                <a:solidFill>
                  <a:schemeClr val="tx1"/>
                </a:solidFill>
                <a:latin typeface="Times New Roman" pitchFamily="18" charset="0"/>
              </a:defRPr>
            </a:lvl1pPr>
            <a:lvl2pPr marL="760754" indent="-292599" defTabSz="949318">
              <a:defRPr>
                <a:solidFill>
                  <a:schemeClr val="tx1"/>
                </a:solidFill>
                <a:latin typeface="Times New Roman" pitchFamily="18" charset="0"/>
              </a:defRPr>
            </a:lvl2pPr>
            <a:lvl3pPr marL="1170391" indent="-234078" defTabSz="949318">
              <a:defRPr>
                <a:solidFill>
                  <a:schemeClr val="tx1"/>
                </a:solidFill>
                <a:latin typeface="Times New Roman" pitchFamily="18" charset="0"/>
              </a:defRPr>
            </a:lvl3pPr>
            <a:lvl4pPr marL="1638548" indent="-234078" defTabSz="949318">
              <a:defRPr>
                <a:solidFill>
                  <a:schemeClr val="tx1"/>
                </a:solidFill>
                <a:latin typeface="Times New Roman" pitchFamily="18" charset="0"/>
              </a:defRPr>
            </a:lvl4pPr>
            <a:lvl5pPr marL="2106704" indent="-234078" defTabSz="949318">
              <a:defRPr>
                <a:solidFill>
                  <a:schemeClr val="tx1"/>
                </a:solidFill>
                <a:latin typeface="Times New Roman" pitchFamily="18" charset="0"/>
              </a:defRPr>
            </a:lvl5pPr>
            <a:lvl6pPr marL="2574861" indent="-234078" defTabSz="949318" eaLnBrk="0" fontAlgn="base" hangingPunct="0">
              <a:spcBef>
                <a:spcPct val="0"/>
              </a:spcBef>
              <a:spcAft>
                <a:spcPct val="0"/>
              </a:spcAft>
              <a:defRPr>
                <a:solidFill>
                  <a:schemeClr val="tx1"/>
                </a:solidFill>
                <a:latin typeface="Times New Roman" pitchFamily="18" charset="0"/>
              </a:defRPr>
            </a:lvl6pPr>
            <a:lvl7pPr marL="3043018" indent="-234078" defTabSz="949318" eaLnBrk="0" fontAlgn="base" hangingPunct="0">
              <a:spcBef>
                <a:spcPct val="0"/>
              </a:spcBef>
              <a:spcAft>
                <a:spcPct val="0"/>
              </a:spcAft>
              <a:defRPr>
                <a:solidFill>
                  <a:schemeClr val="tx1"/>
                </a:solidFill>
                <a:latin typeface="Times New Roman" pitchFamily="18" charset="0"/>
              </a:defRPr>
            </a:lvl7pPr>
            <a:lvl8pPr marL="3511175" indent="-234078" defTabSz="949318" eaLnBrk="0" fontAlgn="base" hangingPunct="0">
              <a:spcBef>
                <a:spcPct val="0"/>
              </a:spcBef>
              <a:spcAft>
                <a:spcPct val="0"/>
              </a:spcAft>
              <a:defRPr>
                <a:solidFill>
                  <a:schemeClr val="tx1"/>
                </a:solidFill>
                <a:latin typeface="Times New Roman" pitchFamily="18" charset="0"/>
              </a:defRPr>
            </a:lvl8pPr>
            <a:lvl9pPr marL="3979330" indent="-234078" defTabSz="949318" eaLnBrk="0" fontAlgn="base" hangingPunct="0">
              <a:spcBef>
                <a:spcPct val="0"/>
              </a:spcBef>
              <a:spcAft>
                <a:spcPct val="0"/>
              </a:spcAft>
              <a:defRPr>
                <a:solidFill>
                  <a:schemeClr val="tx1"/>
                </a:solidFill>
                <a:latin typeface="Times New Roman" pitchFamily="18" charset="0"/>
              </a:defRPr>
            </a:lvl9pPr>
          </a:lstStyle>
          <a:p>
            <a:fld id="{34E6E1BD-272C-4A0F-BACF-28095D5DE06D}" type="slidenum">
              <a:rPr lang="en-US" smtClean="0"/>
              <a:pPr/>
              <a:t>39</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04608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541343E-BC34-48B3-9524-0344B7782C56}"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9115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9CE0BD8-10CE-4C47-BFC4-6731D333ABC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223080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541EDA7-50F9-4515-929E-93275D936AD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386755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F024CB8C-7E1D-4569-9AFB-ED1E6D28C6E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411168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2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AD0DDB9-1583-42F9-BA0D-613BCC8A7CBF}"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291830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A2D0BA-3299-48D2-8187-2CC086768800}" type="slidenum">
              <a:rPr lang="en-US"/>
              <a:pPr>
                <a:defRPr/>
              </a:pPr>
              <a:t>‹#›</a:t>
            </a:fld>
            <a:endParaRPr lang="en-US" dirty="0"/>
          </a:p>
        </p:txBody>
      </p:sp>
    </p:spTree>
    <p:extLst>
      <p:ext uri="{BB962C8B-B14F-4D97-AF65-F5344CB8AC3E}">
        <p14:creationId xmlns:p14="http://schemas.microsoft.com/office/powerpoint/2010/main" val="417024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625C1-43F5-4471-80D5-08BC1402D065}" type="slidenum">
              <a:rPr lang="en-US"/>
              <a:pPr>
                <a:defRPr/>
              </a:pPr>
              <a:t>‹#›</a:t>
            </a:fld>
            <a:endParaRPr lang="en-US" dirty="0"/>
          </a:p>
        </p:txBody>
      </p:sp>
    </p:spTree>
    <p:extLst>
      <p:ext uri="{BB962C8B-B14F-4D97-AF65-F5344CB8AC3E}">
        <p14:creationId xmlns:p14="http://schemas.microsoft.com/office/powerpoint/2010/main" val="301164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A36A2E-8A07-4132-9619-9FA4DEDEF788}" type="slidenum">
              <a:rPr lang="en-US"/>
              <a:pPr>
                <a:defRPr/>
              </a:pPr>
              <a:t>‹#›</a:t>
            </a:fld>
            <a:endParaRPr lang="en-US" dirty="0"/>
          </a:p>
        </p:txBody>
      </p:sp>
    </p:spTree>
    <p:extLst>
      <p:ext uri="{BB962C8B-B14F-4D97-AF65-F5344CB8AC3E}">
        <p14:creationId xmlns:p14="http://schemas.microsoft.com/office/powerpoint/2010/main" val="3060244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1D50555-2406-4907-9D2A-DB4016655DF3}" type="slidenum">
              <a:rPr lang="en-US"/>
              <a:pPr>
                <a:defRPr/>
              </a:pPr>
              <a:t>‹#›</a:t>
            </a:fld>
            <a:endParaRPr lang="en-US" dirty="0"/>
          </a:p>
        </p:txBody>
      </p:sp>
    </p:spTree>
    <p:extLst>
      <p:ext uri="{BB962C8B-B14F-4D97-AF65-F5344CB8AC3E}">
        <p14:creationId xmlns:p14="http://schemas.microsoft.com/office/powerpoint/2010/main" val="33778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BA6A3D-69DF-45BB-A519-B1F7CFBF0325}" type="slidenum">
              <a:rPr lang="en-US"/>
              <a:pPr>
                <a:defRPr/>
              </a:pPr>
              <a:t>‹#›</a:t>
            </a:fld>
            <a:endParaRPr lang="en-US" dirty="0"/>
          </a:p>
        </p:txBody>
      </p:sp>
    </p:spTree>
    <p:extLst>
      <p:ext uri="{BB962C8B-B14F-4D97-AF65-F5344CB8AC3E}">
        <p14:creationId xmlns:p14="http://schemas.microsoft.com/office/powerpoint/2010/main" val="333252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1CF0A77-7BFA-4740-8A26-6C26FA21548F}" type="slidenum">
              <a:rPr lang="en-US"/>
              <a:pPr>
                <a:defRPr/>
              </a:pPr>
              <a:t>‹#›</a:t>
            </a:fld>
            <a:endParaRPr lang="en-US" dirty="0"/>
          </a:p>
        </p:txBody>
      </p:sp>
    </p:spTree>
    <p:extLst>
      <p:ext uri="{BB962C8B-B14F-4D97-AF65-F5344CB8AC3E}">
        <p14:creationId xmlns:p14="http://schemas.microsoft.com/office/powerpoint/2010/main" val="87953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4B4017-E8A1-4208-83DC-DDA2983EB9D3}" type="slidenum">
              <a:rPr lang="en-US" smtClean="0"/>
              <a:pPr>
                <a:defRPr/>
              </a:pPr>
              <a:t>‹#›</a:t>
            </a:fld>
            <a:endParaRPr lang="en-US" dirty="0"/>
          </a:p>
        </p:txBody>
      </p:sp>
    </p:spTree>
    <p:extLst>
      <p:ext uri="{BB962C8B-B14F-4D97-AF65-F5344CB8AC3E}">
        <p14:creationId xmlns:p14="http://schemas.microsoft.com/office/powerpoint/2010/main" val="397958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A270619-78EA-436A-862B-35D5A44844B0}" type="slidenum">
              <a:rPr lang="en-US"/>
              <a:pPr>
                <a:defRPr/>
              </a:pPr>
              <a:t>‹#›</a:t>
            </a:fld>
            <a:endParaRPr lang="en-US" dirty="0"/>
          </a:p>
        </p:txBody>
      </p:sp>
    </p:spTree>
    <p:extLst>
      <p:ext uri="{BB962C8B-B14F-4D97-AF65-F5344CB8AC3E}">
        <p14:creationId xmlns:p14="http://schemas.microsoft.com/office/powerpoint/2010/main" val="204589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D259C17-122C-40CB-920F-20EE3FDF553E}" type="slidenum">
              <a:rPr lang="en-US"/>
              <a:pPr>
                <a:defRPr/>
              </a:pPr>
              <a:t>‹#›</a:t>
            </a:fld>
            <a:endParaRPr lang="en-US" dirty="0"/>
          </a:p>
        </p:txBody>
      </p:sp>
    </p:spTree>
    <p:extLst>
      <p:ext uri="{BB962C8B-B14F-4D97-AF65-F5344CB8AC3E}">
        <p14:creationId xmlns:p14="http://schemas.microsoft.com/office/powerpoint/2010/main" val="375716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790053-F65C-44E0-A979-28E17F45EA4B}" type="slidenum">
              <a:rPr lang="en-US"/>
              <a:pPr>
                <a:defRPr/>
              </a:pPr>
              <a:t>‹#›</a:t>
            </a:fld>
            <a:endParaRPr lang="en-US" dirty="0"/>
          </a:p>
        </p:txBody>
      </p:sp>
    </p:spTree>
    <p:extLst>
      <p:ext uri="{BB962C8B-B14F-4D97-AF65-F5344CB8AC3E}">
        <p14:creationId xmlns:p14="http://schemas.microsoft.com/office/powerpoint/2010/main" val="3763765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91F2C5-CC59-41B4-A934-B974793099EA}" type="slidenum">
              <a:rPr lang="en-US"/>
              <a:pPr>
                <a:defRPr/>
              </a:pPr>
              <a:t>‹#›</a:t>
            </a:fld>
            <a:endParaRPr lang="en-US" dirty="0"/>
          </a:p>
        </p:txBody>
      </p:sp>
    </p:spTree>
    <p:extLst>
      <p:ext uri="{BB962C8B-B14F-4D97-AF65-F5344CB8AC3E}">
        <p14:creationId xmlns:p14="http://schemas.microsoft.com/office/powerpoint/2010/main" val="994166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52C007-8A7D-4BB2-8349-145D11F81CF6}" type="slidenum">
              <a:rPr lang="en-US"/>
              <a:pPr>
                <a:defRPr/>
              </a:pPr>
              <a:t>‹#›</a:t>
            </a:fld>
            <a:endParaRPr lang="en-US" dirty="0"/>
          </a:p>
        </p:txBody>
      </p:sp>
    </p:spTree>
    <p:extLst>
      <p:ext uri="{BB962C8B-B14F-4D97-AF65-F5344CB8AC3E}">
        <p14:creationId xmlns:p14="http://schemas.microsoft.com/office/powerpoint/2010/main" val="1435320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8850D5-26E0-4F3B-8EE8-9B9FEF7878BB}" type="slidenum">
              <a:rPr lang="en-US"/>
              <a:pPr>
                <a:defRPr/>
              </a:pPr>
              <a:t>‹#›</a:t>
            </a:fld>
            <a:endParaRPr lang="en-US" dirty="0"/>
          </a:p>
        </p:txBody>
      </p:sp>
    </p:spTree>
    <p:extLst>
      <p:ext uri="{BB962C8B-B14F-4D97-AF65-F5344CB8AC3E}">
        <p14:creationId xmlns:p14="http://schemas.microsoft.com/office/powerpoint/2010/main" val="2986328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1CE4F9-BACE-4A7E-AEFC-2FF879373936}" type="slidenum">
              <a:rPr lang="en-US"/>
              <a:pPr>
                <a:defRPr/>
              </a:pPr>
              <a:t>‹#›</a:t>
            </a:fld>
            <a:endParaRPr lang="en-US" dirty="0"/>
          </a:p>
        </p:txBody>
      </p:sp>
    </p:spTree>
    <p:extLst>
      <p:ext uri="{BB962C8B-B14F-4D97-AF65-F5344CB8AC3E}">
        <p14:creationId xmlns:p14="http://schemas.microsoft.com/office/powerpoint/2010/main" val="3859293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761C8E-582D-4360-9BF8-2E37126D430E}" type="slidenum">
              <a:rPr lang="en-US"/>
              <a:pPr>
                <a:defRPr/>
              </a:pPr>
              <a:t>‹#›</a:t>
            </a:fld>
            <a:endParaRPr lang="en-US" dirty="0"/>
          </a:p>
        </p:txBody>
      </p:sp>
    </p:spTree>
    <p:extLst>
      <p:ext uri="{BB962C8B-B14F-4D97-AF65-F5344CB8AC3E}">
        <p14:creationId xmlns:p14="http://schemas.microsoft.com/office/powerpoint/2010/main" val="3238687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36A2FA-E3FE-4ABA-9972-F9A8DF180F17}" type="slidenum">
              <a:rPr lang="en-US"/>
              <a:pPr>
                <a:defRPr/>
              </a:pPr>
              <a:t>‹#›</a:t>
            </a:fld>
            <a:endParaRPr lang="en-US" dirty="0"/>
          </a:p>
        </p:txBody>
      </p:sp>
    </p:spTree>
    <p:extLst>
      <p:ext uri="{BB962C8B-B14F-4D97-AF65-F5344CB8AC3E}">
        <p14:creationId xmlns:p14="http://schemas.microsoft.com/office/powerpoint/2010/main" val="922850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C2A39AF-364C-4F4C-A76E-C4B67C389491}" type="slidenum">
              <a:rPr lang="en-US"/>
              <a:pPr>
                <a:defRPr/>
              </a:pPr>
              <a:t>‹#›</a:t>
            </a:fld>
            <a:endParaRPr lang="en-US" dirty="0"/>
          </a:p>
        </p:txBody>
      </p:sp>
    </p:spTree>
    <p:extLst>
      <p:ext uri="{BB962C8B-B14F-4D97-AF65-F5344CB8AC3E}">
        <p14:creationId xmlns:p14="http://schemas.microsoft.com/office/powerpoint/2010/main" val="28382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124883E-0C3C-4CD1-A720-D0E3A595ECA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4086078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FC3BE0-2953-4499-B6CE-FC566E852DEC}" type="slidenum">
              <a:rPr lang="en-US"/>
              <a:pPr>
                <a:defRPr/>
              </a:pPr>
              <a:t>‹#›</a:t>
            </a:fld>
            <a:endParaRPr lang="en-US" dirty="0"/>
          </a:p>
        </p:txBody>
      </p:sp>
    </p:spTree>
    <p:extLst>
      <p:ext uri="{BB962C8B-B14F-4D97-AF65-F5344CB8AC3E}">
        <p14:creationId xmlns:p14="http://schemas.microsoft.com/office/powerpoint/2010/main" val="536091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0705820-CCB9-4C16-B0E7-7C368691FE06}" type="slidenum">
              <a:rPr lang="en-US"/>
              <a:pPr>
                <a:defRPr/>
              </a:pPr>
              <a:t>‹#›</a:t>
            </a:fld>
            <a:endParaRPr lang="en-US" dirty="0"/>
          </a:p>
        </p:txBody>
      </p:sp>
    </p:spTree>
    <p:extLst>
      <p:ext uri="{BB962C8B-B14F-4D97-AF65-F5344CB8AC3E}">
        <p14:creationId xmlns:p14="http://schemas.microsoft.com/office/powerpoint/2010/main" val="274659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680990-5EA0-4EB7-8870-9A02F0B2E7FB}" type="slidenum">
              <a:rPr lang="en-US"/>
              <a:pPr>
                <a:defRPr/>
              </a:pPr>
              <a:t>‹#›</a:t>
            </a:fld>
            <a:endParaRPr lang="en-US" dirty="0"/>
          </a:p>
        </p:txBody>
      </p:sp>
    </p:spTree>
    <p:extLst>
      <p:ext uri="{BB962C8B-B14F-4D97-AF65-F5344CB8AC3E}">
        <p14:creationId xmlns:p14="http://schemas.microsoft.com/office/powerpoint/2010/main" val="3273103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C5A9F2-3150-4871-A895-0705CC0D9092}" type="slidenum">
              <a:rPr lang="en-US"/>
              <a:pPr>
                <a:defRPr/>
              </a:pPr>
              <a:t>‹#›</a:t>
            </a:fld>
            <a:endParaRPr lang="en-US" dirty="0"/>
          </a:p>
        </p:txBody>
      </p:sp>
    </p:spTree>
    <p:extLst>
      <p:ext uri="{BB962C8B-B14F-4D97-AF65-F5344CB8AC3E}">
        <p14:creationId xmlns:p14="http://schemas.microsoft.com/office/powerpoint/2010/main" val="1839128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9FD10F-D361-4023-9132-BF924E00D822}" type="slidenum">
              <a:rPr lang="en-US"/>
              <a:pPr>
                <a:defRPr/>
              </a:pPr>
              <a:t>‹#›</a:t>
            </a:fld>
            <a:endParaRPr lang="en-US" dirty="0"/>
          </a:p>
        </p:txBody>
      </p:sp>
    </p:spTree>
    <p:extLst>
      <p:ext uri="{BB962C8B-B14F-4D97-AF65-F5344CB8AC3E}">
        <p14:creationId xmlns:p14="http://schemas.microsoft.com/office/powerpoint/2010/main" val="1489352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Fall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1B9A68-C926-4632-9993-AEB404B58730}" type="slidenum">
              <a:rPr lang="en-US"/>
              <a:pPr>
                <a:defRPr/>
              </a:pPr>
              <a:t>‹#›</a:t>
            </a:fld>
            <a:endParaRPr lang="en-US" dirty="0"/>
          </a:p>
        </p:txBody>
      </p:sp>
    </p:spTree>
    <p:extLst>
      <p:ext uri="{BB962C8B-B14F-4D97-AF65-F5344CB8AC3E}">
        <p14:creationId xmlns:p14="http://schemas.microsoft.com/office/powerpoint/2010/main" val="190100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DE828EC-C07D-4015-B9E9-E3FEA8513E9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58391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06C1989B-8636-4065-AACF-B7635D8EA1ED}"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230052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29275F1-1448-4375-860E-7C0EB35C271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426816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1FB75B9-F6F8-4AF6-9B50-7219C1FC4B9D}"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100913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C085CC8E-46DE-48BD-8951-09E89532E851}"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392087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1973F57-03D2-4BB7-B7E9-5B3BDDD0D3E1}"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r>
              <a:rPr lang="en-US" smtClean="0"/>
              <a:t>Fall 2015</a:t>
            </a:r>
            <a:endParaRPr lang="en-US" dirty="0"/>
          </a:p>
        </p:txBody>
      </p:sp>
    </p:spTree>
    <p:extLst>
      <p:ext uri="{BB962C8B-B14F-4D97-AF65-F5344CB8AC3E}">
        <p14:creationId xmlns:p14="http://schemas.microsoft.com/office/powerpoint/2010/main" val="389976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64B4017-E8A1-4208-83DC-DDA2983EB9D3}"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r>
              <a:rPr lang="en-US" smtClean="0"/>
              <a:t>Fall 2015</a:t>
            </a:r>
            <a:endParaRPr lang="en-US" dirty="0"/>
          </a:p>
        </p:txBody>
      </p:sp>
      <p:sp>
        <p:nvSpPr>
          <p:cNvPr id="1033" name="Line 8"/>
          <p:cNvSpPr>
            <a:spLocks noChangeShapeType="1"/>
          </p:cNvSpPr>
          <p:nvPr userDrawn="1"/>
        </p:nvSpPr>
        <p:spPr bwMode="auto">
          <a:xfrm>
            <a:off x="685800" y="6172200"/>
            <a:ext cx="7772400" cy="0"/>
          </a:xfrm>
          <a:prstGeom prst="line">
            <a:avLst/>
          </a:prstGeom>
          <a:noFill/>
          <a:ln w="38100" cmpd="dbl">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34" name="Picture 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3400" y="303213"/>
            <a:ext cx="12192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8" r:id="rId1"/>
    <p:sldLayoutId id="2147483972"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Lst>
  <p:hf hdr="0" ft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smtClean="0"/>
              <a:t>Fall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B953C09-7043-4D58-A5E8-59D612F5C4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Fall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E7ADB1-3DCD-48AB-BB2D-7FEB693484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usac.org/sl/applicants/step05/default.aspx"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www.usac.org/sl/about/outreach/videos/FCC-Form-486-How-to-File-Online.aspx"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www.usac.org/_res/documents/sl/pdf/samples/samples-checklist-inventory-list.pdf"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Invoice%20Deadline%20Ext%20Req%20Template.docx"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SLD%20Funding%20KS%202013%2011-05-14.xlsx"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500.pdf" TargetMode="External"/><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usac.org/sl/applicants/before-youre-done/service-substitutions.asp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usac.org/sl/applicants/before-youre-done/spin-changes/default.aspx"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Peoria%20Public%20Schools" TargetMode="External"/><Relationship Id="rId2" Type="http://schemas.openxmlformats.org/officeDocument/2006/relationships/hyperlink" Target="http://www.usac.org/sl/tools/samples.asp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usac.org/about/about/program-integrity/"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mailto:take@ksde.org" TargetMode="External"/><Relationship Id="rId2" Type="http://schemas.openxmlformats.org/officeDocument/2006/relationships/hyperlink" Target="http://www.ksde.org/Agency/FiscalandAdministrativeServices/InformationTechnology(IT)/TAKE/E-Rate.aspx"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fundsforlearning.com/" TargetMode="External"/><Relationship Id="rId2" Type="http://schemas.openxmlformats.org/officeDocument/2006/relationships/hyperlink" Target="http://www.edlinc.org/" TargetMode="External"/><Relationship Id="rId1" Type="http://schemas.openxmlformats.org/officeDocument/2006/relationships/slideLayout" Target="../slideLayouts/slideLayout2.xml"/><Relationship Id="rId5" Type="http://schemas.openxmlformats.org/officeDocument/2006/relationships/hyperlink" Target="http://www.usac.org/sl/" TargetMode="External"/><Relationship Id="rId4" Type="http://schemas.openxmlformats.org/officeDocument/2006/relationships/hyperlink" Target="http://www.eratecentral.com/"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sac.org/sl/tools/e-rate-productivity-center/default.aspx" TargetMode="External"/><Relationship Id="rId2" Type="http://schemas.openxmlformats.org/officeDocument/2006/relationships/hyperlink" Target="New%20Form%20470.pdf" TargetMode="External"/><Relationship Id="rId1" Type="http://schemas.openxmlformats.org/officeDocument/2006/relationships/slideLayout" Target="../slideLayouts/slideLayout2.xml"/><Relationship Id="rId6" Type="http://schemas.openxmlformats.org/officeDocument/2006/relationships/hyperlink" Target="Handouts/EPC-Applicant-Guide-Getting-Started.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hyperlink" Target="mailto:carol@btu-consultants.com" TargetMode="External"/><Relationship Id="rId2" Type="http://schemas.openxmlformats.org/officeDocument/2006/relationships/hyperlink" Target="http://www.btu-consultants.com/KS_Erate_Services.html" TargetMode="External"/><Relationship Id="rId1" Type="http://schemas.openxmlformats.org/officeDocument/2006/relationships/slideLayout" Target="../slideLayouts/slideLayout2.xml"/><Relationship Id="rId5" Type="http://schemas.openxmlformats.org/officeDocument/2006/relationships/hyperlink" Target="mailto:ddietrich@e-rateprofessionals.com" TargetMode="External"/><Relationship Id="rId4" Type="http://schemas.openxmlformats.org/officeDocument/2006/relationships/hyperlink" Target="mailto:lori@btu-consultants.com"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usac.org/sl/about/outreach/online-learning.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usac.org/sl/about/outreach/online-learning.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ortal.usac.org/suite/" TargetMode="External"/><Relationship Id="rId2" Type="http://schemas.openxmlformats.org/officeDocument/2006/relationships/hyperlink" Target="New%20Form%20470.pdf" TargetMode="Externa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9.xml.rels><?xml version="1.0" encoding="UTF-8" standalone="yes"?>
<Relationships xmlns="http://schemas.openxmlformats.org/package/2006/relationships"><Relationship Id="rId3" Type="http://schemas.openxmlformats.org/officeDocument/2006/relationships/hyperlink" Target="http://www.usac.org/sl/" TargetMode="External"/><Relationship Id="rId2" Type="http://schemas.openxmlformats.org/officeDocument/2006/relationships/hyperlink" Target="New%20Form%20470.pdf" TargetMode="Externa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PIA%20CIPA%20Questions.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sac.org/sl/applicants/step05/cipa.aspx" TargetMode="External"/><Relationship Id="rId2" Type="http://schemas.openxmlformats.org/officeDocument/2006/relationships/hyperlink" Target="http://www.fcc.gov/cgb/consumerfacts/cipa.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sde.org/Default.aspx?tabid=858" TargetMode="External"/><Relationship Id="rId2" Type="http://schemas.openxmlformats.org/officeDocument/2006/relationships/hyperlink" Target="http://www.ksde.org/subjectIndex#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PIA%20Data%20Plan%20review.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usac.org/_res/documents/sl/pdf/ESL_archive/EligibleServicesList-201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hyperlink" Target="EligibleServicesList-2016.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usac.org/sl/about/faqs/default.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sac.org/sl/applicants/step04/urban-rural.aspx" TargetMode="External"/><Relationship Id="rId2" Type="http://schemas.openxmlformats.org/officeDocument/2006/relationships/hyperlink" Target="http://www.ksde.org/Default.aspx?tabid=279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ltools.universalservice.org/portal-external/urbanRuralLookup/"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ratecentral.com/archive/News/News2014/weekly-news-2014-1117.asp#b2" TargetMode="External"/><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fundsforlearning.com/schoolDistCalculator.php" TargetMode="External"/><Relationship Id="rId2" Type="http://schemas.openxmlformats.org/officeDocument/2006/relationships/hyperlink" Target="Handouts/E-Rate%20Project%20Tracking%20Example%2010-24-15.xls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New%20Form%20470.pdf" TargetMode="External"/><Relationship Id="rId2" Type="http://schemas.openxmlformats.org/officeDocument/2006/relationships/hyperlink" Target="http://www.usac.org/sl/applicants/step02/default.aspx" TargetMode="Externa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hyperlink" Target="https://portal.usac.org/suite/"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andouts/Form%20470%20Item%2013%20Requirements%20FY2016.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sl.universalservice.org/menu.asp" TargetMode="External"/><Relationship Id="rId2" Type="http://schemas.openxmlformats.org/officeDocument/2006/relationships/hyperlink" Target="Handouts/Form%20470%20Prep%20Worksheet%20Example%2010-22-15.xls" TargetMode="External"/><Relationship Id="rId1" Type="http://schemas.openxmlformats.org/officeDocument/2006/relationships/slideLayout" Target="../slideLayouts/slideLayout2.xml"/><Relationship Id="rId6" Type="http://schemas.openxmlformats.org/officeDocument/2006/relationships/hyperlink" Target="Sample%20E-Rate%20RFP%202%20with%20installation.xlsx" TargetMode="External"/><Relationship Id="rId5" Type="http://schemas.openxmlformats.org/officeDocument/2006/relationships/hyperlink" Target="Sample%20E-Rate%20RFP%201%20no%20installation.docx" TargetMode="External"/><Relationship Id="rId4" Type="http://schemas.openxmlformats.org/officeDocument/2006/relationships/image" Target="../media/image21.emf"/></Relationships>
</file>

<file path=ppt/slides/_rels/slide7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hyperlink" Target="http://www.usac.org/sl/about/outreach/fcc-form-470-video-series.asp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portal.usac.org/suite/" TargetMode="External"/><Relationship Id="rId2" Type="http://schemas.openxmlformats.org/officeDocument/2006/relationships/hyperlink" Target="New%20Form%20470.pdf" TargetMode="Externa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hyperlink" Target="http://www.usac.org/sl/about/outreach/videos/Competitive-Bidding.asp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andouts/Form%20470%20Response%20Log%20Example%2011-06-15.xls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usac.org/sl/applicants/step02/default.aspx"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andouts/Sample%20Bid%20Evaluation%202014.xlsx"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andouts/FCC%20Form%20471%20Field%20Descriptions%202016.pdf" TargetMode="External"/><Relationship Id="rId2" Type="http://schemas.openxmlformats.org/officeDocument/2006/relationships/hyperlink" Target="https://fjallfoss.fcc.gov/coresWeb/publicHome.do"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FPT%20471%2001%20CAT1%202015%20Certified%2004-07-15.pdf"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andouts/E-Rate%20Project%20Tracking%20Example%2010-24-15.xlsx" TargetMode="External"/><Relationship Id="rId2" Type="http://schemas.openxmlformats.org/officeDocument/2006/relationships/hyperlink" Target="E-Rate%20Project%20Tracking%20Example%2010-24-15.xlsx" TargetMode="Externa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questions@sl.universalservice.org" TargetMode="External"/><Relationship Id="rId7" Type="http://schemas.openxmlformats.org/officeDocument/2006/relationships/hyperlink" Target="http://www.usac.org/sl/about/outreach/online-learning.aspx" TargetMode="External"/><Relationship Id="rId2" Type="http://schemas.openxmlformats.org/officeDocument/2006/relationships/hyperlink" Target="http://www.slforms.universalservice.org/EMailResponse/EMail_Intro.aspx" TargetMode="External"/><Relationship Id="rId1" Type="http://schemas.openxmlformats.org/officeDocument/2006/relationships/slideLayout" Target="../slideLayouts/slideLayout2.xml"/><Relationship Id="rId6" Type="http://schemas.openxmlformats.org/officeDocument/2006/relationships/hyperlink" Target="http://www.e-ratecentral.com/subscribe.asp" TargetMode="External"/><Relationship Id="rId5" Type="http://schemas.openxmlformats.org/officeDocument/2006/relationships/hyperlink" Target="http://www.usac.org/sl/tools/news-briefs/Default.aspx" TargetMode="External"/><Relationship Id="rId4" Type="http://schemas.openxmlformats.org/officeDocument/2006/relationships/hyperlink" Target="http://www.usac.org/sl/tools/reference-area.aspx"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PIA%20Resp%202%2015D%20Final%2010-05-15.pdf" TargetMode="External"/><Relationship Id="rId2" Type="http://schemas.openxmlformats.org/officeDocument/2006/relationships/hyperlink" Target="PIA%20Req%202%2010-02-15.doc" TargetMode="External"/><Relationship Id="rId1" Type="http://schemas.openxmlformats.org/officeDocument/2006/relationships/slideLayout" Target="../slideLayouts/slideLayout2.xml"/><Relationship Id="rId4" Type="http://schemas.openxmlformats.org/officeDocument/2006/relationships/hyperlink" Target="E-Rate%20Project%20Tracking%20Example%2010-24-15.xlsx"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sl.universalservice.org/FY3_form471/471StatusCheck.asp"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RGSD%20FCDL%20Cat1%202015.pdf"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Approval%20of%20Appeal%2009-08-14.pdf" TargetMode="External"/><Relationship Id="rId2" Type="http://schemas.openxmlformats.org/officeDocument/2006/relationships/hyperlink" Target="Appeal%20to%20SLD%20SPF%20SchoolWires%202014%20Final%2006-09-14.pd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076"/>
          <p:cNvSpPr>
            <a:spLocks noGrp="1" noChangeArrowheads="1"/>
          </p:cNvSpPr>
          <p:nvPr>
            <p:ph idx="1"/>
          </p:nvPr>
        </p:nvSpPr>
        <p:spPr/>
        <p:txBody>
          <a:bodyPr/>
          <a:lstStyle/>
          <a:p>
            <a:pPr algn="ctr">
              <a:buFontTx/>
              <a:buNone/>
            </a:pPr>
            <a:r>
              <a:rPr lang="en-US" sz="2400" b="1" dirty="0" smtClean="0"/>
              <a:t>E-Rate Modernization</a:t>
            </a:r>
          </a:p>
          <a:p>
            <a:pPr algn="ctr">
              <a:buFontTx/>
              <a:buNone/>
            </a:pPr>
            <a:r>
              <a:rPr lang="en-US" sz="2400" b="1" dirty="0" smtClean="0"/>
              <a:t>Funding Year 2016</a:t>
            </a:r>
          </a:p>
          <a:p>
            <a:pPr algn="ctr">
              <a:buFontTx/>
              <a:buNone/>
            </a:pPr>
            <a:r>
              <a:rPr lang="en-US" sz="2400" b="1" dirty="0" smtClean="0"/>
              <a:t>for</a:t>
            </a:r>
          </a:p>
          <a:p>
            <a:pPr algn="ctr">
              <a:buFontTx/>
              <a:buNone/>
            </a:pPr>
            <a:r>
              <a:rPr lang="en-US" sz="2400" b="1" dirty="0" smtClean="0"/>
              <a:t>Kansas Schools</a:t>
            </a:r>
            <a:r>
              <a:rPr lang="en-US" sz="2400" b="1" i="1" dirty="0" smtClean="0"/>
              <a:t/>
            </a:r>
            <a:br>
              <a:rPr lang="en-US" sz="2400" b="1" i="1" dirty="0" smtClean="0"/>
            </a:br>
            <a:endParaRPr lang="en-US" sz="2400" b="1" i="1" dirty="0" smtClean="0"/>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3" name="Slide Number Placeholder 2"/>
          <p:cNvSpPr>
            <a:spLocks noGrp="1"/>
          </p:cNvSpPr>
          <p:nvPr>
            <p:ph type="sldNum" sz="quarter" idx="12"/>
          </p:nvPr>
        </p:nvSpPr>
        <p:spPr/>
        <p:txBody>
          <a:bodyPr/>
          <a:lstStyle/>
          <a:p>
            <a:pPr>
              <a:defRPr/>
            </a:pPr>
            <a:fld id="{364B4017-E8A1-4208-83DC-DDA2983EB9D3}" type="slidenum">
              <a:rPr lang="en-US" smtClean="0"/>
              <a:pPr>
                <a:defRPr/>
              </a:pPr>
              <a:t>1</a:t>
            </a:fld>
            <a:endParaRPr lang="en-US" dirty="0"/>
          </a:p>
        </p:txBody>
      </p:sp>
      <p:sp>
        <p:nvSpPr>
          <p:cNvPr id="3077" name="Rectangle 3079"/>
          <p:cNvSpPr>
            <a:spLocks noChangeArrowheads="1"/>
          </p:cNvSpPr>
          <p:nvPr/>
        </p:nvSpPr>
        <p:spPr bwMode="auto">
          <a:xfrm>
            <a:off x="685800" y="3733800"/>
            <a:ext cx="7239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dirty="0">
                <a:latin typeface="+mn-lt"/>
              </a:rPr>
              <a:t>Don Dietrich</a:t>
            </a:r>
          </a:p>
          <a:p>
            <a:pPr algn="ctr">
              <a:defRPr/>
            </a:pPr>
            <a:endParaRPr lang="en-US" dirty="0">
              <a:latin typeface="+mn-lt"/>
            </a:endParaRPr>
          </a:p>
          <a:p>
            <a:pPr algn="ctr">
              <a:defRPr/>
            </a:pPr>
            <a:r>
              <a:rPr lang="en-US" dirty="0">
                <a:latin typeface="+mn-lt"/>
              </a:rPr>
              <a:t>BTU Consultants, LLC</a:t>
            </a:r>
          </a:p>
          <a:p>
            <a:pPr algn="ctr">
              <a:defRPr/>
            </a:pPr>
            <a:endParaRPr lang="en-US" dirty="0"/>
          </a:p>
          <a:p>
            <a:pPr algn="ctr">
              <a:defRPr/>
            </a:pPr>
            <a:r>
              <a:rPr lang="en-US" sz="1600" dirty="0">
                <a:latin typeface="+mn-lt"/>
              </a:rPr>
              <a:t>(Includes content from </a:t>
            </a:r>
            <a:r>
              <a:rPr lang="en-US" sz="1600" dirty="0" smtClean="0">
                <a:latin typeface="+mn-lt"/>
              </a:rPr>
              <a:t>November, 2015 </a:t>
            </a:r>
            <a:r>
              <a:rPr lang="en-US" sz="1600" dirty="0">
                <a:latin typeface="+mn-lt"/>
              </a:rPr>
              <a:t>SLD  Seminars, with permission)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620000" cy="4191000"/>
          </a:xfrm>
        </p:spPr>
        <p:txBody>
          <a:bodyPr/>
          <a:lstStyle/>
          <a:p>
            <a:endParaRPr lang="en-US" dirty="0" smtClean="0"/>
          </a:p>
          <a:p>
            <a:r>
              <a:rPr lang="en-US" dirty="0" smtClean="0"/>
              <a:t>E-Rate Modernization – Changes to Discount Calculations</a:t>
            </a:r>
          </a:p>
          <a:p>
            <a:pPr lvl="1"/>
            <a:r>
              <a:rPr lang="en-US" dirty="0" smtClean="0"/>
              <a:t>Single Discount rate for entire district – simplified calculations</a:t>
            </a:r>
          </a:p>
          <a:p>
            <a:pPr lvl="1"/>
            <a:r>
              <a:rPr lang="en-US" dirty="0" smtClean="0"/>
              <a:t>Clarified E-Rate discounts for CEO/CEP – using 1.6 multiplier</a:t>
            </a:r>
          </a:p>
          <a:p>
            <a:pPr lvl="1"/>
            <a:r>
              <a:rPr lang="en-US" dirty="0" smtClean="0"/>
              <a:t>C2 Discounts on a per building basis</a:t>
            </a:r>
          </a:p>
          <a:p>
            <a:pPr lvl="1"/>
            <a:r>
              <a:rPr lang="en-US" dirty="0"/>
              <a:t>Max </a:t>
            </a:r>
            <a:r>
              <a:rPr lang="en-US" dirty="0" smtClean="0"/>
              <a:t>C2 discount </a:t>
            </a:r>
            <a:r>
              <a:rPr lang="en-US" dirty="0"/>
              <a:t>rate reduced from 90% to </a:t>
            </a:r>
            <a:r>
              <a:rPr lang="en-US" dirty="0" smtClean="0"/>
              <a:t>85%</a:t>
            </a:r>
          </a:p>
          <a:p>
            <a:r>
              <a:rPr lang="en-US" dirty="0" smtClean="0"/>
              <a:t>No 2016 changes </a:t>
            </a:r>
            <a:r>
              <a:rPr lang="en-US" dirty="0"/>
              <a:t>to Urban / </a:t>
            </a:r>
            <a:r>
              <a:rPr lang="en-US" dirty="0" smtClean="0"/>
              <a:t>Rural classification</a:t>
            </a:r>
            <a:endParaRPr lang="en-US" altLang="en-US" dirty="0"/>
          </a:p>
          <a:p>
            <a:pPr lvl="1"/>
            <a:endParaRPr lang="en-US" dirty="0"/>
          </a:p>
          <a:p>
            <a:pPr marL="411163" lvl="1" indent="0">
              <a:buNone/>
            </a:pPr>
            <a:endParaRPr lang="en-US" dirty="0" smtClean="0"/>
          </a:p>
          <a:p>
            <a:pPr marL="114300" indent="0">
              <a:buNone/>
            </a:pPr>
            <a:endParaRPr lang="en-US"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10</a:t>
            </a:fld>
            <a:endParaRPr lang="en-US" dirty="0"/>
          </a:p>
        </p:txBody>
      </p:sp>
    </p:spTree>
    <p:extLst>
      <p:ext uri="{BB962C8B-B14F-4D97-AF65-F5344CB8AC3E}">
        <p14:creationId xmlns:p14="http://schemas.microsoft.com/office/powerpoint/2010/main" val="34288029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035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486 Deadline</a:t>
            </a:r>
            <a:endParaRPr lang="en-US" sz="2800" dirty="0" smtClean="0">
              <a:solidFill>
                <a:schemeClr val="accent2"/>
              </a:solidFill>
              <a:latin typeface="Arial Black" pitchFamily="34" charset="0"/>
            </a:endParaRPr>
          </a:p>
        </p:txBody>
      </p:sp>
      <p:sp>
        <p:nvSpPr>
          <p:cNvPr id="788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88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DE340F-0338-4A65-A7BD-5ECFEEE97183}" type="slidenum">
              <a:rPr lang="en-US" smtClean="0">
                <a:solidFill>
                  <a:schemeClr val="tx1"/>
                </a:solidFill>
              </a:rPr>
              <a:pPr/>
              <a:t>100</a:t>
            </a:fld>
            <a:endParaRPr lang="en-US" dirty="0" smtClean="0">
              <a:solidFill>
                <a:schemeClr val="tx1"/>
              </a:solidFill>
            </a:endParaRPr>
          </a:p>
        </p:txBody>
      </p:sp>
      <p:sp>
        <p:nvSpPr>
          <p:cNvPr id="788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8855" name="Rectangle 6"/>
          <p:cNvSpPr>
            <a:spLocks noChangeArrowheads="1"/>
          </p:cNvSpPr>
          <p:nvPr/>
        </p:nvSpPr>
        <p:spPr bwMode="auto">
          <a:xfrm>
            <a:off x="533400" y="1828800"/>
            <a:ext cx="739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b="1" dirty="0">
              <a:latin typeface="Calibri" pitchFamily="34" charset="0"/>
            </a:endParaRPr>
          </a:p>
          <a:p>
            <a:pPr marL="865188" lvl="1" indent="-285750">
              <a:lnSpc>
                <a:spcPct val="90000"/>
              </a:lnSpc>
              <a:spcBef>
                <a:spcPct val="20000"/>
              </a:spcBef>
              <a:buFontTx/>
              <a:buChar char="•"/>
            </a:pPr>
            <a:r>
              <a:rPr lang="en-US" sz="2200" dirty="0">
                <a:latin typeface="+mn-lt"/>
              </a:rPr>
              <a:t>Form 486 must be filed online or postmarked no later than</a:t>
            </a:r>
          </a:p>
          <a:p>
            <a:pPr marL="1208088" lvl="2" indent="-228600">
              <a:lnSpc>
                <a:spcPct val="90000"/>
              </a:lnSpc>
              <a:spcBef>
                <a:spcPct val="20000"/>
              </a:spcBef>
              <a:buSzPct val="55000"/>
              <a:buFont typeface="Arial" charset="0"/>
              <a:buChar char="–"/>
            </a:pPr>
            <a:r>
              <a:rPr lang="en-US" sz="2200" dirty="0">
                <a:latin typeface="+mn-lt"/>
              </a:rPr>
              <a:t>120 days after the Service Start Date OR</a:t>
            </a:r>
          </a:p>
          <a:p>
            <a:pPr marL="1208088" lvl="2" indent="-228600">
              <a:lnSpc>
                <a:spcPct val="90000"/>
              </a:lnSpc>
              <a:spcBef>
                <a:spcPct val="20000"/>
              </a:spcBef>
              <a:buSzPct val="55000"/>
              <a:buFont typeface="Arial" charset="0"/>
              <a:buChar char="–"/>
            </a:pPr>
            <a:r>
              <a:rPr lang="en-US" sz="2200" dirty="0">
                <a:latin typeface="+mn-lt"/>
              </a:rPr>
              <a:t>120 days after the date of the FCDL</a:t>
            </a:r>
          </a:p>
          <a:p>
            <a:pPr marL="1208088" lvl="2" indent="-228600">
              <a:lnSpc>
                <a:spcPct val="90000"/>
              </a:lnSpc>
              <a:spcBef>
                <a:spcPct val="20000"/>
              </a:spcBef>
            </a:pPr>
            <a:r>
              <a:rPr lang="en-US" sz="2200" dirty="0">
                <a:latin typeface="+mn-lt"/>
              </a:rPr>
              <a:t>whichever is later.</a:t>
            </a:r>
          </a:p>
          <a:p>
            <a:pPr marL="865188" lvl="1" indent="-285750">
              <a:lnSpc>
                <a:spcPct val="90000"/>
              </a:lnSpc>
              <a:spcBef>
                <a:spcPct val="20000"/>
              </a:spcBef>
              <a:buFontTx/>
              <a:buChar char="•"/>
            </a:pPr>
            <a:r>
              <a:rPr lang="en-US" sz="2200" dirty="0">
                <a:latin typeface="+mn-lt"/>
              </a:rPr>
              <a:t>If the Form 486 is late, the date 120 days before the Form 486 online filing or postmark date will become the start date for discounted services and funding may be reduced.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3428" name="Rectangle 2"/>
          <p:cNvSpPr>
            <a:spLocks noGrp="1" noChangeArrowheads="1"/>
          </p:cNvSpPr>
          <p:nvPr>
            <p:ph type="title"/>
          </p:nvPr>
        </p:nvSpPr>
        <p:spPr>
          <a:xfrm>
            <a:off x="457200" y="8763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Implementation Deadlines</a:t>
            </a:r>
            <a:endParaRPr lang="en-US" sz="2800" dirty="0" smtClean="0">
              <a:solidFill>
                <a:schemeClr val="accent2"/>
              </a:solidFill>
              <a:latin typeface="Arial Black" pitchFamily="34" charset="0"/>
            </a:endParaRPr>
          </a:p>
        </p:txBody>
      </p:sp>
      <p:sp>
        <p:nvSpPr>
          <p:cNvPr id="7987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987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5457114-786D-4B63-BD45-86BA272BC5C8}" type="slidenum">
              <a:rPr lang="en-US" smtClean="0">
                <a:solidFill>
                  <a:schemeClr val="tx1"/>
                </a:solidFill>
              </a:rPr>
              <a:pPr/>
              <a:t>101</a:t>
            </a:fld>
            <a:endParaRPr lang="en-US" dirty="0" smtClean="0">
              <a:solidFill>
                <a:schemeClr val="tx1"/>
              </a:solidFill>
            </a:endParaRPr>
          </a:p>
        </p:txBody>
      </p:sp>
      <p:sp>
        <p:nvSpPr>
          <p:cNvPr id="7987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6503" name="Rectangle 6"/>
          <p:cNvSpPr>
            <a:spLocks noChangeArrowheads="1"/>
          </p:cNvSpPr>
          <p:nvPr/>
        </p:nvSpPr>
        <p:spPr bwMode="auto">
          <a:xfrm>
            <a:off x="533400" y="1676400"/>
            <a:ext cx="76200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defRPr/>
            </a:pPr>
            <a:r>
              <a:rPr lang="en-US" sz="2400" b="1" dirty="0">
                <a:latin typeface="+mn-lt"/>
              </a:rPr>
              <a:t>Service delivery deadlines</a:t>
            </a:r>
          </a:p>
          <a:p>
            <a:pPr marL="1322388" lvl="2" indent="-285750">
              <a:spcBef>
                <a:spcPct val="20000"/>
              </a:spcBef>
              <a:buFontTx/>
              <a:buChar char="•"/>
              <a:defRPr/>
            </a:pPr>
            <a:r>
              <a:rPr lang="en-US" sz="2200" dirty="0">
                <a:latin typeface="+mn-lt"/>
              </a:rPr>
              <a:t>Recurring Services (June 30)</a:t>
            </a:r>
          </a:p>
          <a:p>
            <a:pPr marL="1322388" lvl="2" indent="-285750">
              <a:spcBef>
                <a:spcPct val="20000"/>
              </a:spcBef>
              <a:buFontTx/>
              <a:buChar char="•"/>
              <a:defRPr/>
            </a:pPr>
            <a:r>
              <a:rPr lang="en-US" sz="2200" dirty="0">
                <a:latin typeface="+mn-lt"/>
              </a:rPr>
              <a:t>Non-recurring Services (September 30</a:t>
            </a:r>
            <a:r>
              <a:rPr lang="en-US" sz="2200" dirty="0" smtClean="0">
                <a:latin typeface="+mn-lt"/>
              </a:rPr>
              <a:t>)</a:t>
            </a:r>
            <a:endParaRPr lang="en-US" sz="2200" dirty="0">
              <a:latin typeface="+mn-lt"/>
            </a:endParaRPr>
          </a:p>
          <a:p>
            <a:pPr marL="1322388" lvl="2" indent="-285750">
              <a:spcBef>
                <a:spcPct val="20000"/>
              </a:spcBef>
              <a:buFontTx/>
              <a:buChar char="•"/>
              <a:defRPr/>
            </a:pPr>
            <a:endParaRPr lang="en-US" sz="2200" dirty="0">
              <a:latin typeface="+mn-lt"/>
            </a:endParaRPr>
          </a:p>
          <a:p>
            <a:pPr marL="1036638" lvl="2">
              <a:spcBef>
                <a:spcPct val="20000"/>
              </a:spcBef>
              <a:defRPr/>
            </a:pPr>
            <a:r>
              <a:rPr lang="en-US" sz="2200" dirty="0">
                <a:latin typeface="+mn-lt"/>
              </a:rPr>
              <a:t>For </a:t>
            </a:r>
            <a:r>
              <a:rPr lang="en-US" sz="2200" dirty="0" smtClean="0">
                <a:latin typeface="+mn-lt"/>
              </a:rPr>
              <a:t>Category </a:t>
            </a:r>
            <a:r>
              <a:rPr lang="en-US" sz="2200" dirty="0">
                <a:latin typeface="+mn-lt"/>
              </a:rPr>
              <a:t>2  - you can request extensions – but </a:t>
            </a:r>
            <a:r>
              <a:rPr lang="en-US" sz="2200" dirty="0" smtClean="0">
                <a:latin typeface="+mn-lt"/>
              </a:rPr>
              <a:t>your request must be filed before current deadline</a:t>
            </a:r>
            <a:r>
              <a:rPr lang="en-US" sz="2200" dirty="0">
                <a:latin typeface="+mn-lt"/>
              </a:rPr>
              <a: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9728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486</a:t>
            </a:r>
            <a:endParaRPr lang="en-US" sz="2800" dirty="0" smtClean="0">
              <a:solidFill>
                <a:schemeClr val="accent2"/>
              </a:solidFill>
              <a:latin typeface="Arial Black" pitchFamily="34" charset="0"/>
            </a:endParaRPr>
          </a:p>
        </p:txBody>
      </p:sp>
      <p:sp>
        <p:nvSpPr>
          <p:cNvPr id="768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680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F94D7DA-EB7A-4F19-89CE-6A9F634853FD}" type="slidenum">
              <a:rPr lang="en-US" smtClean="0">
                <a:solidFill>
                  <a:schemeClr val="tx1"/>
                </a:solidFill>
              </a:rPr>
              <a:pPr/>
              <a:t>102</a:t>
            </a:fld>
            <a:endParaRPr lang="en-US" dirty="0" smtClean="0">
              <a:solidFill>
                <a:schemeClr val="tx1"/>
              </a:solidFill>
            </a:endParaRPr>
          </a:p>
        </p:txBody>
      </p:sp>
      <p:sp>
        <p:nvSpPr>
          <p:cNvPr id="7680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768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70063"/>
            <a:ext cx="5181600" cy="3868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8" name="Text Box 9"/>
          <p:cNvSpPr txBox="1">
            <a:spLocks noChangeArrowheads="1"/>
          </p:cNvSpPr>
          <p:nvPr/>
        </p:nvSpPr>
        <p:spPr bwMode="auto">
          <a:xfrm>
            <a:off x="1790700" y="5788223"/>
            <a:ext cx="563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1400" dirty="0" smtClean="0">
                <a:hlinkClick r:id="rId3"/>
              </a:rPr>
              <a:t>Form 486 Filing Information - Applicants - Schools and Libraries - USAC</a:t>
            </a:r>
            <a:endParaRPr lang="en-US" sz="1400" dirty="0"/>
          </a:p>
        </p:txBody>
      </p:sp>
      <p:sp>
        <p:nvSpPr>
          <p:cNvPr id="9" name="Text Box 10"/>
          <p:cNvSpPr txBox="1">
            <a:spLocks noChangeArrowheads="1"/>
          </p:cNvSpPr>
          <p:nvPr/>
        </p:nvSpPr>
        <p:spPr bwMode="auto">
          <a:xfrm>
            <a:off x="2171700" y="6290846"/>
            <a:ext cx="449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2"/>
            <a:r>
              <a:rPr lang="en-US" dirty="0" smtClean="0">
                <a:hlinkClick r:id="rId4"/>
              </a:rPr>
              <a:t>SLD Training Video - 486</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035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Category2 Record Keeping</a:t>
            </a:r>
            <a:endParaRPr lang="en-US" sz="2800" dirty="0" smtClean="0">
              <a:solidFill>
                <a:schemeClr val="accent2"/>
              </a:solidFill>
              <a:latin typeface="Arial Black" pitchFamily="34" charset="0"/>
            </a:endParaRPr>
          </a:p>
        </p:txBody>
      </p:sp>
      <p:sp>
        <p:nvSpPr>
          <p:cNvPr id="788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88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DE340F-0338-4A65-A7BD-5ECFEEE97183}" type="slidenum">
              <a:rPr lang="en-US" smtClean="0">
                <a:solidFill>
                  <a:schemeClr val="tx1"/>
                </a:solidFill>
              </a:rPr>
              <a:pPr/>
              <a:t>103</a:t>
            </a:fld>
            <a:endParaRPr lang="en-US" dirty="0" smtClean="0">
              <a:solidFill>
                <a:schemeClr val="tx1"/>
              </a:solidFill>
            </a:endParaRPr>
          </a:p>
        </p:txBody>
      </p:sp>
      <p:sp>
        <p:nvSpPr>
          <p:cNvPr id="788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8855" name="Rectangle 6"/>
          <p:cNvSpPr>
            <a:spLocks noChangeArrowheads="1"/>
          </p:cNvSpPr>
          <p:nvPr/>
        </p:nvSpPr>
        <p:spPr bwMode="auto">
          <a:xfrm>
            <a:off x="533400" y="1828800"/>
            <a:ext cx="739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65188" lvl="1" indent="-285750">
              <a:lnSpc>
                <a:spcPct val="90000"/>
              </a:lnSpc>
              <a:spcBef>
                <a:spcPct val="20000"/>
              </a:spcBef>
              <a:buFontTx/>
              <a:buChar char="•"/>
            </a:pPr>
            <a:r>
              <a:rPr lang="en-US" sz="2200" dirty="0" smtClean="0">
                <a:latin typeface="+mn-lt"/>
              </a:rPr>
              <a:t>You must retain records of all equipment and services including the location, serial number, date etc.</a:t>
            </a:r>
          </a:p>
          <a:p>
            <a:pPr marL="1322388" lvl="2" indent="-285750">
              <a:lnSpc>
                <a:spcPct val="90000"/>
              </a:lnSpc>
              <a:spcBef>
                <a:spcPct val="20000"/>
              </a:spcBef>
              <a:buFontTx/>
              <a:buChar char="•"/>
            </a:pPr>
            <a:r>
              <a:rPr lang="en-US" sz="2200" dirty="0" smtClean="0">
                <a:latin typeface="+mn-lt"/>
              </a:rPr>
              <a:t>Make up your own tool or use SLD example:</a:t>
            </a:r>
          </a:p>
          <a:p>
            <a:pPr marL="1036638" lvl="2">
              <a:lnSpc>
                <a:spcPct val="90000"/>
              </a:lnSpc>
              <a:spcBef>
                <a:spcPct val="20000"/>
              </a:spcBef>
            </a:pPr>
            <a:r>
              <a:rPr lang="en-US" dirty="0" smtClean="0">
                <a:solidFill>
                  <a:srgbClr val="FF0000"/>
                </a:solidFill>
                <a:latin typeface="+mn-lt"/>
                <a:hlinkClick r:id="rId2"/>
              </a:rPr>
              <a:t>Asset </a:t>
            </a:r>
            <a:r>
              <a:rPr lang="en-US" dirty="0">
                <a:solidFill>
                  <a:srgbClr val="FF0000"/>
                </a:solidFill>
                <a:latin typeface="+mn-lt"/>
                <a:hlinkClick r:id="rId2"/>
              </a:rPr>
              <a:t>Inventory samples-checklist-inventory-list from USAC</a:t>
            </a:r>
            <a:endParaRPr lang="en-US" dirty="0">
              <a:solidFill>
                <a:srgbClr val="FF0000"/>
              </a:solidFill>
              <a:latin typeface="+mn-lt"/>
            </a:endParaRPr>
          </a:p>
        </p:txBody>
      </p:sp>
      <p:pic>
        <p:nvPicPr>
          <p:cNvPr id="2" name="Picture 1"/>
          <p:cNvPicPr>
            <a:picLocks noChangeAspect="1"/>
          </p:cNvPicPr>
          <p:nvPr/>
        </p:nvPicPr>
        <p:blipFill>
          <a:blip r:embed="rId3"/>
          <a:stretch>
            <a:fillRect/>
          </a:stretch>
        </p:blipFill>
        <p:spPr>
          <a:xfrm>
            <a:off x="1752600" y="3172130"/>
            <a:ext cx="5424774" cy="2968875"/>
          </a:xfrm>
          <a:prstGeom prst="rect">
            <a:avLst/>
          </a:prstGeom>
        </p:spPr>
      </p:pic>
      <p:grpSp>
        <p:nvGrpSpPr>
          <p:cNvPr id="9" name="Group 8"/>
          <p:cNvGrpSpPr/>
          <p:nvPr/>
        </p:nvGrpSpPr>
        <p:grpSpPr>
          <a:xfrm rot="18976293">
            <a:off x="5181600" y="1139952"/>
            <a:ext cx="978408" cy="484632"/>
            <a:chOff x="6172200" y="1524000"/>
            <a:chExt cx="978408" cy="484632"/>
          </a:xfrm>
        </p:grpSpPr>
        <p:sp>
          <p:nvSpPr>
            <p:cNvPr id="10" name="Left Arrow 9"/>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p:cNvSpPr txBox="1"/>
            <p:nvPr/>
          </p:nvSpPr>
          <p:spPr>
            <a:xfrm>
              <a:off x="6464808" y="1567543"/>
              <a:ext cx="685800" cy="381000"/>
            </a:xfrm>
            <a:prstGeom prst="rect">
              <a:avLst/>
            </a:prstGeom>
            <a:noFill/>
          </p:spPr>
          <p:txBody>
            <a:bodyPr wrap="square" rtlCol="0">
              <a:spAutoFit/>
            </a:bodyPr>
            <a:lstStyle/>
            <a:p>
              <a:r>
                <a:rPr lang="en-US" dirty="0"/>
                <a:t>2016</a:t>
              </a:r>
            </a:p>
          </p:txBody>
        </p:sp>
      </p:grpSp>
    </p:spTree>
    <p:extLst>
      <p:ext uri="{BB962C8B-B14F-4D97-AF65-F5344CB8AC3E}">
        <p14:creationId xmlns:p14="http://schemas.microsoft.com/office/powerpoint/2010/main" val="37095095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4452" name="Rectangle 2"/>
          <p:cNvSpPr>
            <a:spLocks noGrp="1" noChangeArrowheads="1"/>
          </p:cNvSpPr>
          <p:nvPr>
            <p:ph type="title"/>
          </p:nvPr>
        </p:nvSpPr>
        <p:spPr>
          <a:xfrm>
            <a:off x="457200" y="7620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Reimbursements</a:t>
            </a:r>
            <a:endParaRPr lang="en-US" sz="2800" dirty="0" smtClean="0">
              <a:solidFill>
                <a:schemeClr val="accent2"/>
              </a:solidFill>
              <a:latin typeface="Arial Black" pitchFamily="34" charset="0"/>
            </a:endParaRPr>
          </a:p>
        </p:txBody>
      </p:sp>
      <p:sp>
        <p:nvSpPr>
          <p:cNvPr id="8090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090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9B43BC-8307-46A1-ACF3-2C518F50C21C}" type="slidenum">
              <a:rPr lang="en-US" smtClean="0">
                <a:solidFill>
                  <a:schemeClr val="tx1"/>
                </a:solidFill>
              </a:rPr>
              <a:pPr/>
              <a:t>104</a:t>
            </a:fld>
            <a:endParaRPr lang="en-US" dirty="0" smtClean="0">
              <a:solidFill>
                <a:schemeClr val="tx1"/>
              </a:solidFill>
            </a:endParaRPr>
          </a:p>
        </p:txBody>
      </p:sp>
      <p:sp>
        <p:nvSpPr>
          <p:cNvPr id="8090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7527" name="Rectangle 5"/>
          <p:cNvSpPr>
            <a:spLocks noChangeArrowheads="1"/>
          </p:cNvSpPr>
          <p:nvPr/>
        </p:nvSpPr>
        <p:spPr bwMode="auto">
          <a:xfrm>
            <a:off x="609600" y="1981200"/>
            <a:ext cx="7162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defRPr/>
            </a:pPr>
            <a:r>
              <a:rPr lang="en-US" sz="2400" b="1" dirty="0">
                <a:latin typeface="+mn-lt"/>
              </a:rPr>
              <a:t>Don’t Stop Here – you have to ask for the </a:t>
            </a:r>
            <a:r>
              <a:rPr lang="en-US" sz="2400" b="1" dirty="0" smtClean="0">
                <a:latin typeface="+mn-lt"/>
              </a:rPr>
              <a:t>money</a:t>
            </a:r>
          </a:p>
          <a:p>
            <a:pPr marL="338138" indent="-338138">
              <a:spcBef>
                <a:spcPct val="20000"/>
              </a:spcBef>
              <a:defRPr/>
            </a:pPr>
            <a:endParaRPr lang="en-US" sz="2400" b="1" dirty="0">
              <a:latin typeface="+mn-lt"/>
            </a:endParaRPr>
          </a:p>
          <a:p>
            <a:pPr marL="865188" lvl="1" indent="-285750">
              <a:spcBef>
                <a:spcPct val="20000"/>
              </a:spcBef>
              <a:buFontTx/>
              <a:buChar char="•"/>
              <a:defRPr/>
            </a:pPr>
            <a:r>
              <a:rPr lang="en-US" sz="2200" dirty="0">
                <a:latin typeface="+mn-lt"/>
              </a:rPr>
              <a:t>Applicants must use SPI (Service Provider Invoicing) or BEAR (Billed Entity Application for Reimbursement) process to actually</a:t>
            </a:r>
            <a:r>
              <a:rPr lang="en-US" sz="2200" b="1" dirty="0">
                <a:latin typeface="+mn-lt"/>
              </a:rPr>
              <a:t> GET THE MONEY</a:t>
            </a:r>
            <a:r>
              <a:rPr lang="en-US" sz="2200" b="1" dirty="0" smtClean="0">
                <a:latin typeface="+mn-lt"/>
              </a:rPr>
              <a:t>.</a:t>
            </a:r>
          </a:p>
          <a:p>
            <a:pPr marL="579438" lvl="1">
              <a:spcBef>
                <a:spcPct val="20000"/>
              </a:spcBef>
              <a:defRPr/>
            </a:pPr>
            <a:endParaRPr lang="en-US" sz="2200" b="1" dirty="0">
              <a:latin typeface="+mn-lt"/>
            </a:endParaRPr>
          </a:p>
          <a:p>
            <a:pPr marL="865188" lvl="1" indent="-285750">
              <a:spcBef>
                <a:spcPct val="20000"/>
              </a:spcBef>
              <a:buFontTx/>
              <a:buChar char="•"/>
              <a:defRPr/>
            </a:pPr>
            <a:r>
              <a:rPr lang="en-US" sz="2200" dirty="0">
                <a:latin typeface="+mn-lt"/>
              </a:rPr>
              <a:t>Contact your </a:t>
            </a:r>
            <a:r>
              <a:rPr lang="en-US" sz="2200" dirty="0" smtClean="0">
                <a:latin typeface="+mn-lt"/>
              </a:rPr>
              <a:t>vendor – some can provide you with full monthly detail of eligible and non-eligible payments</a:t>
            </a:r>
            <a:endParaRPr lang="en-US" sz="2200" dirty="0">
              <a:latin typeface="+mn-l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5476" name="Rectangle 2"/>
          <p:cNvSpPr>
            <a:spLocks noGrp="1" noChangeArrowheads="1"/>
          </p:cNvSpPr>
          <p:nvPr>
            <p:ph type="title"/>
          </p:nvPr>
        </p:nvSpPr>
        <p:spPr>
          <a:xfrm>
            <a:off x="457200" y="7620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BEARs vs Discounts</a:t>
            </a:r>
            <a:endParaRPr lang="en-US" sz="2800" dirty="0" smtClean="0">
              <a:solidFill>
                <a:schemeClr val="accent2"/>
              </a:solidFill>
              <a:latin typeface="Arial Black" pitchFamily="34" charset="0"/>
            </a:endParaRP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105</a:t>
            </a:fld>
            <a:endParaRPr lang="en-US" dirty="0" smtClean="0">
              <a:solidFill>
                <a:schemeClr val="tx1"/>
              </a:solidFill>
            </a:endParaRPr>
          </a:p>
        </p:txBody>
      </p:sp>
      <p:sp>
        <p:nvSpPr>
          <p:cNvPr id="8192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b="1" dirty="0">
                <a:latin typeface="+mn-lt"/>
              </a:rPr>
              <a:t>BEAR</a:t>
            </a:r>
            <a:r>
              <a:rPr lang="en-US" sz="2200" dirty="0">
                <a:latin typeface="+mn-lt"/>
              </a:rPr>
              <a:t> (Billed Entity Applicant Reimbursement) Form 472 is filed by the applicant and certified by the service provider after the applicant receives services and pays for the services in full.</a:t>
            </a:r>
          </a:p>
          <a:p>
            <a:pPr marL="795338" lvl="1" indent="-338138">
              <a:spcBef>
                <a:spcPct val="20000"/>
              </a:spcBef>
              <a:buFontTx/>
              <a:buChar char="•"/>
              <a:defRPr/>
            </a:pPr>
            <a:r>
              <a:rPr lang="en-US" sz="2200" b="1" dirty="0">
                <a:latin typeface="+mn-lt"/>
              </a:rPr>
              <a:t>DISCOUNTS </a:t>
            </a:r>
            <a:r>
              <a:rPr lang="en-US" sz="2200" dirty="0">
                <a:latin typeface="+mn-lt"/>
              </a:rPr>
              <a:t>(SPI Service Provider Invoice) Form 474 is filed by the service provider after providing services and billing the applicant for its non-discount share.</a:t>
            </a:r>
          </a:p>
          <a:p>
            <a:pPr marL="795338" lvl="1" indent="-338138" eaLnBrk="1" hangingPunct="1">
              <a:spcBef>
                <a:spcPct val="20000"/>
              </a:spcBef>
              <a:buFontTx/>
              <a:buChar char="•"/>
              <a:defRPr/>
            </a:pPr>
            <a:r>
              <a:rPr lang="en-US" sz="2200" dirty="0">
                <a:latin typeface="+mn-lt"/>
              </a:rPr>
              <a:t>Form 472 or 474 must be filed online or postmarked no later than</a:t>
            </a:r>
          </a:p>
          <a:p>
            <a:pPr marL="1665288" lvl="3" indent="-228600" eaLnBrk="1" hangingPunct="1">
              <a:spcBef>
                <a:spcPct val="20000"/>
              </a:spcBef>
              <a:buFontTx/>
              <a:buChar char="•"/>
              <a:defRPr/>
            </a:pPr>
            <a:r>
              <a:rPr lang="en-US" sz="2200" dirty="0">
                <a:latin typeface="+mn-lt"/>
              </a:rPr>
              <a:t>120 days after the last date to receive service OR</a:t>
            </a:r>
          </a:p>
          <a:p>
            <a:pPr marL="1665288" lvl="3" indent="-228600" eaLnBrk="1" hangingPunct="1">
              <a:spcBef>
                <a:spcPct val="20000"/>
              </a:spcBef>
              <a:buFontTx/>
              <a:buChar char="•"/>
              <a:defRPr/>
            </a:pPr>
            <a:r>
              <a:rPr lang="en-US" sz="2200" dirty="0">
                <a:latin typeface="+mn-lt"/>
              </a:rPr>
              <a:t>120 days after the date of the 486 </a:t>
            </a:r>
            <a:r>
              <a:rPr lang="en-US" sz="2200" dirty="0" smtClean="0">
                <a:latin typeface="+mn-lt"/>
              </a:rPr>
              <a:t>NL</a:t>
            </a:r>
          </a:p>
          <a:p>
            <a:pPr marL="1665288" lvl="3" indent="-228600" eaLnBrk="1" hangingPunct="1">
              <a:spcBef>
                <a:spcPct val="20000"/>
              </a:spcBef>
              <a:buFontTx/>
              <a:buChar char="•"/>
              <a:defRPr/>
            </a:pPr>
            <a:r>
              <a:rPr lang="en-US" sz="2200" b="1" i="1" dirty="0" smtClean="0">
                <a:latin typeface="+mn-lt"/>
              </a:rPr>
              <a:t>For Category 1 this is usually October 28, 20xx</a:t>
            </a:r>
            <a:endParaRPr lang="en-US" sz="2200" b="1" i="1" dirty="0">
              <a:latin typeface="+mn-lt"/>
            </a:endParaRPr>
          </a:p>
          <a:p>
            <a:pPr marL="795338" lvl="1" indent="-338138">
              <a:spcBef>
                <a:spcPct val="20000"/>
              </a:spcBef>
              <a:buFontTx/>
              <a:buChar char="•"/>
              <a:defRPr/>
            </a:pPr>
            <a:endParaRPr lang="en-US" sz="2200" dirty="0">
              <a:latin typeface="+mn-l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106</a:t>
            </a:fld>
            <a:endParaRPr lang="en-US" dirty="0" smtClean="0">
              <a:solidFill>
                <a:schemeClr val="tx1"/>
              </a:solidFill>
            </a:endParaRPr>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pic>
        <p:nvPicPr>
          <p:cNvPr id="2" name="Picture 1"/>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35389328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5476" name="Rectangle 2"/>
          <p:cNvSpPr>
            <a:spLocks noGrp="1" noChangeArrowheads="1"/>
          </p:cNvSpPr>
          <p:nvPr>
            <p:ph type="title"/>
          </p:nvPr>
        </p:nvSpPr>
        <p:spPr>
          <a:xfrm>
            <a:off x="457200" y="7620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New BEAR Process for 2016</a:t>
            </a:r>
            <a:endParaRPr lang="en-US" sz="2800" dirty="0" smtClean="0">
              <a:solidFill>
                <a:schemeClr val="accent2"/>
              </a:solidFill>
              <a:latin typeface="Arial Black" pitchFamily="34" charset="0"/>
            </a:endParaRP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107</a:t>
            </a:fld>
            <a:endParaRPr lang="en-US" dirty="0" smtClean="0">
              <a:solidFill>
                <a:schemeClr val="tx1"/>
              </a:solidFill>
            </a:endParaRPr>
          </a:p>
        </p:txBody>
      </p:sp>
      <p:sp>
        <p:nvSpPr>
          <p:cNvPr id="8192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8551" name="Rectangle 6"/>
          <p:cNvSpPr>
            <a:spLocks noChangeArrowheads="1"/>
          </p:cNvSpPr>
          <p:nvPr/>
        </p:nvSpPr>
        <p:spPr bwMode="auto">
          <a:xfrm>
            <a:off x="495300" y="17526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Applicant logs into EPC portal to access invoice</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Applicant fills in information: SPIN</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Applicant fills in request: FCC Form 471 number, FRN, Dates, Amounts</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Applicant reviews and certifies information</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Applicant submits BEAR – only online</a:t>
            </a:r>
          </a:p>
          <a:p>
            <a:pPr marL="742950" lvl="1" indent="-28575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No service provider Certification Required</a:t>
            </a:r>
          </a:p>
        </p:txBody>
      </p:sp>
    </p:spTree>
    <p:extLst>
      <p:ext uri="{BB962C8B-B14F-4D97-AF65-F5344CB8AC3E}">
        <p14:creationId xmlns:p14="http://schemas.microsoft.com/office/powerpoint/2010/main" val="28042917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05476" name="Rectangle 2"/>
          <p:cNvSpPr>
            <a:spLocks noGrp="1" noChangeArrowheads="1"/>
          </p:cNvSpPr>
          <p:nvPr>
            <p:ph type="title"/>
          </p:nvPr>
        </p:nvSpPr>
        <p:spPr>
          <a:xfrm>
            <a:off x="457200" y="7620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New BEAR Process for 2016</a:t>
            </a:r>
            <a:endParaRPr lang="en-US" sz="2800" dirty="0" smtClean="0">
              <a:solidFill>
                <a:schemeClr val="accent2"/>
              </a:solidFill>
              <a:latin typeface="Arial Black" pitchFamily="34" charset="0"/>
            </a:endParaRP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108</a:t>
            </a:fld>
            <a:endParaRPr lang="en-US" dirty="0" smtClean="0">
              <a:solidFill>
                <a:schemeClr val="tx1"/>
              </a:solidFill>
            </a:endParaRPr>
          </a:p>
        </p:txBody>
      </p:sp>
      <p:sp>
        <p:nvSpPr>
          <p:cNvPr id="8192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8551" name="Rectangle 6"/>
          <p:cNvSpPr>
            <a:spLocks noChangeArrowheads="1"/>
          </p:cNvSpPr>
          <p:nvPr/>
        </p:nvSpPr>
        <p:spPr bwMode="auto">
          <a:xfrm>
            <a:off x="495300" y="17526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Payments scheduled twice a week when invoice approved – no longer two week delay for service provider notification</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BEAR payments only via electronic transfer to applicant</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Billed Entities will be paid directly to bank account</a:t>
            </a:r>
          </a:p>
          <a:p>
            <a:pPr marL="342900" lvl="0" indent="-342900" eaLnBrk="1" fontAlgn="auto" hangingPunct="1">
              <a:spcBef>
                <a:spcPts val="0"/>
              </a:spcBef>
              <a:spcAft>
                <a:spcPts val="1200"/>
              </a:spcAft>
              <a:buFont typeface="Arial" panose="020B0604020202020204" pitchFamily="34" charset="0"/>
              <a:buChar char="•"/>
            </a:pPr>
            <a:r>
              <a:rPr lang="en-US" sz="2600" dirty="0">
                <a:solidFill>
                  <a:prstClr val="black"/>
                </a:solidFill>
                <a:latin typeface="Calibri"/>
              </a:rPr>
              <a:t>Bank account information will be required</a:t>
            </a:r>
          </a:p>
        </p:txBody>
      </p:sp>
    </p:spTree>
    <p:extLst>
      <p:ext uri="{BB962C8B-B14F-4D97-AF65-F5344CB8AC3E}">
        <p14:creationId xmlns:p14="http://schemas.microsoft.com/office/powerpoint/2010/main" val="22103589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109</a:t>
            </a:fld>
            <a:endParaRPr lang="en-US" dirty="0" smtClean="0">
              <a:solidFill>
                <a:schemeClr val="tx1"/>
              </a:solidFill>
            </a:endParaRPr>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pic>
        <p:nvPicPr>
          <p:cNvPr id="4" name="Picture 3"/>
          <p:cNvPicPr>
            <a:picLocks noChangeAspect="1"/>
          </p:cNvPicPr>
          <p:nvPr/>
        </p:nvPicPr>
        <p:blipFill>
          <a:blip r:embed="rId2"/>
          <a:stretch>
            <a:fillRect/>
          </a:stretch>
        </p:blipFill>
        <p:spPr>
          <a:xfrm>
            <a:off x="1143000" y="1143000"/>
            <a:ext cx="6663701" cy="4548406"/>
          </a:xfrm>
          <a:prstGeom prst="rect">
            <a:avLst/>
          </a:prstGeom>
        </p:spPr>
      </p:pic>
    </p:spTree>
    <p:extLst>
      <p:ext uri="{BB962C8B-B14F-4D97-AF65-F5344CB8AC3E}">
        <p14:creationId xmlns:p14="http://schemas.microsoft.com/office/powerpoint/2010/main" val="402318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620000" cy="4191000"/>
          </a:xfrm>
        </p:spPr>
        <p:txBody>
          <a:bodyPr/>
          <a:lstStyle/>
          <a:p>
            <a:endParaRPr lang="en-US" dirty="0" smtClean="0"/>
          </a:p>
          <a:p>
            <a:r>
              <a:rPr lang="en-US" dirty="0" smtClean="0"/>
              <a:t>E-Rate Modernization – Other Changes</a:t>
            </a:r>
          </a:p>
          <a:p>
            <a:pPr lvl="1"/>
            <a:r>
              <a:rPr lang="en-US" dirty="0" smtClean="0"/>
              <a:t>Adopted SETDA Broadband Access Goals</a:t>
            </a:r>
          </a:p>
          <a:p>
            <a:pPr lvl="1"/>
            <a:r>
              <a:rPr lang="en-US" dirty="0" smtClean="0"/>
              <a:t>Removed Tech Plan requirements</a:t>
            </a:r>
          </a:p>
          <a:p>
            <a:pPr lvl="1"/>
            <a:r>
              <a:rPr lang="en-US" dirty="0" smtClean="0"/>
              <a:t>Document retention expanded from 5 years to 10</a:t>
            </a:r>
          </a:p>
          <a:p>
            <a:pPr lvl="1"/>
            <a:r>
              <a:rPr lang="en-US" dirty="0" smtClean="0"/>
              <a:t>Strict Deadlines for Invoicing – only one extension granted and MUST BE REQUESTED PRIOR TO DEADLINE</a:t>
            </a:r>
          </a:p>
          <a:p>
            <a:pPr lvl="1"/>
            <a:r>
              <a:rPr lang="en-US" dirty="0" smtClean="0"/>
              <a:t>Moving to ALL Electronic Forms by 2016</a:t>
            </a:r>
          </a:p>
          <a:p>
            <a:pPr lvl="1"/>
            <a:r>
              <a:rPr lang="en-US" dirty="0" smtClean="0"/>
              <a:t>BEAR payments directly to </a:t>
            </a:r>
            <a:r>
              <a:rPr lang="en-US" b="1" i="1" dirty="0" smtClean="0"/>
              <a:t>applicants beginning 7/1/2016</a:t>
            </a:r>
          </a:p>
          <a:p>
            <a:pPr lvl="1"/>
            <a:r>
              <a:rPr lang="en-US" dirty="0" smtClean="0"/>
              <a:t>Price ‘Transparency’</a:t>
            </a:r>
          </a:p>
          <a:p>
            <a:pPr lvl="1"/>
            <a:endParaRPr lang="en-US" dirty="0" smtClean="0"/>
          </a:p>
          <a:p>
            <a:pPr marL="114300" indent="0">
              <a:buNone/>
            </a:pPr>
            <a:endParaRPr lang="en-US"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a:t>
            </a:r>
            <a:r>
              <a:rPr lang="en-US" sz="2800" dirty="0">
                <a:solidFill>
                  <a:schemeClr val="accent2"/>
                </a:solidFill>
                <a:latin typeface="Arial" charset="0"/>
              </a:rPr>
              <a:t>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11</a:t>
            </a:fld>
            <a:endParaRPr lang="en-US" dirty="0"/>
          </a:p>
        </p:txBody>
      </p:sp>
    </p:spTree>
    <p:extLst>
      <p:ext uri="{BB962C8B-B14F-4D97-AF65-F5344CB8AC3E}">
        <p14:creationId xmlns:p14="http://schemas.microsoft.com/office/powerpoint/2010/main" val="3764902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57200" y="7620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Rules for BEARs and Discounts</a:t>
            </a:r>
            <a:endParaRPr lang="en-US" sz="2800" dirty="0" smtClean="0">
              <a:solidFill>
                <a:schemeClr val="accent2"/>
              </a:solidFill>
              <a:latin typeface="Arial Black" pitchFamily="34" charset="0"/>
            </a:endParaRP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110</a:t>
            </a:fld>
            <a:endParaRPr lang="en-US" dirty="0" smtClean="0">
              <a:solidFill>
                <a:schemeClr val="tx1"/>
              </a:solidFill>
            </a:endParaRPr>
          </a:p>
        </p:txBody>
      </p:sp>
      <p:sp>
        <p:nvSpPr>
          <p:cNvPr id="108551" name="Rectangle 6"/>
          <p:cNvSpPr>
            <a:spLocks noChangeArrowheads="1"/>
          </p:cNvSpPr>
          <p:nvPr/>
        </p:nvSpPr>
        <p:spPr bwMode="auto">
          <a:xfrm>
            <a:off x="723900" y="1828799"/>
            <a:ext cx="7239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eaLnBrk="1" fontAlgn="auto" hangingPunct="1">
              <a:spcBef>
                <a:spcPct val="20000"/>
              </a:spcBef>
              <a:spcAft>
                <a:spcPts val="0"/>
              </a:spcAft>
              <a:buFont typeface="Arial" pitchFamily="34" charset="0"/>
              <a:buChar char="•"/>
            </a:pPr>
            <a:r>
              <a:rPr lang="en-US" sz="2200" dirty="0" smtClean="0">
                <a:latin typeface="+mn-lt"/>
              </a:rPr>
              <a:t>A single 120 </a:t>
            </a:r>
            <a:r>
              <a:rPr lang="en-US" sz="2200" dirty="0">
                <a:latin typeface="+mn-lt"/>
              </a:rPr>
              <a:t>day invoice deadline extension will be granted </a:t>
            </a:r>
            <a:r>
              <a:rPr lang="en-US" sz="2200" dirty="0" smtClean="0">
                <a:latin typeface="+mn-lt"/>
              </a:rPr>
              <a:t>ONLY if </a:t>
            </a:r>
            <a:r>
              <a:rPr lang="en-US" sz="2200" dirty="0">
                <a:latin typeface="+mn-lt"/>
              </a:rPr>
              <a:t>the request is </a:t>
            </a:r>
            <a:r>
              <a:rPr lang="en-US" sz="2200" dirty="0" smtClean="0">
                <a:latin typeface="+mn-lt"/>
              </a:rPr>
              <a:t>rec’d by USAC </a:t>
            </a:r>
            <a:r>
              <a:rPr lang="en-US" sz="2200" dirty="0">
                <a:latin typeface="+mn-lt"/>
              </a:rPr>
              <a:t>on or before the original invoice </a:t>
            </a:r>
            <a:r>
              <a:rPr lang="en-US" sz="2200" dirty="0" smtClean="0">
                <a:latin typeface="+mn-lt"/>
              </a:rPr>
              <a:t>deadline.  Requests rec’d after the original deadline </a:t>
            </a:r>
            <a:r>
              <a:rPr lang="en-US" sz="2200" b="1" i="1" dirty="0" smtClean="0">
                <a:latin typeface="+mn-lt"/>
              </a:rPr>
              <a:t>will </a:t>
            </a:r>
            <a:r>
              <a:rPr lang="en-US" sz="2200" b="1" i="1" dirty="0">
                <a:latin typeface="+mn-lt"/>
              </a:rPr>
              <a:t>not be granted by </a:t>
            </a:r>
            <a:r>
              <a:rPr lang="en-US" sz="2200" b="1" i="1" dirty="0" smtClean="0">
                <a:latin typeface="+mn-lt"/>
              </a:rPr>
              <a:t>USAC</a:t>
            </a:r>
            <a:r>
              <a:rPr lang="en-US" sz="2200" dirty="0" smtClean="0">
                <a:latin typeface="+mn-lt"/>
              </a:rPr>
              <a:t>.</a:t>
            </a:r>
            <a:endParaRPr lang="en-US" sz="2200" dirty="0">
              <a:latin typeface="+mn-lt"/>
            </a:endParaRPr>
          </a:p>
          <a:p>
            <a:pPr marL="800100" lvl="1" indent="-342900" eaLnBrk="1" fontAlgn="auto" hangingPunct="1">
              <a:spcBef>
                <a:spcPct val="20000"/>
              </a:spcBef>
              <a:spcAft>
                <a:spcPts val="0"/>
              </a:spcAft>
              <a:buFont typeface="Arial" pitchFamily="34" charset="0"/>
              <a:buChar char="•"/>
            </a:pPr>
            <a:r>
              <a:rPr lang="en-US" sz="2200" dirty="0" smtClean="0">
                <a:latin typeface="+mn-lt"/>
              </a:rPr>
              <a:t>Can requests waivers from FCC but only if ‘extraordinary’</a:t>
            </a:r>
          </a:p>
          <a:p>
            <a:pPr marL="800100" lvl="1" indent="-342900" eaLnBrk="1" fontAlgn="auto" hangingPunct="1">
              <a:spcBef>
                <a:spcPct val="20000"/>
              </a:spcBef>
              <a:spcAft>
                <a:spcPts val="0"/>
              </a:spcAft>
              <a:buFont typeface="Arial" pitchFamily="34" charset="0"/>
              <a:buChar char="•"/>
            </a:pPr>
            <a:r>
              <a:rPr lang="en-US" sz="2200" dirty="0" smtClean="0">
                <a:latin typeface="+mn-lt"/>
              </a:rPr>
              <a:t>Absolute Deadline </a:t>
            </a:r>
            <a:r>
              <a:rPr lang="en-US" sz="2200" strike="sngStrike" dirty="0" smtClean="0">
                <a:latin typeface="+mn-lt"/>
              </a:rPr>
              <a:t>is</a:t>
            </a:r>
            <a:r>
              <a:rPr lang="en-US" sz="2200" dirty="0" smtClean="0">
                <a:latin typeface="+mn-lt"/>
              </a:rPr>
              <a:t> was 10/28/15</a:t>
            </a:r>
            <a:endParaRPr lang="en-US" sz="2200" dirty="0">
              <a:solidFill>
                <a:srgbClr val="69676D"/>
              </a:solidFill>
              <a:latin typeface="+mn-lt"/>
            </a:endParaRPr>
          </a:p>
          <a:p>
            <a:pPr lvl="0" algn="ctr" eaLnBrk="1" fontAlgn="auto" hangingPunct="1">
              <a:spcBef>
                <a:spcPct val="20000"/>
              </a:spcBef>
              <a:spcAft>
                <a:spcPts val="0"/>
              </a:spcAft>
            </a:pPr>
            <a:endParaRPr lang="en-US" sz="2200" i="1" dirty="0" smtClean="0">
              <a:latin typeface="+mn-lt"/>
            </a:endParaRPr>
          </a:p>
          <a:p>
            <a:pPr lvl="0" algn="ctr" eaLnBrk="1" fontAlgn="auto" hangingPunct="1">
              <a:spcBef>
                <a:spcPct val="20000"/>
              </a:spcBef>
              <a:spcAft>
                <a:spcPts val="0"/>
              </a:spcAft>
            </a:pPr>
            <a:r>
              <a:rPr lang="en-US" sz="2200" i="1" dirty="0" smtClean="0">
                <a:latin typeface="+mn-lt"/>
              </a:rPr>
              <a:t>If you have a ‘good’ reason for missing this deadline the FCC may allow it.</a:t>
            </a:r>
            <a:endParaRPr lang="en-US" sz="2200" i="1" dirty="0">
              <a:latin typeface="+mn-lt"/>
            </a:endParaRPr>
          </a:p>
        </p:txBody>
      </p:sp>
      <p:sp>
        <p:nvSpPr>
          <p:cNvPr id="10" name="TextBox 9"/>
          <p:cNvSpPr txBox="1"/>
          <p:nvPr/>
        </p:nvSpPr>
        <p:spPr>
          <a:xfrm>
            <a:off x="3810000" y="6324600"/>
            <a:ext cx="1981200" cy="369332"/>
          </a:xfrm>
          <a:prstGeom prst="rect">
            <a:avLst/>
          </a:prstGeom>
          <a:noFill/>
        </p:spPr>
        <p:txBody>
          <a:bodyPr wrap="square" rtlCol="0">
            <a:spAutoFit/>
          </a:bodyPr>
          <a:lstStyle/>
          <a:p>
            <a:r>
              <a:rPr lang="en-US" dirty="0" smtClean="0">
                <a:hlinkClick r:id="rId2" action="ppaction://hlinkfile"/>
              </a:rPr>
              <a:t>IDER Example</a:t>
            </a:r>
            <a:endParaRPr lang="en-US" dirty="0"/>
          </a:p>
        </p:txBody>
      </p:sp>
    </p:spTree>
    <p:extLst>
      <p:ext uri="{BB962C8B-B14F-4D97-AF65-F5344CB8AC3E}">
        <p14:creationId xmlns:p14="http://schemas.microsoft.com/office/powerpoint/2010/main" val="5313065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57200" y="1066800"/>
            <a:ext cx="7772400" cy="533400"/>
          </a:xfrm>
        </p:spPr>
        <p:txBody>
          <a:bodyPr/>
          <a:lstStyle/>
          <a:p>
            <a:pPr>
              <a:defRPr/>
            </a:pPr>
            <a:r>
              <a:rPr lang="en-US" sz="2800" dirty="0" smtClean="0">
                <a:solidFill>
                  <a:schemeClr val="accent2"/>
                </a:solidFill>
                <a:latin typeface="Arial" charset="0"/>
              </a:rPr>
              <a:t>KS 2014 Unclaimed </a:t>
            </a:r>
            <a:r>
              <a:rPr lang="en-US" sz="2800" dirty="0">
                <a:solidFill>
                  <a:schemeClr val="accent2"/>
                </a:solidFill>
                <a:latin typeface="Arial" charset="0"/>
              </a:rPr>
              <a:t>Funds as of  </a:t>
            </a:r>
            <a:r>
              <a:rPr lang="en-US" sz="2800" dirty="0" smtClean="0">
                <a:solidFill>
                  <a:schemeClr val="accent2"/>
                </a:solidFill>
                <a:latin typeface="Arial" charset="0"/>
              </a:rPr>
              <a:t>11/05/2015</a:t>
            </a:r>
            <a:endParaRPr lang="en-US" sz="2800" dirty="0">
              <a:solidFill>
                <a:schemeClr val="accent2"/>
              </a:solidFill>
              <a:latin typeface="Arial Black" pitchFamily="34" charset="0"/>
            </a:endParaRPr>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83970"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BFED061B-7A79-4656-9260-258A5B473C20}" type="slidenum">
              <a:rPr lang="en-US" sz="1200" smtClean="0">
                <a:solidFill>
                  <a:schemeClr val="bg2"/>
                </a:solidFill>
              </a:rPr>
              <a:pPr algn="l"/>
              <a:t>111</a:t>
            </a:fld>
            <a:endParaRPr lang="en-US" sz="1200" dirty="0" smtClean="0">
              <a:solidFill>
                <a:schemeClr val="bg2"/>
              </a:solidFill>
            </a:endParaRPr>
          </a:p>
        </p:txBody>
      </p:sp>
      <p:sp>
        <p:nvSpPr>
          <p:cNvPr id="83972" name="Rectangle 7"/>
          <p:cNvSpPr>
            <a:spLocks noChangeArrowheads="1"/>
          </p:cNvSpPr>
          <p:nvPr/>
        </p:nvSpPr>
        <p:spPr bwMode="auto">
          <a:xfrm>
            <a:off x="457200" y="1676400"/>
            <a:ext cx="7502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i="1" dirty="0">
                <a:solidFill>
                  <a:srgbClr val="CC0000"/>
                </a:solidFill>
                <a:latin typeface="Arial" charset="0"/>
              </a:rPr>
              <a:t>Unclaimed Commitments </a:t>
            </a:r>
            <a:r>
              <a:rPr lang="en-US" sz="2400" b="1" i="1" dirty="0" smtClean="0">
                <a:solidFill>
                  <a:srgbClr val="CC0000"/>
                </a:solidFill>
                <a:latin typeface="Arial" charset="0"/>
              </a:rPr>
              <a:t>Might </a:t>
            </a:r>
            <a:r>
              <a:rPr lang="en-US" sz="2400" b="1" i="1" dirty="0">
                <a:solidFill>
                  <a:srgbClr val="CC0000"/>
                </a:solidFill>
                <a:latin typeface="Arial" charset="0"/>
              </a:rPr>
              <a:t>still be recovered!</a:t>
            </a:r>
          </a:p>
        </p:txBody>
      </p:sp>
      <p:sp>
        <p:nvSpPr>
          <p:cNvPr id="83973" name="Text Box 9"/>
          <p:cNvSpPr txBox="1">
            <a:spLocks noChangeArrowheads="1"/>
          </p:cNvSpPr>
          <p:nvPr/>
        </p:nvSpPr>
        <p:spPr bwMode="auto">
          <a:xfrm>
            <a:off x="2971800" y="5809967"/>
            <a:ext cx="3657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1600" dirty="0" smtClean="0">
                <a:hlinkClick r:id="rId2" action="ppaction://hlinkfile"/>
              </a:rPr>
              <a:t>KS Unclaimed Funds FY2014</a:t>
            </a:r>
            <a:endParaRPr lang="en-US" sz="1600" dirty="0"/>
          </a:p>
        </p:txBody>
      </p:sp>
      <p:pic>
        <p:nvPicPr>
          <p:cNvPr id="5" name="Picture 4"/>
          <p:cNvPicPr>
            <a:picLocks noChangeAspect="1"/>
          </p:cNvPicPr>
          <p:nvPr/>
        </p:nvPicPr>
        <p:blipFill>
          <a:blip r:embed="rId3"/>
          <a:stretch>
            <a:fillRect/>
          </a:stretch>
        </p:blipFill>
        <p:spPr>
          <a:xfrm>
            <a:off x="762000" y="2211261"/>
            <a:ext cx="6858000" cy="3503739"/>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1905000" y="1752600"/>
            <a:ext cx="5562600" cy="4038600"/>
          </a:xfrm>
        </p:spPr>
        <p:txBody>
          <a:bodyPr/>
          <a:lstStyle/>
          <a:p>
            <a:pPr algn="ctr" eaLnBrk="1" hangingPunct="1">
              <a:lnSpc>
                <a:spcPct val="60000"/>
              </a:lnSpc>
              <a:buFontTx/>
              <a:buNone/>
            </a:pPr>
            <a:endParaRPr lang="en-US" b="1" i="1" dirty="0" smtClean="0"/>
          </a:p>
          <a:p>
            <a:pPr eaLnBrk="1" hangingPunct="1">
              <a:lnSpc>
                <a:spcPct val="60000"/>
              </a:lnSpc>
            </a:pPr>
            <a:r>
              <a:rPr lang="en-US" dirty="0" smtClean="0"/>
              <a:t>Change FRN Start Date</a:t>
            </a:r>
          </a:p>
          <a:p>
            <a:pPr eaLnBrk="1" hangingPunct="1">
              <a:lnSpc>
                <a:spcPct val="60000"/>
              </a:lnSpc>
            </a:pPr>
            <a:endParaRPr lang="en-US" dirty="0" smtClean="0"/>
          </a:p>
          <a:p>
            <a:pPr eaLnBrk="1" hangingPunct="1">
              <a:lnSpc>
                <a:spcPct val="60000"/>
              </a:lnSpc>
            </a:pPr>
            <a:r>
              <a:rPr lang="en-US" dirty="0" smtClean="0"/>
              <a:t>Contract Extensions</a:t>
            </a:r>
          </a:p>
          <a:p>
            <a:pPr eaLnBrk="1" hangingPunct="1">
              <a:lnSpc>
                <a:spcPct val="60000"/>
              </a:lnSpc>
            </a:pPr>
            <a:endParaRPr lang="en-US" dirty="0"/>
          </a:p>
          <a:p>
            <a:pPr eaLnBrk="1" hangingPunct="1">
              <a:lnSpc>
                <a:spcPct val="60000"/>
              </a:lnSpc>
            </a:pPr>
            <a:r>
              <a:rPr lang="en-US" dirty="0" smtClean="0"/>
              <a:t>FRN Extensions</a:t>
            </a:r>
          </a:p>
          <a:p>
            <a:pPr eaLnBrk="1" hangingPunct="1">
              <a:lnSpc>
                <a:spcPct val="60000"/>
              </a:lnSpc>
            </a:pPr>
            <a:endParaRPr lang="en-US" dirty="0" smtClean="0"/>
          </a:p>
          <a:p>
            <a:pPr eaLnBrk="1" hangingPunct="1">
              <a:lnSpc>
                <a:spcPct val="60000"/>
              </a:lnSpc>
            </a:pPr>
            <a:r>
              <a:rPr lang="en-US" dirty="0" smtClean="0"/>
              <a:t>FRN Reductions</a:t>
            </a:r>
          </a:p>
          <a:p>
            <a:pPr eaLnBrk="1" hangingPunct="1">
              <a:lnSpc>
                <a:spcPct val="60000"/>
              </a:lnSpc>
            </a:pPr>
            <a:endParaRPr lang="en-US" dirty="0" smtClean="0"/>
          </a:p>
          <a:p>
            <a:pPr eaLnBrk="1" hangingPunct="1">
              <a:lnSpc>
                <a:spcPct val="60000"/>
              </a:lnSpc>
            </a:pPr>
            <a:r>
              <a:rPr lang="en-US" dirty="0" smtClean="0"/>
              <a:t>FRN Cancellations </a:t>
            </a:r>
          </a:p>
          <a:p>
            <a:pPr eaLnBrk="1" hangingPunct="1">
              <a:lnSpc>
                <a:spcPct val="60000"/>
              </a:lnSpc>
            </a:pPr>
            <a:endParaRPr lang="en-US" dirty="0" smtClean="0"/>
          </a:p>
          <a:p>
            <a:pPr eaLnBrk="1" hangingPunct="1">
              <a:lnSpc>
                <a:spcPct val="60000"/>
              </a:lnSpc>
            </a:pPr>
            <a:r>
              <a:rPr lang="en-US" i="1" dirty="0" smtClean="0"/>
              <a:t>Cat2 Return of Unused Funds</a:t>
            </a:r>
          </a:p>
          <a:p>
            <a:pPr eaLnBrk="1" hangingPunct="1">
              <a:lnSpc>
                <a:spcPct val="60000"/>
              </a:lnSpc>
              <a:buFontTx/>
              <a:buNone/>
            </a:pPr>
            <a:endParaRPr lang="en-US" sz="2800" dirty="0" smtClean="0"/>
          </a:p>
        </p:txBody>
      </p:sp>
      <p:sp>
        <p:nvSpPr>
          <p:cNvPr id="111620" name="Rectangle 2"/>
          <p:cNvSpPr>
            <a:spLocks noGrp="1" noChangeArrowheads="1"/>
          </p:cNvSpPr>
          <p:nvPr>
            <p:ph type="title"/>
          </p:nvPr>
        </p:nvSpPr>
        <p:spPr>
          <a:xfrm>
            <a:off x="685800" y="914400"/>
            <a:ext cx="7772400" cy="1143000"/>
          </a:xfrm>
        </p:spPr>
        <p:txBody>
          <a:bodyPr/>
          <a:lstStyle/>
          <a:p>
            <a:pPr eaLnBrk="1" fontAlgn="auto" hangingPunct="1">
              <a:spcAft>
                <a:spcPts val="0"/>
              </a:spcAft>
              <a:defRPr/>
            </a:pPr>
            <a:r>
              <a:rPr lang="en-US" sz="2800" dirty="0" smtClean="0">
                <a:solidFill>
                  <a:schemeClr val="accent2"/>
                </a:solidFill>
                <a:latin typeface="Arial" charset="0"/>
              </a:rPr>
              <a:t>E-Rate Changes – Form 500</a:t>
            </a:r>
          </a:p>
        </p:txBody>
      </p:sp>
      <p:sp>
        <p:nvSpPr>
          <p:cNvPr id="8602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602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7377523-E153-448A-9342-24FBBFCAC5B7}" type="slidenum">
              <a:rPr lang="en-US" smtClean="0">
                <a:solidFill>
                  <a:schemeClr val="tx1"/>
                </a:solidFill>
              </a:rPr>
              <a:pPr/>
              <a:t>112</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12644" name="Rectangle 2"/>
          <p:cNvSpPr>
            <a:spLocks noGrp="1" noChangeArrowheads="1"/>
          </p:cNvSpPr>
          <p:nvPr>
            <p:ph type="title"/>
          </p:nvPr>
        </p:nvSpPr>
        <p:spPr>
          <a:xfrm>
            <a:off x="533400" y="914400"/>
            <a:ext cx="5105400" cy="533400"/>
          </a:xfrm>
        </p:spPr>
        <p:txBody>
          <a:bodyPr/>
          <a:lstStyle/>
          <a:p>
            <a:pPr eaLnBrk="1" fontAlgn="auto" hangingPunct="1">
              <a:spcAft>
                <a:spcPts val="0"/>
              </a:spcAft>
              <a:defRPr/>
            </a:pPr>
            <a:r>
              <a:rPr lang="en-US" sz="2800" dirty="0" smtClean="0">
                <a:solidFill>
                  <a:schemeClr val="accent2"/>
                </a:solidFill>
                <a:latin typeface="Arial" charset="0"/>
              </a:rPr>
              <a:t>E-Rate Changes Form 500</a:t>
            </a:r>
            <a:endParaRPr lang="en-US" sz="2800" dirty="0" smtClean="0">
              <a:solidFill>
                <a:schemeClr val="accent2"/>
              </a:solidFill>
              <a:latin typeface="Arial Black" pitchFamily="34" charset="0"/>
            </a:endParaRPr>
          </a:p>
        </p:txBody>
      </p:sp>
      <p:sp>
        <p:nvSpPr>
          <p:cNvPr id="870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70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776629C-8884-40F7-9DEE-F5ED8899E430}" type="slidenum">
              <a:rPr lang="en-US" smtClean="0">
                <a:solidFill>
                  <a:schemeClr val="tx1"/>
                </a:solidFill>
              </a:rPr>
              <a:pPr/>
              <a:t>113</a:t>
            </a:fld>
            <a:endParaRPr lang="en-US" dirty="0" smtClean="0">
              <a:solidFill>
                <a:schemeClr val="tx1"/>
              </a:solidFill>
            </a:endParaRPr>
          </a:p>
        </p:txBody>
      </p:sp>
      <p:sp>
        <p:nvSpPr>
          <p:cNvPr id="870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3431" name="Rectangle 5"/>
          <p:cNvSpPr>
            <a:spLocks noChangeArrowheads="1"/>
          </p:cNvSpPr>
          <p:nvPr/>
        </p:nvSpPr>
        <p:spPr bwMode="auto">
          <a:xfrm>
            <a:off x="838200" y="3886200"/>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buFontTx/>
              <a:buChar char="•"/>
              <a:defRPr/>
            </a:pPr>
            <a:r>
              <a:rPr lang="en-US" sz="2400" dirty="0" smtClean="0">
                <a:latin typeface="+mn-lt"/>
              </a:rPr>
              <a:t>No </a:t>
            </a:r>
            <a:r>
              <a:rPr lang="en-US" sz="2400" dirty="0">
                <a:latin typeface="+mn-lt"/>
              </a:rPr>
              <a:t>ONLINE version (yet) – must print / fill out / mail</a:t>
            </a:r>
          </a:p>
          <a:p>
            <a:pPr>
              <a:spcBef>
                <a:spcPct val="20000"/>
              </a:spcBef>
              <a:defRPr/>
            </a:pPr>
            <a:endParaRPr lang="en-US" sz="2400" dirty="0">
              <a:latin typeface="+mn-lt"/>
            </a:endParaRPr>
          </a:p>
        </p:txBody>
      </p:sp>
      <p:pic>
        <p:nvPicPr>
          <p:cNvPr id="2" name="Picture 1"/>
          <p:cNvPicPr>
            <a:picLocks noChangeAspect="1"/>
          </p:cNvPicPr>
          <p:nvPr/>
        </p:nvPicPr>
        <p:blipFill>
          <a:blip r:embed="rId2"/>
          <a:stretch>
            <a:fillRect/>
          </a:stretch>
        </p:blipFill>
        <p:spPr>
          <a:xfrm>
            <a:off x="643631" y="1501988"/>
            <a:ext cx="7372984" cy="2163125"/>
          </a:xfrm>
          <a:prstGeom prst="rect">
            <a:avLst/>
          </a:prstGeom>
        </p:spPr>
      </p:pic>
      <p:sp>
        <p:nvSpPr>
          <p:cNvPr id="10" name="TextBox 9"/>
          <p:cNvSpPr txBox="1"/>
          <p:nvPr/>
        </p:nvSpPr>
        <p:spPr>
          <a:xfrm>
            <a:off x="3657600" y="4819781"/>
            <a:ext cx="1981200" cy="369332"/>
          </a:xfrm>
          <a:prstGeom prst="rect">
            <a:avLst/>
          </a:prstGeom>
          <a:noFill/>
        </p:spPr>
        <p:txBody>
          <a:bodyPr wrap="square" rtlCol="0">
            <a:spAutoFit/>
          </a:bodyPr>
          <a:lstStyle/>
          <a:p>
            <a:r>
              <a:rPr lang="en-US" dirty="0" smtClean="0">
                <a:hlinkClick r:id="rId3" action="ppaction://hlinkfile"/>
              </a:rPr>
              <a:t>Form 500</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990600" y="1524000"/>
            <a:ext cx="6477000" cy="4038600"/>
          </a:xfrm>
        </p:spPr>
        <p:txBody>
          <a:bodyPr/>
          <a:lstStyle/>
          <a:p>
            <a:pPr algn="ctr" eaLnBrk="1" hangingPunct="1">
              <a:lnSpc>
                <a:spcPct val="60000"/>
              </a:lnSpc>
              <a:buFontTx/>
              <a:buNone/>
            </a:pPr>
            <a:endParaRPr lang="en-US" sz="2400" i="1" dirty="0" smtClean="0"/>
          </a:p>
          <a:p>
            <a:pPr eaLnBrk="1" hangingPunct="1">
              <a:lnSpc>
                <a:spcPct val="90000"/>
              </a:lnSpc>
            </a:pPr>
            <a:r>
              <a:rPr lang="en-US" dirty="0" smtClean="0"/>
              <a:t>You must notify SLD of any changes in the services that have been approved</a:t>
            </a:r>
          </a:p>
          <a:p>
            <a:pPr lvl="1" eaLnBrk="1" hangingPunct="1">
              <a:lnSpc>
                <a:spcPct val="90000"/>
              </a:lnSpc>
            </a:pPr>
            <a:r>
              <a:rPr lang="en-US" sz="2200" dirty="0" smtClean="0"/>
              <a:t>Service Substitutions – you change your Internet from T-1 to 50mb fiber</a:t>
            </a:r>
          </a:p>
          <a:p>
            <a:pPr lvl="1" eaLnBrk="1" hangingPunct="1">
              <a:lnSpc>
                <a:spcPct val="90000"/>
              </a:lnSpc>
            </a:pPr>
            <a:r>
              <a:rPr lang="en-US" sz="2200" dirty="0" smtClean="0"/>
              <a:t>SPIN Changes – your ISP goes out of business and you need a new provider</a:t>
            </a:r>
          </a:p>
          <a:p>
            <a:pPr eaLnBrk="1" hangingPunct="1">
              <a:lnSpc>
                <a:spcPct val="90000"/>
              </a:lnSpc>
            </a:pPr>
            <a:r>
              <a:rPr lang="en-US" dirty="0" smtClean="0"/>
              <a:t>There are standard SLD processes for all of these (and more)</a:t>
            </a:r>
          </a:p>
          <a:p>
            <a:pPr eaLnBrk="1" hangingPunct="1">
              <a:lnSpc>
                <a:spcPct val="90000"/>
              </a:lnSpc>
            </a:pPr>
            <a:r>
              <a:rPr lang="en-US" dirty="0" smtClean="0"/>
              <a:t>Examples and assistance at SLD website or ask for help.</a:t>
            </a:r>
            <a:endParaRPr lang="en-US" b="1" i="1" dirty="0" smtClean="0"/>
          </a:p>
          <a:p>
            <a:pPr eaLnBrk="1" hangingPunct="1">
              <a:lnSpc>
                <a:spcPct val="60000"/>
              </a:lnSpc>
              <a:buFontTx/>
              <a:buNone/>
            </a:pPr>
            <a:endParaRPr lang="en-US" b="1" dirty="0" smtClean="0"/>
          </a:p>
          <a:p>
            <a:pPr eaLnBrk="1" hangingPunct="1">
              <a:lnSpc>
                <a:spcPct val="60000"/>
              </a:lnSpc>
              <a:buFontTx/>
              <a:buNone/>
            </a:pPr>
            <a:endParaRPr lang="en-US" b="1" dirty="0" smtClean="0"/>
          </a:p>
        </p:txBody>
      </p:sp>
      <p:sp>
        <p:nvSpPr>
          <p:cNvPr id="113668" name="Rectangle 2"/>
          <p:cNvSpPr>
            <a:spLocks noGrp="1" noChangeArrowheads="1"/>
          </p:cNvSpPr>
          <p:nvPr>
            <p:ph type="title"/>
          </p:nvPr>
        </p:nvSpPr>
        <p:spPr>
          <a:xfrm>
            <a:off x="533400" y="1066800"/>
            <a:ext cx="7772400" cy="685800"/>
          </a:xfrm>
        </p:spPr>
        <p:txBody>
          <a:bodyPr/>
          <a:lstStyle/>
          <a:p>
            <a:pPr eaLnBrk="1" fontAlgn="auto" hangingPunct="1">
              <a:spcAft>
                <a:spcPts val="0"/>
              </a:spcAft>
              <a:defRPr/>
            </a:pPr>
            <a:r>
              <a:rPr lang="en-US" sz="2800" dirty="0" smtClean="0">
                <a:solidFill>
                  <a:schemeClr val="accent2"/>
                </a:solidFill>
                <a:latin typeface="Arial" charset="0"/>
              </a:rPr>
              <a:t>E-Rate Changes – Stuff Happens…</a:t>
            </a:r>
          </a:p>
        </p:txBody>
      </p:sp>
      <p:sp>
        <p:nvSpPr>
          <p:cNvPr id="880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80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6894599-2AE6-4CE6-9044-758C3ADB4A31}" type="slidenum">
              <a:rPr lang="en-US" smtClean="0">
                <a:solidFill>
                  <a:schemeClr val="tx1"/>
                </a:solidFill>
              </a:rPr>
              <a:pPr/>
              <a:t>114</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15716" name="Rectangle 2"/>
          <p:cNvSpPr>
            <a:spLocks noGrp="1" noChangeArrowheads="1"/>
          </p:cNvSpPr>
          <p:nvPr>
            <p:ph type="title"/>
          </p:nvPr>
        </p:nvSpPr>
        <p:spPr>
          <a:xfrm>
            <a:off x="457200" y="8382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Service Substitutions</a:t>
            </a:r>
            <a:endParaRPr lang="en-US" sz="2800" dirty="0" smtClean="0">
              <a:solidFill>
                <a:schemeClr val="accent2"/>
              </a:solidFill>
              <a:latin typeface="Arial Black" pitchFamily="34" charset="0"/>
            </a:endParaRPr>
          </a:p>
        </p:txBody>
      </p:sp>
      <p:sp>
        <p:nvSpPr>
          <p:cNvPr id="8909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8909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0ED3F92-CFED-4FF3-BEF6-5DC733B520DA}" type="slidenum">
              <a:rPr lang="en-US" smtClean="0">
                <a:solidFill>
                  <a:schemeClr val="tx1"/>
                </a:solidFill>
              </a:rPr>
              <a:pPr/>
              <a:t>115</a:t>
            </a:fld>
            <a:endParaRPr lang="en-US" dirty="0" smtClean="0">
              <a:solidFill>
                <a:schemeClr val="tx1"/>
              </a:solidFill>
            </a:endParaRPr>
          </a:p>
        </p:txBody>
      </p:sp>
      <p:sp>
        <p:nvSpPr>
          <p:cNvPr id="8909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6503" name="Rectangle 5"/>
          <p:cNvSpPr>
            <a:spLocks noChangeArrowheads="1"/>
          </p:cNvSpPr>
          <p:nvPr/>
        </p:nvSpPr>
        <p:spPr bwMode="auto">
          <a:xfrm>
            <a:off x="457200" y="2209799"/>
            <a:ext cx="77724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Use if you change (buy) </a:t>
            </a:r>
            <a:r>
              <a:rPr lang="en-US" sz="2200" i="1" dirty="0">
                <a:latin typeface="+mn-lt"/>
              </a:rPr>
              <a:t>anything</a:t>
            </a:r>
            <a:r>
              <a:rPr lang="en-US" sz="2200" dirty="0">
                <a:latin typeface="+mn-lt"/>
              </a:rPr>
              <a:t> that varies from what you described on your 471 &amp; Item 21</a:t>
            </a:r>
          </a:p>
          <a:p>
            <a:pPr marL="795338" lvl="1" indent="-338138">
              <a:spcBef>
                <a:spcPct val="20000"/>
              </a:spcBef>
              <a:buFontTx/>
              <a:buChar char="•"/>
              <a:defRPr/>
            </a:pPr>
            <a:r>
              <a:rPr lang="en-US" sz="2200" dirty="0">
                <a:latin typeface="+mn-lt"/>
              </a:rPr>
              <a:t>No FORM, just follow instructions </a:t>
            </a:r>
          </a:p>
          <a:p>
            <a:pPr marL="795338" lvl="1" indent="-338138">
              <a:spcBef>
                <a:spcPct val="20000"/>
              </a:spcBef>
              <a:buFontTx/>
              <a:buChar char="•"/>
              <a:defRPr/>
            </a:pPr>
            <a:r>
              <a:rPr lang="en-US" sz="2200" dirty="0">
                <a:latin typeface="+mn-lt"/>
              </a:rPr>
              <a:t>File Online using “Submit a Question” </a:t>
            </a:r>
            <a:endParaRPr lang="en-US" sz="2200" dirty="0" smtClean="0">
              <a:latin typeface="+mn-lt"/>
            </a:endParaRPr>
          </a:p>
          <a:p>
            <a:pPr marL="795338" lvl="1" indent="-338138">
              <a:spcBef>
                <a:spcPct val="20000"/>
              </a:spcBef>
              <a:buFontTx/>
              <a:buChar char="•"/>
              <a:defRPr/>
            </a:pPr>
            <a:r>
              <a:rPr lang="en-US" sz="2200" b="1" i="1" dirty="0" smtClean="0">
                <a:latin typeface="+mn-lt"/>
              </a:rPr>
              <a:t>Check your Category 2 projects for changes</a:t>
            </a:r>
          </a:p>
          <a:p>
            <a:pPr marL="795338" lvl="1" indent="-338138">
              <a:spcBef>
                <a:spcPct val="20000"/>
              </a:spcBef>
              <a:buFontTx/>
              <a:buChar char="•"/>
              <a:defRPr/>
            </a:pPr>
            <a:r>
              <a:rPr lang="en-US" sz="2200" b="1" i="1" dirty="0" smtClean="0">
                <a:latin typeface="+mn-lt"/>
              </a:rPr>
              <a:t>Vendors may not be paid for equipment or services that are not on your Item 21</a:t>
            </a:r>
            <a:endParaRPr lang="en-US" sz="2200" b="1" i="1" dirty="0">
              <a:latin typeface="+mn-lt"/>
            </a:endParaRPr>
          </a:p>
        </p:txBody>
      </p:sp>
      <p:sp>
        <p:nvSpPr>
          <p:cNvPr id="89096" name="Text Box 6"/>
          <p:cNvSpPr txBox="1">
            <a:spLocks noChangeArrowheads="1"/>
          </p:cNvSpPr>
          <p:nvPr/>
        </p:nvSpPr>
        <p:spPr bwMode="auto">
          <a:xfrm>
            <a:off x="609600" y="53340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a:hlinkClick r:id="rId2"/>
              </a:rPr>
              <a:t>Service Substitutions - Schools and Libraries - USAC</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16740"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SPIN (Service Provider ID Number) Changes</a:t>
            </a:r>
            <a:endParaRPr lang="en-US" sz="2800" dirty="0" smtClean="0">
              <a:solidFill>
                <a:schemeClr val="accent2"/>
              </a:solidFill>
              <a:latin typeface="Arial Black" pitchFamily="34" charset="0"/>
            </a:endParaRPr>
          </a:p>
        </p:txBody>
      </p:sp>
      <p:sp>
        <p:nvSpPr>
          <p:cNvPr id="901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011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C5E9F39-34E6-4761-AFAB-4D5109A8D9A0}" type="slidenum">
              <a:rPr lang="en-US" smtClean="0">
                <a:solidFill>
                  <a:schemeClr val="tx1"/>
                </a:solidFill>
              </a:rPr>
              <a:pPr/>
              <a:t>116</a:t>
            </a:fld>
            <a:endParaRPr lang="en-US" dirty="0" smtClean="0">
              <a:solidFill>
                <a:schemeClr val="tx1"/>
              </a:solidFill>
            </a:endParaRPr>
          </a:p>
        </p:txBody>
      </p:sp>
      <p:sp>
        <p:nvSpPr>
          <p:cNvPr id="90118" name="Text Box 4"/>
          <p:cNvSpPr txBox="1">
            <a:spLocks noChangeArrowheads="1"/>
          </p:cNvSpPr>
          <p:nvPr/>
        </p:nvSpPr>
        <p:spPr bwMode="auto">
          <a:xfrm>
            <a:off x="990600" y="2438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7527" name="Rectangle 5"/>
          <p:cNvSpPr>
            <a:spLocks noChangeArrowheads="1"/>
          </p:cNvSpPr>
          <p:nvPr/>
        </p:nvSpPr>
        <p:spPr bwMode="auto">
          <a:xfrm>
            <a:off x="631825" y="1981725"/>
            <a:ext cx="7445375" cy="359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smtClean="0">
                <a:latin typeface="+mn-lt"/>
              </a:rPr>
              <a:t>CORRECTIVE changes will be approved (correct errors, mergers, acquisitions </a:t>
            </a:r>
            <a:r>
              <a:rPr lang="en-US" sz="2200" dirty="0" err="1" smtClean="0">
                <a:latin typeface="+mn-lt"/>
              </a:rPr>
              <a:t>etc</a:t>
            </a:r>
            <a:r>
              <a:rPr lang="en-US" sz="2200" dirty="0" smtClean="0">
                <a:latin typeface="+mn-lt"/>
              </a:rPr>
              <a:t>)</a:t>
            </a:r>
          </a:p>
          <a:p>
            <a:pPr marL="795338" lvl="1" indent="-338138">
              <a:spcBef>
                <a:spcPct val="20000"/>
              </a:spcBef>
              <a:buFontTx/>
              <a:buChar char="•"/>
              <a:defRPr/>
            </a:pPr>
            <a:r>
              <a:rPr lang="en-US" sz="2200" dirty="0" smtClean="0">
                <a:latin typeface="+mn-lt"/>
              </a:rPr>
              <a:t>OPERATIONAL changes are usually not approved unless the original provider goes out of business</a:t>
            </a:r>
            <a:endParaRPr lang="en-US" sz="2200" dirty="0">
              <a:latin typeface="+mn-lt"/>
            </a:endParaRPr>
          </a:p>
          <a:p>
            <a:pPr marL="795338" lvl="1" indent="-338138">
              <a:spcBef>
                <a:spcPct val="20000"/>
              </a:spcBef>
              <a:buFontTx/>
              <a:buChar char="•"/>
              <a:defRPr/>
            </a:pPr>
            <a:r>
              <a:rPr lang="en-US" sz="2200" dirty="0">
                <a:latin typeface="+mn-lt"/>
              </a:rPr>
              <a:t>No FORM, just follow instructions</a:t>
            </a:r>
          </a:p>
          <a:p>
            <a:pPr marL="795338" lvl="1" indent="-338138">
              <a:spcBef>
                <a:spcPct val="20000"/>
              </a:spcBef>
              <a:buFontTx/>
              <a:buChar char="•"/>
              <a:defRPr/>
            </a:pPr>
            <a:r>
              <a:rPr lang="en-US" sz="2200" dirty="0">
                <a:latin typeface="+mn-lt"/>
              </a:rPr>
              <a:t>File online using “</a:t>
            </a:r>
            <a:r>
              <a:rPr lang="en-US" sz="2200" dirty="0" smtClean="0">
                <a:latin typeface="+mn-lt"/>
              </a:rPr>
              <a:t>Submit </a:t>
            </a:r>
            <a:r>
              <a:rPr lang="en-US" sz="2200" dirty="0">
                <a:latin typeface="+mn-lt"/>
              </a:rPr>
              <a:t>a Question”</a:t>
            </a:r>
          </a:p>
          <a:p>
            <a:pPr marL="795338" lvl="1" indent="-338138">
              <a:spcBef>
                <a:spcPct val="20000"/>
              </a:spcBef>
              <a:buFontTx/>
              <a:buChar char="•"/>
              <a:defRPr/>
            </a:pPr>
            <a:r>
              <a:rPr lang="en-US" sz="2200" dirty="0">
                <a:latin typeface="+mn-lt"/>
              </a:rPr>
              <a:t>Usually </a:t>
            </a:r>
            <a:r>
              <a:rPr lang="en-US" sz="2200" dirty="0" smtClean="0">
                <a:latin typeface="+mn-lt"/>
              </a:rPr>
              <a:t>approved (or denied) </a:t>
            </a:r>
            <a:r>
              <a:rPr lang="en-US" sz="2200" dirty="0">
                <a:latin typeface="+mn-lt"/>
              </a:rPr>
              <a:t>in a few weeks</a:t>
            </a:r>
          </a:p>
          <a:p>
            <a:pPr marL="795338" lvl="1" indent="-338138">
              <a:spcBef>
                <a:spcPct val="20000"/>
              </a:spcBef>
              <a:buFontTx/>
              <a:buChar char="•"/>
              <a:defRPr/>
            </a:pPr>
            <a:r>
              <a:rPr lang="en-US" sz="2200" dirty="0">
                <a:latin typeface="+mn-lt"/>
              </a:rPr>
              <a:t>Vendors will be </a:t>
            </a:r>
            <a:r>
              <a:rPr lang="en-US" sz="2200" dirty="0" smtClean="0">
                <a:latin typeface="+mn-lt"/>
              </a:rPr>
              <a:t>notified</a:t>
            </a:r>
            <a:endParaRPr lang="en-US" sz="2200" dirty="0">
              <a:latin typeface="+mn-lt"/>
            </a:endParaRPr>
          </a:p>
        </p:txBody>
      </p:sp>
      <p:sp>
        <p:nvSpPr>
          <p:cNvPr id="90120" name="Text Box 6"/>
          <p:cNvSpPr txBox="1">
            <a:spLocks noChangeArrowheads="1"/>
          </p:cNvSpPr>
          <p:nvPr/>
        </p:nvSpPr>
        <p:spPr bwMode="auto">
          <a:xfrm>
            <a:off x="1752600" y="5663405"/>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smtClean="0">
                <a:hlinkClick r:id="rId2"/>
              </a:rPr>
              <a:t>SPIN Change Guidance - Schools and Libraries - USAC</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1600200"/>
            <a:ext cx="7620000" cy="3886200"/>
          </a:xfrm>
        </p:spPr>
        <p:txBody>
          <a:bodyPr/>
          <a:lstStyle/>
          <a:p>
            <a:pPr eaLnBrk="1" hangingPunct="1">
              <a:buFontTx/>
              <a:buNone/>
            </a:pPr>
            <a:endParaRPr lang="en-US" dirty="0" smtClean="0"/>
          </a:p>
          <a:p>
            <a:pPr eaLnBrk="1" hangingPunct="1">
              <a:buFontTx/>
              <a:buNone/>
            </a:pPr>
            <a:r>
              <a:rPr lang="en-US" dirty="0" smtClean="0"/>
              <a:t>	</a:t>
            </a:r>
          </a:p>
        </p:txBody>
      </p:sp>
      <p:sp>
        <p:nvSpPr>
          <p:cNvPr id="11776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Record Retention – </a:t>
            </a:r>
            <a:r>
              <a:rPr lang="en-US" sz="2400" i="1" dirty="0" smtClean="0">
                <a:solidFill>
                  <a:schemeClr val="accent2"/>
                </a:solidFill>
                <a:latin typeface="Arial" charset="0"/>
              </a:rPr>
              <a:t>“if it isn’t written down it didn’t happen”</a:t>
            </a:r>
            <a:endParaRPr lang="en-US" sz="2400" i="1" dirty="0" smtClean="0">
              <a:solidFill>
                <a:schemeClr val="accent2"/>
              </a:solidFill>
              <a:latin typeface="Arial Black" pitchFamily="34" charset="0"/>
            </a:endParaRPr>
          </a:p>
        </p:txBody>
      </p:sp>
      <p:sp>
        <p:nvSpPr>
          <p:cNvPr id="9114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114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457BD2-D7C9-40E1-92C8-DB5C16E63D77}" type="slidenum">
              <a:rPr lang="en-US" smtClean="0">
                <a:solidFill>
                  <a:schemeClr val="tx1"/>
                </a:solidFill>
              </a:rPr>
              <a:pPr/>
              <a:t>117</a:t>
            </a:fld>
            <a:endParaRPr lang="en-US" dirty="0" smtClean="0">
              <a:solidFill>
                <a:schemeClr val="tx1"/>
              </a:solidFill>
            </a:endParaRPr>
          </a:p>
        </p:txBody>
      </p:sp>
      <p:sp>
        <p:nvSpPr>
          <p:cNvPr id="9114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91143" name="Rectangle 5"/>
          <p:cNvSpPr>
            <a:spLocks noChangeArrowheads="1"/>
          </p:cNvSpPr>
          <p:nvPr/>
        </p:nvSpPr>
        <p:spPr bwMode="auto">
          <a:xfrm>
            <a:off x="457200" y="2057400"/>
            <a:ext cx="8001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dirty="0"/>
          </a:p>
        </p:txBody>
      </p:sp>
      <p:sp>
        <p:nvSpPr>
          <p:cNvPr id="91144" name="Rectangle 6"/>
          <p:cNvSpPr>
            <a:spLocks noChangeArrowheads="1"/>
          </p:cNvSpPr>
          <p:nvPr/>
        </p:nvSpPr>
        <p:spPr bwMode="auto">
          <a:xfrm>
            <a:off x="1600200" y="2127160"/>
            <a:ext cx="6019800" cy="320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200" dirty="0">
                <a:latin typeface="Calibri" pitchFamily="34" charset="0"/>
              </a:rPr>
              <a:t>Setup an electronic and paper file for each funding year</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Make a checklist of included items</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Make a spreadsheet across years</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Monitor at least monthly</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Build an E-Rate Binder</a:t>
            </a:r>
          </a:p>
          <a:p>
            <a:pPr>
              <a:lnSpc>
                <a:spcPct val="80000"/>
              </a:lnSpc>
              <a:spcBef>
                <a:spcPct val="20000"/>
              </a:spcBef>
            </a:pPr>
            <a:endParaRPr lang="en-US" sz="2400" dirty="0">
              <a:latin typeface="Calibri" pitchFamily="34" charset="0"/>
            </a:endParaRPr>
          </a:p>
          <a:p>
            <a:pPr marL="742950" lvl="1" indent="-285750">
              <a:lnSpc>
                <a:spcPct val="80000"/>
              </a:lnSpc>
              <a:spcBef>
                <a:spcPct val="20000"/>
              </a:spcBef>
            </a:pPr>
            <a:r>
              <a:rPr lang="en-US" sz="2400" b="1" dirty="0" smtClean="0">
                <a:latin typeface="Calibri" pitchFamily="34" charset="0"/>
              </a:rPr>
              <a:t>Must Retain for 10 YEARS (up from 5)</a:t>
            </a:r>
            <a:endParaRPr lang="en-US" sz="2400" b="1" dirty="0">
              <a:latin typeface="Calibri"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457200" y="1600200"/>
            <a:ext cx="7620000" cy="3048000"/>
          </a:xfrm>
        </p:spPr>
        <p:txBody>
          <a:bodyPr/>
          <a:lstStyle/>
          <a:p>
            <a:pPr eaLnBrk="1" hangingPunct="1">
              <a:buFontTx/>
              <a:buNone/>
            </a:pPr>
            <a:endParaRPr lang="en-US" dirty="0" smtClean="0"/>
          </a:p>
          <a:p>
            <a:pPr eaLnBrk="1" hangingPunct="1">
              <a:buFontTx/>
              <a:buNone/>
            </a:pPr>
            <a:r>
              <a:rPr lang="en-US" dirty="0" smtClean="0"/>
              <a:t>	</a:t>
            </a:r>
          </a:p>
        </p:txBody>
      </p:sp>
      <p:sp>
        <p:nvSpPr>
          <p:cNvPr id="118788"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Record Retention – USAC Guidance</a:t>
            </a:r>
            <a:endParaRPr lang="en-US" sz="2800" dirty="0" smtClean="0">
              <a:solidFill>
                <a:schemeClr val="accent2"/>
              </a:solidFill>
              <a:latin typeface="Arial Black" pitchFamily="34" charset="0"/>
            </a:endParaRPr>
          </a:p>
        </p:txBody>
      </p:sp>
      <p:sp>
        <p:nvSpPr>
          <p:cNvPr id="9216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216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B73F29AD-AAFA-4661-A042-27DDC09DC75F}" type="slidenum">
              <a:rPr lang="en-US" smtClean="0">
                <a:solidFill>
                  <a:schemeClr val="tx1"/>
                </a:solidFill>
              </a:rPr>
              <a:pPr/>
              <a:t>118</a:t>
            </a:fld>
            <a:endParaRPr lang="en-US" dirty="0" smtClean="0">
              <a:solidFill>
                <a:schemeClr val="tx1"/>
              </a:solidFill>
            </a:endParaRPr>
          </a:p>
        </p:txBody>
      </p:sp>
      <p:sp>
        <p:nvSpPr>
          <p:cNvPr id="9216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92167" name="Rectangle 5"/>
          <p:cNvSpPr>
            <a:spLocks noChangeArrowheads="1"/>
          </p:cNvSpPr>
          <p:nvPr/>
        </p:nvSpPr>
        <p:spPr bwMode="auto">
          <a:xfrm>
            <a:off x="457200" y="2057400"/>
            <a:ext cx="8001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dirty="0"/>
          </a:p>
        </p:txBody>
      </p:sp>
      <p:sp>
        <p:nvSpPr>
          <p:cNvPr id="109576" name="Rectangle 7"/>
          <p:cNvSpPr>
            <a:spLocks noChangeArrowheads="1"/>
          </p:cNvSpPr>
          <p:nvPr/>
        </p:nvSpPr>
        <p:spPr bwMode="auto">
          <a:xfrm>
            <a:off x="457200" y="1600200"/>
            <a:ext cx="7391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a:defRPr/>
            </a:pPr>
            <a:endParaRPr lang="en-US" sz="3200" dirty="0">
              <a:latin typeface="+mn-lt"/>
            </a:endParaRPr>
          </a:p>
          <a:p>
            <a:pPr marL="800100" lvl="1" indent="-342900">
              <a:buFont typeface="Arial" panose="020B0604020202020204" pitchFamily="34" charset="0"/>
              <a:buChar char="•"/>
              <a:defRPr/>
            </a:pPr>
            <a:r>
              <a:rPr lang="en-US" sz="2200" dirty="0" smtClean="0">
                <a:latin typeface="+mn-lt"/>
              </a:rPr>
              <a:t>Downloadable Table of Contents Guide</a:t>
            </a:r>
          </a:p>
          <a:p>
            <a:pPr lvl="1">
              <a:defRPr/>
            </a:pPr>
            <a:endParaRPr lang="en-US" sz="2200" dirty="0" smtClean="0">
              <a:latin typeface="+mn-lt"/>
            </a:endParaRPr>
          </a:p>
          <a:p>
            <a:pPr marL="800100" lvl="1" indent="-342900">
              <a:buFont typeface="Arial" panose="020B0604020202020204" pitchFamily="34" charset="0"/>
              <a:buChar char="•"/>
              <a:defRPr/>
            </a:pPr>
            <a:r>
              <a:rPr lang="en-US" sz="2200" dirty="0" smtClean="0">
                <a:latin typeface="+mn-lt"/>
              </a:rPr>
              <a:t>Downloadable Table of Contents (Word document preformatted for Avery</a:t>
            </a:r>
            <a:r>
              <a:rPr lang="en-US" sz="2200" dirty="0" smtClean="0">
                <a:latin typeface="+mn-lt"/>
                <a:cs typeface="Arial" charset="0"/>
              </a:rPr>
              <a:t>© Ready Index 10)</a:t>
            </a:r>
          </a:p>
          <a:p>
            <a:pPr lvl="1">
              <a:defRPr/>
            </a:pPr>
            <a:r>
              <a:rPr lang="en-US" sz="2200" dirty="0" smtClean="0">
                <a:latin typeface="+mn-lt"/>
              </a:rPr>
              <a:t> </a:t>
            </a:r>
          </a:p>
          <a:p>
            <a:pPr marL="800100" lvl="1" indent="-342900">
              <a:spcBef>
                <a:spcPct val="20000"/>
              </a:spcBef>
              <a:buFont typeface="Arial" panose="020B0604020202020204" pitchFamily="34" charset="0"/>
              <a:buChar char="•"/>
              <a:defRPr/>
            </a:pPr>
            <a:r>
              <a:rPr lang="en-US" sz="2200" dirty="0" smtClean="0">
                <a:latin typeface="+mn-lt"/>
              </a:rPr>
              <a:t>Located in USAC web site Reference Area</a:t>
            </a:r>
          </a:p>
          <a:p>
            <a:pPr lvl="1">
              <a:defRPr/>
            </a:pPr>
            <a:endParaRPr lang="en-US" sz="2200" i="1" dirty="0" smtClean="0">
              <a:latin typeface="+mn-lt"/>
            </a:endParaRPr>
          </a:p>
          <a:p>
            <a:pPr marL="342900" indent="-342900">
              <a:spcBef>
                <a:spcPct val="20000"/>
              </a:spcBef>
              <a:defRPr/>
            </a:pPr>
            <a:r>
              <a:rPr lang="en-US" sz="2400" i="1" dirty="0">
                <a:latin typeface="+mn-lt"/>
              </a:rPr>
              <a:t>		</a:t>
            </a:r>
          </a:p>
        </p:txBody>
      </p:sp>
      <p:sp>
        <p:nvSpPr>
          <p:cNvPr id="92169" name="Rectangle 1"/>
          <p:cNvSpPr>
            <a:spLocks noChangeArrowheads="1"/>
          </p:cNvSpPr>
          <p:nvPr/>
        </p:nvSpPr>
        <p:spPr bwMode="auto">
          <a:xfrm>
            <a:off x="990600" y="48768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 </a:t>
            </a:r>
            <a:r>
              <a:rPr lang="en-US" dirty="0" smtClean="0">
                <a:hlinkClick r:id="rId2"/>
              </a:rPr>
              <a:t>Samples &amp; Examples - Schools and Libraries Program - USAC.org</a:t>
            </a:r>
            <a:endParaRPr lang="en-US" dirty="0"/>
          </a:p>
        </p:txBody>
      </p:sp>
      <p:sp>
        <p:nvSpPr>
          <p:cNvPr id="92170" name="TextBox 2"/>
          <p:cNvSpPr txBox="1">
            <a:spLocks noChangeArrowheads="1"/>
          </p:cNvSpPr>
          <p:nvPr/>
        </p:nvSpPr>
        <p:spPr bwMode="auto">
          <a:xfrm>
            <a:off x="2476500" y="5474594"/>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dirty="0">
                <a:hlinkClick r:id="rId3" action="ppaction://hlinkfile"/>
              </a:rPr>
              <a:t>E-Rate Binder Electronic - Example</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1600200"/>
            <a:ext cx="7315200" cy="4229340"/>
          </a:xfrm>
        </p:spPr>
        <p:txBody>
          <a:bodyPr/>
          <a:lstStyle/>
          <a:p>
            <a:pPr eaLnBrk="1" hangingPunct="1">
              <a:buFontTx/>
              <a:buNone/>
            </a:pPr>
            <a:endParaRPr lang="en-US" dirty="0" smtClean="0"/>
          </a:p>
          <a:p>
            <a:pPr eaLnBrk="1" hangingPunct="1">
              <a:buFontTx/>
              <a:buNone/>
            </a:pPr>
            <a:r>
              <a:rPr lang="en-US" dirty="0" smtClean="0"/>
              <a:t>	</a:t>
            </a:r>
          </a:p>
        </p:txBody>
      </p:sp>
      <p:sp>
        <p:nvSpPr>
          <p:cNvPr id="12083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Audits 2016 – </a:t>
            </a:r>
            <a:r>
              <a:rPr lang="en-US" sz="2800" i="1" dirty="0" smtClean="0">
                <a:solidFill>
                  <a:schemeClr val="accent2"/>
                </a:solidFill>
                <a:latin typeface="Arial" charset="0"/>
              </a:rPr>
              <a:t>they’re back…</a:t>
            </a:r>
            <a:endParaRPr lang="en-US" sz="2800" i="1" dirty="0" smtClean="0">
              <a:solidFill>
                <a:schemeClr val="accent2"/>
              </a:solidFill>
              <a:latin typeface="Arial Black" pitchFamily="34" charset="0"/>
            </a:endParaRPr>
          </a:p>
        </p:txBody>
      </p:sp>
      <p:sp>
        <p:nvSpPr>
          <p:cNvPr id="931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31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119</a:t>
            </a:fld>
            <a:endParaRPr lang="en-US" dirty="0" smtClean="0">
              <a:solidFill>
                <a:schemeClr val="tx1"/>
              </a:solidFill>
            </a:endParaRPr>
          </a:p>
        </p:txBody>
      </p:sp>
      <p:sp>
        <p:nvSpPr>
          <p:cNvPr id="931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p:cNvPicPr>
            <a:picLocks noChangeAspect="1"/>
          </p:cNvPicPr>
          <p:nvPr/>
        </p:nvPicPr>
        <p:blipFill>
          <a:blip r:embed="rId2"/>
          <a:stretch>
            <a:fillRect/>
          </a:stretch>
        </p:blipFill>
        <p:spPr>
          <a:xfrm>
            <a:off x="1676400" y="1817913"/>
            <a:ext cx="5537519" cy="4153140"/>
          </a:xfrm>
          <a:prstGeom prst="rect">
            <a:avLst/>
          </a:prstGeom>
        </p:spPr>
      </p:pic>
      <p:grpSp>
        <p:nvGrpSpPr>
          <p:cNvPr id="10" name="Group 9"/>
          <p:cNvGrpSpPr/>
          <p:nvPr/>
        </p:nvGrpSpPr>
        <p:grpSpPr>
          <a:xfrm>
            <a:off x="6894164" y="2563368"/>
            <a:ext cx="978408" cy="484632"/>
            <a:chOff x="6172200" y="1524000"/>
            <a:chExt cx="978408" cy="484632"/>
          </a:xfrm>
        </p:grpSpPr>
        <p:sp>
          <p:nvSpPr>
            <p:cNvPr id="11" name="Left Arrow 10"/>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extLst>
      <p:ext uri="{BB962C8B-B14F-4D97-AF65-F5344CB8AC3E}">
        <p14:creationId xmlns:p14="http://schemas.microsoft.com/office/powerpoint/2010/main" val="1860373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1225" y="1990725"/>
            <a:ext cx="6861175" cy="3657600"/>
          </a:xfrm>
        </p:spPr>
        <p:txBody>
          <a:bodyPr/>
          <a:lstStyle/>
          <a:p>
            <a:r>
              <a:rPr lang="en-US" dirty="0" smtClean="0"/>
              <a:t>New Web Portal</a:t>
            </a:r>
          </a:p>
          <a:p>
            <a:r>
              <a:rPr lang="en-US" dirty="0" smtClean="0"/>
              <a:t>Changes to SLD Website</a:t>
            </a:r>
          </a:p>
          <a:p>
            <a:r>
              <a:rPr lang="en-US" dirty="0" smtClean="0"/>
              <a:t>New Eligible Services List</a:t>
            </a:r>
          </a:p>
          <a:p>
            <a:r>
              <a:rPr lang="en-US" dirty="0" smtClean="0"/>
              <a:t>New Form(s) 470 and 471 (yes again)</a:t>
            </a:r>
          </a:p>
          <a:p>
            <a:r>
              <a:rPr lang="en-US" dirty="0" smtClean="0"/>
              <a:t>Must now upload requirements (or RFP) on 470</a:t>
            </a:r>
          </a:p>
          <a:p>
            <a:r>
              <a:rPr lang="en-US" dirty="0"/>
              <a:t>Direct BEAR payment to </a:t>
            </a:r>
            <a:r>
              <a:rPr lang="en-US" dirty="0" smtClean="0"/>
              <a:t>applicants</a:t>
            </a:r>
          </a:p>
          <a:p>
            <a:r>
              <a:rPr lang="en-US" dirty="0" smtClean="0"/>
              <a:t>New (better) rules for Dark Fiber</a:t>
            </a:r>
          </a:p>
          <a:p>
            <a:r>
              <a:rPr lang="en-US" dirty="0" smtClean="0"/>
              <a:t>Virtualization and cloud based functionality</a:t>
            </a:r>
          </a:p>
          <a:p>
            <a:pPr marL="114300" indent="0">
              <a:buNone/>
            </a:pPr>
            <a:endParaRPr lang="en-US" dirty="0"/>
          </a:p>
          <a:p>
            <a:endParaRPr lang="en-US" dirty="0"/>
          </a:p>
          <a:p>
            <a:endParaRPr lang="en-US" dirty="0" smtClean="0"/>
          </a:p>
          <a:p>
            <a:endParaRPr lang="en-US" dirty="0" smtClean="0"/>
          </a:p>
          <a:p>
            <a:endParaRPr lang="en-US"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2016</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12</a:t>
            </a:fld>
            <a:endParaRPr lang="en-US" dirty="0"/>
          </a:p>
        </p:txBody>
      </p:sp>
      <p:grpSp>
        <p:nvGrpSpPr>
          <p:cNvPr id="7" name="Group 6"/>
          <p:cNvGrpSpPr/>
          <p:nvPr/>
        </p:nvGrpSpPr>
        <p:grpSpPr>
          <a:xfrm>
            <a:off x="4648200" y="1182247"/>
            <a:ext cx="978408" cy="484632"/>
            <a:chOff x="6172200" y="1524000"/>
            <a:chExt cx="978408" cy="484632"/>
          </a:xfrm>
        </p:grpSpPr>
        <p:sp>
          <p:nvSpPr>
            <p:cNvPr id="8" name="Left Arrow 7"/>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extLst>
      <p:ext uri="{BB962C8B-B14F-4D97-AF65-F5344CB8AC3E}">
        <p14:creationId xmlns:p14="http://schemas.microsoft.com/office/powerpoint/2010/main" val="3628003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2083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Audits – PQA normally covers only one invoice</a:t>
            </a:r>
            <a:endParaRPr lang="en-US" sz="2800" dirty="0" smtClean="0">
              <a:solidFill>
                <a:schemeClr val="accent2"/>
              </a:solidFill>
              <a:latin typeface="Arial Black" pitchFamily="34" charset="0"/>
            </a:endParaRPr>
          </a:p>
        </p:txBody>
      </p:sp>
      <p:sp>
        <p:nvSpPr>
          <p:cNvPr id="931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31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120</a:t>
            </a:fld>
            <a:endParaRPr lang="en-US" dirty="0" smtClean="0">
              <a:solidFill>
                <a:schemeClr val="tx1"/>
              </a:solidFill>
            </a:endParaRPr>
          </a:p>
        </p:txBody>
      </p:sp>
      <p:sp>
        <p:nvSpPr>
          <p:cNvPr id="931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2" name="Picture 1"/>
          <p:cNvPicPr>
            <a:picLocks noChangeAspect="1"/>
          </p:cNvPicPr>
          <p:nvPr/>
        </p:nvPicPr>
        <p:blipFill>
          <a:blip r:embed="rId2"/>
          <a:stretch>
            <a:fillRect/>
          </a:stretch>
        </p:blipFill>
        <p:spPr>
          <a:xfrm>
            <a:off x="1498440" y="1817913"/>
            <a:ext cx="5537519" cy="4153140"/>
          </a:xfrm>
          <a:prstGeom prst="rect">
            <a:avLst/>
          </a:prstGeom>
        </p:spPr>
      </p:pic>
    </p:spTree>
    <p:extLst>
      <p:ext uri="{BB962C8B-B14F-4D97-AF65-F5344CB8AC3E}">
        <p14:creationId xmlns:p14="http://schemas.microsoft.com/office/powerpoint/2010/main" val="11650307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2083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Audits and Category 2</a:t>
            </a:r>
            <a:endParaRPr lang="en-US" sz="2800" dirty="0" smtClean="0">
              <a:solidFill>
                <a:schemeClr val="accent2"/>
              </a:solidFill>
              <a:latin typeface="Arial Black" pitchFamily="34" charset="0"/>
            </a:endParaRPr>
          </a:p>
        </p:txBody>
      </p:sp>
      <p:sp>
        <p:nvSpPr>
          <p:cNvPr id="931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31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121</a:t>
            </a:fld>
            <a:endParaRPr lang="en-US" dirty="0" smtClean="0">
              <a:solidFill>
                <a:schemeClr val="tx1"/>
              </a:solidFill>
            </a:endParaRPr>
          </a:p>
        </p:txBody>
      </p:sp>
      <p:sp>
        <p:nvSpPr>
          <p:cNvPr id="931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2" name="Picture 1"/>
          <p:cNvPicPr>
            <a:picLocks noChangeAspect="1"/>
          </p:cNvPicPr>
          <p:nvPr/>
        </p:nvPicPr>
        <p:blipFill>
          <a:blip r:embed="rId2"/>
          <a:stretch>
            <a:fillRect/>
          </a:stretch>
        </p:blipFill>
        <p:spPr>
          <a:xfrm>
            <a:off x="1371600" y="1676400"/>
            <a:ext cx="5563557" cy="4172668"/>
          </a:xfrm>
          <a:prstGeom prst="rect">
            <a:avLst/>
          </a:prstGeom>
        </p:spPr>
      </p:pic>
    </p:spTree>
    <p:extLst>
      <p:ext uri="{BB962C8B-B14F-4D97-AF65-F5344CB8AC3E}">
        <p14:creationId xmlns:p14="http://schemas.microsoft.com/office/powerpoint/2010/main" val="7227170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2083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Audits and Category 2</a:t>
            </a:r>
            <a:endParaRPr lang="en-US" sz="2800" dirty="0" smtClean="0">
              <a:solidFill>
                <a:schemeClr val="accent2"/>
              </a:solidFill>
              <a:latin typeface="Arial Black" pitchFamily="34" charset="0"/>
            </a:endParaRPr>
          </a:p>
        </p:txBody>
      </p:sp>
      <p:sp>
        <p:nvSpPr>
          <p:cNvPr id="931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31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122</a:t>
            </a:fld>
            <a:endParaRPr lang="en-US" dirty="0" smtClean="0">
              <a:solidFill>
                <a:schemeClr val="tx1"/>
              </a:solidFill>
            </a:endParaRPr>
          </a:p>
        </p:txBody>
      </p:sp>
      <p:sp>
        <p:nvSpPr>
          <p:cNvPr id="931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p:cNvPicPr>
            <a:picLocks noChangeAspect="1"/>
          </p:cNvPicPr>
          <p:nvPr/>
        </p:nvPicPr>
        <p:blipFill>
          <a:blip r:embed="rId2"/>
          <a:stretch>
            <a:fillRect/>
          </a:stretch>
        </p:blipFill>
        <p:spPr>
          <a:xfrm>
            <a:off x="1379907" y="1611086"/>
            <a:ext cx="5774586" cy="4330940"/>
          </a:xfrm>
          <a:prstGeom prst="rect">
            <a:avLst/>
          </a:prstGeom>
        </p:spPr>
      </p:pic>
    </p:spTree>
    <p:extLst>
      <p:ext uri="{BB962C8B-B14F-4D97-AF65-F5344CB8AC3E}">
        <p14:creationId xmlns:p14="http://schemas.microsoft.com/office/powerpoint/2010/main" val="34059348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2083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Appeals</a:t>
            </a:r>
            <a:endParaRPr lang="en-US" sz="2800" dirty="0" smtClean="0">
              <a:solidFill>
                <a:schemeClr val="accent2"/>
              </a:solidFill>
              <a:latin typeface="Arial Black" pitchFamily="34" charset="0"/>
            </a:endParaRPr>
          </a:p>
        </p:txBody>
      </p:sp>
      <p:sp>
        <p:nvSpPr>
          <p:cNvPr id="931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31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123</a:t>
            </a:fld>
            <a:endParaRPr lang="en-US" dirty="0" smtClean="0">
              <a:solidFill>
                <a:schemeClr val="tx1"/>
              </a:solidFill>
            </a:endParaRPr>
          </a:p>
        </p:txBody>
      </p:sp>
      <p:sp>
        <p:nvSpPr>
          <p:cNvPr id="931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11623" name="Rectangle 5"/>
          <p:cNvSpPr>
            <a:spLocks noChangeArrowheads="1"/>
          </p:cNvSpPr>
          <p:nvPr/>
        </p:nvSpPr>
        <p:spPr bwMode="auto">
          <a:xfrm>
            <a:off x="457200" y="2057400"/>
            <a:ext cx="7543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lnSpc>
                <a:spcPct val="90000"/>
              </a:lnSpc>
              <a:spcBef>
                <a:spcPct val="20000"/>
              </a:spcBef>
              <a:buFontTx/>
              <a:buChar char="•"/>
              <a:defRPr/>
            </a:pPr>
            <a:r>
              <a:rPr lang="en-US" sz="2200" dirty="0">
                <a:latin typeface="+mn-lt"/>
              </a:rPr>
              <a:t>USAC decisions can be appealed to USAC or to the FCC.</a:t>
            </a:r>
          </a:p>
          <a:p>
            <a:pPr marL="1322388" lvl="2" indent="-285750">
              <a:lnSpc>
                <a:spcPct val="90000"/>
              </a:lnSpc>
              <a:spcBef>
                <a:spcPct val="20000"/>
              </a:spcBef>
              <a:buFontTx/>
              <a:buChar char="•"/>
              <a:defRPr/>
            </a:pPr>
            <a:r>
              <a:rPr lang="en-US" sz="2200" i="1" dirty="0" smtClean="0">
                <a:latin typeface="+mn-lt"/>
              </a:rPr>
              <a:t>Beginning NOW – you must </a:t>
            </a:r>
            <a:r>
              <a:rPr lang="en-US" sz="2200" i="1" dirty="0">
                <a:latin typeface="+mn-lt"/>
              </a:rPr>
              <a:t>appeal first to USAC.</a:t>
            </a:r>
          </a:p>
          <a:p>
            <a:pPr marL="1322388" lvl="2" indent="-285750">
              <a:lnSpc>
                <a:spcPct val="90000"/>
              </a:lnSpc>
              <a:spcBef>
                <a:spcPct val="20000"/>
              </a:spcBef>
              <a:buFontTx/>
              <a:buChar char="•"/>
              <a:defRPr/>
            </a:pPr>
            <a:r>
              <a:rPr lang="en-US" sz="2200" dirty="0">
                <a:latin typeface="+mn-lt"/>
              </a:rPr>
              <a:t>Can appeal to the FCC if USAC denies.</a:t>
            </a:r>
          </a:p>
          <a:p>
            <a:pPr marL="795338" lvl="1" indent="-338138">
              <a:lnSpc>
                <a:spcPct val="90000"/>
              </a:lnSpc>
              <a:spcBef>
                <a:spcPct val="20000"/>
              </a:spcBef>
              <a:buFontTx/>
              <a:buChar char="•"/>
              <a:defRPr/>
            </a:pPr>
            <a:r>
              <a:rPr lang="en-US" sz="2200" dirty="0">
                <a:latin typeface="+mn-lt"/>
              </a:rPr>
              <a:t>Can be filed electronically or on paper.</a:t>
            </a:r>
          </a:p>
          <a:p>
            <a:pPr marL="795338" lvl="1" indent="-338138">
              <a:lnSpc>
                <a:spcPct val="90000"/>
              </a:lnSpc>
              <a:spcBef>
                <a:spcPct val="20000"/>
              </a:spcBef>
              <a:buFontTx/>
              <a:buChar char="•"/>
              <a:defRPr/>
            </a:pPr>
            <a:r>
              <a:rPr lang="en-US" sz="2200" dirty="0">
                <a:latin typeface="+mn-lt"/>
              </a:rPr>
              <a:t>Must be filed within 60 days of the USAC decision.</a:t>
            </a:r>
          </a:p>
          <a:p>
            <a:pPr marL="795338" lvl="1" indent="-338138">
              <a:lnSpc>
                <a:spcPct val="90000"/>
              </a:lnSpc>
              <a:spcBef>
                <a:spcPct val="20000"/>
              </a:spcBef>
              <a:buFontTx/>
              <a:buChar char="•"/>
              <a:defRPr/>
            </a:pPr>
            <a:r>
              <a:rPr lang="en-US" sz="2200" dirty="0">
                <a:latin typeface="+mn-lt"/>
              </a:rPr>
              <a:t>Requests for waivers of rules must be filed with the FCC.</a:t>
            </a:r>
          </a:p>
          <a:p>
            <a:pPr marL="795338" lvl="1" indent="-338138">
              <a:lnSpc>
                <a:spcPct val="90000"/>
              </a:lnSpc>
              <a:spcBef>
                <a:spcPct val="20000"/>
              </a:spcBef>
              <a:buFontTx/>
              <a:buChar char="•"/>
              <a:defRPr/>
            </a:pPr>
            <a:endParaRPr lang="en-US" sz="2200" dirty="0">
              <a:latin typeface="+mn-lt"/>
            </a:endParaRPr>
          </a:p>
        </p:txBody>
      </p:sp>
      <p:sp>
        <p:nvSpPr>
          <p:cNvPr id="93192" name="Text Box 6"/>
          <p:cNvSpPr txBox="1">
            <a:spLocks noChangeArrowheads="1"/>
          </p:cNvSpPr>
          <p:nvPr/>
        </p:nvSpPr>
        <p:spPr bwMode="auto">
          <a:xfrm>
            <a:off x="685800" y="54102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a:hlinkClick r:id="rId2"/>
              </a:rPr>
              <a:t>File an Appeal - Schools and Libraries - USAC</a:t>
            </a:r>
            <a:endParaRPr lang="en-US" dirty="0"/>
          </a:p>
        </p:txBody>
      </p:sp>
    </p:spTree>
    <p:extLst>
      <p:ext uri="{BB962C8B-B14F-4D97-AF65-F5344CB8AC3E}">
        <p14:creationId xmlns:p14="http://schemas.microsoft.com/office/powerpoint/2010/main" val="91241629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5"/>
          <p:cNvSpPr>
            <a:spLocks noGrp="1" noChangeArrowheads="1"/>
          </p:cNvSpPr>
          <p:nvPr>
            <p:ph idx="1"/>
          </p:nvPr>
        </p:nvSpPr>
        <p:spPr>
          <a:xfrm>
            <a:off x="838200" y="2057400"/>
            <a:ext cx="7010400" cy="2895600"/>
          </a:xfrm>
        </p:spPr>
        <p:txBody>
          <a:bodyPr/>
          <a:lstStyle/>
          <a:p>
            <a:pPr lvl="1" eaLnBrk="1" hangingPunct="1">
              <a:tabLst>
                <a:tab pos="5657850" algn="l"/>
              </a:tabLst>
            </a:pPr>
            <a:r>
              <a:rPr lang="en-US" sz="2200" dirty="0" smtClean="0"/>
              <a:t>Start early</a:t>
            </a:r>
          </a:p>
          <a:p>
            <a:pPr lvl="1" eaLnBrk="1" hangingPunct="1">
              <a:tabLst>
                <a:tab pos="5657850" algn="l"/>
              </a:tabLst>
            </a:pPr>
            <a:r>
              <a:rPr lang="en-US" sz="2200" dirty="0"/>
              <a:t>S</a:t>
            </a:r>
            <a:r>
              <a:rPr lang="en-US" sz="2200" dirty="0" smtClean="0"/>
              <a:t>et up your EPC </a:t>
            </a:r>
          </a:p>
          <a:p>
            <a:pPr lvl="1" eaLnBrk="1" hangingPunct="1">
              <a:tabLst>
                <a:tab pos="5657850" algn="l"/>
              </a:tabLst>
            </a:pPr>
            <a:r>
              <a:rPr lang="en-US" sz="2200" dirty="0" smtClean="0"/>
              <a:t>Document everything</a:t>
            </a:r>
          </a:p>
          <a:p>
            <a:pPr lvl="1" eaLnBrk="1" hangingPunct="1">
              <a:tabLst>
                <a:tab pos="5657850" algn="l"/>
              </a:tabLst>
            </a:pPr>
            <a:r>
              <a:rPr lang="en-US" sz="2200" dirty="0" smtClean="0"/>
              <a:t>Email yourself to memorialize</a:t>
            </a:r>
          </a:p>
          <a:p>
            <a:pPr lvl="1" eaLnBrk="1" hangingPunct="1">
              <a:tabLst>
                <a:tab pos="5657850" algn="l"/>
              </a:tabLst>
            </a:pPr>
            <a:r>
              <a:rPr lang="en-US" sz="2200" dirty="0" smtClean="0"/>
              <a:t>Build and retain an “E-Rate Binder” (10 years)</a:t>
            </a:r>
          </a:p>
          <a:p>
            <a:pPr lvl="1" eaLnBrk="1" hangingPunct="1">
              <a:tabLst>
                <a:tab pos="5657850" algn="l"/>
              </a:tabLst>
            </a:pPr>
            <a:r>
              <a:rPr lang="en-US" sz="2200" dirty="0" smtClean="0"/>
              <a:t>Plan for eventual audit</a:t>
            </a:r>
          </a:p>
          <a:p>
            <a:pPr marL="114300" indent="0" eaLnBrk="1" hangingPunct="1">
              <a:buNone/>
              <a:tabLst>
                <a:tab pos="5657850" algn="l"/>
              </a:tabLst>
            </a:pPr>
            <a:endParaRPr lang="en-US" sz="3200" dirty="0" smtClean="0"/>
          </a:p>
          <a:p>
            <a:pPr marL="114300" indent="0" eaLnBrk="1" hangingPunct="1">
              <a:lnSpc>
                <a:spcPct val="120000"/>
              </a:lnSpc>
              <a:buNone/>
              <a:tabLst>
                <a:tab pos="5657850" algn="l"/>
              </a:tabLst>
            </a:pPr>
            <a:endParaRPr lang="en-US" sz="3200" dirty="0" smtClean="0"/>
          </a:p>
        </p:txBody>
      </p:sp>
      <p:sp>
        <p:nvSpPr>
          <p:cNvPr id="130052" name="Rectangle 2"/>
          <p:cNvSpPr>
            <a:spLocks noGrp="1" noChangeArrowheads="1"/>
          </p:cNvSpPr>
          <p:nvPr>
            <p:ph type="title"/>
          </p:nvPr>
        </p:nvSpPr>
        <p:spPr>
          <a:xfrm>
            <a:off x="609600" y="914400"/>
            <a:ext cx="7772400" cy="11430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Final Tips</a:t>
            </a:r>
            <a:endParaRPr lang="en-US" sz="2800" dirty="0" smtClean="0">
              <a:latin typeface="Arial" charset="0"/>
            </a:endParaRPr>
          </a:p>
        </p:txBody>
      </p:sp>
      <p:sp>
        <p:nvSpPr>
          <p:cNvPr id="10138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138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474C65C-90DE-48B5-8E34-63BF8485E3C0}" type="slidenum">
              <a:rPr lang="en-US" smtClean="0">
                <a:solidFill>
                  <a:schemeClr val="tx1"/>
                </a:solidFill>
              </a:rPr>
              <a:pPr/>
              <a:t>124</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838200" y="1905000"/>
            <a:ext cx="7239000" cy="3810000"/>
          </a:xfrm>
        </p:spPr>
        <p:txBody>
          <a:bodyPr/>
          <a:lstStyle/>
          <a:p>
            <a:pPr marL="342900" lvl="1" eaLnBrk="1" hangingPunct="1">
              <a:lnSpc>
                <a:spcPct val="120000"/>
              </a:lnSpc>
              <a:buClr>
                <a:schemeClr val="accent1"/>
              </a:buClr>
              <a:buNone/>
              <a:tabLst>
                <a:tab pos="5657850" algn="l"/>
              </a:tabLst>
            </a:pPr>
            <a:r>
              <a:rPr lang="en-US" sz="2200" b="1" dirty="0" smtClean="0"/>
              <a:t>Per FCC Window </a:t>
            </a:r>
            <a:r>
              <a:rPr lang="en-US" sz="2200" b="1" dirty="0"/>
              <a:t>opens ‘no earlier than’ </a:t>
            </a:r>
            <a:r>
              <a:rPr lang="en-US" sz="2200" b="1" dirty="0" smtClean="0"/>
              <a:t>xx/xx/</a:t>
            </a:r>
            <a:r>
              <a:rPr lang="en-US" sz="2200" b="1" dirty="0" err="1" smtClean="0"/>
              <a:t>xxxx</a:t>
            </a:r>
            <a:endParaRPr lang="en-US" sz="2200" b="1" dirty="0"/>
          </a:p>
          <a:p>
            <a:pPr eaLnBrk="1" hangingPunct="1">
              <a:lnSpc>
                <a:spcPct val="120000"/>
              </a:lnSpc>
              <a:buFontTx/>
              <a:buNone/>
              <a:tabLst>
                <a:tab pos="5657850" algn="l"/>
              </a:tabLst>
            </a:pPr>
            <a:endParaRPr lang="en-US" b="1" dirty="0" smtClean="0"/>
          </a:p>
          <a:p>
            <a:pPr eaLnBrk="1" hangingPunct="1">
              <a:lnSpc>
                <a:spcPct val="120000"/>
              </a:lnSpc>
              <a:buFontTx/>
              <a:buNone/>
              <a:tabLst>
                <a:tab pos="5657850" algn="l"/>
              </a:tabLst>
            </a:pPr>
            <a:r>
              <a:rPr lang="en-US" b="1" dirty="0" smtClean="0"/>
              <a:t>471 Filing Window:</a:t>
            </a:r>
          </a:p>
          <a:p>
            <a:pPr algn="ctr" eaLnBrk="1" hangingPunct="1">
              <a:lnSpc>
                <a:spcPct val="120000"/>
              </a:lnSpc>
              <a:buFontTx/>
              <a:buNone/>
              <a:tabLst>
                <a:tab pos="5657850" algn="l"/>
              </a:tabLst>
            </a:pPr>
            <a:r>
              <a:rPr lang="en-US" b="1" dirty="0" smtClean="0"/>
              <a:t>	 opens at noon (EST) on ????</a:t>
            </a:r>
          </a:p>
          <a:p>
            <a:pPr algn="ctr" eaLnBrk="1" hangingPunct="1">
              <a:lnSpc>
                <a:spcPct val="120000"/>
              </a:lnSpc>
              <a:buFontTx/>
              <a:buNone/>
              <a:tabLst>
                <a:tab pos="5657850" algn="l"/>
              </a:tabLst>
            </a:pPr>
            <a:r>
              <a:rPr lang="en-US" b="1" dirty="0" smtClean="0"/>
              <a:t>	closes at 11:59pm (EST) on ????</a:t>
            </a:r>
          </a:p>
          <a:p>
            <a:pPr eaLnBrk="1" hangingPunct="1">
              <a:lnSpc>
                <a:spcPct val="120000"/>
              </a:lnSpc>
              <a:buFontTx/>
              <a:buNone/>
              <a:tabLst>
                <a:tab pos="5657850" algn="l"/>
              </a:tabLst>
            </a:pPr>
            <a:endParaRPr lang="en-US" b="1" dirty="0" smtClean="0"/>
          </a:p>
          <a:p>
            <a:pPr algn="ctr" eaLnBrk="1" hangingPunct="1">
              <a:lnSpc>
                <a:spcPct val="120000"/>
              </a:lnSpc>
              <a:buFontTx/>
              <a:buNone/>
              <a:tabLst>
                <a:tab pos="5657850" algn="l"/>
              </a:tabLst>
            </a:pPr>
            <a:r>
              <a:rPr lang="en-US" b="1" i="1" dirty="0" smtClean="0"/>
              <a:t>LAST DAY FOR Form 470 is ????</a:t>
            </a:r>
          </a:p>
        </p:txBody>
      </p:sp>
      <p:sp>
        <p:nvSpPr>
          <p:cNvPr id="131076" name="Rectangle 2"/>
          <p:cNvSpPr>
            <a:spLocks noGrp="1" noChangeArrowheads="1"/>
          </p:cNvSpPr>
          <p:nvPr>
            <p:ph type="title"/>
          </p:nvPr>
        </p:nvSpPr>
        <p:spPr>
          <a:xfrm>
            <a:off x="685800" y="1066800"/>
            <a:ext cx="7772400" cy="10668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FY 2016 Window </a:t>
            </a:r>
            <a:endParaRPr lang="en-US" sz="2800" dirty="0" smtClean="0">
              <a:latin typeface="Arial" charset="0"/>
            </a:endParaRPr>
          </a:p>
        </p:txBody>
      </p:sp>
      <p:sp>
        <p:nvSpPr>
          <p:cNvPr id="1024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240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85DC561-84CF-49AF-9A04-55B80C98F345}" type="slidenum">
              <a:rPr lang="en-US" smtClean="0">
                <a:solidFill>
                  <a:schemeClr val="tx1"/>
                </a:solidFill>
              </a:rPr>
              <a:pPr/>
              <a:t>125</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ChangeArrowheads="1"/>
          </p:cNvSpPr>
          <p:nvPr>
            <p:ph type="title"/>
          </p:nvPr>
        </p:nvSpPr>
        <p:spPr>
          <a:xfrm>
            <a:off x="685800" y="990600"/>
            <a:ext cx="7772400" cy="8382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Kansas Resources</a:t>
            </a:r>
          </a:p>
        </p:txBody>
      </p:sp>
      <p:sp>
        <p:nvSpPr>
          <p:cNvPr id="103427"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3428"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B25D810-688C-43B3-B47F-4F7E72003EFE}" type="slidenum">
              <a:rPr lang="en-US" smtClean="0">
                <a:solidFill>
                  <a:schemeClr val="tx1"/>
                </a:solidFill>
              </a:rPr>
              <a:pPr/>
              <a:t>126</a:t>
            </a:fld>
            <a:endParaRPr lang="en-US" dirty="0" smtClean="0">
              <a:solidFill>
                <a:schemeClr val="tx1"/>
              </a:solidFill>
            </a:endParaRPr>
          </a:p>
        </p:txBody>
      </p:sp>
      <p:sp>
        <p:nvSpPr>
          <p:cNvPr id="103429" name="Rectangle 4"/>
          <p:cNvSpPr>
            <a:spLocks noChangeArrowheads="1"/>
          </p:cNvSpPr>
          <p:nvPr/>
        </p:nvSpPr>
        <p:spPr bwMode="auto">
          <a:xfrm>
            <a:off x="303595" y="2085946"/>
            <a:ext cx="8154605"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dirty="0"/>
          </a:p>
          <a:p>
            <a:pPr algn="ctr"/>
            <a:endParaRPr lang="en-US" dirty="0" smtClean="0"/>
          </a:p>
          <a:p>
            <a:pPr algn="ctr"/>
            <a:r>
              <a:rPr lang="en-US" sz="2200" b="1" dirty="0" smtClean="0">
                <a:latin typeface="+mn-lt"/>
              </a:rPr>
              <a:t>Kansas Department of Education</a:t>
            </a:r>
          </a:p>
          <a:p>
            <a:pPr algn="ctr"/>
            <a:r>
              <a:rPr lang="en-US" sz="1400" dirty="0" smtClean="0">
                <a:hlinkClick r:id="rId2"/>
              </a:rPr>
              <a:t>http://www.ksde.org/Agency/FiscalandAdministrativeServices/InformationTechnology(IT)/TAKE/E-Rate.aspx</a:t>
            </a:r>
            <a:endParaRPr lang="en-US" sz="1400" dirty="0" smtClean="0"/>
          </a:p>
          <a:p>
            <a:pPr algn="ctr"/>
            <a:endParaRPr lang="en-US" dirty="0" smtClean="0"/>
          </a:p>
          <a:p>
            <a:pPr algn="ctr"/>
            <a:endParaRPr lang="en-US" dirty="0" smtClean="0"/>
          </a:p>
          <a:p>
            <a:pPr algn="ctr"/>
            <a:r>
              <a:rPr lang="en-US" sz="2200" b="1" dirty="0" smtClean="0">
                <a:latin typeface="+mn-lt"/>
              </a:rPr>
              <a:t>Kansas E-Rate </a:t>
            </a:r>
            <a:r>
              <a:rPr lang="en-US" sz="2200" b="1" dirty="0" err="1" smtClean="0">
                <a:latin typeface="+mn-lt"/>
              </a:rPr>
              <a:t>Listserve</a:t>
            </a:r>
            <a:endParaRPr lang="en-US" sz="2200" b="1" dirty="0" smtClean="0">
              <a:latin typeface="+mn-lt"/>
            </a:endParaRPr>
          </a:p>
          <a:p>
            <a:pPr algn="ctr"/>
            <a:r>
              <a:rPr lang="en-US" dirty="0" smtClean="0"/>
              <a:t>Email to </a:t>
            </a:r>
            <a:r>
              <a:rPr lang="en-US" u="sng" dirty="0" smtClean="0">
                <a:hlinkClick r:id="rId3"/>
              </a:rPr>
              <a:t>take@ksde.org</a:t>
            </a:r>
            <a:endParaRPr lang="en-US" u="sng" dirty="0" smtClean="0"/>
          </a:p>
          <a:p>
            <a:pPr algn="ctr"/>
            <a:r>
              <a:rPr lang="en-US" i="1" dirty="0"/>
              <a:t>and request to be added to the </a:t>
            </a:r>
            <a:r>
              <a:rPr lang="en-US" i="1" dirty="0" err="1"/>
              <a:t>E-rate</a:t>
            </a:r>
            <a:r>
              <a:rPr lang="en-US" i="1" dirty="0"/>
              <a:t> listserv</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ChangeArrowheads="1"/>
          </p:cNvSpPr>
          <p:nvPr>
            <p:ph type="title"/>
          </p:nvPr>
        </p:nvSpPr>
        <p:spPr>
          <a:xfrm>
            <a:off x="685800" y="990600"/>
            <a:ext cx="7772400" cy="8382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More Resources</a:t>
            </a:r>
          </a:p>
        </p:txBody>
      </p:sp>
      <p:sp>
        <p:nvSpPr>
          <p:cNvPr id="103427"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3428"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B25D810-688C-43B3-B47F-4F7E72003EFE}" type="slidenum">
              <a:rPr lang="en-US" smtClean="0">
                <a:solidFill>
                  <a:schemeClr val="tx1"/>
                </a:solidFill>
              </a:rPr>
              <a:pPr/>
              <a:t>127</a:t>
            </a:fld>
            <a:endParaRPr lang="en-US" dirty="0" smtClean="0">
              <a:solidFill>
                <a:schemeClr val="tx1"/>
              </a:solidFill>
            </a:endParaRPr>
          </a:p>
        </p:txBody>
      </p:sp>
      <p:sp>
        <p:nvSpPr>
          <p:cNvPr id="103429" name="Rectangle 4"/>
          <p:cNvSpPr>
            <a:spLocks noChangeArrowheads="1"/>
          </p:cNvSpPr>
          <p:nvPr/>
        </p:nvSpPr>
        <p:spPr bwMode="auto">
          <a:xfrm>
            <a:off x="1847536" y="1590280"/>
            <a:ext cx="544892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dirty="0"/>
          </a:p>
          <a:p>
            <a:pPr algn="ctr"/>
            <a:endParaRPr lang="en-US" b="1" dirty="0" smtClean="0"/>
          </a:p>
          <a:p>
            <a:pPr algn="ctr"/>
            <a:r>
              <a:rPr lang="en-US" b="1" dirty="0" smtClean="0"/>
              <a:t>EDLINC </a:t>
            </a:r>
            <a:r>
              <a:rPr lang="en-US" b="1" dirty="0"/>
              <a:t>(Education &amp; Library Networks Coalition):</a:t>
            </a:r>
          </a:p>
          <a:p>
            <a:pPr algn="ctr"/>
            <a:r>
              <a:rPr lang="en-US" dirty="0"/>
              <a:t> </a:t>
            </a:r>
            <a:r>
              <a:rPr lang="en-US" dirty="0">
                <a:hlinkClick r:id="rId2"/>
              </a:rPr>
              <a:t>http://www.edlinc.org/</a:t>
            </a:r>
            <a:endParaRPr lang="en-US" dirty="0"/>
          </a:p>
          <a:p>
            <a:pPr algn="ctr"/>
            <a:endParaRPr lang="en-US" dirty="0"/>
          </a:p>
          <a:p>
            <a:pPr algn="ctr"/>
            <a:r>
              <a:rPr lang="en-US" b="1" dirty="0"/>
              <a:t>Funds for Learning:  </a:t>
            </a:r>
          </a:p>
          <a:p>
            <a:pPr algn="ctr"/>
            <a:r>
              <a:rPr lang="en-US" dirty="0" smtClean="0">
                <a:hlinkClick r:id="rId3"/>
              </a:rPr>
              <a:t>http://www.fundsforlearning.com</a:t>
            </a:r>
            <a:endParaRPr lang="en-US" dirty="0"/>
          </a:p>
          <a:p>
            <a:pPr algn="ctr"/>
            <a:endParaRPr lang="en-US" dirty="0"/>
          </a:p>
          <a:p>
            <a:pPr algn="ctr"/>
            <a:r>
              <a:rPr lang="en-US" b="1" dirty="0"/>
              <a:t>E-Rate Central:</a:t>
            </a:r>
          </a:p>
          <a:p>
            <a:pPr algn="ctr"/>
            <a:r>
              <a:rPr lang="en-US" dirty="0"/>
              <a:t>  </a:t>
            </a:r>
            <a:r>
              <a:rPr lang="en-US" dirty="0">
                <a:hlinkClick r:id="rId4"/>
              </a:rPr>
              <a:t>http://www.eratecentral.com/</a:t>
            </a:r>
            <a:endParaRPr lang="en-US" dirty="0"/>
          </a:p>
          <a:p>
            <a:pPr algn="ctr"/>
            <a:endParaRPr lang="en-US" dirty="0"/>
          </a:p>
          <a:p>
            <a:pPr algn="ctr"/>
            <a:r>
              <a:rPr lang="en-US" b="1" dirty="0"/>
              <a:t>SLD Home Page: </a:t>
            </a:r>
          </a:p>
          <a:p>
            <a:pPr algn="ctr"/>
            <a:r>
              <a:rPr lang="en-US" dirty="0"/>
              <a:t>  </a:t>
            </a:r>
            <a:r>
              <a:rPr lang="en-US" dirty="0">
                <a:hlinkClick r:id="rId5"/>
              </a:rPr>
              <a:t>http://www.usac.org/sl/</a:t>
            </a:r>
            <a:endParaRPr lang="en-US" dirty="0"/>
          </a:p>
        </p:txBody>
      </p:sp>
    </p:spTree>
    <p:extLst>
      <p:ext uri="{BB962C8B-B14F-4D97-AF65-F5344CB8AC3E}">
        <p14:creationId xmlns:p14="http://schemas.microsoft.com/office/powerpoint/2010/main" val="29890906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p:cNvSpPr>
            <a:spLocks noGrp="1" noChangeArrowheads="1"/>
          </p:cNvSpPr>
          <p:nvPr>
            <p:ph idx="1"/>
          </p:nvPr>
        </p:nvSpPr>
        <p:spPr>
          <a:xfrm>
            <a:off x="533400" y="2590800"/>
            <a:ext cx="7848600" cy="3429000"/>
          </a:xfrm>
        </p:spPr>
        <p:txBody>
          <a:bodyPr/>
          <a:lstStyle/>
          <a:p>
            <a:pPr algn="ctr">
              <a:buFontTx/>
              <a:buNone/>
              <a:tabLst>
                <a:tab pos="5657850" algn="l"/>
              </a:tabLst>
            </a:pPr>
            <a:r>
              <a:rPr lang="en-US" sz="2400" b="1" i="1" dirty="0" smtClean="0"/>
              <a:t> </a:t>
            </a:r>
            <a:r>
              <a:rPr lang="en-US" sz="2400" b="1" i="1" dirty="0" smtClean="0">
                <a:cs typeface="Arial" charset="0"/>
              </a:rPr>
              <a:t>Our Goal: Answer all questions – escalate or provide references and contacts as required.</a:t>
            </a:r>
          </a:p>
          <a:p>
            <a:pPr>
              <a:buFontTx/>
              <a:buNone/>
              <a:tabLst>
                <a:tab pos="5657850" algn="l"/>
              </a:tabLst>
            </a:pPr>
            <a:endParaRPr lang="en-US" sz="2000" b="1" i="1" dirty="0" smtClean="0">
              <a:cs typeface="Times New Roman" pitchFamily="18" charset="0"/>
            </a:endParaRPr>
          </a:p>
          <a:p>
            <a:pPr>
              <a:buFontTx/>
              <a:buNone/>
              <a:tabLst>
                <a:tab pos="5657850" algn="l"/>
              </a:tabLst>
            </a:pPr>
            <a:r>
              <a:rPr lang="en-US" sz="2000" b="1" i="1" dirty="0" smtClean="0">
                <a:cs typeface="Times New Roman" pitchFamily="18" charset="0"/>
              </a:rPr>
              <a:t>Resources include:</a:t>
            </a:r>
          </a:p>
          <a:p>
            <a:pPr>
              <a:buFontTx/>
              <a:buNone/>
              <a:tabLst>
                <a:tab pos="5657850" algn="l"/>
              </a:tabLst>
            </a:pPr>
            <a:r>
              <a:rPr lang="en-US" sz="2000" b="1" i="1" dirty="0" smtClean="0">
                <a:cs typeface="Times New Roman" pitchFamily="18" charset="0"/>
              </a:rPr>
              <a:t>	SLD and affiliated agencies &amp; hotlines</a:t>
            </a:r>
          </a:p>
          <a:p>
            <a:pPr>
              <a:buFontTx/>
              <a:buNone/>
              <a:tabLst>
                <a:tab pos="5657850" algn="l"/>
              </a:tabLst>
            </a:pPr>
            <a:r>
              <a:rPr lang="en-US" sz="2000" b="1" i="1" dirty="0" smtClean="0">
                <a:cs typeface="Times New Roman" pitchFamily="18" charset="0"/>
              </a:rPr>
              <a:t>	Kansas State Dept of Ed: Kimberly Wright (</a:t>
            </a:r>
            <a:r>
              <a:rPr lang="en-US" sz="2000" b="1" i="1" u="sng" dirty="0" smtClean="0">
                <a:solidFill>
                  <a:schemeClr val="accent2"/>
                </a:solidFill>
                <a:cs typeface="Times New Roman" pitchFamily="18" charset="0"/>
              </a:rPr>
              <a:t>kwright@ksde.org</a:t>
            </a:r>
            <a:r>
              <a:rPr lang="en-US" sz="2000" b="1" i="1" dirty="0" smtClean="0">
                <a:cs typeface="Times New Roman" pitchFamily="18" charset="0"/>
              </a:rPr>
              <a:t>)</a:t>
            </a:r>
          </a:p>
          <a:p>
            <a:pPr>
              <a:buFontTx/>
              <a:buNone/>
              <a:tabLst>
                <a:tab pos="5657850" algn="l"/>
              </a:tabLst>
            </a:pPr>
            <a:r>
              <a:rPr lang="en-US" sz="2000" b="1" i="1" dirty="0" smtClean="0">
                <a:cs typeface="Times New Roman" pitchFamily="18" charset="0"/>
              </a:rPr>
              <a:t>	State Library of Kansas: Jeff Hixon (</a:t>
            </a:r>
            <a:r>
              <a:rPr lang="en-US" sz="2000" b="1" i="1" u="sng" dirty="0" smtClean="0">
                <a:solidFill>
                  <a:schemeClr val="accent2"/>
                </a:solidFill>
                <a:cs typeface="Times New Roman" pitchFamily="18" charset="0"/>
              </a:rPr>
              <a:t>jeff.hixon@library.ks.us</a:t>
            </a:r>
            <a:r>
              <a:rPr lang="en-US" sz="2000" b="1" i="1" dirty="0" smtClean="0">
                <a:cs typeface="Times New Roman" pitchFamily="18" charset="0"/>
              </a:rPr>
              <a:t>)</a:t>
            </a:r>
          </a:p>
          <a:p>
            <a:pPr algn="ctr">
              <a:buFontTx/>
              <a:buNone/>
              <a:tabLst>
                <a:tab pos="5657850" algn="l"/>
              </a:tabLst>
            </a:pPr>
            <a:endParaRPr lang="en-US" sz="2000" b="1" dirty="0" smtClean="0"/>
          </a:p>
        </p:txBody>
      </p:sp>
      <p:sp>
        <p:nvSpPr>
          <p:cNvPr id="107522" name="Rectangle 2"/>
          <p:cNvSpPr>
            <a:spLocks noGrp="1" noChangeArrowheads="1"/>
          </p:cNvSpPr>
          <p:nvPr>
            <p:ph type="title"/>
          </p:nvPr>
        </p:nvSpPr>
        <p:spPr>
          <a:xfrm>
            <a:off x="609600" y="1143000"/>
            <a:ext cx="7772400" cy="1143000"/>
          </a:xfrm>
        </p:spPr>
        <p:txBody>
          <a:bodyPr/>
          <a:lstStyle/>
          <a:p>
            <a:pPr algn="ctr">
              <a:lnSpc>
                <a:spcPct val="80000"/>
              </a:lnSpc>
              <a:defRPr/>
            </a:pPr>
            <a:r>
              <a:rPr lang="en-US" sz="2400" i="1" dirty="0">
                <a:solidFill>
                  <a:schemeClr val="accent2"/>
                </a:solidFill>
                <a:latin typeface="Arial Black" pitchFamily="34" charset="0"/>
              </a:rPr>
              <a:t/>
            </a:r>
            <a:br>
              <a:rPr lang="en-US" sz="2400" i="1" dirty="0">
                <a:solidFill>
                  <a:schemeClr val="accent2"/>
                </a:solidFill>
                <a:latin typeface="Arial Black" pitchFamily="34" charset="0"/>
              </a:rPr>
            </a:br>
            <a:r>
              <a:rPr lang="en-US" sz="2400" b="1" dirty="0">
                <a:solidFill>
                  <a:schemeClr val="accent2"/>
                </a:solidFill>
                <a:latin typeface="Arial" charset="0"/>
              </a:rPr>
              <a:t>Information &amp; Assistance</a:t>
            </a:r>
            <a:br>
              <a:rPr lang="en-US" sz="2400" b="1" dirty="0">
                <a:solidFill>
                  <a:schemeClr val="accent2"/>
                </a:solidFill>
                <a:latin typeface="Arial" charset="0"/>
              </a:rPr>
            </a:br>
            <a:r>
              <a:rPr lang="en-US" sz="2400" b="1" dirty="0">
                <a:solidFill>
                  <a:schemeClr val="accent2"/>
                </a:solidFill>
                <a:latin typeface="Arial" charset="0"/>
              </a:rPr>
              <a:t>Kansas E-Rate Support Hotline</a:t>
            </a:r>
            <a:br>
              <a:rPr lang="en-US" sz="2400" b="1" dirty="0">
                <a:solidFill>
                  <a:schemeClr val="accent2"/>
                </a:solidFill>
                <a:latin typeface="Arial" charset="0"/>
              </a:rPr>
            </a:br>
            <a:r>
              <a:rPr lang="en-US" sz="2400" b="1" dirty="0">
                <a:solidFill>
                  <a:schemeClr val="tx1"/>
                </a:solidFill>
                <a:latin typeface="+mn-lt"/>
              </a:rPr>
              <a:t/>
            </a:r>
            <a:br>
              <a:rPr lang="en-US" sz="2400" b="1" dirty="0">
                <a:solidFill>
                  <a:schemeClr val="tx1"/>
                </a:solidFill>
                <a:latin typeface="+mn-lt"/>
              </a:rPr>
            </a:br>
            <a:r>
              <a:rPr lang="en-US" sz="2800" b="1" i="1" dirty="0">
                <a:solidFill>
                  <a:schemeClr val="tx1"/>
                </a:solidFill>
                <a:latin typeface="+mn-lt"/>
                <a:cs typeface="Arial" charset="0"/>
              </a:rPr>
              <a:t>866-372-8302</a:t>
            </a:r>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104450"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A5368234-29DE-4DCD-AE21-FA261C7C47BE}" type="slidenum">
              <a:rPr lang="en-US" sz="1200" smtClean="0">
                <a:solidFill>
                  <a:schemeClr val="bg2"/>
                </a:solidFill>
              </a:rPr>
              <a:pPr algn="l"/>
              <a:t>128</a:t>
            </a:fld>
            <a:endParaRPr lang="en-US" sz="1200" dirty="0" smtClean="0">
              <a:solidFill>
                <a:schemeClr val="bg2"/>
              </a:solidFill>
            </a:endParaRPr>
          </a:p>
        </p:txBody>
      </p:sp>
      <p:sp>
        <p:nvSpPr>
          <p:cNvPr id="104453" name="Slide Number Placeholder 5"/>
          <p:cNvSpPr>
            <a:spLocks/>
          </p:cNvSpPr>
          <p:nvPr/>
        </p:nvSpPr>
        <p:spPr bwMode="auto">
          <a:xfrm>
            <a:off x="8531225" y="5648325"/>
            <a:ext cx="549275" cy="396875"/>
          </a:xfrm>
          <a:prstGeom prst="bracketPair">
            <a:avLst>
              <a:gd name="adj" fmla="val 0"/>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fld id="{B581BD3E-2F69-4D79-9906-BFA54A447BAC}" type="slidenum">
              <a:rPr lang="en-US"/>
              <a:pPr algn="ct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3"/>
          <p:cNvSpPr>
            <a:spLocks noGrp="1" noChangeArrowheads="1"/>
          </p:cNvSpPr>
          <p:nvPr>
            <p:ph idx="1"/>
          </p:nvPr>
        </p:nvSpPr>
        <p:spPr>
          <a:xfrm>
            <a:off x="1828800" y="1905000"/>
            <a:ext cx="6096000" cy="3962400"/>
          </a:xfrm>
        </p:spPr>
        <p:txBody>
          <a:bodyPr/>
          <a:lstStyle/>
          <a:p>
            <a:pPr>
              <a:buFontTx/>
              <a:buNone/>
              <a:tabLst>
                <a:tab pos="5657850" algn="l"/>
              </a:tabLst>
            </a:pPr>
            <a:r>
              <a:rPr lang="en-US" sz="2400" b="1" i="1" dirty="0" smtClean="0">
                <a:cs typeface="Times New Roman" pitchFamily="18" charset="0"/>
              </a:rPr>
              <a:t>We Can Provide Advice on:</a:t>
            </a:r>
          </a:p>
          <a:p>
            <a:pPr>
              <a:buFontTx/>
              <a:buNone/>
              <a:tabLst>
                <a:tab pos="5657850" algn="l"/>
              </a:tabLst>
            </a:pPr>
            <a:r>
              <a:rPr lang="en-US" sz="2000" b="1" dirty="0" smtClean="0">
                <a:cs typeface="Arial" charset="0"/>
              </a:rPr>
              <a:t> 	SLD forms  470, 471, att 21, 486, 472, 500</a:t>
            </a:r>
            <a:endParaRPr lang="en-US" sz="2000" b="1" dirty="0" smtClean="0">
              <a:cs typeface="Times New Roman" pitchFamily="18" charset="0"/>
            </a:endParaRPr>
          </a:p>
          <a:p>
            <a:pPr>
              <a:buFontTx/>
              <a:buNone/>
              <a:tabLst>
                <a:tab pos="5657850" algn="l"/>
              </a:tabLst>
            </a:pPr>
            <a:r>
              <a:rPr lang="en-US" sz="2000" b="1" dirty="0" smtClean="0">
                <a:cs typeface="Arial" charset="0"/>
              </a:rPr>
              <a:t> 	Eligibility of goods, services and locations</a:t>
            </a:r>
            <a:endParaRPr lang="en-US" sz="2000" b="1" dirty="0" smtClean="0">
              <a:cs typeface="Times New Roman" pitchFamily="18" charset="0"/>
            </a:endParaRPr>
          </a:p>
          <a:p>
            <a:pPr>
              <a:buFontTx/>
              <a:buNone/>
              <a:tabLst>
                <a:tab pos="5657850" algn="l"/>
              </a:tabLst>
            </a:pPr>
            <a:r>
              <a:rPr lang="en-US" sz="2000" b="1" dirty="0" smtClean="0">
                <a:cs typeface="Arial" charset="0"/>
              </a:rPr>
              <a:t>	How to prepare a SPIN change letter</a:t>
            </a:r>
            <a:endParaRPr lang="en-US" sz="2000" b="1" dirty="0" smtClean="0">
              <a:cs typeface="Times New Roman" pitchFamily="18" charset="0"/>
            </a:endParaRPr>
          </a:p>
          <a:p>
            <a:pPr>
              <a:buFontTx/>
              <a:buNone/>
              <a:tabLst>
                <a:tab pos="5657850" algn="l"/>
              </a:tabLst>
            </a:pPr>
            <a:r>
              <a:rPr lang="en-US" sz="2000" b="1" dirty="0" smtClean="0">
                <a:cs typeface="Arial" charset="0"/>
              </a:rPr>
              <a:t>	How to prepare a Service Substitution letter</a:t>
            </a:r>
            <a:endParaRPr lang="en-US" sz="2000" b="1" dirty="0" smtClean="0">
              <a:cs typeface="Times New Roman" pitchFamily="18" charset="0"/>
            </a:endParaRPr>
          </a:p>
          <a:p>
            <a:pPr>
              <a:buFontTx/>
              <a:buNone/>
              <a:tabLst>
                <a:tab pos="5657850" algn="l"/>
              </a:tabLst>
            </a:pPr>
            <a:r>
              <a:rPr lang="en-US" sz="2000" b="1" dirty="0" smtClean="0">
                <a:cs typeface="Arial" charset="0"/>
              </a:rPr>
              <a:t>	Strategy for writing an appeal</a:t>
            </a:r>
            <a:endParaRPr lang="en-US" sz="2000" b="1" dirty="0" smtClean="0">
              <a:cs typeface="Times New Roman" pitchFamily="18" charset="0"/>
            </a:endParaRPr>
          </a:p>
          <a:p>
            <a:pPr>
              <a:buFontTx/>
              <a:buNone/>
              <a:tabLst>
                <a:tab pos="5657850" algn="l"/>
              </a:tabLst>
            </a:pPr>
            <a:r>
              <a:rPr lang="en-US" sz="2000" b="1" dirty="0" smtClean="0">
                <a:cs typeface="Arial" charset="0"/>
              </a:rPr>
              <a:t>	When to file an invoice extension request</a:t>
            </a:r>
            <a:endParaRPr lang="en-US" sz="2000" b="1" dirty="0" smtClean="0">
              <a:cs typeface="Times New Roman" pitchFamily="18" charset="0"/>
            </a:endParaRPr>
          </a:p>
          <a:p>
            <a:pPr>
              <a:buFontTx/>
              <a:buNone/>
              <a:tabLst>
                <a:tab pos="5657850" algn="l"/>
              </a:tabLst>
            </a:pPr>
            <a:r>
              <a:rPr lang="en-US" sz="2400" b="1" i="1" dirty="0" smtClean="0">
                <a:cs typeface="Times New Roman" pitchFamily="18" charset="0"/>
              </a:rPr>
              <a:t>We Cannot:</a:t>
            </a:r>
          </a:p>
          <a:p>
            <a:pPr>
              <a:buFontTx/>
              <a:buNone/>
              <a:tabLst>
                <a:tab pos="5657850" algn="l"/>
              </a:tabLst>
            </a:pPr>
            <a:r>
              <a:rPr lang="en-US" sz="2000" b="1" dirty="0" smtClean="0">
                <a:cs typeface="Times New Roman" pitchFamily="18" charset="0"/>
              </a:rPr>
              <a:t>	Prepare, complete or submit FCC forms</a:t>
            </a:r>
          </a:p>
          <a:p>
            <a:pPr>
              <a:buFontTx/>
              <a:buNone/>
              <a:tabLst>
                <a:tab pos="5657850" algn="l"/>
              </a:tabLst>
            </a:pPr>
            <a:r>
              <a:rPr lang="en-US" sz="2000" b="1" dirty="0" smtClean="0">
                <a:cs typeface="Times New Roman" pitchFamily="18" charset="0"/>
              </a:rPr>
              <a:t>	Act on behalf of an entity</a:t>
            </a:r>
          </a:p>
        </p:txBody>
      </p:sp>
      <p:sp>
        <p:nvSpPr>
          <p:cNvPr id="239618" name="Rectangle 2"/>
          <p:cNvSpPr>
            <a:spLocks noGrp="1" noChangeArrowheads="1"/>
          </p:cNvSpPr>
          <p:nvPr>
            <p:ph type="title"/>
          </p:nvPr>
        </p:nvSpPr>
        <p:spPr>
          <a:xfrm>
            <a:off x="685800" y="838200"/>
            <a:ext cx="7772400" cy="1143000"/>
          </a:xfrm>
        </p:spPr>
        <p:txBody>
          <a:bodyPr/>
          <a:lstStyle/>
          <a:p>
            <a:pPr algn="ctr">
              <a:lnSpc>
                <a:spcPct val="80000"/>
              </a:lnSpc>
              <a:defRPr/>
            </a:pPr>
            <a:r>
              <a:rPr lang="en-US" sz="2400" i="1" dirty="0">
                <a:solidFill>
                  <a:schemeClr val="accent2"/>
                </a:solidFill>
                <a:latin typeface="Arial Black" pitchFamily="34" charset="0"/>
              </a:rPr>
              <a:t/>
            </a:r>
            <a:br>
              <a:rPr lang="en-US" sz="2400" i="1" dirty="0">
                <a:solidFill>
                  <a:schemeClr val="accent2"/>
                </a:solidFill>
                <a:latin typeface="Arial Black" pitchFamily="34" charset="0"/>
              </a:rPr>
            </a:br>
            <a:r>
              <a:rPr lang="en-US" sz="2400" b="1" dirty="0">
                <a:solidFill>
                  <a:schemeClr val="accent2"/>
                </a:solidFill>
                <a:latin typeface="Arial" charset="0"/>
              </a:rPr>
              <a:t>Information &amp; Assistance</a:t>
            </a:r>
            <a:br>
              <a:rPr lang="en-US" sz="2400" b="1" dirty="0">
                <a:solidFill>
                  <a:schemeClr val="accent2"/>
                </a:solidFill>
                <a:latin typeface="Arial" charset="0"/>
              </a:rPr>
            </a:br>
            <a:r>
              <a:rPr lang="en-US" sz="2400" b="1" dirty="0">
                <a:solidFill>
                  <a:schemeClr val="accent2"/>
                </a:solidFill>
                <a:latin typeface="Arial" charset="0"/>
              </a:rPr>
              <a:t>E-Rate Support Hotline</a:t>
            </a:r>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105474"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D199C9F0-C4F4-4DE7-8169-CE7DA9BDBCD2}" type="slidenum">
              <a:rPr lang="en-US" sz="1200" smtClean="0">
                <a:solidFill>
                  <a:schemeClr val="bg2"/>
                </a:solidFill>
              </a:rPr>
              <a:pPr algn="l"/>
              <a:t>129</a:t>
            </a:fld>
            <a:endParaRPr lang="en-US" sz="1200" dirty="0" smtClean="0">
              <a:solidFill>
                <a:schemeClr val="bg2"/>
              </a:solidFill>
            </a:endParaRPr>
          </a:p>
        </p:txBody>
      </p:sp>
      <p:sp>
        <p:nvSpPr>
          <p:cNvPr id="105477" name="Slide Number Placeholder 5"/>
          <p:cNvSpPr>
            <a:spLocks/>
          </p:cNvSpPr>
          <p:nvPr/>
        </p:nvSpPr>
        <p:spPr bwMode="auto">
          <a:xfrm>
            <a:off x="8531225" y="5648325"/>
            <a:ext cx="549275" cy="396875"/>
          </a:xfrm>
          <a:prstGeom prst="bracketPair">
            <a:avLst>
              <a:gd name="adj" fmla="val 0"/>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fld id="{42124902-595F-4989-9926-77D8D25937F1}" type="slidenum">
              <a:rPr lang="en-US"/>
              <a:pPr algn="ctr"/>
              <a:t>129</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6324" name="Rectangle 2"/>
          <p:cNvSpPr>
            <a:spLocks noGrp="1" noChangeArrowheads="1"/>
          </p:cNvSpPr>
          <p:nvPr>
            <p:ph type="title"/>
          </p:nvPr>
        </p:nvSpPr>
        <p:spPr>
          <a:xfrm>
            <a:off x="457200" y="926544"/>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470 Begins at the Portal</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13</a:t>
            </a:fld>
            <a:endParaRPr lang="en-US" dirty="0" smtClean="0">
              <a:solidFill>
                <a:schemeClr val="tx1"/>
              </a:solidFill>
            </a:endParaRPr>
          </a:p>
        </p:txBody>
      </p:sp>
      <p:sp>
        <p:nvSpPr>
          <p:cNvPr id="43014" name="Text Box 1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 name="TextBox 3">
            <a:hlinkClick r:id="rId2"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13" name="Picture 1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72" t="19701" r="28785" b="4851"/>
          <a:stretch/>
        </p:blipFill>
        <p:spPr bwMode="auto">
          <a:xfrm>
            <a:off x="599168" y="1459944"/>
            <a:ext cx="3126051" cy="322326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20786" t="19341" r="21214" b="6647"/>
          <a:stretch/>
        </p:blipFill>
        <p:spPr bwMode="auto">
          <a:xfrm>
            <a:off x="3216932" y="2362200"/>
            <a:ext cx="4741639" cy="3608784"/>
          </a:xfrm>
          <a:prstGeom prst="rect">
            <a:avLst/>
          </a:prstGeom>
          <a:noFill/>
          <a:ln w="2540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Straight Arrow Connector 17"/>
          <p:cNvCxnSpPr/>
          <p:nvPr/>
        </p:nvCxnSpPr>
        <p:spPr>
          <a:xfrm flipV="1">
            <a:off x="1295400" y="3522702"/>
            <a:ext cx="3228068" cy="1348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67000" y="6216134"/>
            <a:ext cx="4648200" cy="369332"/>
          </a:xfrm>
          <a:prstGeom prst="rect">
            <a:avLst/>
          </a:prstGeom>
          <a:noFill/>
        </p:spPr>
        <p:txBody>
          <a:bodyPr wrap="square" rtlCol="0">
            <a:spAutoFit/>
          </a:bodyPr>
          <a:lstStyle/>
          <a:p>
            <a:r>
              <a:rPr lang="en-US" dirty="0" smtClean="0">
                <a:hlinkClick r:id="rId6" action="ppaction://hlinkfile"/>
              </a:rPr>
              <a:t>EPC Applicant Getting Started Guide</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457200" y="1905000"/>
            <a:ext cx="7467600" cy="3962400"/>
          </a:xfrm>
        </p:spPr>
        <p:txBody>
          <a:bodyPr/>
          <a:lstStyle/>
          <a:p>
            <a:pPr algn="ctr" eaLnBrk="1" hangingPunct="1">
              <a:lnSpc>
                <a:spcPct val="90000"/>
              </a:lnSpc>
              <a:buFontTx/>
              <a:buNone/>
              <a:tabLst>
                <a:tab pos="5657850" algn="l"/>
              </a:tabLst>
              <a:defRPr/>
            </a:pPr>
            <a:r>
              <a:rPr lang="en-US" sz="2400" b="1" i="1" dirty="0" smtClean="0"/>
              <a:t> </a:t>
            </a:r>
            <a:r>
              <a:rPr lang="en-US" sz="2400" b="1" dirty="0" smtClean="0">
                <a:latin typeface="Arial" charset="0"/>
              </a:rPr>
              <a:t>BTU Consulting, LLC</a:t>
            </a:r>
            <a:endParaRPr lang="en-US" sz="2000" b="1" i="1" dirty="0" smtClean="0">
              <a:solidFill>
                <a:srgbClr val="000000"/>
              </a:solidFill>
              <a:cs typeface="Arial" charset="0"/>
            </a:endParaRPr>
          </a:p>
          <a:p>
            <a:pPr algn="ctr" eaLnBrk="1" hangingPunct="1">
              <a:lnSpc>
                <a:spcPct val="120000"/>
              </a:lnSpc>
              <a:buFont typeface="Arial" charset="0"/>
              <a:buNone/>
              <a:tabLst>
                <a:tab pos="5657850" algn="l"/>
              </a:tabLst>
              <a:defRPr/>
            </a:pPr>
            <a:r>
              <a:rPr lang="en-US" sz="2000" b="1" i="1" dirty="0" smtClean="0"/>
              <a:t>Toll Free Support Hotline – </a:t>
            </a:r>
            <a:r>
              <a:rPr lang="en-US" sz="2000" b="1" i="1" dirty="0" smtClean="0">
                <a:solidFill>
                  <a:srgbClr val="000000"/>
                </a:solidFill>
                <a:cs typeface="Arial" charset="0"/>
              </a:rPr>
              <a:t>866-372-8302</a:t>
            </a:r>
          </a:p>
          <a:p>
            <a:pPr marL="114300" indent="0" algn="ctr">
              <a:buFont typeface="Arial" charset="0"/>
              <a:buNone/>
              <a:defRPr/>
            </a:pPr>
            <a:r>
              <a:rPr lang="en-US" sz="2000" b="1" i="1" dirty="0" smtClean="0">
                <a:solidFill>
                  <a:srgbClr val="000000"/>
                </a:solidFill>
                <a:cs typeface="Arial" charset="0"/>
              </a:rPr>
              <a:t>Website:    </a:t>
            </a:r>
            <a:r>
              <a:rPr lang="en-US" sz="1600" u="sng" dirty="0" smtClean="0">
                <a:hlinkClick r:id="rId2"/>
              </a:rPr>
              <a:t>http://www.btu-consultants.com/KS_Erate_Services.html</a:t>
            </a:r>
            <a:endParaRPr lang="en-US" sz="1600" dirty="0"/>
          </a:p>
          <a:p>
            <a:pPr algn="ctr" eaLnBrk="1" hangingPunct="1">
              <a:lnSpc>
                <a:spcPct val="120000"/>
              </a:lnSpc>
              <a:buFontTx/>
              <a:buNone/>
              <a:tabLst>
                <a:tab pos="5657850" algn="l"/>
              </a:tabLst>
              <a:defRPr/>
            </a:pPr>
            <a:r>
              <a:rPr lang="en-US" sz="2000" b="1" i="1" dirty="0" smtClean="0"/>
              <a:t>Email to: </a:t>
            </a:r>
          </a:p>
          <a:p>
            <a:pPr algn="ctr" eaLnBrk="1" hangingPunct="1">
              <a:lnSpc>
                <a:spcPct val="120000"/>
              </a:lnSpc>
              <a:buFontTx/>
              <a:buNone/>
              <a:tabLst>
                <a:tab pos="5657850" algn="l"/>
              </a:tabLst>
              <a:defRPr/>
            </a:pPr>
            <a:r>
              <a:rPr lang="en-US" sz="2000" b="1" i="1" dirty="0" smtClean="0"/>
              <a:t>Carol Underriner:  </a:t>
            </a:r>
            <a:r>
              <a:rPr lang="en-US" sz="2000" b="1" i="1" dirty="0" smtClean="0">
                <a:hlinkClick r:id="rId3"/>
              </a:rPr>
              <a:t>carol@btu-consultants.com</a:t>
            </a:r>
            <a:r>
              <a:rPr lang="en-US" sz="2000" b="1" i="1" dirty="0" smtClean="0"/>
              <a:t> </a:t>
            </a:r>
          </a:p>
          <a:p>
            <a:pPr algn="ctr" eaLnBrk="1" hangingPunct="1">
              <a:lnSpc>
                <a:spcPct val="120000"/>
              </a:lnSpc>
              <a:buFontTx/>
              <a:buNone/>
              <a:tabLst>
                <a:tab pos="5657850" algn="l"/>
              </a:tabLst>
              <a:defRPr/>
            </a:pPr>
            <a:r>
              <a:rPr lang="en-US" sz="2000" b="1" i="1" dirty="0" smtClean="0"/>
              <a:t>Lori Thompson: </a:t>
            </a:r>
            <a:r>
              <a:rPr lang="en-US" sz="2000" b="1" i="1" dirty="0" smtClean="0">
                <a:hlinkClick r:id="rId4"/>
              </a:rPr>
              <a:t>lori@btu-consultants.com</a:t>
            </a:r>
            <a:endParaRPr lang="en-US" sz="2000" b="1" i="1" dirty="0" smtClean="0"/>
          </a:p>
          <a:p>
            <a:pPr algn="ctr" eaLnBrk="1" hangingPunct="1">
              <a:lnSpc>
                <a:spcPct val="120000"/>
              </a:lnSpc>
              <a:buFontTx/>
              <a:buNone/>
              <a:tabLst>
                <a:tab pos="5657850" algn="l"/>
              </a:tabLst>
              <a:defRPr/>
            </a:pPr>
            <a:r>
              <a:rPr lang="en-US" sz="2000" b="1" i="1" dirty="0" smtClean="0"/>
              <a:t>Don Dietrich’s email</a:t>
            </a:r>
            <a:r>
              <a:rPr lang="en-US" sz="2000" b="1" i="1" smtClean="0"/>
              <a:t>:  </a:t>
            </a:r>
            <a:r>
              <a:rPr lang="en-US" sz="2000" b="1" i="1" smtClean="0">
                <a:hlinkClick r:id="rId5"/>
              </a:rPr>
              <a:t>ddietrich@e-rateprofessionals.com</a:t>
            </a:r>
            <a:endParaRPr lang="en-US" sz="2000" b="1" i="1" smtClean="0"/>
          </a:p>
          <a:p>
            <a:pPr algn="ctr" eaLnBrk="1" hangingPunct="1">
              <a:lnSpc>
                <a:spcPct val="120000"/>
              </a:lnSpc>
              <a:buFontTx/>
              <a:buNone/>
              <a:tabLst>
                <a:tab pos="5657850" algn="l"/>
              </a:tabLst>
              <a:defRPr/>
            </a:pPr>
            <a:endParaRPr lang="en-US" sz="2000" b="1" i="1" dirty="0" smtClean="0"/>
          </a:p>
          <a:p>
            <a:pPr algn="ctr" eaLnBrk="1" hangingPunct="1">
              <a:lnSpc>
                <a:spcPct val="120000"/>
              </a:lnSpc>
              <a:buFontTx/>
              <a:buNone/>
              <a:tabLst>
                <a:tab pos="5657850" algn="l"/>
              </a:tabLst>
              <a:defRPr/>
            </a:pPr>
            <a:r>
              <a:rPr lang="en-US" sz="2000" b="1" i="1" dirty="0" smtClean="0"/>
              <a:t>Don Dietrich’s Cell Phone:  314-378-1667</a:t>
            </a:r>
          </a:p>
        </p:txBody>
      </p:sp>
      <p:sp>
        <p:nvSpPr>
          <p:cNvPr id="138244" name="Rectangle 2"/>
          <p:cNvSpPr>
            <a:spLocks noGrp="1" noChangeArrowheads="1"/>
          </p:cNvSpPr>
          <p:nvPr>
            <p:ph type="title"/>
          </p:nvPr>
        </p:nvSpPr>
        <p:spPr>
          <a:xfrm>
            <a:off x="685800" y="838200"/>
            <a:ext cx="7772400" cy="1143000"/>
          </a:xfrm>
        </p:spPr>
        <p:txBody>
          <a:bodyPr/>
          <a:lstStyle/>
          <a:p>
            <a:pPr eaLnBrk="1" fontAlgn="auto" hangingPunct="1">
              <a:lnSpc>
                <a:spcPct val="80000"/>
              </a:lnSpc>
              <a:spcAft>
                <a:spcPts val="0"/>
              </a:spcAft>
              <a:defRPr/>
            </a:pPr>
            <a:r>
              <a:rPr lang="en-US" sz="2400" i="1" dirty="0" smtClean="0">
                <a:solidFill>
                  <a:schemeClr val="accent2"/>
                </a:solidFill>
                <a:latin typeface="Arial Black" pitchFamily="34" charset="0"/>
              </a:rPr>
              <a:t/>
            </a:r>
            <a:br>
              <a:rPr lang="en-US" sz="2400" i="1" dirty="0" smtClean="0">
                <a:solidFill>
                  <a:schemeClr val="accent2"/>
                </a:solidFill>
                <a:latin typeface="Arial Black" pitchFamily="34" charset="0"/>
              </a:rPr>
            </a:br>
            <a:r>
              <a:rPr lang="en-US" sz="2400" b="1" dirty="0" smtClean="0">
                <a:solidFill>
                  <a:schemeClr val="accent2"/>
                </a:solidFill>
                <a:latin typeface="Arial" charset="0"/>
              </a:rPr>
              <a:t>Information &amp; Assistance</a:t>
            </a:r>
          </a:p>
        </p:txBody>
      </p:sp>
      <p:sp>
        <p:nvSpPr>
          <p:cNvPr id="10650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650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3E7B0CE-30D4-493C-A2CD-5C1ECF258E87}" type="slidenum">
              <a:rPr lang="en-US" smtClean="0">
                <a:solidFill>
                  <a:schemeClr val="tx1"/>
                </a:solidFill>
              </a:rPr>
              <a:pPr/>
              <a:t>130</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2800" b="1" i="1" dirty="0" smtClean="0"/>
              <a:t>Questions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131</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7620000" cy="3505200"/>
          </a:xfrm>
        </p:spPr>
        <p:txBody>
          <a:bodyPr/>
          <a:lstStyle/>
          <a:p>
            <a:r>
              <a:rPr lang="en-US" dirty="0"/>
              <a:t>USAC sends an invitation email to the account administrator to log in to the portal.</a:t>
            </a:r>
          </a:p>
          <a:p>
            <a:r>
              <a:rPr lang="en-US" dirty="0"/>
              <a:t>The account administrator goes to </a:t>
            </a:r>
            <a:r>
              <a:rPr lang="en-US" u="sng" dirty="0">
                <a:solidFill>
                  <a:schemeClr val="tx2">
                    <a:lumMod val="60000"/>
                    <a:lumOff val="40000"/>
                  </a:schemeClr>
                </a:solidFill>
              </a:rPr>
              <a:t>portal.usac.org</a:t>
            </a:r>
            <a:r>
              <a:rPr lang="en-US" dirty="0"/>
              <a:t>, enters his or her email address – the “Username” – and clicks “Forgot Password.”  </a:t>
            </a:r>
            <a:r>
              <a:rPr lang="en-US" i="1" dirty="0"/>
              <a:t>NOTE: As long as the account administrator has been set up in USAC’s system, it is not necessary to locate the invitation email. </a:t>
            </a:r>
          </a:p>
          <a:p>
            <a:r>
              <a:rPr lang="en-US" dirty="0"/>
              <a:t>The account administrator then re-enters the email address and clicks “Request Password Reset.”</a:t>
            </a:r>
          </a:p>
          <a:p>
            <a:pPr marL="114300" indent="0">
              <a:buNone/>
            </a:pPr>
            <a:endParaRPr lang="en-US" dirty="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Productivity Center – EPC Portal Activation</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14</a:t>
            </a:fld>
            <a:endParaRPr lang="en-US" dirty="0"/>
          </a:p>
        </p:txBody>
      </p:sp>
    </p:spTree>
    <p:extLst>
      <p:ext uri="{BB962C8B-B14F-4D97-AF65-F5344CB8AC3E}">
        <p14:creationId xmlns:p14="http://schemas.microsoft.com/office/powerpoint/2010/main" val="1952659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7620000" cy="3505200"/>
          </a:xfrm>
        </p:spPr>
        <p:txBody>
          <a:bodyPr/>
          <a:lstStyle/>
          <a:p>
            <a:r>
              <a:rPr lang="en-US" dirty="0"/>
              <a:t>USAC sends a second email with a link to create a password. </a:t>
            </a:r>
            <a:r>
              <a:rPr lang="en-US" b="1" dirty="0"/>
              <a:t>This link is only valid for 15 minutes.</a:t>
            </a:r>
          </a:p>
          <a:p>
            <a:r>
              <a:rPr lang="en-US" dirty="0"/>
              <a:t>The account administrator clicks the link, enters the email address, and creates a “new” password.</a:t>
            </a:r>
          </a:p>
          <a:p>
            <a:r>
              <a:rPr lang="en-US" dirty="0"/>
              <a:t>After clicking “Reset Password,” the account administrator can click the link provided to log in.</a:t>
            </a:r>
          </a:p>
          <a:p>
            <a:r>
              <a:rPr lang="en-US" dirty="0"/>
              <a:t>After logging in with the email address (“Username”) and password, the account administrator clicks the link to accept the terms and conditions of use</a:t>
            </a:r>
            <a:r>
              <a:rPr lang="en-US" dirty="0" smtClean="0"/>
              <a:t>.</a:t>
            </a:r>
            <a:endParaRPr lang="en-US" b="1" i="1" dirty="0" smtClean="0"/>
          </a:p>
          <a:p>
            <a:r>
              <a:rPr lang="en-US" b="1" i="1" dirty="0" smtClean="0"/>
              <a:t>Passwords must be changed every 60 days</a:t>
            </a:r>
            <a:endParaRPr lang="en-US" b="1" i="1" dirty="0"/>
          </a:p>
          <a:p>
            <a:pPr marL="114300" indent="0">
              <a:buNone/>
            </a:pPr>
            <a:endParaRPr lang="en-US" dirty="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Productivity Center – EPC Portal Activation</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15</a:t>
            </a:fld>
            <a:endParaRPr lang="en-US" dirty="0"/>
          </a:p>
        </p:txBody>
      </p:sp>
      <p:sp>
        <p:nvSpPr>
          <p:cNvPr id="3" name="TextBox 2"/>
          <p:cNvSpPr txBox="1"/>
          <p:nvPr/>
        </p:nvSpPr>
        <p:spPr>
          <a:xfrm>
            <a:off x="1600200" y="5867400"/>
            <a:ext cx="5943600" cy="584775"/>
          </a:xfrm>
          <a:prstGeom prst="rect">
            <a:avLst/>
          </a:prstGeom>
          <a:noFill/>
        </p:spPr>
        <p:txBody>
          <a:bodyPr wrap="square" rtlCol="0">
            <a:spAutoFit/>
          </a:bodyPr>
          <a:lstStyle/>
          <a:p>
            <a:r>
              <a:rPr lang="en-US" sz="1400" dirty="0">
                <a:hlinkClick r:id="rId2"/>
              </a:rPr>
              <a:t>Online Learning Library - Schools and Libraries Program - USAC.org</a:t>
            </a:r>
            <a:endParaRPr lang="en-US" sz="1400" dirty="0"/>
          </a:p>
          <a:p>
            <a:endParaRPr lang="en-US" dirty="0"/>
          </a:p>
        </p:txBody>
      </p:sp>
    </p:spTree>
    <p:extLst>
      <p:ext uri="{BB962C8B-B14F-4D97-AF65-F5344CB8AC3E}">
        <p14:creationId xmlns:p14="http://schemas.microsoft.com/office/powerpoint/2010/main" val="3495425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2762"/>
            <a:ext cx="7620000" cy="4343400"/>
          </a:xfrm>
        </p:spPr>
        <p:txBody>
          <a:bodyPr/>
          <a:lstStyle/>
          <a:p>
            <a:r>
              <a:rPr lang="en-US" dirty="0" smtClean="0"/>
              <a:t>Logon to establish your identity as Administrator</a:t>
            </a:r>
          </a:p>
          <a:p>
            <a:pPr lvl="1"/>
            <a:r>
              <a:rPr lang="en-US" dirty="0" smtClean="0"/>
              <a:t>Signer of 2015 Form 471 is default Administrator</a:t>
            </a:r>
          </a:p>
          <a:p>
            <a:r>
              <a:rPr lang="en-US" dirty="0" smtClean="0"/>
              <a:t>Add users or consultants</a:t>
            </a:r>
          </a:p>
          <a:p>
            <a:r>
              <a:rPr lang="en-US" dirty="0" smtClean="0"/>
              <a:t>Grant rights</a:t>
            </a:r>
          </a:p>
          <a:p>
            <a:pPr lvl="1"/>
            <a:r>
              <a:rPr lang="en-US" dirty="0" smtClean="0"/>
              <a:t>Administrator</a:t>
            </a:r>
          </a:p>
          <a:p>
            <a:pPr lvl="1"/>
            <a:r>
              <a:rPr lang="en-US" dirty="0" smtClean="0"/>
              <a:t>Full</a:t>
            </a:r>
          </a:p>
          <a:p>
            <a:pPr lvl="1"/>
            <a:r>
              <a:rPr lang="en-US" dirty="0" smtClean="0"/>
              <a:t>Partial</a:t>
            </a:r>
          </a:p>
          <a:p>
            <a:r>
              <a:rPr lang="en-US" dirty="0" smtClean="0"/>
              <a:t>Check all existing entities and information for correctness (NIFs will probably be missing)</a:t>
            </a:r>
          </a:p>
          <a:p>
            <a:r>
              <a:rPr lang="en-US" dirty="0" smtClean="0"/>
              <a:t>Update your Enrollment / NSLP data</a:t>
            </a:r>
          </a:p>
          <a:p>
            <a:endParaRPr lang="en-US" dirty="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Productivity Center – EPC Portal Activation</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16</a:t>
            </a:fld>
            <a:endParaRPr lang="en-US" dirty="0"/>
          </a:p>
        </p:txBody>
      </p:sp>
    </p:spTree>
    <p:extLst>
      <p:ext uri="{BB962C8B-B14F-4D97-AF65-F5344CB8AC3E}">
        <p14:creationId xmlns:p14="http://schemas.microsoft.com/office/powerpoint/2010/main" val="181905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620000" cy="4343400"/>
          </a:xfrm>
        </p:spPr>
        <p:txBody>
          <a:bodyPr/>
          <a:lstStyle/>
          <a:p>
            <a:r>
              <a:rPr lang="en-US" dirty="0" smtClean="0"/>
              <a:t>Everything will happen through the portal</a:t>
            </a:r>
          </a:p>
          <a:p>
            <a:r>
              <a:rPr lang="en-US" dirty="0" smtClean="0"/>
              <a:t>Static Information (contact info, entity info, contract info…) will be retained over the years and over multiple forms</a:t>
            </a:r>
          </a:p>
          <a:p>
            <a:r>
              <a:rPr lang="en-US" dirty="0" smtClean="0"/>
              <a:t>Multi-year approvals will become easier</a:t>
            </a:r>
          </a:p>
          <a:p>
            <a:r>
              <a:rPr lang="en-US" dirty="0" smtClean="0"/>
              <a:t>PINs are gone (after FY2015)</a:t>
            </a:r>
          </a:p>
          <a:p>
            <a:r>
              <a:rPr lang="en-US" dirty="0" smtClean="0"/>
              <a:t>RALs (paper acknowledgements) are gone</a:t>
            </a:r>
          </a:p>
          <a:p>
            <a:r>
              <a:rPr lang="en-US" dirty="0" smtClean="0"/>
              <a:t>BEAR Checks will soon be gone</a:t>
            </a:r>
          </a:p>
          <a:p>
            <a:r>
              <a:rPr lang="en-US" dirty="0" smtClean="0"/>
              <a:t>Passwords and Privileges are required</a:t>
            </a:r>
          </a:p>
          <a:p>
            <a:endParaRPr lang="en-US" dirty="0"/>
          </a:p>
          <a:p>
            <a:r>
              <a:rPr lang="en-US" dirty="0" smtClean="0"/>
              <a:t>Lots of videos available</a:t>
            </a:r>
          </a:p>
          <a:p>
            <a:r>
              <a:rPr lang="en-US" sz="2000" dirty="0" smtClean="0">
                <a:hlinkClick r:id="rId2"/>
              </a:rPr>
              <a:t>Online Learning Library - Schools and Libraries Program - USAC.org</a:t>
            </a:r>
            <a:endParaRPr lang="en-US" sz="2000"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Productivity Center – EPC Portal</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17</a:t>
            </a:fld>
            <a:endParaRPr lang="en-US" dirty="0"/>
          </a:p>
        </p:txBody>
      </p:sp>
    </p:spTree>
    <p:extLst>
      <p:ext uri="{BB962C8B-B14F-4D97-AF65-F5344CB8AC3E}">
        <p14:creationId xmlns:p14="http://schemas.microsoft.com/office/powerpoint/2010/main" val="2461043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6324" name="Rectangle 2"/>
          <p:cNvSpPr>
            <a:spLocks noGrp="1" noChangeArrowheads="1"/>
          </p:cNvSpPr>
          <p:nvPr>
            <p:ph type="title"/>
          </p:nvPr>
        </p:nvSpPr>
        <p:spPr>
          <a:xfrm>
            <a:off x="457200" y="926544"/>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470 Begins at the Portal</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18</a:t>
            </a:fld>
            <a:endParaRPr lang="en-US" dirty="0" smtClean="0">
              <a:solidFill>
                <a:schemeClr val="tx1"/>
              </a:solidFill>
            </a:endParaRPr>
          </a:p>
        </p:txBody>
      </p:sp>
      <p:sp>
        <p:nvSpPr>
          <p:cNvPr id="43014" name="Text Box 1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 name="TextBox 3">
            <a:hlinkClick r:id="rId2"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2" name="Picture 1" descr="Universal Service Administrative Company (USAC) - Internet Explorer">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67" y="1621661"/>
            <a:ext cx="6412066" cy="3451937"/>
          </a:xfrm>
          <a:prstGeom prst="rect">
            <a:avLst/>
          </a:prstGeom>
        </p:spPr>
      </p:pic>
    </p:spTree>
    <p:extLst>
      <p:ext uri="{BB962C8B-B14F-4D97-AF65-F5344CB8AC3E}">
        <p14:creationId xmlns:p14="http://schemas.microsoft.com/office/powerpoint/2010/main" val="404633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6324" name="Rectangle 2"/>
          <p:cNvSpPr>
            <a:spLocks noGrp="1" noChangeArrowheads="1"/>
          </p:cNvSpPr>
          <p:nvPr>
            <p:ph type="title"/>
          </p:nvPr>
        </p:nvSpPr>
        <p:spPr>
          <a:xfrm>
            <a:off x="457200" y="926544"/>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Changes to SLD Website</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19</a:t>
            </a:fld>
            <a:endParaRPr lang="en-US" dirty="0" smtClean="0">
              <a:solidFill>
                <a:schemeClr val="tx1"/>
              </a:solidFill>
            </a:endParaRPr>
          </a:p>
        </p:txBody>
      </p:sp>
      <p:sp>
        <p:nvSpPr>
          <p:cNvPr id="43014" name="Text Box 1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 name="TextBox 3">
            <a:hlinkClick r:id="rId2"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3" name="Picture 2" descr="Schools and Libraries Program - USAC.org - Internet Explorer">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 y="1600200"/>
            <a:ext cx="6477000" cy="3511048"/>
          </a:xfrm>
          <a:prstGeom prst="rect">
            <a:avLst/>
          </a:prstGeom>
        </p:spPr>
      </p:pic>
      <p:sp>
        <p:nvSpPr>
          <p:cNvPr id="5" name="TextBox 4">
            <a:hlinkClick r:id="rId3"/>
          </p:cNvPr>
          <p:cNvSpPr txBox="1"/>
          <p:nvPr/>
        </p:nvSpPr>
        <p:spPr>
          <a:xfrm>
            <a:off x="2438400" y="5498544"/>
            <a:ext cx="4114800" cy="369332"/>
          </a:xfrm>
          <a:prstGeom prst="rect">
            <a:avLst/>
          </a:prstGeom>
          <a:noFill/>
        </p:spPr>
        <p:txBody>
          <a:bodyPr wrap="square" rtlCol="0">
            <a:spAutoFit/>
          </a:bodyPr>
          <a:lstStyle/>
          <a:p>
            <a:r>
              <a:rPr lang="en-US" dirty="0">
                <a:hlinkClick r:id="rId3"/>
              </a:rPr>
              <a:t>http://www.usac.org/sl/</a:t>
            </a:r>
            <a:endParaRPr lang="en-US" dirty="0"/>
          </a:p>
        </p:txBody>
      </p:sp>
    </p:spTree>
    <p:extLst>
      <p:ext uri="{BB962C8B-B14F-4D97-AF65-F5344CB8AC3E}">
        <p14:creationId xmlns:p14="http://schemas.microsoft.com/office/powerpoint/2010/main" val="231277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685800" y="1600200"/>
            <a:ext cx="7772400" cy="4267200"/>
          </a:xfrm>
        </p:spPr>
        <p:txBody>
          <a:bodyPr/>
          <a:lstStyle/>
          <a:p>
            <a:pPr>
              <a:buFontTx/>
              <a:buNone/>
              <a:tabLst>
                <a:tab pos="6972300" algn="r"/>
              </a:tabLst>
            </a:pPr>
            <a:r>
              <a:rPr lang="en-US" sz="900" b="1" dirty="0" smtClean="0"/>
              <a:t>			</a:t>
            </a:r>
          </a:p>
          <a:p>
            <a:pPr algn="just">
              <a:lnSpc>
                <a:spcPct val="60000"/>
              </a:lnSpc>
              <a:buFontTx/>
              <a:buNone/>
              <a:tabLst>
                <a:tab pos="6972300" algn="r"/>
              </a:tabLst>
            </a:pPr>
            <a:r>
              <a:rPr lang="en-US" sz="900" b="1" dirty="0" smtClean="0"/>
              <a:t>	</a:t>
            </a:r>
          </a:p>
          <a:p>
            <a:pPr lvl="2" algn="just">
              <a:lnSpc>
                <a:spcPct val="60000"/>
              </a:lnSpc>
              <a:buFontTx/>
              <a:buNone/>
              <a:tabLst>
                <a:tab pos="6972300" algn="r"/>
              </a:tabLst>
            </a:pPr>
            <a:r>
              <a:rPr lang="en-US" b="1" dirty="0" smtClean="0"/>
              <a:t>9:00am - Morning Session	</a:t>
            </a:r>
            <a:endParaRPr lang="en-US" dirty="0" smtClean="0"/>
          </a:p>
          <a:p>
            <a:pPr lvl="2" algn="just">
              <a:lnSpc>
                <a:spcPct val="60000"/>
              </a:lnSpc>
              <a:buFontTx/>
              <a:buNone/>
              <a:tabLst>
                <a:tab pos="6972300" algn="r"/>
              </a:tabLst>
            </a:pPr>
            <a:r>
              <a:rPr lang="en-US" sz="1600" b="1" dirty="0" smtClean="0"/>
              <a:t>	</a:t>
            </a:r>
            <a:r>
              <a:rPr lang="en-US" sz="1600" dirty="0" smtClean="0"/>
              <a:t>E-Rate Changes </a:t>
            </a:r>
          </a:p>
          <a:p>
            <a:pPr marL="1317625" lvl="2" algn="just">
              <a:lnSpc>
                <a:spcPct val="60000"/>
              </a:lnSpc>
              <a:buFontTx/>
              <a:buNone/>
              <a:tabLst>
                <a:tab pos="6972300" algn="r"/>
              </a:tabLst>
            </a:pPr>
            <a:r>
              <a:rPr lang="en-US" sz="1600" dirty="0" smtClean="0"/>
              <a:t>	Modernization Continues</a:t>
            </a:r>
          </a:p>
          <a:p>
            <a:pPr marL="1317625" lvl="2" algn="just">
              <a:lnSpc>
                <a:spcPct val="60000"/>
              </a:lnSpc>
              <a:buFontTx/>
              <a:buNone/>
              <a:tabLst>
                <a:tab pos="6972300" algn="r"/>
              </a:tabLst>
            </a:pPr>
            <a:r>
              <a:rPr lang="en-US" sz="1600" dirty="0"/>
              <a:t>	</a:t>
            </a:r>
            <a:r>
              <a:rPr lang="en-US" sz="1600" dirty="0" smtClean="0"/>
              <a:t>NEW - SLD Portal - EPC</a:t>
            </a:r>
          </a:p>
          <a:p>
            <a:pPr lvl="2" algn="just">
              <a:lnSpc>
                <a:spcPct val="60000"/>
              </a:lnSpc>
              <a:buFontTx/>
              <a:buNone/>
              <a:tabLst>
                <a:tab pos="6972300" algn="r"/>
              </a:tabLst>
            </a:pPr>
            <a:r>
              <a:rPr lang="en-US" sz="1600" dirty="0" smtClean="0"/>
              <a:t>	Preparing for E-Rate 2016</a:t>
            </a:r>
          </a:p>
          <a:p>
            <a:pPr lvl="2" algn="just">
              <a:lnSpc>
                <a:spcPct val="60000"/>
              </a:lnSpc>
              <a:buFontTx/>
              <a:buNone/>
              <a:tabLst>
                <a:tab pos="6972300" algn="r"/>
              </a:tabLst>
            </a:pPr>
            <a:r>
              <a:rPr lang="en-US" sz="1600" dirty="0" smtClean="0"/>
              <a:t>	      CIPA, Budgets, Categories and Eligible Items</a:t>
            </a:r>
          </a:p>
          <a:p>
            <a:pPr lvl="2" algn="just">
              <a:lnSpc>
                <a:spcPct val="60000"/>
              </a:lnSpc>
              <a:buNone/>
              <a:tabLst>
                <a:tab pos="6972300" algn="r"/>
              </a:tabLst>
            </a:pPr>
            <a:r>
              <a:rPr lang="en-US" sz="1600" dirty="0"/>
              <a:t>	 </a:t>
            </a:r>
            <a:r>
              <a:rPr lang="en-US" sz="1600" dirty="0" smtClean="0"/>
              <a:t>     Discounts Urban and Rural</a:t>
            </a:r>
            <a:endParaRPr lang="en-US" sz="1600" dirty="0"/>
          </a:p>
          <a:p>
            <a:pPr lvl="3" algn="just">
              <a:lnSpc>
                <a:spcPct val="60000"/>
              </a:lnSpc>
              <a:buFontTx/>
              <a:buNone/>
              <a:tabLst>
                <a:tab pos="6972300" algn="r"/>
              </a:tabLst>
            </a:pPr>
            <a:r>
              <a:rPr lang="en-US" dirty="0" smtClean="0"/>
              <a:t>Applying for E-Rate 2016</a:t>
            </a:r>
          </a:p>
          <a:p>
            <a:pPr lvl="3" algn="just">
              <a:lnSpc>
                <a:spcPct val="60000"/>
              </a:lnSpc>
              <a:buFontTx/>
              <a:buNone/>
              <a:tabLst>
                <a:tab pos="6972300" algn="r"/>
              </a:tabLst>
            </a:pPr>
            <a:r>
              <a:rPr lang="en-US" dirty="0" smtClean="0"/>
              <a:t>      Competitive Process	</a:t>
            </a:r>
          </a:p>
          <a:p>
            <a:pPr lvl="3" algn="just">
              <a:lnSpc>
                <a:spcPct val="60000"/>
              </a:lnSpc>
              <a:buFontTx/>
              <a:buNone/>
              <a:tabLst>
                <a:tab pos="6972300" algn="r"/>
              </a:tabLst>
            </a:pPr>
            <a:r>
              <a:rPr lang="en-US" dirty="0" smtClean="0"/>
              <a:t>      New Forms 470, 471, Item 21 Details</a:t>
            </a:r>
          </a:p>
          <a:p>
            <a:pPr lvl="3" algn="just">
              <a:lnSpc>
                <a:spcPct val="60000"/>
              </a:lnSpc>
              <a:buFontTx/>
              <a:buNone/>
              <a:tabLst>
                <a:tab pos="6972300" algn="r"/>
              </a:tabLst>
            </a:pPr>
            <a:r>
              <a:rPr lang="en-US" dirty="0" smtClean="0"/>
              <a:t> </a:t>
            </a:r>
          </a:p>
          <a:p>
            <a:pPr lvl="2" algn="just">
              <a:lnSpc>
                <a:spcPct val="60000"/>
              </a:lnSpc>
              <a:buFontTx/>
              <a:buNone/>
              <a:tabLst>
                <a:tab pos="6972300" algn="r"/>
              </a:tabLst>
            </a:pPr>
            <a:r>
              <a:rPr lang="en-US" b="1" dirty="0" smtClean="0"/>
              <a:t>12:00 – 1:00pm Lunch</a:t>
            </a:r>
          </a:p>
          <a:p>
            <a:pPr lvl="3" algn="just">
              <a:lnSpc>
                <a:spcPct val="60000"/>
              </a:lnSpc>
              <a:buFontTx/>
              <a:buNone/>
              <a:tabLst>
                <a:tab pos="6972300" algn="r"/>
              </a:tabLst>
            </a:pPr>
            <a:r>
              <a:rPr lang="en-US" dirty="0" smtClean="0"/>
              <a:t>	</a:t>
            </a:r>
            <a:endParaRPr lang="en-US" sz="1400" dirty="0" smtClean="0"/>
          </a:p>
          <a:p>
            <a:pPr lvl="2" algn="just">
              <a:lnSpc>
                <a:spcPct val="60000"/>
              </a:lnSpc>
              <a:buFontTx/>
              <a:buNone/>
              <a:tabLst>
                <a:tab pos="6972300" algn="r"/>
              </a:tabLst>
            </a:pPr>
            <a:r>
              <a:rPr lang="en-US" b="1" dirty="0" smtClean="0"/>
              <a:t>1:00pm - Afternoon Session</a:t>
            </a:r>
          </a:p>
          <a:p>
            <a:pPr lvl="2" algn="just">
              <a:lnSpc>
                <a:spcPct val="60000"/>
              </a:lnSpc>
              <a:buFontTx/>
              <a:buNone/>
              <a:tabLst>
                <a:tab pos="6972300" algn="r"/>
              </a:tabLst>
            </a:pPr>
            <a:r>
              <a:rPr lang="en-US" b="1" dirty="0" smtClean="0"/>
              <a:t>	</a:t>
            </a:r>
            <a:r>
              <a:rPr lang="en-US" dirty="0"/>
              <a:t> </a:t>
            </a:r>
            <a:r>
              <a:rPr lang="en-US" dirty="0" smtClean="0"/>
              <a:t>    </a:t>
            </a:r>
            <a:r>
              <a:rPr lang="en-US" sz="1600" dirty="0" smtClean="0"/>
              <a:t>New </a:t>
            </a:r>
            <a:r>
              <a:rPr lang="en-US" sz="1600" dirty="0"/>
              <a:t>Forms 470, 471, Item 21 </a:t>
            </a:r>
            <a:r>
              <a:rPr lang="en-US" sz="1600" dirty="0" smtClean="0"/>
              <a:t>Details (cont’d)</a:t>
            </a:r>
            <a:endParaRPr lang="en-US" sz="1600" b="1" dirty="0" smtClean="0"/>
          </a:p>
          <a:p>
            <a:pPr lvl="2" algn="just">
              <a:lnSpc>
                <a:spcPct val="60000"/>
              </a:lnSpc>
              <a:buFontTx/>
              <a:buNone/>
              <a:tabLst>
                <a:tab pos="6972300" algn="r"/>
              </a:tabLst>
            </a:pPr>
            <a:r>
              <a:rPr lang="en-US" sz="1600" dirty="0" smtClean="0"/>
              <a:t>E-Rate Approval and Acceptance Process</a:t>
            </a:r>
          </a:p>
          <a:p>
            <a:pPr lvl="2" algn="just">
              <a:lnSpc>
                <a:spcPct val="60000"/>
              </a:lnSpc>
              <a:buFontTx/>
              <a:buNone/>
              <a:tabLst>
                <a:tab pos="6972300" algn="r"/>
              </a:tabLst>
            </a:pPr>
            <a:r>
              <a:rPr lang="en-US" sz="1600" dirty="0" smtClean="0"/>
              <a:t>	      PIA Review, Forms 486 &amp; Form 500</a:t>
            </a:r>
          </a:p>
          <a:p>
            <a:pPr lvl="2" algn="just">
              <a:lnSpc>
                <a:spcPct val="60000"/>
              </a:lnSpc>
              <a:buFontTx/>
              <a:buNone/>
              <a:tabLst>
                <a:tab pos="6972300" algn="r"/>
              </a:tabLst>
            </a:pPr>
            <a:r>
              <a:rPr lang="en-US" sz="1600" dirty="0" smtClean="0"/>
              <a:t>	      BEARS vs. Discounts</a:t>
            </a:r>
          </a:p>
          <a:p>
            <a:pPr lvl="2" algn="just">
              <a:lnSpc>
                <a:spcPct val="60000"/>
              </a:lnSpc>
              <a:buFontTx/>
              <a:buNone/>
              <a:tabLst>
                <a:tab pos="6972300" algn="r"/>
              </a:tabLst>
            </a:pPr>
            <a:r>
              <a:rPr lang="en-US" sz="1600" dirty="0" smtClean="0"/>
              <a:t>	      Record Keeping, Appeals &amp; Audits</a:t>
            </a:r>
          </a:p>
          <a:p>
            <a:pPr lvl="2" algn="just">
              <a:lnSpc>
                <a:spcPct val="60000"/>
              </a:lnSpc>
              <a:buFontTx/>
              <a:buNone/>
              <a:tabLst>
                <a:tab pos="6972300" algn="r"/>
              </a:tabLst>
            </a:pPr>
            <a:endParaRPr lang="en-US" sz="1600" dirty="0" smtClean="0"/>
          </a:p>
          <a:p>
            <a:pPr lvl="2" algn="just">
              <a:lnSpc>
                <a:spcPct val="60000"/>
              </a:lnSpc>
              <a:buFontTx/>
              <a:buNone/>
              <a:tabLst>
                <a:tab pos="6972300" algn="r"/>
              </a:tabLst>
            </a:pPr>
            <a:endParaRPr lang="en-US" sz="1600" i="1" dirty="0" smtClean="0"/>
          </a:p>
          <a:p>
            <a:pPr lvl="2" algn="just">
              <a:lnSpc>
                <a:spcPct val="60000"/>
              </a:lnSpc>
              <a:buFontTx/>
              <a:buNone/>
              <a:tabLst>
                <a:tab pos="6972300" algn="r"/>
              </a:tabLst>
            </a:pPr>
            <a:endParaRPr lang="en-US" sz="1600" i="1" dirty="0" smtClean="0"/>
          </a:p>
          <a:p>
            <a:pPr>
              <a:buFontTx/>
              <a:buNone/>
              <a:tabLst>
                <a:tab pos="6972300" algn="r"/>
              </a:tabLst>
            </a:pPr>
            <a:endParaRPr lang="en-US" sz="1600" dirty="0" smtClean="0"/>
          </a:p>
          <a:p>
            <a:pPr>
              <a:tabLst>
                <a:tab pos="6972300" algn="r"/>
              </a:tabLst>
            </a:pPr>
            <a:endParaRPr lang="en-US" sz="900" dirty="0" smtClean="0"/>
          </a:p>
        </p:txBody>
      </p:sp>
      <p:sp>
        <p:nvSpPr>
          <p:cNvPr id="441346" name="Rectangle 2"/>
          <p:cNvSpPr>
            <a:spLocks noGrp="1" noChangeArrowheads="1"/>
          </p:cNvSpPr>
          <p:nvPr>
            <p:ph type="title"/>
          </p:nvPr>
        </p:nvSpPr>
        <p:spPr>
          <a:xfrm>
            <a:off x="685800" y="1143000"/>
            <a:ext cx="7772400" cy="838200"/>
          </a:xfrm>
        </p:spPr>
        <p:txBody>
          <a:bodyPr/>
          <a:lstStyle/>
          <a:p>
            <a:pPr>
              <a:lnSpc>
                <a:spcPct val="80000"/>
              </a:lnSpc>
              <a:defRPr/>
            </a:pPr>
            <a:r>
              <a:rPr lang="en-US" sz="2800" dirty="0">
                <a:solidFill>
                  <a:schemeClr val="accent2"/>
                </a:solidFill>
                <a:latin typeface="Arial" charset="0"/>
              </a:rPr>
              <a:t>E-Rate </a:t>
            </a:r>
            <a:r>
              <a:rPr lang="en-US" sz="2800" dirty="0" smtClean="0">
                <a:solidFill>
                  <a:schemeClr val="accent2"/>
                </a:solidFill>
                <a:latin typeface="Arial" charset="0"/>
              </a:rPr>
              <a:t>2015 Agenda</a:t>
            </a:r>
            <a:endParaRPr lang="en-US" sz="2800" dirty="0">
              <a:solidFill>
                <a:schemeClr val="accent2"/>
              </a:solidFill>
              <a:latin typeface="Arial" charset="0"/>
            </a:endParaRPr>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6146"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9F736A46-A735-40CF-A993-B07450E392DB}" type="slidenum">
              <a:rPr lang="en-US" sz="1200" smtClean="0">
                <a:solidFill>
                  <a:schemeClr val="bg2"/>
                </a:solidFill>
              </a:rPr>
              <a:pPr algn="l"/>
              <a:t>2</a:t>
            </a:fld>
            <a:endParaRPr lang="en-US" sz="1200" dirty="0" smtClean="0">
              <a:solidFill>
                <a:schemeClr val="bg2"/>
              </a:solidFill>
            </a:endParaRPr>
          </a:p>
        </p:txBody>
      </p:sp>
      <p:sp>
        <p:nvSpPr>
          <p:cNvPr id="7" name="Left Arrow 6"/>
          <p:cNvSpPr/>
          <p:nvPr/>
        </p:nvSpPr>
        <p:spPr>
          <a:xfrm rot="20560961">
            <a:off x="4301454" y="2247900"/>
            <a:ext cx="990600" cy="381000"/>
          </a:xfrm>
          <a:prstGeom prst="leftArrow">
            <a:avLst>
              <a:gd name="adj1" fmla="val 65306"/>
              <a:gd name="adj2" fmla="val 50000"/>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2016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algn="ctr" eaLnBrk="1" hangingPunct="1">
              <a:lnSpc>
                <a:spcPct val="150000"/>
              </a:lnSpc>
              <a:buClr>
                <a:srgbClr val="CC0000"/>
              </a:buClr>
              <a:buFontTx/>
              <a:buNone/>
            </a:pPr>
            <a:r>
              <a:rPr lang="en-US" sz="3600" b="1" i="1" dirty="0" smtClean="0"/>
              <a:t>GETTING READY</a:t>
            </a:r>
          </a:p>
          <a:p>
            <a:pPr algn="ctr" eaLnBrk="1" hangingPunct="1">
              <a:lnSpc>
                <a:spcPct val="150000"/>
              </a:lnSpc>
              <a:buClr>
                <a:srgbClr val="CC0000"/>
              </a:buClr>
              <a:buFontTx/>
              <a:buNone/>
            </a:pPr>
            <a:r>
              <a:rPr lang="en-US" sz="3600" b="1" i="1" dirty="0" smtClean="0"/>
              <a:t>TO </a:t>
            </a:r>
          </a:p>
          <a:p>
            <a:pPr algn="ctr" eaLnBrk="1" hangingPunct="1">
              <a:lnSpc>
                <a:spcPct val="150000"/>
              </a:lnSpc>
              <a:buClr>
                <a:srgbClr val="CC0000"/>
              </a:buClr>
              <a:buFontTx/>
              <a:buNone/>
            </a:pPr>
            <a:r>
              <a:rPr lang="en-US" sz="3600" b="1" i="1" dirty="0" smtClean="0"/>
              <a:t>APPLY</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20</a:t>
            </a:fld>
            <a:endParaRPr lang="en-US" dirty="0" smtClean="0">
              <a:solidFill>
                <a:schemeClr val="tx1"/>
              </a:solidFill>
            </a:endParaRPr>
          </a:p>
        </p:txBody>
      </p:sp>
    </p:spTree>
    <p:extLst>
      <p:ext uri="{BB962C8B-B14F-4D97-AF65-F5344CB8AC3E}">
        <p14:creationId xmlns:p14="http://schemas.microsoft.com/office/powerpoint/2010/main" val="418121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62000" y="1533525"/>
            <a:ext cx="7239000" cy="4114800"/>
          </a:xfrm>
        </p:spPr>
        <p:txBody>
          <a:bodyPr/>
          <a:lstStyle/>
          <a:p>
            <a:pPr eaLnBrk="1" hangingPunct="1">
              <a:lnSpc>
                <a:spcPct val="150000"/>
              </a:lnSpc>
              <a:buFontTx/>
              <a:buNone/>
              <a:tabLst>
                <a:tab pos="5657850" algn="l"/>
              </a:tabLst>
            </a:pPr>
            <a:r>
              <a:rPr lang="en-US" sz="1800" i="1" dirty="0" smtClean="0"/>
              <a:t>Verify Portal Information	NOW</a:t>
            </a:r>
          </a:p>
          <a:p>
            <a:pPr eaLnBrk="1" hangingPunct="1">
              <a:lnSpc>
                <a:spcPct val="150000"/>
              </a:lnSpc>
              <a:buFontTx/>
              <a:buNone/>
              <a:tabLst>
                <a:tab pos="5657850" algn="l"/>
              </a:tabLst>
            </a:pPr>
            <a:r>
              <a:rPr lang="en-US" sz="1800" i="1" dirty="0" smtClean="0"/>
              <a:t>Plan &amp; File Form 470	</a:t>
            </a:r>
            <a:r>
              <a:rPr lang="en-US" sz="1800" i="1" dirty="0"/>
              <a:t> </a:t>
            </a:r>
            <a:r>
              <a:rPr lang="en-US" sz="1800" i="1" dirty="0" smtClean="0"/>
              <a:t>Oct </a:t>
            </a:r>
            <a:r>
              <a:rPr lang="en-US" sz="1800" i="1" dirty="0"/>
              <a:t>- </a:t>
            </a:r>
            <a:r>
              <a:rPr lang="en-US" sz="1800" i="1" dirty="0" smtClean="0"/>
              <a:t>Nov</a:t>
            </a:r>
          </a:p>
          <a:p>
            <a:pPr eaLnBrk="1" hangingPunct="1">
              <a:lnSpc>
                <a:spcPct val="50000"/>
              </a:lnSpc>
              <a:buFontTx/>
              <a:buNone/>
              <a:tabLst>
                <a:tab pos="5657850" algn="l"/>
              </a:tabLst>
            </a:pPr>
            <a:r>
              <a:rPr lang="en-US" sz="1800" i="1" dirty="0" smtClean="0"/>
              <a:t>	Assess Technology Needs / Budgets</a:t>
            </a:r>
          </a:p>
          <a:p>
            <a:pPr eaLnBrk="1" hangingPunct="1">
              <a:lnSpc>
                <a:spcPct val="50000"/>
              </a:lnSpc>
              <a:buFontTx/>
              <a:buNone/>
              <a:tabLst>
                <a:tab pos="5657850" algn="l"/>
              </a:tabLst>
            </a:pPr>
            <a:r>
              <a:rPr lang="en-US" sz="1800" i="1" dirty="0"/>
              <a:t>	</a:t>
            </a:r>
            <a:r>
              <a:rPr lang="en-US" sz="1800" i="1" dirty="0" smtClean="0"/>
              <a:t>Gather Discount Information</a:t>
            </a:r>
            <a:r>
              <a:rPr lang="en-US" sz="1800" i="1" dirty="0"/>
              <a:t>	</a:t>
            </a:r>
          </a:p>
          <a:p>
            <a:pPr eaLnBrk="1" hangingPunct="1">
              <a:lnSpc>
                <a:spcPct val="50000"/>
              </a:lnSpc>
              <a:buFontTx/>
              <a:buNone/>
              <a:tabLst>
                <a:tab pos="5657850" algn="l"/>
              </a:tabLst>
            </a:pPr>
            <a:endParaRPr lang="en-US" sz="1800" i="1" dirty="0" smtClean="0"/>
          </a:p>
          <a:p>
            <a:pPr eaLnBrk="1" hangingPunct="1">
              <a:lnSpc>
                <a:spcPct val="50000"/>
              </a:lnSpc>
              <a:buFontTx/>
              <a:buNone/>
              <a:tabLst>
                <a:tab pos="5657850" algn="l"/>
              </a:tabLst>
            </a:pPr>
            <a:r>
              <a:rPr lang="en-US" sz="1800" i="1" dirty="0" smtClean="0"/>
              <a:t>Develop Competitive RFPs (if required)	Nov - Dec</a:t>
            </a:r>
          </a:p>
          <a:p>
            <a:pPr eaLnBrk="1" hangingPunct="1">
              <a:lnSpc>
                <a:spcPct val="50000"/>
              </a:lnSpc>
              <a:buFontTx/>
              <a:buNone/>
              <a:tabLst>
                <a:tab pos="5657850" algn="l"/>
              </a:tabLst>
            </a:pPr>
            <a:r>
              <a:rPr lang="en-US" sz="1800" i="1" dirty="0" smtClean="0"/>
              <a:t>	</a:t>
            </a:r>
          </a:p>
          <a:p>
            <a:pPr eaLnBrk="1" hangingPunct="1">
              <a:lnSpc>
                <a:spcPct val="50000"/>
              </a:lnSpc>
              <a:buFontTx/>
              <a:buNone/>
              <a:tabLst>
                <a:tab pos="5657850" algn="l"/>
              </a:tabLst>
            </a:pPr>
            <a:r>
              <a:rPr lang="en-US" sz="1800" i="1" dirty="0" smtClean="0"/>
              <a:t>Advertise</a:t>
            </a:r>
          </a:p>
          <a:p>
            <a:pPr eaLnBrk="1" hangingPunct="1">
              <a:lnSpc>
                <a:spcPct val="50000"/>
              </a:lnSpc>
              <a:buFontTx/>
              <a:buNone/>
              <a:tabLst>
                <a:tab pos="5657850" algn="l"/>
              </a:tabLst>
            </a:pPr>
            <a:r>
              <a:rPr lang="en-US" sz="1800" i="1" dirty="0" smtClean="0"/>
              <a:t>	Vendor Conference(s)	</a:t>
            </a:r>
          </a:p>
          <a:p>
            <a:pPr eaLnBrk="1" hangingPunct="1">
              <a:lnSpc>
                <a:spcPct val="50000"/>
              </a:lnSpc>
              <a:buFontTx/>
              <a:buNone/>
              <a:tabLst>
                <a:tab pos="5657850" algn="l"/>
              </a:tabLst>
            </a:pPr>
            <a:r>
              <a:rPr lang="en-US" sz="1800" i="1" dirty="0"/>
              <a:t>	</a:t>
            </a:r>
            <a:r>
              <a:rPr lang="en-US" sz="1800" i="1" dirty="0" smtClean="0"/>
              <a:t>Vendor Responses Received	</a:t>
            </a:r>
          </a:p>
          <a:p>
            <a:pPr eaLnBrk="1" hangingPunct="1">
              <a:lnSpc>
                <a:spcPct val="50000"/>
              </a:lnSpc>
              <a:buFontTx/>
              <a:buNone/>
              <a:tabLst>
                <a:tab pos="5657850" algn="l"/>
              </a:tabLst>
            </a:pPr>
            <a:endParaRPr lang="en-US" sz="1800" i="1" dirty="0" smtClean="0"/>
          </a:p>
          <a:p>
            <a:pPr eaLnBrk="1" hangingPunct="1">
              <a:lnSpc>
                <a:spcPct val="50000"/>
              </a:lnSpc>
              <a:buFontTx/>
              <a:buNone/>
              <a:tabLst>
                <a:tab pos="5657850" algn="l"/>
              </a:tabLst>
            </a:pPr>
            <a:r>
              <a:rPr lang="en-US" sz="1800" i="1" dirty="0" smtClean="0"/>
              <a:t>System / Vendor Selection	December</a:t>
            </a:r>
          </a:p>
          <a:p>
            <a:pPr eaLnBrk="1" hangingPunct="1">
              <a:lnSpc>
                <a:spcPct val="50000"/>
              </a:lnSpc>
              <a:buFontTx/>
              <a:buNone/>
              <a:tabLst>
                <a:tab pos="5657850" algn="l"/>
              </a:tabLst>
            </a:pPr>
            <a:r>
              <a:rPr lang="en-US" sz="1800" i="1" dirty="0"/>
              <a:t>	</a:t>
            </a:r>
            <a:r>
              <a:rPr lang="en-US" sz="1800" i="1" dirty="0" smtClean="0"/>
              <a:t>Board Approvals</a:t>
            </a:r>
          </a:p>
          <a:p>
            <a:pPr eaLnBrk="1" hangingPunct="1">
              <a:lnSpc>
                <a:spcPct val="50000"/>
              </a:lnSpc>
              <a:buFontTx/>
              <a:buNone/>
              <a:tabLst>
                <a:tab pos="5657850" algn="l"/>
              </a:tabLst>
            </a:pPr>
            <a:r>
              <a:rPr lang="en-US" sz="1800" i="1" dirty="0"/>
              <a:t>	</a:t>
            </a:r>
            <a:r>
              <a:rPr lang="en-US" sz="1800" i="1" dirty="0" smtClean="0"/>
              <a:t>Contract Negotiation	</a:t>
            </a:r>
            <a:endParaRPr lang="en-US" sz="1800" i="1" dirty="0"/>
          </a:p>
          <a:p>
            <a:pPr eaLnBrk="1" hangingPunct="1">
              <a:lnSpc>
                <a:spcPct val="50000"/>
              </a:lnSpc>
              <a:buFontTx/>
              <a:buNone/>
              <a:tabLst>
                <a:tab pos="5657850" algn="l"/>
              </a:tabLst>
            </a:pPr>
            <a:endParaRPr lang="en-US" sz="1800" i="1" dirty="0" smtClean="0"/>
          </a:p>
          <a:p>
            <a:pPr eaLnBrk="1" hangingPunct="1">
              <a:lnSpc>
                <a:spcPct val="50000"/>
              </a:lnSpc>
              <a:buFontTx/>
              <a:buNone/>
              <a:tabLst>
                <a:tab pos="5657850" algn="l"/>
              </a:tabLst>
            </a:pPr>
            <a:r>
              <a:rPr lang="en-US" sz="1800" i="1" dirty="0" smtClean="0"/>
              <a:t>Final Contracts Signed	Jan - Feb</a:t>
            </a:r>
          </a:p>
          <a:p>
            <a:pPr eaLnBrk="1" hangingPunct="1">
              <a:lnSpc>
                <a:spcPct val="50000"/>
              </a:lnSpc>
              <a:buFontTx/>
              <a:buNone/>
              <a:tabLst>
                <a:tab pos="5657850" algn="l"/>
              </a:tabLst>
            </a:pPr>
            <a:endParaRPr lang="en-US" sz="1800" i="1" dirty="0" smtClean="0"/>
          </a:p>
          <a:p>
            <a:pPr eaLnBrk="1" hangingPunct="1">
              <a:lnSpc>
                <a:spcPct val="50000"/>
              </a:lnSpc>
              <a:buFontTx/>
              <a:buNone/>
              <a:tabLst>
                <a:tab pos="5657850" algn="l"/>
              </a:tabLst>
            </a:pPr>
            <a:r>
              <a:rPr lang="en-US" sz="1800" i="1" dirty="0" smtClean="0"/>
              <a:t>Forms Submission to SLD (Form 471)	</a:t>
            </a:r>
            <a:r>
              <a:rPr lang="en-US" sz="1800" i="1" u="sng" dirty="0" smtClean="0">
                <a:solidFill>
                  <a:srgbClr val="FF0000"/>
                </a:solidFill>
              </a:rPr>
              <a:t>Feb/Mar 2016</a:t>
            </a:r>
          </a:p>
          <a:p>
            <a:pPr eaLnBrk="1" hangingPunct="1">
              <a:lnSpc>
                <a:spcPct val="50000"/>
              </a:lnSpc>
              <a:buFontTx/>
              <a:buNone/>
              <a:tabLst>
                <a:tab pos="5657850" algn="l"/>
              </a:tabLst>
            </a:pPr>
            <a:endParaRPr lang="en-US" sz="1800" i="1" dirty="0" smtClean="0"/>
          </a:p>
          <a:p>
            <a:pPr eaLnBrk="1" hangingPunct="1">
              <a:lnSpc>
                <a:spcPct val="50000"/>
              </a:lnSpc>
              <a:buFontTx/>
              <a:buNone/>
              <a:tabLst>
                <a:tab pos="5657850" algn="l"/>
              </a:tabLst>
            </a:pPr>
            <a:r>
              <a:rPr lang="en-US" sz="1800" i="1" dirty="0" smtClean="0"/>
              <a:t>Implementation (Form 486 / 500 / 472)	July – June </a:t>
            </a:r>
          </a:p>
          <a:p>
            <a:pPr eaLnBrk="1" hangingPunct="1">
              <a:buFontTx/>
              <a:buNone/>
              <a:tabLst>
                <a:tab pos="5657850" algn="l"/>
              </a:tabLst>
            </a:pPr>
            <a:endParaRPr lang="en-US" sz="2000" i="1" dirty="0" smtClean="0"/>
          </a:p>
          <a:p>
            <a:pPr eaLnBrk="1" hangingPunct="1">
              <a:lnSpc>
                <a:spcPct val="120000"/>
              </a:lnSpc>
              <a:buFontTx/>
              <a:buNone/>
              <a:tabLst>
                <a:tab pos="5657850" algn="l"/>
              </a:tabLst>
            </a:pPr>
            <a:endParaRPr lang="en-US" sz="2000" i="1" dirty="0" smtClean="0"/>
          </a:p>
        </p:txBody>
      </p:sp>
      <p:sp>
        <p:nvSpPr>
          <p:cNvPr id="5124" name="Rectangle 2"/>
          <p:cNvSpPr>
            <a:spLocks noGrp="1" noChangeArrowheads="1"/>
          </p:cNvSpPr>
          <p:nvPr>
            <p:ph type="title"/>
          </p:nvPr>
        </p:nvSpPr>
        <p:spPr>
          <a:xfrm>
            <a:off x="685800" y="838200"/>
            <a:ext cx="7772400" cy="10668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E-Rate Annual Cycle  - 7/1/xx through 6/30/xx</a:t>
            </a:r>
            <a:endParaRPr lang="en-US" sz="2800" dirty="0" smtClean="0">
              <a:latin typeface="Arial" charset="0"/>
            </a:endParaRPr>
          </a:p>
        </p:txBody>
      </p:sp>
      <p:sp>
        <p:nvSpPr>
          <p:cNvPr id="922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922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0A27A3-CEAA-4895-98D6-827A71685735}" type="slidenum">
              <a:rPr lang="en-US" smtClean="0">
                <a:solidFill>
                  <a:schemeClr val="tx1"/>
                </a:solidFill>
              </a:rPr>
              <a:pPr/>
              <a:t>21</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14400" y="1905000"/>
            <a:ext cx="6934200" cy="3505200"/>
          </a:xfrm>
        </p:spPr>
        <p:txBody>
          <a:bodyPr/>
          <a:lstStyle/>
          <a:p>
            <a:pPr eaLnBrk="1" hangingPunct="1">
              <a:lnSpc>
                <a:spcPct val="120000"/>
              </a:lnSpc>
            </a:pPr>
            <a:r>
              <a:rPr lang="en-US" dirty="0" smtClean="0"/>
              <a:t>Focus on delivery of Broadband and </a:t>
            </a:r>
            <a:r>
              <a:rPr lang="en-US" dirty="0" err="1" smtClean="0"/>
              <a:t>WiFi</a:t>
            </a:r>
            <a:r>
              <a:rPr lang="en-US" dirty="0" smtClean="0"/>
              <a:t> access</a:t>
            </a:r>
          </a:p>
          <a:p>
            <a:pPr eaLnBrk="1" hangingPunct="1">
              <a:lnSpc>
                <a:spcPct val="120000"/>
              </a:lnSpc>
            </a:pPr>
            <a:r>
              <a:rPr lang="en-US" dirty="0" smtClean="0"/>
              <a:t>Competitive Process – requests must be posted for 28 calendar (not business) days</a:t>
            </a:r>
          </a:p>
          <a:p>
            <a:pPr eaLnBrk="1" hangingPunct="1"/>
            <a:r>
              <a:rPr lang="en-US" dirty="0" smtClean="0"/>
              <a:t>All funds must be used for</a:t>
            </a:r>
          </a:p>
          <a:p>
            <a:pPr lvl="1" eaLnBrk="1" hangingPunct="1"/>
            <a:r>
              <a:rPr lang="en-US" sz="1800" dirty="0" smtClean="0"/>
              <a:t>eligible goods and services</a:t>
            </a:r>
          </a:p>
          <a:p>
            <a:pPr lvl="1" eaLnBrk="1" hangingPunct="1"/>
            <a:r>
              <a:rPr lang="en-US" sz="1800" dirty="0" smtClean="0"/>
              <a:t>installed at eligible facilities </a:t>
            </a:r>
          </a:p>
          <a:p>
            <a:pPr lvl="1" eaLnBrk="1" hangingPunct="1">
              <a:lnSpc>
                <a:spcPct val="80000"/>
              </a:lnSpc>
            </a:pPr>
            <a:r>
              <a:rPr lang="en-US" sz="1800" dirty="0" smtClean="0"/>
              <a:t>provided by eligible service providers</a:t>
            </a:r>
          </a:p>
        </p:txBody>
      </p:sp>
      <p:sp>
        <p:nvSpPr>
          <p:cNvPr id="9220" name="Rectangle 2"/>
          <p:cNvSpPr>
            <a:spLocks noGrp="1" noChangeArrowheads="1"/>
          </p:cNvSpPr>
          <p:nvPr>
            <p:ph type="title"/>
          </p:nvPr>
        </p:nvSpPr>
        <p:spPr>
          <a:xfrm>
            <a:off x="609600" y="1143000"/>
            <a:ext cx="7772400" cy="7620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E-Rate Program Rules – Basic Requirements</a:t>
            </a:r>
            <a:endParaRPr lang="en-US" sz="2800" dirty="0" smtClean="0">
              <a:latin typeface="Arial" charset="0"/>
            </a:endParaRP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22</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600200"/>
            <a:ext cx="7620000" cy="3733800"/>
          </a:xfrm>
        </p:spPr>
        <p:txBody>
          <a:bodyPr/>
          <a:lstStyle/>
          <a:p>
            <a:pPr eaLnBrk="1" hangingPunct="1">
              <a:buFontTx/>
              <a:buNone/>
            </a:pPr>
            <a:endParaRPr lang="en-US" dirty="0" smtClean="0"/>
          </a:p>
          <a:p>
            <a:pPr eaLnBrk="1" hangingPunct="1">
              <a:buFontTx/>
              <a:buNone/>
            </a:pPr>
            <a:r>
              <a:rPr lang="en-US" dirty="0" smtClean="0"/>
              <a:t>	</a:t>
            </a:r>
          </a:p>
        </p:txBody>
      </p:sp>
      <p:sp>
        <p:nvSpPr>
          <p:cNvPr id="37892" name="Rectangle 2"/>
          <p:cNvSpPr>
            <a:spLocks noGrp="1" noChangeArrowheads="1"/>
          </p:cNvSpPr>
          <p:nvPr>
            <p:ph type="title"/>
          </p:nvPr>
        </p:nvSpPr>
        <p:spPr>
          <a:xfrm>
            <a:off x="457200" y="1276350"/>
            <a:ext cx="7772400" cy="781050"/>
          </a:xfrm>
        </p:spPr>
        <p:txBody>
          <a:bodyPr wrap="square" numCol="1" anchorCtr="0" compatLnSpc="1">
            <a:prstTxWarp prst="textNoShape">
              <a:avLst/>
            </a:prstTxWarp>
          </a:bodyPr>
          <a:lstStyle/>
          <a:p>
            <a:pPr eaLnBrk="1" hangingPunct="1">
              <a:defRPr/>
            </a:pPr>
            <a:r>
              <a:rPr lang="en-US" sz="2800" dirty="0" smtClean="0">
                <a:solidFill>
                  <a:schemeClr val="accent2"/>
                </a:solidFill>
                <a:latin typeface="Arial" charset="0"/>
              </a:rPr>
              <a:t>You may need CIPA compliance for E-Rate</a:t>
            </a:r>
            <a:endParaRPr lang="en-US" sz="2800" dirty="0" smtClean="0">
              <a:solidFill>
                <a:schemeClr val="accent2"/>
              </a:solidFill>
              <a:latin typeface="Arial Black" pitchFamily="34" charset="0"/>
            </a:endParaRPr>
          </a:p>
        </p:txBody>
      </p:sp>
      <p:sp>
        <p:nvSpPr>
          <p:cNvPr id="1536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536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D1CBC8D-6F3D-48EA-9BD8-13E6E9E5824B}" type="slidenum">
              <a:rPr lang="en-US" smtClean="0">
                <a:solidFill>
                  <a:schemeClr val="tx1"/>
                </a:solidFill>
              </a:rPr>
              <a:pPr/>
              <a:t>23</a:t>
            </a:fld>
            <a:endParaRPr lang="en-US" dirty="0" smtClean="0">
              <a:solidFill>
                <a:schemeClr val="tx1"/>
              </a:solidFill>
            </a:endParaRPr>
          </a:p>
        </p:txBody>
      </p:sp>
      <p:sp>
        <p:nvSpPr>
          <p:cNvPr id="15366" name="Rectangle 3"/>
          <p:cNvSpPr>
            <a:spLocks noChangeArrowheads="1"/>
          </p:cNvSpPr>
          <p:nvPr/>
        </p:nvSpPr>
        <p:spPr bwMode="auto">
          <a:xfrm>
            <a:off x="762000" y="1905000"/>
            <a:ext cx="73152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80000"/>
              </a:lnSpc>
              <a:spcBef>
                <a:spcPct val="20000"/>
              </a:spcBef>
              <a:buFontTx/>
              <a:buChar char="–"/>
            </a:pPr>
            <a:endParaRPr lang="en-US" sz="2400" dirty="0">
              <a:latin typeface="Calibri" pitchFamily="34" charset="0"/>
            </a:endParaRPr>
          </a:p>
          <a:p>
            <a:pPr marL="742950" lvl="1" indent="-285750" eaLnBrk="1" hangingPunct="1">
              <a:lnSpc>
                <a:spcPct val="80000"/>
              </a:lnSpc>
              <a:spcBef>
                <a:spcPct val="20000"/>
              </a:spcBef>
              <a:buFont typeface="Arial" charset="0"/>
              <a:buChar char="•"/>
            </a:pPr>
            <a:r>
              <a:rPr lang="en-US" sz="2200" dirty="0">
                <a:latin typeface="+mn-lt"/>
              </a:rPr>
              <a:t>CIPA (Children’s Internet Protection Act) compliance is only required if you are applying for </a:t>
            </a:r>
            <a:r>
              <a:rPr lang="en-US" sz="2200" b="1" dirty="0">
                <a:latin typeface="+mn-lt"/>
              </a:rPr>
              <a:t>Internet or Internal </a:t>
            </a:r>
            <a:r>
              <a:rPr lang="en-US" sz="2200" b="1" dirty="0" smtClean="0">
                <a:latin typeface="+mn-lt"/>
              </a:rPr>
              <a:t>Connections</a:t>
            </a:r>
          </a:p>
          <a:p>
            <a:pPr lvl="1" eaLnBrk="1" hangingPunct="1">
              <a:lnSpc>
                <a:spcPct val="80000"/>
              </a:lnSpc>
              <a:spcBef>
                <a:spcPct val="20000"/>
              </a:spcBef>
            </a:pPr>
            <a:endParaRPr lang="en-US" sz="2200" dirty="0">
              <a:latin typeface="+mn-lt"/>
            </a:endParaRPr>
          </a:p>
          <a:p>
            <a:pPr marL="742950" lvl="1" indent="-285750" eaLnBrk="1" hangingPunct="1">
              <a:lnSpc>
                <a:spcPct val="80000"/>
              </a:lnSpc>
              <a:spcBef>
                <a:spcPct val="20000"/>
              </a:spcBef>
              <a:buFont typeface="Arial" charset="0"/>
              <a:buChar char="•"/>
            </a:pPr>
            <a:r>
              <a:rPr lang="en-US" sz="2200" dirty="0">
                <a:latin typeface="+mn-lt"/>
              </a:rPr>
              <a:t>If you don’t want to mess with </a:t>
            </a:r>
            <a:r>
              <a:rPr lang="en-US" sz="2200" dirty="0" smtClean="0">
                <a:latin typeface="+mn-lt"/>
              </a:rPr>
              <a:t>CIPA…you </a:t>
            </a:r>
            <a:r>
              <a:rPr lang="en-US" sz="2200" dirty="0">
                <a:latin typeface="+mn-lt"/>
              </a:rPr>
              <a:t>should still </a:t>
            </a:r>
            <a:r>
              <a:rPr lang="en-US" sz="2200" dirty="0" smtClean="0">
                <a:latin typeface="+mn-lt"/>
              </a:rPr>
              <a:t>file for Telecom</a:t>
            </a:r>
          </a:p>
          <a:p>
            <a:pPr lvl="1" eaLnBrk="1" hangingPunct="1">
              <a:lnSpc>
                <a:spcPct val="80000"/>
              </a:lnSpc>
              <a:spcBef>
                <a:spcPct val="20000"/>
              </a:spcBef>
            </a:pPr>
            <a:endParaRPr lang="en-US" sz="2200" dirty="0" smtClean="0">
              <a:latin typeface="+mn-lt"/>
            </a:endParaRPr>
          </a:p>
          <a:p>
            <a:pPr marL="742950" lvl="1" indent="-285750" eaLnBrk="1" hangingPunct="1">
              <a:lnSpc>
                <a:spcPct val="80000"/>
              </a:lnSpc>
              <a:spcBef>
                <a:spcPct val="20000"/>
              </a:spcBef>
              <a:buFont typeface="Arial" charset="0"/>
              <a:buChar char="•"/>
            </a:pPr>
            <a:r>
              <a:rPr lang="en-US" sz="2200" dirty="0" smtClean="0">
                <a:latin typeface="+mn-lt"/>
              </a:rPr>
              <a:t>No changes to CIPA/E-Rate for FY2016</a:t>
            </a:r>
            <a:endParaRPr lang="en-US" sz="22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163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63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A25735F-15D3-4DA2-BCB5-D8741C574188}" type="slidenum">
              <a:rPr lang="en-US" smtClean="0">
                <a:solidFill>
                  <a:schemeClr val="tx1"/>
                </a:solidFill>
              </a:rPr>
              <a:pPr/>
              <a:t>24</a:t>
            </a:fld>
            <a:endParaRPr lang="en-US" dirty="0" smtClean="0">
              <a:solidFill>
                <a:schemeClr val="tx1"/>
              </a:solidFill>
            </a:endParaRPr>
          </a:p>
        </p:txBody>
      </p:sp>
      <p:sp>
        <p:nvSpPr>
          <p:cNvPr id="41990" name="Rectangle 3"/>
          <p:cNvSpPr>
            <a:spLocks noChangeArrowheads="1"/>
          </p:cNvSpPr>
          <p:nvPr/>
        </p:nvSpPr>
        <p:spPr bwMode="auto">
          <a:xfrm>
            <a:off x="739775" y="191836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lvl="1" indent="-342900" eaLnBrk="1" hangingPunct="1">
              <a:lnSpc>
                <a:spcPct val="80000"/>
              </a:lnSpc>
              <a:spcBef>
                <a:spcPct val="20000"/>
              </a:spcBef>
              <a:buFont typeface="Arial" pitchFamily="34" charset="0"/>
              <a:buChar char="•"/>
              <a:defRPr/>
            </a:pPr>
            <a:endParaRPr lang="en-US" sz="2400" dirty="0">
              <a:latin typeface="+mn-lt"/>
            </a:endParaRPr>
          </a:p>
          <a:p>
            <a:pPr marL="800100" lvl="1" indent="-342900" eaLnBrk="1" hangingPunct="1">
              <a:lnSpc>
                <a:spcPct val="80000"/>
              </a:lnSpc>
              <a:spcBef>
                <a:spcPct val="20000"/>
              </a:spcBef>
              <a:buFont typeface="Arial" pitchFamily="34" charset="0"/>
              <a:buChar char="•"/>
              <a:defRPr/>
            </a:pPr>
            <a:r>
              <a:rPr lang="en-US" sz="2200" dirty="0">
                <a:latin typeface="+mn-lt"/>
              </a:rPr>
              <a:t>Must have an Acceptable Use Policy or Internet Safety Policy that contains specific elements</a:t>
            </a:r>
          </a:p>
          <a:p>
            <a:pPr marL="800100" lvl="1" indent="-342900" eaLnBrk="1" hangingPunct="1">
              <a:lnSpc>
                <a:spcPct val="80000"/>
              </a:lnSpc>
              <a:spcBef>
                <a:spcPct val="20000"/>
              </a:spcBef>
              <a:buFont typeface="Arial" pitchFamily="34" charset="0"/>
              <a:buChar char="•"/>
              <a:defRPr/>
            </a:pPr>
            <a:endParaRPr lang="en-US" sz="2200" dirty="0">
              <a:latin typeface="+mn-lt"/>
            </a:endParaRPr>
          </a:p>
          <a:p>
            <a:pPr marL="800100" lvl="1" indent="-342900" eaLnBrk="1" hangingPunct="1">
              <a:lnSpc>
                <a:spcPct val="80000"/>
              </a:lnSpc>
              <a:spcBef>
                <a:spcPct val="20000"/>
              </a:spcBef>
              <a:buFont typeface="Arial" pitchFamily="34" charset="0"/>
              <a:buChar char="•"/>
              <a:defRPr/>
            </a:pPr>
            <a:r>
              <a:rPr lang="en-US" sz="2200" dirty="0">
                <a:latin typeface="+mn-lt"/>
              </a:rPr>
              <a:t>Must have a public hearing and public notice</a:t>
            </a:r>
          </a:p>
          <a:p>
            <a:pPr marL="800100" lvl="1" indent="-342900" eaLnBrk="1" hangingPunct="1">
              <a:lnSpc>
                <a:spcPct val="80000"/>
              </a:lnSpc>
              <a:spcBef>
                <a:spcPct val="20000"/>
              </a:spcBef>
              <a:buFont typeface="Arial" pitchFamily="34" charset="0"/>
              <a:buChar char="•"/>
              <a:defRPr/>
            </a:pPr>
            <a:endParaRPr lang="en-US" sz="2200" dirty="0">
              <a:latin typeface="+mn-lt"/>
            </a:endParaRPr>
          </a:p>
          <a:p>
            <a:pPr marL="800100" lvl="1" indent="-342900" eaLnBrk="1" hangingPunct="1">
              <a:lnSpc>
                <a:spcPct val="80000"/>
              </a:lnSpc>
              <a:spcBef>
                <a:spcPct val="20000"/>
              </a:spcBef>
              <a:buFont typeface="Arial" pitchFamily="34" charset="0"/>
              <a:buChar char="•"/>
              <a:defRPr/>
            </a:pPr>
            <a:r>
              <a:rPr lang="en-US" sz="2200" dirty="0">
                <a:latin typeface="+mn-lt"/>
              </a:rPr>
              <a:t>Must have technology protection (filtering) software in place to protect minors. </a:t>
            </a:r>
          </a:p>
          <a:p>
            <a:pPr marL="800100" lvl="1" indent="-342900" eaLnBrk="1" hangingPunct="1">
              <a:lnSpc>
                <a:spcPct val="80000"/>
              </a:lnSpc>
              <a:spcBef>
                <a:spcPct val="20000"/>
              </a:spcBef>
              <a:buFont typeface="Arial" pitchFamily="34" charset="0"/>
              <a:buChar char="•"/>
              <a:defRPr/>
            </a:pPr>
            <a:endParaRPr lang="en-US" sz="2200" dirty="0">
              <a:latin typeface="+mn-lt"/>
            </a:endParaRPr>
          </a:p>
          <a:p>
            <a:pPr marL="800100" lvl="1" indent="-342900" eaLnBrk="1" hangingPunct="1">
              <a:lnSpc>
                <a:spcPct val="80000"/>
              </a:lnSpc>
              <a:spcBef>
                <a:spcPct val="20000"/>
              </a:spcBef>
              <a:buFont typeface="Arial" pitchFamily="34" charset="0"/>
              <a:buChar char="•"/>
              <a:defRPr/>
            </a:pPr>
            <a:r>
              <a:rPr lang="en-US" sz="2200" dirty="0">
                <a:latin typeface="+mn-lt"/>
              </a:rPr>
              <a:t>All documentation supporting compliance with CIPA rules is maintained in E-rate binder.</a:t>
            </a:r>
          </a:p>
        </p:txBody>
      </p:sp>
      <p:sp>
        <p:nvSpPr>
          <p:cNvPr id="8" name="Rectangle 2"/>
          <p:cNvSpPr txBox="1">
            <a:spLocks noChangeArrowheads="1"/>
          </p:cNvSpPr>
          <p:nvPr/>
        </p:nvSpPr>
        <p:spPr>
          <a:xfrm>
            <a:off x="381000" y="1154112"/>
            <a:ext cx="7772400" cy="827088"/>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2800" dirty="0" smtClean="0">
                <a:solidFill>
                  <a:schemeClr val="accent2"/>
                </a:solidFill>
                <a:latin typeface="Arial" charset="0"/>
              </a:rPr>
              <a:t>CIPA Requirements </a:t>
            </a:r>
            <a:br>
              <a:rPr lang="en-US" sz="2800" dirty="0" smtClean="0">
                <a:solidFill>
                  <a:schemeClr val="accent2"/>
                </a:solidFill>
                <a:latin typeface="Arial" charset="0"/>
              </a:rPr>
            </a:br>
            <a:r>
              <a:rPr lang="en-US" sz="2800" dirty="0" smtClean="0">
                <a:solidFill>
                  <a:schemeClr val="accent2"/>
                </a:solidFill>
                <a:latin typeface="Arial" charset="0"/>
              </a:rPr>
              <a:t>(</a:t>
            </a:r>
            <a:r>
              <a:rPr lang="en-US" sz="1800" dirty="0" smtClean="0">
                <a:solidFill>
                  <a:schemeClr val="accent2"/>
                </a:solidFill>
                <a:latin typeface="Arial" charset="0"/>
              </a:rPr>
              <a:t>Includes Protecting Children in the 21</a:t>
            </a:r>
            <a:r>
              <a:rPr lang="en-US" sz="1800" baseline="30000" dirty="0" smtClean="0">
                <a:solidFill>
                  <a:schemeClr val="accent2"/>
                </a:solidFill>
                <a:latin typeface="Arial" charset="0"/>
              </a:rPr>
              <a:t>st</a:t>
            </a:r>
            <a:r>
              <a:rPr lang="en-US" sz="1800" dirty="0" smtClean="0">
                <a:solidFill>
                  <a:schemeClr val="accent2"/>
                </a:solidFill>
                <a:latin typeface="Arial" charset="0"/>
              </a:rPr>
              <a:t> Century Act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362200"/>
            <a:ext cx="7620000" cy="4800600"/>
          </a:xfrm>
        </p:spPr>
        <p:txBody>
          <a:bodyPr/>
          <a:lstStyle/>
          <a:p>
            <a:pPr eaLnBrk="1" hangingPunct="1">
              <a:buFontTx/>
              <a:buNone/>
            </a:pPr>
            <a:endParaRPr lang="en-US" dirty="0" smtClean="0"/>
          </a:p>
          <a:p>
            <a:pPr eaLnBrk="1" hangingPunct="1">
              <a:buFontTx/>
              <a:buNone/>
            </a:pPr>
            <a:r>
              <a:rPr lang="en-US" dirty="0" smtClean="0"/>
              <a:t>	</a:t>
            </a:r>
          </a:p>
        </p:txBody>
      </p:sp>
      <p:sp>
        <p:nvSpPr>
          <p:cNvPr id="41988" name="Rectangle 2"/>
          <p:cNvSpPr>
            <a:spLocks noGrp="1" noChangeArrowheads="1"/>
          </p:cNvSpPr>
          <p:nvPr>
            <p:ph type="title"/>
          </p:nvPr>
        </p:nvSpPr>
        <p:spPr>
          <a:xfrm>
            <a:off x="381000" y="1154112"/>
            <a:ext cx="7772400" cy="827088"/>
          </a:xfrm>
        </p:spPr>
        <p:txBody>
          <a:bodyPr/>
          <a:lstStyle/>
          <a:p>
            <a:pPr eaLnBrk="1" fontAlgn="auto" hangingPunct="1">
              <a:spcAft>
                <a:spcPts val="0"/>
              </a:spcAft>
              <a:defRPr/>
            </a:pPr>
            <a:r>
              <a:rPr lang="en-US" sz="2800" dirty="0" smtClean="0">
                <a:solidFill>
                  <a:schemeClr val="accent2"/>
                </a:solidFill>
                <a:latin typeface="Arial" charset="0"/>
              </a:rPr>
              <a:t> CIPA Requirements – PIA will ask you…</a:t>
            </a:r>
            <a:r>
              <a:rPr lang="en-US" sz="1800" dirty="0" smtClean="0">
                <a:solidFill>
                  <a:schemeClr val="accent2"/>
                </a:solidFill>
                <a:latin typeface="Arial" charset="0"/>
              </a:rPr>
              <a:t> </a:t>
            </a:r>
          </a:p>
        </p:txBody>
      </p:sp>
      <p:sp>
        <p:nvSpPr>
          <p:cNvPr id="1843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843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147C6B4-0BA3-4233-BA9A-54977F97A879}" type="slidenum">
              <a:rPr lang="en-US" smtClean="0">
                <a:solidFill>
                  <a:schemeClr val="tx1"/>
                </a:solidFill>
              </a:rPr>
              <a:pPr/>
              <a:t>25</a:t>
            </a:fld>
            <a:endParaRPr lang="en-US" dirty="0" smtClean="0">
              <a:solidFill>
                <a:schemeClr val="tx1"/>
              </a:solidFill>
            </a:endParaRPr>
          </a:p>
        </p:txBody>
      </p:sp>
      <p:sp>
        <p:nvSpPr>
          <p:cNvPr id="18438"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13" name="Rectangle 3"/>
          <p:cNvSpPr txBox="1">
            <a:spLocks noChangeArrowheads="1"/>
          </p:cNvSpPr>
          <p:nvPr/>
        </p:nvSpPr>
        <p:spPr bwMode="auto">
          <a:xfrm>
            <a:off x="685800" y="1752600"/>
            <a:ext cx="792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eaLnBrk="1" hangingPunct="1">
              <a:lnSpc>
                <a:spcPct val="60000"/>
              </a:lnSpc>
              <a:buFontTx/>
              <a:buNone/>
            </a:pPr>
            <a:endParaRPr lang="en-US" sz="900" dirty="0" smtClean="0">
              <a:latin typeface="Arial Black" pitchFamily="34" charset="0"/>
            </a:endParaRPr>
          </a:p>
          <a:p>
            <a:pPr lvl="1" eaLnBrk="1" hangingPunct="1">
              <a:lnSpc>
                <a:spcPct val="150000"/>
              </a:lnSpc>
            </a:pPr>
            <a:r>
              <a:rPr lang="en-US" dirty="0"/>
              <a:t>Do you have a technology protection measure in place</a:t>
            </a:r>
            <a:r>
              <a:rPr lang="en-US" dirty="0" smtClean="0"/>
              <a:t>?</a:t>
            </a:r>
            <a:endParaRPr lang="en-US" dirty="0"/>
          </a:p>
          <a:p>
            <a:pPr lvl="1" eaLnBrk="1" hangingPunct="1">
              <a:lnSpc>
                <a:spcPct val="150000"/>
              </a:lnSpc>
            </a:pPr>
            <a:r>
              <a:rPr lang="en-US" dirty="0"/>
              <a:t>Have you provided reasonable public notice to address a proposed technology protection measure and </a:t>
            </a:r>
            <a:r>
              <a:rPr lang="en-US" dirty="0" smtClean="0"/>
              <a:t>Internet </a:t>
            </a:r>
            <a:r>
              <a:rPr lang="en-US" dirty="0"/>
              <a:t>safety policy</a:t>
            </a:r>
            <a:r>
              <a:rPr lang="en-US" dirty="0" smtClean="0"/>
              <a:t>?</a:t>
            </a:r>
          </a:p>
          <a:p>
            <a:pPr lvl="1" eaLnBrk="1" hangingPunct="1">
              <a:lnSpc>
                <a:spcPct val="150000"/>
              </a:lnSpc>
            </a:pPr>
            <a:r>
              <a:rPr lang="en-US" dirty="0"/>
              <a:t>Have you held at least one public hearing to address a proposed technology protection measure and Internet safety </a:t>
            </a:r>
            <a:r>
              <a:rPr lang="en-US" dirty="0" smtClean="0"/>
              <a:t>policy?</a:t>
            </a:r>
            <a:endParaRPr lang="en-US" dirty="0"/>
          </a:p>
          <a:p>
            <a:pPr lvl="1" eaLnBrk="1" hangingPunct="1">
              <a:lnSpc>
                <a:spcPct val="150000"/>
              </a:lnSpc>
            </a:pPr>
            <a:r>
              <a:rPr lang="en-US" dirty="0"/>
              <a:t>Did you have an Internet Safety Policy in place? </a:t>
            </a:r>
            <a:endParaRPr lang="en-US" dirty="0" smtClean="0"/>
          </a:p>
          <a:p>
            <a:pPr lvl="1" eaLnBrk="1" hangingPunct="1">
              <a:lnSpc>
                <a:spcPct val="150000"/>
              </a:lnSpc>
            </a:pPr>
            <a:r>
              <a:rPr lang="en-US" dirty="0" smtClean="0"/>
              <a:t>Provide a written copy</a:t>
            </a:r>
            <a:endParaRPr lang="en-US" dirty="0"/>
          </a:p>
        </p:txBody>
      </p:sp>
      <p:sp>
        <p:nvSpPr>
          <p:cNvPr id="3" name="TextBox 2"/>
          <p:cNvSpPr txBox="1"/>
          <p:nvPr/>
        </p:nvSpPr>
        <p:spPr>
          <a:xfrm>
            <a:off x="2895600" y="5791200"/>
            <a:ext cx="3733800" cy="369332"/>
          </a:xfrm>
          <a:prstGeom prst="rect">
            <a:avLst/>
          </a:prstGeom>
          <a:noFill/>
        </p:spPr>
        <p:txBody>
          <a:bodyPr wrap="square" rtlCol="0">
            <a:spAutoFit/>
          </a:bodyPr>
          <a:lstStyle/>
          <a:p>
            <a:r>
              <a:rPr lang="en-US" dirty="0" smtClean="0">
                <a:hlinkClick r:id="rId2" action="ppaction://hlinkfile"/>
              </a:rPr>
              <a:t>PIA CIPA Questions.docx</a:t>
            </a:r>
            <a:endParaRPr lang="en-US" dirty="0"/>
          </a:p>
        </p:txBody>
      </p:sp>
    </p:spTree>
    <p:extLst>
      <p:ext uri="{BB962C8B-B14F-4D97-AF65-F5344CB8AC3E}">
        <p14:creationId xmlns:p14="http://schemas.microsoft.com/office/powerpoint/2010/main" val="1305479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362200"/>
            <a:ext cx="7620000" cy="4800600"/>
          </a:xfrm>
        </p:spPr>
        <p:txBody>
          <a:bodyPr/>
          <a:lstStyle/>
          <a:p>
            <a:pPr eaLnBrk="1" hangingPunct="1">
              <a:buFontTx/>
              <a:buNone/>
            </a:pPr>
            <a:endParaRPr lang="en-US" dirty="0" smtClean="0"/>
          </a:p>
          <a:p>
            <a:pPr eaLnBrk="1" hangingPunct="1">
              <a:buFontTx/>
              <a:buNone/>
            </a:pPr>
            <a:r>
              <a:rPr lang="en-US" dirty="0" smtClean="0"/>
              <a:t>	</a:t>
            </a:r>
          </a:p>
        </p:txBody>
      </p:sp>
      <p:sp>
        <p:nvSpPr>
          <p:cNvPr id="41988" name="Rectangle 2"/>
          <p:cNvSpPr>
            <a:spLocks noGrp="1" noChangeArrowheads="1"/>
          </p:cNvSpPr>
          <p:nvPr>
            <p:ph type="title"/>
          </p:nvPr>
        </p:nvSpPr>
        <p:spPr>
          <a:xfrm>
            <a:off x="381000" y="1154112"/>
            <a:ext cx="7772400" cy="827088"/>
          </a:xfrm>
        </p:spPr>
        <p:txBody>
          <a:bodyPr/>
          <a:lstStyle/>
          <a:p>
            <a:pPr eaLnBrk="1" fontAlgn="auto" hangingPunct="1">
              <a:spcAft>
                <a:spcPts val="0"/>
              </a:spcAft>
              <a:defRPr/>
            </a:pPr>
            <a:r>
              <a:rPr lang="en-US" sz="2800" dirty="0" smtClean="0">
                <a:solidFill>
                  <a:schemeClr val="accent2"/>
                </a:solidFill>
                <a:latin typeface="Arial" charset="0"/>
              </a:rPr>
              <a:t> CIPA Resources</a:t>
            </a:r>
            <a:endParaRPr lang="en-US" sz="1800" dirty="0" smtClean="0">
              <a:solidFill>
                <a:schemeClr val="accent2"/>
              </a:solidFill>
              <a:latin typeface="Arial" charset="0"/>
            </a:endParaRPr>
          </a:p>
        </p:txBody>
      </p:sp>
      <p:sp>
        <p:nvSpPr>
          <p:cNvPr id="1843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843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147C6B4-0BA3-4233-BA9A-54977F97A879}" type="slidenum">
              <a:rPr lang="en-US" smtClean="0">
                <a:solidFill>
                  <a:schemeClr val="tx1"/>
                </a:solidFill>
              </a:rPr>
              <a:pPr/>
              <a:t>26</a:t>
            </a:fld>
            <a:endParaRPr lang="en-US" dirty="0" smtClean="0">
              <a:solidFill>
                <a:schemeClr val="tx1"/>
              </a:solidFill>
            </a:endParaRPr>
          </a:p>
        </p:txBody>
      </p:sp>
      <p:sp>
        <p:nvSpPr>
          <p:cNvPr id="18438"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10" name="Rectangle 4"/>
          <p:cNvSpPr>
            <a:spLocks noChangeArrowheads="1"/>
          </p:cNvSpPr>
          <p:nvPr/>
        </p:nvSpPr>
        <p:spPr bwMode="auto">
          <a:xfrm>
            <a:off x="1792617" y="2747893"/>
            <a:ext cx="498091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dirty="0" smtClean="0"/>
              <a:t>CIPA </a:t>
            </a:r>
            <a:r>
              <a:rPr lang="en-US" dirty="0"/>
              <a:t>Rules from FCC</a:t>
            </a:r>
          </a:p>
          <a:p>
            <a:pPr algn="ctr"/>
            <a:r>
              <a:rPr lang="en-US" dirty="0"/>
              <a:t>   </a:t>
            </a:r>
            <a:r>
              <a:rPr lang="en-US" dirty="0">
                <a:hlinkClick r:id="rId2"/>
              </a:rPr>
              <a:t>http://www.fcc.gov/cgb/consumerfacts/cipa.html</a:t>
            </a:r>
            <a:endParaRPr lang="en-US" dirty="0"/>
          </a:p>
          <a:p>
            <a:pPr algn="ctr"/>
            <a:endParaRPr lang="en-US" dirty="0"/>
          </a:p>
          <a:p>
            <a:pPr algn="ctr"/>
            <a:r>
              <a:rPr lang="en-US" dirty="0"/>
              <a:t>CIPA Rules from SLD</a:t>
            </a:r>
          </a:p>
          <a:p>
            <a:pPr algn="ctr"/>
            <a:r>
              <a:rPr lang="en-US" dirty="0"/>
              <a:t>  </a:t>
            </a:r>
            <a:r>
              <a:rPr lang="en-US" dirty="0" smtClean="0">
                <a:hlinkClick r:id="rId3"/>
              </a:rPr>
              <a:t>CIPA - Schools and Libraries Program - USAC.org</a:t>
            </a:r>
            <a:endParaRPr lang="en-US" dirty="0"/>
          </a:p>
          <a:p>
            <a:pPr algn="ctr"/>
            <a:endParaRPr lang="en-US" dirty="0"/>
          </a:p>
        </p:txBody>
      </p:sp>
    </p:spTree>
    <p:extLst>
      <p:ext uri="{BB962C8B-B14F-4D97-AF65-F5344CB8AC3E}">
        <p14:creationId xmlns:p14="http://schemas.microsoft.com/office/powerpoint/2010/main" val="3470391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14400" y="13716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ELIGIBILE GOODS</a:t>
            </a:r>
          </a:p>
          <a:p>
            <a:pPr algn="ctr" eaLnBrk="1" hangingPunct="1">
              <a:lnSpc>
                <a:spcPct val="150000"/>
              </a:lnSpc>
              <a:buClr>
                <a:srgbClr val="CC0000"/>
              </a:buClr>
              <a:buFontTx/>
              <a:buNone/>
            </a:pPr>
            <a:r>
              <a:rPr lang="en-US" sz="3600" b="1" i="1" dirty="0" smtClean="0"/>
              <a:t>AND SERVICES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27</a:t>
            </a:fld>
            <a:endParaRPr lang="en-US" dirty="0" smtClean="0">
              <a:solidFill>
                <a:schemeClr val="tx1"/>
              </a:solidFill>
            </a:endParaRPr>
          </a:p>
        </p:txBody>
      </p:sp>
    </p:spTree>
    <p:extLst>
      <p:ext uri="{BB962C8B-B14F-4D97-AF65-F5344CB8AC3E}">
        <p14:creationId xmlns:p14="http://schemas.microsoft.com/office/powerpoint/2010/main" val="3507565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09600" y="1676400"/>
            <a:ext cx="8001000" cy="4495800"/>
          </a:xfrm>
        </p:spPr>
        <p:txBody>
          <a:bodyPr/>
          <a:lstStyle/>
          <a:p>
            <a:pPr algn="ctr" eaLnBrk="1" hangingPunct="1">
              <a:lnSpc>
                <a:spcPct val="60000"/>
              </a:lnSpc>
              <a:buFontTx/>
              <a:buNone/>
            </a:pPr>
            <a:endParaRPr lang="en-US" sz="900" dirty="0" smtClean="0">
              <a:latin typeface="Arial Black" pitchFamily="34" charset="0"/>
            </a:endParaRPr>
          </a:p>
          <a:p>
            <a:pPr eaLnBrk="1" hangingPunct="1">
              <a:lnSpc>
                <a:spcPct val="150000"/>
              </a:lnSpc>
            </a:pPr>
            <a:r>
              <a:rPr lang="en-US" dirty="0" smtClean="0"/>
              <a:t>Category 1 (to the building) – always funded</a:t>
            </a:r>
          </a:p>
          <a:p>
            <a:pPr lvl="1" eaLnBrk="1" hangingPunct="1">
              <a:lnSpc>
                <a:spcPct val="150000"/>
              </a:lnSpc>
            </a:pPr>
            <a:r>
              <a:rPr lang="en-US" sz="1800" dirty="0" smtClean="0"/>
              <a:t>Voice Services </a:t>
            </a:r>
          </a:p>
          <a:p>
            <a:pPr lvl="1" eaLnBrk="1" hangingPunct="1">
              <a:lnSpc>
                <a:spcPct val="150000"/>
              </a:lnSpc>
            </a:pPr>
            <a:r>
              <a:rPr lang="en-US" sz="1800" dirty="0" smtClean="0"/>
              <a:t>Telecommunications (including Dark Fiber)</a:t>
            </a:r>
          </a:p>
          <a:p>
            <a:pPr lvl="1" eaLnBrk="1" hangingPunct="1">
              <a:lnSpc>
                <a:spcPct val="150000"/>
              </a:lnSpc>
            </a:pPr>
            <a:r>
              <a:rPr lang="en-US" sz="1800" dirty="0" smtClean="0"/>
              <a:t>Internet Access </a:t>
            </a:r>
          </a:p>
          <a:p>
            <a:pPr eaLnBrk="1" hangingPunct="1">
              <a:lnSpc>
                <a:spcPct val="130000"/>
              </a:lnSpc>
              <a:spcBef>
                <a:spcPct val="55000"/>
              </a:spcBef>
            </a:pPr>
            <a:r>
              <a:rPr lang="en-US" dirty="0" smtClean="0"/>
              <a:t>Category 2 (within the building) – virtually always funded – annual maximum per student per building</a:t>
            </a:r>
          </a:p>
          <a:p>
            <a:pPr lvl="1" eaLnBrk="1" hangingPunct="1">
              <a:lnSpc>
                <a:spcPct val="140000"/>
              </a:lnSpc>
            </a:pPr>
            <a:r>
              <a:rPr lang="en-US" sz="1800" dirty="0" smtClean="0"/>
              <a:t>Internal Connections </a:t>
            </a:r>
            <a:endParaRPr lang="en-US" sz="1800" strike="sngStrike" dirty="0" smtClean="0"/>
          </a:p>
          <a:p>
            <a:pPr lvl="1" eaLnBrk="1" hangingPunct="1">
              <a:lnSpc>
                <a:spcPct val="140000"/>
              </a:lnSpc>
            </a:pPr>
            <a:r>
              <a:rPr lang="en-US" sz="1800" dirty="0" smtClean="0"/>
              <a:t>Basic Maintenance of Internal Connections </a:t>
            </a:r>
          </a:p>
          <a:p>
            <a:pPr lvl="1" eaLnBrk="1" hangingPunct="1">
              <a:lnSpc>
                <a:spcPct val="140000"/>
              </a:lnSpc>
            </a:pPr>
            <a:r>
              <a:rPr lang="en-US" sz="1800" dirty="0" smtClean="0"/>
              <a:t>MIBS</a:t>
            </a:r>
          </a:p>
        </p:txBody>
      </p:sp>
      <p:sp>
        <p:nvSpPr>
          <p:cNvPr id="11268" name="Rectangle 2"/>
          <p:cNvSpPr>
            <a:spLocks noGrp="1" noChangeArrowheads="1"/>
          </p:cNvSpPr>
          <p:nvPr>
            <p:ph type="title"/>
          </p:nvPr>
        </p:nvSpPr>
        <p:spPr>
          <a:xfrm>
            <a:off x="685800" y="914400"/>
            <a:ext cx="7772400" cy="1143000"/>
          </a:xfrm>
        </p:spPr>
        <p:txBody>
          <a:bodyPr/>
          <a:lstStyle/>
          <a:p>
            <a:pPr eaLnBrk="1" fontAlgn="auto" hangingPunct="1">
              <a:spcAft>
                <a:spcPts val="0"/>
              </a:spcAft>
              <a:defRPr/>
            </a:pPr>
            <a:r>
              <a:rPr lang="en-US" sz="2800" dirty="0" smtClean="0">
                <a:solidFill>
                  <a:schemeClr val="accent2"/>
                </a:solidFill>
                <a:latin typeface="Arial" charset="0"/>
              </a:rPr>
              <a:t>E-Rate Eligibility – </a:t>
            </a:r>
            <a:r>
              <a:rPr lang="en-US" sz="2800" i="1" dirty="0" smtClean="0">
                <a:solidFill>
                  <a:schemeClr val="accent2"/>
                </a:solidFill>
                <a:latin typeface="Arial" charset="0"/>
              </a:rPr>
              <a:t>2 Categories</a:t>
            </a:r>
          </a:p>
        </p:txBody>
      </p:sp>
      <p:sp>
        <p:nvSpPr>
          <p:cNvPr id="204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04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6829A17-77BD-4DF4-B0CE-37D02577F38D}" type="slidenum">
              <a:rPr lang="en-US" smtClean="0">
                <a:solidFill>
                  <a:schemeClr val="tx1"/>
                </a:solidFill>
              </a:rPr>
              <a:pPr/>
              <a:t>28</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310" y="1676400"/>
            <a:ext cx="7620000" cy="4419601"/>
          </a:xfrm>
        </p:spPr>
        <p:txBody>
          <a:bodyPr/>
          <a:lstStyle/>
          <a:p>
            <a:pPr eaLnBrk="1" hangingPunct="1">
              <a:lnSpc>
                <a:spcPct val="90000"/>
              </a:lnSpc>
              <a:defRPr/>
            </a:pPr>
            <a:r>
              <a:rPr lang="en-US" b="1" dirty="0" smtClean="0"/>
              <a:t>Category 1</a:t>
            </a:r>
          </a:p>
          <a:p>
            <a:pPr lvl="1" eaLnBrk="1" hangingPunct="1">
              <a:lnSpc>
                <a:spcPct val="80000"/>
              </a:lnSpc>
              <a:spcBef>
                <a:spcPct val="0"/>
              </a:spcBef>
              <a:defRPr/>
            </a:pPr>
            <a:r>
              <a:rPr lang="en-US" sz="1800" dirty="0" smtClean="0"/>
              <a:t>Local </a:t>
            </a:r>
            <a:r>
              <a:rPr lang="en-US" sz="1800" dirty="0"/>
              <a:t>and long distance telephone usage, </a:t>
            </a:r>
            <a:r>
              <a:rPr lang="en-US" sz="1800" dirty="0" smtClean="0"/>
              <a:t>VoIP, PRI, T-1, WAN (any technology), Cellular</a:t>
            </a:r>
            <a:endParaRPr lang="en-US" sz="1800" strike="sngStrike" dirty="0" smtClean="0"/>
          </a:p>
          <a:p>
            <a:pPr lvl="1" eaLnBrk="1" hangingPunct="1">
              <a:lnSpc>
                <a:spcPct val="80000"/>
              </a:lnSpc>
              <a:spcBef>
                <a:spcPct val="0"/>
              </a:spcBef>
              <a:defRPr/>
            </a:pPr>
            <a:endParaRPr lang="en-US" sz="1800" dirty="0"/>
          </a:p>
          <a:p>
            <a:pPr lvl="1" eaLnBrk="1" hangingPunct="1">
              <a:lnSpc>
                <a:spcPct val="80000"/>
              </a:lnSpc>
              <a:spcBef>
                <a:spcPct val="0"/>
              </a:spcBef>
              <a:defRPr/>
            </a:pPr>
            <a:r>
              <a:rPr lang="en-US" sz="1800" dirty="0" smtClean="0"/>
              <a:t>Dark Fiber (from any provider) – new rules for 2016 </a:t>
            </a:r>
            <a:endParaRPr lang="en-US" sz="1800" dirty="0"/>
          </a:p>
          <a:p>
            <a:pPr lvl="1" eaLnBrk="1" hangingPunct="1">
              <a:lnSpc>
                <a:spcPct val="80000"/>
              </a:lnSpc>
              <a:spcBef>
                <a:spcPct val="0"/>
              </a:spcBef>
              <a:defRPr/>
            </a:pPr>
            <a:endParaRPr lang="en-US" sz="1800" dirty="0"/>
          </a:p>
          <a:p>
            <a:pPr lvl="1" eaLnBrk="1" hangingPunct="1">
              <a:lnSpc>
                <a:spcPct val="80000"/>
              </a:lnSpc>
              <a:spcBef>
                <a:spcPct val="0"/>
              </a:spcBef>
              <a:defRPr/>
            </a:pPr>
            <a:r>
              <a:rPr lang="en-US" sz="1800" dirty="0"/>
              <a:t>Internet </a:t>
            </a:r>
            <a:r>
              <a:rPr lang="en-US" sz="1800" dirty="0" smtClean="0"/>
              <a:t>Access</a:t>
            </a:r>
            <a:r>
              <a:rPr lang="en-US" sz="1800" dirty="0"/>
              <a:t> </a:t>
            </a:r>
            <a:r>
              <a:rPr lang="en-US" sz="1800" dirty="0" smtClean="0"/>
              <a:t>(any technology)</a:t>
            </a:r>
            <a:endParaRPr lang="en-US" sz="1800" strike="sngStrike" dirty="0"/>
          </a:p>
          <a:p>
            <a:pPr eaLnBrk="1" hangingPunct="1">
              <a:lnSpc>
                <a:spcPct val="80000"/>
              </a:lnSpc>
              <a:spcBef>
                <a:spcPct val="0"/>
              </a:spcBef>
              <a:defRPr/>
            </a:pPr>
            <a:endParaRPr lang="en-US" dirty="0"/>
          </a:p>
          <a:p>
            <a:pPr eaLnBrk="1" hangingPunct="1">
              <a:lnSpc>
                <a:spcPct val="80000"/>
              </a:lnSpc>
              <a:spcBef>
                <a:spcPct val="0"/>
              </a:spcBef>
              <a:defRPr/>
            </a:pPr>
            <a:r>
              <a:rPr lang="en-US" b="1" dirty="0" smtClean="0"/>
              <a:t>Category 2</a:t>
            </a:r>
          </a:p>
          <a:p>
            <a:pPr lvl="1" eaLnBrk="1" hangingPunct="1">
              <a:lnSpc>
                <a:spcPct val="80000"/>
              </a:lnSpc>
              <a:spcBef>
                <a:spcPct val="0"/>
              </a:spcBef>
              <a:defRPr/>
            </a:pPr>
            <a:r>
              <a:rPr lang="en-US" sz="1800" dirty="0" smtClean="0"/>
              <a:t>Internal Broadband and </a:t>
            </a:r>
            <a:r>
              <a:rPr lang="en-US" sz="1800" dirty="0" err="1" smtClean="0"/>
              <a:t>WiFi</a:t>
            </a:r>
            <a:r>
              <a:rPr lang="en-US" sz="1800" dirty="0" smtClean="0"/>
              <a:t> - LAN/WAN wired and wireless components including cabling, switches</a:t>
            </a:r>
            <a:r>
              <a:rPr lang="en-US" sz="1800" dirty="0"/>
              <a:t>, routers, racks, </a:t>
            </a:r>
            <a:r>
              <a:rPr lang="en-US" sz="1800" dirty="0" smtClean="0"/>
              <a:t>UPS.  Includes installation and maintenance on all eligible items</a:t>
            </a:r>
            <a:endParaRPr lang="en-US" sz="1800" dirty="0"/>
          </a:p>
          <a:p>
            <a:pPr lvl="1" eaLnBrk="1" hangingPunct="1">
              <a:lnSpc>
                <a:spcPct val="80000"/>
              </a:lnSpc>
              <a:spcBef>
                <a:spcPct val="0"/>
              </a:spcBef>
              <a:defRPr/>
            </a:pPr>
            <a:endParaRPr lang="en-US" sz="1800" dirty="0" smtClean="0"/>
          </a:p>
          <a:p>
            <a:pPr lvl="1" eaLnBrk="1" hangingPunct="1">
              <a:lnSpc>
                <a:spcPct val="80000"/>
              </a:lnSpc>
              <a:spcBef>
                <a:spcPct val="0"/>
              </a:spcBef>
              <a:defRPr/>
            </a:pPr>
            <a:r>
              <a:rPr lang="en-US" sz="1800" dirty="0" smtClean="0"/>
              <a:t>Basic Maintenance – only for work actually performed</a:t>
            </a:r>
          </a:p>
          <a:p>
            <a:pPr lvl="1" eaLnBrk="1" hangingPunct="1">
              <a:lnSpc>
                <a:spcPct val="80000"/>
              </a:lnSpc>
              <a:spcBef>
                <a:spcPct val="0"/>
              </a:spcBef>
              <a:defRPr/>
            </a:pPr>
            <a:endParaRPr lang="en-US" sz="1800" dirty="0"/>
          </a:p>
          <a:p>
            <a:pPr lvl="1" eaLnBrk="1" hangingPunct="1">
              <a:lnSpc>
                <a:spcPct val="80000"/>
              </a:lnSpc>
              <a:spcBef>
                <a:spcPct val="0"/>
              </a:spcBef>
              <a:defRPr/>
            </a:pPr>
            <a:r>
              <a:rPr lang="en-US" sz="1800" dirty="0" smtClean="0"/>
              <a:t>MIBS - Managed LAN and </a:t>
            </a:r>
            <a:r>
              <a:rPr lang="en-US" sz="1800" dirty="0" err="1" smtClean="0"/>
              <a:t>WiFI</a:t>
            </a:r>
            <a:r>
              <a:rPr lang="en-US" sz="1800" dirty="0" smtClean="0"/>
              <a:t> (equipment and ‘management’ do not have to come from same supplier)</a:t>
            </a:r>
          </a:p>
          <a:p>
            <a:pPr lvl="1" eaLnBrk="1" hangingPunct="1">
              <a:lnSpc>
                <a:spcPct val="80000"/>
              </a:lnSpc>
              <a:spcBef>
                <a:spcPct val="0"/>
              </a:spcBef>
              <a:defRPr/>
            </a:pPr>
            <a:endParaRPr lang="en-US" sz="1800" dirty="0"/>
          </a:p>
          <a:p>
            <a:pPr lvl="1" eaLnBrk="1" hangingPunct="1">
              <a:lnSpc>
                <a:spcPct val="80000"/>
              </a:lnSpc>
              <a:spcBef>
                <a:spcPct val="0"/>
              </a:spcBef>
              <a:defRPr/>
            </a:pPr>
            <a:r>
              <a:rPr lang="en-US" sz="1800" dirty="0" smtClean="0"/>
              <a:t>Virtualization and cloud based functionality</a:t>
            </a:r>
          </a:p>
          <a:p>
            <a:pPr lvl="2" eaLnBrk="1" hangingPunct="1">
              <a:lnSpc>
                <a:spcPct val="90000"/>
              </a:lnSpc>
              <a:defRPr/>
            </a:pPr>
            <a:endParaRPr lang="en-US" dirty="0"/>
          </a:p>
          <a:p>
            <a:endParaRPr lang="en-US" dirty="0"/>
          </a:p>
        </p:txBody>
      </p:sp>
      <p:sp>
        <p:nvSpPr>
          <p:cNvPr id="12292" name="Rectangle 2"/>
          <p:cNvSpPr>
            <a:spLocks noGrp="1" noChangeArrowheads="1"/>
          </p:cNvSpPr>
          <p:nvPr>
            <p:ph type="title"/>
          </p:nvPr>
        </p:nvSpPr>
        <p:spPr>
          <a:xfrm>
            <a:off x="533400" y="1066800"/>
            <a:ext cx="7772400" cy="685800"/>
          </a:xfrm>
        </p:spPr>
        <p:txBody>
          <a:bodyPr wrap="square" numCol="1" anchorCtr="0" compatLnSpc="1">
            <a:prstTxWarp prst="textNoShape">
              <a:avLst/>
            </a:prstTxWarp>
          </a:bodyPr>
          <a:lstStyle/>
          <a:p>
            <a:pPr eaLnBrk="1" hangingPunct="1">
              <a:lnSpc>
                <a:spcPct val="90000"/>
              </a:lnSpc>
              <a:defRPr/>
            </a:pPr>
            <a:r>
              <a:rPr lang="en-US" sz="2800" dirty="0" smtClean="0">
                <a:solidFill>
                  <a:schemeClr val="accent2"/>
                </a:solidFill>
                <a:latin typeface="Arial" charset="0"/>
              </a:rPr>
              <a:t>E-Rate Eligibility - What’s Covered ?</a:t>
            </a:r>
          </a:p>
        </p:txBody>
      </p:sp>
      <p:sp>
        <p:nvSpPr>
          <p:cNvPr id="2150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150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A0B1A23-7AF5-4EEF-A466-D05379439975}" type="slidenum">
              <a:rPr lang="en-US" smtClean="0">
                <a:solidFill>
                  <a:schemeClr val="tx1"/>
                </a:solidFill>
              </a:rPr>
              <a:pPr/>
              <a:t>29</a:t>
            </a:fld>
            <a:endParaRPr lang="en-US" dirty="0" smtClean="0">
              <a:solidFill>
                <a:schemeClr val="tx1"/>
              </a:solidFill>
            </a:endParaRPr>
          </a:p>
        </p:txBody>
      </p:sp>
      <p:grpSp>
        <p:nvGrpSpPr>
          <p:cNvPr id="6" name="Group 5"/>
          <p:cNvGrpSpPr/>
          <p:nvPr/>
        </p:nvGrpSpPr>
        <p:grpSpPr>
          <a:xfrm>
            <a:off x="6477000" y="2574254"/>
            <a:ext cx="978408" cy="484632"/>
            <a:chOff x="6172200" y="1524000"/>
            <a:chExt cx="978408" cy="484632"/>
          </a:xfrm>
        </p:grpSpPr>
        <p:sp>
          <p:nvSpPr>
            <p:cNvPr id="7" name="Left Arrow 6"/>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grpSp>
        <p:nvGrpSpPr>
          <p:cNvPr id="9" name="Group 8"/>
          <p:cNvGrpSpPr/>
          <p:nvPr/>
        </p:nvGrpSpPr>
        <p:grpSpPr>
          <a:xfrm>
            <a:off x="6477000" y="5665798"/>
            <a:ext cx="978408" cy="484632"/>
            <a:chOff x="6172200" y="1524000"/>
            <a:chExt cx="978408" cy="484632"/>
          </a:xfrm>
        </p:grpSpPr>
        <p:sp>
          <p:nvSpPr>
            <p:cNvPr id="10" name="Left Arrow 9"/>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886" y="1508124"/>
            <a:ext cx="7315200" cy="4537075"/>
          </a:xfrm>
        </p:spPr>
        <p:txBody>
          <a:bodyPr/>
          <a:lstStyle/>
          <a:p>
            <a:r>
              <a:rPr lang="en-US" dirty="0" smtClean="0"/>
              <a:t>Copy of this presentation (.</a:t>
            </a:r>
            <a:r>
              <a:rPr lang="en-US" dirty="0" err="1" smtClean="0"/>
              <a:t>ppt</a:t>
            </a:r>
            <a:r>
              <a:rPr lang="en-US" dirty="0" smtClean="0"/>
              <a:t>)</a:t>
            </a:r>
          </a:p>
          <a:p>
            <a:r>
              <a:rPr lang="en-US" dirty="0" smtClean="0"/>
              <a:t>EPC-Applicant-Guide-Getting-Started (.pdf)</a:t>
            </a:r>
          </a:p>
          <a:p>
            <a:r>
              <a:rPr lang="en-US" dirty="0" smtClean="0"/>
              <a:t>Form 470 Item 13 Requirements 2016 (.doc)</a:t>
            </a:r>
          </a:p>
          <a:p>
            <a:r>
              <a:rPr lang="en-US" dirty="0" smtClean="0"/>
              <a:t>Form 470 Prep Worksheet Template </a:t>
            </a:r>
            <a:r>
              <a:rPr lang="en-US" dirty="0"/>
              <a:t>&amp; Example (.</a:t>
            </a:r>
            <a:r>
              <a:rPr lang="en-US" dirty="0" err="1" smtClean="0"/>
              <a:t>xls</a:t>
            </a:r>
            <a:r>
              <a:rPr lang="en-US" dirty="0" smtClean="0"/>
              <a:t> &amp; .pdf)</a:t>
            </a:r>
          </a:p>
          <a:p>
            <a:r>
              <a:rPr lang="en-US" dirty="0" smtClean="0"/>
              <a:t>Form 470 Response Log Template &amp; Example</a:t>
            </a:r>
            <a:r>
              <a:rPr lang="en-US" dirty="0"/>
              <a:t> (.</a:t>
            </a:r>
            <a:r>
              <a:rPr lang="en-US" dirty="0" err="1"/>
              <a:t>xls</a:t>
            </a:r>
            <a:r>
              <a:rPr lang="en-US" dirty="0"/>
              <a:t> &amp; .pdf</a:t>
            </a:r>
            <a:r>
              <a:rPr lang="en-US" dirty="0" smtClean="0"/>
              <a:t>)</a:t>
            </a:r>
          </a:p>
          <a:p>
            <a:r>
              <a:rPr lang="en-US" dirty="0" smtClean="0"/>
              <a:t>FCC Form 471 Field Descriptions FY2016 (.pdf)</a:t>
            </a:r>
          </a:p>
          <a:p>
            <a:r>
              <a:rPr lang="en-US" dirty="0" smtClean="0"/>
              <a:t>E-Rate Project Tracking Template </a:t>
            </a:r>
            <a:r>
              <a:rPr lang="en-US" dirty="0"/>
              <a:t>&amp; Example (.</a:t>
            </a:r>
            <a:r>
              <a:rPr lang="en-US" dirty="0" err="1"/>
              <a:t>xls</a:t>
            </a:r>
            <a:r>
              <a:rPr lang="en-US" dirty="0"/>
              <a:t> &amp; .pdf)</a:t>
            </a:r>
            <a:endParaRPr lang="en-US" dirty="0" smtClean="0"/>
          </a:p>
          <a:p>
            <a:r>
              <a:rPr lang="en-US" dirty="0" smtClean="0"/>
              <a:t>Sample Bid Evaluation </a:t>
            </a:r>
            <a:r>
              <a:rPr lang="en-US" dirty="0"/>
              <a:t>(.</a:t>
            </a:r>
            <a:r>
              <a:rPr lang="en-US" dirty="0" err="1"/>
              <a:t>xls</a:t>
            </a:r>
            <a:r>
              <a:rPr lang="en-US" dirty="0"/>
              <a:t> &amp; .pdf</a:t>
            </a:r>
            <a:r>
              <a:rPr lang="en-US" dirty="0" smtClean="0"/>
              <a:t>)</a:t>
            </a:r>
          </a:p>
          <a:p>
            <a:r>
              <a:rPr lang="en-US" dirty="0" smtClean="0"/>
              <a:t>Asset Inventory Sample (.pdf)</a:t>
            </a:r>
          </a:p>
          <a:p>
            <a:r>
              <a:rPr lang="en-US" dirty="0" smtClean="0"/>
              <a:t>SLD Contact Information (.</a:t>
            </a:r>
            <a:r>
              <a:rPr lang="en-US" dirty="0" err="1" smtClean="0"/>
              <a:t>pdf</a:t>
            </a:r>
            <a:r>
              <a:rPr lang="en-US" dirty="0" smtClean="0"/>
              <a:t>)</a:t>
            </a:r>
          </a:p>
          <a:p>
            <a:r>
              <a:rPr lang="en-US" dirty="0" smtClean="0"/>
              <a:t>SLD Glossary 2016 (.pdf)</a:t>
            </a:r>
          </a:p>
        </p:txBody>
      </p:sp>
      <p:sp>
        <p:nvSpPr>
          <p:cNvPr id="6" name="Title 2"/>
          <p:cNvSpPr>
            <a:spLocks noGrp="1"/>
          </p:cNvSpPr>
          <p:nvPr>
            <p:ph type="title"/>
          </p:nvPr>
        </p:nvSpPr>
        <p:spPr>
          <a:xfrm>
            <a:off x="489857" y="973138"/>
            <a:ext cx="7620000" cy="715962"/>
          </a:xfrm>
        </p:spPr>
        <p:txBody>
          <a:bodyPr/>
          <a:lstStyle/>
          <a:p>
            <a:r>
              <a:rPr lang="en-US" sz="2800" dirty="0" smtClean="0">
                <a:solidFill>
                  <a:schemeClr val="accent2"/>
                </a:solidFill>
                <a:latin typeface="Arial" charset="0"/>
              </a:rPr>
              <a:t>What’s in your email…handouts for today</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3</a:t>
            </a:fld>
            <a:endParaRPr lang="en-US" dirty="0"/>
          </a:p>
        </p:txBody>
      </p:sp>
      <p:sp>
        <p:nvSpPr>
          <p:cNvPr id="3" name="TextBox 2">
            <a:hlinkClick r:id="rId2"/>
          </p:cNvPr>
          <p:cNvSpPr txBox="1"/>
          <p:nvPr/>
        </p:nvSpPr>
        <p:spPr>
          <a:xfrm>
            <a:off x="3124200" y="6232624"/>
            <a:ext cx="4267200" cy="369332"/>
          </a:xfrm>
          <a:prstGeom prst="rect">
            <a:avLst/>
          </a:prstGeom>
          <a:noFill/>
        </p:spPr>
        <p:txBody>
          <a:bodyPr wrap="square" rtlCol="0">
            <a:spAutoFit/>
          </a:bodyPr>
          <a:lstStyle/>
          <a:p>
            <a:r>
              <a:rPr lang="en-US" dirty="0" smtClean="0">
                <a:hlinkClick r:id="rId3"/>
              </a:rPr>
              <a:t>KSDE&gt; TAKE &gt; E-Rate</a:t>
            </a:r>
            <a:endParaRPr lang="en-US" dirty="0"/>
          </a:p>
        </p:txBody>
      </p:sp>
    </p:spTree>
    <p:extLst>
      <p:ext uri="{BB962C8B-B14F-4D97-AF65-F5344CB8AC3E}">
        <p14:creationId xmlns:p14="http://schemas.microsoft.com/office/powerpoint/2010/main" val="4146135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1828800"/>
            <a:ext cx="7086600" cy="4038600"/>
          </a:xfrm>
        </p:spPr>
        <p:txBody>
          <a:bodyPr/>
          <a:lstStyle/>
          <a:p>
            <a:pPr eaLnBrk="1" hangingPunct="1">
              <a:lnSpc>
                <a:spcPct val="120000"/>
              </a:lnSpc>
              <a:buFontTx/>
              <a:buNone/>
            </a:pPr>
            <a:endParaRPr lang="en-US" dirty="0" smtClean="0"/>
          </a:p>
          <a:p>
            <a:pPr eaLnBrk="1" hangingPunct="1">
              <a:lnSpc>
                <a:spcPct val="80000"/>
              </a:lnSpc>
              <a:spcBef>
                <a:spcPct val="0"/>
              </a:spcBef>
            </a:pPr>
            <a:r>
              <a:rPr lang="en-US" dirty="0" smtClean="0"/>
              <a:t>Servers, Voice and Video equipment</a:t>
            </a:r>
          </a:p>
          <a:p>
            <a:pPr eaLnBrk="1" hangingPunct="1">
              <a:lnSpc>
                <a:spcPct val="80000"/>
              </a:lnSpc>
              <a:spcBef>
                <a:spcPct val="0"/>
              </a:spcBef>
            </a:pPr>
            <a:endParaRPr lang="en-US" dirty="0"/>
          </a:p>
          <a:p>
            <a:pPr eaLnBrk="1" hangingPunct="1">
              <a:lnSpc>
                <a:spcPct val="80000"/>
              </a:lnSpc>
              <a:spcBef>
                <a:spcPct val="0"/>
              </a:spcBef>
            </a:pPr>
            <a:r>
              <a:rPr lang="en-US" dirty="0" smtClean="0"/>
              <a:t>Computers, Telephone instruments, Video Cameras</a:t>
            </a:r>
          </a:p>
          <a:p>
            <a:pPr marL="114300" indent="0" eaLnBrk="1" hangingPunct="1">
              <a:lnSpc>
                <a:spcPct val="80000"/>
              </a:lnSpc>
              <a:spcBef>
                <a:spcPct val="0"/>
              </a:spcBef>
              <a:buNone/>
            </a:pPr>
            <a:endParaRPr lang="en-US" dirty="0" smtClean="0"/>
          </a:p>
          <a:p>
            <a:pPr eaLnBrk="1" hangingPunct="1">
              <a:lnSpc>
                <a:spcPct val="80000"/>
              </a:lnSpc>
              <a:spcBef>
                <a:spcPct val="0"/>
              </a:spcBef>
            </a:pPr>
            <a:r>
              <a:rPr lang="en-US" dirty="0" smtClean="0"/>
              <a:t>Power infrastructure</a:t>
            </a:r>
          </a:p>
          <a:p>
            <a:pPr eaLnBrk="1" hangingPunct="1">
              <a:lnSpc>
                <a:spcPct val="80000"/>
              </a:lnSpc>
              <a:spcBef>
                <a:spcPct val="0"/>
              </a:spcBef>
            </a:pPr>
            <a:endParaRPr lang="en-US" dirty="0" smtClean="0"/>
          </a:p>
          <a:p>
            <a:pPr eaLnBrk="1" hangingPunct="1">
              <a:lnSpc>
                <a:spcPct val="80000"/>
              </a:lnSpc>
              <a:spcBef>
                <a:spcPct val="0"/>
              </a:spcBef>
            </a:pPr>
            <a:r>
              <a:rPr lang="en-US" dirty="0" smtClean="0"/>
              <a:t>Physical security or construction</a:t>
            </a:r>
          </a:p>
          <a:p>
            <a:pPr eaLnBrk="1" hangingPunct="1">
              <a:lnSpc>
                <a:spcPct val="80000"/>
              </a:lnSpc>
              <a:spcBef>
                <a:spcPct val="0"/>
              </a:spcBef>
            </a:pPr>
            <a:endParaRPr lang="en-US" dirty="0" smtClean="0"/>
          </a:p>
          <a:p>
            <a:pPr eaLnBrk="1" hangingPunct="1">
              <a:lnSpc>
                <a:spcPct val="80000"/>
              </a:lnSpc>
              <a:spcBef>
                <a:spcPct val="0"/>
              </a:spcBef>
            </a:pPr>
            <a:r>
              <a:rPr lang="en-US" dirty="0" smtClean="0"/>
              <a:t>Application Software</a:t>
            </a:r>
          </a:p>
          <a:p>
            <a:pPr marL="114300" indent="0" eaLnBrk="1" hangingPunct="1">
              <a:lnSpc>
                <a:spcPct val="80000"/>
              </a:lnSpc>
              <a:spcBef>
                <a:spcPct val="0"/>
              </a:spcBef>
              <a:buNone/>
            </a:pPr>
            <a:endParaRPr lang="en-US" dirty="0"/>
          </a:p>
          <a:p>
            <a:pPr eaLnBrk="1" hangingPunct="1">
              <a:lnSpc>
                <a:spcPct val="80000"/>
              </a:lnSpc>
              <a:spcBef>
                <a:spcPct val="0"/>
              </a:spcBef>
            </a:pPr>
            <a:r>
              <a:rPr lang="en-US" dirty="0" smtClean="0"/>
              <a:t>Internet Content</a:t>
            </a:r>
          </a:p>
          <a:p>
            <a:pPr eaLnBrk="1" hangingPunct="1">
              <a:lnSpc>
                <a:spcPct val="80000"/>
              </a:lnSpc>
              <a:spcBef>
                <a:spcPct val="0"/>
              </a:spcBef>
            </a:pPr>
            <a:endParaRPr lang="en-US" dirty="0" smtClean="0"/>
          </a:p>
          <a:p>
            <a:pPr eaLnBrk="1" hangingPunct="1">
              <a:lnSpc>
                <a:spcPct val="80000"/>
              </a:lnSpc>
              <a:spcBef>
                <a:spcPct val="0"/>
              </a:spcBef>
            </a:pPr>
            <a:r>
              <a:rPr lang="en-US" dirty="0" smtClean="0"/>
              <a:t>Consulting Services, Training, Personnel Costs</a:t>
            </a:r>
          </a:p>
        </p:txBody>
      </p:sp>
      <p:sp>
        <p:nvSpPr>
          <p:cNvPr id="13316" name="Rectangle 2"/>
          <p:cNvSpPr>
            <a:spLocks noGrp="1" noChangeArrowheads="1"/>
          </p:cNvSpPr>
          <p:nvPr>
            <p:ph type="title"/>
          </p:nvPr>
        </p:nvSpPr>
        <p:spPr>
          <a:xfrm>
            <a:off x="685800" y="1219200"/>
            <a:ext cx="7772400" cy="990600"/>
          </a:xfrm>
        </p:spPr>
        <p:txBody>
          <a:bodyPr/>
          <a:lstStyle/>
          <a:p>
            <a:pPr eaLnBrk="1" fontAlgn="auto" hangingPunct="1">
              <a:lnSpc>
                <a:spcPct val="80000"/>
              </a:lnSpc>
              <a:spcAft>
                <a:spcPts val="0"/>
              </a:spcAft>
              <a:defRPr/>
            </a:pPr>
            <a:r>
              <a:rPr lang="en-US" sz="2800" dirty="0" smtClean="0">
                <a:solidFill>
                  <a:schemeClr val="accent2"/>
                </a:solidFill>
                <a:latin typeface="Arial" charset="0"/>
              </a:rPr>
              <a:t>What’s Not Covered - same as 2015</a:t>
            </a:r>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25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6BF0E8-9E28-47CA-A80B-65ACBECA3099}" type="slidenum">
              <a:rPr lang="en-US" smtClean="0">
                <a:solidFill>
                  <a:schemeClr val="tx1"/>
                </a:solidFill>
              </a:rPr>
              <a:pPr/>
              <a:t>30</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idx="1"/>
          </p:nvPr>
        </p:nvSpPr>
        <p:spPr>
          <a:xfrm>
            <a:off x="755905" y="2133600"/>
            <a:ext cx="7086600" cy="3433762"/>
          </a:xfrm>
        </p:spPr>
        <p:txBody>
          <a:bodyPr/>
          <a:lstStyle/>
          <a:p>
            <a:pPr marL="114300" indent="0">
              <a:buNone/>
            </a:pPr>
            <a:r>
              <a:rPr lang="en-US" dirty="0" smtClean="0"/>
              <a:t>NO MORE DATA PLANS…or AIR CARDS…</a:t>
            </a:r>
            <a:endParaRPr lang="en-US" dirty="0"/>
          </a:p>
          <a:p>
            <a:r>
              <a:rPr lang="en-US" sz="2000" dirty="0"/>
              <a:t>Data plans and air cards for mobile devices are eligible only </a:t>
            </a:r>
            <a:r>
              <a:rPr lang="en-US" sz="2000" dirty="0" smtClean="0"/>
              <a:t>in instances </a:t>
            </a:r>
            <a:r>
              <a:rPr lang="en-US" sz="2000" dirty="0"/>
              <a:t>when the school or library seeking </a:t>
            </a:r>
            <a:r>
              <a:rPr lang="en-US" sz="2000" dirty="0" smtClean="0"/>
              <a:t>support demonstrates </a:t>
            </a:r>
            <a:r>
              <a:rPr lang="en-US" sz="2000" dirty="0"/>
              <a:t>that the individual data plans are the most </a:t>
            </a:r>
            <a:r>
              <a:rPr lang="en-US" sz="2000" dirty="0" smtClean="0"/>
              <a:t>cost effective option </a:t>
            </a:r>
            <a:r>
              <a:rPr lang="en-US" sz="2000" dirty="0"/>
              <a:t>for providing internal broadband access </a:t>
            </a:r>
            <a:r>
              <a:rPr lang="en-US" sz="2000" dirty="0" smtClean="0"/>
              <a:t>for mobile </a:t>
            </a:r>
            <a:r>
              <a:rPr lang="en-US" sz="2000" dirty="0"/>
              <a:t>devices as required in the </a:t>
            </a:r>
            <a:r>
              <a:rPr lang="en-US" sz="2000" i="1" dirty="0" err="1"/>
              <a:t>E-rate</a:t>
            </a:r>
            <a:r>
              <a:rPr lang="en-US" sz="2000" i="1" dirty="0"/>
              <a:t> Modernization Order</a:t>
            </a:r>
            <a:r>
              <a:rPr lang="en-US" sz="2000" dirty="0"/>
              <a:t>.</a:t>
            </a:r>
          </a:p>
          <a:p>
            <a:r>
              <a:rPr lang="en-US" sz="2000" dirty="0"/>
              <a:t>Off-campus use, even if used for an educational purpose, </a:t>
            </a:r>
            <a:r>
              <a:rPr lang="en-US" sz="2000" dirty="0" smtClean="0"/>
              <a:t>is ineligible </a:t>
            </a:r>
            <a:r>
              <a:rPr lang="en-US" sz="2000" dirty="0"/>
              <a:t>for support and must be cost allocated out of </a:t>
            </a:r>
            <a:r>
              <a:rPr lang="en-US" sz="2000" dirty="0" smtClean="0"/>
              <a:t>any funding </a:t>
            </a:r>
            <a:r>
              <a:rPr lang="en-US" sz="2000" dirty="0"/>
              <a:t>request.</a:t>
            </a:r>
          </a:p>
        </p:txBody>
      </p:sp>
      <p:sp>
        <p:nvSpPr>
          <p:cNvPr id="2457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457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D44E3F-EF75-4BFD-B1C7-CF71713D9B48}" type="slidenum">
              <a:rPr lang="en-US" smtClean="0">
                <a:solidFill>
                  <a:schemeClr val="tx1"/>
                </a:solidFill>
              </a:rPr>
              <a:pPr/>
              <a:t>31</a:t>
            </a:fld>
            <a:endParaRPr lang="en-US" dirty="0" smtClean="0">
              <a:solidFill>
                <a:schemeClr val="tx1"/>
              </a:solidFill>
            </a:endParaRPr>
          </a:p>
        </p:txBody>
      </p:sp>
      <p:sp>
        <p:nvSpPr>
          <p:cNvPr id="11" name="Rectangle 10"/>
          <p:cNvSpPr/>
          <p:nvPr/>
        </p:nvSpPr>
        <p:spPr>
          <a:xfrm>
            <a:off x="659264" y="1259740"/>
            <a:ext cx="5974649" cy="523220"/>
          </a:xfrm>
          <a:prstGeom prst="rect">
            <a:avLst/>
          </a:prstGeom>
        </p:spPr>
        <p:txBody>
          <a:bodyPr wrap="none">
            <a:spAutoFit/>
          </a:bodyPr>
          <a:lstStyle/>
          <a:p>
            <a:r>
              <a:rPr lang="en-US" sz="2800" dirty="0">
                <a:solidFill>
                  <a:schemeClr val="accent2"/>
                </a:solidFill>
                <a:latin typeface="Arial" charset="0"/>
              </a:rPr>
              <a:t>What’s Not Covered - same as 2015</a:t>
            </a:r>
            <a:endParaRPr lang="en-US" sz="2800" dirty="0"/>
          </a:p>
        </p:txBody>
      </p:sp>
      <p:sp>
        <p:nvSpPr>
          <p:cNvPr id="7" name="TextBox 6"/>
          <p:cNvSpPr txBox="1"/>
          <p:nvPr/>
        </p:nvSpPr>
        <p:spPr>
          <a:xfrm>
            <a:off x="3105151" y="5722375"/>
            <a:ext cx="3619500" cy="369332"/>
          </a:xfrm>
          <a:prstGeom prst="rect">
            <a:avLst/>
          </a:prstGeom>
          <a:noFill/>
        </p:spPr>
        <p:txBody>
          <a:bodyPr wrap="square" rtlCol="0">
            <a:spAutoFit/>
          </a:bodyPr>
          <a:lstStyle/>
          <a:p>
            <a:r>
              <a:rPr lang="en-US" dirty="0" smtClean="0">
                <a:hlinkClick r:id="rId3" action="ppaction://hlinkfile"/>
              </a:rPr>
              <a:t>PIA Data Plan review.doc</a:t>
            </a:r>
            <a:endParaRPr lang="en-US" dirty="0"/>
          </a:p>
        </p:txBody>
      </p:sp>
    </p:spTree>
    <p:extLst>
      <p:ext uri="{BB962C8B-B14F-4D97-AF65-F5344CB8AC3E}">
        <p14:creationId xmlns:p14="http://schemas.microsoft.com/office/powerpoint/2010/main" val="1531948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457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D44E3F-EF75-4BFD-B1C7-CF71713D9B48}" type="slidenum">
              <a:rPr lang="en-US" smtClean="0">
                <a:solidFill>
                  <a:schemeClr val="tx1"/>
                </a:solidFill>
              </a:rPr>
              <a:pPr/>
              <a:t>32</a:t>
            </a:fld>
            <a:endParaRPr lang="en-US" dirty="0" smtClean="0">
              <a:solidFill>
                <a:schemeClr val="tx1"/>
              </a:solidFill>
            </a:endParaRPr>
          </a:p>
        </p:txBody>
      </p:sp>
      <p:sp>
        <p:nvSpPr>
          <p:cNvPr id="24580" name="Text Box 2"/>
          <p:cNvSpPr txBox="1">
            <a:spLocks noChangeArrowheads="1"/>
          </p:cNvSpPr>
          <p:nvPr/>
        </p:nvSpPr>
        <p:spPr bwMode="auto">
          <a:xfrm>
            <a:off x="762000" y="5675980"/>
            <a:ext cx="723900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1400" dirty="0" smtClean="0">
                <a:solidFill>
                  <a:srgbClr val="FF0000"/>
                </a:solidFill>
                <a:hlinkClick r:id="rId3"/>
              </a:rPr>
              <a:t>http://www.usac.org/_res/documents/sl/pdf/ESL_archive/EligibleServicesList-2016.pdf</a:t>
            </a:r>
            <a:endParaRPr lang="en-US" sz="1400" dirty="0" smtClean="0">
              <a:solidFill>
                <a:srgbClr val="FF0000"/>
              </a:solidFill>
            </a:endParaRPr>
          </a:p>
          <a:p>
            <a:pPr>
              <a:spcBef>
                <a:spcPct val="50000"/>
              </a:spcBef>
            </a:pPr>
            <a:endParaRPr lang="en-US" dirty="0"/>
          </a:p>
        </p:txBody>
      </p:sp>
      <p:sp>
        <p:nvSpPr>
          <p:cNvPr id="24583" name="Text Box 2"/>
          <p:cNvSpPr txBox="1">
            <a:spLocks noChangeArrowheads="1"/>
          </p:cNvSpPr>
          <p:nvPr/>
        </p:nvSpPr>
        <p:spPr bwMode="auto">
          <a:xfrm>
            <a:off x="3581400" y="5159375"/>
            <a:ext cx="12192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smtClean="0">
                <a:hlinkClick r:id="rId4" action="ppaction://hlinkfile"/>
              </a:rPr>
              <a:t>ESL 2016</a:t>
            </a:r>
            <a:endParaRPr lang="en-US" dirty="0"/>
          </a:p>
          <a:p>
            <a:pPr>
              <a:spcBef>
                <a:spcPct val="50000"/>
              </a:spcBef>
            </a:pPr>
            <a:endParaRPr lang="en-US" dirty="0"/>
          </a:p>
        </p:txBody>
      </p:sp>
      <p:sp>
        <p:nvSpPr>
          <p:cNvPr id="11" name="Rectangle 10"/>
          <p:cNvSpPr/>
          <p:nvPr/>
        </p:nvSpPr>
        <p:spPr>
          <a:xfrm>
            <a:off x="659264" y="1259740"/>
            <a:ext cx="5601213" cy="523220"/>
          </a:xfrm>
          <a:prstGeom prst="rect">
            <a:avLst/>
          </a:prstGeom>
        </p:spPr>
        <p:txBody>
          <a:bodyPr wrap="none">
            <a:spAutoFit/>
          </a:bodyPr>
          <a:lstStyle/>
          <a:p>
            <a:r>
              <a:rPr lang="en-US" sz="2800" dirty="0">
                <a:solidFill>
                  <a:schemeClr val="accent2"/>
                </a:solidFill>
                <a:latin typeface="Arial" charset="0"/>
              </a:rPr>
              <a:t>Eligible Services List (ESL) </a:t>
            </a:r>
            <a:r>
              <a:rPr lang="en-US" sz="2800" dirty="0" smtClean="0">
                <a:solidFill>
                  <a:schemeClr val="accent2"/>
                </a:solidFill>
                <a:latin typeface="Arial" charset="0"/>
              </a:rPr>
              <a:t>2016</a:t>
            </a:r>
            <a:endParaRPr lang="en-US" sz="2800" dirty="0"/>
          </a:p>
        </p:txBody>
      </p:sp>
      <p:pic>
        <p:nvPicPr>
          <p:cNvPr id="2" name="Picture 1"/>
          <p:cNvPicPr>
            <a:picLocks noChangeAspect="1"/>
          </p:cNvPicPr>
          <p:nvPr/>
        </p:nvPicPr>
        <p:blipFill>
          <a:blip r:embed="rId5"/>
          <a:stretch>
            <a:fillRect/>
          </a:stretch>
        </p:blipFill>
        <p:spPr>
          <a:xfrm>
            <a:off x="535477" y="2235443"/>
            <a:ext cx="7465523" cy="23798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934144" y="1620611"/>
            <a:ext cx="7086600" cy="4038600"/>
          </a:xfrm>
        </p:spPr>
        <p:txBody>
          <a:bodyPr/>
          <a:lstStyle/>
          <a:p>
            <a:pPr eaLnBrk="1" hangingPunct="1">
              <a:lnSpc>
                <a:spcPct val="80000"/>
              </a:lnSpc>
              <a:spcBef>
                <a:spcPct val="0"/>
              </a:spcBef>
            </a:pPr>
            <a:endParaRPr lang="en-US" dirty="0" smtClean="0"/>
          </a:p>
          <a:p>
            <a:pPr eaLnBrk="1" hangingPunct="1">
              <a:lnSpc>
                <a:spcPct val="80000"/>
              </a:lnSpc>
              <a:spcBef>
                <a:spcPct val="0"/>
              </a:spcBef>
            </a:pPr>
            <a:r>
              <a:rPr lang="en-US" dirty="0" smtClean="0"/>
              <a:t>Category </a:t>
            </a:r>
            <a:r>
              <a:rPr lang="en-US" dirty="0"/>
              <a:t>1 </a:t>
            </a:r>
            <a:r>
              <a:rPr lang="en-US" dirty="0" smtClean="0"/>
              <a:t>– Voice Reductions Continue</a:t>
            </a:r>
            <a:endParaRPr lang="en-US" dirty="0"/>
          </a:p>
          <a:p>
            <a:pPr eaLnBrk="1" hangingPunct="1">
              <a:lnSpc>
                <a:spcPct val="80000"/>
              </a:lnSpc>
              <a:spcBef>
                <a:spcPct val="0"/>
              </a:spcBef>
            </a:pPr>
            <a:endParaRPr lang="en-US" dirty="0" smtClean="0"/>
          </a:p>
          <a:p>
            <a:pPr lvl="1" eaLnBrk="1" hangingPunct="1">
              <a:lnSpc>
                <a:spcPct val="80000"/>
              </a:lnSpc>
              <a:spcBef>
                <a:spcPct val="0"/>
              </a:spcBef>
            </a:pPr>
            <a:r>
              <a:rPr lang="en-US" dirty="0" smtClean="0"/>
              <a:t>Telecom reduced 20% (i.e. 20 discount points from your current discount) per year until zero</a:t>
            </a:r>
          </a:p>
          <a:p>
            <a:pPr lvl="1"/>
            <a:r>
              <a:rPr lang="en-US" dirty="0" smtClean="0"/>
              <a:t>Custom Calling Features not eligible since 7/1/2015 </a:t>
            </a:r>
          </a:p>
          <a:p>
            <a:pPr marL="776288" lvl="2" indent="0">
              <a:spcBef>
                <a:spcPts val="0"/>
              </a:spcBef>
              <a:buNone/>
              <a:defRPr/>
            </a:pPr>
            <a:r>
              <a:rPr lang="en-US" dirty="0" smtClean="0"/>
              <a:t>	Directory Assistance charges	Inside wire maintenance plans </a:t>
            </a:r>
          </a:p>
          <a:p>
            <a:pPr marL="776288" lvl="2" indent="0">
              <a:spcBef>
                <a:spcPts val="0"/>
              </a:spcBef>
              <a:buNone/>
              <a:defRPr/>
            </a:pPr>
            <a:r>
              <a:rPr lang="en-US" dirty="0"/>
              <a:t>	</a:t>
            </a:r>
            <a:r>
              <a:rPr lang="en-US" dirty="0" smtClean="0"/>
              <a:t>Voicemail</a:t>
            </a:r>
            <a:r>
              <a:rPr lang="en-US" dirty="0"/>
              <a:t>			Text Messaging</a:t>
            </a:r>
          </a:p>
          <a:p>
            <a:pPr marL="776288" lvl="2" indent="0">
              <a:spcBef>
                <a:spcPts val="0"/>
              </a:spcBef>
              <a:buNone/>
              <a:defRPr/>
            </a:pPr>
            <a:r>
              <a:rPr lang="en-US" dirty="0"/>
              <a:t>	</a:t>
            </a:r>
            <a:r>
              <a:rPr lang="en-US" dirty="0" smtClean="0"/>
              <a:t>900/976 </a:t>
            </a:r>
            <a:r>
              <a:rPr lang="en-US" dirty="0"/>
              <a:t>Call Blocking	</a:t>
            </a:r>
            <a:r>
              <a:rPr lang="en-US" dirty="0" smtClean="0"/>
              <a:t>Direct </a:t>
            </a:r>
            <a:r>
              <a:rPr lang="en-US" dirty="0"/>
              <a:t>Inward </a:t>
            </a:r>
            <a:r>
              <a:rPr lang="en-US" dirty="0" smtClean="0"/>
              <a:t>Dialing</a:t>
            </a:r>
          </a:p>
          <a:p>
            <a:pPr marL="776288" lvl="2" indent="0">
              <a:spcBef>
                <a:spcPts val="0"/>
              </a:spcBef>
              <a:buNone/>
              <a:defRPr/>
            </a:pPr>
            <a:endParaRPr lang="en-US" dirty="0"/>
          </a:p>
          <a:p>
            <a:pPr>
              <a:spcBef>
                <a:spcPts val="0"/>
              </a:spcBef>
              <a:defRPr/>
            </a:pPr>
            <a:r>
              <a:rPr lang="en-US" dirty="0"/>
              <a:t>Category 1 – </a:t>
            </a:r>
            <a:r>
              <a:rPr lang="en-US" dirty="0" smtClean="0"/>
              <a:t>Other non-Internet </a:t>
            </a:r>
            <a:r>
              <a:rPr lang="en-US" dirty="0" err="1" smtClean="0"/>
              <a:t>svcs</a:t>
            </a:r>
            <a:r>
              <a:rPr lang="en-US" dirty="0" smtClean="0"/>
              <a:t> remain ineligible.</a:t>
            </a:r>
          </a:p>
          <a:p>
            <a:pPr marL="776288" lvl="2" indent="0">
              <a:spcBef>
                <a:spcPts val="0"/>
              </a:spcBef>
              <a:buNone/>
              <a:defRPr/>
            </a:pPr>
            <a:r>
              <a:rPr lang="en-US" dirty="0" smtClean="0"/>
              <a:t>Email			Web Hosting	</a:t>
            </a:r>
          </a:p>
          <a:p>
            <a:pPr marL="776288" lvl="2" indent="0">
              <a:spcBef>
                <a:spcPts val="0"/>
              </a:spcBef>
              <a:buNone/>
              <a:defRPr/>
            </a:pPr>
            <a:r>
              <a:rPr lang="en-US" dirty="0" smtClean="0"/>
              <a:t>Text Messaging		Data Plans</a:t>
            </a:r>
            <a:endParaRPr lang="en-US" dirty="0"/>
          </a:p>
          <a:p>
            <a:pPr marL="776288" lvl="2" indent="0">
              <a:spcBef>
                <a:spcPts val="0"/>
              </a:spcBef>
              <a:buNone/>
              <a:defRPr/>
            </a:pPr>
            <a:r>
              <a:rPr lang="en-US" dirty="0"/>
              <a:t>	</a:t>
            </a:r>
            <a:endParaRPr lang="en-US" dirty="0" smtClean="0"/>
          </a:p>
        </p:txBody>
      </p:sp>
      <p:sp>
        <p:nvSpPr>
          <p:cNvPr id="13316" name="Rectangle 2"/>
          <p:cNvSpPr>
            <a:spLocks noGrp="1" noChangeArrowheads="1"/>
          </p:cNvSpPr>
          <p:nvPr>
            <p:ph type="title"/>
          </p:nvPr>
        </p:nvSpPr>
        <p:spPr>
          <a:xfrm>
            <a:off x="532160" y="881743"/>
            <a:ext cx="7772400" cy="870857"/>
          </a:xfrm>
        </p:spPr>
        <p:txBody>
          <a:bodyPr/>
          <a:lstStyle/>
          <a:p>
            <a:r>
              <a:rPr lang="en-US" sz="2800" dirty="0">
                <a:solidFill>
                  <a:schemeClr val="accent2"/>
                </a:solidFill>
                <a:latin typeface="Arial" charset="0"/>
              </a:rPr>
              <a:t>Eligible Services List (ESL) </a:t>
            </a:r>
            <a:r>
              <a:rPr lang="en-US" sz="2800" dirty="0" smtClean="0">
                <a:solidFill>
                  <a:schemeClr val="accent2"/>
                </a:solidFill>
                <a:latin typeface="Arial" charset="0"/>
              </a:rPr>
              <a:t>2016</a:t>
            </a:r>
            <a:endParaRPr lang="en-US" sz="2800" dirty="0"/>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25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6BF0E8-9E28-47CA-A80B-65ACBECA3099}" type="slidenum">
              <a:rPr lang="en-US" smtClean="0">
                <a:solidFill>
                  <a:schemeClr val="tx1"/>
                </a:solidFill>
              </a:rPr>
              <a:pPr/>
              <a:t>33</a:t>
            </a:fld>
            <a:endParaRPr lang="en-US" dirty="0" smtClean="0">
              <a:solidFill>
                <a:schemeClr val="tx1"/>
              </a:solidFill>
            </a:endParaRPr>
          </a:p>
        </p:txBody>
      </p:sp>
    </p:spTree>
    <p:extLst>
      <p:ext uri="{BB962C8B-B14F-4D97-AF65-F5344CB8AC3E}">
        <p14:creationId xmlns:p14="http://schemas.microsoft.com/office/powerpoint/2010/main" val="4152335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934144" y="1620611"/>
            <a:ext cx="7086600" cy="4038600"/>
          </a:xfrm>
        </p:spPr>
        <p:txBody>
          <a:bodyPr/>
          <a:lstStyle/>
          <a:p>
            <a:pPr eaLnBrk="1" hangingPunct="1">
              <a:lnSpc>
                <a:spcPct val="120000"/>
              </a:lnSpc>
              <a:buFontTx/>
              <a:buNone/>
            </a:pPr>
            <a:endParaRPr lang="en-US" dirty="0" smtClean="0"/>
          </a:p>
          <a:p>
            <a:pPr eaLnBrk="1" hangingPunct="1">
              <a:lnSpc>
                <a:spcPct val="80000"/>
              </a:lnSpc>
              <a:spcBef>
                <a:spcPct val="0"/>
              </a:spcBef>
            </a:pPr>
            <a:r>
              <a:rPr lang="en-US" dirty="0"/>
              <a:t>Category 1 </a:t>
            </a:r>
            <a:r>
              <a:rPr lang="en-US" dirty="0" smtClean="0"/>
              <a:t>– Dark Fiber Changes</a:t>
            </a:r>
          </a:p>
          <a:p>
            <a:pPr marL="114300" indent="0" eaLnBrk="1" hangingPunct="1">
              <a:lnSpc>
                <a:spcPct val="80000"/>
              </a:lnSpc>
              <a:spcBef>
                <a:spcPct val="0"/>
              </a:spcBef>
              <a:buNone/>
            </a:pPr>
            <a:endParaRPr lang="en-US" dirty="0"/>
          </a:p>
          <a:p>
            <a:pPr lvl="1" eaLnBrk="1" hangingPunct="1">
              <a:lnSpc>
                <a:spcPct val="80000"/>
              </a:lnSpc>
              <a:spcBef>
                <a:spcPct val="0"/>
              </a:spcBef>
            </a:pPr>
            <a:r>
              <a:rPr lang="en-US" dirty="0" smtClean="0"/>
              <a:t>You can now ‘build your own WAN’ </a:t>
            </a:r>
          </a:p>
          <a:p>
            <a:pPr lvl="1"/>
            <a:r>
              <a:rPr lang="en-US" dirty="0" smtClean="0"/>
              <a:t>Leased </a:t>
            </a:r>
            <a:r>
              <a:rPr lang="en-US" dirty="0"/>
              <a:t>lit fiber and dark fiber </a:t>
            </a:r>
            <a:r>
              <a:rPr lang="en-US" dirty="0" smtClean="0"/>
              <a:t>is now “equalized”</a:t>
            </a:r>
          </a:p>
          <a:p>
            <a:pPr lvl="1"/>
            <a:r>
              <a:rPr lang="en-US" dirty="0"/>
              <a:t>Modulating electronics and equipment necessary to </a:t>
            </a:r>
            <a:r>
              <a:rPr lang="en-US" dirty="0" smtClean="0"/>
              <a:t>“light” the </a:t>
            </a:r>
            <a:r>
              <a:rPr lang="en-US" dirty="0"/>
              <a:t>dark fiber </a:t>
            </a:r>
            <a:r>
              <a:rPr lang="en-US" dirty="0" smtClean="0"/>
              <a:t>are </a:t>
            </a:r>
            <a:r>
              <a:rPr lang="en-US" dirty="0"/>
              <a:t>now </a:t>
            </a:r>
            <a:r>
              <a:rPr lang="en-US" dirty="0" smtClean="0"/>
              <a:t>eligible as Category </a:t>
            </a:r>
            <a:r>
              <a:rPr lang="en-US" dirty="0"/>
              <a:t>1 funds</a:t>
            </a:r>
          </a:p>
          <a:p>
            <a:pPr lvl="1"/>
            <a:r>
              <a:rPr lang="en-US" dirty="0"/>
              <a:t>Special construction charges for dark fiber may include the costs of installing fiber from the service provider’s network all the way into the applicant’s building</a:t>
            </a:r>
          </a:p>
          <a:p>
            <a:pPr lvl="2"/>
            <a:r>
              <a:rPr lang="en-US" i="1" dirty="0"/>
              <a:t>Previously only cost of installing from </a:t>
            </a:r>
            <a:r>
              <a:rPr lang="en-US" i="1" dirty="0" smtClean="0"/>
              <a:t>property line </a:t>
            </a:r>
            <a:r>
              <a:rPr lang="en-US" i="1" dirty="0"/>
              <a:t>into building was eligible</a:t>
            </a:r>
          </a:p>
          <a:p>
            <a:pPr lvl="1"/>
            <a:endParaRPr lang="en-US" dirty="0"/>
          </a:p>
        </p:txBody>
      </p:sp>
      <p:sp>
        <p:nvSpPr>
          <p:cNvPr id="13316" name="Rectangle 2"/>
          <p:cNvSpPr>
            <a:spLocks noGrp="1" noChangeArrowheads="1"/>
          </p:cNvSpPr>
          <p:nvPr>
            <p:ph type="title"/>
          </p:nvPr>
        </p:nvSpPr>
        <p:spPr>
          <a:xfrm>
            <a:off x="532160" y="881743"/>
            <a:ext cx="7772400" cy="990600"/>
          </a:xfrm>
        </p:spPr>
        <p:txBody>
          <a:bodyPr/>
          <a:lstStyle/>
          <a:p>
            <a:r>
              <a:rPr lang="en-US" sz="2800" dirty="0">
                <a:solidFill>
                  <a:schemeClr val="accent2"/>
                </a:solidFill>
                <a:latin typeface="Arial" charset="0"/>
              </a:rPr>
              <a:t>Eligible Services List (ESL) </a:t>
            </a:r>
            <a:r>
              <a:rPr lang="en-US" sz="2800" dirty="0" smtClean="0">
                <a:solidFill>
                  <a:schemeClr val="accent2"/>
                </a:solidFill>
                <a:latin typeface="Arial" charset="0"/>
              </a:rPr>
              <a:t>2016</a:t>
            </a:r>
            <a:endParaRPr lang="en-US" sz="2800" dirty="0"/>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25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6BF0E8-9E28-47CA-A80B-65ACBECA3099}" type="slidenum">
              <a:rPr lang="en-US" smtClean="0">
                <a:solidFill>
                  <a:schemeClr val="tx1"/>
                </a:solidFill>
              </a:rPr>
              <a:pPr/>
              <a:t>34</a:t>
            </a:fld>
            <a:endParaRPr lang="en-US" dirty="0" smtClean="0">
              <a:solidFill>
                <a:schemeClr val="tx1"/>
              </a:solidFill>
            </a:endParaRPr>
          </a:p>
        </p:txBody>
      </p:sp>
      <p:grpSp>
        <p:nvGrpSpPr>
          <p:cNvPr id="6" name="Group 5"/>
          <p:cNvGrpSpPr/>
          <p:nvPr/>
        </p:nvGrpSpPr>
        <p:grpSpPr>
          <a:xfrm>
            <a:off x="5486400" y="1981200"/>
            <a:ext cx="978408" cy="484632"/>
            <a:chOff x="6172200" y="1524000"/>
            <a:chExt cx="978408" cy="484632"/>
          </a:xfrm>
        </p:grpSpPr>
        <p:sp>
          <p:nvSpPr>
            <p:cNvPr id="4" name="Left Arrow 3"/>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extLst>
      <p:ext uri="{BB962C8B-B14F-4D97-AF65-F5344CB8AC3E}">
        <p14:creationId xmlns:p14="http://schemas.microsoft.com/office/powerpoint/2010/main" val="3852254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983133"/>
            <a:ext cx="7086600" cy="3433762"/>
          </a:xfrm>
        </p:spPr>
        <p:txBody>
          <a:bodyPr/>
          <a:lstStyle/>
          <a:p>
            <a:pPr marL="114300" indent="0">
              <a:buNone/>
            </a:pPr>
            <a:r>
              <a:rPr lang="en-US" dirty="0" smtClean="0"/>
              <a:t>Category 2 Clarifications</a:t>
            </a:r>
          </a:p>
          <a:p>
            <a:pPr marL="582613" lvl="1" indent="-285750">
              <a:buFont typeface="Arial" panose="020B0604020202020204" pitchFamily="34" charset="0"/>
              <a:buChar char="•"/>
            </a:pPr>
            <a:r>
              <a:rPr lang="en-US" dirty="0" smtClean="0"/>
              <a:t>Caching Servers and Software</a:t>
            </a:r>
          </a:p>
          <a:p>
            <a:pPr marL="582613" lvl="1" indent="-285750">
              <a:buFont typeface="Arial" panose="020B0604020202020204" pitchFamily="34" charset="0"/>
              <a:buChar char="•"/>
            </a:pPr>
            <a:r>
              <a:rPr lang="en-US" dirty="0" smtClean="0"/>
              <a:t>Installation can be separate from Equipment </a:t>
            </a:r>
            <a:endParaRPr lang="en-US" dirty="0"/>
          </a:p>
          <a:p>
            <a:pPr marL="582613" lvl="1" indent="-285750">
              <a:buFont typeface="Arial" panose="020B0604020202020204" pitchFamily="34" charset="0"/>
              <a:buChar char="•"/>
            </a:pPr>
            <a:r>
              <a:rPr lang="en-US" dirty="0" smtClean="0"/>
              <a:t>Managed </a:t>
            </a:r>
            <a:r>
              <a:rPr lang="en-US" dirty="0"/>
              <a:t>Internal Broadband Services (MIBS) </a:t>
            </a:r>
          </a:p>
          <a:p>
            <a:pPr marL="1108075" lvl="2" indent="-285750">
              <a:buFont typeface="Arial" panose="020B0604020202020204" pitchFamily="34" charset="0"/>
              <a:buChar char="•"/>
            </a:pPr>
            <a:r>
              <a:rPr lang="en-US" dirty="0"/>
              <a:t>Services which cover the operation, management, or monitoring of a LAN or </a:t>
            </a:r>
            <a:r>
              <a:rPr lang="en-US" dirty="0" smtClean="0"/>
              <a:t>WLAN - Includes managed Wi-Fi </a:t>
            </a:r>
          </a:p>
          <a:p>
            <a:pPr marL="1108075" lvl="2" indent="-285750">
              <a:buFont typeface="Arial" panose="020B0604020202020204" pitchFamily="34" charset="0"/>
              <a:buChar char="•"/>
            </a:pPr>
            <a:r>
              <a:rPr lang="en-US" dirty="0" smtClean="0"/>
              <a:t>Could </a:t>
            </a:r>
            <a:r>
              <a:rPr lang="en-US" dirty="0"/>
              <a:t>have a contract </a:t>
            </a:r>
            <a:r>
              <a:rPr lang="en-US" dirty="0" smtClean="0"/>
              <a:t> where </a:t>
            </a:r>
            <a:r>
              <a:rPr lang="en-US" dirty="0"/>
              <a:t>a </a:t>
            </a:r>
            <a:r>
              <a:rPr lang="en-US" dirty="0" smtClean="0"/>
              <a:t>vendor owns, </a:t>
            </a:r>
            <a:r>
              <a:rPr lang="en-US" dirty="0"/>
              <a:t>manages, operates and maintains network; or,</a:t>
            </a:r>
          </a:p>
          <a:p>
            <a:pPr marL="1108075" lvl="2" indent="-285750">
              <a:buFont typeface="Arial" panose="020B0604020202020204" pitchFamily="34" charset="0"/>
              <a:buChar char="•"/>
            </a:pPr>
            <a:r>
              <a:rPr lang="en-US" dirty="0"/>
              <a:t>School could own the equipment, but have a vendor manage it for </a:t>
            </a:r>
            <a:r>
              <a:rPr lang="en-US" dirty="0" smtClean="0"/>
              <a:t>them</a:t>
            </a:r>
          </a:p>
          <a:p>
            <a:pPr marL="742950" lvl="1" indent="-285750">
              <a:buFont typeface="Arial" panose="020B0604020202020204" pitchFamily="34" charset="0"/>
              <a:buChar char="•"/>
            </a:pPr>
            <a:r>
              <a:rPr lang="en-US" dirty="0">
                <a:cs typeface="Arial" panose="020B0604020202020204" pitchFamily="34" charset="0"/>
              </a:rPr>
              <a:t>Virtualized </a:t>
            </a:r>
            <a:r>
              <a:rPr lang="en-US" dirty="0" smtClean="0">
                <a:cs typeface="Arial" panose="020B0604020202020204" pitchFamily="34" charset="0"/>
              </a:rPr>
              <a:t>‘Cloud Based’ Services</a:t>
            </a:r>
            <a:endParaRPr lang="en-US" dirty="0">
              <a:cs typeface="Arial" panose="020B0604020202020204" pitchFamily="34" charset="0"/>
            </a:endParaRPr>
          </a:p>
          <a:p>
            <a:pPr marL="742950" lvl="1" indent="-285750">
              <a:buFont typeface="Arial" panose="020B0604020202020204" pitchFamily="34" charset="0"/>
              <a:buChar char="•"/>
            </a:pPr>
            <a:endParaRPr lang="en-US" dirty="0"/>
          </a:p>
          <a:p>
            <a:pPr lvl="1"/>
            <a:endParaRPr lang="en-US" dirty="0"/>
          </a:p>
        </p:txBody>
      </p:sp>
      <p:sp>
        <p:nvSpPr>
          <p:cNvPr id="14340" name="Rectangle 2"/>
          <p:cNvSpPr>
            <a:spLocks noGrp="1" noChangeArrowheads="1"/>
          </p:cNvSpPr>
          <p:nvPr>
            <p:ph type="title"/>
          </p:nvPr>
        </p:nvSpPr>
        <p:spPr>
          <a:xfrm>
            <a:off x="685800" y="990600"/>
            <a:ext cx="7772400" cy="1143000"/>
          </a:xfrm>
        </p:spPr>
        <p:txBody>
          <a:bodyPr wrap="square" numCol="1" anchorCtr="0" compatLnSpc="1">
            <a:prstTxWarp prst="textNoShape">
              <a:avLst/>
            </a:prstTxWarp>
          </a:bodyPr>
          <a:lstStyle/>
          <a:p>
            <a:pPr eaLnBrk="1" hangingPunct="1">
              <a:defRPr/>
            </a:pPr>
            <a:r>
              <a:rPr lang="en-US" sz="2800" dirty="0" smtClean="0">
                <a:solidFill>
                  <a:schemeClr val="accent2"/>
                </a:solidFill>
                <a:latin typeface="Arial" charset="0"/>
              </a:rPr>
              <a:t>Eligible Services List (ESL) 2016</a:t>
            </a:r>
          </a:p>
        </p:txBody>
      </p:sp>
      <p:sp>
        <p:nvSpPr>
          <p:cNvPr id="256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560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BC94BB2-FBF0-48BB-A9BA-DF4BF23C50DC}" type="slidenum">
              <a:rPr lang="en-US" smtClean="0">
                <a:solidFill>
                  <a:schemeClr val="tx1"/>
                </a:solidFill>
              </a:rPr>
              <a:pPr/>
              <a:t>35</a:t>
            </a:fld>
            <a:endParaRPr lang="en-US" dirty="0" smtClean="0">
              <a:solidFill>
                <a:schemeClr val="tx1"/>
              </a:solidFill>
            </a:endParaRPr>
          </a:p>
        </p:txBody>
      </p:sp>
      <p:grpSp>
        <p:nvGrpSpPr>
          <p:cNvPr id="7" name="Group 6"/>
          <p:cNvGrpSpPr/>
          <p:nvPr/>
        </p:nvGrpSpPr>
        <p:grpSpPr>
          <a:xfrm>
            <a:off x="5334000" y="5196350"/>
            <a:ext cx="978408" cy="484632"/>
            <a:chOff x="6172200" y="1524000"/>
            <a:chExt cx="978408" cy="484632"/>
          </a:xfrm>
        </p:grpSpPr>
        <p:sp>
          <p:nvSpPr>
            <p:cNvPr id="8" name="Left Arrow 7"/>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idx="1"/>
          </p:nvPr>
        </p:nvSpPr>
        <p:spPr>
          <a:xfrm>
            <a:off x="838200" y="2349500"/>
            <a:ext cx="7086600" cy="3433762"/>
          </a:xfrm>
        </p:spPr>
        <p:txBody>
          <a:bodyPr/>
          <a:lstStyle/>
          <a:p>
            <a:r>
              <a:rPr lang="en-US" sz="2000" dirty="0"/>
              <a:t>As part of the </a:t>
            </a:r>
            <a:r>
              <a:rPr lang="en-US" sz="2000" dirty="0" err="1"/>
              <a:t>E-rate</a:t>
            </a:r>
            <a:r>
              <a:rPr lang="en-US" sz="2000" dirty="0"/>
              <a:t> Modernization Order, broadband distribution services and equipment that can be virtualized in the cloud are eligible.</a:t>
            </a:r>
          </a:p>
          <a:p>
            <a:r>
              <a:rPr lang="en-US" sz="2000" dirty="0"/>
              <a:t>This includes virtual or cloud based functionalities so long as they support eligible internal connection functions.</a:t>
            </a:r>
          </a:p>
          <a:p>
            <a:pPr lvl="1"/>
            <a:r>
              <a:rPr lang="en-US" dirty="0"/>
              <a:t>For example, software virtualizing routing or switching in the cloud is eligible.</a:t>
            </a:r>
          </a:p>
          <a:p>
            <a:r>
              <a:rPr lang="en-US" sz="2000" dirty="0"/>
              <a:t>Equipment and functionalities must still be competitively bid and the most cost-effective solution must be chosen.</a:t>
            </a:r>
          </a:p>
          <a:p>
            <a:pPr marL="114300" indent="0">
              <a:buNone/>
            </a:pPr>
            <a:endParaRPr lang="en-US" b="1" i="1" dirty="0"/>
          </a:p>
        </p:txBody>
      </p:sp>
      <p:sp>
        <p:nvSpPr>
          <p:cNvPr id="2457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457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D44E3F-EF75-4BFD-B1C7-CF71713D9B48}" type="slidenum">
              <a:rPr lang="en-US" smtClean="0">
                <a:solidFill>
                  <a:schemeClr val="tx1"/>
                </a:solidFill>
              </a:rPr>
              <a:pPr/>
              <a:t>36</a:t>
            </a:fld>
            <a:endParaRPr lang="en-US" dirty="0" smtClean="0">
              <a:solidFill>
                <a:schemeClr val="tx1"/>
              </a:solidFill>
            </a:endParaRPr>
          </a:p>
        </p:txBody>
      </p:sp>
      <p:sp>
        <p:nvSpPr>
          <p:cNvPr id="11" name="Rectangle 10"/>
          <p:cNvSpPr/>
          <p:nvPr/>
        </p:nvSpPr>
        <p:spPr>
          <a:xfrm>
            <a:off x="659264" y="1259740"/>
            <a:ext cx="5601213" cy="523220"/>
          </a:xfrm>
          <a:prstGeom prst="rect">
            <a:avLst/>
          </a:prstGeom>
        </p:spPr>
        <p:txBody>
          <a:bodyPr wrap="none">
            <a:spAutoFit/>
          </a:bodyPr>
          <a:lstStyle/>
          <a:p>
            <a:r>
              <a:rPr lang="en-US" sz="2800" dirty="0">
                <a:solidFill>
                  <a:schemeClr val="accent2"/>
                </a:solidFill>
                <a:latin typeface="Arial" charset="0"/>
              </a:rPr>
              <a:t>Eligible Services List (ESL) </a:t>
            </a:r>
            <a:r>
              <a:rPr lang="en-US" sz="2800" dirty="0" smtClean="0">
                <a:solidFill>
                  <a:schemeClr val="accent2"/>
                </a:solidFill>
                <a:latin typeface="Arial" charset="0"/>
              </a:rPr>
              <a:t>2016</a:t>
            </a:r>
            <a:endParaRPr lang="en-US" sz="2800" dirty="0"/>
          </a:p>
        </p:txBody>
      </p:sp>
      <p:grpSp>
        <p:nvGrpSpPr>
          <p:cNvPr id="7" name="Group 6"/>
          <p:cNvGrpSpPr/>
          <p:nvPr/>
        </p:nvGrpSpPr>
        <p:grpSpPr>
          <a:xfrm>
            <a:off x="6629400" y="1271814"/>
            <a:ext cx="978408" cy="484632"/>
            <a:chOff x="6172200" y="1524000"/>
            <a:chExt cx="978408" cy="484632"/>
          </a:xfrm>
        </p:grpSpPr>
        <p:sp>
          <p:nvSpPr>
            <p:cNvPr id="8" name="Left Arrow 7"/>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
        <p:nvSpPr>
          <p:cNvPr id="10" name="Title 3"/>
          <p:cNvSpPr txBox="1">
            <a:spLocks/>
          </p:cNvSpPr>
          <p:nvPr/>
        </p:nvSpPr>
        <p:spPr>
          <a:xfrm>
            <a:off x="723901" y="1739900"/>
            <a:ext cx="8229600" cy="609600"/>
          </a:xfrm>
          <a:prstGeom prst="rect">
            <a:avLst/>
          </a:prstGeom>
        </p:spPr>
        <p:txBody>
          <a:bodyPr/>
          <a:lstStyle>
            <a:lvl1pPr algn="l" defTabSz="914400" rtl="0" eaLnBrk="1" latinLnBrk="0" hangingPunct="1">
              <a:spcBef>
                <a:spcPct val="0"/>
              </a:spcBef>
              <a:buNone/>
              <a:defRPr sz="2800" b="1" i="0" u="none" kern="1200">
                <a:solidFill>
                  <a:srgbClr val="0070C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70C0"/>
                </a:solidFill>
                <a:effectLst/>
                <a:uLnTx/>
                <a:uFillTx/>
                <a:latin typeface="Calibri"/>
                <a:ea typeface="+mj-ea"/>
                <a:cs typeface="+mj-cs"/>
              </a:rPr>
              <a:t>Virtualized and Cloud-Based Functionalities</a:t>
            </a:r>
            <a:endParaRPr kumimoji="0" lang="en-US" sz="2800" b="1" i="0" u="none" strike="noStrike" kern="1200" cap="none" spc="0" normalizeH="0" baseline="0" noProof="0" dirty="0">
              <a:ln>
                <a:noFill/>
              </a:ln>
              <a:solidFill>
                <a:srgbClr val="0070C0"/>
              </a:solidFill>
              <a:effectLst/>
              <a:uLnTx/>
              <a:uFillTx/>
              <a:latin typeface="Calibri"/>
              <a:ea typeface="+mj-ea"/>
              <a:cs typeface="+mj-cs"/>
            </a:endParaRPr>
          </a:p>
        </p:txBody>
      </p:sp>
    </p:spTree>
    <p:extLst>
      <p:ext uri="{BB962C8B-B14F-4D97-AF65-F5344CB8AC3E}">
        <p14:creationId xmlns:p14="http://schemas.microsoft.com/office/powerpoint/2010/main" val="3954040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457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D44E3F-EF75-4BFD-B1C7-CF71713D9B48}" type="slidenum">
              <a:rPr lang="en-US" smtClean="0">
                <a:solidFill>
                  <a:schemeClr val="tx1"/>
                </a:solidFill>
              </a:rPr>
              <a:pPr/>
              <a:t>37</a:t>
            </a:fld>
            <a:endParaRPr lang="en-US" dirty="0" smtClean="0">
              <a:solidFill>
                <a:schemeClr val="tx1"/>
              </a:solidFill>
            </a:endParaRPr>
          </a:p>
        </p:txBody>
      </p:sp>
      <p:sp>
        <p:nvSpPr>
          <p:cNvPr id="11" name="Rectangle 10"/>
          <p:cNvSpPr/>
          <p:nvPr/>
        </p:nvSpPr>
        <p:spPr>
          <a:xfrm>
            <a:off x="659264" y="1066800"/>
            <a:ext cx="3943708" cy="523220"/>
          </a:xfrm>
          <a:prstGeom prst="rect">
            <a:avLst/>
          </a:prstGeom>
        </p:spPr>
        <p:txBody>
          <a:bodyPr wrap="none">
            <a:spAutoFit/>
          </a:bodyPr>
          <a:lstStyle/>
          <a:p>
            <a:r>
              <a:rPr lang="en-US" sz="2800" dirty="0">
                <a:solidFill>
                  <a:schemeClr val="accent2"/>
                </a:solidFill>
                <a:latin typeface="Arial" charset="0"/>
              </a:rPr>
              <a:t>Eligible </a:t>
            </a:r>
            <a:r>
              <a:rPr lang="en-US" sz="2800" dirty="0" smtClean="0">
                <a:solidFill>
                  <a:schemeClr val="accent2"/>
                </a:solidFill>
                <a:latin typeface="Arial" charset="0"/>
              </a:rPr>
              <a:t>Services - 2016</a:t>
            </a:r>
            <a:endParaRPr lang="en-US" sz="2800" dirty="0"/>
          </a:p>
        </p:txBody>
      </p:sp>
      <p:sp>
        <p:nvSpPr>
          <p:cNvPr id="7" name="TextBox 6"/>
          <p:cNvSpPr txBox="1"/>
          <p:nvPr/>
        </p:nvSpPr>
        <p:spPr>
          <a:xfrm>
            <a:off x="3105151" y="5722375"/>
            <a:ext cx="3619500" cy="369332"/>
          </a:xfrm>
          <a:prstGeom prst="rect">
            <a:avLst/>
          </a:prstGeom>
          <a:noFill/>
        </p:spPr>
        <p:txBody>
          <a:bodyPr wrap="square" rtlCol="0">
            <a:spAutoFit/>
          </a:bodyPr>
          <a:lstStyle/>
          <a:p>
            <a:r>
              <a:rPr lang="en-US" dirty="0" smtClean="0"/>
              <a:t>E-Rate </a:t>
            </a:r>
            <a:r>
              <a:rPr lang="en-US" dirty="0" smtClean="0">
                <a:hlinkClick r:id="rId3"/>
              </a:rPr>
              <a:t>FAQs</a:t>
            </a:r>
            <a:endParaRPr lang="en-US" dirty="0"/>
          </a:p>
        </p:txBody>
      </p:sp>
      <p:pic>
        <p:nvPicPr>
          <p:cNvPr id="4" name="Content Placeholder 3"/>
          <p:cNvPicPr>
            <a:picLocks noGrp="1" noChangeAspect="1"/>
          </p:cNvPicPr>
          <p:nvPr>
            <p:ph idx="1"/>
          </p:nvPr>
        </p:nvPicPr>
        <p:blipFill>
          <a:blip r:embed="rId4"/>
          <a:stretch>
            <a:fillRect/>
          </a:stretch>
        </p:blipFill>
        <p:spPr>
          <a:xfrm>
            <a:off x="1506086" y="1650242"/>
            <a:ext cx="5606474" cy="4011910"/>
          </a:xfrm>
          <a:prstGeom prst="rect">
            <a:avLst/>
          </a:prstGeom>
        </p:spPr>
      </p:pic>
      <p:grpSp>
        <p:nvGrpSpPr>
          <p:cNvPr id="8" name="Group 7"/>
          <p:cNvGrpSpPr/>
          <p:nvPr/>
        </p:nvGrpSpPr>
        <p:grpSpPr>
          <a:xfrm>
            <a:off x="7310917" y="2362200"/>
            <a:ext cx="978408" cy="484632"/>
            <a:chOff x="6172200" y="1524000"/>
            <a:chExt cx="978408" cy="484632"/>
          </a:xfrm>
        </p:grpSpPr>
        <p:sp>
          <p:nvSpPr>
            <p:cNvPr id="9" name="Left Arrow 8"/>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extLst>
      <p:ext uri="{BB962C8B-B14F-4D97-AF65-F5344CB8AC3E}">
        <p14:creationId xmlns:p14="http://schemas.microsoft.com/office/powerpoint/2010/main" val="2462226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14400" y="1524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ELIGIBILE </a:t>
            </a:r>
          </a:p>
          <a:p>
            <a:pPr algn="ctr" eaLnBrk="1" hangingPunct="1">
              <a:lnSpc>
                <a:spcPct val="150000"/>
              </a:lnSpc>
              <a:buClr>
                <a:srgbClr val="CC0000"/>
              </a:buClr>
              <a:buFontTx/>
              <a:buNone/>
            </a:pPr>
            <a:r>
              <a:rPr lang="en-US" sz="3600" b="1" i="1" dirty="0" smtClean="0"/>
              <a:t>LOCATIONS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38</a:t>
            </a:fld>
            <a:endParaRPr lang="en-US" dirty="0" smtClean="0">
              <a:solidFill>
                <a:schemeClr val="tx1"/>
              </a:solidFill>
            </a:endParaRPr>
          </a:p>
        </p:txBody>
      </p:sp>
    </p:spTree>
    <p:extLst>
      <p:ext uri="{BB962C8B-B14F-4D97-AF65-F5344CB8AC3E}">
        <p14:creationId xmlns:p14="http://schemas.microsoft.com/office/powerpoint/2010/main" val="1420033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533400" y="2057400"/>
            <a:ext cx="7543800" cy="3276600"/>
          </a:xfrm>
        </p:spPr>
        <p:txBody>
          <a:bodyPr/>
          <a:lstStyle/>
          <a:p>
            <a:pPr marL="114300" indent="0">
              <a:buFont typeface="Arial" charset="0"/>
              <a:buNone/>
              <a:defRPr/>
            </a:pPr>
            <a:r>
              <a:rPr lang="en-US" sz="2000" b="1" dirty="0" smtClean="0"/>
              <a:t>All K-12 Schools, Libraries and most NIFs (Non-Instructional Facilities)</a:t>
            </a:r>
          </a:p>
          <a:p>
            <a:pPr marL="114300" indent="0" algn="ctr">
              <a:buFont typeface="Arial" charset="0"/>
              <a:buNone/>
              <a:defRPr/>
            </a:pPr>
            <a:r>
              <a:rPr lang="en-US" sz="2000" b="1" dirty="0" smtClean="0"/>
              <a:t>Definition of Educational Purposes</a:t>
            </a:r>
          </a:p>
          <a:p>
            <a:pPr lvl="1">
              <a:defRPr/>
            </a:pPr>
            <a:r>
              <a:rPr lang="en-US" sz="1800" i="1" dirty="0" smtClean="0"/>
              <a:t>Activities that occur on library or school property are presumed to be integral, immediate, and proximate to the education of students or the provision of library services to library patrons and therefore qualify as educational purposes. </a:t>
            </a:r>
            <a:r>
              <a:rPr lang="en-US" sz="1800" i="1" dirty="0" smtClean="0">
                <a:solidFill>
                  <a:srgbClr val="FF0000"/>
                </a:solidFill>
              </a:rPr>
              <a:t> 7/1/15 – no offsite usage</a:t>
            </a:r>
          </a:p>
          <a:p>
            <a:pPr lvl="1">
              <a:defRPr/>
            </a:pPr>
            <a:r>
              <a:rPr lang="en-US" sz="1800" i="1" dirty="0" smtClean="0"/>
              <a:t>Customary work activities of employees of a school or library are presumed to fall under the definition of education purposes.</a:t>
            </a:r>
            <a:r>
              <a:rPr lang="en-US" sz="1800" i="1" dirty="0">
                <a:solidFill>
                  <a:srgbClr val="FF0000"/>
                </a:solidFill>
              </a:rPr>
              <a:t> </a:t>
            </a:r>
            <a:r>
              <a:rPr lang="en-US" sz="1800" i="1">
                <a:solidFill>
                  <a:srgbClr val="FF0000"/>
                </a:solidFill>
              </a:rPr>
              <a:t>7/1/15 – no offsite usage</a:t>
            </a:r>
            <a:endParaRPr lang="en-US" sz="1800" i="1" dirty="0" smtClean="0"/>
          </a:p>
        </p:txBody>
      </p:sp>
      <p:sp>
        <p:nvSpPr>
          <p:cNvPr id="145410" name="Rectangle 2"/>
          <p:cNvSpPr>
            <a:spLocks noGrp="1" noChangeArrowheads="1"/>
          </p:cNvSpPr>
          <p:nvPr>
            <p:ph type="title"/>
          </p:nvPr>
        </p:nvSpPr>
        <p:spPr>
          <a:xfrm>
            <a:off x="609600" y="838200"/>
            <a:ext cx="7772400" cy="1143000"/>
          </a:xfrm>
        </p:spPr>
        <p:txBody>
          <a:bodyPr/>
          <a:lstStyle/>
          <a:p>
            <a:pPr>
              <a:defRPr/>
            </a:pPr>
            <a:r>
              <a:rPr lang="en-US" sz="2800" dirty="0">
                <a:solidFill>
                  <a:schemeClr val="accent2"/>
                </a:solidFill>
                <a:latin typeface="Arial" charset="0"/>
              </a:rPr>
              <a:t>E-Rate Eligible </a:t>
            </a:r>
            <a:r>
              <a:rPr lang="en-US" sz="2800" dirty="0" smtClean="0">
                <a:solidFill>
                  <a:schemeClr val="accent2"/>
                </a:solidFill>
                <a:latin typeface="Arial" charset="0"/>
              </a:rPr>
              <a:t>Locations – no change</a:t>
            </a:r>
            <a:endParaRPr lang="en-US" sz="2800" i="1" dirty="0">
              <a:solidFill>
                <a:schemeClr val="accent2"/>
              </a:solidFill>
              <a:latin typeface="Arial" charset="0"/>
            </a:endParaRPr>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26626"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743F91AB-8F00-4A4D-925C-B78D2D2216CB}" type="slidenum">
              <a:rPr lang="en-US" sz="1200" smtClean="0">
                <a:solidFill>
                  <a:schemeClr val="bg2"/>
                </a:solidFill>
              </a:rPr>
              <a:pPr algn="l"/>
              <a:t>39</a:t>
            </a:fld>
            <a:endParaRPr lang="en-US" sz="1200" dirty="0" smtClean="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620000" cy="3657600"/>
          </a:xfrm>
        </p:spPr>
        <p:txBody>
          <a:bodyPr/>
          <a:lstStyle/>
          <a:p>
            <a:r>
              <a:rPr lang="en-US" b="1" dirty="0" smtClean="0"/>
              <a:t>Goal</a:t>
            </a:r>
            <a:r>
              <a:rPr lang="en-US" dirty="0" smtClean="0"/>
              <a:t>: Re-focus E-Rate to provide broadband connectivity to and inside buildings for ALL schools and libraries (not just 90%) with no increase in </a:t>
            </a:r>
            <a:r>
              <a:rPr lang="en-US" dirty="0"/>
              <a:t>funding </a:t>
            </a:r>
          </a:p>
          <a:p>
            <a:r>
              <a:rPr lang="en-US" b="1" dirty="0" smtClean="0"/>
              <a:t>Solution: </a:t>
            </a:r>
            <a:r>
              <a:rPr lang="en-US" dirty="0" smtClean="0"/>
              <a:t>Beginning FY2015</a:t>
            </a:r>
          </a:p>
          <a:p>
            <a:pPr lvl="1"/>
            <a:r>
              <a:rPr lang="en-US" dirty="0" smtClean="0"/>
              <a:t>Eliminate </a:t>
            </a:r>
            <a:r>
              <a:rPr lang="en-US" dirty="0"/>
              <a:t>or </a:t>
            </a:r>
            <a:r>
              <a:rPr lang="en-US" dirty="0" smtClean="0"/>
              <a:t>phase out some Cat1 services (voice, email…) and equipment (voice and video) to provide more funds for Category Two broadband</a:t>
            </a:r>
            <a:endParaRPr lang="en-US" dirty="0"/>
          </a:p>
          <a:p>
            <a:pPr lvl="1"/>
            <a:r>
              <a:rPr lang="en-US" dirty="0" smtClean="0"/>
              <a:t>Reduce the maximum discount and establish equipment </a:t>
            </a:r>
            <a:r>
              <a:rPr lang="en-US" dirty="0"/>
              <a:t>funding caps per </a:t>
            </a:r>
            <a:r>
              <a:rPr lang="en-US" dirty="0" smtClean="0"/>
              <a:t>building to limit the amount of Cat2 funding per student and provide some funding to all applicants</a:t>
            </a:r>
            <a:endParaRPr lang="en-US" dirty="0"/>
          </a:p>
          <a:p>
            <a:pPr marL="114300" indent="0">
              <a:buNone/>
            </a:pPr>
            <a:endParaRPr lang="en-US" dirty="0" smtClean="0"/>
          </a:p>
        </p:txBody>
      </p:sp>
      <p:sp>
        <p:nvSpPr>
          <p:cNvPr id="6" name="Title 2"/>
          <p:cNvSpPr>
            <a:spLocks noGrp="1"/>
          </p:cNvSpPr>
          <p:nvPr>
            <p:ph type="title"/>
          </p:nvPr>
        </p:nvSpPr>
        <p:spPr>
          <a:xfrm>
            <a:off x="533400" y="1066800"/>
            <a:ext cx="7620000" cy="715962"/>
          </a:xfrm>
        </p:spPr>
        <p:txBody>
          <a:bodyPr/>
          <a:lstStyle/>
          <a:p>
            <a:r>
              <a:rPr lang="en-US" sz="2400" dirty="0" smtClean="0">
                <a:solidFill>
                  <a:schemeClr val="accent2"/>
                </a:solidFill>
                <a:latin typeface="Arial" charset="0"/>
              </a:rPr>
              <a:t>E-Rate Changes since 2015 – “E-Rate Modernization” continues this year…</a:t>
            </a:r>
            <a:endParaRPr lang="en-US" sz="24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4</a:t>
            </a:fld>
            <a:endParaRPr lang="en-US" dirty="0"/>
          </a:p>
        </p:txBody>
      </p:sp>
    </p:spTree>
    <p:extLst>
      <p:ext uri="{BB962C8B-B14F-4D97-AF65-F5344CB8AC3E}">
        <p14:creationId xmlns:p14="http://schemas.microsoft.com/office/powerpoint/2010/main" val="871388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4" name="Rectangle 8"/>
          <p:cNvSpPr>
            <a:spLocks noGrp="1" noChangeArrowheads="1"/>
          </p:cNvSpPr>
          <p:nvPr>
            <p:ph type="title"/>
          </p:nvPr>
        </p:nvSpPr>
        <p:spPr>
          <a:xfrm>
            <a:off x="457200" y="914400"/>
            <a:ext cx="7620000" cy="914400"/>
          </a:xfrm>
        </p:spPr>
        <p:txBody>
          <a:bodyPr/>
          <a:lstStyle/>
          <a:p>
            <a:pPr>
              <a:defRPr/>
            </a:pPr>
            <a:r>
              <a:rPr lang="en-US" sz="2800" dirty="0">
                <a:solidFill>
                  <a:schemeClr val="accent2"/>
                </a:solidFill>
                <a:latin typeface="Arial" charset="0"/>
              </a:rPr>
              <a:t>E-Rate </a:t>
            </a:r>
            <a:r>
              <a:rPr lang="en-US" sz="2800" dirty="0" smtClean="0">
                <a:solidFill>
                  <a:schemeClr val="accent2"/>
                </a:solidFill>
                <a:latin typeface="Arial" charset="0"/>
              </a:rPr>
              <a:t>Eligible Locations – No change</a:t>
            </a:r>
            <a:endParaRPr lang="en-US" sz="2800" dirty="0">
              <a:solidFill>
                <a:schemeClr val="accent2"/>
              </a:solidFill>
              <a:latin typeface="Arial" charset="0"/>
            </a:endParaRPr>
          </a:p>
        </p:txBody>
      </p:sp>
      <p:sp>
        <p:nvSpPr>
          <p:cNvPr id="27651" name="Rectangle 3"/>
          <p:cNvSpPr>
            <a:spLocks noGrp="1" noChangeArrowheads="1"/>
          </p:cNvSpPr>
          <p:nvPr>
            <p:ph sz="half" idx="1"/>
          </p:nvPr>
        </p:nvSpPr>
        <p:spPr>
          <a:xfrm>
            <a:off x="838200" y="2743200"/>
            <a:ext cx="4038600" cy="3154363"/>
          </a:xfrm>
        </p:spPr>
        <p:txBody>
          <a:bodyPr/>
          <a:lstStyle/>
          <a:p>
            <a:pPr marL="338138" indent="-338138">
              <a:buFontTx/>
              <a:buNone/>
            </a:pPr>
            <a:r>
              <a:rPr lang="en-US" sz="2200" b="1" dirty="0" smtClean="0"/>
              <a:t>SCHOOLS:</a:t>
            </a:r>
          </a:p>
          <a:p>
            <a:pPr marL="338138" indent="-338138"/>
            <a:r>
              <a:rPr lang="en-US" sz="2000" dirty="0" smtClean="0"/>
              <a:t>Administrative buildings</a:t>
            </a:r>
          </a:p>
          <a:p>
            <a:pPr marL="338138" indent="-338138"/>
            <a:r>
              <a:rPr lang="en-US" sz="2000" dirty="0" smtClean="0"/>
              <a:t>School bus barns and garages</a:t>
            </a:r>
          </a:p>
          <a:p>
            <a:pPr marL="338138" indent="-338138"/>
            <a:r>
              <a:rPr lang="en-US" sz="2000" dirty="0" smtClean="0"/>
              <a:t>Cafeteria offices</a:t>
            </a:r>
          </a:p>
          <a:p>
            <a:pPr marL="338138" indent="-338138"/>
            <a:r>
              <a:rPr lang="en-US" sz="2000" dirty="0" smtClean="0"/>
              <a:t>Facilities associated with athletic activities</a:t>
            </a:r>
          </a:p>
        </p:txBody>
      </p:sp>
      <p:sp>
        <p:nvSpPr>
          <p:cNvPr id="27652" name="Rectangle 4"/>
          <p:cNvSpPr>
            <a:spLocks noGrp="1" noChangeArrowheads="1"/>
          </p:cNvSpPr>
          <p:nvPr>
            <p:ph sz="half" idx="2"/>
          </p:nvPr>
        </p:nvSpPr>
        <p:spPr>
          <a:xfrm>
            <a:off x="4572000" y="2819400"/>
            <a:ext cx="4038600" cy="3154363"/>
          </a:xfrm>
        </p:spPr>
        <p:txBody>
          <a:bodyPr/>
          <a:lstStyle/>
          <a:p>
            <a:pPr>
              <a:lnSpc>
                <a:spcPct val="90000"/>
              </a:lnSpc>
              <a:buFontTx/>
              <a:buNone/>
            </a:pPr>
            <a:r>
              <a:rPr lang="en-US" sz="2200" b="1" dirty="0" smtClean="0"/>
              <a:t>LIBRARIES:</a:t>
            </a:r>
          </a:p>
          <a:p>
            <a:pPr>
              <a:lnSpc>
                <a:spcPct val="90000"/>
              </a:lnSpc>
            </a:pPr>
            <a:r>
              <a:rPr lang="en-US" sz="2000" dirty="0" smtClean="0"/>
              <a:t>Administrative buildings</a:t>
            </a:r>
          </a:p>
          <a:p>
            <a:pPr>
              <a:lnSpc>
                <a:spcPct val="90000"/>
              </a:lnSpc>
            </a:pPr>
            <a:r>
              <a:rPr lang="en-US" sz="2000" dirty="0" smtClean="0"/>
              <a:t>Bookmobile garages</a:t>
            </a:r>
          </a:p>
          <a:p>
            <a:pPr>
              <a:lnSpc>
                <a:spcPct val="90000"/>
              </a:lnSpc>
            </a:pPr>
            <a:r>
              <a:rPr lang="en-US" sz="2000" dirty="0" smtClean="0"/>
              <a:t>Interlibrary loan facilities</a:t>
            </a:r>
          </a:p>
          <a:p>
            <a:pPr>
              <a:lnSpc>
                <a:spcPct val="90000"/>
              </a:lnSpc>
            </a:pPr>
            <a:r>
              <a:rPr lang="en-US" sz="2000" dirty="0" smtClean="0"/>
              <a:t>Library technology centers</a:t>
            </a:r>
          </a:p>
        </p:txBody>
      </p:sp>
      <p:sp>
        <p:nvSpPr>
          <p:cNvPr id="27650" name="Slide Number Placeholder 6"/>
          <p:cNvSpPr>
            <a:spLocks noGrp="1"/>
          </p:cNvSpPr>
          <p:nvPr>
            <p:ph type="sldNum" sz="quarter" idx="10"/>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3A7E690B-8339-49D1-B711-18975275262F}" type="slidenum">
              <a:rPr lang="en-US" sz="1200" smtClean="0">
                <a:solidFill>
                  <a:schemeClr val="bg2"/>
                </a:solidFill>
              </a:rPr>
              <a:pPr algn="l"/>
              <a:t>40</a:t>
            </a:fld>
            <a:endParaRPr lang="en-US" sz="1200" dirty="0" smtClean="0">
              <a:solidFill>
                <a:schemeClr val="bg2"/>
              </a:solidFill>
            </a:endParaRPr>
          </a:p>
        </p:txBody>
      </p:sp>
      <p:sp>
        <p:nvSpPr>
          <p:cNvPr id="2" name="Date Placeholder 1"/>
          <p:cNvSpPr>
            <a:spLocks noGrp="1"/>
          </p:cNvSpPr>
          <p:nvPr>
            <p:ph type="dt" sz="half" idx="12"/>
          </p:nvPr>
        </p:nvSpPr>
        <p:spPr/>
        <p:txBody>
          <a:bodyPr/>
          <a:lstStyle/>
          <a:p>
            <a:pPr>
              <a:defRPr/>
            </a:pPr>
            <a:r>
              <a:rPr lang="en-US" smtClean="0"/>
              <a:t>Fall 2015</a:t>
            </a:r>
            <a:endParaRPr lang="en-US" dirty="0"/>
          </a:p>
        </p:txBody>
      </p:sp>
      <p:sp>
        <p:nvSpPr>
          <p:cNvPr id="27653" name="Text Box 5"/>
          <p:cNvSpPr txBox="1">
            <a:spLocks noChangeArrowheads="1"/>
          </p:cNvSpPr>
          <p:nvPr/>
        </p:nvSpPr>
        <p:spPr bwMode="auto">
          <a:xfrm>
            <a:off x="8458200" y="632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fld id="{B25EA340-8EA0-455A-973A-873DDFF5C26D}" type="slidenum">
              <a:rPr lang="en-US" sz="1200"/>
              <a:pPr eaLnBrk="1" hangingPunct="1">
                <a:spcBef>
                  <a:spcPct val="50000"/>
                </a:spcBef>
              </a:pPr>
              <a:t>40</a:t>
            </a:fld>
            <a:endParaRPr lang="en-US" sz="1200" dirty="0"/>
          </a:p>
        </p:txBody>
      </p:sp>
      <p:sp>
        <p:nvSpPr>
          <p:cNvPr id="21511" name="Rectangle 6"/>
          <p:cNvSpPr>
            <a:spLocks noChangeArrowheads="1"/>
          </p:cNvSpPr>
          <p:nvPr/>
        </p:nvSpPr>
        <p:spPr bwMode="auto">
          <a:xfrm>
            <a:off x="609600" y="17526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buFontTx/>
              <a:buChar char="•"/>
              <a:defRPr/>
            </a:pPr>
            <a:r>
              <a:rPr lang="en-US" sz="2200" dirty="0">
                <a:latin typeface="+mn-lt"/>
              </a:rPr>
              <a:t>Examples of Non-Instructional Facilities (NIFs) that can receive Priority 1 services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762000" y="2133600"/>
            <a:ext cx="6781800" cy="3352800"/>
          </a:xfrm>
        </p:spPr>
        <p:txBody>
          <a:bodyPr/>
          <a:lstStyle/>
          <a:p>
            <a:pPr marL="979488" lvl="1" indent="-342900" eaLnBrk="1" hangingPunct="1"/>
            <a:r>
              <a:rPr lang="en-US" sz="2200" dirty="0" smtClean="0"/>
              <a:t>Category 2 services for administrative sites (NIFs) are NOT eligible unless those services are “essential for the effective transport of information to a classroom or library”.</a:t>
            </a:r>
          </a:p>
          <a:p>
            <a:pPr marL="636588" lvl="1" indent="0" eaLnBrk="1" hangingPunct="1">
              <a:buNone/>
            </a:pPr>
            <a:endParaRPr lang="en-US" sz="2200" dirty="0" smtClean="0"/>
          </a:p>
          <a:p>
            <a:pPr marL="979488" lvl="1" indent="-342900" eaLnBrk="1" hangingPunct="1"/>
            <a:r>
              <a:rPr lang="en-US" sz="2200" dirty="0" smtClean="0"/>
              <a:t>Even if eligible – NIFs do not have a C2 Budget and must be funded by cost allocating other eligible entities.</a:t>
            </a:r>
          </a:p>
        </p:txBody>
      </p:sp>
      <p:sp>
        <p:nvSpPr>
          <p:cNvPr id="24582" name="Rectangle 5"/>
          <p:cNvSpPr>
            <a:spLocks noGrp="1" noChangeArrowheads="1"/>
          </p:cNvSpPr>
          <p:nvPr>
            <p:ph type="title"/>
          </p:nvPr>
        </p:nvSpPr>
        <p:spPr>
          <a:xfrm>
            <a:off x="446088" y="990600"/>
            <a:ext cx="7620000" cy="1143000"/>
          </a:xfrm>
        </p:spPr>
        <p:txBody>
          <a:bodyPr/>
          <a:lstStyle/>
          <a:p>
            <a:pPr eaLnBrk="1" fontAlgn="auto" hangingPunct="1">
              <a:spcAft>
                <a:spcPts val="0"/>
              </a:spcAft>
              <a:defRPr/>
            </a:pPr>
            <a:r>
              <a:rPr lang="en-US" sz="2800" dirty="0" smtClean="0">
                <a:solidFill>
                  <a:schemeClr val="accent2"/>
                </a:solidFill>
                <a:latin typeface="Arial" charset="0"/>
              </a:rPr>
              <a:t>E-Rate Eligible Locations – Category 2		</a:t>
            </a:r>
          </a:p>
        </p:txBody>
      </p:sp>
      <p:sp>
        <p:nvSpPr>
          <p:cNvPr id="2867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867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1A62550-DD11-4B00-A99E-8AB7ACE14AA4}" type="slidenum">
              <a:rPr lang="en-US" smtClean="0">
                <a:solidFill>
                  <a:schemeClr val="tx1"/>
                </a:solidFill>
              </a:rPr>
              <a:pPr/>
              <a:t>41</a:t>
            </a:fld>
            <a:endParaRPr lang="en-US" dirty="0" smtClean="0">
              <a:solidFill>
                <a:schemeClr val="tx1"/>
              </a:solidFill>
            </a:endParaRPr>
          </a:p>
        </p:txBody>
      </p:sp>
      <p:sp>
        <p:nvSpPr>
          <p:cNvPr id="28678" name="Text Box 4"/>
          <p:cNvSpPr txBox="1">
            <a:spLocks noChangeArrowheads="1"/>
          </p:cNvSpPr>
          <p:nvPr/>
        </p:nvSpPr>
        <p:spPr bwMode="auto">
          <a:xfrm>
            <a:off x="8458200" y="632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5"/>
          <p:cNvSpPr>
            <a:spLocks noGrp="1" noChangeArrowheads="1"/>
          </p:cNvSpPr>
          <p:nvPr>
            <p:ph type="title"/>
          </p:nvPr>
        </p:nvSpPr>
        <p:spPr>
          <a:xfrm>
            <a:off x="533400" y="990600"/>
            <a:ext cx="7620000" cy="1143000"/>
          </a:xfrm>
        </p:spPr>
        <p:txBody>
          <a:bodyPr/>
          <a:lstStyle/>
          <a:p>
            <a:pPr eaLnBrk="1" fontAlgn="auto" hangingPunct="1">
              <a:spcAft>
                <a:spcPts val="0"/>
              </a:spcAft>
              <a:defRPr/>
            </a:pPr>
            <a:r>
              <a:rPr lang="en-US" sz="2800" dirty="0" smtClean="0">
                <a:solidFill>
                  <a:schemeClr val="accent2"/>
                </a:solidFill>
                <a:latin typeface="Arial" charset="0"/>
              </a:rPr>
              <a:t>E-Rate Eligible Locations – start your own list</a:t>
            </a:r>
          </a:p>
        </p:txBody>
      </p:sp>
      <p:sp>
        <p:nvSpPr>
          <p:cNvPr id="2969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29700"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CE2D57F-B386-4D48-8756-DA075527E08D}" type="slidenum">
              <a:rPr lang="en-US" smtClean="0">
                <a:solidFill>
                  <a:schemeClr val="tx1"/>
                </a:solidFill>
              </a:rPr>
              <a:pPr/>
              <a:t>42</a:t>
            </a:fld>
            <a:endParaRPr lang="en-US" dirty="0" smtClean="0">
              <a:solidFill>
                <a:schemeClr val="tx1"/>
              </a:solidFill>
            </a:endParaRPr>
          </a:p>
        </p:txBody>
      </p:sp>
      <p:sp>
        <p:nvSpPr>
          <p:cNvPr id="29701" name="Text Box 4"/>
          <p:cNvSpPr txBox="1">
            <a:spLocks noChangeArrowheads="1"/>
          </p:cNvSpPr>
          <p:nvPr/>
        </p:nvSpPr>
        <p:spPr bwMode="auto">
          <a:xfrm>
            <a:off x="8458200" y="632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1200" dirty="0"/>
          </a:p>
        </p:txBody>
      </p:sp>
      <p:sp>
        <p:nvSpPr>
          <p:cNvPr id="29702" name="Text Box 7"/>
          <p:cNvSpPr txBox="1">
            <a:spLocks noChangeArrowheads="1"/>
          </p:cNvSpPr>
          <p:nvPr/>
        </p:nvSpPr>
        <p:spPr bwMode="auto">
          <a:xfrm>
            <a:off x="685800" y="2286000"/>
            <a:ext cx="72390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buFont typeface="Arial" panose="020B0604020202020204" pitchFamily="34" charset="0"/>
              <a:buChar char="•"/>
            </a:pPr>
            <a:r>
              <a:rPr lang="en-US" sz="2400" dirty="0">
                <a:latin typeface="Calibri" pitchFamily="34" charset="0"/>
              </a:rPr>
              <a:t>What locations (entities) are you responsible for ? </a:t>
            </a:r>
          </a:p>
          <a:p>
            <a:pPr>
              <a:buFont typeface="Arial" panose="020B0604020202020204" pitchFamily="34" charset="0"/>
              <a:buChar char="•"/>
            </a:pPr>
            <a:endParaRPr lang="en-US" sz="2400" dirty="0">
              <a:latin typeface="Calibri" pitchFamily="34" charset="0"/>
            </a:endParaRPr>
          </a:p>
          <a:p>
            <a:pPr>
              <a:buFont typeface="Arial" panose="020B0604020202020204" pitchFamily="34" charset="0"/>
              <a:buChar char="•"/>
            </a:pPr>
            <a:r>
              <a:rPr lang="en-US" sz="2400" dirty="0">
                <a:latin typeface="Calibri" pitchFamily="34" charset="0"/>
              </a:rPr>
              <a:t>Which will you want to include on E-Rate Form 470 ?</a:t>
            </a:r>
          </a:p>
          <a:p>
            <a:pPr>
              <a:buFont typeface="Arial" panose="020B0604020202020204" pitchFamily="34" charset="0"/>
              <a:buChar char="•"/>
            </a:pPr>
            <a:endParaRPr lang="en-US" sz="2400" dirty="0">
              <a:latin typeface="Calibri" pitchFamily="34" charset="0"/>
            </a:endParaRPr>
          </a:p>
          <a:p>
            <a:pPr>
              <a:buFont typeface="Arial" panose="020B0604020202020204" pitchFamily="34" charset="0"/>
              <a:buChar char="•"/>
            </a:pPr>
            <a:r>
              <a:rPr lang="en-US" sz="2400" dirty="0">
                <a:latin typeface="Calibri" pitchFamily="34" charset="0"/>
              </a:rPr>
              <a:t>Assume all locations are in need of </a:t>
            </a:r>
            <a:r>
              <a:rPr lang="en-US" sz="2400" dirty="0" smtClean="0">
                <a:latin typeface="Calibri" pitchFamily="34" charset="0"/>
              </a:rPr>
              <a:t>Category </a:t>
            </a:r>
            <a:r>
              <a:rPr lang="en-US" sz="2400" dirty="0">
                <a:latin typeface="Calibri" pitchFamily="34" charset="0"/>
              </a:rPr>
              <a:t>1</a:t>
            </a:r>
          </a:p>
          <a:p>
            <a:pPr>
              <a:buFont typeface="Arial" panose="020B0604020202020204" pitchFamily="34" charset="0"/>
              <a:buChar char="•"/>
            </a:pPr>
            <a:endParaRPr lang="en-US" sz="2400" dirty="0">
              <a:latin typeface="Calibri" pitchFamily="34" charset="0"/>
            </a:endParaRPr>
          </a:p>
          <a:p>
            <a:pPr>
              <a:buFont typeface="Arial" panose="020B0604020202020204" pitchFamily="34" charset="0"/>
              <a:buChar char="•"/>
            </a:pPr>
            <a:r>
              <a:rPr lang="en-US" sz="2400" dirty="0">
                <a:latin typeface="Calibri" pitchFamily="34" charset="0"/>
              </a:rPr>
              <a:t>Are some (all) locations in need of </a:t>
            </a:r>
            <a:r>
              <a:rPr lang="en-US" sz="2400" dirty="0" smtClean="0">
                <a:latin typeface="Calibri" pitchFamily="34" charset="0"/>
              </a:rPr>
              <a:t>Category 2 ?</a:t>
            </a:r>
          </a:p>
          <a:p>
            <a:pPr>
              <a:buFont typeface="Arial" panose="020B0604020202020204" pitchFamily="34" charset="0"/>
              <a:buChar char="•"/>
            </a:pPr>
            <a:endParaRPr lang="en-US" sz="2400" dirty="0">
              <a:latin typeface="Calibri" pitchFamily="34" charset="0"/>
            </a:endParaRPr>
          </a:p>
          <a:p>
            <a:pPr>
              <a:buFont typeface="Arial" panose="020B0604020202020204" pitchFamily="34" charset="0"/>
              <a:buChar char="•"/>
            </a:pPr>
            <a:r>
              <a:rPr lang="en-US" sz="2400" dirty="0" smtClean="0">
                <a:latin typeface="Calibri" pitchFamily="34" charset="0"/>
              </a:rPr>
              <a:t>What is the C2 budget for each location ?</a:t>
            </a:r>
            <a:endParaRPr lang="en-US" sz="2400" dirty="0">
              <a:latin typeface="Calibri" pitchFamily="34" charset="0"/>
            </a:endParaRPr>
          </a:p>
          <a:p>
            <a:pPr marL="0" indent="0"/>
            <a:endParaRPr lang="en-US" sz="2000" dirty="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DISCOUNTS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43</a:t>
            </a:fld>
            <a:endParaRPr lang="en-US" dirty="0" smtClean="0">
              <a:solidFill>
                <a:schemeClr val="tx1"/>
              </a:solidFill>
            </a:endParaRPr>
          </a:p>
        </p:txBody>
      </p:sp>
    </p:spTree>
    <p:extLst>
      <p:ext uri="{BB962C8B-B14F-4D97-AF65-F5344CB8AC3E}">
        <p14:creationId xmlns:p14="http://schemas.microsoft.com/office/powerpoint/2010/main" val="1821215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77642" y="1828799"/>
            <a:ext cx="5667520" cy="4314651"/>
          </a:xfrm>
          <a:prstGeom prst="rect">
            <a:avLst/>
          </a:prstGeom>
        </p:spPr>
      </p:pic>
      <p:sp>
        <p:nvSpPr>
          <p:cNvPr id="10244" name="Rectangle 1026"/>
          <p:cNvSpPr>
            <a:spLocks noGrp="1" noChangeArrowheads="1"/>
          </p:cNvSpPr>
          <p:nvPr>
            <p:ph type="title"/>
          </p:nvPr>
        </p:nvSpPr>
        <p:spPr>
          <a:xfrm>
            <a:off x="609600" y="1066800"/>
            <a:ext cx="7620000" cy="762000"/>
          </a:xfrm>
        </p:spPr>
        <p:txBody>
          <a:bodyPr/>
          <a:lstStyle/>
          <a:p>
            <a:pPr eaLnBrk="1" fontAlgn="auto" hangingPunct="1">
              <a:spcAft>
                <a:spcPts val="0"/>
              </a:spcAft>
              <a:defRPr/>
            </a:pPr>
            <a:r>
              <a:rPr lang="en-US" sz="2400" dirty="0" smtClean="0">
                <a:solidFill>
                  <a:schemeClr val="accent2"/>
                </a:solidFill>
                <a:latin typeface="Arial" charset="0"/>
              </a:rPr>
              <a:t>E-Rate Discounts are Based on Poverty Level</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44</a:t>
            </a:fld>
            <a:endParaRPr lang="en-US" dirty="0" smtClean="0">
              <a:solidFill>
                <a:schemeClr val="tx1"/>
              </a:solidFill>
            </a:endParaRPr>
          </a:p>
        </p:txBody>
      </p:sp>
      <p:sp>
        <p:nvSpPr>
          <p:cNvPr id="2" name="TextBox 1"/>
          <p:cNvSpPr txBox="1"/>
          <p:nvPr/>
        </p:nvSpPr>
        <p:spPr>
          <a:xfrm>
            <a:off x="2257778" y="1513113"/>
            <a:ext cx="337784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Category 2 – max is now 85%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651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9600" y="1848529"/>
            <a:ext cx="6934200" cy="3916587"/>
          </a:xfrm>
          <a:prstGeom prst="rect">
            <a:avLst/>
          </a:prstGeom>
        </p:spPr>
      </p:pic>
      <p:sp>
        <p:nvSpPr>
          <p:cNvPr id="10244" name="Rectangle 1026"/>
          <p:cNvSpPr>
            <a:spLocks noGrp="1" noChangeArrowheads="1"/>
          </p:cNvSpPr>
          <p:nvPr>
            <p:ph type="title"/>
          </p:nvPr>
        </p:nvSpPr>
        <p:spPr>
          <a:xfrm>
            <a:off x="609600" y="1066800"/>
            <a:ext cx="7620000" cy="762000"/>
          </a:xfrm>
        </p:spPr>
        <p:txBody>
          <a:bodyPr/>
          <a:lstStyle/>
          <a:p>
            <a:pPr eaLnBrk="1" fontAlgn="auto" hangingPunct="1">
              <a:spcAft>
                <a:spcPts val="0"/>
              </a:spcAft>
              <a:defRPr/>
            </a:pPr>
            <a:r>
              <a:rPr lang="en-US" sz="2400" dirty="0" smtClean="0">
                <a:solidFill>
                  <a:schemeClr val="accent2"/>
                </a:solidFill>
                <a:latin typeface="Arial" charset="0"/>
              </a:rPr>
              <a:t>E-Rate Discounts for C1 Voice are going away…</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45</a:t>
            </a:fld>
            <a:endParaRPr lang="en-US" dirty="0" smtClean="0">
              <a:solidFill>
                <a:schemeClr val="tx1"/>
              </a:solidFill>
            </a:endParaRPr>
          </a:p>
        </p:txBody>
      </p:sp>
    </p:spTree>
    <p:extLst>
      <p:ext uri="{BB962C8B-B14F-4D97-AF65-F5344CB8AC3E}">
        <p14:creationId xmlns:p14="http://schemas.microsoft.com/office/powerpoint/2010/main" val="1098961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Calculating Discounts  - two variables</a:t>
            </a:r>
            <a:endParaRPr lang="en-US" sz="2800" dirty="0" smtClean="0">
              <a:solidFill>
                <a:schemeClr val="accent2"/>
              </a:solidFill>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46</a:t>
            </a:fld>
            <a:endParaRPr lang="en-US" dirty="0" smtClean="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457200" y="1524000"/>
            <a:ext cx="746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endParaRPr lang="en-US" sz="3200" dirty="0">
              <a:latin typeface="+mn-lt"/>
            </a:endParaRPr>
          </a:p>
          <a:p>
            <a:pPr marL="800100" lvl="1" indent="-342900">
              <a:spcBef>
                <a:spcPct val="20000"/>
              </a:spcBef>
              <a:buFont typeface="Arial" pitchFamily="34" charset="0"/>
              <a:buChar char="•"/>
              <a:defRPr/>
            </a:pPr>
            <a:r>
              <a:rPr lang="en-US" sz="2400" dirty="0">
                <a:latin typeface="+mn-lt"/>
              </a:rPr>
              <a:t>The percentage of students eligible for the National School Lunch Program (NSLP) or an equivalent measure of poverty</a:t>
            </a:r>
          </a:p>
          <a:p>
            <a:pPr lvl="2">
              <a:spcBef>
                <a:spcPct val="20000"/>
              </a:spcBef>
              <a:defRPr/>
            </a:pPr>
            <a:r>
              <a:rPr lang="en-US" sz="2000" dirty="0" smtClean="0">
                <a:latin typeface="+mn-lt"/>
                <a:hlinkClick r:id="rId2"/>
              </a:rPr>
              <a:t>http://www.ksde.org/Default.aspx?tabid=2792</a:t>
            </a:r>
            <a:endParaRPr lang="en-US" sz="2000" dirty="0">
              <a:latin typeface="+mn-lt"/>
            </a:endParaRPr>
          </a:p>
          <a:p>
            <a:pPr lvl="1">
              <a:spcBef>
                <a:spcPct val="20000"/>
              </a:spcBef>
              <a:defRPr/>
            </a:pPr>
            <a:endParaRPr lang="en-US" sz="2400" dirty="0">
              <a:latin typeface="+mn-lt"/>
            </a:endParaRPr>
          </a:p>
          <a:p>
            <a:pPr marL="800100" lvl="1" indent="-342900">
              <a:spcBef>
                <a:spcPct val="20000"/>
              </a:spcBef>
              <a:buFont typeface="Arial" pitchFamily="34" charset="0"/>
              <a:buChar char="•"/>
              <a:defRPr/>
            </a:pPr>
            <a:r>
              <a:rPr lang="en-US" sz="2400" dirty="0">
                <a:latin typeface="+mn-lt"/>
              </a:rPr>
              <a:t>The urban or rural status of the county or census tract in which the school or library building is located  </a:t>
            </a:r>
            <a:endParaRPr lang="en-US" sz="2400" dirty="0" smtClean="0">
              <a:latin typeface="+mn-lt"/>
            </a:endParaRPr>
          </a:p>
          <a:p>
            <a:pPr lvl="1">
              <a:spcBef>
                <a:spcPct val="20000"/>
              </a:spcBef>
              <a:defRPr/>
            </a:pPr>
            <a:r>
              <a:rPr lang="en-US" u="sng" dirty="0" smtClean="0">
                <a:solidFill>
                  <a:srgbClr val="FF0000"/>
                </a:solidFill>
                <a:latin typeface="Calibri" pitchFamily="34" charset="0"/>
              </a:rPr>
              <a:t>http://</a:t>
            </a:r>
            <a:r>
              <a:rPr lang="en-US" u="sng" dirty="0" smtClean="0">
                <a:solidFill>
                  <a:srgbClr val="FF0000"/>
                </a:solidFill>
                <a:latin typeface="Calibri" pitchFamily="34" charset="0"/>
                <a:hlinkClick r:id="rId3"/>
              </a:rPr>
              <a:t>Urban/Rural Status - Schools and Libraries Program - USAC.org</a:t>
            </a:r>
            <a:r>
              <a:rPr lang="en-US" dirty="0" smtClean="0">
                <a:solidFill>
                  <a:srgbClr val="FF0000"/>
                </a:solidFill>
                <a:latin typeface="Calibri" pitchFamily="34" charset="0"/>
              </a:rPr>
              <a:t>/</a:t>
            </a:r>
            <a:endParaRPr lang="en-US" dirty="0">
              <a:solidFill>
                <a:srgbClr val="FF0000"/>
              </a:solidFill>
              <a:latin typeface="Calibri" pitchFamily="34" charset="0"/>
            </a:endParaRPr>
          </a:p>
          <a:p>
            <a:pPr marL="800100" lvl="1" indent="-342900">
              <a:spcBef>
                <a:spcPct val="20000"/>
              </a:spcBef>
              <a:buFont typeface="Arial" pitchFamily="34" charset="0"/>
              <a:buChar char="•"/>
              <a:defRPr/>
            </a:pPr>
            <a:endParaRPr lang="en-US" sz="24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Calculating Discounts  - Simplified</a:t>
            </a:r>
            <a:endParaRPr lang="en-US" sz="2800" dirty="0" smtClean="0">
              <a:solidFill>
                <a:schemeClr val="accent2"/>
              </a:solidFill>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47</a:t>
            </a:fld>
            <a:endParaRPr lang="en-US" dirty="0" smtClean="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685800" y="1905793"/>
            <a:ext cx="7239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a:spcBef>
                <a:spcPct val="20000"/>
              </a:spcBef>
              <a:buFont typeface="Arial" pitchFamily="34" charset="0"/>
              <a:buChar char="•"/>
              <a:defRPr/>
            </a:pPr>
            <a:r>
              <a:rPr lang="en-US" sz="2200" dirty="0" smtClean="0">
                <a:latin typeface="+mn-lt"/>
              </a:rPr>
              <a:t>Single schools or School Districts</a:t>
            </a:r>
          </a:p>
          <a:p>
            <a:pPr marL="1257300" lvl="2" indent="-342900">
              <a:spcBef>
                <a:spcPct val="20000"/>
              </a:spcBef>
              <a:buFont typeface="Arial" pitchFamily="34" charset="0"/>
              <a:buChar char="•"/>
              <a:defRPr/>
            </a:pPr>
            <a:r>
              <a:rPr lang="en-US" sz="2200" dirty="0" smtClean="0">
                <a:latin typeface="+mn-lt"/>
              </a:rPr>
              <a:t>Take the total number of students eligible for NSLP and divide by total students = percentage</a:t>
            </a:r>
          </a:p>
          <a:p>
            <a:pPr marL="1257300" lvl="2" indent="-342900">
              <a:spcBef>
                <a:spcPct val="20000"/>
              </a:spcBef>
              <a:buFont typeface="Arial" pitchFamily="34" charset="0"/>
              <a:buChar char="•"/>
              <a:defRPr/>
            </a:pPr>
            <a:r>
              <a:rPr lang="en-US" sz="2200" dirty="0">
                <a:latin typeface="+mn-lt"/>
              </a:rPr>
              <a:t>Determine Urban or Rural Status</a:t>
            </a:r>
          </a:p>
          <a:p>
            <a:pPr marL="1257300" lvl="2" indent="-342900">
              <a:spcBef>
                <a:spcPct val="20000"/>
              </a:spcBef>
              <a:buFont typeface="Arial" pitchFamily="34" charset="0"/>
              <a:buChar char="•"/>
              <a:defRPr/>
            </a:pPr>
            <a:r>
              <a:rPr lang="en-US" sz="2200" dirty="0" smtClean="0">
                <a:latin typeface="+mn-lt"/>
              </a:rPr>
              <a:t>Take percentage to Discount Matrix to get discount</a:t>
            </a:r>
            <a:endParaRPr lang="en-US" sz="2200" b="1" strike="sngStrike" dirty="0" smtClean="0">
              <a:latin typeface="+mn-lt"/>
            </a:endParaRPr>
          </a:p>
          <a:p>
            <a:pPr marL="800100" lvl="1" indent="-342900">
              <a:spcBef>
                <a:spcPct val="20000"/>
              </a:spcBef>
              <a:buFont typeface="Arial" pitchFamily="34" charset="0"/>
              <a:buChar char="•"/>
              <a:defRPr/>
            </a:pPr>
            <a:r>
              <a:rPr lang="en-US" sz="2200" dirty="0" smtClean="0">
                <a:latin typeface="+mn-lt"/>
              </a:rPr>
              <a:t>All Schools within a district have the same discount</a:t>
            </a:r>
          </a:p>
          <a:p>
            <a:pPr marL="800100" lvl="1" indent="-342900">
              <a:spcBef>
                <a:spcPct val="20000"/>
              </a:spcBef>
              <a:buFont typeface="Arial" pitchFamily="34" charset="0"/>
              <a:buChar char="•"/>
              <a:defRPr/>
            </a:pPr>
            <a:r>
              <a:rPr lang="en-US" sz="2200" dirty="0" smtClean="0">
                <a:latin typeface="+mn-lt"/>
              </a:rPr>
              <a:t>New School Construction use same discount</a:t>
            </a:r>
          </a:p>
        </p:txBody>
      </p:sp>
    </p:spTree>
    <p:extLst>
      <p:ext uri="{BB962C8B-B14F-4D97-AF65-F5344CB8AC3E}">
        <p14:creationId xmlns:p14="http://schemas.microsoft.com/office/powerpoint/2010/main" val="3115673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Determine Urban/Rural - Complicated</a:t>
            </a:r>
            <a:endParaRPr lang="en-US" sz="2800" dirty="0" smtClean="0">
              <a:solidFill>
                <a:schemeClr val="accent2"/>
              </a:solidFill>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48</a:t>
            </a:fld>
            <a:endParaRPr lang="en-US" dirty="0" smtClean="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685800" y="1905793"/>
            <a:ext cx="7239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sz="2200" dirty="0" smtClean="0">
              <a:latin typeface="+mn-lt"/>
            </a:endParaRPr>
          </a:p>
        </p:txBody>
      </p:sp>
      <p:pic>
        <p:nvPicPr>
          <p:cNvPr id="2" name="Picture 1"/>
          <p:cNvPicPr>
            <a:picLocks noChangeAspect="1"/>
          </p:cNvPicPr>
          <p:nvPr/>
        </p:nvPicPr>
        <p:blipFill>
          <a:blip r:embed="rId2"/>
          <a:stretch>
            <a:fillRect/>
          </a:stretch>
        </p:blipFill>
        <p:spPr>
          <a:xfrm>
            <a:off x="1922326" y="1831807"/>
            <a:ext cx="5316674" cy="4035593"/>
          </a:xfrm>
          <a:prstGeom prst="rect">
            <a:avLst/>
          </a:prstGeom>
        </p:spPr>
      </p:pic>
    </p:spTree>
    <p:extLst>
      <p:ext uri="{BB962C8B-B14F-4D97-AF65-F5344CB8AC3E}">
        <p14:creationId xmlns:p14="http://schemas.microsoft.com/office/powerpoint/2010/main" val="994972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Determine Urban/Rural - Complicated</a:t>
            </a:r>
            <a:endParaRPr lang="en-US" sz="2800" dirty="0" smtClean="0">
              <a:solidFill>
                <a:schemeClr val="accent2"/>
              </a:solidFill>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49</a:t>
            </a:fld>
            <a:endParaRPr lang="en-US" dirty="0" smtClean="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685800" y="1905793"/>
            <a:ext cx="7239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sz="2200" dirty="0" smtClean="0">
              <a:latin typeface="+mn-lt"/>
            </a:endParaRPr>
          </a:p>
        </p:txBody>
      </p:sp>
      <p:pic>
        <p:nvPicPr>
          <p:cNvPr id="3" name="Picture 2"/>
          <p:cNvPicPr>
            <a:picLocks noChangeAspect="1"/>
          </p:cNvPicPr>
          <p:nvPr/>
        </p:nvPicPr>
        <p:blipFill>
          <a:blip r:embed="rId2"/>
          <a:stretch>
            <a:fillRect/>
          </a:stretch>
        </p:blipFill>
        <p:spPr>
          <a:xfrm>
            <a:off x="1819541" y="1739900"/>
            <a:ext cx="5504917" cy="4170641"/>
          </a:xfrm>
          <a:prstGeom prst="rect">
            <a:avLst/>
          </a:prstGeom>
        </p:spPr>
      </p:pic>
      <p:sp>
        <p:nvSpPr>
          <p:cNvPr id="2" name="TextBox 1"/>
          <p:cNvSpPr txBox="1"/>
          <p:nvPr/>
        </p:nvSpPr>
        <p:spPr>
          <a:xfrm>
            <a:off x="3390363" y="6337061"/>
            <a:ext cx="2743200" cy="369332"/>
          </a:xfrm>
          <a:prstGeom prst="rect">
            <a:avLst/>
          </a:prstGeom>
          <a:noFill/>
        </p:spPr>
        <p:txBody>
          <a:bodyPr wrap="square" rtlCol="0">
            <a:spAutoFit/>
          </a:bodyPr>
          <a:lstStyle/>
          <a:p>
            <a:r>
              <a:rPr lang="en-US" dirty="0" smtClean="0">
                <a:hlinkClick r:id="rId3"/>
              </a:rPr>
              <a:t>Urban / Rural Lookup Tool</a:t>
            </a:r>
            <a:endParaRPr lang="en-US" dirty="0"/>
          </a:p>
        </p:txBody>
      </p:sp>
    </p:spTree>
    <p:extLst>
      <p:ext uri="{BB962C8B-B14F-4D97-AF65-F5344CB8AC3E}">
        <p14:creationId xmlns:p14="http://schemas.microsoft.com/office/powerpoint/2010/main" val="1099822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910" y="1782762"/>
            <a:ext cx="7620000" cy="3657600"/>
          </a:xfrm>
        </p:spPr>
        <p:txBody>
          <a:bodyPr/>
          <a:lstStyle/>
          <a:p>
            <a:r>
              <a:rPr lang="en-US" dirty="0" smtClean="0"/>
              <a:t>E-Rate Modernization Changes</a:t>
            </a:r>
          </a:p>
          <a:p>
            <a:pPr lvl="1"/>
            <a:r>
              <a:rPr lang="en-US" dirty="0" smtClean="0"/>
              <a:t>Close the “</a:t>
            </a:r>
            <a:r>
              <a:rPr lang="en-US" dirty="0" err="1" smtClean="0"/>
              <a:t>WiFi</a:t>
            </a:r>
            <a:r>
              <a:rPr lang="en-US" dirty="0" smtClean="0"/>
              <a:t> Gap” </a:t>
            </a:r>
          </a:p>
          <a:p>
            <a:pPr lvl="1"/>
            <a:r>
              <a:rPr lang="en-US" dirty="0" smtClean="0"/>
              <a:t>Streamline Approvals</a:t>
            </a:r>
          </a:p>
          <a:p>
            <a:pPr lvl="1"/>
            <a:r>
              <a:rPr lang="en-US" dirty="0" smtClean="0"/>
              <a:t>Reduce/Remove some eligible items and cap C2 spending</a:t>
            </a:r>
          </a:p>
          <a:p>
            <a:pPr lvl="1"/>
            <a:r>
              <a:rPr lang="en-US" dirty="0" smtClean="0"/>
              <a:t>Change Discount Calculations / Urban &amp; Rural Status</a:t>
            </a:r>
          </a:p>
          <a:p>
            <a:pPr lvl="1"/>
            <a:r>
              <a:rPr lang="en-US" dirty="0" smtClean="0"/>
              <a:t>Many (many) others</a:t>
            </a:r>
          </a:p>
          <a:p>
            <a:r>
              <a:rPr lang="en-US" dirty="0" smtClean="0"/>
              <a:t>New Eligible Services List</a:t>
            </a:r>
          </a:p>
          <a:p>
            <a:r>
              <a:rPr lang="en-US" dirty="0" smtClean="0"/>
              <a:t>New Form(s) 470 and 471 – yes again</a:t>
            </a:r>
          </a:p>
          <a:p>
            <a:pPr marL="114300" indent="0">
              <a:buNone/>
            </a:pPr>
            <a:endParaRPr lang="en-US" dirty="0" smtClean="0"/>
          </a:p>
          <a:p>
            <a:pPr marL="114300" indent="0">
              <a:buNone/>
            </a:pPr>
            <a:endParaRPr lang="en-US"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5</a:t>
            </a:fld>
            <a:endParaRPr lang="en-US" dirty="0"/>
          </a:p>
        </p:txBody>
      </p:sp>
      <p:sp>
        <p:nvSpPr>
          <p:cNvPr id="7" name="Left Arrow 6"/>
          <p:cNvSpPr/>
          <p:nvPr/>
        </p:nvSpPr>
        <p:spPr>
          <a:xfrm rot="20560961">
            <a:off x="4072854" y="3872598"/>
            <a:ext cx="990600" cy="381000"/>
          </a:xfrm>
          <a:prstGeom prst="leftArrow">
            <a:avLst>
              <a:gd name="adj1" fmla="val 65306"/>
              <a:gd name="adj2" fmla="val 50000"/>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2016</a:t>
            </a:r>
          </a:p>
        </p:txBody>
      </p:sp>
      <p:sp>
        <p:nvSpPr>
          <p:cNvPr id="8" name="Left Arrow 7"/>
          <p:cNvSpPr/>
          <p:nvPr/>
        </p:nvSpPr>
        <p:spPr>
          <a:xfrm rot="20560961">
            <a:off x="5368253" y="4329797"/>
            <a:ext cx="990600" cy="381000"/>
          </a:xfrm>
          <a:prstGeom prst="leftArrow">
            <a:avLst>
              <a:gd name="adj1" fmla="val 65306"/>
              <a:gd name="adj2" fmla="val 50000"/>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2016</a:t>
            </a:r>
          </a:p>
        </p:txBody>
      </p:sp>
    </p:spTree>
    <p:extLst>
      <p:ext uri="{BB962C8B-B14F-4D97-AF65-F5344CB8AC3E}">
        <p14:creationId xmlns:p14="http://schemas.microsoft.com/office/powerpoint/2010/main" val="636894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Determine Urban/Rural - Complicated</a:t>
            </a:r>
            <a:endParaRPr lang="en-US" sz="2800" dirty="0" smtClean="0">
              <a:solidFill>
                <a:schemeClr val="accent2"/>
              </a:solidFill>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50</a:t>
            </a:fld>
            <a:endParaRPr lang="en-US" dirty="0" smtClean="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685800" y="1905793"/>
            <a:ext cx="7239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sz="2200" dirty="0" smtClean="0">
              <a:latin typeface="+mn-lt"/>
            </a:endParaRPr>
          </a:p>
        </p:txBody>
      </p:sp>
      <p:pic>
        <p:nvPicPr>
          <p:cNvPr id="3" name="Picture 2"/>
          <p:cNvPicPr>
            <a:picLocks noChangeAspect="1"/>
          </p:cNvPicPr>
          <p:nvPr/>
        </p:nvPicPr>
        <p:blipFill>
          <a:blip r:embed="rId2"/>
          <a:stretch>
            <a:fillRect/>
          </a:stretch>
        </p:blipFill>
        <p:spPr>
          <a:xfrm>
            <a:off x="1712323" y="1655218"/>
            <a:ext cx="5679077" cy="4288382"/>
          </a:xfrm>
          <a:prstGeom prst="rect">
            <a:avLst/>
          </a:prstGeom>
        </p:spPr>
      </p:pic>
    </p:spTree>
    <p:extLst>
      <p:ext uri="{BB962C8B-B14F-4D97-AF65-F5344CB8AC3E}">
        <p14:creationId xmlns:p14="http://schemas.microsoft.com/office/powerpoint/2010/main" val="2363740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1857776"/>
            <a:ext cx="7162800" cy="4009624"/>
          </a:xfrm>
        </p:spPr>
        <p:txBody>
          <a:bodyPr>
            <a:normAutofit/>
          </a:bodyPr>
          <a:lstStyle/>
          <a:p>
            <a:pPr marL="342900" lvl="1" indent="-342900">
              <a:buFont typeface="Arial" pitchFamily="34" charset="0"/>
              <a:buChar char="•"/>
            </a:pPr>
            <a:r>
              <a:rPr lang="en-US" sz="2200" dirty="0"/>
              <a:t>CEP </a:t>
            </a:r>
            <a:r>
              <a:rPr lang="en-US" sz="2200" dirty="0" smtClean="0"/>
              <a:t>(Community Eligibility Program) is an FDA program that eliminates gathering application forms</a:t>
            </a:r>
          </a:p>
          <a:p>
            <a:pPr marL="342900" lvl="1" indent="-342900">
              <a:buFont typeface="Arial" pitchFamily="34" charset="0"/>
              <a:buChar char="•"/>
            </a:pPr>
            <a:r>
              <a:rPr lang="en-US" sz="2200" dirty="0" smtClean="0"/>
              <a:t>Schools that have an “Identified </a:t>
            </a:r>
            <a:r>
              <a:rPr lang="en-US" sz="2200" dirty="0"/>
              <a:t>Student </a:t>
            </a:r>
            <a:r>
              <a:rPr lang="en-US" sz="2200" dirty="0" smtClean="0"/>
              <a:t>Percentage” </a:t>
            </a:r>
            <a:r>
              <a:rPr lang="en-US" sz="2200" dirty="0"/>
              <a:t>(similar to Direct Certification) of 40% or </a:t>
            </a:r>
            <a:r>
              <a:rPr lang="en-US" sz="2200" dirty="0" smtClean="0"/>
              <a:t>more can qualify and can offer both free breakfast </a:t>
            </a:r>
            <a:r>
              <a:rPr lang="en-US" sz="2200" dirty="0"/>
              <a:t>and </a:t>
            </a:r>
            <a:r>
              <a:rPr lang="en-US" sz="2200" dirty="0" smtClean="0"/>
              <a:t>free lunch daily to all students</a:t>
            </a:r>
          </a:p>
          <a:p>
            <a:pPr marL="114300" indent="0" algn="ctr">
              <a:buNone/>
            </a:pPr>
            <a:r>
              <a:rPr lang="en-US" b="1" i="1" dirty="0" smtClean="0"/>
              <a:t>For E-Rate: Schools using CEP will </a:t>
            </a:r>
            <a:r>
              <a:rPr lang="en-US" b="1" i="1" dirty="0"/>
              <a:t>use </a:t>
            </a:r>
            <a:r>
              <a:rPr lang="en-US" b="1" i="1" dirty="0" smtClean="0"/>
              <a:t>Direct Certs multiplied by 1.6 as the count of NSLP students.</a:t>
            </a:r>
          </a:p>
          <a:p>
            <a:pPr marL="114300" indent="0" algn="ctr">
              <a:buNone/>
            </a:pPr>
            <a:endParaRPr lang="en-US" sz="1800" b="1" i="1" dirty="0"/>
          </a:p>
          <a:p>
            <a:pPr marL="411163" lvl="1" indent="0">
              <a:buNone/>
            </a:pPr>
            <a:r>
              <a:rPr lang="en-US" sz="1800" dirty="0" smtClean="0"/>
              <a:t>(The previous FCC guidance that CEP schools must use the NSLP data from the year before they opted into CEP has been repealed)</a:t>
            </a:r>
          </a:p>
          <a:p>
            <a:endParaRPr lang="en-US" dirty="0"/>
          </a:p>
        </p:txBody>
      </p:sp>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Discounts – CEO/CEP Option</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51</a:t>
            </a:fld>
            <a:endParaRPr lang="en-US" dirty="0" smtClean="0">
              <a:solidFill>
                <a:schemeClr val="tx1"/>
              </a:solidFill>
            </a:endParaRPr>
          </a:p>
        </p:txBody>
      </p:sp>
    </p:spTree>
    <p:extLst>
      <p:ext uri="{BB962C8B-B14F-4D97-AF65-F5344CB8AC3E}">
        <p14:creationId xmlns:p14="http://schemas.microsoft.com/office/powerpoint/2010/main" val="482639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Category 2 Budgets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52</a:t>
            </a:fld>
            <a:endParaRPr lang="en-US" dirty="0" smtClean="0">
              <a:solidFill>
                <a:schemeClr val="tx1"/>
              </a:solidFill>
            </a:endParaRPr>
          </a:p>
        </p:txBody>
      </p:sp>
    </p:spTree>
    <p:extLst>
      <p:ext uri="{BB962C8B-B14F-4D97-AF65-F5344CB8AC3E}">
        <p14:creationId xmlns:p14="http://schemas.microsoft.com/office/powerpoint/2010/main" val="1566700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792680" y="1836737"/>
            <a:ext cx="5310221" cy="4010025"/>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53</a:t>
            </a:fld>
            <a:endParaRPr lang="en-US" dirty="0" smtClean="0">
              <a:solidFill>
                <a:schemeClr val="tx1"/>
              </a:solidFill>
            </a:endParaRPr>
          </a:p>
        </p:txBody>
      </p:sp>
    </p:spTree>
    <p:extLst>
      <p:ext uri="{BB962C8B-B14F-4D97-AF65-F5344CB8AC3E}">
        <p14:creationId xmlns:p14="http://schemas.microsoft.com/office/powerpoint/2010/main" val="1464848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2360" y="1828799"/>
            <a:ext cx="5410200" cy="4092237"/>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54</a:t>
            </a:fld>
            <a:endParaRPr lang="en-US" dirty="0" smtClean="0">
              <a:solidFill>
                <a:schemeClr val="tx1"/>
              </a:solidFill>
            </a:endParaRPr>
          </a:p>
        </p:txBody>
      </p:sp>
    </p:spTree>
    <p:extLst>
      <p:ext uri="{BB962C8B-B14F-4D97-AF65-F5344CB8AC3E}">
        <p14:creationId xmlns:p14="http://schemas.microsoft.com/office/powerpoint/2010/main" val="201785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28800" y="1821600"/>
            <a:ext cx="5486400" cy="4122000"/>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55</a:t>
            </a:fld>
            <a:endParaRPr lang="en-US" dirty="0" smtClean="0">
              <a:solidFill>
                <a:schemeClr val="tx1"/>
              </a:solidFill>
            </a:endParaRPr>
          </a:p>
        </p:txBody>
      </p:sp>
    </p:spTree>
    <p:extLst>
      <p:ext uri="{BB962C8B-B14F-4D97-AF65-F5344CB8AC3E}">
        <p14:creationId xmlns:p14="http://schemas.microsoft.com/office/powerpoint/2010/main" val="106109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828800" y="1752600"/>
            <a:ext cx="5574790" cy="4266424"/>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56</a:t>
            </a:fld>
            <a:endParaRPr lang="en-US" dirty="0" smtClean="0">
              <a:solidFill>
                <a:schemeClr val="tx1"/>
              </a:solidFill>
            </a:endParaRPr>
          </a:p>
        </p:txBody>
      </p:sp>
    </p:spTree>
    <p:extLst>
      <p:ext uri="{BB962C8B-B14F-4D97-AF65-F5344CB8AC3E}">
        <p14:creationId xmlns:p14="http://schemas.microsoft.com/office/powerpoint/2010/main" val="6962118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12187" y="1792363"/>
            <a:ext cx="5579213" cy="4227437"/>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57</a:t>
            </a:fld>
            <a:endParaRPr lang="en-US" dirty="0" smtClean="0">
              <a:solidFill>
                <a:schemeClr val="tx1"/>
              </a:solidFill>
            </a:endParaRPr>
          </a:p>
        </p:txBody>
      </p:sp>
    </p:spTree>
    <p:extLst>
      <p:ext uri="{BB962C8B-B14F-4D97-AF65-F5344CB8AC3E}">
        <p14:creationId xmlns:p14="http://schemas.microsoft.com/office/powerpoint/2010/main" val="969420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845128" y="1801250"/>
            <a:ext cx="5393872" cy="4066150"/>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58</a:t>
            </a:fld>
            <a:endParaRPr lang="en-US" dirty="0" smtClean="0">
              <a:solidFill>
                <a:schemeClr val="tx1"/>
              </a:solidFill>
            </a:endParaRPr>
          </a:p>
        </p:txBody>
      </p:sp>
    </p:spTree>
    <p:extLst>
      <p:ext uri="{BB962C8B-B14F-4D97-AF65-F5344CB8AC3E}">
        <p14:creationId xmlns:p14="http://schemas.microsoft.com/office/powerpoint/2010/main" val="38796025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8303" y="1752600"/>
            <a:ext cx="5559297" cy="4191000"/>
          </a:xfrm>
          <a:prstGeom prst="rect">
            <a:avLst/>
          </a:prstGeom>
        </p:spPr>
      </p:pic>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59</a:t>
            </a:fld>
            <a:endParaRPr lang="en-US" dirty="0" smtClean="0">
              <a:solidFill>
                <a:schemeClr val="tx1"/>
              </a:solidFill>
            </a:endParaRPr>
          </a:p>
        </p:txBody>
      </p:sp>
      <p:sp>
        <p:nvSpPr>
          <p:cNvPr id="2" name="TextBox 1"/>
          <p:cNvSpPr txBox="1"/>
          <p:nvPr/>
        </p:nvSpPr>
        <p:spPr>
          <a:xfrm>
            <a:off x="1219200" y="6248400"/>
            <a:ext cx="6781800" cy="646331"/>
          </a:xfrm>
          <a:prstGeom prst="rect">
            <a:avLst/>
          </a:prstGeom>
          <a:noFill/>
        </p:spPr>
        <p:txBody>
          <a:bodyPr wrap="square" rtlCol="0">
            <a:spAutoFit/>
          </a:bodyPr>
          <a:lstStyle/>
          <a:p>
            <a:r>
              <a:rPr lang="en-US" dirty="0">
                <a:hlinkClick r:id="rId3"/>
              </a:rPr>
              <a:t>http://e-ratecentral.com/archive/News/News2014/weekly-news-2014-1117.asp#b2</a:t>
            </a:r>
            <a:endParaRPr lang="en-US" dirty="0"/>
          </a:p>
        </p:txBody>
      </p:sp>
    </p:spTree>
    <p:extLst>
      <p:ext uri="{BB962C8B-B14F-4D97-AF65-F5344CB8AC3E}">
        <p14:creationId xmlns:p14="http://schemas.microsoft.com/office/powerpoint/2010/main" val="244669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620000" cy="3657600"/>
          </a:xfrm>
        </p:spPr>
        <p:txBody>
          <a:bodyPr/>
          <a:lstStyle/>
          <a:p>
            <a:r>
              <a:rPr lang="en-US" dirty="0" smtClean="0"/>
              <a:t>E-Rate Modernization Changes - Close the “</a:t>
            </a:r>
            <a:r>
              <a:rPr lang="en-US" dirty="0" err="1" smtClean="0"/>
              <a:t>WiFi</a:t>
            </a:r>
            <a:r>
              <a:rPr lang="en-US" dirty="0" smtClean="0"/>
              <a:t> Gap”</a:t>
            </a:r>
          </a:p>
          <a:p>
            <a:pPr lvl="1"/>
            <a:r>
              <a:rPr lang="en-US" dirty="0" smtClean="0"/>
              <a:t>$1B funding for FY2015 and FY2016 Category 2</a:t>
            </a:r>
          </a:p>
          <a:p>
            <a:pPr lvl="1"/>
            <a:r>
              <a:rPr lang="en-US" dirty="0" smtClean="0"/>
              <a:t>If demand exceeds available, prioritize on discount rate</a:t>
            </a:r>
          </a:p>
          <a:p>
            <a:pPr lvl="1"/>
            <a:r>
              <a:rPr lang="en-US" dirty="0" smtClean="0"/>
              <a:t>If insufficient funds in a single discount rate, prioritize based on percentage of F&amp;R students in each district within that rate</a:t>
            </a:r>
          </a:p>
          <a:p>
            <a:pPr lvl="1"/>
            <a:r>
              <a:rPr lang="en-US" dirty="0" smtClean="0"/>
              <a:t>Top Category 2 discount is now 85%</a:t>
            </a:r>
          </a:p>
          <a:p>
            <a:pPr lvl="1"/>
            <a:r>
              <a:rPr lang="en-US" dirty="0" smtClean="0"/>
              <a:t>Two-in-Five rule not in effect for 2015 and 2016</a:t>
            </a:r>
          </a:p>
          <a:p>
            <a:pPr marL="114300" indent="0">
              <a:buNone/>
            </a:pPr>
            <a:endParaRPr lang="en-US"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a:t>
            </a:r>
            <a:r>
              <a:rPr lang="en-US" sz="2800" dirty="0">
                <a:solidFill>
                  <a:schemeClr val="accent2"/>
                </a:solidFill>
                <a:latin typeface="Arial" charset="0"/>
              </a:rPr>
              <a:t>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6</a:t>
            </a:fld>
            <a:endParaRPr lang="en-US" dirty="0"/>
          </a:p>
        </p:txBody>
      </p:sp>
    </p:spTree>
    <p:extLst>
      <p:ext uri="{BB962C8B-B14F-4D97-AF65-F5344CB8AC3E}">
        <p14:creationId xmlns:p14="http://schemas.microsoft.com/office/powerpoint/2010/main" val="1140116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 – 2016…</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60</a:t>
            </a:fld>
            <a:endParaRPr lang="en-US" dirty="0" smtClean="0">
              <a:solidFill>
                <a:schemeClr val="tx1"/>
              </a:solidFill>
            </a:endParaRPr>
          </a:p>
        </p:txBody>
      </p:sp>
      <p:sp>
        <p:nvSpPr>
          <p:cNvPr id="3" name="Content Placeholder 2"/>
          <p:cNvSpPr>
            <a:spLocks noGrp="1"/>
          </p:cNvSpPr>
          <p:nvPr>
            <p:ph idx="1"/>
          </p:nvPr>
        </p:nvSpPr>
        <p:spPr>
          <a:xfrm>
            <a:off x="381000" y="1905000"/>
            <a:ext cx="7620000" cy="3505200"/>
          </a:xfrm>
        </p:spPr>
        <p:txBody>
          <a:bodyPr/>
          <a:lstStyle/>
          <a:p>
            <a:pPr>
              <a:spcBef>
                <a:spcPct val="0"/>
              </a:spcBef>
            </a:pPr>
            <a:r>
              <a:rPr lang="en-US" altLang="en-US" dirty="0"/>
              <a:t>Any funding commitments that included your entity as a recipient of service in FY2015 count against your pre-discount budget for that entity</a:t>
            </a:r>
            <a:r>
              <a:rPr lang="en-US" altLang="en-US" dirty="0" smtClean="0"/>
              <a:t>.</a:t>
            </a:r>
          </a:p>
          <a:p>
            <a:pPr marL="114300" indent="0">
              <a:spcBef>
                <a:spcPct val="0"/>
              </a:spcBef>
              <a:buNone/>
            </a:pPr>
            <a:endParaRPr lang="en-US" altLang="en-US" dirty="0"/>
          </a:p>
          <a:p>
            <a:pPr>
              <a:spcBef>
                <a:spcPct val="0"/>
              </a:spcBef>
            </a:pPr>
            <a:r>
              <a:rPr lang="en-US" altLang="en-US" dirty="0"/>
              <a:t>If funding is remaining on a funding request, you can file an FCC Form 500 to return the funding to USAC.</a:t>
            </a:r>
          </a:p>
          <a:p>
            <a:pPr lvl="1">
              <a:spcBef>
                <a:spcPct val="0"/>
              </a:spcBef>
            </a:pPr>
            <a:r>
              <a:rPr lang="en-US" altLang="en-US" dirty="0"/>
              <a:t>If entities are sharing the service, we will need specific information so that </a:t>
            </a:r>
            <a:r>
              <a:rPr lang="en-US" altLang="en-US" dirty="0" smtClean="0"/>
              <a:t>USAC knows </a:t>
            </a:r>
            <a:r>
              <a:rPr lang="en-US" altLang="en-US" dirty="0"/>
              <a:t>how to apply the returned funds to specific </a:t>
            </a:r>
            <a:r>
              <a:rPr lang="en-US" altLang="en-US" dirty="0" smtClean="0"/>
              <a:t>entities.</a:t>
            </a:r>
            <a:endParaRPr lang="en-US" b="1" i="1" dirty="0"/>
          </a:p>
        </p:txBody>
      </p:sp>
    </p:spTree>
    <p:extLst>
      <p:ext uri="{BB962C8B-B14F-4D97-AF65-F5344CB8AC3E}">
        <p14:creationId xmlns:p14="http://schemas.microsoft.com/office/powerpoint/2010/main" val="3658295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smtClean="0">
                <a:solidFill>
                  <a:schemeClr val="accent2"/>
                </a:solidFill>
                <a:latin typeface="Arial" charset="0"/>
              </a:rPr>
              <a:t>E-Rate Category Two Budgets – 2016…</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61</a:t>
            </a:fld>
            <a:endParaRPr lang="en-US" dirty="0" smtClean="0">
              <a:solidFill>
                <a:schemeClr val="tx1"/>
              </a:solidFill>
            </a:endParaRPr>
          </a:p>
        </p:txBody>
      </p:sp>
      <p:sp>
        <p:nvSpPr>
          <p:cNvPr id="3" name="Content Placeholder 2"/>
          <p:cNvSpPr>
            <a:spLocks noGrp="1"/>
          </p:cNvSpPr>
          <p:nvPr>
            <p:ph idx="1"/>
          </p:nvPr>
        </p:nvSpPr>
        <p:spPr>
          <a:xfrm>
            <a:off x="381000" y="1905000"/>
            <a:ext cx="7620000" cy="3581400"/>
          </a:xfrm>
        </p:spPr>
        <p:txBody>
          <a:bodyPr/>
          <a:lstStyle/>
          <a:p>
            <a:r>
              <a:rPr lang="en-US" b="1" dirty="0" smtClean="0"/>
              <a:t>If you applied for Cat2 in 2015:</a:t>
            </a:r>
          </a:p>
          <a:p>
            <a:pPr lvl="1"/>
            <a:r>
              <a:rPr lang="en-US" sz="2200" dirty="0" smtClean="0"/>
              <a:t>You </a:t>
            </a:r>
            <a:r>
              <a:rPr lang="en-US" sz="2200" dirty="0"/>
              <a:t>need to track your Cat2 expenditures by </a:t>
            </a:r>
            <a:r>
              <a:rPr lang="en-US" sz="2200" dirty="0" smtClean="0"/>
              <a:t>entity</a:t>
            </a:r>
          </a:p>
          <a:p>
            <a:pPr lvl="1"/>
            <a:r>
              <a:rPr lang="en-US" sz="2200" dirty="0" smtClean="0"/>
              <a:t>See example tool in </a:t>
            </a:r>
            <a:r>
              <a:rPr lang="en-US" sz="2200" dirty="0"/>
              <a:t>‘</a:t>
            </a:r>
            <a:r>
              <a:rPr lang="en-US" sz="2200" dirty="0">
                <a:hlinkClick r:id="rId2" action="ppaction://hlinkfile"/>
              </a:rPr>
              <a:t>Project Tracking Spreadsheet</a:t>
            </a:r>
            <a:r>
              <a:rPr lang="en-US" sz="2200" dirty="0" smtClean="0"/>
              <a:t>’</a:t>
            </a:r>
          </a:p>
          <a:p>
            <a:endParaRPr lang="en-US" dirty="0" smtClean="0"/>
          </a:p>
          <a:p>
            <a:r>
              <a:rPr lang="en-US" b="1" dirty="0" smtClean="0"/>
              <a:t>If this is your first year to request Cat2:</a:t>
            </a:r>
          </a:p>
          <a:p>
            <a:pPr lvl="1"/>
            <a:r>
              <a:rPr lang="en-US" dirty="0" smtClean="0"/>
              <a:t>Calculate your C2 budget or use FFL’s free tool at:</a:t>
            </a:r>
            <a:endParaRPr lang="en-US" dirty="0"/>
          </a:p>
          <a:p>
            <a:pPr marL="685800" indent="0">
              <a:buNone/>
            </a:pPr>
            <a:r>
              <a:rPr lang="en-US" dirty="0" smtClean="0">
                <a:solidFill>
                  <a:srgbClr val="FF0000"/>
                </a:solidFill>
                <a:hlinkClick r:id="rId3"/>
              </a:rPr>
              <a:t>http</a:t>
            </a:r>
            <a:r>
              <a:rPr lang="en-US" dirty="0">
                <a:solidFill>
                  <a:srgbClr val="FF0000"/>
                </a:solidFill>
                <a:hlinkClick r:id="rId3"/>
              </a:rPr>
              <a:t>://www.fundsforlearning.com/schoolDistCalculator.php</a:t>
            </a:r>
            <a:endParaRPr lang="en-US" dirty="0">
              <a:solidFill>
                <a:srgbClr val="FF0000"/>
              </a:solidFill>
            </a:endParaRPr>
          </a:p>
          <a:p>
            <a:pPr marL="114300" indent="0">
              <a:spcBef>
                <a:spcPct val="0"/>
              </a:spcBef>
              <a:buNone/>
            </a:pPr>
            <a:endParaRPr lang="en-US" b="1" i="1" dirty="0" smtClean="0"/>
          </a:p>
          <a:p>
            <a:pPr marL="457200" lvl="1" indent="-342900">
              <a:spcBef>
                <a:spcPct val="0"/>
              </a:spcBef>
              <a:buClr>
                <a:schemeClr val="accent1"/>
              </a:buClr>
            </a:pPr>
            <a:r>
              <a:rPr lang="en-US" sz="2200" dirty="0"/>
              <a:t>Must return unused funds using Form 500 to have access in future years</a:t>
            </a:r>
          </a:p>
          <a:p>
            <a:pPr marL="114300" indent="0">
              <a:spcBef>
                <a:spcPct val="0"/>
              </a:spcBef>
              <a:buNone/>
            </a:pPr>
            <a:endParaRPr lang="en-US" b="1" i="1" dirty="0"/>
          </a:p>
        </p:txBody>
      </p:sp>
      <p:grpSp>
        <p:nvGrpSpPr>
          <p:cNvPr id="6" name="Group 5"/>
          <p:cNvGrpSpPr/>
          <p:nvPr/>
        </p:nvGrpSpPr>
        <p:grpSpPr>
          <a:xfrm rot="1007131">
            <a:off x="6096000" y="5464629"/>
            <a:ext cx="978408" cy="484632"/>
            <a:chOff x="6172200" y="1524000"/>
            <a:chExt cx="978408" cy="484632"/>
          </a:xfrm>
        </p:grpSpPr>
        <p:sp>
          <p:nvSpPr>
            <p:cNvPr id="7" name="Left Arrow 6"/>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extLst>
      <p:ext uri="{BB962C8B-B14F-4D97-AF65-F5344CB8AC3E}">
        <p14:creationId xmlns:p14="http://schemas.microsoft.com/office/powerpoint/2010/main" val="4281252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09600" y="2286000"/>
            <a:ext cx="7620000" cy="3048000"/>
          </a:xfrm>
        </p:spPr>
        <p:txBody>
          <a:bodyPr/>
          <a:lstStyle/>
          <a:p>
            <a:pPr marL="347663" indent="-233363" eaLnBrk="1" hangingPunct="1">
              <a:lnSpc>
                <a:spcPct val="80000"/>
              </a:lnSpc>
            </a:pPr>
            <a:r>
              <a:rPr lang="en-US" strike="sngStrike" dirty="0" smtClean="0"/>
              <a:t>Your discount level determines whether or not you will be funded for Priority 2 goods and services:</a:t>
            </a:r>
          </a:p>
          <a:p>
            <a:pPr marL="347663" indent="-233363" eaLnBrk="1" hangingPunct="1">
              <a:lnSpc>
                <a:spcPct val="80000"/>
              </a:lnSpc>
              <a:buFont typeface="Arial" charset="0"/>
              <a:buNone/>
            </a:pPr>
            <a:endParaRPr lang="en-US" dirty="0" smtClean="0"/>
          </a:p>
          <a:p>
            <a:pPr marL="393700" eaLnBrk="1" hangingPunct="1">
              <a:lnSpc>
                <a:spcPct val="80000"/>
              </a:lnSpc>
            </a:pPr>
            <a:r>
              <a:rPr lang="en-US" sz="2400" dirty="0" smtClean="0"/>
              <a:t>ALL applicants should apply for ALL available Category 2 Funding in FY2016</a:t>
            </a:r>
          </a:p>
          <a:p>
            <a:pPr marL="690563" lvl="1" eaLnBrk="1" hangingPunct="1">
              <a:lnSpc>
                <a:spcPct val="80000"/>
              </a:lnSpc>
            </a:pPr>
            <a:r>
              <a:rPr lang="en-US" dirty="0" smtClean="0"/>
              <a:t>Technically it is only funded for 2015 and 2016</a:t>
            </a:r>
          </a:p>
          <a:p>
            <a:pPr marL="690563" lvl="1" eaLnBrk="1" hangingPunct="1">
              <a:lnSpc>
                <a:spcPct val="80000"/>
              </a:lnSpc>
            </a:pPr>
            <a:r>
              <a:rPr lang="en-US" dirty="0" smtClean="0"/>
              <a:t>Per student CAP will allow funds to spread much farther</a:t>
            </a:r>
          </a:p>
          <a:p>
            <a:pPr marL="690563" lvl="1" eaLnBrk="1" hangingPunct="1">
              <a:lnSpc>
                <a:spcPct val="80000"/>
              </a:lnSpc>
            </a:pPr>
            <a:r>
              <a:rPr lang="en-US" dirty="0" smtClean="0"/>
              <a:t>Nobody knows how much money will really be available</a:t>
            </a:r>
          </a:p>
          <a:p>
            <a:pPr marL="347663" indent="-233363" eaLnBrk="1" hangingPunct="1">
              <a:lnSpc>
                <a:spcPct val="80000"/>
              </a:lnSpc>
              <a:buFontTx/>
              <a:buNone/>
            </a:pPr>
            <a:endParaRPr lang="en-US" dirty="0" smtClean="0"/>
          </a:p>
        </p:txBody>
      </p:sp>
      <p:sp>
        <p:nvSpPr>
          <p:cNvPr id="52228"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Should I file for Category 1, Category 2 or Both?</a:t>
            </a:r>
            <a:endParaRPr lang="en-US" sz="2800" dirty="0" smtClean="0">
              <a:solidFill>
                <a:schemeClr val="accent2"/>
              </a:solidFill>
              <a:latin typeface="Arial Black" pitchFamily="34" charset="0"/>
            </a:endParaRPr>
          </a:p>
        </p:txBody>
      </p:sp>
      <p:sp>
        <p:nvSpPr>
          <p:cNvPr id="389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891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DC1D47C-6E79-4229-8EBD-0C591E356973}" type="slidenum">
              <a:rPr lang="en-US" smtClean="0">
                <a:solidFill>
                  <a:schemeClr val="tx1"/>
                </a:solidFill>
              </a:rPr>
              <a:pPr/>
              <a:t>62</a:t>
            </a:fld>
            <a:endParaRPr lang="en-US" dirty="0" smtClean="0">
              <a:solidFill>
                <a:schemeClr val="tx1"/>
              </a:solidFill>
            </a:endParaRPr>
          </a:p>
        </p:txBody>
      </p:sp>
      <p:sp>
        <p:nvSpPr>
          <p:cNvPr id="38918"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Applying for E-Rate</a:t>
            </a:r>
          </a:p>
          <a:p>
            <a:pPr algn="ctr" eaLnBrk="1" hangingPunct="1">
              <a:lnSpc>
                <a:spcPct val="150000"/>
              </a:lnSpc>
              <a:buClr>
                <a:srgbClr val="CC0000"/>
              </a:buClr>
              <a:buFontTx/>
              <a:buNone/>
            </a:pPr>
            <a:r>
              <a:rPr lang="en-US" sz="3600" b="1" i="1" dirty="0" smtClean="0"/>
              <a:t>Form 470</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63</a:t>
            </a:fld>
            <a:endParaRPr lang="en-US" dirty="0" smtClean="0">
              <a:solidFill>
                <a:schemeClr val="tx1"/>
              </a:solidFill>
            </a:endParaRPr>
          </a:p>
        </p:txBody>
      </p:sp>
    </p:spTree>
    <p:extLst>
      <p:ext uri="{BB962C8B-B14F-4D97-AF65-F5344CB8AC3E}">
        <p14:creationId xmlns:p14="http://schemas.microsoft.com/office/powerpoint/2010/main" val="160357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Procurement Process </a:t>
            </a:r>
            <a:endParaRPr lang="en-US" sz="2800" dirty="0" smtClean="0">
              <a:solidFill>
                <a:schemeClr val="accent2"/>
              </a:solidFill>
              <a:latin typeface="Arial Black" pitchFamily="34" charset="0"/>
            </a:endParaRPr>
          </a:p>
        </p:txBody>
      </p:sp>
      <p:sp>
        <p:nvSpPr>
          <p:cNvPr id="3993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39940"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2ED0D11-FDC3-45DC-831A-AF2FB99F8462}" type="slidenum">
              <a:rPr lang="en-US" smtClean="0">
                <a:solidFill>
                  <a:schemeClr val="tx1"/>
                </a:solidFill>
              </a:rPr>
              <a:pPr/>
              <a:t>64</a:t>
            </a:fld>
            <a:endParaRPr lang="en-US" dirty="0" smtClean="0">
              <a:solidFill>
                <a:schemeClr val="tx1"/>
              </a:solidFill>
            </a:endParaRPr>
          </a:p>
        </p:txBody>
      </p:sp>
      <p:sp>
        <p:nvSpPr>
          <p:cNvPr id="39941" name="Rectangle 4"/>
          <p:cNvSpPr>
            <a:spLocks noChangeArrowheads="1"/>
          </p:cNvSpPr>
          <p:nvPr/>
        </p:nvSpPr>
        <p:spPr bwMode="auto">
          <a:xfrm>
            <a:off x="1143000" y="22098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42" name="Rectangle 5"/>
          <p:cNvSpPr>
            <a:spLocks noChangeArrowheads="1"/>
          </p:cNvSpPr>
          <p:nvPr/>
        </p:nvSpPr>
        <p:spPr bwMode="auto">
          <a:xfrm>
            <a:off x="3657600" y="22098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43" name="Rectangle 6"/>
          <p:cNvSpPr>
            <a:spLocks noChangeArrowheads="1"/>
          </p:cNvSpPr>
          <p:nvPr/>
        </p:nvSpPr>
        <p:spPr bwMode="auto">
          <a:xfrm>
            <a:off x="6172200" y="220980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944" name="Text Box 7"/>
          <p:cNvSpPr txBox="1">
            <a:spLocks noChangeArrowheads="1"/>
          </p:cNvSpPr>
          <p:nvPr/>
        </p:nvSpPr>
        <p:spPr bwMode="auto">
          <a:xfrm>
            <a:off x="1371600" y="22860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i="1" dirty="0"/>
              <a:t>Plan</a:t>
            </a:r>
          </a:p>
        </p:txBody>
      </p:sp>
      <p:sp>
        <p:nvSpPr>
          <p:cNvPr id="39945" name="Rectangle 8"/>
          <p:cNvSpPr>
            <a:spLocks noChangeArrowheads="1"/>
          </p:cNvSpPr>
          <p:nvPr/>
        </p:nvSpPr>
        <p:spPr bwMode="auto">
          <a:xfrm>
            <a:off x="3810000" y="2286000"/>
            <a:ext cx="1030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1" dirty="0"/>
              <a:t>Procure</a:t>
            </a:r>
          </a:p>
        </p:txBody>
      </p:sp>
      <p:sp>
        <p:nvSpPr>
          <p:cNvPr id="39946" name="Rectangle 9"/>
          <p:cNvSpPr>
            <a:spLocks noChangeArrowheads="1"/>
          </p:cNvSpPr>
          <p:nvPr/>
        </p:nvSpPr>
        <p:spPr bwMode="auto">
          <a:xfrm>
            <a:off x="6248400" y="2286000"/>
            <a:ext cx="1309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1" dirty="0"/>
              <a:t>Implement</a:t>
            </a:r>
          </a:p>
        </p:txBody>
      </p:sp>
      <p:sp>
        <p:nvSpPr>
          <p:cNvPr id="39947" name="Text Box 10"/>
          <p:cNvSpPr txBox="1">
            <a:spLocks noChangeArrowheads="1"/>
          </p:cNvSpPr>
          <p:nvPr/>
        </p:nvSpPr>
        <p:spPr bwMode="auto">
          <a:xfrm>
            <a:off x="4327525" y="514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sz="2400" dirty="0"/>
          </a:p>
        </p:txBody>
      </p:sp>
      <p:sp>
        <p:nvSpPr>
          <p:cNvPr id="39948" name="Line 11"/>
          <p:cNvSpPr>
            <a:spLocks noChangeShapeType="1"/>
          </p:cNvSpPr>
          <p:nvPr/>
        </p:nvSpPr>
        <p:spPr bwMode="auto">
          <a:xfrm>
            <a:off x="2590800" y="2438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949" name="Line 12"/>
          <p:cNvSpPr>
            <a:spLocks noChangeShapeType="1"/>
          </p:cNvSpPr>
          <p:nvPr/>
        </p:nvSpPr>
        <p:spPr bwMode="auto">
          <a:xfrm>
            <a:off x="5105400" y="2438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950" name="Text Box 13"/>
          <p:cNvSpPr txBox="1">
            <a:spLocks noChangeArrowheads="1"/>
          </p:cNvSpPr>
          <p:nvPr/>
        </p:nvSpPr>
        <p:spPr bwMode="auto">
          <a:xfrm>
            <a:off x="990600" y="2971800"/>
            <a:ext cx="1752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i="1" strike="sngStrike" dirty="0"/>
              <a:t>Tech Plan</a:t>
            </a:r>
          </a:p>
          <a:p>
            <a:pPr>
              <a:spcBef>
                <a:spcPct val="50000"/>
              </a:spcBef>
            </a:pPr>
            <a:r>
              <a:rPr lang="en-US" sz="2000" b="1" i="1" dirty="0"/>
              <a:t>Requirements</a:t>
            </a:r>
          </a:p>
          <a:p>
            <a:pPr>
              <a:spcBef>
                <a:spcPct val="50000"/>
              </a:spcBef>
            </a:pPr>
            <a:r>
              <a:rPr lang="en-US" sz="2000" b="1" i="1" dirty="0"/>
              <a:t>Design</a:t>
            </a:r>
          </a:p>
          <a:p>
            <a:pPr>
              <a:spcBef>
                <a:spcPct val="50000"/>
              </a:spcBef>
            </a:pPr>
            <a:r>
              <a:rPr lang="en-US" sz="2000" b="1" i="1" dirty="0"/>
              <a:t>Detail Specifications</a:t>
            </a:r>
          </a:p>
          <a:p>
            <a:pPr>
              <a:spcBef>
                <a:spcPct val="50000"/>
              </a:spcBef>
            </a:pPr>
            <a:r>
              <a:rPr lang="en-US" sz="2000" b="1" i="1" dirty="0"/>
              <a:t>Internal Approvals</a:t>
            </a:r>
          </a:p>
        </p:txBody>
      </p:sp>
      <p:sp>
        <p:nvSpPr>
          <p:cNvPr id="39951" name="Text Box 14"/>
          <p:cNvSpPr txBox="1">
            <a:spLocks noChangeArrowheads="1"/>
          </p:cNvSpPr>
          <p:nvPr/>
        </p:nvSpPr>
        <p:spPr bwMode="auto">
          <a:xfrm>
            <a:off x="3200400" y="2971800"/>
            <a:ext cx="2286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i="1" dirty="0"/>
              <a:t>Competitive RFP    (if required)</a:t>
            </a:r>
          </a:p>
          <a:p>
            <a:pPr>
              <a:spcBef>
                <a:spcPct val="50000"/>
              </a:spcBef>
            </a:pPr>
            <a:r>
              <a:rPr lang="en-US" sz="2000" b="1" i="1" dirty="0"/>
              <a:t>Vendor Selection</a:t>
            </a:r>
          </a:p>
          <a:p>
            <a:pPr>
              <a:spcBef>
                <a:spcPct val="50000"/>
              </a:spcBef>
            </a:pPr>
            <a:r>
              <a:rPr lang="en-US" sz="2000" b="1" i="1" dirty="0"/>
              <a:t>Award Contracts</a:t>
            </a:r>
          </a:p>
          <a:p>
            <a:pPr>
              <a:spcBef>
                <a:spcPct val="50000"/>
              </a:spcBef>
            </a:pPr>
            <a:r>
              <a:rPr lang="en-US" sz="2000" b="1" i="1" dirty="0"/>
              <a:t>Submit Specific Requests</a:t>
            </a:r>
          </a:p>
        </p:txBody>
      </p:sp>
      <p:sp>
        <p:nvSpPr>
          <p:cNvPr id="39952" name="Rectangle 15"/>
          <p:cNvSpPr>
            <a:spLocks noChangeArrowheads="1"/>
          </p:cNvSpPr>
          <p:nvPr/>
        </p:nvSpPr>
        <p:spPr bwMode="auto">
          <a:xfrm>
            <a:off x="5715000" y="2971800"/>
            <a:ext cx="28956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a:t>Coordinate Vendors</a:t>
            </a:r>
          </a:p>
          <a:p>
            <a:pPr>
              <a:spcBef>
                <a:spcPct val="50000"/>
              </a:spcBef>
            </a:pPr>
            <a:r>
              <a:rPr lang="en-US" sz="2000" b="1" i="1" dirty="0"/>
              <a:t>Monitor Installation</a:t>
            </a:r>
          </a:p>
          <a:p>
            <a:pPr>
              <a:spcBef>
                <a:spcPct val="50000"/>
              </a:spcBef>
            </a:pPr>
            <a:r>
              <a:rPr lang="en-US" sz="2000" b="1" i="1" dirty="0"/>
              <a:t>Resolve Upsets</a:t>
            </a:r>
          </a:p>
          <a:p>
            <a:pPr>
              <a:spcBef>
                <a:spcPct val="50000"/>
              </a:spcBef>
            </a:pPr>
            <a:r>
              <a:rPr lang="en-US" sz="2000" b="1" i="1" dirty="0"/>
              <a:t>Audit Financial Documents</a:t>
            </a:r>
          </a:p>
          <a:p>
            <a:pPr>
              <a:spcBef>
                <a:spcPct val="50000"/>
              </a:spcBef>
            </a:pPr>
            <a:r>
              <a:rPr lang="en-US" sz="2000" b="1" i="1" dirty="0"/>
              <a:t>Assure Completion</a:t>
            </a:r>
          </a:p>
          <a:p>
            <a:pPr>
              <a:spcBef>
                <a:spcPct val="50000"/>
              </a:spcBef>
            </a:pPr>
            <a:r>
              <a:rPr lang="en-US" sz="2000" b="1" i="1" dirty="0"/>
              <a:t>Recommend Acceptance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4276"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Forms</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4096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096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BAB37AC-18D1-42FB-A9AD-46F4463CD7D7}" type="slidenum">
              <a:rPr lang="en-US" smtClean="0">
                <a:solidFill>
                  <a:schemeClr val="tx1"/>
                </a:solidFill>
              </a:rPr>
              <a:pPr/>
              <a:t>65</a:t>
            </a:fld>
            <a:endParaRPr lang="en-US" dirty="0" smtClean="0">
              <a:solidFill>
                <a:schemeClr val="tx1"/>
              </a:solidFill>
            </a:endParaRPr>
          </a:p>
        </p:txBody>
      </p:sp>
      <p:sp>
        <p:nvSpPr>
          <p:cNvPr id="40966" name="Rectangle 4"/>
          <p:cNvSpPr>
            <a:spLocks noChangeArrowheads="1"/>
          </p:cNvSpPr>
          <p:nvPr/>
        </p:nvSpPr>
        <p:spPr bwMode="auto">
          <a:xfrm>
            <a:off x="1143000" y="1763713"/>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67" name="Rectangle 5"/>
          <p:cNvSpPr>
            <a:spLocks noChangeArrowheads="1"/>
          </p:cNvSpPr>
          <p:nvPr/>
        </p:nvSpPr>
        <p:spPr bwMode="auto">
          <a:xfrm>
            <a:off x="3657600" y="1763713"/>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68" name="Rectangle 6"/>
          <p:cNvSpPr>
            <a:spLocks noChangeArrowheads="1"/>
          </p:cNvSpPr>
          <p:nvPr/>
        </p:nvSpPr>
        <p:spPr bwMode="auto">
          <a:xfrm>
            <a:off x="6172200" y="1763713"/>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69" name="Text Box 7"/>
          <p:cNvSpPr txBox="1">
            <a:spLocks noChangeArrowheads="1"/>
          </p:cNvSpPr>
          <p:nvPr/>
        </p:nvSpPr>
        <p:spPr bwMode="auto">
          <a:xfrm>
            <a:off x="1371600" y="1839913"/>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i="1" dirty="0"/>
              <a:t>Plan</a:t>
            </a:r>
          </a:p>
        </p:txBody>
      </p:sp>
      <p:sp>
        <p:nvSpPr>
          <p:cNvPr id="40970" name="Rectangle 8"/>
          <p:cNvSpPr>
            <a:spLocks noChangeArrowheads="1"/>
          </p:cNvSpPr>
          <p:nvPr/>
        </p:nvSpPr>
        <p:spPr bwMode="auto">
          <a:xfrm>
            <a:off x="3810000" y="1839913"/>
            <a:ext cx="1030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1" dirty="0"/>
              <a:t>Procure</a:t>
            </a:r>
          </a:p>
        </p:txBody>
      </p:sp>
      <p:sp>
        <p:nvSpPr>
          <p:cNvPr id="40971" name="Rectangle 9"/>
          <p:cNvSpPr>
            <a:spLocks noChangeArrowheads="1"/>
          </p:cNvSpPr>
          <p:nvPr/>
        </p:nvSpPr>
        <p:spPr bwMode="auto">
          <a:xfrm>
            <a:off x="6248400" y="1839913"/>
            <a:ext cx="1309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1" dirty="0"/>
              <a:t>Implement</a:t>
            </a:r>
          </a:p>
        </p:txBody>
      </p:sp>
      <p:sp>
        <p:nvSpPr>
          <p:cNvPr id="40972" name="Text Box 10"/>
          <p:cNvSpPr txBox="1">
            <a:spLocks noChangeArrowheads="1"/>
          </p:cNvSpPr>
          <p:nvPr/>
        </p:nvSpPr>
        <p:spPr bwMode="auto">
          <a:xfrm>
            <a:off x="4327525" y="47005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sz="2400" dirty="0"/>
          </a:p>
        </p:txBody>
      </p:sp>
      <p:sp>
        <p:nvSpPr>
          <p:cNvPr id="40973" name="Line 11"/>
          <p:cNvSpPr>
            <a:spLocks noChangeShapeType="1"/>
          </p:cNvSpPr>
          <p:nvPr/>
        </p:nvSpPr>
        <p:spPr bwMode="auto">
          <a:xfrm>
            <a:off x="2590800" y="1992313"/>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974" name="Line 12"/>
          <p:cNvSpPr>
            <a:spLocks noChangeShapeType="1"/>
          </p:cNvSpPr>
          <p:nvPr/>
        </p:nvSpPr>
        <p:spPr bwMode="auto">
          <a:xfrm>
            <a:off x="5105400" y="1992313"/>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975" name="Text Box 13"/>
          <p:cNvSpPr txBox="1">
            <a:spLocks noChangeArrowheads="1"/>
          </p:cNvSpPr>
          <p:nvPr/>
        </p:nvSpPr>
        <p:spPr bwMode="auto">
          <a:xfrm>
            <a:off x="1143000" y="2449513"/>
            <a:ext cx="1752600" cy="27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chemeClr val="accent2"/>
                </a:solidFill>
              </a:rPr>
              <a:t>Form 470</a:t>
            </a:r>
          </a:p>
          <a:p>
            <a:pPr>
              <a:spcBef>
                <a:spcPct val="50000"/>
              </a:spcBef>
            </a:pPr>
            <a:r>
              <a:rPr lang="en-US" b="1" i="1" dirty="0"/>
              <a:t>Notice of applicant’s intent to acquire goods and services (non-specific as to amounts or vendors)</a:t>
            </a:r>
          </a:p>
        </p:txBody>
      </p:sp>
      <p:sp>
        <p:nvSpPr>
          <p:cNvPr id="40976" name="Text Box 14"/>
          <p:cNvSpPr txBox="1">
            <a:spLocks noChangeArrowheads="1"/>
          </p:cNvSpPr>
          <p:nvPr/>
        </p:nvSpPr>
        <p:spPr bwMode="auto">
          <a:xfrm>
            <a:off x="3581400" y="2449513"/>
            <a:ext cx="2057400"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chemeClr val="accent2"/>
                </a:solidFill>
              </a:rPr>
              <a:t>Form 471</a:t>
            </a:r>
          </a:p>
          <a:p>
            <a:pPr>
              <a:spcBef>
                <a:spcPct val="50000"/>
              </a:spcBef>
            </a:pPr>
            <a:r>
              <a:rPr lang="en-US" b="1" i="1" dirty="0"/>
              <a:t>Specific request for goods and </a:t>
            </a:r>
            <a:r>
              <a:rPr lang="en-US" b="1" i="1" dirty="0" smtClean="0"/>
              <a:t>services, including total  </a:t>
            </a:r>
            <a:r>
              <a:rPr lang="en-US" b="1" i="1" dirty="0"/>
              <a:t>costs and </a:t>
            </a:r>
            <a:r>
              <a:rPr lang="en-US" b="1" i="1" dirty="0" smtClean="0"/>
              <a:t>vendor. </a:t>
            </a:r>
          </a:p>
          <a:p>
            <a:pPr>
              <a:spcBef>
                <a:spcPct val="50000"/>
              </a:spcBef>
            </a:pPr>
            <a:r>
              <a:rPr lang="en-US" b="1" dirty="0" smtClean="0">
                <a:solidFill>
                  <a:schemeClr val="accent2"/>
                </a:solidFill>
              </a:rPr>
              <a:t>(includes Item 21)</a:t>
            </a:r>
          </a:p>
          <a:p>
            <a:pPr>
              <a:spcBef>
                <a:spcPct val="50000"/>
              </a:spcBef>
            </a:pPr>
            <a:r>
              <a:rPr lang="en-US" b="1" i="1" dirty="0" smtClean="0"/>
              <a:t>Detailed cost and product info.</a:t>
            </a:r>
            <a:endParaRPr lang="en-US" b="1" dirty="0">
              <a:solidFill>
                <a:schemeClr val="accent2"/>
              </a:solidFill>
            </a:endParaRPr>
          </a:p>
        </p:txBody>
      </p:sp>
      <p:sp>
        <p:nvSpPr>
          <p:cNvPr id="40977" name="Rectangle 15"/>
          <p:cNvSpPr>
            <a:spLocks noChangeArrowheads="1"/>
          </p:cNvSpPr>
          <p:nvPr/>
        </p:nvSpPr>
        <p:spPr bwMode="auto">
          <a:xfrm>
            <a:off x="6172200" y="2449513"/>
            <a:ext cx="1752600" cy="25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chemeClr val="accent2"/>
                </a:solidFill>
              </a:rPr>
              <a:t>Form 486</a:t>
            </a:r>
          </a:p>
          <a:p>
            <a:pPr>
              <a:spcBef>
                <a:spcPct val="50000"/>
              </a:spcBef>
            </a:pPr>
            <a:r>
              <a:rPr lang="en-US" b="1" i="1" dirty="0"/>
              <a:t>Notice of intent to accept funds awarded</a:t>
            </a:r>
          </a:p>
          <a:p>
            <a:pPr>
              <a:spcBef>
                <a:spcPct val="50000"/>
              </a:spcBef>
            </a:pPr>
            <a:r>
              <a:rPr lang="en-US" sz="2000" b="1" dirty="0">
                <a:solidFill>
                  <a:schemeClr val="accent2"/>
                </a:solidFill>
              </a:rPr>
              <a:t>Form 500</a:t>
            </a:r>
          </a:p>
          <a:p>
            <a:pPr>
              <a:spcBef>
                <a:spcPct val="50000"/>
              </a:spcBef>
            </a:pPr>
            <a:r>
              <a:rPr lang="en-US" b="1" i="1" dirty="0"/>
              <a:t>Change award amount or items</a:t>
            </a:r>
          </a:p>
        </p:txBody>
      </p:sp>
      <p:sp>
        <p:nvSpPr>
          <p:cNvPr id="40978" name="Text Box 16"/>
          <p:cNvSpPr txBox="1">
            <a:spLocks noChangeArrowheads="1"/>
          </p:cNvSpPr>
          <p:nvPr/>
        </p:nvSpPr>
        <p:spPr bwMode="auto">
          <a:xfrm>
            <a:off x="1295400" y="5334000"/>
            <a:ext cx="6705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chemeClr val="accent2"/>
                </a:solidFill>
              </a:rPr>
              <a:t>Form 472 (BEAR)</a:t>
            </a:r>
            <a:r>
              <a:rPr lang="en-US" sz="2400" dirty="0"/>
              <a:t> – </a:t>
            </a:r>
            <a:r>
              <a:rPr lang="en-US" b="1" i="1" dirty="0"/>
              <a:t>Recover discounts already paid to vendors for eligible goods and services.</a:t>
            </a:r>
          </a:p>
        </p:txBody>
      </p:sp>
      <p:grpSp>
        <p:nvGrpSpPr>
          <p:cNvPr id="21" name="Group 20"/>
          <p:cNvGrpSpPr/>
          <p:nvPr/>
        </p:nvGrpSpPr>
        <p:grpSpPr>
          <a:xfrm>
            <a:off x="2477241" y="2449513"/>
            <a:ext cx="978408" cy="484632"/>
            <a:chOff x="6172200" y="1524000"/>
            <a:chExt cx="978408" cy="484632"/>
          </a:xfrm>
        </p:grpSpPr>
        <p:sp>
          <p:nvSpPr>
            <p:cNvPr id="22" name="Left Arrow 21"/>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TextBox 22"/>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grpSp>
        <p:nvGrpSpPr>
          <p:cNvPr id="24" name="Group 23"/>
          <p:cNvGrpSpPr/>
          <p:nvPr/>
        </p:nvGrpSpPr>
        <p:grpSpPr>
          <a:xfrm>
            <a:off x="4938205" y="2419697"/>
            <a:ext cx="978408" cy="484632"/>
            <a:chOff x="6172200" y="1524000"/>
            <a:chExt cx="978408" cy="484632"/>
          </a:xfrm>
        </p:grpSpPr>
        <p:sp>
          <p:nvSpPr>
            <p:cNvPr id="25" name="Left Arrow 24"/>
            <p:cNvSpPr/>
            <p:nvPr/>
          </p:nvSpPr>
          <p:spPr>
            <a:xfrm>
              <a:off x="6172200" y="1524000"/>
              <a:ext cx="978408" cy="484632"/>
            </a:xfrm>
            <a:prstGeom prst="left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TextBox 25"/>
            <p:cNvSpPr txBox="1"/>
            <p:nvPr/>
          </p:nvSpPr>
          <p:spPr>
            <a:xfrm>
              <a:off x="6464808" y="1567543"/>
              <a:ext cx="685800" cy="381000"/>
            </a:xfrm>
            <a:prstGeom prst="rect">
              <a:avLst/>
            </a:prstGeom>
            <a:noFill/>
          </p:spPr>
          <p:txBody>
            <a:bodyPr wrap="square" rtlCol="0">
              <a:spAutoFit/>
            </a:bodyPr>
            <a:lstStyle/>
            <a:p>
              <a:r>
                <a:rPr lang="en-US" dirty="0" smtClean="0"/>
                <a:t>2016</a:t>
              </a:r>
              <a:endParaRPr lang="en-US"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6324" name="Rectangle 2"/>
          <p:cNvSpPr>
            <a:spLocks noGrp="1" noChangeArrowheads="1"/>
          </p:cNvSpPr>
          <p:nvPr>
            <p:ph type="title"/>
          </p:nvPr>
        </p:nvSpPr>
        <p:spPr>
          <a:xfrm>
            <a:off x="457200" y="926544"/>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470 Begins at the Portal</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66</a:t>
            </a:fld>
            <a:endParaRPr lang="en-US" dirty="0" smtClean="0">
              <a:solidFill>
                <a:schemeClr val="tx1"/>
              </a:solidFill>
            </a:endParaRPr>
          </a:p>
        </p:txBody>
      </p:sp>
      <p:sp>
        <p:nvSpPr>
          <p:cNvPr id="43014" name="Text Box 1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3016" name="Text Box 24"/>
          <p:cNvSpPr txBox="1">
            <a:spLocks noChangeArrowheads="1"/>
          </p:cNvSpPr>
          <p:nvPr/>
        </p:nvSpPr>
        <p:spPr bwMode="auto">
          <a:xfrm>
            <a:off x="1219200" y="5715000"/>
            <a:ext cx="678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1400" dirty="0" smtClean="0">
                <a:hlinkClick r:id="rId2"/>
              </a:rPr>
              <a:t>Step 2: Competitive Bidding - Applicants - Schools and Libraries - USAC</a:t>
            </a:r>
            <a:endParaRPr lang="en-US" sz="1400" dirty="0"/>
          </a:p>
        </p:txBody>
      </p:sp>
      <p:sp>
        <p:nvSpPr>
          <p:cNvPr id="4" name="TextBox 3">
            <a:hlinkClick r:id="rId3"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2" name="Picture 1" descr="Universal Service Administrative Company (USAC) - Internet Explorer">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167" y="1621661"/>
            <a:ext cx="6412066" cy="3451937"/>
          </a:xfrm>
          <a:prstGeom prst="rect">
            <a:avLst/>
          </a:prstGeom>
        </p:spPr>
      </p:pic>
    </p:spTree>
    <p:extLst>
      <p:ext uri="{BB962C8B-B14F-4D97-AF65-F5344CB8AC3E}">
        <p14:creationId xmlns:p14="http://schemas.microsoft.com/office/powerpoint/2010/main" val="1782291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09600" y="1905000"/>
            <a:ext cx="7772400" cy="3429000"/>
          </a:xfrm>
        </p:spPr>
        <p:txBody>
          <a:bodyPr/>
          <a:lstStyle/>
          <a:p>
            <a:pPr eaLnBrk="1" hangingPunct="1">
              <a:buFontTx/>
              <a:buNone/>
            </a:pPr>
            <a:endParaRPr lang="en-US" dirty="0" smtClean="0"/>
          </a:p>
          <a:p>
            <a:pPr eaLnBrk="1" hangingPunct="1">
              <a:buFontTx/>
              <a:buNone/>
            </a:pPr>
            <a:r>
              <a:rPr lang="en-US" dirty="0" smtClean="0"/>
              <a:t>	</a:t>
            </a:r>
          </a:p>
        </p:txBody>
      </p:sp>
      <p:sp>
        <p:nvSpPr>
          <p:cNvPr id="57348"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470 – What’s it for? </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r>
              <a:rPr lang="en-US" sz="2800" dirty="0" smtClean="0">
                <a:solidFill>
                  <a:schemeClr val="accent2"/>
                </a:solidFill>
                <a:latin typeface="Arial Black" pitchFamily="34" charset="0"/>
              </a:rPr>
              <a:t> </a:t>
            </a:r>
          </a:p>
        </p:txBody>
      </p:sp>
      <p:sp>
        <p:nvSpPr>
          <p:cNvPr id="4506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506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C126CB-7BA4-4C02-BEA9-3223F0A782D2}" type="slidenum">
              <a:rPr lang="en-US" smtClean="0">
                <a:solidFill>
                  <a:schemeClr val="tx1"/>
                </a:solidFill>
              </a:rPr>
              <a:pPr/>
              <a:t>67</a:t>
            </a:fld>
            <a:endParaRPr lang="en-US" dirty="0" smtClean="0">
              <a:solidFill>
                <a:schemeClr val="tx1"/>
              </a:solidFill>
            </a:endParaRPr>
          </a:p>
        </p:txBody>
      </p:sp>
      <p:sp>
        <p:nvSpPr>
          <p:cNvPr id="4506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5063" name="Rectangle 5"/>
          <p:cNvSpPr>
            <a:spLocks noChangeArrowheads="1"/>
          </p:cNvSpPr>
          <p:nvPr/>
        </p:nvSpPr>
        <p:spPr bwMode="auto">
          <a:xfrm>
            <a:off x="609600" y="1981200"/>
            <a:ext cx="7620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pPr>
            <a:r>
              <a:rPr lang="en-US" sz="2200" dirty="0">
                <a:latin typeface="+mn-lt"/>
              </a:rPr>
              <a:t>Filing Form 470 opens a competitive bidding process</a:t>
            </a:r>
          </a:p>
          <a:p>
            <a:pPr marL="1322388" lvl="2" indent="-285750">
              <a:spcBef>
                <a:spcPct val="20000"/>
              </a:spcBef>
              <a:buSzPct val="55000"/>
              <a:buFont typeface="Arial" charset="0"/>
              <a:buChar char="–"/>
            </a:pPr>
            <a:r>
              <a:rPr lang="en-US" sz="2200" dirty="0">
                <a:latin typeface="+mn-lt"/>
              </a:rPr>
              <a:t>can also issue a Request for Proposals (RFP)</a:t>
            </a:r>
          </a:p>
          <a:p>
            <a:pPr marL="795338" lvl="1" indent="-338138">
              <a:spcBef>
                <a:spcPct val="20000"/>
              </a:spcBef>
              <a:buFontTx/>
              <a:buChar char="•"/>
            </a:pPr>
            <a:r>
              <a:rPr lang="en-US" sz="2200" dirty="0">
                <a:latin typeface="+mn-lt"/>
              </a:rPr>
              <a:t>Applicants are responsible for ensuring an open and fair process and selecting the most cost-effective provider of the desired services</a:t>
            </a:r>
          </a:p>
          <a:p>
            <a:pPr marL="795338" lvl="1" indent="-338138">
              <a:spcBef>
                <a:spcPct val="20000"/>
              </a:spcBef>
              <a:buFontTx/>
              <a:buChar char="•"/>
            </a:pPr>
            <a:r>
              <a:rPr lang="en-US" sz="2200" dirty="0">
                <a:latin typeface="+mn-lt"/>
              </a:rPr>
              <a:t>RFP is not required under FCC rules</a:t>
            </a:r>
          </a:p>
          <a:p>
            <a:pPr marL="795338" lvl="1" indent="-338138">
              <a:spcBef>
                <a:spcPct val="20000"/>
              </a:spcBef>
              <a:buFontTx/>
              <a:buChar char="•"/>
            </a:pPr>
            <a:r>
              <a:rPr lang="en-US" sz="2200" dirty="0">
                <a:latin typeface="+mn-lt"/>
              </a:rPr>
              <a:t>Even if you have an RFP, you must describe the services you desire on your Form 470</a:t>
            </a:r>
          </a:p>
          <a:p>
            <a:pPr marL="338138" indent="-338138">
              <a:spcBef>
                <a:spcPct val="20000"/>
              </a:spcBef>
            </a:pPr>
            <a:endParaRPr lang="en-US" dirty="0">
              <a:latin typeface="Calibri" pitchFamily="34" charset="0"/>
            </a:endParaRPr>
          </a:p>
        </p:txBody>
      </p:sp>
    </p:spTree>
    <p:extLst>
      <p:ext uri="{BB962C8B-B14F-4D97-AF65-F5344CB8AC3E}">
        <p14:creationId xmlns:p14="http://schemas.microsoft.com/office/powerpoint/2010/main" val="21224607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470 – Gotcha’s</a:t>
            </a:r>
            <a:endParaRPr lang="en-US" sz="2800" dirty="0" smtClean="0">
              <a:solidFill>
                <a:schemeClr val="accent2"/>
              </a:solidFill>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68</a:t>
            </a:fld>
            <a:endParaRPr lang="en-US" dirty="0" smtClean="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1447" name="Rectangle 5"/>
          <p:cNvSpPr>
            <a:spLocks noChangeArrowheads="1"/>
          </p:cNvSpPr>
          <p:nvPr/>
        </p:nvSpPr>
        <p:spPr bwMode="auto">
          <a:xfrm>
            <a:off x="533400" y="1905000"/>
            <a:ext cx="7696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eaLnBrk="1" hangingPunct="1">
              <a:spcBef>
                <a:spcPct val="20000"/>
              </a:spcBef>
              <a:buFontTx/>
              <a:buChar char="•"/>
              <a:defRPr/>
            </a:pPr>
            <a:r>
              <a:rPr lang="en-US" sz="2200" dirty="0">
                <a:latin typeface="+mn-lt"/>
              </a:rPr>
              <a:t>You must wait at least 28 days from the submission date before entering into a contract for services</a:t>
            </a:r>
          </a:p>
          <a:p>
            <a:pPr marL="795338" lvl="1" indent="-338138" eaLnBrk="1" hangingPunct="1">
              <a:spcBef>
                <a:spcPct val="20000"/>
              </a:spcBef>
              <a:buFontTx/>
              <a:buChar char="•"/>
              <a:defRPr/>
            </a:pPr>
            <a:r>
              <a:rPr lang="en-US" sz="2200" dirty="0" smtClean="0">
                <a:latin typeface="+mn-lt"/>
              </a:rPr>
              <a:t>If </a:t>
            </a:r>
            <a:r>
              <a:rPr lang="en-US" sz="2200" dirty="0">
                <a:latin typeface="+mn-lt"/>
              </a:rPr>
              <a:t>you are under a multi-year contract from a previous year, you do not need to file a Form 470 every year</a:t>
            </a:r>
          </a:p>
          <a:p>
            <a:pPr marL="795338" lvl="1" indent="-338138" eaLnBrk="1" hangingPunct="1">
              <a:spcBef>
                <a:spcPct val="20000"/>
              </a:spcBef>
              <a:buFontTx/>
              <a:buChar char="•"/>
              <a:defRPr/>
            </a:pPr>
            <a:r>
              <a:rPr lang="en-US" sz="2200" dirty="0">
                <a:latin typeface="+mn-lt"/>
              </a:rPr>
              <a:t>If you are under Month-Month or Tariff rates, you must file a Form 470 every year</a:t>
            </a:r>
          </a:p>
          <a:p>
            <a:pPr marL="795338" lvl="1" indent="-338138" eaLnBrk="1" hangingPunct="1">
              <a:spcBef>
                <a:spcPct val="20000"/>
              </a:spcBef>
              <a:buFontTx/>
              <a:buChar char="•"/>
              <a:defRPr/>
            </a:pPr>
            <a:r>
              <a:rPr lang="en-US" sz="2200" dirty="0">
                <a:latin typeface="+mn-lt"/>
              </a:rPr>
              <a:t>Must indicate willingness for a multi-year contract or contract with extensions if appropriate</a:t>
            </a:r>
          </a:p>
          <a:p>
            <a:pPr marL="795338" lvl="1" indent="-338138" eaLnBrk="1" hangingPunct="1">
              <a:spcBef>
                <a:spcPct val="20000"/>
              </a:spcBef>
              <a:buFontTx/>
              <a:buChar char="•"/>
              <a:defRPr/>
            </a:pPr>
            <a:endParaRPr lang="en-US" sz="2400" b="1" dirty="0">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09600" y="1905000"/>
            <a:ext cx="7772400" cy="3429000"/>
          </a:xfrm>
        </p:spPr>
        <p:txBody>
          <a:bodyPr/>
          <a:lstStyle/>
          <a:p>
            <a:pPr eaLnBrk="1" hangingPunct="1">
              <a:buFontTx/>
              <a:buNone/>
            </a:pPr>
            <a:endParaRPr lang="en-US" dirty="0" smtClean="0"/>
          </a:p>
          <a:p>
            <a:pPr eaLnBrk="1" hangingPunct="1">
              <a:buFontTx/>
              <a:buNone/>
            </a:pPr>
            <a:r>
              <a:rPr lang="en-US" dirty="0" smtClean="0"/>
              <a:t>	</a:t>
            </a:r>
          </a:p>
        </p:txBody>
      </p:sp>
      <p:sp>
        <p:nvSpPr>
          <p:cNvPr id="57348"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470 – New process and New Form</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r>
              <a:rPr lang="en-US" sz="2800" dirty="0" smtClean="0">
                <a:solidFill>
                  <a:schemeClr val="accent2"/>
                </a:solidFill>
                <a:latin typeface="Arial Black" pitchFamily="34" charset="0"/>
              </a:rPr>
              <a:t> </a:t>
            </a:r>
          </a:p>
        </p:txBody>
      </p:sp>
      <p:sp>
        <p:nvSpPr>
          <p:cNvPr id="4506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506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C126CB-7BA4-4C02-BEA9-3223F0A782D2}" type="slidenum">
              <a:rPr lang="en-US" smtClean="0">
                <a:solidFill>
                  <a:schemeClr val="tx1"/>
                </a:solidFill>
              </a:rPr>
              <a:pPr/>
              <a:t>69</a:t>
            </a:fld>
            <a:endParaRPr lang="en-US" dirty="0" smtClean="0">
              <a:solidFill>
                <a:schemeClr val="tx1"/>
              </a:solidFill>
            </a:endParaRPr>
          </a:p>
        </p:txBody>
      </p:sp>
      <p:sp>
        <p:nvSpPr>
          <p:cNvPr id="4506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5063" name="Rectangle 5"/>
          <p:cNvSpPr>
            <a:spLocks noChangeArrowheads="1"/>
          </p:cNvSpPr>
          <p:nvPr/>
        </p:nvSpPr>
        <p:spPr bwMode="auto">
          <a:xfrm>
            <a:off x="609600" y="1981200"/>
            <a:ext cx="7620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FCC Form 470 has </a:t>
            </a:r>
            <a:r>
              <a:rPr lang="en-US" altLang="en-US" sz="2200" dirty="0" smtClean="0">
                <a:solidFill>
                  <a:prstClr val="black"/>
                </a:solidFill>
                <a:latin typeface="+mn-lt"/>
              </a:rPr>
              <a:t>major changes </a:t>
            </a:r>
            <a:r>
              <a:rPr lang="en-US" altLang="en-US" sz="2200" dirty="0">
                <a:solidFill>
                  <a:prstClr val="black"/>
                </a:solidFill>
                <a:latin typeface="+mn-lt"/>
              </a:rPr>
              <a:t>for </a:t>
            </a:r>
            <a:r>
              <a:rPr lang="en-US" altLang="en-US" sz="2200" dirty="0" smtClean="0">
                <a:solidFill>
                  <a:prstClr val="black"/>
                </a:solidFill>
                <a:latin typeface="+mn-lt"/>
              </a:rPr>
              <a:t>FY2016</a:t>
            </a:r>
            <a:endParaRPr lang="en-US" altLang="en-US" sz="2200" dirty="0">
              <a:solidFill>
                <a:prstClr val="black"/>
              </a:solidFill>
              <a:latin typeface="+mn-lt"/>
            </a:endParaRPr>
          </a:p>
          <a:p>
            <a:pPr marL="1200150" lvl="2" indent="-285750" eaLnBrk="1" hangingPunct="1">
              <a:spcAft>
                <a:spcPts val="1200"/>
              </a:spcAft>
              <a:buFont typeface="Arial" panose="020B0604020202020204" pitchFamily="34" charset="0"/>
              <a:buChar char="–"/>
            </a:pPr>
            <a:r>
              <a:rPr lang="en-US" altLang="en-US" sz="2200" dirty="0" smtClean="0">
                <a:solidFill>
                  <a:prstClr val="black"/>
                </a:solidFill>
                <a:latin typeface="+mn-lt"/>
              </a:rPr>
              <a:t>Drop down menus </a:t>
            </a:r>
          </a:p>
          <a:p>
            <a:pPr marL="1200150" lvl="2" indent="-285750" eaLnBrk="1" hangingPunct="1">
              <a:spcAft>
                <a:spcPts val="1200"/>
              </a:spcAft>
              <a:buFont typeface="Arial" panose="020B0604020202020204" pitchFamily="34" charset="0"/>
              <a:buChar char="–"/>
            </a:pPr>
            <a:r>
              <a:rPr lang="en-US" altLang="en-US" sz="2200" dirty="0" smtClean="0">
                <a:solidFill>
                  <a:prstClr val="black"/>
                </a:solidFill>
                <a:latin typeface="+mn-lt"/>
              </a:rPr>
              <a:t>Retained information</a:t>
            </a:r>
          </a:p>
          <a:p>
            <a:pPr marL="1200150" lvl="2" indent="-285750" eaLnBrk="1" hangingPunct="1">
              <a:spcAft>
                <a:spcPts val="1200"/>
              </a:spcAft>
              <a:buFont typeface="Arial" panose="020B0604020202020204" pitchFamily="34" charset="0"/>
              <a:buChar char="–"/>
            </a:pPr>
            <a:r>
              <a:rPr lang="en-US" altLang="en-US" sz="2200" dirty="0" smtClean="0">
                <a:solidFill>
                  <a:prstClr val="black"/>
                </a:solidFill>
                <a:latin typeface="+mn-lt"/>
              </a:rPr>
              <a:t>Requires specific quantities / descriptions</a:t>
            </a:r>
          </a:p>
          <a:p>
            <a:pPr marL="1200150" lvl="2" indent="-285750" eaLnBrk="1" hangingPunct="1">
              <a:spcAft>
                <a:spcPts val="1200"/>
              </a:spcAft>
              <a:buFont typeface="Arial" panose="020B0604020202020204" pitchFamily="34" charset="0"/>
              <a:buChar char="–"/>
            </a:pPr>
            <a:r>
              <a:rPr lang="en-US" altLang="en-US" sz="2200" dirty="0" smtClean="0">
                <a:solidFill>
                  <a:prstClr val="black"/>
                </a:solidFill>
                <a:latin typeface="+mn-lt"/>
              </a:rPr>
              <a:t>Must upload RFP if using one</a:t>
            </a:r>
          </a:p>
          <a:p>
            <a:pPr marL="1200150" lvl="2" indent="-285750" eaLnBrk="1" hangingPunct="1">
              <a:spcAft>
                <a:spcPts val="1200"/>
              </a:spcAft>
              <a:buFont typeface="Arial" panose="020B0604020202020204" pitchFamily="34" charset="0"/>
              <a:buChar char="–"/>
            </a:pPr>
            <a:r>
              <a:rPr lang="en-US" altLang="en-US" sz="2200" dirty="0" smtClean="0">
                <a:solidFill>
                  <a:prstClr val="black"/>
                </a:solidFill>
                <a:latin typeface="+mn-lt"/>
              </a:rPr>
              <a:t>Can no longer use a generic email address for contact</a:t>
            </a:r>
            <a:endParaRPr lang="en-US" altLang="en-US" sz="2200" dirty="0">
              <a:solidFill>
                <a:prstClr val="black"/>
              </a:solidFill>
              <a:latin typeface="+mn-lt"/>
            </a:endParaRPr>
          </a:p>
          <a:p>
            <a:pPr marL="338138" indent="-338138">
              <a:spcBef>
                <a:spcPct val="20000"/>
              </a:spcBef>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620000" cy="3657600"/>
          </a:xfrm>
        </p:spPr>
        <p:txBody>
          <a:bodyPr/>
          <a:lstStyle/>
          <a:p>
            <a:r>
              <a:rPr lang="en-US" dirty="0" smtClean="0"/>
              <a:t>E-Rate Modernization Changes – Streamline Approvals</a:t>
            </a:r>
          </a:p>
          <a:p>
            <a:pPr lvl="1"/>
            <a:r>
              <a:rPr lang="en-US" strike="sngStrike" dirty="0" smtClean="0"/>
              <a:t>All Decisions complete by 9/1/15</a:t>
            </a:r>
          </a:p>
          <a:p>
            <a:pPr lvl="1"/>
            <a:r>
              <a:rPr lang="en-US" i="1" dirty="0" smtClean="0"/>
              <a:t>Multi-year Contracts reviewed only in first year</a:t>
            </a:r>
          </a:p>
          <a:p>
            <a:pPr lvl="1"/>
            <a:r>
              <a:rPr lang="en-US" dirty="0" smtClean="0"/>
              <a:t>Start dates in April for Category 2 – can be as early as 4/1/16</a:t>
            </a:r>
          </a:p>
          <a:p>
            <a:pPr lvl="1"/>
            <a:r>
              <a:rPr lang="en-US" strike="sngStrike" dirty="0" smtClean="0"/>
              <a:t>Preferred Master Contracts (PMC) – starting in 2016</a:t>
            </a:r>
          </a:p>
          <a:p>
            <a:pPr lvl="1"/>
            <a:r>
              <a:rPr lang="en-US" i="1" dirty="0" smtClean="0"/>
              <a:t>Internet below $300/</a:t>
            </a:r>
            <a:r>
              <a:rPr lang="en-US" i="1" dirty="0" err="1" smtClean="0"/>
              <a:t>mo</a:t>
            </a:r>
            <a:r>
              <a:rPr lang="en-US" i="1" dirty="0" smtClean="0"/>
              <a:t>/bldg. can be exempt from 470</a:t>
            </a:r>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a:t>
            </a:r>
            <a:r>
              <a:rPr lang="en-US" sz="2800" dirty="0">
                <a:solidFill>
                  <a:schemeClr val="accent2"/>
                </a:solidFill>
                <a:latin typeface="Arial" charset="0"/>
              </a:rPr>
              <a:t>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7</a:t>
            </a:fld>
            <a:endParaRPr lang="en-US" dirty="0"/>
          </a:p>
        </p:txBody>
      </p:sp>
    </p:spTree>
    <p:extLst>
      <p:ext uri="{BB962C8B-B14F-4D97-AF65-F5344CB8AC3E}">
        <p14:creationId xmlns:p14="http://schemas.microsoft.com/office/powerpoint/2010/main" val="27845113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470</a:t>
            </a:r>
            <a:endParaRPr lang="en-US" sz="2800" i="1" dirty="0" smtClean="0">
              <a:solidFill>
                <a:srgbClr val="FF0000"/>
              </a:solidFill>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70</a:t>
            </a:fld>
            <a:endParaRPr lang="en-US" dirty="0" smtClean="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 name="Rectangle 5"/>
          <p:cNvSpPr>
            <a:spLocks noChangeArrowheads="1"/>
          </p:cNvSpPr>
          <p:nvPr/>
        </p:nvSpPr>
        <p:spPr bwMode="auto">
          <a:xfrm>
            <a:off x="533400" y="1905000"/>
            <a:ext cx="7696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buFontTx/>
              <a:buChar char="•"/>
              <a:defRPr/>
            </a:pPr>
            <a:r>
              <a:rPr lang="en-US" sz="2400" dirty="0" smtClean="0">
                <a:latin typeface="+mn-lt"/>
              </a:rPr>
              <a:t>Consider adding </a:t>
            </a:r>
            <a:r>
              <a:rPr lang="en-US" sz="2400" strike="sngStrike" dirty="0" smtClean="0">
                <a:latin typeface="+mn-lt"/>
              </a:rPr>
              <a:t>Item 13  </a:t>
            </a:r>
            <a:r>
              <a:rPr lang="en-US" sz="2400" b="1" i="1" dirty="0" smtClean="0">
                <a:latin typeface="+mn-lt"/>
              </a:rPr>
              <a:t>Narrative and Purchasing</a:t>
            </a:r>
            <a:r>
              <a:rPr lang="en-US" sz="2400" dirty="0" smtClean="0">
                <a:latin typeface="+mn-lt"/>
              </a:rPr>
              <a:t> ‘Requirements’ </a:t>
            </a:r>
          </a:p>
          <a:p>
            <a:pPr marL="795338" lvl="1" indent="-338138" eaLnBrk="1" hangingPunct="1">
              <a:spcBef>
                <a:spcPct val="20000"/>
              </a:spcBef>
              <a:buFontTx/>
              <a:buChar char="•"/>
              <a:defRPr/>
            </a:pPr>
            <a:r>
              <a:rPr lang="en-US" dirty="0" smtClean="0">
                <a:latin typeface="+mn-lt"/>
              </a:rPr>
              <a:t>Responses </a:t>
            </a:r>
            <a:r>
              <a:rPr lang="en-US" dirty="0">
                <a:latin typeface="+mn-lt"/>
              </a:rPr>
              <a:t>must be received via email only to </a:t>
            </a:r>
            <a:r>
              <a:rPr lang="en-US" dirty="0" smtClean="0">
                <a:latin typeface="+mn-lt"/>
              </a:rPr>
              <a:t>email@myschool.org.</a:t>
            </a:r>
          </a:p>
          <a:p>
            <a:pPr marL="795338" lvl="1" indent="-338138" eaLnBrk="1" hangingPunct="1">
              <a:spcBef>
                <a:spcPct val="20000"/>
              </a:spcBef>
              <a:buFontTx/>
              <a:buChar char="•"/>
              <a:defRPr/>
            </a:pPr>
            <a:r>
              <a:rPr lang="en-US" dirty="0" smtClean="0">
                <a:latin typeface="+mn-lt"/>
              </a:rPr>
              <a:t>Responses </a:t>
            </a:r>
            <a:r>
              <a:rPr lang="en-US" dirty="0">
                <a:latin typeface="+mn-lt"/>
              </a:rPr>
              <a:t>must include detailed Item 21 level pricing and </a:t>
            </a:r>
            <a:r>
              <a:rPr lang="en-US" dirty="0" smtClean="0">
                <a:latin typeface="+mn-lt"/>
              </a:rPr>
              <a:t>descriptions.</a:t>
            </a:r>
          </a:p>
          <a:p>
            <a:pPr marL="795338" lvl="1" indent="-338138" eaLnBrk="1" hangingPunct="1">
              <a:spcBef>
                <a:spcPct val="20000"/>
              </a:spcBef>
              <a:buFontTx/>
              <a:buChar char="•"/>
              <a:defRPr/>
            </a:pPr>
            <a:r>
              <a:rPr lang="en-US" dirty="0" smtClean="0">
                <a:latin typeface="+mn-lt"/>
              </a:rPr>
              <a:t>Responses </a:t>
            </a:r>
            <a:r>
              <a:rPr lang="en-US" dirty="0">
                <a:latin typeface="+mn-lt"/>
              </a:rPr>
              <a:t>must be received before the Allowable Contract </a:t>
            </a:r>
            <a:r>
              <a:rPr lang="en-US" dirty="0" smtClean="0">
                <a:latin typeface="+mn-lt"/>
              </a:rPr>
              <a:t>Date.</a:t>
            </a:r>
          </a:p>
          <a:p>
            <a:pPr marL="795338" lvl="1" indent="-338138" eaLnBrk="1" hangingPunct="1">
              <a:spcBef>
                <a:spcPct val="20000"/>
              </a:spcBef>
              <a:buFontTx/>
              <a:buChar char="•"/>
              <a:defRPr/>
            </a:pPr>
            <a:r>
              <a:rPr lang="en-US" dirty="0" smtClean="0">
                <a:latin typeface="+mn-lt"/>
              </a:rPr>
              <a:t>Vendor </a:t>
            </a:r>
            <a:r>
              <a:rPr lang="en-US" dirty="0">
                <a:latin typeface="+mn-lt"/>
              </a:rPr>
              <a:t>must agree to SLD (SPI) invoicing. </a:t>
            </a:r>
            <a:endParaRPr lang="en-US" dirty="0" smtClean="0">
              <a:latin typeface="+mn-lt"/>
            </a:endParaRPr>
          </a:p>
          <a:p>
            <a:pPr marL="795338" lvl="1" indent="-338138" eaLnBrk="1" hangingPunct="1">
              <a:spcBef>
                <a:spcPct val="20000"/>
              </a:spcBef>
              <a:buFontTx/>
              <a:buChar char="•"/>
              <a:defRPr/>
            </a:pPr>
            <a:r>
              <a:rPr lang="en-US" dirty="0" smtClean="0">
                <a:latin typeface="+mn-lt"/>
              </a:rPr>
              <a:t>Multi-year </a:t>
            </a:r>
            <a:r>
              <a:rPr lang="en-US" dirty="0">
                <a:latin typeface="+mn-lt"/>
              </a:rPr>
              <a:t>contracts and voluntary extensions </a:t>
            </a:r>
            <a:r>
              <a:rPr lang="en-US" dirty="0" smtClean="0">
                <a:latin typeface="+mn-lt"/>
              </a:rPr>
              <a:t>accepted.</a:t>
            </a:r>
          </a:p>
          <a:p>
            <a:pPr marL="795338" lvl="1" indent="-338138" eaLnBrk="1" hangingPunct="1">
              <a:spcBef>
                <a:spcPct val="20000"/>
              </a:spcBef>
              <a:buFontTx/>
              <a:buChar char="•"/>
              <a:defRPr/>
            </a:pPr>
            <a:r>
              <a:rPr lang="en-US" dirty="0" smtClean="0">
                <a:latin typeface="+mn-lt"/>
              </a:rPr>
              <a:t>Vendor </a:t>
            </a:r>
            <a:r>
              <a:rPr lang="en-US" dirty="0">
                <a:latin typeface="+mn-lt"/>
              </a:rPr>
              <a:t>is aware of and agrees to follow SLD guidelines on Lowest Comparable </a:t>
            </a:r>
            <a:r>
              <a:rPr lang="en-US" dirty="0" smtClean="0">
                <a:latin typeface="+mn-lt"/>
              </a:rPr>
              <a:t>Price.</a:t>
            </a:r>
          </a:p>
          <a:p>
            <a:pPr marL="795338" lvl="1" indent="-338138" eaLnBrk="1" hangingPunct="1">
              <a:spcBef>
                <a:spcPct val="20000"/>
              </a:spcBef>
              <a:buFontTx/>
              <a:buChar char="•"/>
              <a:defRPr/>
            </a:pPr>
            <a:r>
              <a:rPr lang="en-US" dirty="0" smtClean="0">
                <a:latin typeface="+mn-lt"/>
              </a:rPr>
              <a:t>Failure </a:t>
            </a:r>
            <a:r>
              <a:rPr lang="en-US" dirty="0">
                <a:latin typeface="+mn-lt"/>
              </a:rPr>
              <a:t>to comply with any of the items above may be grounds for disqualification.</a:t>
            </a:r>
          </a:p>
          <a:p>
            <a:pPr lvl="1" algn="ctr" eaLnBrk="1" hangingPunct="1">
              <a:spcBef>
                <a:spcPct val="20000"/>
              </a:spcBef>
              <a:defRPr/>
            </a:pPr>
            <a:r>
              <a:rPr lang="en-US" dirty="0" smtClean="0">
                <a:latin typeface="+mn-lt"/>
                <a:hlinkClick r:id="rId2" action="ppaction://hlinkfile"/>
              </a:rPr>
              <a:t>Form 470 Item 13 Requirements</a:t>
            </a:r>
            <a:endParaRPr lang="en-US" dirty="0" smtClean="0">
              <a:latin typeface="+mn-lt"/>
            </a:endParaRPr>
          </a:p>
          <a:p>
            <a:pPr marL="338138" indent="-338138" eaLnBrk="1" hangingPunct="1">
              <a:spcBef>
                <a:spcPct val="20000"/>
              </a:spcBef>
              <a:buFontTx/>
              <a:buChar char="•"/>
              <a:defRPr/>
            </a:pPr>
            <a:endParaRPr lang="en-US" sz="2400" b="1" dirty="0">
              <a:latin typeface="+mn-lt"/>
            </a:endParaRPr>
          </a:p>
        </p:txBody>
      </p:sp>
    </p:spTree>
    <p:extLst>
      <p:ext uri="{BB962C8B-B14F-4D97-AF65-F5344CB8AC3E}">
        <p14:creationId xmlns:p14="http://schemas.microsoft.com/office/powerpoint/2010/main" val="17131931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9396"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470 – What you will need</a:t>
            </a:r>
            <a:endParaRPr lang="en-US" sz="2800" dirty="0" smtClean="0">
              <a:solidFill>
                <a:schemeClr val="accent2"/>
              </a:solidFill>
              <a:latin typeface="Arial Black" pitchFamily="34" charset="0"/>
            </a:endParaRPr>
          </a:p>
        </p:txBody>
      </p:sp>
      <p:sp>
        <p:nvSpPr>
          <p:cNvPr id="4710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710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8591B6D-06E0-4B97-AE8D-0B4817ECA4AD}" type="slidenum">
              <a:rPr lang="en-US" smtClean="0">
                <a:solidFill>
                  <a:schemeClr val="tx1"/>
                </a:solidFill>
              </a:rPr>
              <a:pPr/>
              <a:t>71</a:t>
            </a:fld>
            <a:endParaRPr lang="en-US" dirty="0" smtClean="0">
              <a:solidFill>
                <a:schemeClr val="tx1"/>
              </a:solidFill>
            </a:endParaRPr>
          </a:p>
        </p:txBody>
      </p:sp>
      <p:sp>
        <p:nvSpPr>
          <p:cNvPr id="4711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9" name="Rectangle 5"/>
          <p:cNvSpPr>
            <a:spLocks noChangeArrowheads="1"/>
          </p:cNvSpPr>
          <p:nvPr/>
        </p:nvSpPr>
        <p:spPr bwMode="auto">
          <a:xfrm>
            <a:off x="685800" y="2057400"/>
            <a:ext cx="7696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eaLnBrk="1" hangingPunct="1">
              <a:spcBef>
                <a:spcPct val="20000"/>
              </a:spcBef>
              <a:buFontTx/>
              <a:buChar char="•"/>
              <a:defRPr/>
            </a:pPr>
            <a:r>
              <a:rPr lang="en-US" sz="2200" dirty="0" smtClean="0">
                <a:latin typeface="+mn-lt"/>
              </a:rPr>
              <a:t>Access to portal</a:t>
            </a:r>
          </a:p>
          <a:p>
            <a:pPr marL="795338" lvl="1" indent="-338138" eaLnBrk="1" hangingPunct="1">
              <a:spcBef>
                <a:spcPct val="20000"/>
              </a:spcBef>
              <a:buFontTx/>
              <a:buChar char="•"/>
              <a:defRPr/>
            </a:pPr>
            <a:r>
              <a:rPr lang="en-US" sz="2200" dirty="0" smtClean="0">
                <a:latin typeface="+mn-lt"/>
              </a:rPr>
              <a:t>‘Partial’ Rights to draft form</a:t>
            </a:r>
          </a:p>
          <a:p>
            <a:pPr marL="795338" lvl="1" indent="-338138" eaLnBrk="1" hangingPunct="1">
              <a:spcBef>
                <a:spcPct val="20000"/>
              </a:spcBef>
              <a:buFontTx/>
              <a:buChar char="•"/>
              <a:defRPr/>
            </a:pPr>
            <a:r>
              <a:rPr lang="en-US" sz="2200" dirty="0" smtClean="0">
                <a:latin typeface="+mn-lt"/>
              </a:rPr>
              <a:t>‘Full’ Rights to certify</a:t>
            </a:r>
            <a:endParaRPr lang="en-US" sz="2200" dirty="0">
              <a:latin typeface="+mn-lt"/>
            </a:endParaRPr>
          </a:p>
          <a:p>
            <a:pPr marL="795338" lvl="1" indent="-338138" eaLnBrk="1" hangingPunct="1">
              <a:spcBef>
                <a:spcPct val="20000"/>
              </a:spcBef>
              <a:buFontTx/>
              <a:buChar char="•"/>
              <a:defRPr/>
            </a:pPr>
            <a:r>
              <a:rPr lang="en-US" sz="2200" dirty="0" smtClean="0">
                <a:latin typeface="+mn-lt"/>
              </a:rPr>
              <a:t>You </a:t>
            </a:r>
            <a:r>
              <a:rPr lang="en-US" sz="2200" dirty="0">
                <a:latin typeface="+mn-lt"/>
              </a:rPr>
              <a:t>will need the general descriptions for each service that you are </a:t>
            </a:r>
            <a:r>
              <a:rPr lang="en-US" sz="2200" dirty="0" smtClean="0">
                <a:latin typeface="+mn-lt"/>
              </a:rPr>
              <a:t>requesting </a:t>
            </a:r>
            <a:r>
              <a:rPr lang="en-US" sz="2200" i="1" dirty="0" smtClean="0">
                <a:latin typeface="+mn-lt"/>
              </a:rPr>
              <a:t>(use Form 470 Prep Worksheet)</a:t>
            </a:r>
          </a:p>
          <a:p>
            <a:pPr marL="795338" lvl="1" indent="-338138" eaLnBrk="1" hangingPunct="1">
              <a:spcBef>
                <a:spcPct val="20000"/>
              </a:spcBef>
              <a:buFontTx/>
              <a:buChar char="•"/>
              <a:defRPr/>
            </a:pPr>
            <a:r>
              <a:rPr lang="en-US" sz="2200" i="1" dirty="0" smtClean="0">
                <a:latin typeface="+mn-lt"/>
              </a:rPr>
              <a:t>You need quantities of each type of service</a:t>
            </a:r>
          </a:p>
          <a:p>
            <a:pPr marL="795338" lvl="1" indent="-338138" eaLnBrk="1" hangingPunct="1">
              <a:spcBef>
                <a:spcPct val="20000"/>
              </a:spcBef>
              <a:buFontTx/>
              <a:buChar char="•"/>
              <a:defRPr/>
            </a:pPr>
            <a:r>
              <a:rPr lang="en-US" sz="2200" dirty="0" smtClean="0">
                <a:latin typeface="+mn-lt"/>
              </a:rPr>
              <a:t>If using a consultant – will need Consultant Registration Number and contact info – (</a:t>
            </a:r>
            <a:r>
              <a:rPr lang="en-US" sz="2200" i="1" dirty="0" smtClean="0">
                <a:latin typeface="+mn-lt"/>
              </a:rPr>
              <a:t>must be entered into Portal prior to starting your 470)</a:t>
            </a:r>
            <a:endParaRPr lang="en-US" sz="2200" i="1" dirty="0">
              <a:latin typeface="+mn-lt"/>
            </a:endParaRPr>
          </a:p>
          <a:p>
            <a:pPr marL="338138" indent="-338138">
              <a:spcBef>
                <a:spcPct val="20000"/>
              </a:spcBef>
              <a:defRPr/>
            </a:pPr>
            <a:endParaRPr lang="en-US" sz="2400" b="1" dirty="0">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7620000" cy="3810000"/>
          </a:xfrm>
        </p:spPr>
        <p:txBody>
          <a:bodyPr/>
          <a:lstStyle/>
          <a:p>
            <a:pPr eaLnBrk="1" hangingPunct="1">
              <a:buFontTx/>
              <a:buNone/>
            </a:pPr>
            <a:endParaRPr lang="en-US" dirty="0" smtClean="0"/>
          </a:p>
          <a:p>
            <a:pPr eaLnBrk="1" hangingPunct="1">
              <a:buFontTx/>
              <a:buNone/>
            </a:pPr>
            <a:r>
              <a:rPr lang="en-US" dirty="0" smtClean="0"/>
              <a:t>	</a:t>
            </a:r>
          </a:p>
        </p:txBody>
      </p:sp>
      <p:sp>
        <p:nvSpPr>
          <p:cNvPr id="60420" name="Rectangle 2"/>
          <p:cNvSpPr>
            <a:spLocks noGrp="1" noChangeArrowheads="1"/>
          </p:cNvSpPr>
          <p:nvPr>
            <p:ph type="title"/>
          </p:nvPr>
        </p:nvSpPr>
        <p:spPr>
          <a:xfrm>
            <a:off x="457200" y="9906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470 Prep Worksheet</a:t>
            </a:r>
            <a:endParaRPr lang="en-US" sz="2800" dirty="0" smtClean="0">
              <a:solidFill>
                <a:schemeClr val="accent2"/>
              </a:solidFill>
              <a:latin typeface="Arial Black" pitchFamily="34" charset="0"/>
            </a:endParaRPr>
          </a:p>
        </p:txBody>
      </p:sp>
      <p:sp>
        <p:nvSpPr>
          <p:cNvPr id="481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81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542BCF-742C-4CFB-AD9D-1E4E8417ECF5}" type="slidenum">
              <a:rPr lang="en-US" smtClean="0">
                <a:solidFill>
                  <a:schemeClr val="tx1"/>
                </a:solidFill>
              </a:rPr>
              <a:pPr/>
              <a:t>72</a:t>
            </a:fld>
            <a:endParaRPr lang="en-US" dirty="0" smtClean="0">
              <a:solidFill>
                <a:schemeClr val="tx1"/>
              </a:solidFill>
            </a:endParaRPr>
          </a:p>
        </p:txBody>
      </p:sp>
      <p:sp>
        <p:nvSpPr>
          <p:cNvPr id="4813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3495" name="Rectangle 5"/>
          <p:cNvSpPr>
            <a:spLocks noChangeArrowheads="1"/>
          </p:cNvSpPr>
          <p:nvPr/>
        </p:nvSpPr>
        <p:spPr bwMode="auto">
          <a:xfrm>
            <a:off x="533400" y="1676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b="1" dirty="0">
              <a:latin typeface="+mn-lt"/>
            </a:endParaRPr>
          </a:p>
          <a:p>
            <a:pPr marL="338138" indent="-338138" eaLnBrk="1" hangingPunct="1">
              <a:spcBef>
                <a:spcPct val="20000"/>
              </a:spcBef>
              <a:defRPr/>
            </a:pPr>
            <a:endParaRPr lang="en-US" b="1" dirty="0">
              <a:latin typeface="+mn-lt"/>
            </a:endParaRPr>
          </a:p>
          <a:p>
            <a:pPr marL="338138" indent="-338138" eaLnBrk="1" hangingPunct="1">
              <a:spcBef>
                <a:spcPct val="20000"/>
              </a:spcBef>
              <a:defRPr/>
            </a:pPr>
            <a:endParaRPr lang="en-US" b="1" dirty="0">
              <a:latin typeface="+mn-lt"/>
            </a:endParaRPr>
          </a:p>
          <a:p>
            <a:pPr marL="338138" indent="-338138">
              <a:spcBef>
                <a:spcPct val="20000"/>
              </a:spcBef>
              <a:defRPr/>
            </a:pPr>
            <a:endParaRPr lang="en-US" sz="2400" b="1" dirty="0">
              <a:latin typeface="+mn-lt"/>
            </a:endParaRPr>
          </a:p>
        </p:txBody>
      </p:sp>
      <p:sp>
        <p:nvSpPr>
          <p:cNvPr id="13" name="Rectangle 5"/>
          <p:cNvSpPr>
            <a:spLocks noChangeArrowheads="1"/>
          </p:cNvSpPr>
          <p:nvPr/>
        </p:nvSpPr>
        <p:spPr bwMode="auto">
          <a:xfrm>
            <a:off x="1275137" y="6248400"/>
            <a:ext cx="27634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defRPr/>
            </a:pPr>
            <a:r>
              <a:rPr lang="en-US" dirty="0" smtClean="0">
                <a:latin typeface="+mn-lt"/>
                <a:hlinkClick r:id="rId2" action="ppaction://hlinkfile"/>
              </a:rPr>
              <a:t>Form 470 Prep </a:t>
            </a:r>
            <a:r>
              <a:rPr lang="en-US" dirty="0" smtClean="0">
                <a:latin typeface="+mn-lt"/>
                <a:hlinkClick r:id="rId2" action="ppaction://hlinkfile"/>
              </a:rPr>
              <a:t>Worksheet</a:t>
            </a: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b="1" dirty="0">
              <a:latin typeface="+mn-lt"/>
              <a:hlinkClick r:id="rId3"/>
            </a:endParaRPr>
          </a:p>
          <a:p>
            <a:pPr marL="338138" indent="-338138">
              <a:spcBef>
                <a:spcPct val="20000"/>
              </a:spcBef>
              <a:defRPr/>
            </a:pPr>
            <a:endParaRPr lang="en-US" sz="2400" b="1" dirty="0">
              <a:latin typeface="+mn-lt"/>
            </a:endParaRPr>
          </a:p>
        </p:txBody>
      </p:sp>
      <p:pic>
        <p:nvPicPr>
          <p:cNvPr id="2" name="Picture 1"/>
          <p:cNvPicPr>
            <a:picLocks noChangeAspect="1"/>
          </p:cNvPicPr>
          <p:nvPr/>
        </p:nvPicPr>
        <p:blipFill>
          <a:blip r:embed="rId4"/>
          <a:stretch>
            <a:fillRect/>
          </a:stretch>
        </p:blipFill>
        <p:spPr>
          <a:xfrm>
            <a:off x="1275136" y="1711833"/>
            <a:ext cx="6212728" cy="4134929"/>
          </a:xfrm>
          <a:prstGeom prst="rect">
            <a:avLst/>
          </a:prstGeom>
        </p:spPr>
      </p:pic>
      <p:sp>
        <p:nvSpPr>
          <p:cNvPr id="3" name="TextBox 2"/>
          <p:cNvSpPr txBox="1"/>
          <p:nvPr/>
        </p:nvSpPr>
        <p:spPr>
          <a:xfrm>
            <a:off x="4572000" y="6248400"/>
            <a:ext cx="1600200" cy="369332"/>
          </a:xfrm>
          <a:prstGeom prst="rect">
            <a:avLst/>
          </a:prstGeom>
          <a:noFill/>
        </p:spPr>
        <p:txBody>
          <a:bodyPr wrap="square" rtlCol="0">
            <a:spAutoFit/>
          </a:bodyPr>
          <a:lstStyle/>
          <a:p>
            <a:r>
              <a:rPr lang="en-US" dirty="0" smtClean="0">
                <a:hlinkClick r:id="rId5" action="ppaction://hlinkfile"/>
              </a:rPr>
              <a:t>Sample RFP#1</a:t>
            </a:r>
            <a:endParaRPr lang="en-US" dirty="0"/>
          </a:p>
        </p:txBody>
      </p:sp>
      <p:sp>
        <p:nvSpPr>
          <p:cNvPr id="11" name="TextBox 10"/>
          <p:cNvSpPr txBox="1"/>
          <p:nvPr/>
        </p:nvSpPr>
        <p:spPr>
          <a:xfrm>
            <a:off x="6172200" y="6248400"/>
            <a:ext cx="1600200" cy="369332"/>
          </a:xfrm>
          <a:prstGeom prst="rect">
            <a:avLst/>
          </a:prstGeom>
          <a:noFill/>
        </p:spPr>
        <p:txBody>
          <a:bodyPr wrap="square" rtlCol="0">
            <a:spAutoFit/>
          </a:bodyPr>
          <a:lstStyle/>
          <a:p>
            <a:r>
              <a:rPr lang="en-US" dirty="0" smtClean="0">
                <a:hlinkClick r:id="rId6" action="ppaction://hlinkfile"/>
              </a:rPr>
              <a:t>Sample RFP#2</a:t>
            </a:r>
            <a:endParaRPr lang="en-US" dirty="0"/>
          </a:p>
        </p:txBody>
      </p:sp>
    </p:spTree>
    <p:extLst>
      <p:ext uri="{BB962C8B-B14F-4D97-AF65-F5344CB8AC3E}">
        <p14:creationId xmlns:p14="http://schemas.microsoft.com/office/powerpoint/2010/main" val="2634405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7620000" cy="3810000"/>
          </a:xfrm>
        </p:spPr>
        <p:txBody>
          <a:bodyPr/>
          <a:lstStyle/>
          <a:p>
            <a:pPr eaLnBrk="1" hangingPunct="1">
              <a:buFontTx/>
              <a:buNone/>
            </a:pPr>
            <a:endParaRPr lang="en-US" dirty="0" smtClean="0"/>
          </a:p>
          <a:p>
            <a:pPr eaLnBrk="1" hangingPunct="1">
              <a:buFontTx/>
              <a:buNone/>
            </a:pPr>
            <a:r>
              <a:rPr lang="en-US" dirty="0" smtClean="0"/>
              <a:t>	</a:t>
            </a:r>
          </a:p>
        </p:txBody>
      </p:sp>
      <p:sp>
        <p:nvSpPr>
          <p:cNvPr id="60420"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470 – Watch the Videos first !</a:t>
            </a:r>
            <a:endParaRPr lang="en-US" sz="2800" dirty="0" smtClean="0">
              <a:solidFill>
                <a:schemeClr val="accent2"/>
              </a:solidFill>
              <a:latin typeface="Arial Black" pitchFamily="34" charset="0"/>
            </a:endParaRPr>
          </a:p>
        </p:txBody>
      </p:sp>
      <p:sp>
        <p:nvSpPr>
          <p:cNvPr id="481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81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542BCF-742C-4CFB-AD9D-1E4E8417ECF5}" type="slidenum">
              <a:rPr lang="en-US" smtClean="0">
                <a:solidFill>
                  <a:schemeClr val="tx1"/>
                </a:solidFill>
              </a:rPr>
              <a:pPr/>
              <a:t>73</a:t>
            </a:fld>
            <a:endParaRPr lang="en-US" dirty="0" smtClean="0">
              <a:solidFill>
                <a:schemeClr val="tx1"/>
              </a:solidFill>
            </a:endParaRPr>
          </a:p>
        </p:txBody>
      </p:sp>
      <p:sp>
        <p:nvSpPr>
          <p:cNvPr id="4813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3495" name="Rectangle 5"/>
          <p:cNvSpPr>
            <a:spLocks noChangeArrowheads="1"/>
          </p:cNvSpPr>
          <p:nvPr/>
        </p:nvSpPr>
        <p:spPr bwMode="auto">
          <a:xfrm>
            <a:off x="533400" y="1676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b="1" dirty="0">
              <a:latin typeface="+mn-lt"/>
            </a:endParaRPr>
          </a:p>
          <a:p>
            <a:pPr marL="338138" indent="-338138" eaLnBrk="1" hangingPunct="1">
              <a:spcBef>
                <a:spcPct val="20000"/>
              </a:spcBef>
              <a:defRPr/>
            </a:pPr>
            <a:endParaRPr lang="en-US" b="1" dirty="0">
              <a:latin typeface="+mn-lt"/>
            </a:endParaRPr>
          </a:p>
          <a:p>
            <a:pPr marL="338138" indent="-338138" eaLnBrk="1" hangingPunct="1">
              <a:spcBef>
                <a:spcPct val="20000"/>
              </a:spcBef>
              <a:defRPr/>
            </a:pPr>
            <a:endParaRPr lang="en-US" b="1" dirty="0">
              <a:latin typeface="+mn-lt"/>
            </a:endParaRPr>
          </a:p>
          <a:p>
            <a:pPr marL="338138" indent="-338138">
              <a:spcBef>
                <a:spcPct val="20000"/>
              </a:spcBef>
              <a:defRPr/>
            </a:pPr>
            <a:endParaRPr lang="en-US" sz="2400" b="1" dirty="0">
              <a:latin typeface="+mn-lt"/>
            </a:endParaRPr>
          </a:p>
        </p:txBody>
      </p:sp>
      <p:pic>
        <p:nvPicPr>
          <p:cNvPr id="2" name="Picture 1" descr="FCC Form 470 Video Series - Schools and Libraries Program - USAC.org - Internet Explorer">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65614"/>
            <a:ext cx="6934200" cy="3758886"/>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56324" name="Rectangle 2"/>
          <p:cNvSpPr>
            <a:spLocks noGrp="1" noChangeArrowheads="1"/>
          </p:cNvSpPr>
          <p:nvPr>
            <p:ph type="title"/>
          </p:nvPr>
        </p:nvSpPr>
        <p:spPr>
          <a:xfrm>
            <a:off x="457200" y="926544"/>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470 Begins at the Portal</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74</a:t>
            </a:fld>
            <a:endParaRPr lang="en-US" dirty="0" smtClean="0">
              <a:solidFill>
                <a:schemeClr val="tx1"/>
              </a:solidFill>
            </a:endParaRPr>
          </a:p>
        </p:txBody>
      </p:sp>
      <p:sp>
        <p:nvSpPr>
          <p:cNvPr id="43014" name="Text Box 1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 name="TextBox 3">
            <a:hlinkClick r:id="rId2"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2" name="Picture 1" descr="Universal Service Administrative Company (USAC) - Internet Explorer">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67" y="1621661"/>
            <a:ext cx="6412066" cy="3451937"/>
          </a:xfrm>
          <a:prstGeom prst="rect">
            <a:avLst/>
          </a:prstGeom>
        </p:spPr>
      </p:pic>
    </p:spTree>
    <p:extLst>
      <p:ext uri="{BB962C8B-B14F-4D97-AF65-F5344CB8AC3E}">
        <p14:creationId xmlns:p14="http://schemas.microsoft.com/office/powerpoint/2010/main" val="35487780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7"/>
          <p:cNvSpPr>
            <a:spLocks noGrp="1" noChangeArrowheads="1"/>
          </p:cNvSpPr>
          <p:nvPr>
            <p:ph type="title"/>
          </p:nvPr>
        </p:nvSpPr>
        <p:spPr>
          <a:xfrm>
            <a:off x="381000" y="1066800"/>
            <a:ext cx="7772400" cy="762000"/>
          </a:xfrm>
        </p:spPr>
        <p:txBody>
          <a:bodyPr/>
          <a:lstStyle/>
          <a:p>
            <a:pPr eaLnBrk="1" fontAlgn="auto" hangingPunct="1">
              <a:spcAft>
                <a:spcPts val="0"/>
              </a:spcAft>
              <a:defRPr/>
            </a:pPr>
            <a:r>
              <a:rPr lang="en-US" sz="2800" dirty="0" smtClean="0">
                <a:solidFill>
                  <a:schemeClr val="accent2"/>
                </a:solidFill>
                <a:latin typeface="Arial" charset="0"/>
              </a:rPr>
              <a:t>RFP Process – Issues in Competitive Bidding</a:t>
            </a:r>
          </a:p>
        </p:txBody>
      </p:sp>
      <p:sp>
        <p:nvSpPr>
          <p:cNvPr id="49156" name="Slide Number Placeholder 6"/>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0399334-8937-4886-A131-B61D2422118F}" type="slidenum">
              <a:rPr lang="en-US" smtClean="0">
                <a:solidFill>
                  <a:schemeClr val="tx1"/>
                </a:solidFill>
              </a:rPr>
              <a:pPr/>
              <a:t>75</a:t>
            </a:fld>
            <a:endParaRPr lang="en-US" dirty="0" smtClean="0">
              <a:solidFill>
                <a:schemeClr val="tx1"/>
              </a:solidFill>
            </a:endParaRPr>
          </a:p>
        </p:txBody>
      </p:sp>
      <p:sp>
        <p:nvSpPr>
          <p:cNvPr id="49155" name="Date Placeholder 4"/>
          <p:cNvSpPr>
            <a:spLocks noGrp="1"/>
          </p:cNvSpPr>
          <p:nvPr>
            <p:ph type="dt" sz="half"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smtClean="0"/>
          </a:p>
        </p:txBody>
      </p:sp>
      <p:sp>
        <p:nvSpPr>
          <p:cNvPr id="49157" name="Text Box 3"/>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9158" name="Rectangle 3"/>
          <p:cNvSpPr>
            <a:spLocks noChangeArrowheads="1"/>
          </p:cNvSpPr>
          <p:nvPr/>
        </p:nvSpPr>
        <p:spPr bwMode="auto">
          <a:xfrm>
            <a:off x="838200" y="1752600"/>
            <a:ext cx="693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400" b="1" dirty="0">
                <a:solidFill>
                  <a:schemeClr val="tx2"/>
                </a:solidFill>
                <a:latin typeface="Calibri" pitchFamily="34" charset="0"/>
              </a:rPr>
              <a:t>SLD is on the lookout for these common ‘problems’ </a:t>
            </a:r>
          </a:p>
          <a:p>
            <a:pPr marL="800100" lvl="1" indent="-342900" eaLnBrk="1" hangingPunct="1">
              <a:spcBef>
                <a:spcPct val="20000"/>
              </a:spcBef>
              <a:buFontTx/>
              <a:buChar char="•"/>
            </a:pPr>
            <a:r>
              <a:rPr lang="en-US" sz="2000" dirty="0">
                <a:latin typeface="Calibri" pitchFamily="34" charset="0"/>
              </a:rPr>
              <a:t>Must wait 28 days and ‘be accessible’</a:t>
            </a:r>
          </a:p>
          <a:p>
            <a:pPr marL="800100" lvl="1" indent="-342900" eaLnBrk="1" hangingPunct="1">
              <a:spcBef>
                <a:spcPct val="20000"/>
              </a:spcBef>
              <a:buFontTx/>
              <a:buChar char="•"/>
            </a:pPr>
            <a:r>
              <a:rPr lang="en-US" sz="2000" dirty="0">
                <a:latin typeface="Calibri" pitchFamily="34" charset="0"/>
              </a:rPr>
              <a:t>Must respond to all legitimate inquiries</a:t>
            </a:r>
          </a:p>
          <a:p>
            <a:pPr marL="800100" lvl="1" indent="-342900" eaLnBrk="1" hangingPunct="1">
              <a:spcBef>
                <a:spcPct val="20000"/>
              </a:spcBef>
              <a:buFontTx/>
              <a:buChar char="•"/>
            </a:pPr>
            <a:r>
              <a:rPr lang="en-US" sz="2000" dirty="0">
                <a:latin typeface="Calibri" pitchFamily="34" charset="0"/>
              </a:rPr>
              <a:t>Vendor cannot help you with Form 470 or be involved in competitive process</a:t>
            </a:r>
          </a:p>
          <a:p>
            <a:pPr marL="800100" lvl="1" indent="-342900" eaLnBrk="1" hangingPunct="1">
              <a:spcBef>
                <a:spcPct val="20000"/>
              </a:spcBef>
              <a:buFontTx/>
              <a:buChar char="•"/>
            </a:pPr>
            <a:r>
              <a:rPr lang="en-US" sz="2000" dirty="0">
                <a:latin typeface="Calibri" pitchFamily="34" charset="0"/>
              </a:rPr>
              <a:t>Multi-tiered vendor selection must follow rules</a:t>
            </a:r>
          </a:p>
          <a:p>
            <a:pPr marL="800100" lvl="1" indent="-342900" eaLnBrk="1" hangingPunct="1">
              <a:spcBef>
                <a:spcPct val="20000"/>
              </a:spcBef>
              <a:buFontTx/>
              <a:buChar char="•"/>
            </a:pPr>
            <a:r>
              <a:rPr lang="en-US" sz="2000" dirty="0">
                <a:latin typeface="Calibri" pitchFamily="34" charset="0"/>
              </a:rPr>
              <a:t>NO ‘Sham’ Bidding  (i.e. </a:t>
            </a:r>
            <a:r>
              <a:rPr lang="en-US" dirty="0">
                <a:latin typeface="Calibri" pitchFamily="34" charset="0"/>
              </a:rPr>
              <a:t>“I already know who I want”)</a:t>
            </a:r>
          </a:p>
          <a:p>
            <a:pPr marL="800100" lvl="1" indent="-342900" eaLnBrk="1" hangingPunct="1">
              <a:spcBef>
                <a:spcPct val="20000"/>
              </a:spcBef>
              <a:buFontTx/>
              <a:buChar char="•"/>
            </a:pPr>
            <a:r>
              <a:rPr lang="en-US" sz="2000" dirty="0">
                <a:latin typeface="Calibri" pitchFamily="34" charset="0"/>
              </a:rPr>
              <a:t>Cost to transfer to another provider alone is not by itself a good enough reason to stay with incumbent</a:t>
            </a:r>
          </a:p>
          <a:p>
            <a:pPr marL="800100" lvl="1" indent="-342900" eaLnBrk="1" hangingPunct="1">
              <a:spcBef>
                <a:spcPct val="20000"/>
              </a:spcBef>
              <a:buFontTx/>
              <a:buChar char="•"/>
            </a:pPr>
            <a:r>
              <a:rPr lang="en-US" sz="2000" dirty="0">
                <a:latin typeface="Calibri" pitchFamily="34" charset="0"/>
              </a:rPr>
              <a:t>NO Gifts or ‘Free’ Services</a:t>
            </a:r>
          </a:p>
          <a:p>
            <a:pPr eaLnBrk="1" hangingPunct="1">
              <a:spcBef>
                <a:spcPct val="20000"/>
              </a:spcBef>
            </a:pP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solidFill>
                  <a:schemeClr val="accent2"/>
                </a:solidFill>
                <a:latin typeface="Arial" charset="0"/>
              </a:rPr>
              <a:t>Issues in Competitive </a:t>
            </a:r>
            <a:r>
              <a:rPr lang="en-US" sz="2800" dirty="0" smtClean="0">
                <a:solidFill>
                  <a:schemeClr val="accent2"/>
                </a:solidFill>
                <a:latin typeface="Arial" charset="0"/>
              </a:rPr>
              <a:t>Bidding</a:t>
            </a:r>
            <a:endParaRPr lang="en-US" sz="2800" i="1" dirty="0" smtClean="0">
              <a:solidFill>
                <a:srgbClr val="FF0000"/>
              </a:solidFill>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76</a:t>
            </a:fld>
            <a:endParaRPr lang="en-US" dirty="0" smtClean="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 name="Rectangle 5"/>
          <p:cNvSpPr>
            <a:spLocks noChangeArrowheads="1"/>
          </p:cNvSpPr>
          <p:nvPr/>
        </p:nvSpPr>
        <p:spPr bwMode="auto">
          <a:xfrm>
            <a:off x="533400" y="1905000"/>
            <a:ext cx="7696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buFontTx/>
              <a:buChar char="•"/>
              <a:defRPr/>
            </a:pPr>
            <a:r>
              <a:rPr lang="en-US" sz="2400" b="1" dirty="0" smtClean="0">
                <a:latin typeface="+mn-lt"/>
              </a:rPr>
              <a:t>How to handle email from vendors - you must save this stuff for 10 years</a:t>
            </a:r>
          </a:p>
          <a:p>
            <a:pPr marL="795338" lvl="1" indent="-338138" eaLnBrk="1" hangingPunct="1">
              <a:spcBef>
                <a:spcPct val="20000"/>
              </a:spcBef>
              <a:buFontTx/>
              <a:buChar char="•"/>
              <a:defRPr/>
            </a:pPr>
            <a:r>
              <a:rPr lang="en-US" sz="2400" b="1" dirty="0" smtClean="0">
                <a:latin typeface="+mn-lt"/>
              </a:rPr>
              <a:t>-Personal Folders</a:t>
            </a:r>
          </a:p>
          <a:p>
            <a:pPr marL="1252538" lvl="2" indent="-338138" eaLnBrk="1" hangingPunct="1">
              <a:spcBef>
                <a:spcPct val="20000"/>
              </a:spcBef>
              <a:buFontTx/>
              <a:buChar char="•"/>
              <a:defRPr/>
            </a:pPr>
            <a:r>
              <a:rPr lang="en-US" sz="2400" dirty="0" err="1" smtClean="0">
                <a:latin typeface="+mn-lt"/>
              </a:rPr>
              <a:t>YourDistrictE</a:t>
            </a:r>
            <a:r>
              <a:rPr lang="en-US" sz="2400" dirty="0" smtClean="0">
                <a:latin typeface="+mn-lt"/>
              </a:rPr>
              <a:t>-Rate</a:t>
            </a:r>
          </a:p>
          <a:p>
            <a:pPr marL="1709738" lvl="3" indent="-338138" eaLnBrk="1" hangingPunct="1">
              <a:spcBef>
                <a:spcPct val="20000"/>
              </a:spcBef>
              <a:buFontTx/>
              <a:buChar char="•"/>
              <a:defRPr/>
            </a:pPr>
            <a:r>
              <a:rPr lang="en-US" sz="2400" dirty="0" smtClean="0">
                <a:latin typeface="+mn-lt"/>
              </a:rPr>
              <a:t>Form470 2016</a:t>
            </a:r>
          </a:p>
          <a:p>
            <a:pPr marL="2166938" lvl="4" indent="-338138" eaLnBrk="1" hangingPunct="1">
              <a:spcBef>
                <a:spcPct val="20000"/>
              </a:spcBef>
              <a:buFontTx/>
              <a:buChar char="•"/>
              <a:defRPr/>
            </a:pPr>
            <a:r>
              <a:rPr lang="en-US" sz="2400" dirty="0" smtClean="0">
                <a:latin typeface="+mn-lt"/>
              </a:rPr>
              <a:t>Non-Bids</a:t>
            </a:r>
          </a:p>
          <a:p>
            <a:pPr marL="1252538" lvl="2" indent="-338138" eaLnBrk="1" hangingPunct="1">
              <a:spcBef>
                <a:spcPct val="20000"/>
              </a:spcBef>
              <a:buFontTx/>
              <a:buChar char="•"/>
              <a:defRPr/>
            </a:pPr>
            <a:endParaRPr lang="en-US" sz="2400" b="1" dirty="0">
              <a:latin typeface="+mn-lt"/>
            </a:endParaRPr>
          </a:p>
        </p:txBody>
      </p:sp>
      <p:sp>
        <p:nvSpPr>
          <p:cNvPr id="3" name="TextBox 2"/>
          <p:cNvSpPr txBox="1"/>
          <p:nvPr/>
        </p:nvSpPr>
        <p:spPr>
          <a:xfrm>
            <a:off x="1219200" y="4953000"/>
            <a:ext cx="6477000" cy="369332"/>
          </a:xfrm>
          <a:prstGeom prst="rect">
            <a:avLst/>
          </a:prstGeom>
          <a:noFill/>
        </p:spPr>
        <p:txBody>
          <a:bodyPr wrap="square" rtlCol="0">
            <a:spAutoFit/>
          </a:bodyPr>
          <a:lstStyle/>
          <a:p>
            <a:r>
              <a:rPr lang="en-US" dirty="0" smtClean="0">
                <a:hlinkClick r:id="rId2"/>
              </a:rPr>
              <a:t>Online Video Training – FCC Form 470: Competitive Bidding</a:t>
            </a:r>
            <a:endParaRPr lang="en-US" dirty="0"/>
          </a:p>
        </p:txBody>
      </p:sp>
    </p:spTree>
    <p:extLst>
      <p:ext uri="{BB962C8B-B14F-4D97-AF65-F5344CB8AC3E}">
        <p14:creationId xmlns:p14="http://schemas.microsoft.com/office/powerpoint/2010/main" val="38267657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457200" y="914400"/>
            <a:ext cx="7772400" cy="533400"/>
          </a:xfrm>
        </p:spPr>
        <p:txBody>
          <a:bodyPr/>
          <a:lstStyle/>
          <a:p>
            <a:pPr eaLnBrk="1" fontAlgn="auto" hangingPunct="1">
              <a:spcAft>
                <a:spcPts val="0"/>
              </a:spcAft>
              <a:defRPr/>
            </a:pPr>
            <a:r>
              <a:rPr lang="en-US" sz="2800" dirty="0" smtClean="0">
                <a:solidFill>
                  <a:schemeClr val="accent2"/>
                </a:solidFill>
                <a:latin typeface="Arial" charset="0"/>
              </a:rPr>
              <a:t>Vendor Selection </a:t>
            </a:r>
            <a:r>
              <a:rPr lang="en-US" sz="2800" dirty="0">
                <a:solidFill>
                  <a:schemeClr val="accent2"/>
                </a:solidFill>
                <a:latin typeface="Arial" charset="0"/>
              </a:rPr>
              <a:t>– </a:t>
            </a:r>
            <a:r>
              <a:rPr lang="en-US" sz="2800" dirty="0" smtClean="0">
                <a:solidFill>
                  <a:schemeClr val="accent2"/>
                </a:solidFill>
                <a:latin typeface="Arial" charset="0"/>
              </a:rPr>
              <a:t>if there’s not a formal RFP</a:t>
            </a:r>
            <a:endParaRPr lang="en-US" sz="2800" dirty="0" smtClean="0">
              <a:solidFill>
                <a:schemeClr val="accent2"/>
              </a:solidFill>
              <a:latin typeface="Arial Black" pitchFamily="34" charset="0"/>
            </a:endParaRPr>
          </a:p>
        </p:txBody>
      </p:sp>
      <p:sp>
        <p:nvSpPr>
          <p:cNvPr id="501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0180"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84B978-A2BA-419B-9980-AC8DF6C4951F}" type="slidenum">
              <a:rPr lang="en-US" smtClean="0">
                <a:solidFill>
                  <a:schemeClr val="tx1"/>
                </a:solidFill>
              </a:rPr>
              <a:pPr/>
              <a:t>77</a:t>
            </a:fld>
            <a:endParaRPr lang="en-US" dirty="0" smtClean="0">
              <a:solidFill>
                <a:schemeClr val="tx1"/>
              </a:solidFill>
            </a:endParaRPr>
          </a:p>
        </p:txBody>
      </p:sp>
      <p:sp>
        <p:nvSpPr>
          <p:cNvPr id="50181" name="Text Box 4"/>
          <p:cNvSpPr txBox="1">
            <a:spLocks noChangeArrowheads="1"/>
          </p:cNvSpPr>
          <p:nvPr/>
        </p:nvSpPr>
        <p:spPr bwMode="auto">
          <a:xfrm>
            <a:off x="457200" y="1524000"/>
            <a:ext cx="2514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buFont typeface="Arial" charset="0"/>
              <a:buChar char="•"/>
            </a:pPr>
            <a:r>
              <a:rPr lang="en-US" dirty="0">
                <a:latin typeface="Calibri" pitchFamily="34" charset="0"/>
              </a:rPr>
              <a:t>You must document and retain your vendor selection process</a:t>
            </a:r>
          </a:p>
          <a:p>
            <a:pPr>
              <a:spcBef>
                <a:spcPct val="50000"/>
              </a:spcBef>
              <a:buFont typeface="Arial" charset="0"/>
              <a:buChar char="•"/>
            </a:pPr>
            <a:r>
              <a:rPr lang="en-US" dirty="0">
                <a:latin typeface="Calibri" pitchFamily="34" charset="0"/>
              </a:rPr>
              <a:t>Use this template or one of your own to record Form 470 responses from vendors</a:t>
            </a:r>
          </a:p>
          <a:p>
            <a:pPr>
              <a:spcBef>
                <a:spcPct val="50000"/>
              </a:spcBef>
              <a:buFont typeface="Arial" charset="0"/>
              <a:buChar char="•"/>
            </a:pPr>
            <a:r>
              <a:rPr lang="en-US" dirty="0">
                <a:latin typeface="Calibri" pitchFamily="34" charset="0"/>
              </a:rPr>
              <a:t>Keep logs of all vendor </a:t>
            </a:r>
            <a:r>
              <a:rPr lang="en-US" dirty="0" smtClean="0">
                <a:latin typeface="Calibri" pitchFamily="34" charset="0"/>
              </a:rPr>
              <a:t>emails</a:t>
            </a:r>
          </a:p>
          <a:p>
            <a:pPr>
              <a:spcBef>
                <a:spcPct val="50000"/>
              </a:spcBef>
              <a:buFont typeface="Arial" charset="0"/>
              <a:buChar char="•"/>
            </a:pPr>
            <a:r>
              <a:rPr lang="en-US" dirty="0" smtClean="0">
                <a:latin typeface="Calibri" pitchFamily="34" charset="0"/>
              </a:rPr>
              <a:t>Can also use for bid evaluations</a:t>
            </a:r>
            <a:endParaRPr lang="en-US" dirty="0">
              <a:latin typeface="Calibri" pitchFamily="34" charset="0"/>
            </a:endParaRPr>
          </a:p>
          <a:p>
            <a:pPr>
              <a:spcBef>
                <a:spcPct val="50000"/>
              </a:spcBef>
              <a:buFont typeface="Arial" charset="0"/>
              <a:buChar char="•"/>
            </a:pPr>
            <a:endParaRPr lang="en-US" sz="2800" dirty="0"/>
          </a:p>
        </p:txBody>
      </p:sp>
      <p:sp>
        <p:nvSpPr>
          <p:cNvPr id="50182" name="Text Box 12"/>
          <p:cNvSpPr txBox="1">
            <a:spLocks noChangeArrowheads="1"/>
          </p:cNvSpPr>
          <p:nvPr/>
        </p:nvSpPr>
        <p:spPr bwMode="auto">
          <a:xfrm>
            <a:off x="762000" y="5692775"/>
            <a:ext cx="762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a:hlinkClick r:id="rId2" action="ppaction://hlinkfile"/>
              </a:rPr>
              <a:t>Form 470 Response Log Spreadsheet</a:t>
            </a:r>
            <a:endParaRPr lang="en-US" dirty="0"/>
          </a:p>
        </p:txBody>
      </p:sp>
      <p:sp>
        <p:nvSpPr>
          <p:cNvPr id="8" name="Rectangle 3"/>
          <p:cNvSpPr>
            <a:spLocks noChangeArrowheads="1"/>
          </p:cNvSpPr>
          <p:nvPr/>
        </p:nvSpPr>
        <p:spPr bwMode="auto">
          <a:xfrm>
            <a:off x="609600" y="1447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defRPr/>
            </a:pPr>
            <a:endParaRPr lang="en-US" sz="2000" dirty="0">
              <a:latin typeface="+mn-lt"/>
            </a:endParaRPr>
          </a:p>
        </p:txBody>
      </p:sp>
      <p:pic>
        <p:nvPicPr>
          <p:cNvPr id="2" name="Picture 1"/>
          <p:cNvPicPr>
            <a:picLocks noChangeAspect="1"/>
          </p:cNvPicPr>
          <p:nvPr/>
        </p:nvPicPr>
        <p:blipFill>
          <a:blip r:embed="rId3"/>
          <a:stretch>
            <a:fillRect/>
          </a:stretch>
        </p:blipFill>
        <p:spPr>
          <a:xfrm>
            <a:off x="3155576" y="1752600"/>
            <a:ext cx="4938253" cy="3209633"/>
          </a:xfrm>
          <a:prstGeom prst="rect">
            <a:avLst/>
          </a:prstGeom>
          <a:ln>
            <a:solidFill>
              <a:schemeClr val="accent1"/>
            </a:solidFill>
          </a:ln>
        </p:spPr>
      </p:pic>
    </p:spTree>
    <p:extLst>
      <p:ext uri="{BB962C8B-B14F-4D97-AF65-F5344CB8AC3E}">
        <p14:creationId xmlns:p14="http://schemas.microsoft.com/office/powerpoint/2010/main" val="1985602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62468" name="Rectangle 2"/>
          <p:cNvSpPr>
            <a:spLocks noGrp="1" noChangeArrowheads="1"/>
          </p:cNvSpPr>
          <p:nvPr>
            <p:ph type="title"/>
          </p:nvPr>
        </p:nvSpPr>
        <p:spPr>
          <a:xfrm>
            <a:off x="457200" y="990600"/>
            <a:ext cx="7772400" cy="533400"/>
          </a:xfrm>
        </p:spPr>
        <p:txBody>
          <a:bodyPr wrap="square" numCol="1" anchorCtr="0" compatLnSpc="1">
            <a:prstTxWarp prst="textNoShape">
              <a:avLst/>
            </a:prstTxWarp>
          </a:bodyPr>
          <a:lstStyle/>
          <a:p>
            <a:pPr eaLnBrk="1" hangingPunct="1">
              <a:defRPr/>
            </a:pPr>
            <a:r>
              <a:rPr lang="en-US" sz="2800" dirty="0" smtClean="0">
                <a:solidFill>
                  <a:schemeClr val="accent2"/>
                </a:solidFill>
                <a:latin typeface="Arial" charset="0"/>
              </a:rPr>
              <a:t>Vendor Selection – if there is a formal RFP</a:t>
            </a:r>
            <a:endParaRPr lang="en-US" sz="2800" dirty="0" smtClean="0">
              <a:solidFill>
                <a:schemeClr val="accent2"/>
              </a:solidFill>
              <a:latin typeface="Arial Black" pitchFamily="34" charset="0"/>
            </a:endParaRPr>
          </a:p>
        </p:txBody>
      </p:sp>
      <p:sp>
        <p:nvSpPr>
          <p:cNvPr id="512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120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5F3A296-943C-4FB9-8B9B-1340A13DAFA5}" type="slidenum">
              <a:rPr lang="en-US" smtClean="0">
                <a:solidFill>
                  <a:schemeClr val="tx1"/>
                </a:solidFill>
              </a:rPr>
              <a:pPr/>
              <a:t>78</a:t>
            </a:fld>
            <a:endParaRPr lang="en-US" dirty="0" smtClean="0">
              <a:solidFill>
                <a:schemeClr val="tx1"/>
              </a:solidFill>
            </a:endParaRPr>
          </a:p>
        </p:txBody>
      </p:sp>
      <p:sp>
        <p:nvSpPr>
          <p:cNvPr id="5120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48768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2374699" y="5573486"/>
            <a:ext cx="39720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1400" dirty="0" smtClean="0">
                <a:hlinkClick r:id="rId3"/>
              </a:rPr>
              <a:t>Selecting a Vendor - Schools and Libraries - USAC</a:t>
            </a:r>
            <a:endParaRPr lang="en-US" sz="1400" dirty="0"/>
          </a:p>
        </p:txBody>
      </p:sp>
      <p:sp>
        <p:nvSpPr>
          <p:cNvPr id="2" name="TextBox 1"/>
          <p:cNvSpPr txBox="1"/>
          <p:nvPr/>
        </p:nvSpPr>
        <p:spPr>
          <a:xfrm>
            <a:off x="2743200" y="6290666"/>
            <a:ext cx="4343400" cy="307777"/>
          </a:xfrm>
          <a:prstGeom prst="rect">
            <a:avLst/>
          </a:prstGeom>
          <a:noFill/>
        </p:spPr>
        <p:txBody>
          <a:bodyPr wrap="square" rtlCol="0">
            <a:spAutoFit/>
          </a:bodyPr>
          <a:lstStyle/>
          <a:p>
            <a:r>
              <a:rPr lang="en-US" sz="1400" dirty="0" smtClean="0">
                <a:hlinkClick r:id="rId4" action="ppaction://hlinkfile"/>
              </a:rPr>
              <a:t>Handouts\Sample Bid Evaluation 2014.xlsx</a:t>
            </a:r>
            <a:endParaRPr lang="en-US" sz="1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71684"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Vendor Selection – Do You Need a Contract?</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532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32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794AF8-5F89-4B08-A23C-8C8BCF67DF6A}" type="slidenum">
              <a:rPr lang="en-US" smtClean="0">
                <a:solidFill>
                  <a:schemeClr val="tx1"/>
                </a:solidFill>
              </a:rPr>
              <a:pPr/>
              <a:t>79</a:t>
            </a:fld>
            <a:endParaRPr lang="en-US" dirty="0" smtClean="0">
              <a:solidFill>
                <a:schemeClr val="tx1"/>
              </a:solidFill>
            </a:endParaRPr>
          </a:p>
        </p:txBody>
      </p:sp>
      <p:sp>
        <p:nvSpPr>
          <p:cNvPr id="532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53255" name="Rectangle 6"/>
          <p:cNvSpPr>
            <a:spLocks noChangeArrowheads="1"/>
          </p:cNvSpPr>
          <p:nvPr/>
        </p:nvSpPr>
        <p:spPr bwMode="auto">
          <a:xfrm>
            <a:off x="533400" y="2057400"/>
            <a:ext cx="7391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eaLnBrk="1" hangingPunct="1">
              <a:spcAft>
                <a:spcPts val="1200"/>
              </a:spcAft>
              <a:buFont typeface="Arial" panose="020B0604020202020204" pitchFamily="34" charset="0"/>
              <a:buChar char="•"/>
            </a:pPr>
            <a:r>
              <a:rPr lang="en-US" altLang="en-US" sz="2200" dirty="0" smtClean="0">
                <a:solidFill>
                  <a:prstClr val="black"/>
                </a:solidFill>
                <a:latin typeface="+mn-lt"/>
              </a:rPr>
              <a:t>YES – for Category 1 FRNs that are not </a:t>
            </a:r>
            <a:r>
              <a:rPr lang="en-US" altLang="en-US" sz="2200" dirty="0" err="1" smtClean="0">
                <a:solidFill>
                  <a:prstClr val="black"/>
                </a:solidFill>
                <a:latin typeface="+mn-lt"/>
              </a:rPr>
              <a:t>Tarriff</a:t>
            </a:r>
            <a:r>
              <a:rPr lang="en-US" altLang="en-US" sz="2200" dirty="0" smtClean="0">
                <a:solidFill>
                  <a:prstClr val="black"/>
                </a:solidFill>
                <a:latin typeface="+mn-lt"/>
              </a:rPr>
              <a:t> or MTM</a:t>
            </a:r>
          </a:p>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YES – for all Category 2 FRNs</a:t>
            </a:r>
            <a:endParaRPr lang="en-US" altLang="en-US" sz="2200" dirty="0" smtClean="0">
              <a:solidFill>
                <a:prstClr val="black"/>
              </a:solidFill>
              <a:latin typeface="+mn-lt"/>
            </a:endParaRPr>
          </a:p>
          <a:p>
            <a:pPr marL="800100" lvl="1" indent="-342900" eaLnBrk="1" hangingPunct="1">
              <a:spcAft>
                <a:spcPts val="1200"/>
              </a:spcAft>
              <a:buFont typeface="Arial" panose="020B0604020202020204" pitchFamily="34" charset="0"/>
              <a:buChar char="•"/>
            </a:pPr>
            <a:r>
              <a:rPr lang="en-US" altLang="en-US" sz="2200" dirty="0" smtClean="0">
                <a:solidFill>
                  <a:prstClr val="black"/>
                </a:solidFill>
                <a:latin typeface="+mn-lt"/>
              </a:rPr>
              <a:t>Applicants </a:t>
            </a:r>
            <a:r>
              <a:rPr lang="en-US" altLang="en-US" sz="2200" dirty="0">
                <a:solidFill>
                  <a:prstClr val="black"/>
                </a:solidFill>
                <a:latin typeface="+mn-lt"/>
              </a:rPr>
              <a:t>must have a signed contract or </a:t>
            </a:r>
            <a:r>
              <a:rPr lang="en-US" altLang="en-US" sz="2200" b="1" i="1" dirty="0">
                <a:solidFill>
                  <a:prstClr val="black"/>
                </a:solidFill>
                <a:latin typeface="+mn-lt"/>
              </a:rPr>
              <a:t>other legally binding agreement</a:t>
            </a:r>
            <a:r>
              <a:rPr lang="en-US" altLang="en-US" sz="2200" dirty="0">
                <a:solidFill>
                  <a:prstClr val="black"/>
                </a:solidFill>
                <a:latin typeface="+mn-lt"/>
              </a:rPr>
              <a:t> in place prior to submitting their FCC Forms 471 to USAC. </a:t>
            </a:r>
            <a:endParaRPr lang="en-US" altLang="en-US" sz="2200" dirty="0" smtClean="0">
              <a:solidFill>
                <a:prstClr val="black"/>
              </a:solidFill>
              <a:latin typeface="+mn-lt"/>
            </a:endParaRPr>
          </a:p>
          <a:p>
            <a:pPr marL="800100" lvl="1" indent="-342900" eaLnBrk="1" hangingPunct="1">
              <a:spcAft>
                <a:spcPts val="1200"/>
              </a:spcAft>
              <a:buFont typeface="Arial" panose="020B0604020202020204" pitchFamily="34" charset="0"/>
              <a:buChar char="•"/>
            </a:pPr>
            <a:r>
              <a:rPr lang="en-US" sz="2200" dirty="0" smtClean="0">
                <a:latin typeface="+mn-lt"/>
              </a:rPr>
              <a:t>Contracts </a:t>
            </a:r>
            <a:r>
              <a:rPr lang="en-US" sz="2200" dirty="0">
                <a:latin typeface="+mn-lt"/>
              </a:rPr>
              <a:t>can cover more than one year or contain extensions, but applicant must have indicated these options in the Form 470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620000" cy="3657600"/>
          </a:xfrm>
        </p:spPr>
        <p:txBody>
          <a:bodyPr/>
          <a:lstStyle/>
          <a:p>
            <a:r>
              <a:rPr lang="en-US" dirty="0" smtClean="0"/>
              <a:t>“</a:t>
            </a:r>
            <a:r>
              <a:rPr lang="en-US" dirty="0"/>
              <a:t>Commercially available” bundled Broadband/Internet packages that cost less than $300 per month per building (</a:t>
            </a:r>
            <a:r>
              <a:rPr lang="en-US" dirty="0" smtClean="0"/>
              <a:t>pre-discount</a:t>
            </a:r>
            <a:r>
              <a:rPr lang="en-US" dirty="0"/>
              <a:t>) can be purchased without first posting a Form 470</a:t>
            </a:r>
          </a:p>
          <a:p>
            <a:pPr lvl="1"/>
            <a:r>
              <a:rPr lang="en-US" dirty="0"/>
              <a:t>Minimum speed must be </a:t>
            </a:r>
            <a:r>
              <a:rPr lang="en-US" dirty="0">
                <a:solidFill>
                  <a:srgbClr val="FF0000"/>
                </a:solidFill>
              </a:rPr>
              <a:t>100 mbps </a:t>
            </a:r>
            <a:r>
              <a:rPr lang="en-US" dirty="0"/>
              <a:t>downstream and </a:t>
            </a:r>
            <a:r>
              <a:rPr lang="en-US" dirty="0">
                <a:solidFill>
                  <a:srgbClr val="FF0000"/>
                </a:solidFill>
              </a:rPr>
              <a:t>10 mbps </a:t>
            </a:r>
            <a:r>
              <a:rPr lang="en-US" dirty="0"/>
              <a:t>upstream</a:t>
            </a:r>
          </a:p>
          <a:p>
            <a:pPr lvl="1"/>
            <a:r>
              <a:rPr lang="en-US" dirty="0"/>
              <a:t>Cost must be based per building and cannot be averaged across multiple buildings</a:t>
            </a:r>
          </a:p>
          <a:p>
            <a:pPr lvl="1"/>
            <a:r>
              <a:rPr lang="en-US" dirty="0"/>
              <a:t>Annual cost of $3600 must include all equipment and installation charges and monthly recurring charges</a:t>
            </a:r>
          </a:p>
          <a:p>
            <a:pPr marL="776288" lvl="2" indent="0">
              <a:buNone/>
            </a:pPr>
            <a:endParaRPr lang="en-US" dirty="0"/>
          </a:p>
          <a:p>
            <a:pPr marL="114300" indent="0">
              <a:buNone/>
            </a:pPr>
            <a:r>
              <a:rPr lang="en-US" dirty="0"/>
              <a:t>	</a:t>
            </a:r>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a:t>
            </a:r>
            <a:r>
              <a:rPr lang="en-US" sz="2800" dirty="0">
                <a:solidFill>
                  <a:schemeClr val="accent2"/>
                </a:solidFill>
                <a:latin typeface="Arial" charset="0"/>
              </a:rPr>
              <a:t>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8</a:t>
            </a:fld>
            <a:endParaRPr lang="en-US" dirty="0"/>
          </a:p>
        </p:txBody>
      </p:sp>
    </p:spTree>
    <p:extLst>
      <p:ext uri="{BB962C8B-B14F-4D97-AF65-F5344CB8AC3E}">
        <p14:creationId xmlns:p14="http://schemas.microsoft.com/office/powerpoint/2010/main" val="26533332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471 – State Master Contracts</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532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32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794AF8-5F89-4B08-A23C-8C8BCF67DF6A}" type="slidenum">
              <a:rPr lang="en-US" smtClean="0">
                <a:solidFill>
                  <a:schemeClr val="tx1"/>
                </a:solidFill>
              </a:rPr>
              <a:pPr/>
              <a:t>80</a:t>
            </a:fld>
            <a:endParaRPr lang="en-US" dirty="0" smtClean="0">
              <a:solidFill>
                <a:schemeClr val="tx1"/>
              </a:solidFill>
            </a:endParaRPr>
          </a:p>
        </p:txBody>
      </p:sp>
      <p:sp>
        <p:nvSpPr>
          <p:cNvPr id="532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2" name="Picture 1"/>
          <p:cNvPicPr>
            <a:picLocks noChangeAspect="1"/>
          </p:cNvPicPr>
          <p:nvPr/>
        </p:nvPicPr>
        <p:blipFill>
          <a:blip r:embed="rId2"/>
          <a:stretch>
            <a:fillRect/>
          </a:stretch>
        </p:blipFill>
        <p:spPr>
          <a:xfrm>
            <a:off x="1752601" y="1905000"/>
            <a:ext cx="5410200" cy="4092026"/>
          </a:xfrm>
          <a:prstGeom prst="rect">
            <a:avLst/>
          </a:prstGeom>
        </p:spPr>
      </p:pic>
    </p:spTree>
    <p:extLst>
      <p:ext uri="{BB962C8B-B14F-4D97-AF65-F5344CB8AC3E}">
        <p14:creationId xmlns:p14="http://schemas.microsoft.com/office/powerpoint/2010/main" val="41917749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Vendor Selection – State Master Contracts</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532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32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794AF8-5F89-4B08-A23C-8C8BCF67DF6A}" type="slidenum">
              <a:rPr lang="en-US" smtClean="0">
                <a:solidFill>
                  <a:schemeClr val="tx1"/>
                </a:solidFill>
              </a:rPr>
              <a:pPr/>
              <a:t>81</a:t>
            </a:fld>
            <a:endParaRPr lang="en-US" dirty="0" smtClean="0">
              <a:solidFill>
                <a:schemeClr val="tx1"/>
              </a:solidFill>
            </a:endParaRPr>
          </a:p>
        </p:txBody>
      </p:sp>
      <p:sp>
        <p:nvSpPr>
          <p:cNvPr id="532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52832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708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Applying for E-Rate</a:t>
            </a:r>
          </a:p>
          <a:p>
            <a:pPr algn="ctr" eaLnBrk="1" hangingPunct="1">
              <a:lnSpc>
                <a:spcPct val="150000"/>
              </a:lnSpc>
              <a:buClr>
                <a:srgbClr val="CC0000"/>
              </a:buClr>
              <a:buFontTx/>
              <a:buNone/>
            </a:pPr>
            <a:r>
              <a:rPr lang="en-US" sz="3600" b="1" i="1" dirty="0" smtClean="0"/>
              <a:t>Form 471</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82</a:t>
            </a:fld>
            <a:endParaRPr lang="en-US" dirty="0" smtClean="0">
              <a:solidFill>
                <a:schemeClr val="tx1"/>
              </a:solidFill>
            </a:endParaRPr>
          </a:p>
        </p:txBody>
      </p:sp>
    </p:spTree>
    <p:extLst>
      <p:ext uri="{BB962C8B-B14F-4D97-AF65-F5344CB8AC3E}">
        <p14:creationId xmlns:p14="http://schemas.microsoft.com/office/powerpoint/2010/main" val="8786781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69636" name="Rectangle 1026"/>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- 471</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563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63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AB886B2-BD02-43F6-8BA4-A98A82188176}" type="slidenum">
              <a:rPr lang="en-US" smtClean="0">
                <a:solidFill>
                  <a:schemeClr val="tx1"/>
                </a:solidFill>
              </a:rPr>
              <a:pPr/>
              <a:t>83</a:t>
            </a:fld>
            <a:endParaRPr lang="en-US" dirty="0" smtClean="0">
              <a:solidFill>
                <a:schemeClr val="tx1"/>
              </a:solidFill>
            </a:endParaRPr>
          </a:p>
        </p:txBody>
      </p:sp>
      <p:sp>
        <p:nvSpPr>
          <p:cNvPr id="56326" name="Text Box 102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56327" name="Rectangle 1029"/>
          <p:cNvSpPr>
            <a:spLocks noChangeArrowheads="1"/>
          </p:cNvSpPr>
          <p:nvPr/>
        </p:nvSpPr>
        <p:spPr bwMode="auto">
          <a:xfrm>
            <a:off x="533400" y="1981200"/>
            <a:ext cx="7467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65188" lvl="1" indent="-285750">
              <a:spcBef>
                <a:spcPct val="20000"/>
              </a:spcBef>
              <a:buFontTx/>
              <a:buChar char="•"/>
            </a:pPr>
            <a:r>
              <a:rPr lang="en-US" sz="2200" dirty="0" smtClean="0">
                <a:latin typeface="+mn-lt"/>
              </a:rPr>
              <a:t>Provides </a:t>
            </a:r>
            <a:r>
              <a:rPr lang="en-US" sz="2200" dirty="0">
                <a:latin typeface="+mn-lt"/>
              </a:rPr>
              <a:t>specific information on services, service providers selected, and contracts</a:t>
            </a:r>
          </a:p>
          <a:p>
            <a:pPr marL="865188" lvl="1" indent="-285750">
              <a:lnSpc>
                <a:spcPct val="120000"/>
              </a:lnSpc>
              <a:spcBef>
                <a:spcPct val="20000"/>
              </a:spcBef>
              <a:buFontTx/>
              <a:buChar char="•"/>
            </a:pPr>
            <a:r>
              <a:rPr lang="en-US" sz="2200" dirty="0">
                <a:latin typeface="+mn-lt"/>
              </a:rPr>
              <a:t>Provides discount calculation information</a:t>
            </a:r>
          </a:p>
          <a:p>
            <a:pPr marL="865188" lvl="1" indent="-285750">
              <a:lnSpc>
                <a:spcPct val="120000"/>
              </a:lnSpc>
              <a:spcBef>
                <a:spcPct val="20000"/>
              </a:spcBef>
              <a:buFontTx/>
              <a:buChar char="•"/>
            </a:pPr>
            <a:r>
              <a:rPr lang="en-US" sz="2200" dirty="0">
                <a:latin typeface="+mn-lt"/>
              </a:rPr>
              <a:t>Must be filed for each funding year</a:t>
            </a:r>
          </a:p>
          <a:p>
            <a:pPr marL="865188" lvl="1" indent="-285750">
              <a:lnSpc>
                <a:spcPct val="120000"/>
              </a:lnSpc>
              <a:spcBef>
                <a:spcPct val="20000"/>
              </a:spcBef>
              <a:buFontTx/>
              <a:buChar char="•"/>
            </a:pPr>
            <a:r>
              <a:rPr lang="en-US" sz="2200" dirty="0">
                <a:latin typeface="+mn-lt"/>
              </a:rPr>
              <a:t>Contains certifications of </a:t>
            </a:r>
            <a:r>
              <a:rPr lang="en-US" sz="2200" dirty="0" smtClean="0">
                <a:latin typeface="+mn-lt"/>
              </a:rPr>
              <a:t>compliance</a:t>
            </a:r>
            <a:endParaRPr lang="en-US" sz="2200" dirty="0">
              <a:latin typeface="+mn-lt"/>
            </a:endParaRPr>
          </a:p>
          <a:p>
            <a:pPr marL="865188" lvl="1" indent="-285750">
              <a:lnSpc>
                <a:spcPct val="120000"/>
              </a:lnSpc>
              <a:spcBef>
                <a:spcPct val="20000"/>
              </a:spcBef>
              <a:buFontTx/>
              <a:buChar char="•"/>
            </a:pPr>
            <a:r>
              <a:rPr lang="en-US" sz="2200" dirty="0">
                <a:latin typeface="+mn-lt"/>
              </a:rPr>
              <a:t>Includes one or more funding requests</a:t>
            </a:r>
          </a:p>
          <a:p>
            <a:pPr marL="865188" lvl="1" indent="-285750">
              <a:lnSpc>
                <a:spcPct val="120000"/>
              </a:lnSpc>
              <a:spcBef>
                <a:spcPct val="20000"/>
              </a:spcBef>
              <a:buFontTx/>
              <a:buChar char="•"/>
            </a:pPr>
            <a:r>
              <a:rPr lang="en-US" sz="2200" dirty="0">
                <a:latin typeface="+mn-lt"/>
              </a:rPr>
              <a:t>Each FRN must reference a specific Form 470</a:t>
            </a:r>
          </a:p>
          <a:p>
            <a:pPr marL="865188" lvl="1" indent="-285750">
              <a:lnSpc>
                <a:spcPct val="90000"/>
              </a:lnSpc>
              <a:spcBef>
                <a:spcPct val="20000"/>
              </a:spcBef>
              <a:buFontTx/>
              <a:buChar char="•"/>
            </a:pPr>
            <a:endParaRPr lang="en-US" sz="2200" dirty="0">
              <a:latin typeface="+mn-lt"/>
            </a:endParaRPr>
          </a:p>
        </p:txBody>
      </p:sp>
    </p:spTree>
    <p:extLst>
      <p:ext uri="{BB962C8B-B14F-4D97-AF65-F5344CB8AC3E}">
        <p14:creationId xmlns:p14="http://schemas.microsoft.com/office/powerpoint/2010/main" val="42003586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69636" name="Rectangle 1026"/>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 471 New for 2016</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563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63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AB886B2-BD02-43F6-8BA4-A98A82188176}" type="slidenum">
              <a:rPr lang="en-US" smtClean="0">
                <a:solidFill>
                  <a:schemeClr val="tx1"/>
                </a:solidFill>
              </a:rPr>
              <a:pPr/>
              <a:t>84</a:t>
            </a:fld>
            <a:endParaRPr lang="en-US" dirty="0" smtClean="0">
              <a:solidFill>
                <a:schemeClr val="tx1"/>
              </a:solidFill>
            </a:endParaRPr>
          </a:p>
        </p:txBody>
      </p:sp>
      <p:sp>
        <p:nvSpPr>
          <p:cNvPr id="56326" name="Text Box 102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56327" name="Rectangle 1029"/>
          <p:cNvSpPr>
            <a:spLocks noChangeArrowheads="1"/>
          </p:cNvSpPr>
          <p:nvPr/>
        </p:nvSpPr>
        <p:spPr bwMode="auto">
          <a:xfrm>
            <a:off x="533400" y="1981200"/>
            <a:ext cx="74676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65188" lvl="1" indent="-285750">
              <a:spcBef>
                <a:spcPct val="20000"/>
              </a:spcBef>
              <a:buFontTx/>
              <a:buChar char="•"/>
            </a:pPr>
            <a:r>
              <a:rPr lang="en-US" sz="2200" dirty="0" smtClean="0">
                <a:latin typeface="+mn-lt"/>
              </a:rPr>
              <a:t>Entered through EPC (like 470)</a:t>
            </a:r>
            <a:endParaRPr lang="en-US" sz="2200" dirty="0">
              <a:latin typeface="+mn-lt"/>
            </a:endParaRPr>
          </a:p>
          <a:p>
            <a:pPr marL="865188" lvl="1" indent="-285750">
              <a:spcBef>
                <a:spcPct val="20000"/>
              </a:spcBef>
              <a:buFontTx/>
              <a:buChar char="•"/>
            </a:pPr>
            <a:r>
              <a:rPr lang="en-US" sz="2200" dirty="0">
                <a:latin typeface="+mn-lt"/>
              </a:rPr>
              <a:t>Online form totally </a:t>
            </a:r>
            <a:r>
              <a:rPr lang="en-US" sz="2200" dirty="0" smtClean="0">
                <a:latin typeface="+mn-lt"/>
              </a:rPr>
              <a:t>redesigned</a:t>
            </a:r>
          </a:p>
          <a:p>
            <a:pPr marL="865188" lvl="1" indent="-285750">
              <a:spcBef>
                <a:spcPct val="20000"/>
              </a:spcBef>
              <a:buFontTx/>
              <a:buChar char="•"/>
            </a:pPr>
            <a:r>
              <a:rPr lang="en-US" sz="2200" dirty="0" smtClean="0">
                <a:latin typeface="+mn-lt"/>
              </a:rPr>
              <a:t>Survey questions are gone</a:t>
            </a:r>
          </a:p>
          <a:p>
            <a:pPr marL="865188" lvl="1" indent="-285750">
              <a:spcBef>
                <a:spcPct val="20000"/>
              </a:spcBef>
              <a:buFontTx/>
              <a:buChar char="•"/>
            </a:pPr>
            <a:r>
              <a:rPr lang="en-US" sz="2200" dirty="0" smtClean="0">
                <a:latin typeface="+mn-lt"/>
              </a:rPr>
              <a:t>More detail on services required (ex: fiber or copper)</a:t>
            </a:r>
          </a:p>
          <a:p>
            <a:pPr marL="865188" lvl="1" indent="-285750">
              <a:spcBef>
                <a:spcPct val="20000"/>
              </a:spcBef>
              <a:buFontTx/>
              <a:buChar char="•"/>
            </a:pPr>
            <a:r>
              <a:rPr lang="en-US" sz="2200" dirty="0" smtClean="0">
                <a:latin typeface="+mn-lt"/>
              </a:rPr>
              <a:t>Context sensitive – many fields pre-populated</a:t>
            </a:r>
          </a:p>
          <a:p>
            <a:pPr marL="865188" lvl="1" indent="-285750">
              <a:spcBef>
                <a:spcPct val="20000"/>
              </a:spcBef>
              <a:buFontTx/>
              <a:buChar char="•"/>
            </a:pPr>
            <a:r>
              <a:rPr lang="en-US" sz="2200" dirty="0" smtClean="0">
                <a:latin typeface="+mn-lt"/>
              </a:rPr>
              <a:t>Can re-use information from year to year (entities, discounts, contracts </a:t>
            </a:r>
            <a:r>
              <a:rPr lang="en-US" sz="2200" dirty="0" err="1" smtClean="0">
                <a:latin typeface="+mn-lt"/>
              </a:rPr>
              <a:t>etc</a:t>
            </a:r>
            <a:r>
              <a:rPr lang="en-US" sz="2200" dirty="0" smtClean="0">
                <a:latin typeface="+mn-lt"/>
              </a:rPr>
              <a:t>)</a:t>
            </a:r>
            <a:endParaRPr lang="en-US" sz="2200" dirty="0">
              <a:latin typeface="+mn-lt"/>
            </a:endParaRPr>
          </a:p>
          <a:p>
            <a:pPr marL="865188" lvl="1" indent="-285750">
              <a:spcBef>
                <a:spcPct val="20000"/>
              </a:spcBef>
              <a:buFontTx/>
              <a:buChar char="•"/>
            </a:pPr>
            <a:r>
              <a:rPr lang="en-US" sz="2200" dirty="0" smtClean="0">
                <a:latin typeface="+mn-lt"/>
              </a:rPr>
              <a:t>Basic </a:t>
            </a:r>
            <a:r>
              <a:rPr lang="en-US" sz="2200" dirty="0">
                <a:latin typeface="+mn-lt"/>
              </a:rPr>
              <a:t>flow unchanged (Billed Entity info → recipients of service → details of services and costs →  certifications) </a:t>
            </a:r>
            <a:r>
              <a:rPr lang="en-US" sz="2200" b="1" i="1" dirty="0">
                <a:latin typeface="+mn-lt"/>
              </a:rPr>
              <a:t>EXCEPT Item 21 is embedded in the form</a:t>
            </a:r>
          </a:p>
          <a:p>
            <a:pPr marL="865188" lvl="1" indent="-285750">
              <a:lnSpc>
                <a:spcPct val="90000"/>
              </a:lnSpc>
              <a:spcBef>
                <a:spcPct val="20000"/>
              </a:spcBef>
              <a:buFontTx/>
              <a:buChar char="•"/>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72708"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a:solidFill>
                  <a:schemeClr val="accent2"/>
                </a:solidFill>
                <a:latin typeface="Arial" charset="0"/>
              </a:rPr>
              <a:t>E-Rate Form – 471 New for 2016</a:t>
            </a:r>
            <a:r>
              <a:rPr lang="en-US" sz="2800" dirty="0">
                <a:solidFill>
                  <a:schemeClr val="accent2"/>
                </a:solidFill>
                <a:latin typeface="Arial Black" pitchFamily="34" charset="0"/>
              </a:rPr>
              <a:t/>
            </a:r>
            <a:br>
              <a:rPr lang="en-US" sz="2800" dirty="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60420" name="Date Placeholder 3"/>
          <p:cNvSpPr>
            <a:spLocks noGrp="1"/>
          </p:cNvSpPr>
          <p:nvPr>
            <p:ph type="dt" sz="half" idx="10"/>
          </p:nvPr>
        </p:nvSpPr>
        <p:spPr bwMode="auto">
          <a:xfrm>
            <a:off x="8531225" y="5648325"/>
            <a:ext cx="549275" cy="396875"/>
          </a:xfrm>
          <a:prstGeom prst="bracketPair">
            <a:avLst>
              <a:gd name="adj" fmla="val 0"/>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numCol="1" anchorCtr="0" compatLnSpc="1">
            <a:prstTxWarp prst="textNoShape">
              <a:avLst/>
            </a:prstTxWarp>
          </a:bodyPr>
          <a:lstStyle/>
          <a:p>
            <a:pPr algn="ctr"/>
            <a:endParaRPr lang="en-US" sz="1800" dirty="0">
              <a:solidFill>
                <a:schemeClr val="tx1"/>
              </a:solidFill>
            </a:endParaRPr>
          </a:p>
        </p:txBody>
      </p:sp>
      <p:sp>
        <p:nvSpPr>
          <p:cNvPr id="60421"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2045AF45-FCE7-41D8-8A15-6E9B2BC30AF6}" type="slidenum">
              <a:rPr lang="en-US" sz="1200" smtClean="0"/>
              <a:pPr algn="l"/>
              <a:t>85</a:t>
            </a:fld>
            <a:endParaRPr lang="en-US" sz="1200" dirty="0" smtClean="0"/>
          </a:p>
        </p:txBody>
      </p:sp>
      <p:sp>
        <p:nvSpPr>
          <p:cNvPr id="6042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59399" name="Rectangle 6"/>
          <p:cNvSpPr>
            <a:spLocks noChangeArrowheads="1"/>
          </p:cNvSpPr>
          <p:nvPr/>
        </p:nvSpPr>
        <p:spPr bwMode="auto">
          <a:xfrm>
            <a:off x="533400" y="1905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smtClean="0">
                <a:latin typeface="Calibri" pitchFamily="34" charset="0"/>
              </a:rPr>
              <a:t>You </a:t>
            </a:r>
            <a:r>
              <a:rPr lang="en-US" sz="2200" b="1" i="1" dirty="0" smtClean="0">
                <a:latin typeface="Calibri" pitchFamily="34" charset="0"/>
              </a:rPr>
              <a:t>can’t</a:t>
            </a:r>
            <a:r>
              <a:rPr lang="en-US" sz="2200" dirty="0" smtClean="0">
                <a:latin typeface="Calibri" pitchFamily="34" charset="0"/>
              </a:rPr>
              <a:t> combine Category1 </a:t>
            </a:r>
            <a:r>
              <a:rPr lang="en-US" sz="2200" dirty="0">
                <a:latin typeface="Calibri" pitchFamily="34" charset="0"/>
              </a:rPr>
              <a:t>and </a:t>
            </a:r>
            <a:r>
              <a:rPr lang="en-US" sz="2200" dirty="0" smtClean="0">
                <a:latin typeface="Calibri" pitchFamily="34" charset="0"/>
              </a:rPr>
              <a:t>Category </a:t>
            </a:r>
            <a:r>
              <a:rPr lang="en-US" sz="2200" dirty="0">
                <a:latin typeface="Calibri" pitchFamily="34" charset="0"/>
              </a:rPr>
              <a:t>2 requests on the same Form </a:t>
            </a:r>
            <a:r>
              <a:rPr lang="en-US" sz="2200" dirty="0" smtClean="0">
                <a:latin typeface="Calibri" pitchFamily="34" charset="0"/>
              </a:rPr>
              <a:t>471</a:t>
            </a:r>
            <a:endParaRPr lang="en-US" sz="2200" dirty="0">
              <a:latin typeface="Calibri" pitchFamily="34" charset="0"/>
            </a:endParaRPr>
          </a:p>
          <a:p>
            <a:pPr marL="795338" lvl="1" indent="-338138">
              <a:spcBef>
                <a:spcPct val="20000"/>
              </a:spcBef>
              <a:buFontTx/>
              <a:buChar char="•"/>
              <a:defRPr/>
            </a:pPr>
            <a:r>
              <a:rPr lang="en-US" sz="2200" dirty="0" smtClean="0">
                <a:latin typeface="Calibri" pitchFamily="34" charset="0"/>
              </a:rPr>
              <a:t>The new forms require much more detail about pricing, contracts and other details and description of your FRNs</a:t>
            </a:r>
          </a:p>
          <a:p>
            <a:pPr marL="795338" lvl="1" indent="-338138">
              <a:spcBef>
                <a:spcPct val="20000"/>
              </a:spcBef>
              <a:buFontTx/>
              <a:buChar char="•"/>
              <a:defRPr/>
            </a:pPr>
            <a:r>
              <a:rPr lang="en-US" sz="2200" dirty="0" smtClean="0">
                <a:latin typeface="Calibri" pitchFamily="34" charset="0"/>
              </a:rPr>
              <a:t>Goal is nation-wide transparency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471 - Tips</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86</a:t>
            </a:fld>
            <a:endParaRPr lang="en-US" dirty="0" smtClean="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6807" name="Rectangle 6"/>
          <p:cNvSpPr>
            <a:spLocks noChangeArrowheads="1"/>
          </p:cNvSpPr>
          <p:nvPr/>
        </p:nvSpPr>
        <p:spPr bwMode="auto">
          <a:xfrm>
            <a:off x="533400" y="1905000"/>
            <a:ext cx="7696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Remove ineligible costs from funding requests</a:t>
            </a:r>
          </a:p>
          <a:p>
            <a:pPr marL="1322388" lvl="2" indent="-285750">
              <a:spcBef>
                <a:spcPct val="20000"/>
              </a:spcBef>
              <a:buFontTx/>
              <a:buChar char="•"/>
              <a:defRPr/>
            </a:pPr>
            <a:r>
              <a:rPr lang="en-US" sz="2200" dirty="0">
                <a:latin typeface="+mn-lt"/>
              </a:rPr>
              <a:t>Document ineligible costs carefully</a:t>
            </a:r>
          </a:p>
          <a:p>
            <a:pPr marL="1322388" lvl="2" indent="-285750">
              <a:spcBef>
                <a:spcPct val="20000"/>
              </a:spcBef>
              <a:buFontTx/>
              <a:buChar char="•"/>
              <a:defRPr/>
            </a:pPr>
            <a:r>
              <a:rPr lang="en-US" sz="2200" dirty="0">
                <a:latin typeface="+mn-lt"/>
              </a:rPr>
              <a:t>30% rule – if 30% or more of the dollar value of the request is for ineligible products and services, the entire request will be denied</a:t>
            </a:r>
          </a:p>
          <a:p>
            <a:pPr marL="795338" lvl="1" indent="-338138">
              <a:spcBef>
                <a:spcPct val="20000"/>
              </a:spcBef>
              <a:buFontTx/>
              <a:buChar char="•"/>
              <a:defRPr/>
            </a:pPr>
            <a:r>
              <a:rPr lang="en-US" sz="2200" dirty="0" smtClean="0">
                <a:latin typeface="+mn-lt"/>
              </a:rPr>
              <a:t>Calculate Cat2 Cost Allocation using worksheet</a:t>
            </a:r>
          </a:p>
          <a:p>
            <a:pPr marL="795338" lvl="1" indent="-338138">
              <a:spcBef>
                <a:spcPct val="20000"/>
              </a:spcBef>
              <a:buFontTx/>
              <a:buChar char="•"/>
              <a:defRPr/>
            </a:pPr>
            <a:r>
              <a:rPr lang="en-US" sz="2200" dirty="0" smtClean="0">
                <a:latin typeface="+mn-lt"/>
              </a:rPr>
              <a:t>Work </a:t>
            </a:r>
            <a:r>
              <a:rPr lang="en-US" sz="2200" dirty="0">
                <a:latin typeface="+mn-lt"/>
              </a:rPr>
              <a:t>with your service provider(s) to </a:t>
            </a:r>
            <a:r>
              <a:rPr lang="en-US" sz="2200" dirty="0" smtClean="0">
                <a:latin typeface="+mn-lt"/>
              </a:rPr>
              <a:t>complete </a:t>
            </a:r>
            <a:r>
              <a:rPr lang="en-US" sz="2200" dirty="0">
                <a:latin typeface="+mn-lt"/>
              </a:rPr>
              <a:t>your Item 21 </a:t>
            </a:r>
            <a:r>
              <a:rPr lang="en-US" sz="2200" dirty="0" smtClean="0">
                <a:latin typeface="+mn-lt"/>
              </a:rPr>
              <a:t>information</a:t>
            </a:r>
            <a:endParaRPr lang="en-US" sz="2200" dirty="0">
              <a:latin typeface="+mn-lt"/>
            </a:endParaRPr>
          </a:p>
          <a:p>
            <a:pPr marL="338138" indent="-338138">
              <a:spcBef>
                <a:spcPct val="20000"/>
              </a:spcBef>
              <a:defRPr/>
            </a:pPr>
            <a:endParaRPr lang="en-US" sz="2400" dirty="0">
              <a:latin typeface="+mn-lt"/>
            </a:endParaRPr>
          </a:p>
          <a:p>
            <a:pPr marL="338138" indent="-338138">
              <a:spcBef>
                <a:spcPct val="20000"/>
              </a:spcBef>
              <a:defRPr/>
            </a:pPr>
            <a:endParaRPr lang="en-US" sz="2400" dirty="0">
              <a:latin typeface="+mn-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
            </a:r>
            <a:br>
              <a:rPr lang="en-US" sz="2800" dirty="0" smtClean="0">
                <a:solidFill>
                  <a:schemeClr val="accent2"/>
                </a:solidFill>
                <a:latin typeface="Arial" charset="0"/>
              </a:rPr>
            </a:br>
            <a:r>
              <a:rPr lang="en-US" sz="2800" dirty="0" smtClean="0">
                <a:solidFill>
                  <a:schemeClr val="accent2"/>
                </a:solidFill>
                <a:latin typeface="Arial" charset="0"/>
              </a:rPr>
              <a:t>E-Rate Form 471 – What will you need</a:t>
            </a:r>
            <a:r>
              <a:rPr lang="en-US" sz="2800" dirty="0" smtClean="0">
                <a:solidFill>
                  <a:schemeClr val="accent2"/>
                </a:solidFill>
                <a:latin typeface="Arial Black" pitchFamily="34" charset="0"/>
              </a:rPr>
              <a:t/>
            </a:r>
            <a:br>
              <a:rPr lang="en-US" sz="2800" dirty="0" smtClean="0">
                <a:solidFill>
                  <a:schemeClr val="accent2"/>
                </a:solidFill>
                <a:latin typeface="Arial Black" pitchFamily="34" charset="0"/>
              </a:rPr>
            </a:br>
            <a:endParaRPr lang="en-US" sz="2800" dirty="0" smtClean="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87</a:t>
            </a:fld>
            <a:endParaRPr lang="en-US" dirty="0" smtClean="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6807" name="Rectangle 6"/>
          <p:cNvSpPr>
            <a:spLocks noChangeArrowheads="1"/>
          </p:cNvSpPr>
          <p:nvPr/>
        </p:nvSpPr>
        <p:spPr bwMode="auto">
          <a:xfrm>
            <a:off x="495300" y="1632857"/>
            <a:ext cx="7696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smtClean="0">
                <a:latin typeface="+mn-lt"/>
              </a:rPr>
              <a:t>EPC access – should have retained contact info from 470</a:t>
            </a:r>
          </a:p>
          <a:p>
            <a:pPr marL="795338" lvl="1" indent="-338138">
              <a:spcBef>
                <a:spcPct val="20000"/>
              </a:spcBef>
              <a:buFontTx/>
              <a:buChar char="•"/>
              <a:defRPr/>
            </a:pPr>
            <a:r>
              <a:rPr lang="en-US" sz="2200" dirty="0" smtClean="0">
                <a:latin typeface="Calibri" pitchFamily="34" charset="0"/>
              </a:rPr>
              <a:t>FCC </a:t>
            </a:r>
            <a:r>
              <a:rPr lang="en-US" sz="2200" dirty="0">
                <a:latin typeface="Calibri" pitchFamily="34" charset="0"/>
              </a:rPr>
              <a:t>Registration # avail at</a:t>
            </a:r>
            <a:r>
              <a:rPr lang="en-US" dirty="0" smtClean="0">
                <a:latin typeface="Calibri" pitchFamily="34" charset="0"/>
              </a:rPr>
              <a:t>:</a:t>
            </a:r>
            <a:r>
              <a:rPr lang="en-US" dirty="0" smtClean="0"/>
              <a:t> </a:t>
            </a:r>
            <a:r>
              <a:rPr lang="en-US" dirty="0">
                <a:solidFill>
                  <a:srgbClr val="0070C0"/>
                </a:solidFill>
                <a:hlinkClick r:id="rId2"/>
              </a:rPr>
              <a:t>https://</a:t>
            </a:r>
            <a:r>
              <a:rPr lang="en-US" dirty="0" smtClean="0">
                <a:solidFill>
                  <a:srgbClr val="0070C0"/>
                </a:solidFill>
                <a:hlinkClick r:id="rId2"/>
              </a:rPr>
              <a:t>fjallfoss.fcc.gov/coresWeb/publicHome.do</a:t>
            </a:r>
            <a:endParaRPr lang="en-US" dirty="0">
              <a:latin typeface="+mn-lt"/>
            </a:endParaRPr>
          </a:p>
          <a:p>
            <a:pPr marL="795338" lvl="1" indent="-338138">
              <a:spcBef>
                <a:spcPct val="20000"/>
              </a:spcBef>
              <a:buFontTx/>
              <a:buChar char="•"/>
              <a:defRPr/>
            </a:pPr>
            <a:r>
              <a:rPr lang="en-US" sz="2200" dirty="0" smtClean="0">
                <a:latin typeface="+mn-lt"/>
              </a:rPr>
              <a:t>Entity and Discount data</a:t>
            </a:r>
          </a:p>
          <a:p>
            <a:pPr marL="795338" lvl="1" indent="-338138">
              <a:spcBef>
                <a:spcPct val="20000"/>
              </a:spcBef>
              <a:buFontTx/>
              <a:buChar char="•"/>
              <a:defRPr/>
            </a:pPr>
            <a:r>
              <a:rPr lang="en-US" sz="2200" dirty="0" smtClean="0">
                <a:latin typeface="+mn-lt"/>
              </a:rPr>
              <a:t>Contract information</a:t>
            </a:r>
          </a:p>
          <a:p>
            <a:pPr marL="795338" lvl="1" indent="-338138">
              <a:spcBef>
                <a:spcPct val="20000"/>
              </a:spcBef>
              <a:buFontTx/>
              <a:buChar char="•"/>
              <a:defRPr/>
            </a:pPr>
            <a:r>
              <a:rPr lang="en-US" sz="2200" dirty="0" smtClean="0">
                <a:latin typeface="+mn-lt"/>
              </a:rPr>
              <a:t>Funding Requests</a:t>
            </a:r>
          </a:p>
          <a:p>
            <a:pPr marL="1252538" lvl="2" indent="-338138">
              <a:spcBef>
                <a:spcPct val="20000"/>
              </a:spcBef>
              <a:buFontTx/>
              <a:buChar char="•"/>
              <a:defRPr/>
            </a:pPr>
            <a:r>
              <a:rPr lang="en-US" sz="2200" dirty="0" smtClean="0">
                <a:latin typeface="+mn-lt"/>
              </a:rPr>
              <a:t>Competitive bid data (470 /RFP info)</a:t>
            </a:r>
          </a:p>
          <a:p>
            <a:pPr marL="1252538" lvl="2" indent="-338138">
              <a:spcBef>
                <a:spcPct val="20000"/>
              </a:spcBef>
              <a:buFontTx/>
              <a:buChar char="•"/>
              <a:defRPr/>
            </a:pPr>
            <a:r>
              <a:rPr lang="en-US" sz="2200" dirty="0" smtClean="0">
                <a:latin typeface="+mn-lt"/>
              </a:rPr>
              <a:t>Contract and pricing data</a:t>
            </a:r>
          </a:p>
          <a:p>
            <a:pPr marL="795338" lvl="1" indent="-338138">
              <a:spcBef>
                <a:spcPct val="20000"/>
              </a:spcBef>
              <a:buFontTx/>
              <a:buChar char="•"/>
              <a:defRPr/>
            </a:pPr>
            <a:r>
              <a:rPr lang="en-US" sz="2200" dirty="0" smtClean="0">
                <a:latin typeface="+mn-lt"/>
              </a:rPr>
              <a:t>Certification and signature</a:t>
            </a:r>
          </a:p>
          <a:p>
            <a:pPr marL="795338" lvl="1" indent="-338138">
              <a:spcBef>
                <a:spcPct val="20000"/>
              </a:spcBef>
              <a:buFontTx/>
              <a:buChar char="•"/>
              <a:defRPr/>
            </a:pPr>
            <a:r>
              <a:rPr lang="en-US" sz="2200" dirty="0" smtClean="0">
                <a:latin typeface="+mn-lt"/>
              </a:rPr>
              <a:t>See list of all fields in </a:t>
            </a:r>
            <a:r>
              <a:rPr lang="en-US" dirty="0" smtClean="0">
                <a:latin typeface="+mn-lt"/>
                <a:hlinkClick r:id="rId3" action="ppaction://hlinkfile"/>
              </a:rPr>
              <a:t>Handouts\FCC Form 471 Field Descriptions 2016.pdf</a:t>
            </a:r>
            <a:endParaRPr lang="en-US" dirty="0">
              <a:latin typeface="+mn-lt"/>
            </a:endParaRPr>
          </a:p>
        </p:txBody>
      </p:sp>
    </p:spTree>
    <p:extLst>
      <p:ext uri="{BB962C8B-B14F-4D97-AF65-F5344CB8AC3E}">
        <p14:creationId xmlns:p14="http://schemas.microsoft.com/office/powerpoint/2010/main" val="7591204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1600200"/>
            <a:ext cx="7620000" cy="3581400"/>
          </a:xfrm>
        </p:spPr>
        <p:txBody>
          <a:bodyPr/>
          <a:lstStyle/>
          <a:p>
            <a:pPr eaLnBrk="1" hangingPunct="1">
              <a:buFontTx/>
              <a:buNone/>
            </a:pPr>
            <a:endParaRPr lang="en-US" dirty="0" smtClean="0"/>
          </a:p>
          <a:p>
            <a:pPr eaLnBrk="1" hangingPunct="1">
              <a:buFontTx/>
              <a:buNone/>
            </a:pPr>
            <a:r>
              <a:rPr lang="en-US" dirty="0" smtClean="0"/>
              <a:t>	</a:t>
            </a:r>
          </a:p>
        </p:txBody>
      </p:sp>
      <p:sp>
        <p:nvSpPr>
          <p:cNvPr id="60420"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471 – Online</a:t>
            </a:r>
            <a:endParaRPr lang="en-US" sz="2800" dirty="0" smtClean="0">
              <a:solidFill>
                <a:schemeClr val="accent2"/>
              </a:solidFill>
              <a:latin typeface="Arial Black" pitchFamily="34" charset="0"/>
            </a:endParaRPr>
          </a:p>
        </p:txBody>
      </p:sp>
      <p:sp>
        <p:nvSpPr>
          <p:cNvPr id="5939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5939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E2F6760-8EDD-4222-A415-F7B4C262B051}" type="slidenum">
              <a:rPr lang="en-US" smtClean="0">
                <a:solidFill>
                  <a:schemeClr val="tx1"/>
                </a:solidFill>
              </a:rPr>
              <a:pPr/>
              <a:t>88</a:t>
            </a:fld>
            <a:endParaRPr lang="en-US" dirty="0" smtClean="0">
              <a:solidFill>
                <a:schemeClr val="tx1"/>
              </a:solidFill>
            </a:endParaRPr>
          </a:p>
        </p:txBody>
      </p:sp>
      <p:sp>
        <p:nvSpPr>
          <p:cNvPr id="5939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8" name="Rectangle 1"/>
          <p:cNvSpPr>
            <a:spLocks noChangeArrowheads="1"/>
          </p:cNvSpPr>
          <p:nvPr/>
        </p:nvSpPr>
        <p:spPr bwMode="auto">
          <a:xfrm>
            <a:off x="1600200" y="541020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208088" lvl="2" indent="-228600">
              <a:spcBef>
                <a:spcPct val="20000"/>
              </a:spcBef>
            </a:pPr>
            <a:r>
              <a:rPr lang="en-US" dirty="0" smtClean="0">
                <a:solidFill>
                  <a:srgbClr val="2F2B20"/>
                </a:solidFill>
                <a:latin typeface="Calibri" pitchFamily="34" charset="0"/>
              </a:rPr>
              <a:t>Example  </a:t>
            </a:r>
            <a:r>
              <a:rPr lang="en-US" dirty="0" smtClean="0">
                <a:solidFill>
                  <a:srgbClr val="2F2B20"/>
                </a:solidFill>
                <a:latin typeface="Calibri" pitchFamily="34" charset="0"/>
                <a:hlinkClick r:id="rId2" action="ppaction://hlinkfile"/>
              </a:rPr>
              <a:t>Sample 471 2015</a:t>
            </a:r>
            <a:endParaRPr lang="en-US" dirty="0">
              <a:solidFill>
                <a:srgbClr val="2F2B20"/>
              </a:solidFill>
              <a:latin typeface="Calibri" pitchFamily="34" charset="0"/>
            </a:endParaRPr>
          </a:p>
        </p:txBody>
      </p:sp>
      <p:pic>
        <p:nvPicPr>
          <p:cNvPr id="2" name="Picture 1"/>
          <p:cNvPicPr>
            <a:picLocks noChangeAspect="1"/>
          </p:cNvPicPr>
          <p:nvPr/>
        </p:nvPicPr>
        <p:blipFill>
          <a:blip r:embed="rId3"/>
          <a:stretch>
            <a:fillRect/>
          </a:stretch>
        </p:blipFill>
        <p:spPr>
          <a:xfrm>
            <a:off x="567956" y="1905000"/>
            <a:ext cx="7650758" cy="2633804"/>
          </a:xfrm>
          <a:prstGeom prst="rect">
            <a:avLst/>
          </a:prstGeom>
        </p:spPr>
      </p:pic>
    </p:spTree>
    <p:extLst>
      <p:ext uri="{BB962C8B-B14F-4D97-AF65-F5344CB8AC3E}">
        <p14:creationId xmlns:p14="http://schemas.microsoft.com/office/powerpoint/2010/main" val="32252708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smtClean="0">
                <a:solidFill>
                  <a:schemeClr val="accent2"/>
                </a:solidFill>
                <a:latin typeface="Arial" charset="0"/>
              </a:rPr>
              <a:t>Form 471 Project Tracking Spreadsheet</a:t>
            </a:r>
            <a:endParaRPr lang="en-US" sz="2800" dirty="0" smtClean="0">
              <a:solidFill>
                <a:schemeClr val="accent2"/>
              </a:solidFill>
              <a:latin typeface="Arial Black" pitchFamily="34" charset="0"/>
            </a:endParaRPr>
          </a:p>
        </p:txBody>
      </p:sp>
      <p:sp>
        <p:nvSpPr>
          <p:cNvPr id="62467"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2468"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482F641F-B1AC-4E20-AAC9-EE5D4A88EE5A}" type="slidenum">
              <a:rPr lang="en-US" smtClean="0">
                <a:solidFill>
                  <a:schemeClr val="tx1"/>
                </a:solidFill>
              </a:rPr>
              <a:pPr/>
              <a:t>89</a:t>
            </a:fld>
            <a:endParaRPr lang="en-US" dirty="0" smtClean="0">
              <a:solidFill>
                <a:schemeClr val="tx1"/>
              </a:solidFill>
            </a:endParaRPr>
          </a:p>
        </p:txBody>
      </p:sp>
      <p:sp>
        <p:nvSpPr>
          <p:cNvPr id="62469"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2470" name="Rectangle 1"/>
          <p:cNvSpPr>
            <a:spLocks noChangeArrowheads="1"/>
          </p:cNvSpPr>
          <p:nvPr/>
        </p:nvSpPr>
        <p:spPr bwMode="auto">
          <a:xfrm>
            <a:off x="2447925" y="5715000"/>
            <a:ext cx="3795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hlinkClick r:id="rId2" action="ppaction://hlinkfile"/>
              </a:rPr>
              <a:t>(</a:t>
            </a:r>
            <a:r>
              <a:rPr lang="en-US" dirty="0" smtClean="0">
                <a:hlinkClick r:id="rId3" action="ppaction://hlinkfile"/>
              </a:rPr>
              <a:t>Sample Project Tracking Spreadsheet</a:t>
            </a:r>
            <a:r>
              <a:rPr lang="en-US" dirty="0" smtClean="0">
                <a:hlinkClick r:id="rId2" action="ppaction://hlinkfile"/>
              </a:rPr>
              <a:t>)</a:t>
            </a:r>
            <a:endParaRPr lang="en-US" dirty="0"/>
          </a:p>
        </p:txBody>
      </p:sp>
      <p:pic>
        <p:nvPicPr>
          <p:cNvPr id="3" name="Picture 2"/>
          <p:cNvPicPr>
            <a:picLocks noChangeAspect="1"/>
          </p:cNvPicPr>
          <p:nvPr/>
        </p:nvPicPr>
        <p:blipFill>
          <a:blip r:embed="rId4"/>
          <a:stretch>
            <a:fillRect/>
          </a:stretch>
        </p:blipFill>
        <p:spPr>
          <a:xfrm>
            <a:off x="990600" y="1665514"/>
            <a:ext cx="6858000" cy="39178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1876"/>
            <a:ext cx="7620000" cy="4140200"/>
          </a:xfrm>
        </p:spPr>
        <p:txBody>
          <a:bodyPr/>
          <a:lstStyle/>
          <a:p>
            <a:r>
              <a:rPr lang="en-US" dirty="0" smtClean="0"/>
              <a:t>E-Rate Modernization – Reduce / Remove Eligible Items &amp; Cap 				C2 spending</a:t>
            </a:r>
          </a:p>
          <a:p>
            <a:pPr lvl="1"/>
            <a:r>
              <a:rPr lang="en-US" dirty="0" smtClean="0"/>
              <a:t>Category 1 </a:t>
            </a:r>
          </a:p>
          <a:p>
            <a:pPr lvl="2"/>
            <a:r>
              <a:rPr lang="en-US" dirty="0" smtClean="0"/>
              <a:t>Voice Services being phased out at 20% per year till gone</a:t>
            </a:r>
          </a:p>
          <a:p>
            <a:pPr lvl="2"/>
            <a:r>
              <a:rPr lang="en-US" dirty="0" smtClean="0"/>
              <a:t>Web Hosting, Email and Cellular Data plans eliminated 7/1/15</a:t>
            </a:r>
          </a:p>
          <a:p>
            <a:pPr lvl="2"/>
            <a:r>
              <a:rPr lang="en-US" dirty="0" smtClean="0"/>
              <a:t>NO CHANGES to Internet or WAN eligibility or discounts</a:t>
            </a:r>
          </a:p>
          <a:p>
            <a:pPr lvl="1"/>
            <a:r>
              <a:rPr lang="en-US" dirty="0" smtClean="0"/>
              <a:t>Category 2</a:t>
            </a:r>
          </a:p>
          <a:p>
            <a:pPr lvl="2"/>
            <a:r>
              <a:rPr lang="en-US" dirty="0" smtClean="0"/>
              <a:t>Network Equipment only eligible if required for Internal Broadband and </a:t>
            </a:r>
            <a:r>
              <a:rPr lang="en-US" dirty="0" err="1" smtClean="0"/>
              <a:t>WiFi</a:t>
            </a:r>
            <a:r>
              <a:rPr lang="en-US" dirty="0" smtClean="0"/>
              <a:t> – includes AP’s, Switches, Cabling, UPS etc.</a:t>
            </a:r>
          </a:p>
          <a:p>
            <a:pPr lvl="2"/>
            <a:r>
              <a:rPr lang="en-US" dirty="0" smtClean="0"/>
              <a:t>Includes MIB (Managed Internal Broadband) and Managed </a:t>
            </a:r>
            <a:r>
              <a:rPr lang="en-US" dirty="0" err="1" smtClean="0"/>
              <a:t>WiFi</a:t>
            </a:r>
            <a:r>
              <a:rPr lang="en-US" dirty="0" smtClean="0"/>
              <a:t>.</a:t>
            </a:r>
          </a:p>
          <a:p>
            <a:pPr lvl="2"/>
            <a:r>
              <a:rPr lang="en-US" dirty="0" smtClean="0"/>
              <a:t>Includes Cloud based ‘Virtualization’ services</a:t>
            </a:r>
          </a:p>
          <a:p>
            <a:pPr lvl="2"/>
            <a:r>
              <a:rPr lang="en-US" dirty="0" smtClean="0"/>
              <a:t>Max discount rate reduced from 90% to 85%</a:t>
            </a:r>
          </a:p>
          <a:p>
            <a:pPr lvl="2"/>
            <a:r>
              <a:rPr lang="en-US" dirty="0" smtClean="0"/>
              <a:t>Max pre-discount amount $150/student over 5 years</a:t>
            </a:r>
          </a:p>
          <a:p>
            <a:pPr lvl="1"/>
            <a:endParaRPr lang="en-US" dirty="0" smtClean="0"/>
          </a:p>
          <a:p>
            <a:pPr marL="114300" indent="0">
              <a:buNone/>
            </a:pPr>
            <a:endParaRPr lang="en-US" dirty="0" smtClean="0"/>
          </a:p>
        </p:txBody>
      </p:sp>
      <p:sp>
        <p:nvSpPr>
          <p:cNvPr id="6" name="Title 2"/>
          <p:cNvSpPr>
            <a:spLocks noGrp="1"/>
          </p:cNvSpPr>
          <p:nvPr>
            <p:ph type="title"/>
          </p:nvPr>
        </p:nvSpPr>
        <p:spPr>
          <a:xfrm>
            <a:off x="533400" y="1066800"/>
            <a:ext cx="7620000" cy="715962"/>
          </a:xfrm>
        </p:spPr>
        <p:txBody>
          <a:bodyPr/>
          <a:lstStyle/>
          <a:p>
            <a:r>
              <a:rPr lang="en-US" sz="2800" dirty="0" smtClean="0">
                <a:solidFill>
                  <a:schemeClr val="accent2"/>
                </a:solidFill>
                <a:latin typeface="Arial" charset="0"/>
              </a:rPr>
              <a:t>E-Rate Changes for </a:t>
            </a:r>
            <a:r>
              <a:rPr lang="en-US" sz="2800" dirty="0">
                <a:solidFill>
                  <a:schemeClr val="accent2"/>
                </a:solidFill>
                <a:latin typeface="Arial" charset="0"/>
              </a:rPr>
              <a:t>2015 (review)</a:t>
            </a:r>
            <a:endParaRPr lang="en-US" sz="2800" dirty="0"/>
          </a:p>
        </p:txBody>
      </p:sp>
      <p:sp>
        <p:nvSpPr>
          <p:cNvPr id="4" name="Date Placeholder 3"/>
          <p:cNvSpPr>
            <a:spLocks noGrp="1"/>
          </p:cNvSpPr>
          <p:nvPr>
            <p:ph type="dt" sz="half" idx="10"/>
          </p:nvPr>
        </p:nvSpPr>
        <p:spPr/>
        <p:txBody>
          <a:bodyPr/>
          <a:lstStyle/>
          <a:p>
            <a:pPr>
              <a:defRPr/>
            </a:pPr>
            <a:r>
              <a:rPr lang="en-US" smtClean="0"/>
              <a:t>Fall 2015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9</a:t>
            </a:fld>
            <a:endParaRPr lang="en-US" dirty="0"/>
          </a:p>
        </p:txBody>
      </p:sp>
      <p:sp>
        <p:nvSpPr>
          <p:cNvPr id="7" name="Left Arrow 6"/>
          <p:cNvSpPr/>
          <p:nvPr/>
        </p:nvSpPr>
        <p:spPr>
          <a:xfrm rot="21331683">
            <a:off x="5811069" y="5194448"/>
            <a:ext cx="798461" cy="255097"/>
          </a:xfrm>
          <a:prstGeom prst="leftArrow">
            <a:avLst>
              <a:gd name="adj1" fmla="val 65306"/>
              <a:gd name="adj2" fmla="val 50000"/>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2016</a:t>
            </a:r>
          </a:p>
        </p:txBody>
      </p:sp>
    </p:spTree>
    <p:extLst>
      <p:ext uri="{BB962C8B-B14F-4D97-AF65-F5344CB8AC3E}">
        <p14:creationId xmlns:p14="http://schemas.microsoft.com/office/powerpoint/2010/main" val="33321064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36808" y="2235200"/>
            <a:ext cx="7772400" cy="3810000"/>
          </a:xfrm>
        </p:spPr>
        <p:txBody>
          <a:bodyPr/>
          <a:lstStyle/>
          <a:p>
            <a:pPr indent="-342900" eaLnBrk="1" hangingPunct="1"/>
            <a:r>
              <a:rPr lang="en-US" sz="2000" dirty="0" smtClean="0">
                <a:cs typeface="Times New Roman" pitchFamily="18" charset="0"/>
              </a:rPr>
              <a:t>User Hotline (1-888-203-8100) </a:t>
            </a:r>
          </a:p>
          <a:p>
            <a:pPr indent="-342900" eaLnBrk="1" hangingPunct="1"/>
            <a:r>
              <a:rPr lang="en-US" sz="2000" dirty="0" smtClean="0">
                <a:cs typeface="Times New Roman" pitchFamily="18" charset="0"/>
              </a:rPr>
              <a:t>Online “Submit a Question” </a:t>
            </a:r>
            <a:r>
              <a:rPr lang="en-US" sz="2000" dirty="0" smtClean="0">
                <a:cs typeface="Times New Roman" pitchFamily="18" charset="0"/>
                <a:hlinkClick r:id="rId2"/>
              </a:rPr>
              <a:t>www.slforms.universalservice.org</a:t>
            </a:r>
            <a:endParaRPr lang="en-US" sz="2000" dirty="0" smtClean="0">
              <a:cs typeface="Times New Roman" pitchFamily="18" charset="0"/>
            </a:endParaRPr>
          </a:p>
          <a:p>
            <a:pPr indent="-342900" eaLnBrk="1" hangingPunct="1"/>
            <a:r>
              <a:rPr lang="en-US" sz="2000" dirty="0" smtClean="0">
                <a:cs typeface="Times New Roman" pitchFamily="18" charset="0"/>
              </a:rPr>
              <a:t>Email Questions to:  </a:t>
            </a:r>
            <a:r>
              <a:rPr lang="en-US" sz="2000" dirty="0" smtClean="0">
                <a:cs typeface="Times New Roman" pitchFamily="18" charset="0"/>
                <a:hlinkClick r:id="rId3"/>
              </a:rPr>
              <a:t>questions@sl.universalservice.org</a:t>
            </a:r>
            <a:endParaRPr lang="en-US" sz="2000" dirty="0" smtClean="0">
              <a:cs typeface="Times New Roman" pitchFamily="18" charset="0"/>
            </a:endParaRPr>
          </a:p>
          <a:p>
            <a:pPr indent="-342900" eaLnBrk="1" hangingPunct="1"/>
            <a:r>
              <a:rPr lang="en-US" sz="2000" dirty="0" smtClean="0">
                <a:cs typeface="Times New Roman" pitchFamily="18" charset="0"/>
              </a:rPr>
              <a:t>Search Reference Area:  </a:t>
            </a:r>
            <a:r>
              <a:rPr lang="en-US" sz="2000" dirty="0" smtClean="0">
                <a:cs typeface="Times New Roman" pitchFamily="18" charset="0"/>
                <a:hlinkClick r:id="rId4"/>
              </a:rPr>
              <a:t>Reference Area  - USAC</a:t>
            </a:r>
            <a:endParaRPr lang="en-US" sz="2000" dirty="0" smtClean="0">
              <a:cs typeface="Times New Roman" pitchFamily="18" charset="0"/>
            </a:endParaRPr>
          </a:p>
          <a:p>
            <a:pPr indent="-342900" eaLnBrk="1" hangingPunct="1"/>
            <a:r>
              <a:rPr lang="en-US" sz="2000" dirty="0" smtClean="0">
                <a:cs typeface="Times New Roman" pitchFamily="18" charset="0"/>
              </a:rPr>
              <a:t>SLD Newsbriefs:  </a:t>
            </a:r>
            <a:r>
              <a:rPr lang="en-US" sz="2000" dirty="0" smtClean="0">
                <a:cs typeface="Times New Roman" pitchFamily="18" charset="0"/>
                <a:hlinkClick r:id="rId5"/>
              </a:rPr>
              <a:t>News-briefs - Schools &amp; Libraries – USAC</a:t>
            </a:r>
            <a:endParaRPr lang="en-US" sz="2000" dirty="0" smtClean="0">
              <a:cs typeface="Times New Roman" pitchFamily="18" charset="0"/>
            </a:endParaRPr>
          </a:p>
          <a:p>
            <a:pPr indent="-342900" eaLnBrk="1" hangingPunct="1"/>
            <a:r>
              <a:rPr lang="en-US" sz="2000" dirty="0" smtClean="0">
                <a:cs typeface="Times New Roman" pitchFamily="18" charset="0"/>
              </a:rPr>
              <a:t>E-Rate Central Newsletter </a:t>
            </a:r>
            <a:r>
              <a:rPr lang="en-US" sz="1800" dirty="0" smtClean="0">
                <a:solidFill>
                  <a:srgbClr val="FF0000"/>
                </a:solidFill>
                <a:cs typeface="Times New Roman" pitchFamily="18" charset="0"/>
                <a:hlinkClick r:id="rId6"/>
              </a:rPr>
              <a:t>http://www.e-ratecentral.com/subscribe.asp</a:t>
            </a:r>
            <a:endParaRPr lang="en-US" sz="1800" dirty="0" smtClean="0">
              <a:solidFill>
                <a:srgbClr val="FF0000"/>
              </a:solidFill>
              <a:cs typeface="Times New Roman" pitchFamily="18" charset="0"/>
            </a:endParaRPr>
          </a:p>
          <a:p>
            <a:pPr indent="-342900" eaLnBrk="1" hangingPunct="1"/>
            <a:r>
              <a:rPr lang="en-US" sz="2000" b="1" i="1" dirty="0">
                <a:cs typeface="Times New Roman" pitchFamily="18" charset="0"/>
              </a:rPr>
              <a:t>SLD Online Learning Library: </a:t>
            </a:r>
            <a:r>
              <a:rPr lang="en-US" sz="2000" b="1" i="1" dirty="0">
                <a:solidFill>
                  <a:srgbClr val="FF0000"/>
                </a:solidFill>
                <a:cs typeface="Times New Roman" pitchFamily="18" charset="0"/>
                <a:hlinkClick r:id="rId7"/>
              </a:rPr>
              <a:t>Online Learning Library - USAC</a:t>
            </a:r>
            <a:endParaRPr lang="en-US" sz="2000" b="1" i="1" dirty="0">
              <a:solidFill>
                <a:srgbClr val="FF0000"/>
              </a:solidFill>
              <a:cs typeface="Times New Roman" pitchFamily="18" charset="0"/>
            </a:endParaRPr>
          </a:p>
          <a:p>
            <a:pPr marL="0" indent="0" eaLnBrk="1" hangingPunct="1">
              <a:buNone/>
            </a:pPr>
            <a:endParaRPr lang="en-US" sz="2000" b="1" dirty="0" smtClean="0">
              <a:cs typeface="Times New Roman" pitchFamily="18" charset="0"/>
            </a:endParaRPr>
          </a:p>
        </p:txBody>
      </p:sp>
      <p:sp>
        <p:nvSpPr>
          <p:cNvPr id="78852" name="Rectangle 2"/>
          <p:cNvSpPr>
            <a:spLocks noGrp="1" noChangeArrowheads="1"/>
          </p:cNvSpPr>
          <p:nvPr>
            <p:ph type="title"/>
          </p:nvPr>
        </p:nvSpPr>
        <p:spPr>
          <a:xfrm>
            <a:off x="436808" y="966747"/>
            <a:ext cx="7620000" cy="714295"/>
          </a:xfrm>
        </p:spPr>
        <p:txBody>
          <a:bodyPr wrap="square" numCol="1" anchorCtr="0" compatLnSpc="1">
            <a:prstTxWarp prst="textNoShape">
              <a:avLst/>
            </a:prstTxWarp>
          </a:bodyPr>
          <a:lstStyle/>
          <a:p>
            <a:pPr eaLnBrk="1" hangingPunct="1">
              <a:defRPr/>
            </a:pPr>
            <a:r>
              <a:rPr lang="en-US" sz="2800" dirty="0" smtClean="0">
                <a:solidFill>
                  <a:schemeClr val="accent2"/>
                </a:solidFill>
                <a:latin typeface="Arial" charset="0"/>
              </a:rPr>
              <a:t>SLD E-Rate Resources – When you need help…</a:t>
            </a:r>
          </a:p>
        </p:txBody>
      </p:sp>
      <p:sp>
        <p:nvSpPr>
          <p:cNvPr id="6656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656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4B3783D3-44C6-431C-8A3A-DEF7061E36AF}" type="slidenum">
              <a:rPr lang="en-US" smtClean="0">
                <a:solidFill>
                  <a:schemeClr val="tx1"/>
                </a:solidFill>
              </a:rPr>
              <a:pPr/>
              <a:t>90</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8192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PIA Review – What is it ?</a:t>
            </a:r>
            <a:endParaRPr lang="en-US" sz="2800" dirty="0" smtClean="0">
              <a:solidFill>
                <a:schemeClr val="accent2"/>
              </a:solidFill>
              <a:latin typeface="Arial Black" pitchFamily="34" charset="0"/>
            </a:endParaRPr>
          </a:p>
        </p:txBody>
      </p:sp>
      <p:sp>
        <p:nvSpPr>
          <p:cNvPr id="675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75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1C27C4A-3AEC-484B-9249-95576F90C868}" type="slidenum">
              <a:rPr lang="en-US" smtClean="0">
                <a:solidFill>
                  <a:schemeClr val="tx1"/>
                </a:solidFill>
              </a:rPr>
              <a:pPr/>
              <a:t>91</a:t>
            </a:fld>
            <a:endParaRPr lang="en-US" dirty="0" smtClean="0">
              <a:solidFill>
                <a:schemeClr val="tx1"/>
              </a:solidFill>
            </a:endParaRPr>
          </a:p>
        </p:txBody>
      </p:sp>
      <p:sp>
        <p:nvSpPr>
          <p:cNvPr id="675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84999" name="Rectangle 6"/>
          <p:cNvSpPr>
            <a:spLocks noChangeArrowheads="1"/>
          </p:cNvSpPr>
          <p:nvPr/>
        </p:nvSpPr>
        <p:spPr bwMode="auto">
          <a:xfrm>
            <a:off x="609600" y="1905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defRPr/>
            </a:pPr>
            <a:r>
              <a:rPr lang="en-US" sz="2200" dirty="0">
                <a:latin typeface="+mn-lt"/>
              </a:rPr>
              <a:t>Forms 471 are reviewed by Program Integrity Assurance (PIA) for compliance with program rules concerning areas such as:</a:t>
            </a:r>
          </a:p>
          <a:p>
            <a:pPr marL="865188" lvl="1" indent="-285750">
              <a:lnSpc>
                <a:spcPct val="90000"/>
              </a:lnSpc>
              <a:spcBef>
                <a:spcPct val="20000"/>
              </a:spcBef>
              <a:buFontTx/>
              <a:buChar char="•"/>
              <a:defRPr/>
            </a:pPr>
            <a:r>
              <a:rPr lang="en-US" sz="2200" dirty="0">
                <a:latin typeface="+mn-lt"/>
              </a:rPr>
              <a:t>Competitive bidding process</a:t>
            </a:r>
          </a:p>
          <a:p>
            <a:pPr marL="865188" lvl="1" indent="-285750">
              <a:lnSpc>
                <a:spcPct val="90000"/>
              </a:lnSpc>
              <a:spcBef>
                <a:spcPct val="20000"/>
              </a:spcBef>
              <a:buFontTx/>
              <a:buChar char="•"/>
              <a:defRPr/>
            </a:pPr>
            <a:r>
              <a:rPr lang="en-US" sz="2200" dirty="0">
                <a:latin typeface="+mn-lt"/>
              </a:rPr>
              <a:t>Contracts</a:t>
            </a:r>
          </a:p>
          <a:p>
            <a:pPr marL="865188" lvl="1" indent="-285750">
              <a:lnSpc>
                <a:spcPct val="90000"/>
              </a:lnSpc>
              <a:spcBef>
                <a:spcPct val="20000"/>
              </a:spcBef>
              <a:buFontTx/>
              <a:buChar char="•"/>
              <a:defRPr/>
            </a:pPr>
            <a:r>
              <a:rPr lang="en-US" sz="2200" dirty="0">
                <a:latin typeface="+mn-lt"/>
              </a:rPr>
              <a:t>Discount Calculation</a:t>
            </a:r>
          </a:p>
          <a:p>
            <a:pPr marL="865188" lvl="1" indent="-285750">
              <a:lnSpc>
                <a:spcPct val="90000"/>
              </a:lnSpc>
              <a:spcBef>
                <a:spcPct val="20000"/>
              </a:spcBef>
              <a:buFontTx/>
              <a:buChar char="•"/>
              <a:defRPr/>
            </a:pPr>
            <a:r>
              <a:rPr lang="en-US" sz="2200" dirty="0">
                <a:latin typeface="+mn-lt"/>
              </a:rPr>
              <a:t>Sufficient Budget</a:t>
            </a:r>
          </a:p>
          <a:p>
            <a:pPr marL="865188" lvl="1" indent="-285750">
              <a:lnSpc>
                <a:spcPct val="90000"/>
              </a:lnSpc>
              <a:spcBef>
                <a:spcPct val="20000"/>
              </a:spcBef>
              <a:buFontTx/>
              <a:buChar char="•"/>
              <a:defRPr/>
            </a:pPr>
            <a:r>
              <a:rPr lang="en-US" sz="2200" dirty="0">
                <a:latin typeface="+mn-lt"/>
              </a:rPr>
              <a:t>Establishing Form </a:t>
            </a:r>
            <a:r>
              <a:rPr lang="en-US" sz="2200" dirty="0" smtClean="0">
                <a:latin typeface="+mn-lt"/>
              </a:rPr>
              <a:t>470</a:t>
            </a:r>
          </a:p>
          <a:p>
            <a:pPr marL="865188" lvl="1" indent="-285750">
              <a:lnSpc>
                <a:spcPct val="90000"/>
              </a:lnSpc>
              <a:spcBef>
                <a:spcPct val="20000"/>
              </a:spcBef>
              <a:buFontTx/>
              <a:buChar char="•"/>
              <a:defRPr/>
            </a:pPr>
            <a:r>
              <a:rPr lang="en-US" sz="2200" i="1" dirty="0" smtClean="0">
                <a:latin typeface="+mn-lt"/>
              </a:rPr>
              <a:t>Cost Effectiveness</a:t>
            </a:r>
          </a:p>
          <a:p>
            <a:pPr marL="865188" lvl="1" indent="-285750">
              <a:lnSpc>
                <a:spcPct val="90000"/>
              </a:lnSpc>
              <a:spcBef>
                <a:spcPct val="20000"/>
              </a:spcBef>
              <a:buFontTx/>
              <a:buChar char="•"/>
              <a:defRPr/>
            </a:pPr>
            <a:r>
              <a:rPr lang="en-US" sz="2200" i="1" dirty="0" smtClean="0">
                <a:latin typeface="+mn-lt"/>
              </a:rPr>
              <a:t>Duplicative Services (Two Internet Feeds) </a:t>
            </a:r>
            <a:endParaRPr lang="en-US" sz="2200" i="1" dirty="0">
              <a:latin typeface="+mn-l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457200" y="1104900"/>
            <a:ext cx="6477000" cy="533400"/>
          </a:xfrm>
        </p:spPr>
        <p:txBody>
          <a:bodyPr/>
          <a:lstStyle/>
          <a:p>
            <a:pPr eaLnBrk="1" fontAlgn="auto" hangingPunct="1">
              <a:spcAft>
                <a:spcPts val="0"/>
              </a:spcAft>
              <a:defRPr/>
            </a:pPr>
            <a:r>
              <a:rPr lang="en-US" sz="3200" dirty="0" smtClean="0">
                <a:solidFill>
                  <a:schemeClr val="accent2"/>
                </a:solidFill>
                <a:latin typeface="Arial" charset="0"/>
              </a:rPr>
              <a:t/>
            </a:r>
            <a:br>
              <a:rPr lang="en-US" sz="3200" dirty="0" smtClean="0">
                <a:solidFill>
                  <a:schemeClr val="accent2"/>
                </a:solidFill>
                <a:latin typeface="Arial" charset="0"/>
              </a:rPr>
            </a:br>
            <a:r>
              <a:rPr lang="en-US" sz="2800" dirty="0" smtClean="0">
                <a:solidFill>
                  <a:schemeClr val="accent2"/>
                </a:solidFill>
                <a:latin typeface="Arial" charset="0"/>
              </a:rPr>
              <a:t>PIA Review</a:t>
            </a:r>
            <a:r>
              <a:rPr lang="en-US" sz="3200" dirty="0" smtClean="0">
                <a:solidFill>
                  <a:schemeClr val="accent2"/>
                </a:solidFill>
                <a:latin typeface="Arial Black" pitchFamily="34" charset="0"/>
              </a:rPr>
              <a:t/>
            </a:r>
            <a:br>
              <a:rPr lang="en-US" sz="3200" dirty="0" smtClean="0">
                <a:solidFill>
                  <a:schemeClr val="accent2"/>
                </a:solidFill>
                <a:latin typeface="Arial Black" pitchFamily="34" charset="0"/>
              </a:rPr>
            </a:br>
            <a:endParaRPr lang="en-US" sz="3200" dirty="0" smtClean="0">
              <a:solidFill>
                <a:schemeClr val="accent2"/>
              </a:solidFill>
              <a:latin typeface="Arial Black" pitchFamily="34" charset="0"/>
            </a:endParaRPr>
          </a:p>
        </p:txBody>
      </p:sp>
      <p:sp>
        <p:nvSpPr>
          <p:cNvPr id="686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86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0729C35-10C7-4DB0-BDC4-153096E24DF5}" type="slidenum">
              <a:rPr lang="en-US" smtClean="0">
                <a:solidFill>
                  <a:schemeClr val="tx1"/>
                </a:solidFill>
              </a:rPr>
              <a:pPr/>
              <a:t>92</a:t>
            </a:fld>
            <a:endParaRPr lang="en-US" dirty="0" smtClean="0">
              <a:solidFill>
                <a:schemeClr val="tx1"/>
              </a:solidFill>
            </a:endParaRPr>
          </a:p>
        </p:txBody>
      </p:sp>
      <p:sp>
        <p:nvSpPr>
          <p:cNvPr id="69642" name="Rectangle 3"/>
          <p:cNvSpPr>
            <a:spLocks noChangeArrowheads="1"/>
          </p:cNvSpPr>
          <p:nvPr/>
        </p:nvSpPr>
        <p:spPr bwMode="auto">
          <a:xfrm>
            <a:off x="685800" y="1638300"/>
            <a:ext cx="7429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lvl="1" indent="-342900" eaLnBrk="1" hangingPunct="1">
              <a:spcBef>
                <a:spcPct val="20000"/>
              </a:spcBef>
              <a:defRPr/>
            </a:pPr>
            <a:r>
              <a:rPr lang="en-US" sz="2200" dirty="0">
                <a:latin typeface="+mn-lt"/>
              </a:rPr>
              <a:t>Initial &amp; Final Review</a:t>
            </a:r>
          </a:p>
          <a:p>
            <a:pPr marL="800100" lvl="1" indent="-342900" eaLnBrk="1" hangingPunct="1">
              <a:spcBef>
                <a:spcPct val="20000"/>
              </a:spcBef>
              <a:buFontTx/>
              <a:buChar char="•"/>
              <a:defRPr/>
            </a:pPr>
            <a:r>
              <a:rPr lang="en-US" sz="2200" dirty="0">
                <a:latin typeface="+mn-lt"/>
              </a:rPr>
              <a:t>Applications always start in Initial Review</a:t>
            </a:r>
          </a:p>
          <a:p>
            <a:pPr marL="800100" lvl="1" indent="-342900" eaLnBrk="1" hangingPunct="1">
              <a:spcBef>
                <a:spcPct val="20000"/>
              </a:spcBef>
              <a:buFontTx/>
              <a:buChar char="•"/>
              <a:defRPr/>
            </a:pPr>
            <a:r>
              <a:rPr lang="en-US" sz="2200" dirty="0">
                <a:latin typeface="+mn-lt"/>
              </a:rPr>
              <a:t>Initial Reviewer from regular and/or heightened scrutiny team contacts the applicant with questions</a:t>
            </a:r>
          </a:p>
          <a:p>
            <a:pPr marL="800100" lvl="1" indent="-342900" eaLnBrk="1" hangingPunct="1">
              <a:spcBef>
                <a:spcPct val="20000"/>
              </a:spcBef>
              <a:buFontTx/>
              <a:buChar char="•"/>
              <a:defRPr/>
            </a:pPr>
            <a:r>
              <a:rPr lang="en-US" sz="2200" dirty="0">
                <a:latin typeface="+mn-lt"/>
              </a:rPr>
              <a:t>Final Reviewer reviews the Initial Reviewer applications. If the Final Reviewer finds an issue with the review of the application, the application is returned to the Initial Reviewer to make corrections</a:t>
            </a:r>
            <a:r>
              <a:rPr lang="en-US" sz="2200" dirty="0" smtClean="0">
                <a:latin typeface="+mn-lt"/>
              </a:rPr>
              <a:t>.</a:t>
            </a:r>
            <a:endParaRPr lang="en-US" sz="2200" dirty="0">
              <a:latin typeface="+mn-lt"/>
            </a:endParaRPr>
          </a:p>
          <a:p>
            <a:pPr marL="800100" lvl="1" indent="-342900" eaLnBrk="1" hangingPunct="1">
              <a:spcBef>
                <a:spcPct val="20000"/>
              </a:spcBef>
              <a:buFontTx/>
              <a:buChar char="•"/>
              <a:defRPr/>
            </a:pPr>
            <a:r>
              <a:rPr lang="en-US" sz="2200" dirty="0">
                <a:latin typeface="+mn-lt"/>
              </a:rPr>
              <a:t>Some Form 471 applications are selected for QA </a:t>
            </a:r>
            <a:r>
              <a:rPr lang="en-US" sz="2200" dirty="0" smtClean="0">
                <a:latin typeface="+mn-lt"/>
              </a:rPr>
              <a:t>review</a:t>
            </a:r>
          </a:p>
          <a:p>
            <a:pPr marL="800100" lvl="1" indent="-342900" eaLnBrk="1" hangingPunct="1">
              <a:spcBef>
                <a:spcPct val="20000"/>
              </a:spcBef>
              <a:buFontTx/>
              <a:buChar char="•"/>
              <a:defRPr/>
            </a:pPr>
            <a:r>
              <a:rPr lang="en-US" sz="2200" dirty="0" smtClean="0">
                <a:latin typeface="+mn-lt"/>
              </a:rPr>
              <a:t>Some Form 471s are selected for Special Compliance Review</a:t>
            </a:r>
            <a:endParaRPr lang="en-US" sz="2200" dirty="0">
              <a:latin typeface="+mn-lt"/>
            </a:endParaRPr>
          </a:p>
          <a:p>
            <a:pPr marL="342900" indent="-342900" eaLnBrk="1" hangingPunct="1">
              <a:spcBef>
                <a:spcPct val="20000"/>
              </a:spcBef>
              <a:defRPr/>
            </a:pPr>
            <a:endParaRPr lang="en-US" dirty="0">
              <a:latin typeface="+mn-lt"/>
            </a:endParaRPr>
          </a:p>
          <a:p>
            <a:pPr marL="342900" indent="-342900" eaLnBrk="1" hangingPunct="1">
              <a:spcBef>
                <a:spcPct val="20000"/>
              </a:spcBef>
              <a:buFontTx/>
              <a:buChar char="•"/>
              <a:defRPr/>
            </a:pPr>
            <a:endParaRPr lang="en-US" dirty="0">
              <a:latin typeface="+mn-l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89092" name="Rectangle 2"/>
          <p:cNvSpPr>
            <a:spLocks noGrp="1" noChangeArrowheads="1"/>
          </p:cNvSpPr>
          <p:nvPr>
            <p:ph type="title"/>
          </p:nvPr>
        </p:nvSpPr>
        <p:spPr>
          <a:xfrm>
            <a:off x="609600" y="1104900"/>
            <a:ext cx="6477000" cy="533400"/>
          </a:xfrm>
        </p:spPr>
        <p:txBody>
          <a:bodyPr/>
          <a:lstStyle/>
          <a:p>
            <a:pPr eaLnBrk="1" fontAlgn="auto" hangingPunct="1">
              <a:spcAft>
                <a:spcPts val="0"/>
              </a:spcAft>
              <a:defRPr/>
            </a:pPr>
            <a:r>
              <a:rPr lang="en-US" sz="3200" dirty="0" smtClean="0">
                <a:solidFill>
                  <a:schemeClr val="accent2"/>
                </a:solidFill>
                <a:latin typeface="Arial" charset="0"/>
              </a:rPr>
              <a:t/>
            </a:r>
            <a:br>
              <a:rPr lang="en-US" sz="3200" dirty="0" smtClean="0">
                <a:solidFill>
                  <a:schemeClr val="accent2"/>
                </a:solidFill>
                <a:latin typeface="Arial" charset="0"/>
              </a:rPr>
            </a:br>
            <a:r>
              <a:rPr lang="en-US" sz="3200" dirty="0" smtClean="0">
                <a:solidFill>
                  <a:schemeClr val="accent2"/>
                </a:solidFill>
                <a:latin typeface="Arial" charset="0"/>
              </a:rPr>
              <a:t>PIA Review – Corrections Allowed</a:t>
            </a:r>
            <a:r>
              <a:rPr lang="en-US" sz="3200" dirty="0" smtClean="0">
                <a:solidFill>
                  <a:schemeClr val="accent2"/>
                </a:solidFill>
                <a:latin typeface="Arial Black" pitchFamily="34" charset="0"/>
              </a:rPr>
              <a:t/>
            </a:r>
            <a:br>
              <a:rPr lang="en-US" sz="3200" dirty="0" smtClean="0">
                <a:solidFill>
                  <a:schemeClr val="accent2"/>
                </a:solidFill>
                <a:latin typeface="Arial Black" pitchFamily="34" charset="0"/>
              </a:rPr>
            </a:br>
            <a:endParaRPr lang="en-US" sz="3200" dirty="0" smtClean="0">
              <a:solidFill>
                <a:schemeClr val="accent2"/>
              </a:solidFill>
              <a:latin typeface="Arial Black" pitchFamily="34" charset="0"/>
            </a:endParaRPr>
          </a:p>
        </p:txBody>
      </p:sp>
      <p:sp>
        <p:nvSpPr>
          <p:cNvPr id="6963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6963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219AF7C8-E994-4238-9581-1D9637A3260F}" type="slidenum">
              <a:rPr lang="en-US" smtClean="0">
                <a:solidFill>
                  <a:schemeClr val="tx1"/>
                </a:solidFill>
              </a:rPr>
              <a:pPr/>
              <a:t>93</a:t>
            </a:fld>
            <a:endParaRPr lang="en-US" dirty="0" smtClean="0">
              <a:solidFill>
                <a:schemeClr val="tx1"/>
              </a:solidFill>
            </a:endParaRPr>
          </a:p>
        </p:txBody>
      </p:sp>
      <p:sp>
        <p:nvSpPr>
          <p:cNvPr id="6963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9639" name="Rectangle 5"/>
          <p:cNvSpPr>
            <a:spLocks noChangeArrowheads="1"/>
          </p:cNvSpPr>
          <p:nvPr/>
        </p:nvSpPr>
        <p:spPr bwMode="auto">
          <a:xfrm>
            <a:off x="457200" y="1874838"/>
            <a:ext cx="82296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endParaRPr lang="en-US" sz="2800" dirty="0"/>
          </a:p>
        </p:txBody>
      </p:sp>
      <p:sp>
        <p:nvSpPr>
          <p:cNvPr id="70666" name="Rectangle 3"/>
          <p:cNvSpPr>
            <a:spLocks noChangeArrowheads="1"/>
          </p:cNvSpPr>
          <p:nvPr/>
        </p:nvSpPr>
        <p:spPr bwMode="auto">
          <a:xfrm>
            <a:off x="3429000" y="22098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defRPr/>
            </a:pPr>
            <a:r>
              <a:rPr lang="en-US" b="1" dirty="0" smtClean="0">
                <a:latin typeface="+mn-lt"/>
              </a:rPr>
              <a:t>Examples:</a:t>
            </a:r>
          </a:p>
          <a:p>
            <a:pPr marL="342900" indent="-342900" eaLnBrk="1" hangingPunct="1">
              <a:lnSpc>
                <a:spcPct val="90000"/>
              </a:lnSpc>
              <a:spcBef>
                <a:spcPct val="20000"/>
              </a:spcBef>
              <a:buFontTx/>
              <a:buChar char="•"/>
              <a:defRPr/>
            </a:pPr>
            <a:r>
              <a:rPr lang="en-US" dirty="0" smtClean="0">
                <a:latin typeface="+mn-lt"/>
              </a:rPr>
              <a:t>Entered the incorrect amount (i.e., data entered $100 instead of $1,000) </a:t>
            </a:r>
          </a:p>
          <a:p>
            <a:pPr marL="342900" indent="-342900" eaLnBrk="1" hangingPunct="1">
              <a:lnSpc>
                <a:spcPct val="90000"/>
              </a:lnSpc>
              <a:spcBef>
                <a:spcPct val="20000"/>
              </a:spcBef>
              <a:buFontTx/>
              <a:buChar char="•"/>
              <a:defRPr/>
            </a:pPr>
            <a:r>
              <a:rPr lang="en-US" dirty="0" smtClean="0">
                <a:latin typeface="+mn-lt"/>
              </a:rPr>
              <a:t>Omitted an entity from the Block 4</a:t>
            </a:r>
          </a:p>
          <a:p>
            <a:pPr marL="342900" indent="-342900" eaLnBrk="1" hangingPunct="1">
              <a:lnSpc>
                <a:spcPct val="90000"/>
              </a:lnSpc>
              <a:spcBef>
                <a:spcPct val="20000"/>
              </a:spcBef>
              <a:buFontTx/>
              <a:buChar char="•"/>
              <a:defRPr/>
            </a:pPr>
            <a:r>
              <a:rPr lang="en-US" dirty="0" smtClean="0">
                <a:latin typeface="+mn-lt"/>
              </a:rPr>
              <a:t>Provided the incorrect Form 470 number on the Form 471</a:t>
            </a:r>
          </a:p>
          <a:p>
            <a:pPr marL="342900" indent="-342900" eaLnBrk="1" hangingPunct="1">
              <a:lnSpc>
                <a:spcPct val="90000"/>
              </a:lnSpc>
              <a:spcBef>
                <a:spcPct val="20000"/>
              </a:spcBef>
              <a:buFontTx/>
              <a:buChar char="•"/>
              <a:defRPr/>
            </a:pPr>
            <a:r>
              <a:rPr lang="en-US" dirty="0" smtClean="0">
                <a:latin typeface="+mn-lt"/>
              </a:rPr>
              <a:t>Selected the wrong category of service</a:t>
            </a:r>
          </a:p>
          <a:p>
            <a:pPr marL="342900" indent="-342900" eaLnBrk="1" hangingPunct="1">
              <a:lnSpc>
                <a:spcPct val="90000"/>
              </a:lnSpc>
              <a:spcBef>
                <a:spcPct val="20000"/>
              </a:spcBef>
              <a:buFontTx/>
              <a:buChar char="•"/>
              <a:defRPr/>
            </a:pPr>
            <a:r>
              <a:rPr lang="en-US" dirty="0" smtClean="0">
                <a:latin typeface="+mn-lt"/>
              </a:rPr>
              <a:t>Submitted an unsigned contract to PIA</a:t>
            </a:r>
          </a:p>
          <a:p>
            <a:pPr marL="342900" indent="-342900" eaLnBrk="1" hangingPunct="1">
              <a:lnSpc>
                <a:spcPct val="90000"/>
              </a:lnSpc>
              <a:spcBef>
                <a:spcPct val="20000"/>
              </a:spcBef>
              <a:buFontTx/>
              <a:buChar char="•"/>
              <a:defRPr/>
            </a:pPr>
            <a:r>
              <a:rPr lang="en-US" dirty="0" smtClean="0">
                <a:latin typeface="+mn-lt"/>
              </a:rPr>
              <a:t>Omitted an FRN </a:t>
            </a:r>
          </a:p>
          <a:p>
            <a:pPr marL="342900" indent="-342900" eaLnBrk="1" hangingPunct="1">
              <a:lnSpc>
                <a:spcPct val="90000"/>
              </a:lnSpc>
              <a:spcBef>
                <a:spcPct val="20000"/>
              </a:spcBef>
              <a:buFontTx/>
              <a:buChar char="•"/>
              <a:defRPr/>
            </a:pPr>
            <a:r>
              <a:rPr lang="en-US" b="1" i="1" dirty="0" smtClean="0">
                <a:latin typeface="+mn-lt"/>
              </a:rPr>
              <a:t>YOU ARE ALLOWED TO CORRECT ERRORS – BUT NOT TO CHANGE YOUR MIND</a:t>
            </a:r>
          </a:p>
          <a:p>
            <a:pPr marL="742950" lvl="1" indent="-285750" eaLnBrk="1" hangingPunct="1">
              <a:spcBef>
                <a:spcPct val="20000"/>
              </a:spcBef>
              <a:buFontTx/>
              <a:buChar char="–"/>
              <a:defRPr/>
            </a:pPr>
            <a:endParaRPr lang="en-US" dirty="0" smtClean="0"/>
          </a:p>
          <a:p>
            <a:pPr marL="742950" lvl="1" indent="-285750" eaLnBrk="1" hangingPunct="1">
              <a:spcBef>
                <a:spcPct val="20000"/>
              </a:spcBef>
              <a:buFontTx/>
              <a:buChar char="–"/>
              <a:defRPr/>
            </a:pPr>
            <a:endParaRPr lang="en-US" dirty="0" smtClean="0"/>
          </a:p>
          <a:p>
            <a:pPr marL="742950" lvl="1" indent="-285750" eaLnBrk="1" hangingPunct="1">
              <a:spcBef>
                <a:spcPct val="20000"/>
              </a:spcBef>
              <a:buFontTx/>
              <a:buChar char="–"/>
              <a:defRPr/>
            </a:pPr>
            <a:endParaRPr lang="en-US" dirty="0" smtClean="0"/>
          </a:p>
          <a:p>
            <a:pPr marL="342900" indent="-342900" eaLnBrk="1" hangingPunct="1">
              <a:spcBef>
                <a:spcPct val="20000"/>
              </a:spcBef>
              <a:buFontTx/>
              <a:buChar char="•"/>
              <a:defRPr/>
            </a:pPr>
            <a:endParaRPr lang="en-US" dirty="0"/>
          </a:p>
        </p:txBody>
      </p:sp>
      <p:sp>
        <p:nvSpPr>
          <p:cNvPr id="69642" name="Title 1"/>
          <p:cNvSpPr>
            <a:spLocks/>
          </p:cNvSpPr>
          <p:nvPr/>
        </p:nvSpPr>
        <p:spPr bwMode="auto">
          <a:xfrm>
            <a:off x="381000" y="2209800"/>
            <a:ext cx="289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dirty="0">
                <a:solidFill>
                  <a:schemeClr val="accent2"/>
                </a:solidFill>
                <a:latin typeface="Arial" charset="0"/>
              </a:rPr>
              <a:t>Clerical Corrections</a:t>
            </a:r>
          </a:p>
        </p:txBody>
      </p:sp>
      <p:sp>
        <p:nvSpPr>
          <p:cNvPr id="2" name="TextBox 1"/>
          <p:cNvSpPr txBox="1"/>
          <p:nvPr/>
        </p:nvSpPr>
        <p:spPr>
          <a:xfrm>
            <a:off x="448235" y="4692134"/>
            <a:ext cx="2705098" cy="369332"/>
          </a:xfrm>
          <a:prstGeom prst="rect">
            <a:avLst/>
          </a:prstGeom>
          <a:noFill/>
        </p:spPr>
        <p:txBody>
          <a:bodyPr wrap="square" rtlCol="0">
            <a:spAutoFit/>
          </a:bodyPr>
          <a:lstStyle/>
          <a:p>
            <a:r>
              <a:rPr lang="en-US" dirty="0" smtClean="0">
                <a:hlinkClick r:id="rId2" action="ppaction://hlinkfile"/>
              </a:rPr>
              <a:t>PIA Example Question</a:t>
            </a:r>
            <a:endParaRPr lang="en-US" dirty="0"/>
          </a:p>
        </p:txBody>
      </p:sp>
      <p:sp>
        <p:nvSpPr>
          <p:cNvPr id="11" name="TextBox 10"/>
          <p:cNvSpPr txBox="1"/>
          <p:nvPr/>
        </p:nvSpPr>
        <p:spPr>
          <a:xfrm>
            <a:off x="457200" y="5199102"/>
            <a:ext cx="2362201" cy="369332"/>
          </a:xfrm>
          <a:prstGeom prst="rect">
            <a:avLst/>
          </a:prstGeom>
          <a:noFill/>
        </p:spPr>
        <p:txBody>
          <a:bodyPr wrap="square" rtlCol="0">
            <a:spAutoFit/>
          </a:bodyPr>
          <a:lstStyle/>
          <a:p>
            <a:r>
              <a:rPr lang="en-US" dirty="0" smtClean="0">
                <a:hlinkClick r:id="rId3" action="ppaction://hlinkfile"/>
              </a:rPr>
              <a:t>PIA Example Response</a:t>
            </a:r>
            <a:endParaRPr lang="en-US" dirty="0"/>
          </a:p>
        </p:txBody>
      </p:sp>
      <p:sp>
        <p:nvSpPr>
          <p:cNvPr id="3" name="TextBox 2"/>
          <p:cNvSpPr txBox="1"/>
          <p:nvPr/>
        </p:nvSpPr>
        <p:spPr>
          <a:xfrm>
            <a:off x="466165" y="5737446"/>
            <a:ext cx="4419600" cy="369332"/>
          </a:xfrm>
          <a:prstGeom prst="rect">
            <a:avLst/>
          </a:prstGeom>
          <a:noFill/>
        </p:spPr>
        <p:txBody>
          <a:bodyPr wrap="square" rtlCol="0">
            <a:spAutoFit/>
          </a:bodyPr>
          <a:lstStyle/>
          <a:p>
            <a:r>
              <a:rPr lang="en-US" dirty="0" smtClean="0">
                <a:hlinkClick r:id="rId4" action="ppaction://hlinkfile"/>
              </a:rPr>
              <a:t>PIA Call Log in Project Tracking Spreadsheet</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PIA Review – Know Your Rights</a:t>
            </a:r>
            <a:endParaRPr lang="en-US" sz="2800" dirty="0" smtClean="0">
              <a:solidFill>
                <a:schemeClr val="accent2"/>
              </a:solidFill>
              <a:latin typeface="Arial Black" pitchFamily="34" charset="0"/>
            </a:endParaRPr>
          </a:p>
        </p:txBody>
      </p:sp>
      <p:sp>
        <p:nvSpPr>
          <p:cNvPr id="7065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0660"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4BA08F3-D5DD-49B2-AA10-D258039EFF27}" type="slidenum">
              <a:rPr lang="en-US" smtClean="0">
                <a:solidFill>
                  <a:schemeClr val="tx1"/>
                </a:solidFill>
              </a:rPr>
              <a:pPr/>
              <a:t>94</a:t>
            </a:fld>
            <a:endParaRPr lang="en-US" dirty="0" smtClean="0">
              <a:solidFill>
                <a:schemeClr val="tx1"/>
              </a:solidFill>
            </a:endParaRPr>
          </a:p>
        </p:txBody>
      </p:sp>
      <p:sp>
        <p:nvSpPr>
          <p:cNvPr id="70661"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0662" name="Rectangle 5"/>
          <p:cNvSpPr>
            <a:spLocks noChangeArrowheads="1"/>
          </p:cNvSpPr>
          <p:nvPr/>
        </p:nvSpPr>
        <p:spPr bwMode="auto">
          <a:xfrm>
            <a:off x="457200" y="1874838"/>
            <a:ext cx="82296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endParaRPr lang="en-US" sz="2800" dirty="0"/>
          </a:p>
        </p:txBody>
      </p:sp>
      <p:sp>
        <p:nvSpPr>
          <p:cNvPr id="70663" name="Rectangle 6"/>
          <p:cNvSpPr>
            <a:spLocks noChangeArrowheads="1"/>
          </p:cNvSpPr>
          <p:nvPr/>
        </p:nvSpPr>
        <p:spPr bwMode="auto">
          <a:xfrm>
            <a:off x="609600" y="1676400"/>
            <a:ext cx="746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a:lnSpc>
                <a:spcPct val="90000"/>
              </a:lnSpc>
              <a:spcBef>
                <a:spcPct val="20000"/>
              </a:spcBef>
            </a:pPr>
            <a:endParaRPr lang="en-US" sz="2800" dirty="0">
              <a:latin typeface="Calibri" pitchFamily="34" charset="0"/>
            </a:endParaRPr>
          </a:p>
          <a:p>
            <a:pPr marL="688975" lvl="1" indent="-231775">
              <a:lnSpc>
                <a:spcPct val="90000"/>
              </a:lnSpc>
              <a:spcBef>
                <a:spcPct val="20000"/>
              </a:spcBef>
              <a:buFontTx/>
              <a:buChar char="•"/>
            </a:pPr>
            <a:r>
              <a:rPr lang="en-US" sz="2200" dirty="0">
                <a:latin typeface="+mn-lt"/>
              </a:rPr>
              <a:t>At the end of the review, your reviewer must give you an opportunity to respond to any reductions or denials</a:t>
            </a:r>
          </a:p>
          <a:p>
            <a:pPr marL="688975" lvl="1" indent="-231775">
              <a:lnSpc>
                <a:spcPct val="90000"/>
              </a:lnSpc>
              <a:spcBef>
                <a:spcPct val="20000"/>
              </a:spcBef>
            </a:pPr>
            <a:endParaRPr lang="en-US" sz="2200" dirty="0">
              <a:latin typeface="+mn-lt"/>
            </a:endParaRPr>
          </a:p>
          <a:p>
            <a:pPr marL="688975" lvl="1" indent="-231775">
              <a:lnSpc>
                <a:spcPct val="90000"/>
              </a:lnSpc>
              <a:spcBef>
                <a:spcPct val="20000"/>
              </a:spcBef>
              <a:buFontTx/>
              <a:buChar char="•"/>
            </a:pPr>
            <a:r>
              <a:rPr lang="en-US" sz="2200" dirty="0">
                <a:latin typeface="+mn-lt"/>
              </a:rPr>
              <a:t>Applicants can cancel or reduce funding requests as a result of PIA-detected errors</a:t>
            </a:r>
          </a:p>
          <a:p>
            <a:pPr marL="688975" lvl="1" indent="-231775">
              <a:lnSpc>
                <a:spcPct val="90000"/>
              </a:lnSpc>
              <a:spcBef>
                <a:spcPct val="20000"/>
              </a:spcBef>
              <a:buFontTx/>
              <a:buChar char="•"/>
            </a:pPr>
            <a:endParaRPr lang="en-US" sz="2200" dirty="0">
              <a:latin typeface="+mn-lt"/>
            </a:endParaRPr>
          </a:p>
          <a:p>
            <a:pPr marL="688975" lvl="1" indent="-231775">
              <a:lnSpc>
                <a:spcPct val="90000"/>
              </a:lnSpc>
              <a:spcBef>
                <a:spcPct val="20000"/>
              </a:spcBef>
              <a:buFontTx/>
              <a:buChar char="•"/>
            </a:pPr>
            <a:r>
              <a:rPr lang="en-US" sz="2200" dirty="0">
                <a:latin typeface="+mn-lt"/>
              </a:rPr>
              <a:t>Applicants can “split out” services or entities into separate (new) funding requests.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1905000"/>
            <a:ext cx="7620000" cy="4800600"/>
          </a:xfrm>
        </p:spPr>
        <p:txBody>
          <a:bodyPr/>
          <a:lstStyle/>
          <a:p>
            <a:pPr eaLnBrk="1" hangingPunct="1">
              <a:buFontTx/>
              <a:buNone/>
            </a:pPr>
            <a:endParaRPr lang="en-US" dirty="0" smtClean="0"/>
          </a:p>
          <a:p>
            <a:pPr eaLnBrk="1" hangingPunct="1">
              <a:buFontTx/>
              <a:buNone/>
            </a:pPr>
            <a:r>
              <a:rPr lang="en-US" dirty="0" smtClean="0"/>
              <a:t>	</a:t>
            </a:r>
          </a:p>
        </p:txBody>
      </p:sp>
      <p:sp>
        <p:nvSpPr>
          <p:cNvPr id="9216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 PIA Review</a:t>
            </a:r>
            <a:endParaRPr lang="en-US" sz="2800" dirty="0" smtClean="0">
              <a:solidFill>
                <a:schemeClr val="accent2"/>
              </a:solidFill>
              <a:latin typeface="Arial Black" pitchFamily="34" charset="0"/>
            </a:endParaRPr>
          </a:p>
        </p:txBody>
      </p:sp>
      <p:sp>
        <p:nvSpPr>
          <p:cNvPr id="716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16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6341096-9D59-4EC6-B0ED-0762A689D843}" type="slidenum">
              <a:rPr lang="en-US" smtClean="0">
                <a:solidFill>
                  <a:schemeClr val="tx1"/>
                </a:solidFill>
              </a:rPr>
              <a:pPr/>
              <a:t>95</a:t>
            </a:fld>
            <a:endParaRPr lang="en-US" dirty="0" smtClean="0">
              <a:solidFill>
                <a:schemeClr val="tx1"/>
              </a:solidFill>
            </a:endParaRPr>
          </a:p>
        </p:txBody>
      </p:sp>
      <p:sp>
        <p:nvSpPr>
          <p:cNvPr id="716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89095" name="Rectangle 6"/>
          <p:cNvSpPr>
            <a:spLocks noChangeArrowheads="1"/>
          </p:cNvSpPr>
          <p:nvPr/>
        </p:nvSpPr>
        <p:spPr bwMode="auto">
          <a:xfrm>
            <a:off x="533400" y="1905000"/>
            <a:ext cx="8001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Provide information to PIA promptly</a:t>
            </a:r>
          </a:p>
          <a:p>
            <a:pPr marL="795338" lvl="1" indent="-338138">
              <a:spcBef>
                <a:spcPct val="20000"/>
              </a:spcBef>
              <a:buFontTx/>
              <a:buChar char="•"/>
              <a:defRPr/>
            </a:pPr>
            <a:r>
              <a:rPr lang="en-US" sz="2200" dirty="0">
                <a:latin typeface="+mn-lt"/>
              </a:rPr>
              <a:t>Work with your service provider to comply with information requests</a:t>
            </a:r>
          </a:p>
          <a:p>
            <a:pPr marL="795338" lvl="1" indent="-338138">
              <a:spcBef>
                <a:spcPct val="20000"/>
              </a:spcBef>
              <a:buFontTx/>
              <a:buChar char="•"/>
              <a:defRPr/>
            </a:pPr>
            <a:r>
              <a:rPr lang="en-US" sz="2200" dirty="0">
                <a:latin typeface="+mn-lt"/>
              </a:rPr>
              <a:t>Make sure your answers respond completely to the questions asked</a:t>
            </a:r>
          </a:p>
          <a:p>
            <a:pPr marL="795338" lvl="1" indent="-338138">
              <a:spcBef>
                <a:spcPct val="20000"/>
              </a:spcBef>
              <a:buFontTx/>
              <a:buChar char="•"/>
              <a:defRPr/>
            </a:pPr>
            <a:r>
              <a:rPr lang="en-US" sz="2200" dirty="0">
                <a:latin typeface="+mn-lt"/>
              </a:rPr>
              <a:t>Ask for more time to respond if you need it.</a:t>
            </a:r>
          </a:p>
          <a:p>
            <a:pPr algn="ctr">
              <a:spcBef>
                <a:spcPct val="20000"/>
              </a:spcBef>
              <a:defRPr/>
            </a:pPr>
            <a:endParaRPr lang="en-US" sz="2200" b="1" dirty="0">
              <a:latin typeface="+mn-lt"/>
            </a:endParaRPr>
          </a:p>
          <a:p>
            <a:pPr algn="ctr">
              <a:spcBef>
                <a:spcPct val="20000"/>
              </a:spcBef>
              <a:defRPr/>
            </a:pPr>
            <a:r>
              <a:rPr lang="en-US" sz="2400" b="1" dirty="0">
                <a:latin typeface="+mn-lt"/>
              </a:rPr>
              <a:t>Check the 471 Application Status Tool (SLD website)</a:t>
            </a:r>
          </a:p>
        </p:txBody>
      </p:sp>
      <p:sp>
        <p:nvSpPr>
          <p:cNvPr id="71688" name="Text Box 7"/>
          <p:cNvSpPr txBox="1">
            <a:spLocks noChangeArrowheads="1"/>
          </p:cNvSpPr>
          <p:nvPr/>
        </p:nvSpPr>
        <p:spPr bwMode="auto">
          <a:xfrm>
            <a:off x="1066800" y="57150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dirty="0">
                <a:hlinkClick r:id="rId2"/>
              </a:rPr>
              <a:t>Form 471 Status Check Selection Criteria</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94212" name="Rectangle 2"/>
          <p:cNvSpPr>
            <a:spLocks noGrp="1" noChangeArrowheads="1"/>
          </p:cNvSpPr>
          <p:nvPr>
            <p:ph type="title"/>
          </p:nvPr>
        </p:nvSpPr>
        <p:spPr>
          <a:xfrm>
            <a:off x="457200" y="1066800"/>
            <a:ext cx="7772400" cy="533400"/>
          </a:xfrm>
        </p:spPr>
        <p:txBody>
          <a:bodyPr wrap="square" numCol="1" anchorCtr="0" compatLnSpc="1">
            <a:prstTxWarp prst="textNoShape">
              <a:avLst/>
            </a:prstTxWarp>
          </a:bodyPr>
          <a:lstStyle/>
          <a:p>
            <a:pPr eaLnBrk="1" hangingPunct="1">
              <a:defRPr/>
            </a:pPr>
            <a:r>
              <a:rPr lang="en-US" sz="2800" dirty="0" smtClean="0">
                <a:solidFill>
                  <a:schemeClr val="accent2"/>
                </a:solidFill>
                <a:latin typeface="Arial" charset="0"/>
              </a:rPr>
              <a:t>E-Rate Approval &amp; Acceptance!</a:t>
            </a:r>
            <a:endParaRPr lang="en-US" sz="2800" dirty="0" smtClean="0">
              <a:solidFill>
                <a:schemeClr val="accent2"/>
              </a:solidFill>
              <a:latin typeface="Arial Black" pitchFamily="34" charset="0"/>
            </a:endParaRPr>
          </a:p>
        </p:txBody>
      </p:sp>
      <p:sp>
        <p:nvSpPr>
          <p:cNvPr id="7475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475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85F8A98-24BC-4306-87E6-D18AEEC3EF65}" type="slidenum">
              <a:rPr lang="en-US" smtClean="0">
                <a:solidFill>
                  <a:schemeClr val="tx1"/>
                </a:solidFill>
              </a:rPr>
              <a:pPr/>
              <a:t>96</a:t>
            </a:fld>
            <a:endParaRPr lang="en-US" dirty="0" smtClean="0">
              <a:solidFill>
                <a:schemeClr val="tx1"/>
              </a:solidFill>
            </a:endParaRPr>
          </a:p>
        </p:txBody>
      </p:sp>
      <p:sp>
        <p:nvSpPr>
          <p:cNvPr id="7475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4759" name="Rectangle 6"/>
          <p:cNvSpPr>
            <a:spLocks noChangeArrowheads="1"/>
          </p:cNvSpPr>
          <p:nvPr/>
        </p:nvSpPr>
        <p:spPr bwMode="auto">
          <a:xfrm>
            <a:off x="609600" y="2098183"/>
            <a:ext cx="7620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a:lnSpc>
                <a:spcPct val="90000"/>
              </a:lnSpc>
              <a:spcBef>
                <a:spcPct val="20000"/>
              </a:spcBef>
              <a:buFont typeface="Arial" charset="0"/>
              <a:buChar char="•"/>
            </a:pPr>
            <a:r>
              <a:rPr lang="en-US" sz="2200" dirty="0">
                <a:latin typeface="Calibri" pitchFamily="34" charset="0"/>
              </a:rPr>
              <a:t>You will receive an FCDL (Funding Commitment Decision Letter</a:t>
            </a:r>
            <a:r>
              <a:rPr lang="en-US" sz="2200" dirty="0" smtClean="0">
                <a:latin typeface="Calibri" pitchFamily="34" charset="0"/>
              </a:rPr>
              <a:t>) for each Form 471 that you submit</a:t>
            </a:r>
            <a:endParaRPr lang="en-US" sz="2200" dirty="0">
              <a:latin typeface="Calibri" pitchFamily="34" charset="0"/>
            </a:endParaRPr>
          </a:p>
          <a:p>
            <a:pPr marL="1379538" lvl="2" indent="-342900">
              <a:lnSpc>
                <a:spcPct val="90000"/>
              </a:lnSpc>
              <a:spcBef>
                <a:spcPct val="20000"/>
              </a:spcBef>
              <a:buSzPct val="55000"/>
              <a:buFont typeface="Arial" charset="0"/>
              <a:buChar char="–"/>
            </a:pPr>
            <a:r>
              <a:rPr lang="en-US" sz="2200" dirty="0">
                <a:latin typeface="Calibri" pitchFamily="34" charset="0"/>
              </a:rPr>
              <a:t>cover page of important reminders</a:t>
            </a:r>
          </a:p>
          <a:p>
            <a:pPr marL="1379538" lvl="2" indent="-342900">
              <a:lnSpc>
                <a:spcPct val="90000"/>
              </a:lnSpc>
              <a:spcBef>
                <a:spcPct val="20000"/>
              </a:spcBef>
              <a:buSzPct val="55000"/>
              <a:buFont typeface="Arial" charset="0"/>
              <a:buChar char="–"/>
            </a:pPr>
            <a:r>
              <a:rPr lang="en-US" sz="2200" dirty="0">
                <a:latin typeface="Calibri" pitchFamily="34" charset="0"/>
              </a:rPr>
              <a:t>reports status of individual funding requests:</a:t>
            </a:r>
          </a:p>
          <a:p>
            <a:pPr marL="1779588" lvl="3" indent="-342900">
              <a:lnSpc>
                <a:spcPct val="90000"/>
              </a:lnSpc>
              <a:spcBef>
                <a:spcPct val="20000"/>
              </a:spcBef>
              <a:buSzPct val="55000"/>
              <a:buFontTx/>
              <a:buChar char="o"/>
            </a:pPr>
            <a:r>
              <a:rPr lang="en-US" sz="2200" dirty="0">
                <a:latin typeface="Calibri" pitchFamily="34" charset="0"/>
              </a:rPr>
              <a:t>funded</a:t>
            </a:r>
          </a:p>
          <a:p>
            <a:pPr marL="1779588" lvl="3" indent="-342900">
              <a:lnSpc>
                <a:spcPct val="90000"/>
              </a:lnSpc>
              <a:spcBef>
                <a:spcPct val="20000"/>
              </a:spcBef>
              <a:buSzPct val="55000"/>
              <a:buFontTx/>
              <a:buChar char="o"/>
            </a:pPr>
            <a:r>
              <a:rPr lang="en-US" sz="2200" dirty="0">
                <a:latin typeface="Calibri" pitchFamily="34" charset="0"/>
              </a:rPr>
              <a:t>not funded</a:t>
            </a:r>
          </a:p>
          <a:p>
            <a:pPr marL="1779588" lvl="3" indent="-342900">
              <a:lnSpc>
                <a:spcPct val="90000"/>
              </a:lnSpc>
              <a:spcBef>
                <a:spcPct val="20000"/>
              </a:spcBef>
              <a:buSzPct val="55000"/>
              <a:buFontTx/>
              <a:buChar char="o"/>
            </a:pPr>
            <a:r>
              <a:rPr lang="en-US" sz="2200" dirty="0">
                <a:latin typeface="Calibri" pitchFamily="34" charset="0"/>
              </a:rPr>
              <a:t>as yet unfunded (Priority 2 requests)</a:t>
            </a:r>
          </a:p>
          <a:p>
            <a:pPr marL="1779588" lvl="3" indent="-342900">
              <a:lnSpc>
                <a:spcPct val="90000"/>
              </a:lnSpc>
              <a:spcBef>
                <a:spcPct val="20000"/>
              </a:spcBef>
              <a:buSzPct val="55000"/>
              <a:buFontTx/>
              <a:buChar char="o"/>
            </a:pPr>
            <a:r>
              <a:rPr lang="en-US" sz="2200" dirty="0" smtClean="0">
                <a:latin typeface="Calibri" pitchFamily="34" charset="0"/>
              </a:rPr>
              <a:t>Cancelled</a:t>
            </a:r>
            <a:endParaRPr lang="en-US" sz="2200" dirty="0">
              <a:latin typeface="Calibri" pitchFamily="34" charset="0"/>
            </a:endParaRPr>
          </a:p>
          <a:p>
            <a:pPr marL="1379538" lvl="2" indent="-342900">
              <a:lnSpc>
                <a:spcPct val="90000"/>
              </a:lnSpc>
              <a:spcBef>
                <a:spcPct val="20000"/>
              </a:spcBef>
              <a:buFont typeface="Arial" charset="0"/>
              <a:buChar char="•"/>
            </a:pPr>
            <a:endParaRPr lang="en-US" sz="2200" dirty="0">
              <a:latin typeface="Calibri" pitchFamily="34" charset="0"/>
            </a:endParaRPr>
          </a:p>
        </p:txBody>
      </p:sp>
      <p:sp>
        <p:nvSpPr>
          <p:cNvPr id="2" name="TextBox 1"/>
          <p:cNvSpPr txBox="1"/>
          <p:nvPr/>
        </p:nvSpPr>
        <p:spPr>
          <a:xfrm>
            <a:off x="3505200" y="5648325"/>
            <a:ext cx="2438400" cy="369332"/>
          </a:xfrm>
          <a:prstGeom prst="rect">
            <a:avLst/>
          </a:prstGeom>
          <a:noFill/>
        </p:spPr>
        <p:txBody>
          <a:bodyPr wrap="square" rtlCol="0">
            <a:spAutoFit/>
          </a:bodyPr>
          <a:lstStyle/>
          <a:p>
            <a:r>
              <a:rPr lang="en-US" dirty="0" smtClean="0">
                <a:hlinkClick r:id="rId2" action="ppaction://hlinkfile"/>
              </a:rPr>
              <a:t>Sample FCDL</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3"/>
          <p:cNvSpPr>
            <a:spLocks noGrp="1" noChangeArrowheads="1"/>
          </p:cNvSpPr>
          <p:nvPr>
            <p:ph idx="1"/>
          </p:nvPr>
        </p:nvSpPr>
        <p:spPr/>
        <p:txBody>
          <a:bodyPr/>
          <a:lstStyle/>
          <a:p>
            <a:pPr>
              <a:buFontTx/>
              <a:buNone/>
            </a:pPr>
            <a:endParaRPr lang="en-US" dirty="0" smtClean="0"/>
          </a:p>
          <a:p>
            <a:pPr>
              <a:buFontTx/>
              <a:buNone/>
            </a:pPr>
            <a:r>
              <a:rPr lang="en-US" dirty="0" smtClean="0"/>
              <a:t>	</a:t>
            </a:r>
          </a:p>
        </p:txBody>
      </p:sp>
      <p:sp>
        <p:nvSpPr>
          <p:cNvPr id="241666" name="Rectangle 2"/>
          <p:cNvSpPr>
            <a:spLocks noGrp="1" noChangeArrowheads="1"/>
          </p:cNvSpPr>
          <p:nvPr>
            <p:ph type="title"/>
          </p:nvPr>
        </p:nvSpPr>
        <p:spPr>
          <a:xfrm>
            <a:off x="457200" y="914400"/>
            <a:ext cx="7772400" cy="533400"/>
          </a:xfrm>
        </p:spPr>
        <p:txBody>
          <a:bodyPr/>
          <a:lstStyle/>
          <a:p>
            <a:pPr>
              <a:defRPr/>
            </a:pPr>
            <a:r>
              <a:rPr lang="en-US" sz="2800" dirty="0">
                <a:solidFill>
                  <a:schemeClr val="accent2"/>
                </a:solidFill>
                <a:latin typeface="Arial" charset="0"/>
              </a:rPr>
              <a:t/>
            </a:r>
            <a:br>
              <a:rPr lang="en-US" sz="2800" dirty="0">
                <a:solidFill>
                  <a:schemeClr val="accent2"/>
                </a:solidFill>
                <a:latin typeface="Arial" charset="0"/>
              </a:rPr>
            </a:br>
            <a:r>
              <a:rPr lang="en-US" sz="2800" dirty="0">
                <a:solidFill>
                  <a:schemeClr val="accent2"/>
                </a:solidFill>
                <a:latin typeface="Arial" charset="0"/>
              </a:rPr>
              <a:t>E-Rate Approval &amp; Acceptance</a:t>
            </a:r>
            <a:endParaRPr lang="en-US" sz="2800" dirty="0">
              <a:solidFill>
                <a:schemeClr val="accent2"/>
              </a:solidFill>
              <a:latin typeface="Arial Black" pitchFamily="34" charset="0"/>
            </a:endParaRPr>
          </a:p>
        </p:txBody>
      </p:sp>
      <p:sp>
        <p:nvSpPr>
          <p:cNvPr id="2" name="Date Placeholder 1"/>
          <p:cNvSpPr>
            <a:spLocks noGrp="1"/>
          </p:cNvSpPr>
          <p:nvPr>
            <p:ph type="dt" sz="half" idx="10"/>
          </p:nvPr>
        </p:nvSpPr>
        <p:spPr/>
        <p:txBody>
          <a:bodyPr/>
          <a:lstStyle/>
          <a:p>
            <a:pPr>
              <a:defRPr/>
            </a:pPr>
            <a:r>
              <a:rPr lang="en-US" smtClean="0"/>
              <a:t>Fall 2015</a:t>
            </a:r>
            <a:endParaRPr lang="en-US" dirty="0"/>
          </a:p>
        </p:txBody>
      </p:sp>
      <p:sp>
        <p:nvSpPr>
          <p:cNvPr id="75778"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B7D8CA00-BB11-4216-8557-E9075213FF74}" type="slidenum">
              <a:rPr lang="en-US" sz="1200" smtClean="0">
                <a:solidFill>
                  <a:schemeClr val="bg2"/>
                </a:solidFill>
              </a:rPr>
              <a:pPr algn="l"/>
              <a:t>97</a:t>
            </a:fld>
            <a:endParaRPr lang="en-US" sz="1200" dirty="0" smtClean="0">
              <a:solidFill>
                <a:schemeClr val="bg2"/>
              </a:solidFill>
            </a:endParaRPr>
          </a:p>
        </p:txBody>
      </p:sp>
      <p:sp>
        <p:nvSpPr>
          <p:cNvPr id="75781"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5782" name="Rectangle 5"/>
          <p:cNvSpPr>
            <a:spLocks noChangeArrowheads="1"/>
          </p:cNvSpPr>
          <p:nvPr/>
        </p:nvSpPr>
        <p:spPr bwMode="auto">
          <a:xfrm>
            <a:off x="609600" y="1905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b="1" dirty="0"/>
          </a:p>
          <a:p>
            <a:pPr marL="338138" indent="-338138">
              <a:lnSpc>
                <a:spcPct val="90000"/>
              </a:lnSpc>
              <a:spcBef>
                <a:spcPct val="20000"/>
              </a:spcBef>
            </a:pPr>
            <a:endParaRPr lang="en-US" sz="2400" b="1" dirty="0"/>
          </a:p>
          <a:p>
            <a:pPr marL="865188" lvl="1" indent="-285750" algn="ctr">
              <a:lnSpc>
                <a:spcPct val="90000"/>
              </a:lnSpc>
              <a:spcBef>
                <a:spcPct val="20000"/>
              </a:spcBef>
            </a:pPr>
            <a:r>
              <a:rPr lang="en-US" sz="2000" b="1" dirty="0">
                <a:latin typeface="Arial" panose="020B0604020202020204" pitchFamily="34" charset="0"/>
                <a:cs typeface="Arial" panose="020B0604020202020204" pitchFamily="34" charset="0"/>
              </a:rPr>
              <a:t>ALWAYS Appeal a decision you don’t agree with</a:t>
            </a:r>
          </a:p>
          <a:p>
            <a:pPr marL="865188" lvl="1" indent="-285750" algn="ctr">
              <a:lnSpc>
                <a:spcPct val="90000"/>
              </a:lnSpc>
              <a:spcBef>
                <a:spcPct val="20000"/>
              </a:spcBef>
            </a:pPr>
            <a:endParaRPr lang="en-US" sz="2000" b="1" dirty="0">
              <a:latin typeface="Arial" panose="020B0604020202020204" pitchFamily="34" charset="0"/>
              <a:cs typeface="Arial" panose="020B0604020202020204" pitchFamily="34" charset="0"/>
            </a:endParaRPr>
          </a:p>
          <a:p>
            <a:pPr marL="865188" lvl="1" indent="-285750" algn="ctr">
              <a:lnSpc>
                <a:spcPct val="90000"/>
              </a:lnSpc>
              <a:spcBef>
                <a:spcPct val="20000"/>
              </a:spcBef>
            </a:pPr>
            <a:r>
              <a:rPr lang="en-US" sz="2000" b="1" dirty="0">
                <a:latin typeface="Arial" panose="020B0604020202020204" pitchFamily="34" charset="0"/>
                <a:cs typeface="Arial" panose="020B0604020202020204" pitchFamily="34" charset="0"/>
              </a:rPr>
              <a:t>Call </a:t>
            </a:r>
            <a:r>
              <a:rPr lang="en-US" sz="2000" b="1" dirty="0" smtClean="0">
                <a:latin typeface="Arial" panose="020B0604020202020204" pitchFamily="34" charset="0"/>
                <a:cs typeface="Arial" panose="020B0604020202020204" pitchFamily="34" charset="0"/>
              </a:rPr>
              <a:t>BTU Hotline </a:t>
            </a:r>
            <a:r>
              <a:rPr lang="en-US" sz="2000" b="1" dirty="0">
                <a:latin typeface="Arial" panose="020B0604020202020204" pitchFamily="34" charset="0"/>
                <a:cs typeface="Arial" panose="020B0604020202020204" pitchFamily="34" charset="0"/>
              </a:rPr>
              <a:t>for </a:t>
            </a:r>
            <a:r>
              <a:rPr lang="en-US" sz="2000" b="1" dirty="0" smtClean="0">
                <a:latin typeface="Arial" panose="020B0604020202020204" pitchFamily="34" charset="0"/>
                <a:cs typeface="Arial" panose="020B0604020202020204" pitchFamily="34" charset="0"/>
              </a:rPr>
              <a:t>assistance</a:t>
            </a:r>
          </a:p>
          <a:p>
            <a:pPr marL="865188" lvl="1" indent="-285750" algn="ctr">
              <a:lnSpc>
                <a:spcPct val="90000"/>
              </a:lnSpc>
              <a:spcBef>
                <a:spcPct val="20000"/>
              </a:spcBef>
            </a:pPr>
            <a:endParaRPr lang="en-US" sz="2000" b="1" dirty="0" smtClean="0">
              <a:latin typeface="Arial" panose="020B0604020202020204" pitchFamily="34" charset="0"/>
              <a:cs typeface="Arial" panose="020B0604020202020204" pitchFamily="34" charset="0"/>
            </a:endParaRPr>
          </a:p>
          <a:p>
            <a:pPr marL="865188" lvl="1" indent="-285750" algn="ctr">
              <a:lnSpc>
                <a:spcPct val="90000"/>
              </a:lnSpc>
              <a:spcBef>
                <a:spcPct val="20000"/>
              </a:spcBef>
            </a:pPr>
            <a:r>
              <a:rPr lang="en-US" sz="2000" b="1" i="1" dirty="0" smtClean="0">
                <a:solidFill>
                  <a:srgbClr val="000000"/>
                </a:solidFill>
                <a:latin typeface="Arial" panose="020B0604020202020204" pitchFamily="34" charset="0"/>
                <a:cs typeface="Arial" panose="020B0604020202020204" pitchFamily="34" charset="0"/>
              </a:rPr>
              <a:t>866-372-8302</a:t>
            </a:r>
            <a:endParaRPr lang="en-US" sz="2000" b="1" dirty="0">
              <a:latin typeface="Arial" panose="020B0604020202020204" pitchFamily="34" charset="0"/>
              <a:cs typeface="Arial" panose="020B0604020202020204" pitchFamily="34" charset="0"/>
            </a:endParaRPr>
          </a:p>
        </p:txBody>
      </p:sp>
      <p:sp>
        <p:nvSpPr>
          <p:cNvPr id="3" name="TextBox 2"/>
          <p:cNvSpPr txBox="1"/>
          <p:nvPr/>
        </p:nvSpPr>
        <p:spPr>
          <a:xfrm>
            <a:off x="3220949" y="4826151"/>
            <a:ext cx="3048000" cy="369332"/>
          </a:xfrm>
          <a:prstGeom prst="rect">
            <a:avLst/>
          </a:prstGeom>
          <a:noFill/>
        </p:spPr>
        <p:txBody>
          <a:bodyPr wrap="square" rtlCol="0">
            <a:spAutoFit/>
          </a:bodyPr>
          <a:lstStyle/>
          <a:p>
            <a:pPr algn="ctr"/>
            <a:r>
              <a:rPr lang="en-US" dirty="0" smtClean="0">
                <a:hlinkClick r:id="rId2" action="ppaction://hlinkfile"/>
              </a:rPr>
              <a:t>Appeal Example 06-09-2014</a:t>
            </a:r>
            <a:endParaRPr lang="en-US" dirty="0"/>
          </a:p>
        </p:txBody>
      </p:sp>
      <p:sp>
        <p:nvSpPr>
          <p:cNvPr id="9" name="TextBox 8"/>
          <p:cNvSpPr txBox="1"/>
          <p:nvPr/>
        </p:nvSpPr>
        <p:spPr>
          <a:xfrm>
            <a:off x="3238500" y="5269468"/>
            <a:ext cx="3048000" cy="369332"/>
          </a:xfrm>
          <a:prstGeom prst="rect">
            <a:avLst/>
          </a:prstGeom>
          <a:noFill/>
        </p:spPr>
        <p:txBody>
          <a:bodyPr wrap="square" rtlCol="0">
            <a:spAutoFit/>
          </a:bodyPr>
          <a:lstStyle/>
          <a:p>
            <a:pPr algn="ctr"/>
            <a:r>
              <a:rPr lang="en-US" dirty="0" smtClean="0">
                <a:hlinkClick r:id="rId3" action="ppaction://hlinkfile"/>
              </a:rPr>
              <a:t>Appeal Approval 09-08-2014</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smtClean="0"/>
          </a:p>
          <a:p>
            <a:pPr algn="ctr" eaLnBrk="1" hangingPunct="1">
              <a:lnSpc>
                <a:spcPct val="150000"/>
              </a:lnSpc>
              <a:buClr>
                <a:srgbClr val="CC0000"/>
              </a:buClr>
              <a:buFontTx/>
              <a:buNone/>
            </a:pPr>
            <a:r>
              <a:rPr lang="en-US" sz="3600" b="1" i="1" dirty="0" smtClean="0"/>
              <a:t>Applying for E-Rate</a:t>
            </a:r>
          </a:p>
          <a:p>
            <a:pPr algn="ctr" eaLnBrk="1" hangingPunct="1">
              <a:lnSpc>
                <a:spcPct val="150000"/>
              </a:lnSpc>
              <a:buClr>
                <a:srgbClr val="CC0000"/>
              </a:buClr>
              <a:buFontTx/>
              <a:buNone/>
            </a:pPr>
            <a:r>
              <a:rPr lang="en-US" sz="3600" b="1" i="1" dirty="0" smtClean="0"/>
              <a:t>Form 486</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98</a:t>
            </a:fld>
            <a:endParaRPr lang="en-US" dirty="0" smtClean="0">
              <a:solidFill>
                <a:schemeClr val="tx1"/>
              </a:solidFill>
            </a:endParaRPr>
          </a:p>
        </p:txBody>
      </p:sp>
    </p:spTree>
    <p:extLst>
      <p:ext uri="{BB962C8B-B14F-4D97-AF65-F5344CB8AC3E}">
        <p14:creationId xmlns:p14="http://schemas.microsoft.com/office/powerpoint/2010/main" val="28091531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027"/>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	</a:t>
            </a:r>
          </a:p>
        </p:txBody>
      </p:sp>
      <p:sp>
        <p:nvSpPr>
          <p:cNvPr id="98308" name="Rectangle 1026"/>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smtClean="0">
                <a:solidFill>
                  <a:schemeClr val="accent2"/>
                </a:solidFill>
                <a:latin typeface="Arial" charset="0"/>
              </a:rPr>
              <a:t>E-Rate Form 486 – Certifications Required</a:t>
            </a:r>
            <a:endParaRPr lang="en-US" sz="2800" dirty="0" smtClean="0">
              <a:solidFill>
                <a:schemeClr val="accent2"/>
              </a:solidFill>
              <a:latin typeface="Arial Black" pitchFamily="34" charset="0"/>
            </a:endParaRPr>
          </a:p>
        </p:txBody>
      </p:sp>
      <p:sp>
        <p:nvSpPr>
          <p:cNvPr id="7782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t>Fall 2015</a:t>
            </a:r>
            <a:endParaRPr lang="en-US" dirty="0"/>
          </a:p>
        </p:txBody>
      </p:sp>
      <p:sp>
        <p:nvSpPr>
          <p:cNvPr id="7782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15C32E0-F55A-46BB-9259-A91DB797BC3B}" type="slidenum">
              <a:rPr lang="en-US" smtClean="0">
                <a:solidFill>
                  <a:schemeClr val="tx1"/>
                </a:solidFill>
              </a:rPr>
              <a:pPr/>
              <a:t>99</a:t>
            </a:fld>
            <a:endParaRPr lang="en-US" dirty="0" smtClean="0">
              <a:solidFill>
                <a:schemeClr val="tx1"/>
              </a:solidFill>
            </a:endParaRPr>
          </a:p>
        </p:txBody>
      </p:sp>
      <p:sp>
        <p:nvSpPr>
          <p:cNvPr id="77830" name="Text Box 102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1383" name="Rectangle 1029"/>
          <p:cNvSpPr>
            <a:spLocks noChangeArrowheads="1"/>
          </p:cNvSpPr>
          <p:nvPr/>
        </p:nvSpPr>
        <p:spPr bwMode="auto">
          <a:xfrm>
            <a:off x="533400" y="2057400"/>
            <a:ext cx="746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defRPr/>
            </a:pPr>
            <a:endParaRPr lang="en-US" sz="2400" b="1" dirty="0">
              <a:latin typeface="+mn-lt"/>
            </a:endParaRPr>
          </a:p>
          <a:p>
            <a:pPr marL="865188" lvl="1" indent="-285750">
              <a:spcBef>
                <a:spcPct val="20000"/>
              </a:spcBef>
              <a:buFontTx/>
              <a:buChar char="•"/>
              <a:defRPr/>
            </a:pPr>
            <a:r>
              <a:rPr lang="en-US" sz="2200" dirty="0">
                <a:latin typeface="+mn-lt"/>
              </a:rPr>
              <a:t>Notifies USAC that services have started and invoices can be paid</a:t>
            </a:r>
          </a:p>
          <a:p>
            <a:pPr marL="865188" lvl="1" indent="-285750">
              <a:spcBef>
                <a:spcPct val="20000"/>
              </a:spcBef>
              <a:buFontTx/>
              <a:buChar char="•"/>
              <a:defRPr/>
            </a:pPr>
            <a:r>
              <a:rPr lang="en-US" sz="2200" strike="sngStrike" dirty="0">
                <a:latin typeface="+mn-lt"/>
              </a:rPr>
              <a:t>Certifies that Tech Plan (if required) is in force and meets program requirements.</a:t>
            </a:r>
          </a:p>
          <a:p>
            <a:pPr marL="865188" lvl="1" indent="-285750">
              <a:spcBef>
                <a:spcPct val="20000"/>
              </a:spcBef>
              <a:buFontTx/>
              <a:buChar char="•"/>
              <a:defRPr/>
            </a:pPr>
            <a:r>
              <a:rPr lang="en-US" sz="2200" dirty="0">
                <a:latin typeface="+mn-lt"/>
              </a:rPr>
              <a:t>Certifies that CIPA is in force </a:t>
            </a:r>
            <a:r>
              <a:rPr lang="en-US" sz="2200" dirty="0" smtClean="0">
                <a:latin typeface="+mn-lt"/>
              </a:rPr>
              <a:t>(if required) and </a:t>
            </a:r>
            <a:r>
              <a:rPr lang="en-US" sz="2200" dirty="0">
                <a:latin typeface="+mn-lt"/>
              </a:rPr>
              <a:t>meets requirements.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lnDef>
      <a:spPr/>
      <a:bodyPr/>
      <a:lstStyle/>
      <a:style>
        <a:lnRef idx="3">
          <a:schemeClr val="dk1"/>
        </a:lnRef>
        <a:fillRef idx="0">
          <a:schemeClr val="dk1"/>
        </a:fillRef>
        <a:effectRef idx="2">
          <a:schemeClr val="dk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13403</TotalTime>
  <Words>5672</Words>
  <Application>Microsoft Office PowerPoint</Application>
  <PresentationFormat>Letter Paper (8.5x11 in)</PresentationFormat>
  <Paragraphs>1271</Paragraphs>
  <Slides>131</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131</vt:i4>
      </vt:variant>
    </vt:vector>
  </HeadingPairs>
  <TitlesOfParts>
    <vt:vector size="139" baseType="lpstr">
      <vt:lpstr>Arial</vt:lpstr>
      <vt:lpstr>Arial Black</vt:lpstr>
      <vt:lpstr>Calibri</vt:lpstr>
      <vt:lpstr>Cambria</vt:lpstr>
      <vt:lpstr>Times New Roman</vt:lpstr>
      <vt:lpstr>Adjacency</vt:lpstr>
      <vt:lpstr>1_Custom Design</vt:lpstr>
      <vt:lpstr>Custom Design</vt:lpstr>
      <vt:lpstr>PowerPoint Presentation</vt:lpstr>
      <vt:lpstr>E-Rate 2015 Agenda</vt:lpstr>
      <vt:lpstr>What’s in your email…handouts for today</vt:lpstr>
      <vt:lpstr>E-Rate Changes since 2015 – “E-Rate Modernization” continues this year…</vt:lpstr>
      <vt:lpstr>E-Rate Changes for 2015 (review)</vt:lpstr>
      <vt:lpstr>E-Rate Changes for 2015 (review)</vt:lpstr>
      <vt:lpstr>E-Rate Changes for 2015 (review)</vt:lpstr>
      <vt:lpstr>E-Rate Changes for 2015 (review)</vt:lpstr>
      <vt:lpstr>E-Rate Changes for 2015 (review)</vt:lpstr>
      <vt:lpstr>E-Rate Changes for 2015 (review)</vt:lpstr>
      <vt:lpstr>E-Rate Changes for 2015 (review)</vt:lpstr>
      <vt:lpstr>E-Rate Changes for 2016</vt:lpstr>
      <vt:lpstr> E-Rate Form 470 Begins at the Portal </vt:lpstr>
      <vt:lpstr>E-Rate Productivity Center – EPC Portal Activation</vt:lpstr>
      <vt:lpstr>E-Rate Productivity Center – EPC Portal Activation</vt:lpstr>
      <vt:lpstr>E-Rate Productivity Center – EPC Portal Activation</vt:lpstr>
      <vt:lpstr>E-Rate Productivity Center – EPC Portal</vt:lpstr>
      <vt:lpstr> E-Rate Form 470 Begins at the Portal </vt:lpstr>
      <vt:lpstr> Changes to SLD Website </vt:lpstr>
      <vt:lpstr>PowerPoint Presentation</vt:lpstr>
      <vt:lpstr>E-Rate Annual Cycle  - 7/1/xx through 6/30/xx</vt:lpstr>
      <vt:lpstr>E-Rate Program Rules – Basic Requirements</vt:lpstr>
      <vt:lpstr>You may need CIPA compliance for E-Rate</vt:lpstr>
      <vt:lpstr>PowerPoint Presentation</vt:lpstr>
      <vt:lpstr> CIPA Requirements – PIA will ask you… </vt:lpstr>
      <vt:lpstr> CIPA Resources</vt:lpstr>
      <vt:lpstr>PowerPoint Presentation</vt:lpstr>
      <vt:lpstr>E-Rate Eligibility – 2 Categories</vt:lpstr>
      <vt:lpstr>E-Rate Eligibility - What’s Covered ?</vt:lpstr>
      <vt:lpstr>What’s Not Covered - same as 2015</vt:lpstr>
      <vt:lpstr>PowerPoint Presentation</vt:lpstr>
      <vt:lpstr>PowerPoint Presentation</vt:lpstr>
      <vt:lpstr>Eligible Services List (ESL) 2016</vt:lpstr>
      <vt:lpstr>Eligible Services List (ESL) 2016</vt:lpstr>
      <vt:lpstr>Eligible Services List (ESL) 2016</vt:lpstr>
      <vt:lpstr>PowerPoint Presentation</vt:lpstr>
      <vt:lpstr>PowerPoint Presentation</vt:lpstr>
      <vt:lpstr>PowerPoint Presentation</vt:lpstr>
      <vt:lpstr>E-Rate Eligible Locations – no change</vt:lpstr>
      <vt:lpstr>E-Rate Eligible Locations – No change</vt:lpstr>
      <vt:lpstr>E-Rate Eligible Locations – Category 2  </vt:lpstr>
      <vt:lpstr>E-Rate Eligible Locations – start your own list</vt:lpstr>
      <vt:lpstr>PowerPoint Presentation</vt:lpstr>
      <vt:lpstr>E-Rate Discounts are Based on Poverty Level</vt:lpstr>
      <vt:lpstr>E-Rate Discounts for C1 Voice are going away…</vt:lpstr>
      <vt:lpstr>Calculating Discounts  - two variables</vt:lpstr>
      <vt:lpstr>Calculating Discounts  - Simplified</vt:lpstr>
      <vt:lpstr>Determine Urban/Rural - Complicated</vt:lpstr>
      <vt:lpstr>Determine Urban/Rural - Complicated</vt:lpstr>
      <vt:lpstr>Determine Urban/Rural - Complicated</vt:lpstr>
      <vt:lpstr>E-Rate Discounts – CEO/CEP Option</vt:lpstr>
      <vt:lpstr>PowerPoint Presentation</vt:lpstr>
      <vt:lpstr>E-Rate Category Two Budgets</vt:lpstr>
      <vt:lpstr>E-Rate Category Two Budgets</vt:lpstr>
      <vt:lpstr>E-Rate Category Two Budgets</vt:lpstr>
      <vt:lpstr>E-Rate Category Two Budgets</vt:lpstr>
      <vt:lpstr>E-Rate Category Two Budgets</vt:lpstr>
      <vt:lpstr>E-Rate Category Two Budgets</vt:lpstr>
      <vt:lpstr>E-Rate Category Two Budgets</vt:lpstr>
      <vt:lpstr>E-Rate Category Two Budgets – 2016…</vt:lpstr>
      <vt:lpstr>E-Rate Category Two Budgets – 2016…</vt:lpstr>
      <vt:lpstr>Should I file for Category 1, Category 2 or Both?</vt:lpstr>
      <vt:lpstr>PowerPoint Presentation</vt:lpstr>
      <vt:lpstr>Procurement Process </vt:lpstr>
      <vt:lpstr> E-Rate Forms </vt:lpstr>
      <vt:lpstr> E-Rate Form 470 Begins at the Portal </vt:lpstr>
      <vt:lpstr> E-Rate Form 470 – What’s it for?   </vt:lpstr>
      <vt:lpstr>E-Rate Form 470 – Gotcha’s</vt:lpstr>
      <vt:lpstr> E-Rate Form 470 – New process and New Form  </vt:lpstr>
      <vt:lpstr>E-Rate Form 470</vt:lpstr>
      <vt:lpstr>E-Rate Form 470 – What you will need</vt:lpstr>
      <vt:lpstr>E-Rate Form 470 Prep Worksheet</vt:lpstr>
      <vt:lpstr>E-Rate Form 470 – Watch the Videos first !</vt:lpstr>
      <vt:lpstr> E-Rate Form 470 Begins at the Portal </vt:lpstr>
      <vt:lpstr>RFP Process – Issues in Competitive Bidding</vt:lpstr>
      <vt:lpstr>Issues in Competitive Bidding</vt:lpstr>
      <vt:lpstr>Vendor Selection – if there’s not a formal RFP</vt:lpstr>
      <vt:lpstr>Vendor Selection – if there is a formal RFP</vt:lpstr>
      <vt:lpstr> Vendor Selection – Do You Need a Contract? </vt:lpstr>
      <vt:lpstr> E-Rate Form 471 – State Master Contracts </vt:lpstr>
      <vt:lpstr> Vendor Selection – State Master Contracts </vt:lpstr>
      <vt:lpstr>PowerPoint Presentation</vt:lpstr>
      <vt:lpstr> E-Rate Form - 471 </vt:lpstr>
      <vt:lpstr> E-Rate Form – 471 New for 2016 </vt:lpstr>
      <vt:lpstr> E-Rate Form – 471 New for 2016 </vt:lpstr>
      <vt:lpstr> E-Rate Form 471 - Tips </vt:lpstr>
      <vt:lpstr> E-Rate Form 471 – What will you need </vt:lpstr>
      <vt:lpstr>E-Rate Form 471 – Online</vt:lpstr>
      <vt:lpstr>Form 471 Project Tracking Spreadsheet</vt:lpstr>
      <vt:lpstr>SLD E-Rate Resources – When you need help…</vt:lpstr>
      <vt:lpstr>PIA Review – What is it ?</vt:lpstr>
      <vt:lpstr> PIA Review </vt:lpstr>
      <vt:lpstr> PIA Review – Corrections Allowed </vt:lpstr>
      <vt:lpstr>PIA Review – Know Your Rights</vt:lpstr>
      <vt:lpstr>E-Rate – PIA Review</vt:lpstr>
      <vt:lpstr>E-Rate Approval &amp; Acceptance!</vt:lpstr>
      <vt:lpstr> E-Rate Approval &amp; Acceptance</vt:lpstr>
      <vt:lpstr>PowerPoint Presentation</vt:lpstr>
      <vt:lpstr>E-Rate Form 486 – Certifications Required</vt:lpstr>
      <vt:lpstr>E-Rate Form 486 Deadline</vt:lpstr>
      <vt:lpstr> E-Rate Implementation Deadlines</vt:lpstr>
      <vt:lpstr>E-Rate Form 486</vt:lpstr>
      <vt:lpstr>Category2 Record Keeping</vt:lpstr>
      <vt:lpstr> E-Rate Reimbursements</vt:lpstr>
      <vt:lpstr> BEARs vs Discounts</vt:lpstr>
      <vt:lpstr>PowerPoint Presentation</vt:lpstr>
      <vt:lpstr> New BEAR Process for 2016</vt:lpstr>
      <vt:lpstr> New BEAR Process for 2016</vt:lpstr>
      <vt:lpstr>PowerPoint Presentation</vt:lpstr>
      <vt:lpstr> Rules for BEARs and Discounts</vt:lpstr>
      <vt:lpstr>KS 2014 Unclaimed Funds as of  11/05/2015</vt:lpstr>
      <vt:lpstr>E-Rate Changes – Form 500</vt:lpstr>
      <vt:lpstr>E-Rate Changes Form 500</vt:lpstr>
      <vt:lpstr>E-Rate Changes – Stuff Happens…</vt:lpstr>
      <vt:lpstr> Service Substitutions</vt:lpstr>
      <vt:lpstr>SPIN (Service Provider ID Number) Changes</vt:lpstr>
      <vt:lpstr>Record Retention – “if it isn’t written down it didn’t happen”</vt:lpstr>
      <vt:lpstr>Record Retention – USAC Guidance</vt:lpstr>
      <vt:lpstr>Audits 2016 – they’re back…</vt:lpstr>
      <vt:lpstr>Audits – PQA normally covers only one invoice</vt:lpstr>
      <vt:lpstr>Audits and Category 2</vt:lpstr>
      <vt:lpstr>Audits and Category 2</vt:lpstr>
      <vt:lpstr>Appeals</vt:lpstr>
      <vt:lpstr>Final Tips</vt:lpstr>
      <vt:lpstr>FY 2016 Window </vt:lpstr>
      <vt:lpstr>Kansas Resources</vt:lpstr>
      <vt:lpstr>More Resources</vt:lpstr>
      <vt:lpstr> Information &amp; Assistance Kansas E-Rate Support Hotline  866-372-8302</vt:lpstr>
      <vt:lpstr> Information &amp; Assistance E-Rate Support Hotline</vt:lpstr>
      <vt:lpstr> Information &amp; Assistance</vt:lpstr>
      <vt:lpstr>PowerPoint Presentation</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Lori Thompson</dc:creator>
  <cp:lastModifiedBy>Donald Dietrich</cp:lastModifiedBy>
  <cp:revision>569</cp:revision>
  <cp:lastPrinted>2015-11-07T15:15:41Z</cp:lastPrinted>
  <dcterms:created xsi:type="dcterms:W3CDTF">1999-08-13T17:42:33Z</dcterms:created>
  <dcterms:modified xsi:type="dcterms:W3CDTF">2015-11-11T19:40:46Z</dcterms:modified>
</cp:coreProperties>
</file>