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0" r:id="rId2"/>
    <p:sldMasterId id="2147483840" r:id="rId3"/>
  </p:sldMasterIdLst>
  <p:notesMasterIdLst>
    <p:notesMasterId r:id="rId12"/>
  </p:notesMasterIdLst>
  <p:handoutMasterIdLst>
    <p:handoutMasterId r:id="rId13"/>
  </p:handoutMasterIdLst>
  <p:sldIdLst>
    <p:sldId id="256" r:id="rId4"/>
    <p:sldId id="442" r:id="rId5"/>
    <p:sldId id="799" r:id="rId6"/>
    <p:sldId id="561" r:id="rId7"/>
    <p:sldId id="562" r:id="rId8"/>
    <p:sldId id="655" r:id="rId9"/>
    <p:sldId id="827" r:id="rId10"/>
    <p:sldId id="456" r:id="rId11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e L. Kahler" initials="DL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23E"/>
    <a:srgbClr val="C2DF87"/>
    <a:srgbClr val="40B4E5"/>
    <a:srgbClr val="D25627"/>
    <a:srgbClr val="E57D3C"/>
    <a:srgbClr val="8E88A3"/>
    <a:srgbClr val="8B1C40"/>
    <a:srgbClr val="C126B8"/>
    <a:srgbClr val="430098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793" autoAdjust="0"/>
    <p:restoredTop sz="87335" autoAdjust="0"/>
  </p:normalViewPr>
  <p:slideViewPr>
    <p:cSldViewPr>
      <p:cViewPr varScale="1">
        <p:scale>
          <a:sx n="139" d="100"/>
          <a:sy n="139" d="100"/>
        </p:scale>
        <p:origin x="84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1243D-D955-4082-B6F4-3A881E42F67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A2C285-C07E-4674-9A06-3F1191C920A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Changes need to be made to address school culture</a:t>
          </a:r>
        </a:p>
      </dgm:t>
    </dgm:pt>
    <dgm:pt modelId="{488F1ADB-F10C-492F-BFF6-A8E88FBBEC72}" type="parTrans" cxnId="{77AF5D2E-3FE7-47AE-A1BD-6483DEB814B3}">
      <dgm:prSet/>
      <dgm:spPr/>
      <dgm:t>
        <a:bodyPr/>
        <a:lstStyle/>
        <a:p>
          <a:endParaRPr lang="en-US"/>
        </a:p>
      </dgm:t>
    </dgm:pt>
    <dgm:pt modelId="{06F69486-1C85-4F24-A8F8-19499889CD2A}" type="sibTrans" cxnId="{77AF5D2E-3FE7-47AE-A1BD-6483DEB814B3}">
      <dgm:prSet/>
      <dgm:spPr/>
      <dgm:t>
        <a:bodyPr/>
        <a:lstStyle/>
        <a:p>
          <a:endParaRPr lang="en-US"/>
        </a:p>
      </dgm:t>
    </dgm:pt>
    <dgm:pt modelId="{7A07B3D6-58B5-4741-9A2B-5352AC254CF6}">
      <dgm:prSet phldrT="[Text]"/>
      <dgm:spPr/>
      <dgm:t>
        <a:bodyPr/>
        <a:lstStyle/>
        <a:p>
          <a:r>
            <a:rPr lang="en-US" dirty="0"/>
            <a:t>New dynamic roles for counselor and social workers</a:t>
          </a:r>
        </a:p>
      </dgm:t>
    </dgm:pt>
    <dgm:pt modelId="{60C23749-BB92-4141-A9CF-323A28047F2B}" type="parTrans" cxnId="{B93FA1B7-80A5-430B-96BE-2C4F555E1B2E}">
      <dgm:prSet/>
      <dgm:spPr/>
      <dgm:t>
        <a:bodyPr/>
        <a:lstStyle/>
        <a:p>
          <a:endParaRPr lang="en-US"/>
        </a:p>
      </dgm:t>
    </dgm:pt>
    <dgm:pt modelId="{5BD7231F-F049-48D4-AD99-6ECF4447C2CD}" type="sibTrans" cxnId="{B93FA1B7-80A5-430B-96BE-2C4F555E1B2E}">
      <dgm:prSet/>
      <dgm:spPr/>
      <dgm:t>
        <a:bodyPr/>
        <a:lstStyle/>
        <a:p>
          <a:endParaRPr lang="en-US"/>
        </a:p>
      </dgm:t>
    </dgm:pt>
    <dgm:pt modelId="{4A872082-5389-498F-80E8-6E9362AF4DD5}">
      <dgm:prSet phldrT="[Text]"/>
      <dgm:spPr/>
      <dgm:t>
        <a:bodyPr/>
        <a:lstStyle/>
        <a:p>
          <a:r>
            <a:rPr lang="en-US" dirty="0"/>
            <a:t>Collaboration between schools and businesses</a:t>
          </a:r>
        </a:p>
      </dgm:t>
    </dgm:pt>
    <dgm:pt modelId="{D7DB1654-6B0F-4099-8EF8-B6014575D5CD}" type="parTrans" cxnId="{7DDAD455-E4D3-48C8-B95C-0C9B316BE014}">
      <dgm:prSet/>
      <dgm:spPr/>
      <dgm:t>
        <a:bodyPr/>
        <a:lstStyle/>
        <a:p>
          <a:endParaRPr lang="en-US"/>
        </a:p>
      </dgm:t>
    </dgm:pt>
    <dgm:pt modelId="{78B87535-9A8F-45D3-BD20-5C3CE9FB0392}" type="sibTrans" cxnId="{7DDAD455-E4D3-48C8-B95C-0C9B316BE014}">
      <dgm:prSet/>
      <dgm:spPr/>
      <dgm:t>
        <a:bodyPr/>
        <a:lstStyle/>
        <a:p>
          <a:endParaRPr lang="en-US"/>
        </a:p>
      </dgm:t>
    </dgm:pt>
    <dgm:pt modelId="{6F5B86D3-EE6F-48D9-9A4B-C1D87A6A7172}">
      <dgm:prSet phldrT="[Text]"/>
      <dgm:spPr/>
      <dgm:t>
        <a:bodyPr/>
        <a:lstStyle/>
        <a:p>
          <a:r>
            <a:rPr lang="en-US" dirty="0"/>
            <a:t>Reorganize schools around students, not the system</a:t>
          </a:r>
        </a:p>
      </dgm:t>
    </dgm:pt>
    <dgm:pt modelId="{EF70DEE3-6AD6-45D3-9DE7-238D46C59796}" type="parTrans" cxnId="{2191BA85-C392-4C35-8F27-0956484C2E3C}">
      <dgm:prSet/>
      <dgm:spPr/>
      <dgm:t>
        <a:bodyPr/>
        <a:lstStyle/>
        <a:p>
          <a:endParaRPr lang="en-US"/>
        </a:p>
      </dgm:t>
    </dgm:pt>
    <dgm:pt modelId="{55B5B453-9DA9-418E-9C8B-9FC5E206E815}" type="sibTrans" cxnId="{2191BA85-C392-4C35-8F27-0956484C2E3C}">
      <dgm:prSet/>
      <dgm:spPr/>
      <dgm:t>
        <a:bodyPr/>
        <a:lstStyle/>
        <a:p>
          <a:endParaRPr lang="en-US"/>
        </a:p>
      </dgm:t>
    </dgm:pt>
    <dgm:pt modelId="{2E2E5510-8BA6-4D2A-AF4F-F1370323721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Community service needs to play a bigger role</a:t>
          </a:r>
        </a:p>
      </dgm:t>
    </dgm:pt>
    <dgm:pt modelId="{76138BC0-3350-4097-997D-3253C1F341D1}" type="parTrans" cxnId="{50302B9D-067B-48B9-B70F-F1D8D4EEB5B3}">
      <dgm:prSet/>
      <dgm:spPr/>
      <dgm:t>
        <a:bodyPr/>
        <a:lstStyle/>
        <a:p>
          <a:endParaRPr lang="en-US"/>
        </a:p>
      </dgm:t>
    </dgm:pt>
    <dgm:pt modelId="{9A3C0A94-7CBB-447A-B8B7-D4F2BBBFFDB2}" type="sibTrans" cxnId="{50302B9D-067B-48B9-B70F-F1D8D4EEB5B3}">
      <dgm:prSet/>
      <dgm:spPr/>
      <dgm:t>
        <a:bodyPr/>
        <a:lstStyle/>
        <a:p>
          <a:endParaRPr lang="en-US"/>
        </a:p>
      </dgm:t>
    </dgm:pt>
    <dgm:pt modelId="{1ED2221E-74CC-47DD-855F-DC1ADA01FD1C}">
      <dgm:prSet phldrT="[Text]"/>
      <dgm:spPr/>
      <dgm:t>
        <a:bodyPr/>
        <a:lstStyle/>
        <a:p>
          <a:endParaRPr lang="en-US" dirty="0"/>
        </a:p>
      </dgm:t>
    </dgm:pt>
    <dgm:pt modelId="{2E79E40B-72F7-420B-B16C-DCCCDC13087C}" type="parTrans" cxnId="{F9EA7C03-FD00-47DB-9E40-69EE960976F4}">
      <dgm:prSet/>
      <dgm:spPr/>
      <dgm:t>
        <a:bodyPr/>
        <a:lstStyle/>
        <a:p>
          <a:endParaRPr lang="en-US"/>
        </a:p>
      </dgm:t>
    </dgm:pt>
    <dgm:pt modelId="{2A4D506B-C92B-4859-8AC2-F8EA65CB472D}" type="sibTrans" cxnId="{F9EA7C03-FD00-47DB-9E40-69EE960976F4}">
      <dgm:prSet/>
      <dgm:spPr/>
      <dgm:t>
        <a:bodyPr/>
        <a:lstStyle/>
        <a:p>
          <a:endParaRPr lang="en-US"/>
        </a:p>
      </dgm:t>
    </dgm:pt>
    <dgm:pt modelId="{1F4D805E-2B5A-493F-9F91-F1150061BDC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Kansas children need quality preschool including all day kindergarten</a:t>
          </a:r>
        </a:p>
      </dgm:t>
    </dgm:pt>
    <dgm:pt modelId="{6B4F4780-365F-493B-BA1E-51857B97D505}" type="parTrans" cxnId="{BB99F0F5-D4C8-427D-BAEA-2F412F776EA8}">
      <dgm:prSet/>
      <dgm:spPr/>
      <dgm:t>
        <a:bodyPr/>
        <a:lstStyle/>
        <a:p>
          <a:endParaRPr lang="en-US"/>
        </a:p>
      </dgm:t>
    </dgm:pt>
    <dgm:pt modelId="{EBDAEF17-992C-4C79-9D6F-2D8CBEAD3A84}" type="sibTrans" cxnId="{BB99F0F5-D4C8-427D-BAEA-2F412F776EA8}">
      <dgm:prSet/>
      <dgm:spPr/>
      <dgm:t>
        <a:bodyPr/>
        <a:lstStyle/>
        <a:p>
          <a:endParaRPr lang="en-US"/>
        </a:p>
      </dgm:t>
    </dgm:pt>
    <dgm:pt modelId="{0C27117F-4342-45CB-8915-31319AB9DB8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75E4C1B-098C-4070-B62A-01A32F1173B5}" type="sibTrans" cxnId="{47FAB27B-857B-4DFA-8CE4-B06CCF21225C}">
      <dgm:prSet/>
      <dgm:spPr/>
      <dgm:t>
        <a:bodyPr/>
        <a:lstStyle/>
        <a:p>
          <a:endParaRPr lang="en-US"/>
        </a:p>
      </dgm:t>
    </dgm:pt>
    <dgm:pt modelId="{3B5D788D-1E00-4050-B399-B0CFDDD35774}" type="parTrans" cxnId="{47FAB27B-857B-4DFA-8CE4-B06CCF21225C}">
      <dgm:prSet/>
      <dgm:spPr/>
      <dgm:t>
        <a:bodyPr/>
        <a:lstStyle/>
        <a:p>
          <a:endParaRPr lang="en-US"/>
        </a:p>
      </dgm:t>
    </dgm:pt>
    <dgm:pt modelId="{03213F94-E605-4C1F-9768-CEE6B85753D7}" type="pres">
      <dgm:prSet presAssocID="{E791243D-D955-4082-B6F4-3A881E42F67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3A88A32-FD8E-41BA-8C8C-AFAA4FA040D9}" type="pres">
      <dgm:prSet presAssocID="{0C27117F-4342-45CB-8915-31319AB9DB86}" presName="centerShape" presStyleLbl="node0" presStyleIdx="0" presStyleCnt="1" custScaleX="213955" custScaleY="124171"/>
      <dgm:spPr/>
    </dgm:pt>
    <dgm:pt modelId="{DC404C7F-EC96-4974-8903-4E37DED611CA}" type="pres">
      <dgm:prSet presAssocID="{6B4F4780-365F-493B-BA1E-51857B97D505}" presName="parTrans" presStyleLbl="bgSibTrans2D1" presStyleIdx="0" presStyleCnt="6" custScaleX="130171"/>
      <dgm:spPr/>
    </dgm:pt>
    <dgm:pt modelId="{7BCD9494-F49B-42B0-AB8C-DBB9E1E94909}" type="pres">
      <dgm:prSet presAssocID="{1F4D805E-2B5A-493F-9F91-F1150061BDC4}" presName="node" presStyleLbl="node1" presStyleIdx="0" presStyleCnt="6" custScaleX="131332" custScaleY="125446" custRadScaleRad="116764" custRadScaleInc="17191">
        <dgm:presLayoutVars>
          <dgm:bulletEnabled val="1"/>
        </dgm:presLayoutVars>
      </dgm:prSet>
      <dgm:spPr/>
    </dgm:pt>
    <dgm:pt modelId="{B6F816ED-5D3A-4AE5-8366-59BA0A5ECABC}" type="pres">
      <dgm:prSet presAssocID="{488F1ADB-F10C-492F-BFF6-A8E88FBBEC72}" presName="parTrans" presStyleLbl="bgSibTrans2D1" presStyleIdx="1" presStyleCnt="6"/>
      <dgm:spPr/>
    </dgm:pt>
    <dgm:pt modelId="{3E2B2A81-2658-49E4-A537-21C3794C8390}" type="pres">
      <dgm:prSet presAssocID="{DFA2C285-C07E-4674-9A06-3F1191C920AD}" presName="node" presStyleLbl="node1" presStyleIdx="1" presStyleCnt="6" custScaleX="131332" custScaleY="125446" custRadScaleRad="113841" custRadScaleInc="-15708">
        <dgm:presLayoutVars>
          <dgm:bulletEnabled val="1"/>
        </dgm:presLayoutVars>
      </dgm:prSet>
      <dgm:spPr/>
    </dgm:pt>
    <dgm:pt modelId="{9CFD45D6-EF4C-4BF1-92E2-4A7F2C41B66F}" type="pres">
      <dgm:prSet presAssocID="{60C23749-BB92-4141-A9CF-323A28047F2B}" presName="parTrans" presStyleLbl="bgSibTrans2D1" presStyleIdx="2" presStyleCnt="6"/>
      <dgm:spPr/>
    </dgm:pt>
    <dgm:pt modelId="{78043977-7588-42D6-B044-F1C7CC450760}" type="pres">
      <dgm:prSet presAssocID="{7A07B3D6-58B5-4741-9A2B-5352AC254CF6}" presName="node" presStyleLbl="node1" presStyleIdx="2" presStyleCnt="6" custScaleX="131332" custScaleY="125446" custRadScaleRad="93459" custRadScaleInc="-12942">
        <dgm:presLayoutVars>
          <dgm:bulletEnabled val="1"/>
        </dgm:presLayoutVars>
      </dgm:prSet>
      <dgm:spPr/>
    </dgm:pt>
    <dgm:pt modelId="{C7A78109-5906-492F-86D0-AADAA054DFEF}" type="pres">
      <dgm:prSet presAssocID="{D7DB1654-6B0F-4099-8EF8-B6014575D5CD}" presName="parTrans" presStyleLbl="bgSibTrans2D1" presStyleIdx="3" presStyleCnt="6"/>
      <dgm:spPr/>
    </dgm:pt>
    <dgm:pt modelId="{C9AF8C07-EB4A-4EF9-9C8E-553185B9CE70}" type="pres">
      <dgm:prSet presAssocID="{4A872082-5389-498F-80E8-6E9362AF4DD5}" presName="node" presStyleLbl="node1" presStyleIdx="3" presStyleCnt="6" custScaleX="131332" custScaleY="125446" custRadScaleRad="92481" custRadScaleInc="7738">
        <dgm:presLayoutVars>
          <dgm:bulletEnabled val="1"/>
        </dgm:presLayoutVars>
      </dgm:prSet>
      <dgm:spPr/>
    </dgm:pt>
    <dgm:pt modelId="{585198E5-EE7E-4158-9742-323F90BEA087}" type="pres">
      <dgm:prSet presAssocID="{EF70DEE3-6AD6-45D3-9DE7-238D46C59796}" presName="parTrans" presStyleLbl="bgSibTrans2D1" presStyleIdx="4" presStyleCnt="6"/>
      <dgm:spPr/>
    </dgm:pt>
    <dgm:pt modelId="{11D0F3A9-5F44-4F7E-BA37-8AE3B98CD7CA}" type="pres">
      <dgm:prSet presAssocID="{6F5B86D3-EE6F-48D9-9A4B-C1D87A6A7172}" presName="node" presStyleLbl="node1" presStyleIdx="4" presStyleCnt="6" custScaleX="131332" custScaleY="125446" custRadScaleRad="112883" custRadScaleInc="9684">
        <dgm:presLayoutVars>
          <dgm:bulletEnabled val="1"/>
        </dgm:presLayoutVars>
      </dgm:prSet>
      <dgm:spPr/>
    </dgm:pt>
    <dgm:pt modelId="{5B678CBC-D046-41F4-9107-7CBFE56B210A}" type="pres">
      <dgm:prSet presAssocID="{76138BC0-3350-4097-997D-3253C1F341D1}" presName="parTrans" presStyleLbl="bgSibTrans2D1" presStyleIdx="5" presStyleCnt="6" custScaleX="133574" custLinFactNeighborX="8429" custLinFactNeighborY="-9165"/>
      <dgm:spPr/>
    </dgm:pt>
    <dgm:pt modelId="{7D18DEB3-6B81-4D49-B608-88ECAEF01B01}" type="pres">
      <dgm:prSet presAssocID="{2E2E5510-8BA6-4D2A-AF4F-F13703237210}" presName="node" presStyleLbl="node1" presStyleIdx="5" presStyleCnt="6" custScaleX="131332" custScaleY="125446" custRadScaleRad="116764" custRadScaleInc="-17191">
        <dgm:presLayoutVars>
          <dgm:bulletEnabled val="1"/>
        </dgm:presLayoutVars>
      </dgm:prSet>
      <dgm:spPr/>
    </dgm:pt>
  </dgm:ptLst>
  <dgm:cxnLst>
    <dgm:cxn modelId="{F9EA7C03-FD00-47DB-9E40-69EE960976F4}" srcId="{E791243D-D955-4082-B6F4-3A881E42F674}" destId="{1ED2221E-74CC-47DD-855F-DC1ADA01FD1C}" srcOrd="1" destOrd="0" parTransId="{2E79E40B-72F7-420B-B16C-DCCCDC13087C}" sibTransId="{2A4D506B-C92B-4859-8AC2-F8EA65CB472D}"/>
    <dgm:cxn modelId="{2310ED0D-E83D-C340-80DF-1BFB56942FF1}" type="presOf" srcId="{4A872082-5389-498F-80E8-6E9362AF4DD5}" destId="{C9AF8C07-EB4A-4EF9-9C8E-553185B9CE70}" srcOrd="0" destOrd="0" presId="urn:microsoft.com/office/officeart/2005/8/layout/radial4"/>
    <dgm:cxn modelId="{6EF0F817-6092-B54C-9814-3D3FBB4B4576}" type="presOf" srcId="{EF70DEE3-6AD6-45D3-9DE7-238D46C59796}" destId="{585198E5-EE7E-4158-9742-323F90BEA087}" srcOrd="0" destOrd="0" presId="urn:microsoft.com/office/officeart/2005/8/layout/radial4"/>
    <dgm:cxn modelId="{77AF5D2E-3FE7-47AE-A1BD-6483DEB814B3}" srcId="{0C27117F-4342-45CB-8915-31319AB9DB86}" destId="{DFA2C285-C07E-4674-9A06-3F1191C920AD}" srcOrd="1" destOrd="0" parTransId="{488F1ADB-F10C-492F-BFF6-A8E88FBBEC72}" sibTransId="{06F69486-1C85-4F24-A8F8-19499889CD2A}"/>
    <dgm:cxn modelId="{2368333C-023D-5C4D-B0F4-8B57C86119C1}" type="presOf" srcId="{6B4F4780-365F-493B-BA1E-51857B97D505}" destId="{DC404C7F-EC96-4974-8903-4E37DED611CA}" srcOrd="0" destOrd="0" presId="urn:microsoft.com/office/officeart/2005/8/layout/radial4"/>
    <dgm:cxn modelId="{7DDAD455-E4D3-48C8-B95C-0C9B316BE014}" srcId="{0C27117F-4342-45CB-8915-31319AB9DB86}" destId="{4A872082-5389-498F-80E8-6E9362AF4DD5}" srcOrd="3" destOrd="0" parTransId="{D7DB1654-6B0F-4099-8EF8-B6014575D5CD}" sibTransId="{78B87535-9A8F-45D3-BD20-5C3CE9FB0392}"/>
    <dgm:cxn modelId="{69A23357-496F-0D43-9294-559BC3ACBA5B}" type="presOf" srcId="{6F5B86D3-EE6F-48D9-9A4B-C1D87A6A7172}" destId="{11D0F3A9-5F44-4F7E-BA37-8AE3B98CD7CA}" srcOrd="0" destOrd="0" presId="urn:microsoft.com/office/officeart/2005/8/layout/radial4"/>
    <dgm:cxn modelId="{AFB4DC5E-94BF-164F-9542-D571C7F59AEB}" type="presOf" srcId="{1F4D805E-2B5A-493F-9F91-F1150061BDC4}" destId="{7BCD9494-F49B-42B0-AB8C-DBB9E1E94909}" srcOrd="0" destOrd="0" presId="urn:microsoft.com/office/officeart/2005/8/layout/radial4"/>
    <dgm:cxn modelId="{F277016E-E5EA-B34D-BC04-E656CFD1FC94}" type="presOf" srcId="{D7DB1654-6B0F-4099-8EF8-B6014575D5CD}" destId="{C7A78109-5906-492F-86D0-AADAA054DFEF}" srcOrd="0" destOrd="0" presId="urn:microsoft.com/office/officeart/2005/8/layout/radial4"/>
    <dgm:cxn modelId="{BADF8174-7CCC-E549-8DCA-1D87CFE9B148}" type="presOf" srcId="{E791243D-D955-4082-B6F4-3A881E42F674}" destId="{03213F94-E605-4C1F-9768-CEE6B85753D7}" srcOrd="0" destOrd="0" presId="urn:microsoft.com/office/officeart/2005/8/layout/radial4"/>
    <dgm:cxn modelId="{C1EC0377-ED2A-034C-A4A7-F07ACE0DFF38}" type="presOf" srcId="{DFA2C285-C07E-4674-9A06-3F1191C920AD}" destId="{3E2B2A81-2658-49E4-A537-21C3794C8390}" srcOrd="0" destOrd="0" presId="urn:microsoft.com/office/officeart/2005/8/layout/radial4"/>
    <dgm:cxn modelId="{47FAB27B-857B-4DFA-8CE4-B06CCF21225C}" srcId="{E791243D-D955-4082-B6F4-3A881E42F674}" destId="{0C27117F-4342-45CB-8915-31319AB9DB86}" srcOrd="0" destOrd="0" parTransId="{3B5D788D-1E00-4050-B399-B0CFDDD35774}" sibTransId="{975E4C1B-098C-4070-B62A-01A32F1173B5}"/>
    <dgm:cxn modelId="{2191BA85-C392-4C35-8F27-0956484C2E3C}" srcId="{0C27117F-4342-45CB-8915-31319AB9DB86}" destId="{6F5B86D3-EE6F-48D9-9A4B-C1D87A6A7172}" srcOrd="4" destOrd="0" parTransId="{EF70DEE3-6AD6-45D3-9DE7-238D46C59796}" sibTransId="{55B5B453-9DA9-418E-9C8B-9FC5E206E815}"/>
    <dgm:cxn modelId="{50302B9D-067B-48B9-B70F-F1D8D4EEB5B3}" srcId="{0C27117F-4342-45CB-8915-31319AB9DB86}" destId="{2E2E5510-8BA6-4D2A-AF4F-F13703237210}" srcOrd="5" destOrd="0" parTransId="{76138BC0-3350-4097-997D-3253C1F341D1}" sibTransId="{9A3C0A94-7CBB-447A-B8B7-D4F2BBBFFDB2}"/>
    <dgm:cxn modelId="{ECA0CCA4-ADEC-D041-A026-5337BBEA97DF}" type="presOf" srcId="{60C23749-BB92-4141-A9CF-323A28047F2B}" destId="{9CFD45D6-EF4C-4BF1-92E2-4A7F2C41B66F}" srcOrd="0" destOrd="0" presId="urn:microsoft.com/office/officeart/2005/8/layout/radial4"/>
    <dgm:cxn modelId="{B93FA1B7-80A5-430B-96BE-2C4F555E1B2E}" srcId="{0C27117F-4342-45CB-8915-31319AB9DB86}" destId="{7A07B3D6-58B5-4741-9A2B-5352AC254CF6}" srcOrd="2" destOrd="0" parTransId="{60C23749-BB92-4141-A9CF-323A28047F2B}" sibTransId="{5BD7231F-F049-48D4-AD99-6ECF4447C2CD}"/>
    <dgm:cxn modelId="{934BD4BB-ADDA-0647-9927-E54FF0600054}" type="presOf" srcId="{0C27117F-4342-45CB-8915-31319AB9DB86}" destId="{53A88A32-FD8E-41BA-8C8C-AFAA4FA040D9}" srcOrd="0" destOrd="0" presId="urn:microsoft.com/office/officeart/2005/8/layout/radial4"/>
    <dgm:cxn modelId="{935645E4-CAE6-BE43-83D8-FB8F857BD732}" type="presOf" srcId="{7A07B3D6-58B5-4741-9A2B-5352AC254CF6}" destId="{78043977-7588-42D6-B044-F1C7CC450760}" srcOrd="0" destOrd="0" presId="urn:microsoft.com/office/officeart/2005/8/layout/radial4"/>
    <dgm:cxn modelId="{72BF38E6-3657-6B4D-BD0E-FAE323720D4A}" type="presOf" srcId="{2E2E5510-8BA6-4D2A-AF4F-F13703237210}" destId="{7D18DEB3-6B81-4D49-B608-88ECAEF01B01}" srcOrd="0" destOrd="0" presId="urn:microsoft.com/office/officeart/2005/8/layout/radial4"/>
    <dgm:cxn modelId="{BB99F0F5-D4C8-427D-BAEA-2F412F776EA8}" srcId="{0C27117F-4342-45CB-8915-31319AB9DB86}" destId="{1F4D805E-2B5A-493F-9F91-F1150061BDC4}" srcOrd="0" destOrd="0" parTransId="{6B4F4780-365F-493B-BA1E-51857B97D505}" sibTransId="{EBDAEF17-992C-4C79-9D6F-2D8CBEAD3A84}"/>
    <dgm:cxn modelId="{C9621FFD-6D83-7D4E-860C-6B49FC8C0796}" type="presOf" srcId="{76138BC0-3350-4097-997D-3253C1F341D1}" destId="{5B678CBC-D046-41F4-9107-7CBFE56B210A}" srcOrd="0" destOrd="0" presId="urn:microsoft.com/office/officeart/2005/8/layout/radial4"/>
    <dgm:cxn modelId="{01B57EFE-436B-3B4F-9462-B7D5D66CA06C}" type="presOf" srcId="{488F1ADB-F10C-492F-BFF6-A8E88FBBEC72}" destId="{B6F816ED-5D3A-4AE5-8366-59BA0A5ECABC}" srcOrd="0" destOrd="0" presId="urn:microsoft.com/office/officeart/2005/8/layout/radial4"/>
    <dgm:cxn modelId="{EF74E02A-347B-294D-BDD4-AD609687E875}" type="presParOf" srcId="{03213F94-E605-4C1F-9768-CEE6B85753D7}" destId="{53A88A32-FD8E-41BA-8C8C-AFAA4FA040D9}" srcOrd="0" destOrd="0" presId="urn:microsoft.com/office/officeart/2005/8/layout/radial4"/>
    <dgm:cxn modelId="{F2F7CCA4-1929-134A-AFBE-4044C0A51C0B}" type="presParOf" srcId="{03213F94-E605-4C1F-9768-CEE6B85753D7}" destId="{DC404C7F-EC96-4974-8903-4E37DED611CA}" srcOrd="1" destOrd="0" presId="urn:microsoft.com/office/officeart/2005/8/layout/radial4"/>
    <dgm:cxn modelId="{7CB61863-A06C-3648-8C3F-5E607C2FED38}" type="presParOf" srcId="{03213F94-E605-4C1F-9768-CEE6B85753D7}" destId="{7BCD9494-F49B-42B0-AB8C-DBB9E1E94909}" srcOrd="2" destOrd="0" presId="urn:microsoft.com/office/officeart/2005/8/layout/radial4"/>
    <dgm:cxn modelId="{D9FECDF3-C56F-5744-BDEA-7F2E86743EF1}" type="presParOf" srcId="{03213F94-E605-4C1F-9768-CEE6B85753D7}" destId="{B6F816ED-5D3A-4AE5-8366-59BA0A5ECABC}" srcOrd="3" destOrd="0" presId="urn:microsoft.com/office/officeart/2005/8/layout/radial4"/>
    <dgm:cxn modelId="{0901FC7B-BFA5-554B-AA37-6AF152CC0FCE}" type="presParOf" srcId="{03213F94-E605-4C1F-9768-CEE6B85753D7}" destId="{3E2B2A81-2658-49E4-A537-21C3794C8390}" srcOrd="4" destOrd="0" presId="urn:microsoft.com/office/officeart/2005/8/layout/radial4"/>
    <dgm:cxn modelId="{D927CCF5-DBAF-1849-9CCF-8BC231D40732}" type="presParOf" srcId="{03213F94-E605-4C1F-9768-CEE6B85753D7}" destId="{9CFD45D6-EF4C-4BF1-92E2-4A7F2C41B66F}" srcOrd="5" destOrd="0" presId="urn:microsoft.com/office/officeart/2005/8/layout/radial4"/>
    <dgm:cxn modelId="{65011669-C66E-FA41-83C4-CFAD98CBB4AA}" type="presParOf" srcId="{03213F94-E605-4C1F-9768-CEE6B85753D7}" destId="{78043977-7588-42D6-B044-F1C7CC450760}" srcOrd="6" destOrd="0" presId="urn:microsoft.com/office/officeart/2005/8/layout/radial4"/>
    <dgm:cxn modelId="{823D5D00-0A97-C942-8BD8-258CDDF598F0}" type="presParOf" srcId="{03213F94-E605-4C1F-9768-CEE6B85753D7}" destId="{C7A78109-5906-492F-86D0-AADAA054DFEF}" srcOrd="7" destOrd="0" presId="urn:microsoft.com/office/officeart/2005/8/layout/radial4"/>
    <dgm:cxn modelId="{E6AB3283-D0C3-7C47-8849-F6DD0FB06C87}" type="presParOf" srcId="{03213F94-E605-4C1F-9768-CEE6B85753D7}" destId="{C9AF8C07-EB4A-4EF9-9C8E-553185B9CE70}" srcOrd="8" destOrd="0" presId="urn:microsoft.com/office/officeart/2005/8/layout/radial4"/>
    <dgm:cxn modelId="{C59FB2A3-09C9-504B-8EEA-D27D008AA9C7}" type="presParOf" srcId="{03213F94-E605-4C1F-9768-CEE6B85753D7}" destId="{585198E5-EE7E-4158-9742-323F90BEA087}" srcOrd="9" destOrd="0" presId="urn:microsoft.com/office/officeart/2005/8/layout/radial4"/>
    <dgm:cxn modelId="{31626874-1F4F-9249-A544-24374E1B52FE}" type="presParOf" srcId="{03213F94-E605-4C1F-9768-CEE6B85753D7}" destId="{11D0F3A9-5F44-4F7E-BA37-8AE3B98CD7CA}" srcOrd="10" destOrd="0" presId="urn:microsoft.com/office/officeart/2005/8/layout/radial4"/>
    <dgm:cxn modelId="{A8A5606C-1EDE-604C-B78A-5A4BAD423C2E}" type="presParOf" srcId="{03213F94-E605-4C1F-9768-CEE6B85753D7}" destId="{5B678CBC-D046-41F4-9107-7CBFE56B210A}" srcOrd="11" destOrd="0" presId="urn:microsoft.com/office/officeart/2005/8/layout/radial4"/>
    <dgm:cxn modelId="{3C69A240-3D27-344C-8DE5-E9A7DE9ECA91}" type="presParOf" srcId="{03213F94-E605-4C1F-9768-CEE6B85753D7}" destId="{7D18DEB3-6B81-4D49-B608-88ECAEF01B01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88A32-FD8E-41BA-8C8C-AFAA4FA040D9}">
      <dsp:nvSpPr>
        <dsp:cNvPr id="0" name=""/>
        <dsp:cNvSpPr/>
      </dsp:nvSpPr>
      <dsp:spPr>
        <a:xfrm>
          <a:off x="3454853" y="2657123"/>
          <a:ext cx="5282292" cy="30656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228427" y="3106074"/>
        <a:ext cx="3735144" cy="2167730"/>
      </dsp:txXfrm>
    </dsp:sp>
    <dsp:sp modelId="{DC404C7F-EC96-4974-8903-4E37DED611CA}">
      <dsp:nvSpPr>
        <dsp:cNvPr id="0" name=""/>
        <dsp:cNvSpPr/>
      </dsp:nvSpPr>
      <dsp:spPr>
        <a:xfrm rot="11109438">
          <a:off x="1491358" y="3519633"/>
          <a:ext cx="215176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D9494-F49B-42B0-AB8C-DBB9E1E94909}">
      <dsp:nvSpPr>
        <dsp:cNvPr id="0" name=""/>
        <dsp:cNvSpPr/>
      </dsp:nvSpPr>
      <dsp:spPr>
        <a:xfrm>
          <a:off x="609221" y="2929962"/>
          <a:ext cx="2269700" cy="17343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Kansas children need quality preschool including all day kindergarten</a:t>
          </a:r>
        </a:p>
      </dsp:txBody>
      <dsp:txXfrm>
        <a:off x="660019" y="2980760"/>
        <a:ext cx="2168104" cy="1632786"/>
      </dsp:txXfrm>
    </dsp:sp>
    <dsp:sp modelId="{B6F816ED-5D3A-4AE5-8366-59BA0A5ECABC}">
      <dsp:nvSpPr>
        <dsp:cNvPr id="0" name=""/>
        <dsp:cNvSpPr/>
      </dsp:nvSpPr>
      <dsp:spPr>
        <a:xfrm rot="12677256">
          <a:off x="2309259" y="2147261"/>
          <a:ext cx="2008805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B2A81-2658-49E4-A537-21C3794C8390}">
      <dsp:nvSpPr>
        <dsp:cNvPr id="0" name=""/>
        <dsp:cNvSpPr/>
      </dsp:nvSpPr>
      <dsp:spPr>
        <a:xfrm>
          <a:off x="1320478" y="1110264"/>
          <a:ext cx="2269700" cy="1734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Changes need to be made to address school culture</a:t>
          </a:r>
        </a:p>
      </dsp:txBody>
      <dsp:txXfrm>
        <a:off x="1371276" y="1161062"/>
        <a:ext cx="2168104" cy="1632786"/>
      </dsp:txXfrm>
    </dsp:sp>
    <dsp:sp modelId="{9CFD45D6-EF4C-4BF1-92E2-4A7F2C41B66F}">
      <dsp:nvSpPr>
        <dsp:cNvPr id="0" name=""/>
        <dsp:cNvSpPr/>
      </dsp:nvSpPr>
      <dsp:spPr>
        <a:xfrm rot="14887044">
          <a:off x="4232640" y="1420783"/>
          <a:ext cx="1784894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43977-7588-42D6-B044-F1C7CC450760}">
      <dsp:nvSpPr>
        <dsp:cNvPr id="0" name=""/>
        <dsp:cNvSpPr/>
      </dsp:nvSpPr>
      <dsp:spPr>
        <a:xfrm>
          <a:off x="3657616" y="77261"/>
          <a:ext cx="2269700" cy="17343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New dynamic roles for counselor and social workers</a:t>
          </a:r>
        </a:p>
      </dsp:txBody>
      <dsp:txXfrm>
        <a:off x="3708414" y="128059"/>
        <a:ext cx="2168104" cy="1632786"/>
      </dsp:txXfrm>
    </dsp:sp>
    <dsp:sp modelId="{C7A78109-5906-492F-86D0-AADAA054DFEF}">
      <dsp:nvSpPr>
        <dsp:cNvPr id="0" name=""/>
        <dsp:cNvSpPr/>
      </dsp:nvSpPr>
      <dsp:spPr>
        <a:xfrm rot="17419284">
          <a:off x="6112055" y="1418050"/>
          <a:ext cx="1760369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F8C07-EB4A-4EF9-9C8E-553185B9CE70}">
      <dsp:nvSpPr>
        <dsp:cNvPr id="0" name=""/>
        <dsp:cNvSpPr/>
      </dsp:nvSpPr>
      <dsp:spPr>
        <a:xfrm>
          <a:off x="6163065" y="77272"/>
          <a:ext cx="2269700" cy="17343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Collaboration between schools and businesses</a:t>
          </a:r>
        </a:p>
      </dsp:txBody>
      <dsp:txXfrm>
        <a:off x="6213863" y="128070"/>
        <a:ext cx="2168104" cy="1632786"/>
      </dsp:txXfrm>
    </dsp:sp>
    <dsp:sp modelId="{585198E5-EE7E-4158-9742-323F90BEA087}">
      <dsp:nvSpPr>
        <dsp:cNvPr id="0" name=""/>
        <dsp:cNvSpPr/>
      </dsp:nvSpPr>
      <dsp:spPr>
        <a:xfrm rot="19614312">
          <a:off x="7787334" y="2080485"/>
          <a:ext cx="2010827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0F3A9-5F44-4F7E-BA37-8AE3B98CD7CA}">
      <dsp:nvSpPr>
        <dsp:cNvPr id="0" name=""/>
        <dsp:cNvSpPr/>
      </dsp:nvSpPr>
      <dsp:spPr>
        <a:xfrm>
          <a:off x="8500201" y="1016127"/>
          <a:ext cx="2269700" cy="173438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Reorganize schools around students, not the system</a:t>
          </a:r>
        </a:p>
      </dsp:txBody>
      <dsp:txXfrm>
        <a:off x="8550999" y="1066925"/>
        <a:ext cx="2168104" cy="1632786"/>
      </dsp:txXfrm>
    </dsp:sp>
    <dsp:sp modelId="{5B678CBC-D046-41F4-9107-7CBFE56B210A}">
      <dsp:nvSpPr>
        <dsp:cNvPr id="0" name=""/>
        <dsp:cNvSpPr/>
      </dsp:nvSpPr>
      <dsp:spPr>
        <a:xfrm rot="21290562">
          <a:off x="8660087" y="3455145"/>
          <a:ext cx="2208013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8DEB3-6B81-4D49-B608-88ECAEF01B01}">
      <dsp:nvSpPr>
        <dsp:cNvPr id="0" name=""/>
        <dsp:cNvSpPr/>
      </dsp:nvSpPr>
      <dsp:spPr>
        <a:xfrm>
          <a:off x="9313077" y="2929962"/>
          <a:ext cx="2269700" cy="17343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Community service needs to play a bigger role</a:t>
          </a:r>
        </a:p>
      </dsp:txBody>
      <dsp:txXfrm>
        <a:off x="9363875" y="2980760"/>
        <a:ext cx="2168104" cy="1632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FAFBE-49B9-475A-8DB2-C181CF1E5328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50882-0C4F-47F7-BEBE-6C7FE948E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25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583B0-7748-405D-BCDF-4A261B3F049B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C64E8-45BE-4474-B3AA-B6DEBEC91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2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Jay - This is the vision for education in Kansas</a:t>
            </a:r>
            <a:r>
              <a:rPr lang="en-US" baseline="0" dirty="0">
                <a:latin typeface="+mn-lt"/>
              </a:rPr>
              <a:t> and the redesign initiative is all about aligning school systems to this vision.</a:t>
            </a:r>
          </a:p>
          <a:p>
            <a:endParaRPr lang="en-US" baseline="0" dirty="0">
              <a:latin typeface="+mn-lt"/>
            </a:endParaRPr>
          </a:p>
          <a:p>
            <a:r>
              <a:rPr lang="en-US" baseline="0" dirty="0">
                <a:latin typeface="+mn-lt"/>
              </a:rPr>
              <a:t>“Each” – personalizing learning for each student.</a:t>
            </a:r>
          </a:p>
          <a:p>
            <a:r>
              <a:rPr lang="en-US" baseline="0" dirty="0">
                <a:latin typeface="+mn-lt"/>
              </a:rPr>
              <a:t>What do you want success to mean for your students?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18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result is a little surprising since a</a:t>
            </a:r>
            <a:r>
              <a:rPr lang="en-US" dirty="0"/>
              <a:t>bout 66% of the respondents were educators, education administrators, or former educators—people who mostly</a:t>
            </a:r>
            <a:r>
              <a:rPr lang="en-US" baseline="0" dirty="0"/>
              <a:t> teach, or used to teach, academic skills</a:t>
            </a:r>
            <a:r>
              <a:rPr lang="en-US" dirty="0"/>
              <a:t>.  Nevertheless, the soft skills—social-emotional, personality skills, or 21st century skills—they have lots of names—were cited 70% of the time.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5398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that the community groups cited non-academic skills 70% of the time and academic skills 23% of the time.  These frequencies are remarkably similar to those expressed by the community groups.  If</a:t>
            </a:r>
            <a:r>
              <a:rPr lang="en-US" baseline="0" dirty="0"/>
              <a:t> volume can be equated with importance, t</a:t>
            </a:r>
            <a:r>
              <a:rPr lang="en-US" dirty="0"/>
              <a:t>he business and industry groups are saying that the non-academic characteristics</a:t>
            </a:r>
            <a:r>
              <a:rPr lang="en-US" baseline="0" dirty="0"/>
              <a:t> are more important than academic skills, including applied skills, and that non-academic skills are at least as important to them as to the community groups, maybe more so.  </a:t>
            </a:r>
            <a:endParaRPr lang="en-US" dirty="0"/>
          </a:p>
          <a:p>
            <a:endParaRPr lang="en-US" dirty="0"/>
          </a:p>
          <a:p>
            <a:r>
              <a:rPr lang="en-US" baseline="0" dirty="0"/>
              <a:t>One cited experience as a characteristic of the ideally prepared 24 year old (the tiny yellow line).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66E88-C02A-4852-81EF-50219D7D68B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4297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We</a:t>
            </a:r>
            <a:r>
              <a:rPr lang="en-US" sz="1600" baseline="0" dirty="0"/>
              <a:t> also learned that Kansans believe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Every</a:t>
            </a:r>
            <a:r>
              <a:rPr lang="en-US" sz="1600" baseline="0" dirty="0"/>
              <a:t> child needs access to quality preschool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aseline="0" dirty="0"/>
              <a:t>School culture needs to be addressed – we must value the student going to a two-year or certification program as much as a student attending a four-year institution.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aseline="0" dirty="0"/>
              <a:t>Counselors need to be able to help students identify and explore career interests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aseline="0" dirty="0"/>
              <a:t>Must be collaboration between schools and businesses to prepare students for postsecondary pursuits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aseline="0" dirty="0"/>
              <a:t>Schools must be reorganized around the student, not the system to meet unique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aseline="0" dirty="0"/>
              <a:t>Community service is an important part of preparing students for life after high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21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Personalized Learning</a:t>
            </a:r>
          </a:p>
          <a:p>
            <a:r>
              <a:rPr lang="en-US" b="1" dirty="0">
                <a:effectLst/>
              </a:rPr>
              <a:t>What is Personalized Learning? </a:t>
            </a:r>
            <a:endParaRPr lang="en-US" dirty="0"/>
          </a:p>
          <a:p>
            <a:r>
              <a:rPr lang="en-US" dirty="0">
                <a:effectLst/>
              </a:rPr>
              <a:t>A personalized learning environment includes the following elements: </a:t>
            </a:r>
            <a:endParaRPr lang="en-US" dirty="0"/>
          </a:p>
          <a:p>
            <a:r>
              <a:rPr lang="en-US" dirty="0">
                <a:effectLst/>
              </a:rPr>
              <a:t>Personal learning paths for each student</a:t>
            </a:r>
            <a:r>
              <a:rPr lang="en-US" dirty="0"/>
              <a:t> </a:t>
            </a:r>
          </a:p>
          <a:p>
            <a:r>
              <a:rPr lang="en-US" dirty="0">
                <a:effectLst/>
              </a:rPr>
              <a:t>Personalized learning time </a:t>
            </a:r>
            <a:endParaRPr lang="en-US" dirty="0"/>
          </a:p>
          <a:p>
            <a:r>
              <a:rPr lang="en-US" dirty="0">
                <a:effectLst/>
              </a:rPr>
              <a:t>Project-based learning </a:t>
            </a:r>
            <a:endParaRPr lang="en-US" dirty="0"/>
          </a:p>
          <a:p>
            <a:r>
              <a:rPr lang="en-US" dirty="0">
                <a:effectLst/>
              </a:rPr>
              <a:t>Student mentor program </a:t>
            </a:r>
            <a:endParaRPr lang="en-US" dirty="0"/>
          </a:p>
          <a:p>
            <a:r>
              <a:rPr lang="en-US" dirty="0">
                <a:effectLst/>
              </a:rPr>
              <a:t>Flexible learning environment </a:t>
            </a:r>
            <a:endParaRPr lang="en-US" dirty="0"/>
          </a:p>
          <a:p>
            <a:r>
              <a:rPr lang="en-US" dirty="0">
                <a:effectLst/>
              </a:rPr>
              <a:t>Mastery-based education</a:t>
            </a:r>
            <a:r>
              <a:rPr lang="en-US" dirty="0"/>
              <a:t> </a:t>
            </a:r>
          </a:p>
          <a:p>
            <a:r>
              <a:rPr lang="en-US" dirty="0">
                <a:effectLst/>
              </a:rPr>
              <a:t>Performance-based assessments (project-based learning, portfolios, etc.) </a:t>
            </a:r>
            <a:endParaRPr lang="en-US" dirty="0"/>
          </a:p>
          <a:p>
            <a:r>
              <a:rPr lang="en-US" b="1" dirty="0">
                <a:effectLst/>
              </a:rPr>
              <a:t>What do teacher and student roles look like in Personalized Learning?</a:t>
            </a:r>
            <a:br>
              <a:rPr lang="en-US" b="1" dirty="0">
                <a:effectLst/>
              </a:rPr>
            </a:br>
            <a:endParaRPr lang="en-US" dirty="0">
              <a:effectLst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Teachers</a:t>
            </a:r>
            <a:r>
              <a:rPr lang="en-US" dirty="0"/>
              <a:t>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en-US" dirty="0"/>
              <a:t> </a:t>
            </a:r>
            <a:r>
              <a:rPr lang="en-US" dirty="0">
                <a:effectLst/>
              </a:rPr>
              <a:t>Personalize instruction by providing opportunities for students to practice skills, give real-time feedback and support students to make their own plans to reach academic goals.</a:t>
            </a:r>
          </a:p>
          <a:p>
            <a:r>
              <a:rPr lang="en-US" dirty="0">
                <a:effectLst/>
              </a:rPr>
              <a:t>Provide small group workshops based on individual student needs.</a:t>
            </a:r>
          </a:p>
          <a:p>
            <a:r>
              <a:rPr lang="en-US" dirty="0">
                <a:effectLst/>
              </a:rPr>
              <a:t>Mentors students to become self-directed learners who can set and achieve goals and maximize opportunities. </a:t>
            </a:r>
          </a:p>
          <a:p>
            <a:r>
              <a:rPr lang="en-US" dirty="0">
                <a:effectLst/>
              </a:rPr>
              <a:t>Demonstrate student agency by having choice in when, where, and how they learn.</a:t>
            </a:r>
          </a:p>
          <a:p>
            <a:r>
              <a:rPr lang="en-US" dirty="0">
                <a:effectLst/>
              </a:rPr>
              <a:t>Select content that best meets their learning style. </a:t>
            </a:r>
          </a:p>
          <a:p>
            <a:r>
              <a:rPr lang="en-US" dirty="0">
                <a:effectLst/>
              </a:rPr>
              <a:t>Establish weekly obtainable academic goals.</a:t>
            </a:r>
          </a:p>
          <a:p>
            <a:r>
              <a:rPr lang="en-US" dirty="0">
                <a:effectLst/>
              </a:rPr>
              <a:t>Establish long term college goals.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Work collaboratively with small groups </a:t>
            </a:r>
          </a:p>
          <a:p>
            <a:br>
              <a:rPr lang="en-US" b="1" dirty="0"/>
            </a:br>
            <a:r>
              <a:rPr lang="en-US" b="1" dirty="0"/>
              <a:t>What is Connect? Connect is Pasadena ISD’s personalized learning initiative.</a:t>
            </a:r>
            <a:br>
              <a:rPr lang="en-US" b="1" dirty="0"/>
            </a:br>
            <a:endParaRPr lang="en-US" dirty="0"/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Personalized</a:t>
            </a:r>
            <a:br>
              <a:rPr lang="en-US" dirty="0"/>
            </a:br>
            <a:r>
              <a:rPr lang="en-US" dirty="0"/>
              <a:t>Every Connect student has a digital Personalized Learning Plan and is able to access all of the learning tools and resources they need at any time. </a:t>
            </a: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Empowering</a:t>
            </a:r>
            <a:br>
              <a:rPr lang="en-US" dirty="0"/>
            </a:br>
            <a:r>
              <a:rPr lang="en-US" dirty="0"/>
              <a:t>Connect students are self-directed learners. Connect students are encouraged and coached to develop in the elements of self-directed learning - Challenge Seeking, Persistence, Strategy-shifting, Response to Setbacks and Appropriate Help Seeking are key habits that are invaluable for college and life success. </a:t>
            </a: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Relevant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Connect students receive consistent, relevant, and personalized support seamlessly integrated into their school day as they drive towards their academic and personal goals. </a:t>
            </a: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 and Career Readiness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Student success in college and career must extend far beyond college acceptance. We focus on helping students to develop in four areas that form the foundation for a lifetime of success. </a:t>
            </a: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 Support</a:t>
            </a:r>
            <a:br>
              <a:rPr lang="en-US" dirty="0"/>
            </a:br>
            <a:r>
              <a:rPr lang="en-US" dirty="0"/>
              <a:t>​​Student-teacher bond is the heart of learning. Students meet weekly with their mentor teacher to set academic goals and discuss their progress. </a:t>
            </a:r>
          </a:p>
          <a:p>
            <a:r>
              <a:rPr lang="en-US" dirty="0">
                <a:effectLst/>
              </a:rPr>
              <a:t>Empowering students to engage in self-directed learning and develop key habits that are invaluable for college and life success.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893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38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8261" y="6454268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baseline="0" dirty="0">
                <a:solidFill>
                  <a:schemeClr val="tx1"/>
                </a:solidFill>
              </a:rPr>
              <a:t>www.ksde.org</a:t>
            </a:r>
            <a:endParaRPr lang="en-US" sz="933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5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7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1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0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4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6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4/26/18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1" y="6454268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5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58" indent="-457189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4/26/18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4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58" indent="-457189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4/26/18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2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3452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4/26/18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2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3906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0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1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4/26/18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2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461000"/>
            <a:ext cx="143123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4/26/18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1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1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4/26/18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4/26/18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7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70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4/26/18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3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4/26/18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7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1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2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3452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4/26/18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0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4/26/18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4184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4/26/18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4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4/26/18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1747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6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4/26/18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85" indent="0" algn="r">
              <a:buNone/>
              <a:defRPr i="1">
                <a:solidFill>
                  <a:schemeClr val="bg1"/>
                </a:solidFill>
              </a:defRPr>
            </a:lvl2pPr>
            <a:lvl3pPr marL="1219170" indent="0" algn="ctr">
              <a:buNone/>
              <a:defRPr i="1">
                <a:solidFill>
                  <a:schemeClr val="bg1"/>
                </a:solidFill>
              </a:defRPr>
            </a:lvl3pPr>
            <a:lvl4pPr marL="1828754" indent="0" algn="ctr">
              <a:buNone/>
              <a:defRPr i="1">
                <a:solidFill>
                  <a:schemeClr val="bg1"/>
                </a:solidFill>
              </a:defRPr>
            </a:lvl4pPr>
            <a:lvl5pPr marL="243833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5664201"/>
            <a:ext cx="8412480" cy="51008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2133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1219170">
                <a:defRPr/>
              </a:pPr>
              <a:t>4/26/18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KANSAS STATE DEPARTMENT OF EDUCATION </a:t>
            </a: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89" y="5502277"/>
            <a:ext cx="2060924" cy="12192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12192000" cy="45465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21917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16000" y="4800709"/>
            <a:ext cx="10160000" cy="677108"/>
          </a:xfrm>
          <a:noFill/>
        </p:spPr>
        <p:txBody>
          <a:bodyPr lIns="91440" tIns="91440" rIns="91440" bIns="91440" anchor="ctr" anchorCtr="0"/>
          <a:lstStyle>
            <a:lvl2pPr marL="609585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054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5664201"/>
            <a:ext cx="8412480" cy="51008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2133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4/26/18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933" dirty="0">
                <a:solidFill>
                  <a:srgbClr val="15284B"/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15284B"/>
                </a:solidFill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89" y="5502277"/>
            <a:ext cx="2060924" cy="12192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12192000" cy="45465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21917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16000" y="4800709"/>
            <a:ext cx="10160000" cy="677108"/>
          </a:xfrm>
          <a:noFill/>
        </p:spPr>
        <p:txBody>
          <a:bodyPr lIns="91440" tIns="91440" rIns="91440" bIns="91440" anchor="ctr" anchorCtr="0"/>
          <a:lstStyle>
            <a:lvl2pPr marL="609585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4/26/18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933" dirty="0">
                <a:solidFill>
                  <a:srgbClr val="15254B"/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15254B"/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77" y="5461000"/>
            <a:ext cx="2060924" cy="12192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794000" y="1489365"/>
            <a:ext cx="6604000" cy="1374672"/>
          </a:xfrm>
        </p:spPr>
        <p:txBody>
          <a:bodyPr tIns="274320" bIns="274320" anchor="ctr" anchorCtr="0"/>
          <a:lstStyle>
            <a:lvl1pPr>
              <a:defRPr sz="5333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794000" y="4448314"/>
            <a:ext cx="6604000" cy="553998"/>
          </a:xfrm>
          <a:noFill/>
        </p:spPr>
        <p:txBody>
          <a:bodyPr/>
          <a:lstStyle>
            <a:lvl1pPr algn="r">
              <a:defRPr sz="240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36320" y="2002421"/>
            <a:ext cx="10119360" cy="2334998"/>
          </a:xfrm>
          <a:prstGeom prst="rect">
            <a:avLst/>
          </a:prstGeom>
          <a:noFill/>
        </p:spPr>
        <p:txBody>
          <a:bodyPr wrap="square" tIns="274320" rIns="0" bIns="274320" anchor="ctr" anchorCtr="0">
            <a:spAutoFit/>
          </a:bodyPr>
          <a:lstStyle>
            <a:lvl1pPr marL="0" indent="0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609585" indent="-609585">
              <a:buClr>
                <a:schemeClr val="accent2"/>
              </a:buClr>
              <a:buSzPct val="95000"/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+mj-lt"/>
              </a:defRPr>
            </a:lvl2pPr>
            <a:lvl3pPr marL="975336" indent="-365751"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+mj-lt"/>
              </a:defRPr>
            </a:lvl3pPr>
            <a:lvl4pPr marL="1463003">
              <a:buClr>
                <a:schemeClr val="accent2"/>
              </a:buClr>
              <a:buSzPct val="80000"/>
              <a:defRPr sz="32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2"/>
              </a:buClr>
              <a:defRPr sz="3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/>
              <a:t>4/26/18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2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356352"/>
            <a:ext cx="4267200" cy="365125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56592" y="6385046"/>
            <a:ext cx="2106609" cy="2974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333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3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" y="1193800"/>
            <a:ext cx="3066492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1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1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4/26/18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7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70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9" y="933040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0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7" r:id="rId3"/>
    <p:sldLayoutId id="2147483738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39" r:id="rId10"/>
    <p:sldLayoutId id="2147483728" r:id="rId11"/>
    <p:sldLayoutId id="2147483729" r:id="rId12"/>
    <p:sldLayoutId id="2147483730" r:id="rId13"/>
    <p:sldLayoutId id="2147483736" r:id="rId14"/>
    <p:sldLayoutId id="2147483731" r:id="rId15"/>
    <p:sldLayoutId id="2147483735" r:id="rId16"/>
    <p:sldLayoutId id="2147483732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9" y="933040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0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4/26/18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9" r:id="rId18"/>
    <p:sldLayoutId id="2147483839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7680" rIns="0" bIns="0" rtlCol="0" anchor="ctr">
            <a:normAutofit/>
          </a:bodyPr>
          <a:lstStyle/>
          <a:p>
            <a:pPr algn="ctr" defTabSz="914400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914400"/>
              <a:t>4/26/18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5815515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400"/>
            <a:r>
              <a:rPr lang="en-US" sz="933" dirty="0">
                <a:solidFill>
                  <a:srgbClr val="15254B"/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15254B"/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8999" y="818113"/>
            <a:ext cx="10119360" cy="748988"/>
          </a:xfrm>
          <a:prstGeom prst="rect">
            <a:avLst/>
          </a:prstGeom>
        </p:spPr>
        <p:txBody>
          <a:bodyPr vert="horz" wrap="square" lIns="365760" tIns="91440" rIns="9144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277" y="5461000"/>
            <a:ext cx="2060924" cy="1219200"/>
          </a:xfrm>
          <a:prstGeom prst="rect">
            <a:avLst/>
          </a:prstGeom>
        </p:spPr>
      </p:pic>
      <p:sp>
        <p:nvSpPr>
          <p:cNvPr id="13" name="Text Placeholder 20"/>
          <p:cNvSpPr>
            <a:spLocks noGrp="1"/>
          </p:cNvSpPr>
          <p:nvPr>
            <p:ph type="body" idx="1"/>
          </p:nvPr>
        </p:nvSpPr>
        <p:spPr>
          <a:xfrm>
            <a:off x="888999" y="1906667"/>
            <a:ext cx="10119360" cy="192873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vert="horz" wrap="square" lIns="365760" tIns="91440" rIns="365760" bIns="91440" rtlCol="0" anchor="ctr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329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</p:sldLayoutIdLst>
  <p:txStyles>
    <p:titleStyle>
      <a:lvl1pPr algn="l" defTabSz="1219170" rtl="0" eaLnBrk="1" latinLnBrk="0" hangingPunct="1">
        <a:spcBef>
          <a:spcPct val="0"/>
        </a:spcBef>
        <a:buNone/>
        <a:defRPr sz="4267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21917" indent="0" algn="l" defTabSz="121917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100000"/>
        <a:buFont typeface="Arial" panose="020B0604020202020204" pitchFamily="34" charset="0"/>
        <a:buNone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975336" indent="-365751" algn="l" defTabSz="121917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95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9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spcAft>
          <a:spcPts val="800"/>
        </a:spcAft>
        <a:buClr>
          <a:schemeClr val="tx2"/>
        </a:buClr>
        <a:buSzPct val="85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spcAft>
          <a:spcPts val="800"/>
        </a:spcAft>
        <a:buClr>
          <a:schemeClr val="tx2"/>
        </a:buClr>
        <a:buSzPct val="8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1" y="1905000"/>
            <a:ext cx="8331199" cy="2336800"/>
          </a:xfrm>
        </p:spPr>
        <p:txBody>
          <a:bodyPr anchor="ctr"/>
          <a:lstStyle/>
          <a:p>
            <a:r>
              <a:rPr lang="en-US" sz="4267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1320800"/>
          </a:xfrm>
        </p:spPr>
        <p:txBody>
          <a:bodyPr>
            <a:normAutofit/>
          </a:bodyPr>
          <a:lstStyle/>
          <a:p>
            <a:pPr algn="r"/>
            <a:r>
              <a:rPr lang="en-US" sz="2667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23728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5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25400"/>
            <a:ext cx="12191999" cy="42164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66800" y="4343400"/>
            <a:ext cx="10604500" cy="1544012"/>
          </a:xfrm>
        </p:spPr>
        <p:txBody>
          <a:bodyPr>
            <a:noAutofit/>
          </a:bodyPr>
          <a:lstStyle/>
          <a:p>
            <a:pPr marL="0" indent="0">
              <a:lnSpc>
                <a:spcPts val="5333"/>
              </a:lnSpc>
              <a:buNone/>
            </a:pPr>
            <a:r>
              <a:rPr lang="en-US" sz="6000" dirty="0">
                <a:solidFill>
                  <a:schemeClr val="tx2"/>
                </a:solidFill>
              </a:rPr>
              <a:t>Kansas leads the world in the </a:t>
            </a:r>
            <a:r>
              <a:rPr lang="en-US" sz="6000" b="1" dirty="0">
                <a:solidFill>
                  <a:schemeClr val="bg2"/>
                </a:solidFill>
              </a:rPr>
              <a:t>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09600" y="-25400"/>
            <a:ext cx="11785600" cy="510116"/>
          </a:xfrm>
          <a:prstGeom prst="rect">
            <a:avLst/>
          </a:prstGeom>
          <a:noFill/>
        </p:spPr>
        <p:txBody>
          <a:bodyPr vert="horz" wrap="square" lIns="0" tIns="0" rIns="0" bIns="1219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>
                <a:solidFill>
                  <a:prstClr val="white"/>
                </a:solidFill>
                <a:latin typeface="Arial Narrow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1219170">
              <a:defRPr/>
            </a:pPr>
            <a:r>
              <a:rPr lang="en-US" sz="933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933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47663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wrap="square">
            <a:normAutofit fontScale="90000"/>
          </a:bodyPr>
          <a:lstStyle/>
          <a:p>
            <a:r>
              <a:rPr lang="en-US" sz="3733" dirty="0"/>
              <a:t>From the first set of focus group responses, what characteristics of success were most frequently cited?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99" y="359885"/>
            <a:ext cx="11785599" cy="1458443"/>
          </a:xfrm>
        </p:spPr>
        <p:txBody>
          <a:bodyPr>
            <a:noAutofit/>
          </a:bodyPr>
          <a:lstStyle/>
          <a:p>
            <a:r>
              <a:rPr lang="en-US" sz="3200" dirty="0"/>
              <a:t>The business and industry focal groups cited </a:t>
            </a:r>
            <a:r>
              <a:rPr lang="en-US" sz="3200" b="1" dirty="0">
                <a:solidFill>
                  <a:schemeClr val="bg2"/>
                </a:solidFill>
              </a:rPr>
              <a:t>non-academic skills</a:t>
            </a:r>
            <a:r>
              <a:rPr lang="en-US" sz="3200" dirty="0"/>
              <a:t> with greater frequency than the community groups: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818329"/>
            <a:ext cx="12191997" cy="32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887200" cy="865733"/>
          </a:xfrm>
        </p:spPr>
        <p:txBody>
          <a:bodyPr>
            <a:normAutofit fontScale="90000"/>
          </a:bodyPr>
          <a:lstStyle/>
          <a:p>
            <a:r>
              <a:rPr lang="en-US" sz="4800"/>
              <a:t>What Kansans </a:t>
            </a:r>
            <a:r>
              <a:rPr lang="en-US" sz="4800" dirty="0"/>
              <a:t>want from their schools</a:t>
            </a:r>
            <a:br>
              <a:rPr lang="en-US" sz="3733" dirty="0"/>
            </a:br>
            <a:endParaRPr lang="en-US" sz="3733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60605360"/>
              </p:ext>
            </p:extLst>
          </p:nvPr>
        </p:nvGraphicFramePr>
        <p:xfrm>
          <a:off x="0" y="889000"/>
          <a:ext cx="12192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260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634761" y="1014211"/>
            <a:ext cx="4210435" cy="4060907"/>
          </a:xfrm>
          <a:custGeom>
            <a:avLst/>
            <a:gdLst>
              <a:gd name="connsiteX0" fmla="*/ 0 w 3709926"/>
              <a:gd name="connsiteY0" fmla="*/ 1854797 h 3709594"/>
              <a:gd name="connsiteX1" fmla="*/ 1854963 w 3709926"/>
              <a:gd name="connsiteY1" fmla="*/ 0 h 3709594"/>
              <a:gd name="connsiteX2" fmla="*/ 3709926 w 3709926"/>
              <a:gd name="connsiteY2" fmla="*/ 1854797 h 3709594"/>
              <a:gd name="connsiteX3" fmla="*/ 1854963 w 3709926"/>
              <a:gd name="connsiteY3" fmla="*/ 3709594 h 3709594"/>
              <a:gd name="connsiteX4" fmla="*/ 0 w 3709926"/>
              <a:gd name="connsiteY4" fmla="*/ 1854797 h 370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9926" h="3709594">
                <a:moveTo>
                  <a:pt x="0" y="1854797"/>
                </a:moveTo>
                <a:cubicBezTo>
                  <a:pt x="0" y="830421"/>
                  <a:pt x="830495" y="0"/>
                  <a:pt x="1854963" y="0"/>
                </a:cubicBezTo>
                <a:cubicBezTo>
                  <a:pt x="2879431" y="0"/>
                  <a:pt x="3709926" y="830421"/>
                  <a:pt x="3709926" y="1854797"/>
                </a:cubicBezTo>
                <a:cubicBezTo>
                  <a:pt x="3709926" y="2879173"/>
                  <a:pt x="2879431" y="3709594"/>
                  <a:pt x="1854963" y="3709594"/>
                </a:cubicBezTo>
                <a:cubicBezTo>
                  <a:pt x="830495" y="3709594"/>
                  <a:pt x="0" y="2879173"/>
                  <a:pt x="0" y="1854797"/>
                </a:cubicBezTo>
                <a:close/>
              </a:path>
            </a:pathLst>
          </a:custGeom>
          <a:solidFill>
            <a:schemeClr val="accent3"/>
          </a:solidFill>
          <a:effectLst>
            <a:glow>
              <a:schemeClr val="accent3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3141055" rtl="0" eaLnBrk="1" fontAlgn="auto" latinLnBrk="0" hangingPunct="1">
              <a:lnSpc>
                <a:spcPts val="72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Redesign?</a:t>
            </a:r>
          </a:p>
        </p:txBody>
      </p:sp>
      <p:sp>
        <p:nvSpPr>
          <p:cNvPr id="14" name="Block Arc 13"/>
          <p:cNvSpPr/>
          <p:nvPr/>
        </p:nvSpPr>
        <p:spPr>
          <a:xfrm>
            <a:off x="711201" y="449155"/>
            <a:ext cx="4891274" cy="5098670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6146015" y="894309"/>
            <a:ext cx="3853388" cy="411355"/>
          </a:xfrm>
          <a:custGeom>
            <a:avLst/>
            <a:gdLst>
              <a:gd name="connsiteX0" fmla="*/ 0 w 3180985"/>
              <a:gd name="connsiteY0" fmla="*/ 0 h 339575"/>
              <a:gd name="connsiteX1" fmla="*/ 3180985 w 3180985"/>
              <a:gd name="connsiteY1" fmla="*/ 0 h 339575"/>
              <a:gd name="connsiteX2" fmla="*/ 3180985 w 3180985"/>
              <a:gd name="connsiteY2" fmla="*/ 339575 h 339575"/>
              <a:gd name="connsiteX3" fmla="*/ 0 w 3180985"/>
              <a:gd name="connsiteY3" fmla="*/ 339575 h 339575"/>
              <a:gd name="connsiteX4" fmla="*/ 0 w 3180985"/>
              <a:gd name="connsiteY4" fmla="*/ 0 h 33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0985" h="339575">
                <a:moveTo>
                  <a:pt x="0" y="0"/>
                </a:moveTo>
                <a:lnTo>
                  <a:pt x="3180985" y="0"/>
                </a:lnTo>
                <a:lnTo>
                  <a:pt x="3180985" y="339575"/>
                </a:lnTo>
                <a:lnTo>
                  <a:pt x="0" y="339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l" defTabSz="118530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5284B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Personalized</a:t>
            </a:r>
          </a:p>
        </p:txBody>
      </p:sp>
      <p:sp>
        <p:nvSpPr>
          <p:cNvPr id="17" name="Oval 16"/>
          <p:cNvSpPr/>
          <p:nvPr/>
        </p:nvSpPr>
        <p:spPr>
          <a:xfrm>
            <a:off x="5417121" y="1985046"/>
            <a:ext cx="1173070" cy="1172827"/>
          </a:xfrm>
          <a:prstGeom prst="ellipse">
            <a:avLst/>
          </a:prstGeom>
          <a:solidFill>
            <a:schemeClr val="tx2"/>
          </a:solidFill>
          <a:effectLst>
            <a:glow rad="508000">
              <a:schemeClr val="tx2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838019" y="2346959"/>
            <a:ext cx="3654468" cy="538725"/>
          </a:xfrm>
          <a:custGeom>
            <a:avLst/>
            <a:gdLst>
              <a:gd name="connsiteX0" fmla="*/ 0 w 3016776"/>
              <a:gd name="connsiteY0" fmla="*/ 0 h 444719"/>
              <a:gd name="connsiteX1" fmla="*/ 3016776 w 3016776"/>
              <a:gd name="connsiteY1" fmla="*/ 0 h 444719"/>
              <a:gd name="connsiteX2" fmla="*/ 3016776 w 3016776"/>
              <a:gd name="connsiteY2" fmla="*/ 444719 h 444719"/>
              <a:gd name="connsiteX3" fmla="*/ 0 w 3016776"/>
              <a:gd name="connsiteY3" fmla="*/ 444719 h 444719"/>
              <a:gd name="connsiteX4" fmla="*/ 0 w 3016776"/>
              <a:gd name="connsiteY4" fmla="*/ 0 h 44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6776" h="444719">
                <a:moveTo>
                  <a:pt x="0" y="0"/>
                </a:moveTo>
                <a:lnTo>
                  <a:pt x="3016776" y="0"/>
                </a:lnTo>
                <a:lnTo>
                  <a:pt x="3016776" y="444719"/>
                </a:lnTo>
                <a:lnTo>
                  <a:pt x="0" y="4447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marL="0" marR="0" lvl="0" indent="0" algn="l" defTabSz="118530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5284B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Project Based</a:t>
            </a:r>
          </a:p>
        </p:txBody>
      </p:sp>
      <p:sp>
        <p:nvSpPr>
          <p:cNvPr id="19" name="Oval 18"/>
          <p:cNvSpPr/>
          <p:nvPr/>
        </p:nvSpPr>
        <p:spPr>
          <a:xfrm>
            <a:off x="5085466" y="3751384"/>
            <a:ext cx="1173070" cy="1172827"/>
          </a:xfrm>
          <a:prstGeom prst="ellipse">
            <a:avLst/>
          </a:prstGeom>
          <a:solidFill>
            <a:schemeClr val="accent4"/>
          </a:solidFill>
          <a:effectLst>
            <a:glow rad="508000">
              <a:schemeClr val="accent4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6603458" y="3939803"/>
            <a:ext cx="4826541" cy="1135315"/>
          </a:xfrm>
          <a:custGeom>
            <a:avLst/>
            <a:gdLst>
              <a:gd name="connsiteX0" fmla="*/ 0 w 3536394"/>
              <a:gd name="connsiteY0" fmla="*/ 0 h 1079285"/>
              <a:gd name="connsiteX1" fmla="*/ 3536394 w 3536394"/>
              <a:gd name="connsiteY1" fmla="*/ 0 h 1079285"/>
              <a:gd name="connsiteX2" fmla="*/ 3536394 w 3536394"/>
              <a:gd name="connsiteY2" fmla="*/ 1079285 h 1079285"/>
              <a:gd name="connsiteX3" fmla="*/ 0 w 3536394"/>
              <a:gd name="connsiteY3" fmla="*/ 1079285 h 1079285"/>
              <a:gd name="connsiteX4" fmla="*/ 0 w 3536394"/>
              <a:gd name="connsiteY4" fmla="*/ 0 h 107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394" h="1079285">
                <a:moveTo>
                  <a:pt x="0" y="0"/>
                </a:moveTo>
                <a:lnTo>
                  <a:pt x="3536394" y="0"/>
                </a:lnTo>
                <a:lnTo>
                  <a:pt x="3536394" y="1079285"/>
                </a:lnTo>
                <a:lnTo>
                  <a:pt x="0" y="10792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marL="0" marR="0" lvl="0" indent="0" algn="l" defTabSz="118530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5284B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Intense focus on social and emotional development</a:t>
            </a:r>
          </a:p>
        </p:txBody>
      </p:sp>
      <p:sp>
        <p:nvSpPr>
          <p:cNvPr id="21" name="Oval 20"/>
          <p:cNvSpPr/>
          <p:nvPr/>
        </p:nvSpPr>
        <p:spPr>
          <a:xfrm>
            <a:off x="3961277" y="4968509"/>
            <a:ext cx="1173070" cy="1172827"/>
          </a:xfrm>
          <a:prstGeom prst="ellipse">
            <a:avLst/>
          </a:prstGeom>
          <a:solidFill>
            <a:schemeClr val="accent6"/>
          </a:solidFill>
          <a:effectLst>
            <a:glow rad="508000">
              <a:schemeClr val="accent6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5588001" y="5332221"/>
            <a:ext cx="4165599" cy="905458"/>
          </a:xfrm>
          <a:custGeom>
            <a:avLst/>
            <a:gdLst>
              <a:gd name="connsiteX0" fmla="*/ 0 w 2983561"/>
              <a:gd name="connsiteY0" fmla="*/ 0 h 860773"/>
              <a:gd name="connsiteX1" fmla="*/ 2983561 w 2983561"/>
              <a:gd name="connsiteY1" fmla="*/ 0 h 860773"/>
              <a:gd name="connsiteX2" fmla="*/ 2983561 w 2983561"/>
              <a:gd name="connsiteY2" fmla="*/ 860773 h 860773"/>
              <a:gd name="connsiteX3" fmla="*/ 0 w 2983561"/>
              <a:gd name="connsiteY3" fmla="*/ 860773 h 860773"/>
              <a:gd name="connsiteX4" fmla="*/ 0 w 2983561"/>
              <a:gd name="connsiteY4" fmla="*/ 0 h 86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561" h="860773">
                <a:moveTo>
                  <a:pt x="0" y="0"/>
                </a:moveTo>
                <a:lnTo>
                  <a:pt x="2983561" y="0"/>
                </a:lnTo>
                <a:lnTo>
                  <a:pt x="2983561" y="860773"/>
                </a:lnTo>
                <a:lnTo>
                  <a:pt x="0" y="8607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marL="0" marR="0" lvl="0" indent="0" algn="l" defTabSz="118530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5284B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Immersion with parents and the community</a:t>
            </a:r>
          </a:p>
        </p:txBody>
      </p:sp>
      <p:sp>
        <p:nvSpPr>
          <p:cNvPr id="24" name="Oval 23"/>
          <p:cNvSpPr/>
          <p:nvPr/>
        </p:nvSpPr>
        <p:spPr>
          <a:xfrm>
            <a:off x="4639501" y="404209"/>
            <a:ext cx="1173070" cy="1172827"/>
          </a:xfrm>
          <a:prstGeom prst="ellipse">
            <a:avLst/>
          </a:prstGeom>
          <a:solidFill>
            <a:schemeClr val="accent5"/>
          </a:solidFill>
          <a:effectLst>
            <a:glow rad="508000">
              <a:schemeClr val="accent5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8114" y="947057"/>
            <a:ext cx="461729" cy="461665"/>
          </a:xfrm>
          <a:prstGeom prst="rect">
            <a:avLst/>
          </a:prstGeom>
          <a:noFill/>
        </p:spPr>
        <p:txBody>
          <a:bodyPr wrap="none" lIns="36576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5284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33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6" grpId="0"/>
      <p:bldP spid="18" grpId="0"/>
      <p:bldP spid="20" grpId="0"/>
      <p:bldP spid="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36576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41818</TotalTime>
  <Words>564</Words>
  <Application>Microsoft Macintosh PowerPoint</Application>
  <PresentationFormat>Widescreen</PresentationFormat>
  <Paragraphs>68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Century Gothic</vt:lpstr>
      <vt:lpstr>KansansCAN-Blank-Template</vt:lpstr>
      <vt:lpstr>1_KansansCAN-Blank-Template</vt:lpstr>
      <vt:lpstr>2_Office Theme</vt:lpstr>
      <vt:lpstr>Kansas Leads the World in the Success of Each Student.</vt:lpstr>
      <vt:lpstr>PowerPoint Presentation</vt:lpstr>
      <vt:lpstr>PowerPoint Presentation</vt:lpstr>
      <vt:lpstr>From the first set of focus group responses, what characteristics of success were most frequently cited?</vt:lpstr>
      <vt:lpstr>The business and industry focal groups cited non-academic skills with greater frequency than the community groups:</vt:lpstr>
      <vt:lpstr>What Kansans want from their schools </vt:lpstr>
      <vt:lpstr>PowerPoint Presentation</vt:lpstr>
      <vt:lpstr>PowerPoint Presentation</vt:lpstr>
    </vt:vector>
  </TitlesOfParts>
  <Company>KSDE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Franklin</dc:creator>
  <cp:lastModifiedBy>Randy Watson</cp:lastModifiedBy>
  <cp:revision>910</cp:revision>
  <cp:lastPrinted>2017-03-27T17:24:31Z</cp:lastPrinted>
  <dcterms:created xsi:type="dcterms:W3CDTF">2015-08-04T16:12:34Z</dcterms:created>
  <dcterms:modified xsi:type="dcterms:W3CDTF">2018-04-27T12:25:46Z</dcterms:modified>
</cp:coreProperties>
</file>