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8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9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3" r:id="rId2"/>
    <p:sldMasterId id="2147483721" r:id="rId3"/>
    <p:sldMasterId id="2147483765" r:id="rId4"/>
    <p:sldMasterId id="2147483836" r:id="rId5"/>
    <p:sldMasterId id="2147483855" r:id="rId6"/>
    <p:sldMasterId id="2147483873" r:id="rId7"/>
    <p:sldMasterId id="2147483923" r:id="rId8"/>
    <p:sldMasterId id="2147483962" r:id="rId9"/>
    <p:sldMasterId id="2147483977" r:id="rId10"/>
    <p:sldMasterId id="2147483993" r:id="rId11"/>
  </p:sldMasterIdLst>
  <p:notesMasterIdLst>
    <p:notesMasterId r:id="rId35"/>
  </p:notesMasterIdLst>
  <p:handoutMasterIdLst>
    <p:handoutMasterId r:id="rId36"/>
  </p:handoutMasterIdLst>
  <p:sldIdLst>
    <p:sldId id="457" r:id="rId12"/>
    <p:sldId id="442" r:id="rId13"/>
    <p:sldId id="1011" r:id="rId14"/>
    <p:sldId id="1047" r:id="rId15"/>
    <p:sldId id="356" r:id="rId16"/>
    <p:sldId id="375" r:id="rId17"/>
    <p:sldId id="259" r:id="rId18"/>
    <p:sldId id="357" r:id="rId19"/>
    <p:sldId id="272" r:id="rId20"/>
    <p:sldId id="344" r:id="rId21"/>
    <p:sldId id="956" r:id="rId22"/>
    <p:sldId id="1046" r:id="rId23"/>
    <p:sldId id="1048" r:id="rId24"/>
    <p:sldId id="1043" r:id="rId25"/>
    <p:sldId id="997" r:id="rId26"/>
    <p:sldId id="969" r:id="rId27"/>
    <p:sldId id="971" r:id="rId28"/>
    <p:sldId id="972" r:id="rId29"/>
    <p:sldId id="973" r:id="rId30"/>
    <p:sldId id="868" r:id="rId31"/>
    <p:sldId id="1039" r:id="rId32"/>
    <p:sldId id="949" r:id="rId33"/>
    <p:sldId id="456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1C1"/>
    <a:srgbClr val="EBEBEB"/>
    <a:srgbClr val="C8D6DE"/>
    <a:srgbClr val="D87B41"/>
    <a:srgbClr val="941651"/>
    <a:srgbClr val="CC9900"/>
    <a:srgbClr val="AEC8D5"/>
    <a:srgbClr val="909295"/>
    <a:srgbClr val="000000"/>
    <a:srgbClr val="E9B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057" autoAdjust="0"/>
    <p:restoredTop sz="96437" autoAdjust="0"/>
  </p:normalViewPr>
  <p:slideViewPr>
    <p:cSldViewPr snapToGrid="0" snapToObjects="1">
      <p:cViewPr varScale="1">
        <p:scale>
          <a:sx n="199" d="100"/>
          <a:sy n="199" d="100"/>
        </p:scale>
        <p:origin x="176" y="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52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that the community groups cited non-academic skills 70% of the time and academic skills 23% of the time.  These frequencies are remarkably similar to those expressed by the community groups.  If</a:t>
            </a:r>
            <a:r>
              <a:rPr lang="en-US" baseline="0" dirty="0"/>
              <a:t> volume can be equated with importance, t</a:t>
            </a:r>
            <a:r>
              <a:rPr lang="en-US" dirty="0"/>
              <a:t>he business and industry groups are saying that the non-academic characteristics</a:t>
            </a:r>
            <a:r>
              <a:rPr lang="en-US" baseline="0" dirty="0"/>
              <a:t> are more important than academic skills, including applied skills, and that non-academic skills are at least as important to them as to the community groups, maybe more so.  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One cited experience as a characteristic of the ideally prepared 24 year old (the tiny yellow line).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66E88-C02A-4852-81EF-50219D7D68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97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402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65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"/>
              <a:t>LiveSlide Site</a:t>
            </a:r>
          </a:p>
          <a:p>
            <a:r>
              <a:rPr lang="da"/>
              <a:t>https://www.mentimeter.com/s/b647c78ca49d11b4c9f31cd10c35061b/019ae4b98033/edit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6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0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041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763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945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29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56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89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05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657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5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"/>
              <a:t>LiveSlide Site</a:t>
            </a:r>
          </a:p>
          <a:p>
            <a:r>
              <a:rPr lang="da"/>
              <a:t>https://www.mentimeter.com/s/b647c78ca49d11b4c9f31cd10c35061b/019ae4b98033/edit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5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4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26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result is a little surprising since a</a:t>
            </a:r>
            <a:r>
              <a:rPr lang="en-US" dirty="0"/>
              <a:t>bout 66% of the respondents were educators, education administrators, or former educators—people who mostly</a:t>
            </a:r>
            <a:r>
              <a:rPr lang="en-US" baseline="0" dirty="0"/>
              <a:t> teach, or used to teach, academic skills</a:t>
            </a:r>
            <a:r>
              <a:rPr lang="en-US" dirty="0"/>
              <a:t>.  Nevertheless, the soft skills—social-emotional, personality skills, or 21st century skills—they have lots of names—were cited 70% of the time.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18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54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20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5233194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0732128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778621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4" y="3600451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5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4" y="4025504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4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9" y="4767264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831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8285659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80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354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3" y="222250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1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1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002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07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676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5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0006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4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90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4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9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9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8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3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1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06" indent="-342875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4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1451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8638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02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6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3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0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3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3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3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4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3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8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8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3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047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5016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1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8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6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1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622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89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1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1705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7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63588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1922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6078"/>
            <a:ext cx="8686800" cy="3775472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4B4B4D"/>
              </a:buClr>
              <a:buSzPct val="125000"/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120000"/>
              <a:defRPr/>
            </a:lvl2pPr>
            <a:lvl3pPr marL="1257300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bg1">
                  <a:lumMod val="85000"/>
                </a:schemeClr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707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5684" y="1047749"/>
            <a:ext cx="6038315" cy="2666999"/>
          </a:xfrm>
          <a:solidFill>
            <a:schemeClr val="accent1"/>
          </a:solidFill>
        </p:spPr>
        <p:txBody>
          <a:bodyPr wrap="square" lIns="365760" rIns="9144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1" y="3257550"/>
            <a:ext cx="5943600" cy="685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08"/>
            <a:ext cx="2887329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www.ksde.org7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90600" y="3768916"/>
            <a:ext cx="7132320" cy="153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001000" y="3714749"/>
            <a:ext cx="11329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75755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65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65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744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95350"/>
            <a:ext cx="4040188" cy="9144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8084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895350"/>
            <a:ext cx="4041775" cy="9144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8084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09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79"/>
            <a:ext cx="82296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83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5863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0"/>
            <a:ext cx="8153400" cy="304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r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 i="1">
                <a:solidFill>
                  <a:schemeClr val="bg1"/>
                </a:solidFill>
              </a:defRPr>
            </a:lvl3pPr>
            <a:lvl4pPr marL="1371600" indent="0" algn="ctr">
              <a:buNone/>
              <a:defRPr i="1">
                <a:solidFill>
                  <a:schemeClr val="bg1"/>
                </a:solidFill>
              </a:defRPr>
            </a:lvl4pPr>
            <a:lvl5pPr marL="1828800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3109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57900" y="0"/>
            <a:ext cx="30861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51620" cy="590549"/>
          </a:xfrm>
          <a:solidFill>
            <a:schemeClr val="tx1"/>
          </a:solidFill>
        </p:spPr>
        <p:txBody>
          <a:bodyPr lIns="274320" tIns="91440" rIns="91440"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5787470" cy="2283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1" y="590550"/>
            <a:ext cx="1981199" cy="400407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9528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49" y="3600450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50"/>
            <a:ext cx="8991600" cy="341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49" y="4025503"/>
            <a:ext cx="8301851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7448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064" y="865585"/>
            <a:ext cx="6270935" cy="341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209550"/>
            <a:ext cx="8762999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742950"/>
            <a:ext cx="2362200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471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603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838200" y="1123950"/>
            <a:ext cx="7467600" cy="3352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6059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603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20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5181600" y="0"/>
            <a:ext cx="3962400" cy="45749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200" y="666750"/>
            <a:ext cx="5105399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57800" y="666750"/>
            <a:ext cx="3772272" cy="3908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38100" y="0"/>
            <a:ext cx="9220200" cy="590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200" y="133351"/>
            <a:ext cx="8953872" cy="457199"/>
          </a:xfrm>
        </p:spPr>
        <p:txBody>
          <a:bodyPr bIns="91440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1406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244280" y="4857750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bg1">
                    <a:lumMod val="75000"/>
                  </a:schemeClr>
                </a:solidFill>
              </a:rPr>
              <a:t>www.ksde.org</a:t>
            </a:r>
            <a:endParaRPr lang="en-US" sz="7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047750"/>
            <a:ext cx="5867400" cy="2033588"/>
          </a:xfr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181350"/>
            <a:ext cx="7391400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78803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6078"/>
            <a:ext cx="8686800" cy="3775472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4B4B4D"/>
              </a:buClr>
              <a:buSzPct val="125000"/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120000"/>
              <a:defRPr/>
            </a:lvl2pPr>
            <a:lvl3pPr marL="1257300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bg1">
                  <a:lumMod val="85000"/>
                </a:schemeClr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71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5684" y="1047750"/>
            <a:ext cx="6038315" cy="2209800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 lIns="365760" rIns="9144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1" y="3257550"/>
            <a:ext cx="5943600" cy="685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08"/>
            <a:ext cx="2887329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www.ksde.org7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5586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65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65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94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95350"/>
            <a:ext cx="4040188" cy="9144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8084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895350"/>
            <a:ext cx="4041775" cy="9144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8084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66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79"/>
            <a:ext cx="82296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96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7080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0"/>
            <a:ext cx="8153400" cy="304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r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 i="1">
                <a:solidFill>
                  <a:schemeClr val="bg1"/>
                </a:solidFill>
              </a:defRPr>
            </a:lvl3pPr>
            <a:lvl4pPr marL="1371600" indent="0" algn="ctr">
              <a:buNone/>
              <a:defRPr i="1">
                <a:solidFill>
                  <a:schemeClr val="bg1"/>
                </a:solidFill>
              </a:defRPr>
            </a:lvl4pPr>
            <a:lvl5pPr marL="1828800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7968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57900" y="0"/>
            <a:ext cx="30861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51620" cy="590549"/>
          </a:xfrm>
          <a:solidFill>
            <a:schemeClr val="tx1"/>
          </a:solidFill>
        </p:spPr>
        <p:txBody>
          <a:bodyPr lIns="274320" tIns="91440" rIns="91440"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5787470" cy="2283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1" y="590550"/>
            <a:ext cx="1981199" cy="400407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68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49" y="3600450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50"/>
            <a:ext cx="8991600" cy="341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49" y="4025503"/>
            <a:ext cx="8301851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5590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064" y="865585"/>
            <a:ext cx="6270935" cy="341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209550"/>
            <a:ext cx="8762999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742950"/>
            <a:ext cx="2362200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6739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733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838200" y="1123950"/>
            <a:ext cx="7467600" cy="3352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0809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73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065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5181600" y="0"/>
            <a:ext cx="3962400" cy="47053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200" y="666750"/>
            <a:ext cx="5105399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57800" y="666750"/>
            <a:ext cx="3772272" cy="396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38100" y="0"/>
            <a:ext cx="9220200" cy="590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200" y="133351"/>
            <a:ext cx="8953872" cy="457199"/>
          </a:xfrm>
        </p:spPr>
        <p:txBody>
          <a:bodyPr bIns="9144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5117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244280" y="4857750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bg1">
                    <a:lumMod val="75000"/>
                  </a:schemeClr>
                </a:solidFill>
              </a:rPr>
              <a:t>www.ksde.org</a:t>
            </a:r>
            <a:endParaRPr lang="en-US" sz="7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047750"/>
            <a:ext cx="5867400" cy="2033588"/>
          </a:xfr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181350"/>
            <a:ext cx="7391400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83547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6078"/>
            <a:ext cx="8686800" cy="3775472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4B4B4D"/>
              </a:buClr>
              <a:buSzPct val="125000"/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120000"/>
              <a:defRPr/>
            </a:lvl2pPr>
            <a:lvl3pPr marL="1257300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bg1">
                  <a:lumMod val="85000"/>
                </a:schemeClr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947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5684" y="1047750"/>
            <a:ext cx="6038315" cy="2667000"/>
          </a:xfrm>
          <a:solidFill>
            <a:schemeClr val="accent2"/>
          </a:solidFill>
        </p:spPr>
        <p:txBody>
          <a:bodyPr wrap="square" lIns="365760" rIns="9144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1" y="3257550"/>
            <a:ext cx="5943600" cy="685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08"/>
            <a:ext cx="2887329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www.ksde.org7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66800" y="3771160"/>
            <a:ext cx="6400800" cy="1410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086600" y="3714750"/>
            <a:ext cx="2057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9032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65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65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23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95350"/>
            <a:ext cx="4040188" cy="9144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8084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895350"/>
            <a:ext cx="4041775" cy="9144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8084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5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85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79"/>
            <a:ext cx="82296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54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4629150"/>
            <a:ext cx="7467600" cy="141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391400" y="4574984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8318622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0"/>
            <a:ext cx="8153400" cy="304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r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 i="1">
                <a:solidFill>
                  <a:schemeClr val="bg1"/>
                </a:solidFill>
              </a:defRPr>
            </a:lvl3pPr>
            <a:lvl4pPr marL="1371600" indent="0" algn="ctr">
              <a:buNone/>
              <a:defRPr i="1">
                <a:solidFill>
                  <a:schemeClr val="bg1"/>
                </a:solidFill>
              </a:defRPr>
            </a:lvl4pPr>
            <a:lvl5pPr marL="1828800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4629150"/>
            <a:ext cx="7467600" cy="141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391400" y="4574984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7927534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57900" y="0"/>
            <a:ext cx="30861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51620" cy="590549"/>
          </a:xfrm>
          <a:solidFill>
            <a:schemeClr val="tx1"/>
          </a:solidFill>
        </p:spPr>
        <p:txBody>
          <a:bodyPr lIns="274320" tIns="91440" rIns="91440"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5787470" cy="2283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1" y="590550"/>
            <a:ext cx="1981199" cy="400407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0" y="4629150"/>
            <a:ext cx="7467600" cy="141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7391400" y="4574984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597144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49" y="3600450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50"/>
            <a:ext cx="8991600" cy="341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49" y="4025503"/>
            <a:ext cx="8301851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0" y="4629150"/>
            <a:ext cx="7467600" cy="141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391400" y="4574984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2752369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064" y="865585"/>
            <a:ext cx="6270935" cy="341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209550"/>
            <a:ext cx="8762999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742950"/>
            <a:ext cx="2362200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0" y="4629150"/>
            <a:ext cx="7467600" cy="141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391400" y="4574984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8350691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603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838200" y="1123950"/>
            <a:ext cx="7467600" cy="3352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4629150"/>
            <a:ext cx="7467600" cy="141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391400" y="4574984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7695988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603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0" y="4629150"/>
            <a:ext cx="7467600" cy="141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391400" y="4574984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9778609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5181600" y="0"/>
            <a:ext cx="3962400" cy="45749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200" y="666750"/>
            <a:ext cx="5105399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57800" y="666750"/>
            <a:ext cx="3772272" cy="3908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38100" y="0"/>
            <a:ext cx="9220200" cy="590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200" y="133351"/>
            <a:ext cx="8953872" cy="457199"/>
          </a:xfrm>
        </p:spPr>
        <p:txBody>
          <a:bodyPr bIns="91440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734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481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4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3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3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95109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4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6731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2881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2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544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6198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819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6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26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83409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4/5/2019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984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7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02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6711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8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2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652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8358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7182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8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8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9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134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843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2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95818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482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8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754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3186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6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1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2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4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99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0121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6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4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6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9689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1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2785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30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3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416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019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1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394912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6" y="205979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6" y="1567544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040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44696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623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5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99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5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4/5/2019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576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19" y="971550"/>
            <a:ext cx="8713981" cy="362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  <a:prstGeom prst="rect">
            <a:avLst/>
          </a:prstGeom>
        </p:spPr>
        <p:txBody>
          <a:bodyPr vert="horz" wrap="square" lIns="0" tIns="0" rIns="0" bIns="91440" rtlCol="0" anchor="ctr" anchorCtr="0">
            <a:normAutofit/>
          </a:bodyPr>
          <a:lstStyle/>
          <a:p>
            <a:r>
              <a:rPr lang="en-US" dirty="0"/>
              <a:t>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61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576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19" y="971550"/>
            <a:ext cx="8713981" cy="362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  <a:prstGeom prst="rect">
            <a:avLst/>
          </a:prstGeom>
        </p:spPr>
        <p:txBody>
          <a:bodyPr vert="horz" wrap="square" lIns="0" tIns="0" rIns="0" bIns="91440" rtlCol="0" anchor="ctr" anchorCtr="0">
            <a:normAutofit/>
          </a:bodyPr>
          <a:lstStyle/>
          <a:p>
            <a:r>
              <a:rPr lang="en-US" dirty="0"/>
              <a:t> Click to edit Master 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4574984"/>
            <a:ext cx="9144000" cy="253916"/>
            <a:chOff x="0" y="4574984"/>
            <a:chExt cx="9144000" cy="253916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4629150"/>
              <a:ext cx="7467600" cy="1410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7391400" y="4574984"/>
              <a:ext cx="1752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BUSINESS AND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2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6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6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4" y="4767264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4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4/5/2019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498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2" y="699782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30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3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2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33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67" indent="-182867" algn="l" defTabSz="914333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60" indent="-285729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576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19" y="971550"/>
            <a:ext cx="8713981" cy="362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  <a:prstGeom prst="rect">
            <a:avLst/>
          </a:prstGeom>
        </p:spPr>
        <p:txBody>
          <a:bodyPr vert="horz" wrap="square" lIns="0" tIns="0" rIns="0" bIns="91440" rtlCol="0" anchor="ctr" anchorCtr="0">
            <a:normAutofit/>
          </a:bodyPr>
          <a:lstStyle/>
          <a:p>
            <a:r>
              <a:rPr lang="en-US" dirty="0"/>
              <a:t> Click to edit Master 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95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871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business and industry focal groups cited </a:t>
            </a:r>
            <a:r>
              <a:rPr lang="en-US" sz="2400" b="1" dirty="0">
                <a:solidFill>
                  <a:schemeClr val="accent3"/>
                </a:solidFill>
              </a:rPr>
              <a:t>non-academic skills</a:t>
            </a:r>
            <a:r>
              <a:rPr lang="en-US" sz="2400" dirty="0"/>
              <a:t> with greater frequency than the community groups: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3735"/>
            <a:ext cx="9143998" cy="2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6E271-6097-654A-88B6-ED25EECB757A}"/>
              </a:ext>
            </a:extLst>
          </p:cNvPr>
          <p:cNvSpPr txBox="1"/>
          <p:nvPr/>
        </p:nvSpPr>
        <p:spPr>
          <a:xfrm>
            <a:off x="2756807" y="937727"/>
            <a:ext cx="638719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marR="0" lvl="0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KU freshman are asked to give the ONE word to describe their senior year in high school, it is…..</a:t>
            </a:r>
          </a:p>
          <a:p>
            <a:pPr marL="742931" marR="0" lvl="1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BORING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525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3" marR="0" lvl="0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asked what in high school prepared them most for success in life, KU students said…</a:t>
            </a:r>
          </a:p>
          <a:p>
            <a:pPr marL="742931" marR="0" lvl="1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Extra-Curricular Activities</a:t>
            </a:r>
          </a:p>
          <a:p>
            <a:pPr marL="285743" marR="0" lvl="0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525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3" marR="0" lvl="0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future teachers from KU are asked if they learned more about teaching from student teaching or from 4 years of college, they say…</a:t>
            </a:r>
          </a:p>
          <a:p>
            <a:pPr marL="742931" marR="0" lvl="1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course they said STUDENT TEACHING!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2A551BD-FAED-6D43-A626-ED1AEA15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7" y="0"/>
            <a:ext cx="8686800" cy="898921"/>
          </a:xfrm>
        </p:spPr>
        <p:txBody>
          <a:bodyPr/>
          <a:lstStyle/>
          <a:p>
            <a:r>
              <a:rPr lang="en-US" dirty="0"/>
              <a:t>Future Teachers from the University of Kansas…</a:t>
            </a:r>
          </a:p>
        </p:txBody>
      </p:sp>
    </p:spTree>
    <p:extLst>
      <p:ext uri="{BB962C8B-B14F-4D97-AF65-F5344CB8AC3E}">
        <p14:creationId xmlns:p14="http://schemas.microsoft.com/office/powerpoint/2010/main" val="22403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45473" y="0"/>
            <a:ext cx="4929070" cy="855127"/>
          </a:xfrm>
        </p:spPr>
        <p:txBody>
          <a:bodyPr>
            <a:noAutofit/>
          </a:bodyPr>
          <a:lstStyle/>
          <a:p>
            <a:r>
              <a:rPr lang="en-US" sz="2800" dirty="0"/>
              <a:t>Kansans Can Competencies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63CC0-E995-EC4C-A60E-5EB7DA868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4" y="734459"/>
            <a:ext cx="2267104" cy="3674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D6FB8-28E6-A04B-8268-39F93A6AB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8889" r="3987" b="18889"/>
          <a:stretch/>
        </p:blipFill>
        <p:spPr>
          <a:xfrm>
            <a:off x="3483429" y="-72605"/>
            <a:ext cx="5660571" cy="5267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E4981-CE8C-3247-B07F-31B9179DA924}"/>
              </a:ext>
            </a:extLst>
          </p:cNvPr>
          <p:cNvSpPr txBox="1"/>
          <p:nvPr/>
        </p:nvSpPr>
        <p:spPr>
          <a:xfrm>
            <a:off x="2214017" y="3465555"/>
            <a:ext cx="193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www.menti.com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47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61 8</a:t>
            </a:r>
          </a:p>
        </p:txBody>
      </p:sp>
    </p:spTree>
    <p:extLst>
      <p:ext uri="{BB962C8B-B14F-4D97-AF65-F5344CB8AC3E}">
        <p14:creationId xmlns:p14="http://schemas.microsoft.com/office/powerpoint/2010/main" val="13200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BE19-8212-1C49-820C-A540BC8B0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5FC7F-F8DE-AD4B-A8A5-D0FA81531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mentimeter.com/s/b647c78ca49d11b4c9f31cd10c35061b/019ae4b98033/edit">
            <a:extLst>
              <a:ext uri="{FF2B5EF4-FFF2-40B4-BE49-F238E27FC236}">
                <a16:creationId xmlns:a16="http://schemas.microsoft.com/office/drawing/2014/main" id="{A7E05BE8-17AE-6A42-8D7A-F72A708AEC5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8120" y="-22859"/>
            <a:ext cx="6172200" cy="855127"/>
          </a:xfrm>
        </p:spPr>
        <p:txBody>
          <a:bodyPr>
            <a:noAutofit/>
          </a:bodyPr>
          <a:lstStyle/>
          <a:p>
            <a:r>
              <a:rPr lang="en-US" sz="3375" dirty="0"/>
              <a:t>Kansans said…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83795-9D1B-324F-BA6A-0A7159A17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0"/>
            <a:ext cx="91439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8120" y="-22859"/>
            <a:ext cx="6172200" cy="855127"/>
          </a:xfrm>
        </p:spPr>
        <p:txBody>
          <a:bodyPr>
            <a:noAutofit/>
          </a:bodyPr>
          <a:lstStyle/>
          <a:p>
            <a:r>
              <a:rPr lang="en-US" sz="3375" dirty="0"/>
              <a:t>Kansans said…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C15849-BC71-F842-8F2E-8A2D1A1A5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488"/>
            <a:ext cx="9372600" cy="39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to Redesign Schools!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528FA-6BB3-8C49-998A-D1706C3FB1C1}"/>
              </a:ext>
            </a:extLst>
          </p:cNvPr>
          <p:cNvSpPr/>
          <p:nvPr/>
        </p:nvSpPr>
        <p:spPr>
          <a:xfrm>
            <a:off x="2648104" y="1314450"/>
            <a:ext cx="6552341" cy="29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WHAT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SKILLS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DO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BUSINESS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&amp;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INDUSTRY SAY 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ARE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LACKING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IN HIGH SCHOOL, TWO-YEAR and FOUR-YEAR COLLEGE PROGRAM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GRADUATES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?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15254B"/>
              </a:solidFill>
              <a:effectLst/>
              <a:uLnTx/>
              <a:uFillTx/>
              <a:latin typeface="Arial"/>
              <a:ea typeface="MS Mincho" panose="02020609040205080304" pitchFamily="49" charset="-128"/>
              <a:cs typeface="Times New Roman" panose="02020603050405020304" pitchFamily="18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95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3">
            <a:extLst>
              <a:ext uri="{FF2B5EF4-FFF2-40B4-BE49-F238E27FC236}">
                <a16:creationId xmlns:a16="http://schemas.microsoft.com/office/drawing/2014/main" id="{234D9A87-1903-E143-86FE-96E4BCEC9B96}"/>
              </a:ext>
            </a:extLst>
          </p:cNvPr>
          <p:cNvSpPr txBox="1"/>
          <p:nvPr/>
        </p:nvSpPr>
        <p:spPr>
          <a:xfrm>
            <a:off x="228600" y="114300"/>
            <a:ext cx="8126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378" rtl="0" eaLnBrk="1" fontAlgn="auto" latinLnBrk="0" hangingPunct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HIGH SCHOOL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D4DCC81C-C78B-AD41-9E03-7FEAE1A9FAEA}"/>
              </a:ext>
            </a:extLst>
          </p:cNvPr>
          <p:cNvSpPr txBox="1"/>
          <p:nvPr/>
        </p:nvSpPr>
        <p:spPr>
          <a:xfrm>
            <a:off x="3028950" y="992454"/>
            <a:ext cx="577215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Professionalism/Work Ethic . . . . . . . . .  80.3%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Teamwork/Collaboration . . . . . . . . . . .   75.7%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  70.8%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63.4%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 57.5%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Information Technology Applications.     53.0%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   52.7%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   52.1%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…  42.5%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  36.3%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55E1D-7097-EE4A-940A-C8C7DBF416F3}"/>
              </a:ext>
            </a:extLst>
          </p:cNvPr>
          <p:cNvSpPr/>
          <p:nvPr/>
        </p:nvSpPr>
        <p:spPr>
          <a:xfrm>
            <a:off x="4431094" y="4402094"/>
            <a:ext cx="49063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marR="0" lvl="4" indent="-12665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350" b="0" i="1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F04AB-7344-1344-80B4-59C3D9E95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F7EB3582-4AF5-5A45-A6C5-FEB490406D83}"/>
              </a:ext>
            </a:extLst>
          </p:cNvPr>
          <p:cNvSpPr txBox="1"/>
          <p:nvPr/>
        </p:nvSpPr>
        <p:spPr>
          <a:xfrm>
            <a:off x="73704" y="66512"/>
            <a:ext cx="9070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378" rtl="0" eaLnBrk="1" fontAlgn="auto" latinLnBrk="0" hangingPunct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TWO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0BB1C046-B6E4-5445-8687-3C154EBB7FF2}"/>
              </a:ext>
            </a:extLst>
          </p:cNvPr>
          <p:cNvSpPr txBox="1"/>
          <p:nvPr/>
        </p:nvSpPr>
        <p:spPr>
          <a:xfrm>
            <a:off x="2857500" y="1085850"/>
            <a:ext cx="753210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83.4%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82.7%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	82.0%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.	72.2%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71.5%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.	70.6%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Information Technology Applications. .	68.6%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.	58.3%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. 	56.9%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	45.5%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3938D-C0C1-3F4F-9A93-7628CA094904}"/>
              </a:ext>
            </a:extLst>
          </p:cNvPr>
          <p:cNvSpPr/>
          <p:nvPr/>
        </p:nvSpPr>
        <p:spPr>
          <a:xfrm>
            <a:off x="4343400" y="4454521"/>
            <a:ext cx="50292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marR="0" lvl="4" indent="-12665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32883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BD8B2A53-FC3A-A449-87FA-7D89815C3696}"/>
              </a:ext>
            </a:extLst>
          </p:cNvPr>
          <p:cNvSpPr txBox="1"/>
          <p:nvPr/>
        </p:nvSpPr>
        <p:spPr>
          <a:xfrm>
            <a:off x="73705" y="108897"/>
            <a:ext cx="9070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378" rtl="0" eaLnBrk="1" fontAlgn="auto" latinLnBrk="0" hangingPunct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FOUR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886B9177-FD0F-7245-B707-7D067BE3C974}"/>
              </a:ext>
            </a:extLst>
          </p:cNvPr>
          <p:cNvSpPr txBox="1"/>
          <p:nvPr/>
        </p:nvSpPr>
        <p:spPr>
          <a:xfrm>
            <a:off x="2800350" y="1007895"/>
            <a:ext cx="753210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	95.4%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94.4%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93.8%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93.1%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	92.1%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	85.6%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Leadership . . . . . . . . . . . . . . . . . . . . . . . 	81.8%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Information Technology Applications. 	81.0%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	81.0%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	78.3%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Franklin Gothic"/>
              <a:buChar char="▪"/>
              <a:tabLst>
                <a:tab pos="4687771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62CFC-9FC1-D64C-90A8-C79717B29443}"/>
              </a:ext>
            </a:extLst>
          </p:cNvPr>
          <p:cNvSpPr/>
          <p:nvPr/>
        </p:nvSpPr>
        <p:spPr>
          <a:xfrm>
            <a:off x="4425379" y="4417534"/>
            <a:ext cx="502920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marR="0" lvl="4" indent="-12665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15518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BA67E-B11A-164E-BA6C-DD373CE82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9173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E47E24-F2D7-0844-ABBA-A7ADB77D74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2052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90" y="145345"/>
            <a:ext cx="7200950" cy="67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defTabSz="457189">
              <a:defRPr/>
            </a:pPr>
            <a:fld id="{00000000-1234-1234-1234-123412341234}" type="slidenum">
              <a:rPr lang="en">
                <a:solidFill>
                  <a:srgbClr val="15284B">
                    <a:tint val="75000"/>
                  </a:srgbClr>
                </a:solidFill>
                <a:latin typeface="Segoe UI"/>
              </a:rPr>
              <a:pPr defTabSz="457189">
                <a:defRPr/>
              </a:pPr>
              <a:t>22</a:t>
            </a:fld>
            <a:endParaRPr>
              <a:solidFill>
                <a:srgbClr val="15284B">
                  <a:tint val="75000"/>
                </a:srgbClr>
              </a:solidFill>
              <a:latin typeface="Segoe UI"/>
            </a:endParaRPr>
          </a:p>
        </p:txBody>
      </p:sp>
      <p:graphicFrame>
        <p:nvGraphicFramePr>
          <p:cNvPr id="723" name="Shape 723"/>
          <p:cNvGraphicFramePr/>
          <p:nvPr>
            <p:extLst/>
          </p:nvPr>
        </p:nvGraphicFramePr>
        <p:xfrm>
          <a:off x="864089" y="895739"/>
          <a:ext cx="8180384" cy="42621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0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03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pic>
        <p:nvPicPr>
          <p:cNvPr id="3" name="Picture 2" descr="microsoft-logo-1.jpg">
            <a:extLst>
              <a:ext uri="{FF2B5EF4-FFF2-40B4-BE49-F238E27FC236}">
                <a16:creationId xmlns:a16="http://schemas.microsoft.com/office/drawing/2014/main" id="{B88D459B-F3C1-8E44-8709-7A1B97F89F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11" y="1149330"/>
            <a:ext cx="1706158" cy="1225550"/>
          </a:xfrm>
          <a:prstGeom prst="rect">
            <a:avLst/>
          </a:prstGeom>
        </p:spPr>
      </p:pic>
      <p:pic>
        <p:nvPicPr>
          <p:cNvPr id="4" name="Picture 3" descr="largeNewGoogleLogoFinalFlat-a.png">
            <a:extLst>
              <a:ext uri="{FF2B5EF4-FFF2-40B4-BE49-F238E27FC236}">
                <a16:creationId xmlns:a16="http://schemas.microsoft.com/office/drawing/2014/main" id="{9AC2F72E-34DC-1649-84E3-BE41D63F53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07" y="1384864"/>
            <a:ext cx="2559050" cy="990016"/>
          </a:xfrm>
          <a:prstGeom prst="rect">
            <a:avLst/>
          </a:prstGeom>
        </p:spPr>
      </p:pic>
      <p:pic>
        <p:nvPicPr>
          <p:cNvPr id="5" name="Picture 4" descr="2000px-Apple_Computer_Logo_rainbow.svg.png">
            <a:extLst>
              <a:ext uri="{FF2B5EF4-FFF2-40B4-BE49-F238E27FC236}">
                <a16:creationId xmlns:a16="http://schemas.microsoft.com/office/drawing/2014/main" id="{EDB38644-C543-794F-957B-F799A0F33B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01" y="1212849"/>
            <a:ext cx="1081368" cy="122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7E591-51DD-A44D-85B3-86E484339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423" y="3506348"/>
            <a:ext cx="2930589" cy="857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F8DFF-CACF-3E41-A8B6-52619E87D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819" y="2642164"/>
            <a:ext cx="2540000" cy="596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7DD1F6-B51B-4D4B-BA3A-B6F9CE385B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0926" y="3389472"/>
            <a:ext cx="2957262" cy="1082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66BD6E-E16B-9845-8D44-7D0FCB727561}"/>
              </a:ext>
            </a:extLst>
          </p:cNvPr>
          <p:cNvSpPr txBox="1"/>
          <p:nvPr/>
        </p:nvSpPr>
        <p:spPr>
          <a:xfrm>
            <a:off x="0" y="185451"/>
            <a:ext cx="859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do you want to be the CEO of for the next 10 years?</a:t>
            </a:r>
          </a:p>
        </p:txBody>
      </p:sp>
    </p:spTree>
    <p:extLst>
      <p:ext uri="{BB962C8B-B14F-4D97-AF65-F5344CB8AC3E}">
        <p14:creationId xmlns:p14="http://schemas.microsoft.com/office/powerpoint/2010/main" val="17953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BE19-8212-1C49-820C-A540BC8B0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5FC7F-F8DE-AD4B-A8A5-D0FA81531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mentimeter.com/s/b647c78ca49d11b4c9f31cd10c35061b/019ae4b98033/edit">
            <a:extLst>
              <a:ext uri="{FF2B5EF4-FFF2-40B4-BE49-F238E27FC236}">
                <a16:creationId xmlns:a16="http://schemas.microsoft.com/office/drawing/2014/main" id="{A7E05BE8-17AE-6A42-8D7A-F72A708AEC5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6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71550"/>
            <a:ext cx="8801100" cy="34290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133350"/>
            <a:ext cx="8686800" cy="765175"/>
          </a:xfrm>
        </p:spPr>
        <p:txBody>
          <a:bodyPr/>
          <a:lstStyle/>
          <a:p>
            <a:r>
              <a:rPr lang="en-US"/>
              <a:t>Creating a Vision for Kansas</a:t>
            </a:r>
            <a:endParaRPr lang="en-US" dirty="0"/>
          </a:p>
        </p:txBody>
      </p:sp>
      <p:pic>
        <p:nvPicPr>
          <p:cNvPr id="2" name="Picture 1" descr="CBDCBenUMAA2Az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7160"/>
            <a:ext cx="9144000" cy="833748"/>
          </a:xfrm>
        </p:spPr>
        <p:txBody>
          <a:bodyPr>
            <a:normAutofit/>
          </a:bodyPr>
          <a:lstStyle/>
          <a:p>
            <a:r>
              <a:rPr lang="en-US" dirty="0"/>
              <a:t>Creating a Vision for Kansas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a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sp>
        <p:nvSpPr>
          <p:cNvPr id="11" name="KEY"/>
          <p:cNvSpPr/>
          <p:nvPr/>
        </p:nvSpPr>
        <p:spPr>
          <a:xfrm>
            <a:off x="1508760" y="605046"/>
            <a:ext cx="6126480" cy="2903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51938" cy="74295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KANSAS </a:t>
            </a:r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CHILDREN</a:t>
            </a:r>
            <a:r>
              <a:rPr lang="en-US" dirty="0">
                <a:latin typeface="Century Gothic" panose="020B0502020202020204" pitchFamily="34" charset="0"/>
              </a:rPr>
              <a:t> KANSAS’ 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FUTURE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/>
              <a:t>Tour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08760" y="556797"/>
            <a:ext cx="6126480" cy="384274"/>
          </a:xfrm>
          <a:prstGeom prst="rect">
            <a:avLst/>
          </a:prstGeom>
          <a:noFill/>
        </p:spPr>
        <p:txBody>
          <a:bodyPr wrap="square" lIns="457200" rIns="0" numCol="2" spcCol="54864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Community Conversation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Business and Industry</a:t>
            </a:r>
          </a:p>
        </p:txBody>
      </p:sp>
      <p:pic>
        <p:nvPicPr>
          <p:cNvPr id="10" name="COM DO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654278"/>
            <a:ext cx="182880" cy="182880"/>
          </a:xfrm>
          <a:prstGeom prst="rect">
            <a:avLst/>
          </a:prstGeom>
        </p:spPr>
      </p:pic>
      <p:pic>
        <p:nvPicPr>
          <p:cNvPr id="21" name="BUS DO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654278"/>
            <a:ext cx="182880" cy="182880"/>
          </a:xfrm>
          <a:prstGeom prst="rect">
            <a:avLst/>
          </a:prstGeom>
        </p:spPr>
      </p:pic>
      <p:pic>
        <p:nvPicPr>
          <p:cNvPr id="23" name="cc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24" name="cc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25" name="cc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26" name="cc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27" name="cc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28" name="cc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29" name="cc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30" name="cc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31" name="cc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32" name="bus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34" name="bus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35" name="bus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36" name="bus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37" name="bus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  <p:pic>
        <p:nvPicPr>
          <p:cNvPr id="38" name="bus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4" y="956310"/>
            <a:ext cx="739077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71550"/>
            <a:ext cx="8801100" cy="3429000"/>
          </a:xfrm>
        </p:spPr>
        <p:txBody>
          <a:bodyPr>
            <a:normAutofit/>
          </a:bodyPr>
          <a:lstStyle/>
          <a:p>
            <a:r>
              <a:rPr lang="en-US" sz="3600" dirty="0"/>
              <a:t>What do you believe were the MOST frequent responses from people on at the open meetings to the question, “What are the skills, attributes and characteristics of a successful 24 year old Kansan?”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133350"/>
            <a:ext cx="8686800" cy="765175"/>
          </a:xfrm>
        </p:spPr>
        <p:txBody>
          <a:bodyPr/>
          <a:lstStyle/>
          <a:p>
            <a:r>
              <a:rPr lang="en-US"/>
              <a:t>Creating a Vision for Kansas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36"/>
            <a:ext cx="9144000" cy="2416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36"/>
            <a:ext cx="9144000" cy="2416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36"/>
            <a:ext cx="9144000" cy="2416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36"/>
            <a:ext cx="9144000" cy="241602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From the first set of focus group responses, what characteristics of success were most frequently cited?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36"/>
            <a:ext cx="9144000" cy="2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KS Children KS Future">
      <a:dk1>
        <a:sysClr val="windowText" lastClr="000000"/>
      </a:dk1>
      <a:lt1>
        <a:srgbClr val="FFFFFF"/>
      </a:lt1>
      <a:dk2>
        <a:srgbClr val="3F3F3F"/>
      </a:dk2>
      <a:lt2>
        <a:srgbClr val="D8D8D8"/>
      </a:lt2>
      <a:accent1>
        <a:srgbClr val="6CB0CE"/>
      </a:accent1>
      <a:accent2>
        <a:srgbClr val="BED63D"/>
      </a:accent2>
      <a:accent3>
        <a:srgbClr val="F18A40"/>
      </a:accent3>
      <a:accent4>
        <a:srgbClr val="BE0E00"/>
      </a:accent4>
      <a:accent5>
        <a:srgbClr val="FEC22A"/>
      </a:accent5>
      <a:accent6>
        <a:srgbClr val="005158"/>
      </a:accent6>
      <a:hlink>
        <a:srgbClr val="BE0E00"/>
      </a:hlink>
      <a:folHlink>
        <a:srgbClr val="000A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KS Children KS Future">
      <a:dk1>
        <a:sysClr val="windowText" lastClr="000000"/>
      </a:dk1>
      <a:lt1>
        <a:srgbClr val="FFFFFF"/>
      </a:lt1>
      <a:dk2>
        <a:srgbClr val="3F3F3F"/>
      </a:dk2>
      <a:lt2>
        <a:srgbClr val="D8D8D8"/>
      </a:lt2>
      <a:accent1>
        <a:srgbClr val="6CB0CE"/>
      </a:accent1>
      <a:accent2>
        <a:srgbClr val="BED63D"/>
      </a:accent2>
      <a:accent3>
        <a:srgbClr val="F18A40"/>
      </a:accent3>
      <a:accent4>
        <a:srgbClr val="BE0E00"/>
      </a:accent4>
      <a:accent5>
        <a:srgbClr val="FEC22A"/>
      </a:accent5>
      <a:accent6>
        <a:srgbClr val="005158"/>
      </a:accent6>
      <a:hlink>
        <a:srgbClr val="BE0E00"/>
      </a:hlink>
      <a:folHlink>
        <a:srgbClr val="000A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KS Children KS Future">
      <a:dk1>
        <a:sysClr val="windowText" lastClr="000000"/>
      </a:dk1>
      <a:lt1>
        <a:srgbClr val="FFFFFF"/>
      </a:lt1>
      <a:dk2>
        <a:srgbClr val="3F3F3F"/>
      </a:dk2>
      <a:lt2>
        <a:srgbClr val="D8D8D8"/>
      </a:lt2>
      <a:accent1>
        <a:srgbClr val="6CB0CE"/>
      </a:accent1>
      <a:accent2>
        <a:srgbClr val="BED63D"/>
      </a:accent2>
      <a:accent3>
        <a:srgbClr val="F18A40"/>
      </a:accent3>
      <a:accent4>
        <a:srgbClr val="BE0E00"/>
      </a:accent4>
      <a:accent5>
        <a:srgbClr val="FEC22A"/>
      </a:accent5>
      <a:accent6>
        <a:srgbClr val="005158"/>
      </a:accent6>
      <a:hlink>
        <a:srgbClr val="BE0E00"/>
      </a:hlink>
      <a:folHlink>
        <a:srgbClr val="000A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19886</TotalTime>
  <Words>782</Words>
  <Application>Microsoft Office PowerPoint</Application>
  <PresentationFormat>On-screen Show (16:9)</PresentationFormat>
  <Paragraphs>120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Arial</vt:lpstr>
      <vt:lpstr>Arial Black</vt:lpstr>
      <vt:lpstr>Arial Narrow</vt:lpstr>
      <vt:lpstr>Calibri</vt:lpstr>
      <vt:lpstr>Century Gothic</vt:lpstr>
      <vt:lpstr>Franklin Gothic</vt:lpstr>
      <vt:lpstr>MS Mincho</vt:lpstr>
      <vt:lpstr>Open Sans</vt:lpstr>
      <vt:lpstr>Roboto</vt:lpstr>
      <vt:lpstr>Segoe UI</vt:lpstr>
      <vt:lpstr>Segoe UI Light</vt:lpstr>
      <vt:lpstr>Times New Roman</vt:lpstr>
      <vt:lpstr>1_Office Theme</vt:lpstr>
      <vt:lpstr>KansansCAN-Blank-Template</vt:lpstr>
      <vt:lpstr>3_KansansCAN-Blank-Template</vt:lpstr>
      <vt:lpstr>4_KansansCAN-Blank-Template</vt:lpstr>
      <vt:lpstr>1_KansansCAN-Blank-Template</vt:lpstr>
      <vt:lpstr>6_Office Theme</vt:lpstr>
      <vt:lpstr>5_KansansCAN-Blank-Template</vt:lpstr>
      <vt:lpstr>7_KansansCAN-Blank-Template</vt:lpstr>
      <vt:lpstr>3_Office Theme</vt:lpstr>
      <vt:lpstr>Office Theme</vt:lpstr>
      <vt:lpstr>2_Office Theme</vt:lpstr>
      <vt:lpstr>Kansas Leads the World in the Success of Each Student.</vt:lpstr>
      <vt:lpstr>PowerPoint Presentation</vt:lpstr>
      <vt:lpstr>PowerPoint Presentation</vt:lpstr>
      <vt:lpstr>PowerPoint Presentation</vt:lpstr>
      <vt:lpstr>Creating a Vision for Kansas</vt:lpstr>
      <vt:lpstr>Creating a Vision for Kansas</vt:lpstr>
      <vt:lpstr>KANSAS CHILDREN KANSAS’ FUTURE Tour</vt:lpstr>
      <vt:lpstr>Creating a Vision for Kansas</vt:lpstr>
      <vt:lpstr>From the first set of focus group responses, what characteristics of success were most frequently cited?</vt:lpstr>
      <vt:lpstr>The business and industry focal groups cited non-academic skills with greater frequency than the community groups:</vt:lpstr>
      <vt:lpstr>Future Teachers from the University of Kansas…</vt:lpstr>
      <vt:lpstr>Kansans Can Competencies</vt:lpstr>
      <vt:lpstr>PowerPoint Presentation</vt:lpstr>
      <vt:lpstr>Kansans said…</vt:lpstr>
      <vt:lpstr>Kansans said…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Kansas School Redesign Principles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260</cp:revision>
  <dcterms:created xsi:type="dcterms:W3CDTF">2012-10-22T13:49:38Z</dcterms:created>
  <dcterms:modified xsi:type="dcterms:W3CDTF">2019-04-05T18:24:03Z</dcterms:modified>
</cp:coreProperties>
</file>