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30" r:id="rId3"/>
    <p:sldMasterId id="2147483763" r:id="rId4"/>
    <p:sldMasterId id="2147483787" r:id="rId5"/>
    <p:sldMasterId id="2147483810" r:id="rId6"/>
    <p:sldMasterId id="2147483828" r:id="rId7"/>
    <p:sldMasterId id="2147483844" r:id="rId8"/>
  </p:sldMasterIdLst>
  <p:notesMasterIdLst>
    <p:notesMasterId r:id="rId24"/>
  </p:notesMasterIdLst>
  <p:handoutMasterIdLst>
    <p:handoutMasterId r:id="rId25"/>
  </p:handoutMasterIdLst>
  <p:sldIdLst>
    <p:sldId id="457" r:id="rId9"/>
    <p:sldId id="868" r:id="rId10"/>
    <p:sldId id="663" r:id="rId11"/>
    <p:sldId id="969" r:id="rId12"/>
    <p:sldId id="990" r:id="rId13"/>
    <p:sldId id="1043" r:id="rId14"/>
    <p:sldId id="971" r:id="rId15"/>
    <p:sldId id="972" r:id="rId16"/>
    <p:sldId id="973" r:id="rId17"/>
    <p:sldId id="968" r:id="rId18"/>
    <p:sldId id="951" r:id="rId19"/>
    <p:sldId id="274" r:id="rId20"/>
    <p:sldId id="949" r:id="rId21"/>
    <p:sldId id="829" r:id="rId22"/>
    <p:sldId id="45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45" autoAdjust="0"/>
    <p:restoredTop sz="96437" autoAdjust="0"/>
  </p:normalViewPr>
  <p:slideViewPr>
    <p:cSldViewPr snapToGrid="0" snapToObjects="1">
      <p:cViewPr varScale="1">
        <p:scale>
          <a:sx n="171" d="100"/>
          <a:sy n="171" d="100"/>
        </p:scale>
        <p:origin x="92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6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6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24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2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7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94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0151" y="8803808"/>
            <a:ext cx="3170249" cy="4815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738C3-809A-44D0-8DB9-37511DB1A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5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2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5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1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78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38616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77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34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6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6530737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894973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96493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00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38604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79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68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7" y="240030"/>
            <a:ext cx="2853226" cy="46634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42075" y="4857762"/>
            <a:ext cx="6495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bg1">
                    <a:lumMod val="75000"/>
                  </a:schemeClr>
                </a:solidFill>
              </a:rPr>
              <a:t>www.ksde.org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257550"/>
            <a:ext cx="6172212" cy="990600"/>
          </a:xfrm>
          <a:prstGeom prst="rect">
            <a:avLst/>
          </a:prstGeom>
          <a:noFill/>
        </p:spPr>
        <p:txBody>
          <a:bodyPr lIns="91440" tIns="91440" rIns="91440" bIns="91440" anchor="ctr" anchorCtr="0">
            <a:normAutofit/>
          </a:bodyPr>
          <a:lstStyle>
            <a:lvl1pPr marL="0" indent="0" algn="r">
              <a:buNone/>
              <a:defRPr sz="2400" spc="0">
                <a:solidFill>
                  <a:schemeClr val="accent2"/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986790"/>
            <a:ext cx="2380253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9401" y="1305641"/>
            <a:ext cx="6172199" cy="1846659"/>
          </a:xfrm>
        </p:spPr>
        <p:txBody>
          <a:bodyPr wrap="square" lIns="274320" tIns="182880" rIns="274320" bIns="182880" anchor="ctr" anchorCtr="0">
            <a:spAutoFit/>
          </a:bodyPr>
          <a:lstStyle>
            <a:lvl1pPr algn="r">
              <a:defRPr sz="4800" b="0" cap="all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8618" y="4248150"/>
            <a:ext cx="590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+mj-lt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1355558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9224" y="1444003"/>
            <a:ext cx="7589520" cy="1889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606683"/>
            <a:ext cx="7589520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61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09600" y="1276350"/>
            <a:ext cx="7845552" cy="2819400"/>
          </a:xfrm>
          <a:noFill/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39175"/>
            <a:ext cx="7845552" cy="584775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22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62975"/>
            <a:ext cx="7845552" cy="584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49224" y="1285853"/>
            <a:ext cx="5599176" cy="3040832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365760" bIns="36576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24601" y="2007177"/>
            <a:ext cx="2170113" cy="1292662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142926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1504950"/>
            <a:ext cx="5943600" cy="1600200"/>
          </a:xfrm>
          <a:noFill/>
        </p:spPr>
        <p:txBody>
          <a:bodyPr wrap="square" lIns="182880" tIns="182880" rIns="182880" bIns="0" anchor="b" anchorCtr="0">
            <a:normAutofit/>
          </a:bodyPr>
          <a:lstStyle>
            <a:lvl1pPr algn="l">
              <a:defRPr sz="4300" b="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5140"/>
            <a:ext cx="5943592" cy="916811"/>
          </a:xfrm>
          <a:prstGeom prst="rect">
            <a:avLst/>
          </a:prstGeom>
          <a:noFill/>
        </p:spPr>
        <p:txBody>
          <a:bodyPr lIns="182880" tIns="0" rIns="182880" bIns="182880" anchor="t" anchorCtr="0">
            <a:noAutofit/>
          </a:bodyPr>
          <a:lstStyle>
            <a:lvl1pPr marL="0" indent="0" algn="l">
              <a:buNone/>
              <a:defRPr sz="2400" spc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" y="499110"/>
            <a:ext cx="2363531" cy="4206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7766" y="4841054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948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header Slid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76429"/>
            <a:ext cx="7848600" cy="677108"/>
          </a:xfrm>
        </p:spPr>
        <p:txBody>
          <a:bodyPr tIns="182880" r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179552"/>
            <a:ext cx="7848600" cy="553998"/>
          </a:xfrm>
          <a:prstGeom prst="rect">
            <a:avLst/>
          </a:prstGeom>
          <a:noFill/>
        </p:spPr>
        <p:txBody>
          <a:bodyPr wrap="square" tIns="0" bIns="182880" anchor="t" anchorCtr="0">
            <a:spAutoFit/>
          </a:bodyPr>
          <a:lstStyle>
            <a:lvl1pPr marL="0" indent="0">
              <a:buNone/>
              <a:defRPr sz="24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809750"/>
            <a:ext cx="7848600" cy="2286000"/>
          </a:xfrm>
        </p:spPr>
        <p:txBody>
          <a:bodyPr tIns="182880" anchor="ctr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8695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224" y="484317"/>
            <a:ext cx="7845552" cy="769441"/>
          </a:xfrm>
          <a:noFill/>
        </p:spPr>
        <p:txBody>
          <a:bodyPr wrap="square" rIns="731520" bIns="182880" anchor="ctr" anchorCtr="0">
            <a:sp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31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95500" y="1047751"/>
            <a:ext cx="4953000" cy="1169551"/>
          </a:xfrm>
        </p:spPr>
        <p:txBody>
          <a:bodyPr tIns="274320" bIns="274320" anchor="ctr" anchorCtr="0"/>
          <a:lstStyle>
            <a:lvl1pPr>
              <a:defRPr sz="40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095500" y="3313152"/>
            <a:ext cx="4953000" cy="461665"/>
          </a:xfrm>
          <a:noFill/>
        </p:spPr>
        <p:txBody>
          <a:bodyPr/>
          <a:lstStyle>
            <a:lvl1pPr algn="r">
              <a:defRPr sz="18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0657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9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0364" y="4886295"/>
            <a:ext cx="4742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4886295"/>
            <a:ext cx="4058992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Kansas leads</a:t>
            </a:r>
            <a:r>
              <a:rPr lang="en-US" sz="700" baseline="0" dirty="0">
                <a:solidFill>
                  <a:schemeClr val="tx2"/>
                </a:solidFill>
              </a:rPr>
              <a:t> the world in the success of each student.</a:t>
            </a:r>
            <a:endParaRPr lang="en-US" sz="7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7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571500" y="57150"/>
            <a:ext cx="8001000" cy="4572000"/>
          </a:xfrm>
          <a:solidFill>
            <a:schemeClr val="bg2">
              <a:lumMod val="95000"/>
            </a:schemeClr>
          </a:solidFill>
        </p:spPr>
        <p:txBody>
          <a:bodyPr rIns="365760">
            <a:noAutofit/>
          </a:bodyPr>
          <a:lstStyle>
            <a:lvl1pPr marL="91438" indent="0" algn="ctr"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319086"/>
          </a:xfrm>
        </p:spPr>
        <p:txBody>
          <a:bodyPr anchor="b"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364" y="4870907"/>
            <a:ext cx="6038036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 | </a:t>
            </a:r>
            <a:r>
              <a:rPr lang="en-US" sz="800" dirty="0">
                <a:solidFill>
                  <a:srgbClr val="15284B"/>
                </a:solidFill>
              </a:rPr>
              <a:t>Kansas leads the world in the success of each student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39559843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c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-114300"/>
            <a:ext cx="2971800" cy="537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9" y="98108"/>
            <a:ext cx="5181601" cy="10772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6749" y="1811120"/>
            <a:ext cx="2152650" cy="1292662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971800" y="2262114"/>
            <a:ext cx="5181600" cy="100027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8" y="4095750"/>
            <a:ext cx="15456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448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23988"/>
            <a:ext cx="6309360" cy="430887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accent2"/>
                </a:solidFill>
              </a:rPr>
              <a:t>KANSAS</a:t>
            </a:r>
            <a:r>
              <a:rPr lang="en-US" sz="700" baseline="0" dirty="0">
                <a:solidFill>
                  <a:schemeClr val="accent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accent2"/>
                </a:solidFill>
              </a:rPr>
              <a:t>| www.ksde.org</a:t>
            </a:r>
            <a:endParaRPr lang="en-US" sz="700" i="1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8" y="4095750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577449"/>
            <a:ext cx="7620000" cy="553998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299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66750" y="1590140"/>
            <a:ext cx="7589838" cy="553998"/>
          </a:xfrm>
          <a:noFill/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66750" y="3624265"/>
            <a:ext cx="6648450" cy="553998"/>
          </a:xfrm>
          <a:noFill/>
        </p:spPr>
        <p:txBody>
          <a:bodyPr lIns="0" tIns="91440" rIns="0" bIns="91440" anchor="ctr" anchorCtr="0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66750" y="4459129"/>
            <a:ext cx="6648450" cy="215444"/>
          </a:xfrm>
          <a:noFill/>
        </p:spPr>
        <p:txBody>
          <a:bodyPr lIns="182880" tIns="0" rIns="182880" bIns="0" anchor="ctr" anchorCtr="0"/>
          <a:lstStyle>
            <a:lvl1pPr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0653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8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3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1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06" indent="-342875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2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3088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8250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3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6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3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3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3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3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1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3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8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8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5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9832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40098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4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8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6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6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4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29" indent="-285729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3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945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63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3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2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4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7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85964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7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2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6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66" indent="0" algn="r">
              <a:buNone/>
              <a:defRPr i="1">
                <a:solidFill>
                  <a:schemeClr val="bg1"/>
                </a:solidFill>
              </a:defRPr>
            </a:lvl2pPr>
            <a:lvl3pPr marL="914333" indent="0" algn="ctr">
              <a:buNone/>
              <a:defRPr i="1">
                <a:solidFill>
                  <a:schemeClr val="bg1"/>
                </a:solidFill>
              </a:defRPr>
            </a:lvl3pPr>
            <a:lvl4pPr marL="1371498" indent="0" algn="ctr">
              <a:buNone/>
              <a:defRPr i="1">
                <a:solidFill>
                  <a:schemeClr val="bg1"/>
                </a:solidFill>
              </a:defRPr>
            </a:lvl4pPr>
            <a:lvl5pPr marL="182866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54546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71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5/22/2019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9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7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66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4530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1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549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4487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3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6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3141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23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1379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1435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9544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1472578"/>
            <a:ext cx="7589520" cy="1809726"/>
          </a:xfrm>
          <a:prstGeom prst="rect">
            <a:avLst/>
          </a:prstGeom>
          <a:noFill/>
        </p:spPr>
        <p:txBody>
          <a:bodyPr wrap="square" tIns="274320" rIns="0" bIns="274320" anchor="ctr" anchorCtr="0">
            <a:spAutoFit/>
          </a:bodyPr>
          <a:lstStyle>
            <a:lvl1pPr marL="0" indent="0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189" indent="-457189">
              <a:buClr>
                <a:schemeClr val="accent2"/>
              </a:buClr>
              <a:buSzPct val="95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2pPr>
            <a:lvl3pPr marL="731502" indent="-274313"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j-lt"/>
              </a:defRPr>
            </a:lvl3pPr>
            <a:lvl4pPr marL="1097252">
              <a:buClr>
                <a:schemeClr val="accent2"/>
              </a:buClr>
              <a:buSzPct val="80000"/>
              <a:defRPr sz="2400">
                <a:solidFill>
                  <a:schemeClr val="tx2"/>
                </a:solidFill>
                <a:latin typeface="+mj-lt"/>
              </a:defRPr>
            </a:lvl4pPr>
            <a:lvl5pPr>
              <a:buClr>
                <a:schemeClr val="accent2"/>
              </a:buClr>
              <a:defRPr sz="2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/>
              <a:t>5/22/2019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7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2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60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38" indent="-342884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6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8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18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8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1602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2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5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2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3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2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2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2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2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2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2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7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7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32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4020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7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3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60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3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36" indent="-285736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2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2752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8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5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1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3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6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3719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6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1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5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2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35617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9909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5567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64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9714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1" y="699781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9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2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5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2" indent="-182872" algn="l" defTabSz="914355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90" indent="-285736" algn="l" defTabSz="9143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5/22/2019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6" r:id="rId15"/>
    <p:sldLayoutId id="2147483827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5760" rIns="0" bIns="0" rtlCol="0" anchor="ctr">
            <a:normAutofit/>
          </a:bodyPr>
          <a:lstStyle/>
          <a:p>
            <a:pPr algn="ctr"/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EB0C-336F-4D72-B043-BE1A5846663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B1D8-64C6-4EEB-91B9-963BA20EC7B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4361636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KANSAS</a:t>
            </a:r>
            <a:r>
              <a:rPr lang="en-US" sz="700" baseline="0" dirty="0">
                <a:solidFill>
                  <a:schemeClr val="tx2"/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tx2"/>
                </a:solidFill>
              </a:rPr>
              <a:t>| www.ksde.org</a:t>
            </a:r>
            <a:endParaRPr lang="en-US" sz="700" i="1" dirty="0">
              <a:solidFill>
                <a:schemeClr val="tx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49" y="590551"/>
            <a:ext cx="7589520" cy="584775"/>
          </a:xfrm>
          <a:prstGeom prst="rect">
            <a:avLst/>
          </a:prstGeom>
        </p:spPr>
        <p:txBody>
          <a:bodyPr vert="horz" wrap="square" lIns="365760" tIns="91440" rIns="9144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08" y="4095750"/>
            <a:ext cx="1545693" cy="914400"/>
          </a:xfrm>
          <a:prstGeom prst="rect">
            <a:avLst/>
          </a:prstGeom>
        </p:spPr>
      </p:pic>
      <p:sp>
        <p:nvSpPr>
          <p:cNvPr id="13" name="Text Placeholder 20"/>
          <p:cNvSpPr>
            <a:spLocks noGrp="1"/>
          </p:cNvSpPr>
          <p:nvPr>
            <p:ph type="body" idx="1"/>
          </p:nvPr>
        </p:nvSpPr>
        <p:spPr>
          <a:xfrm>
            <a:off x="666749" y="1430001"/>
            <a:ext cx="7589520" cy="1446550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txBody>
          <a:bodyPr vert="horz" wrap="square" lIns="365760" tIns="91440" rIns="365760" bIns="91440" rtlCol="0" anchor="ctr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29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</p:sldLayoutIdLst>
  <p:txStyles>
    <p:titleStyle>
      <a:lvl1pPr algn="l" defTabSz="914378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38" indent="0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31502" indent="-274313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2" y="699782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30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3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33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67" indent="-182867" algn="l" defTabSz="914333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0" indent="-285729" algn="l" defTabSz="91433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6" name="Shape 249">
            <a:extLst>
              <a:ext uri="{FF2B5EF4-FFF2-40B4-BE49-F238E27FC236}">
                <a16:creationId xmlns:a16="http://schemas.microsoft.com/office/drawing/2014/main" id="{28A65CAB-4E6C-7647-9065-B0AB7D4AED5C}"/>
              </a:ext>
            </a:extLst>
          </p:cNvPr>
          <p:cNvSpPr txBox="1"/>
          <p:nvPr/>
        </p:nvSpPr>
        <p:spPr>
          <a:xfrm>
            <a:off x="2514600" y="1771651"/>
            <a:ext cx="6293890" cy="13232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378" hangingPunct="0">
              <a:buClr>
                <a:srgbClr val="000000"/>
              </a:buClr>
              <a:buSzPct val="25000"/>
            </a:pPr>
            <a:r>
              <a:rPr lang="en-US" sz="3600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The most important skills are the hardest to teach -</a:t>
            </a:r>
          </a:p>
        </p:txBody>
      </p:sp>
      <p:sp>
        <p:nvSpPr>
          <p:cNvPr id="7" name="Shape 250">
            <a:extLst>
              <a:ext uri="{FF2B5EF4-FFF2-40B4-BE49-F238E27FC236}">
                <a16:creationId xmlns:a16="http://schemas.microsoft.com/office/drawing/2014/main" id="{07B883CB-A30E-AF49-A0F5-9ADB3F6B7E28}"/>
              </a:ext>
            </a:extLst>
          </p:cNvPr>
          <p:cNvSpPr/>
          <p:nvPr/>
        </p:nvSpPr>
        <p:spPr>
          <a:xfrm>
            <a:off x="3651221" y="3094917"/>
            <a:ext cx="4020648" cy="99257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 defTabSz="914378" hangingPunct="0">
              <a:buSzPct val="25000"/>
            </a:pPr>
            <a:r>
              <a:rPr lang="en-US" sz="6000" b="1" kern="0" dirty="0">
                <a:solidFill>
                  <a:srgbClr val="FFA300"/>
                </a:solidFill>
                <a:latin typeface="Arial"/>
                <a:ea typeface="Franklin Gothic"/>
                <a:cs typeface="Franklin Gothic"/>
                <a:sym typeface="Franklin Gothic"/>
              </a:rPr>
              <a:t>until now.</a:t>
            </a:r>
          </a:p>
        </p:txBody>
      </p:sp>
    </p:spTree>
    <p:extLst>
      <p:ext uri="{BB962C8B-B14F-4D97-AF65-F5344CB8AC3E}">
        <p14:creationId xmlns:p14="http://schemas.microsoft.com/office/powerpoint/2010/main" val="19757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1B0B6D-C751-1946-BD60-C0DA42F44C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-49021" y="0"/>
            <a:ext cx="9193021" cy="5138664"/>
          </a:xfrm>
        </p:spPr>
      </p:pic>
      <p:sp>
        <p:nvSpPr>
          <p:cNvPr id="2" name="AutoShape 2" descr="KC_Redesign_Webpage_label-09-09-09.png">
            <a:extLst>
              <a:ext uri="{FF2B5EF4-FFF2-40B4-BE49-F238E27FC236}">
                <a16:creationId xmlns:a16="http://schemas.microsoft.com/office/drawing/2014/main" id="{86031D4A-1087-6D40-AE89-8B64FBAFF7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/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1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6" y="691873"/>
            <a:ext cx="8271578" cy="37736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8" y="127948"/>
            <a:ext cx="5235832" cy="7023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7" y="4458890"/>
            <a:ext cx="2008280" cy="280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1" y="684517"/>
            <a:ext cx="8289076" cy="3781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5"/>
            <a:ext cx="8289075" cy="37816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64" y="4458890"/>
            <a:ext cx="2008280" cy="280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0" y="691377"/>
            <a:ext cx="8289075" cy="37816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01" y="4458890"/>
            <a:ext cx="2008280" cy="280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2" y="691377"/>
            <a:ext cx="8289074" cy="3781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8" y="4458890"/>
            <a:ext cx="2008280" cy="2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defTabSz="457189">
              <a:defRPr/>
            </a:pPr>
            <a:fld id="{00000000-1234-1234-1234-123412341234}" type="slidenum">
              <a:rPr lang="en">
                <a:solidFill>
                  <a:srgbClr val="15284B">
                    <a:tint val="75000"/>
                  </a:srgbClr>
                </a:solidFill>
                <a:latin typeface="Segoe UI"/>
              </a:rPr>
              <a:pPr defTabSz="457189">
                <a:defRPr/>
              </a:pPr>
              <a:t>13</a:t>
            </a:fld>
            <a:endParaRPr>
              <a:solidFill>
                <a:srgbClr val="15284B">
                  <a:tint val="75000"/>
                </a:srgbClr>
              </a:solidFill>
              <a:latin typeface="Segoe UI"/>
            </a:endParaRPr>
          </a:p>
        </p:txBody>
      </p:sp>
      <p:graphicFrame>
        <p:nvGraphicFramePr>
          <p:cNvPr id="723" name="Shape 723"/>
          <p:cNvGraphicFramePr/>
          <p:nvPr>
            <p:extLst/>
          </p:nvPr>
        </p:nvGraphicFramePr>
        <p:xfrm>
          <a:off x="864089" y="895739"/>
          <a:ext cx="8180384" cy="42621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6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16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0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6E271-6097-654A-88B6-ED25EECB757A}"/>
              </a:ext>
            </a:extLst>
          </p:cNvPr>
          <p:cNvSpPr txBox="1"/>
          <p:nvPr/>
        </p:nvSpPr>
        <p:spPr>
          <a:xfrm>
            <a:off x="2800350" y="1143000"/>
            <a:ext cx="6115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4050" dirty="0">
                <a:solidFill>
                  <a:srgbClr val="15254B"/>
                </a:solidFill>
                <a:latin typeface="Arial"/>
              </a:rPr>
              <a:t>Do the best you can until you know better. Then when you know better, do better. – Maya Angelou</a:t>
            </a:r>
          </a:p>
        </p:txBody>
      </p:sp>
    </p:spTree>
    <p:extLst>
      <p:ext uri="{BB962C8B-B14F-4D97-AF65-F5344CB8AC3E}">
        <p14:creationId xmlns:p14="http://schemas.microsoft.com/office/powerpoint/2010/main" val="1521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700" b="1" dirty="0">
                <a:solidFill>
                  <a:prstClr val="white"/>
                </a:solidFill>
                <a:latin typeface="Arial Narrow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914378"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7322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15001"/>
          <a:stretch/>
        </p:blipFill>
        <p:spPr>
          <a:xfrm>
            <a:off x="-9993" y="895351"/>
            <a:ext cx="9143999" cy="381000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95800" y="895350"/>
            <a:ext cx="4623593" cy="3828426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000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62" y="1345942"/>
            <a:ext cx="1136373" cy="1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2AF66-4869-3448-B27D-467EE40C94EB}"/>
              </a:ext>
            </a:extLst>
          </p:cNvPr>
          <p:cNvSpPr txBox="1"/>
          <p:nvPr/>
        </p:nvSpPr>
        <p:spPr>
          <a:xfrm>
            <a:off x="37241" y="73976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</a:rPr>
              <a:t>Time to Redesign Schools!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3528FA-6BB3-8C49-998A-D1706C3FB1C1}"/>
              </a:ext>
            </a:extLst>
          </p:cNvPr>
          <p:cNvSpPr/>
          <p:nvPr/>
        </p:nvSpPr>
        <p:spPr>
          <a:xfrm>
            <a:off x="2648104" y="1314450"/>
            <a:ext cx="6552341" cy="29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 hangingPunct="0">
              <a:lnSpc>
                <a:spcPct val="115000"/>
              </a:lnSpc>
              <a:spcAft>
                <a:spcPts val="1000"/>
              </a:spcAft>
            </a:pP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WHAT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SKILLS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DO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BUSINESS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&amp;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INDUSTRY SAY 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ARE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LACKING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 IN HIGH SCHOOL, TWO-YEAR and FOUR-YEAR COLLEGE PROGRAM </a:t>
            </a:r>
            <a:r>
              <a:rPr lang="en-US" sz="3300" b="1" kern="0" dirty="0">
                <a:solidFill>
                  <a:srgbClr val="FFA300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GRADUATES</a:t>
            </a:r>
            <a:r>
              <a:rPr lang="en-US" sz="3300" kern="0" dirty="0">
                <a:solidFill>
                  <a:srgbClr val="15254B"/>
                </a:solidFill>
                <a:latin typeface="Arial"/>
                <a:ea typeface="MS Mincho" panose="02020609040205080304" pitchFamily="49" charset="-128"/>
                <a:cs typeface="Arial" panose="020B0604020202020204" pitchFamily="34" charset="0"/>
                <a:sym typeface="Century Gothic"/>
              </a:rPr>
              <a:t>?</a:t>
            </a:r>
            <a:endParaRPr lang="en-US" sz="3300" kern="0" dirty="0">
              <a:solidFill>
                <a:srgbClr val="15254B"/>
              </a:solidFill>
              <a:latin typeface="Arial"/>
              <a:ea typeface="MS Mincho" panose="02020609040205080304" pitchFamily="49" charset="-128"/>
              <a:cs typeface="Times New Roman" panose="02020603050405020304" pitchFamily="18" charset="0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1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45473" y="0"/>
            <a:ext cx="4929070" cy="855127"/>
          </a:xfrm>
        </p:spPr>
        <p:txBody>
          <a:bodyPr>
            <a:noAutofit/>
          </a:bodyPr>
          <a:lstStyle/>
          <a:p>
            <a:r>
              <a:rPr lang="en-US" sz="2800" dirty="0"/>
              <a:t>Kansans Can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75" y="-105799"/>
            <a:ext cx="5808791" cy="5380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B63CC0-E995-EC4C-A60E-5EB7DA868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4" y="734459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98120" y="-22859"/>
            <a:ext cx="6172200" cy="855127"/>
          </a:xfrm>
        </p:spPr>
        <p:txBody>
          <a:bodyPr>
            <a:noAutofit/>
          </a:bodyPr>
          <a:lstStyle/>
          <a:p>
            <a:r>
              <a:rPr lang="en-US" sz="3375" dirty="0"/>
              <a:t>Kansans said…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83795-9D1B-324F-BA6A-0A7159A17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91439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13">
            <a:extLst>
              <a:ext uri="{FF2B5EF4-FFF2-40B4-BE49-F238E27FC236}">
                <a16:creationId xmlns:a16="http://schemas.microsoft.com/office/drawing/2014/main" id="{234D9A87-1903-E143-86FE-96E4BCEC9B96}"/>
              </a:ext>
            </a:extLst>
          </p:cNvPr>
          <p:cNvSpPr txBox="1"/>
          <p:nvPr/>
        </p:nvSpPr>
        <p:spPr>
          <a:xfrm>
            <a:off x="228600" y="114300"/>
            <a:ext cx="8126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HIGH SCHOOL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D4DCC81C-C78B-AD41-9E03-7FEAE1A9FAEA}"/>
              </a:ext>
            </a:extLst>
          </p:cNvPr>
          <p:cNvSpPr txBox="1"/>
          <p:nvPr/>
        </p:nvSpPr>
        <p:spPr>
          <a:xfrm>
            <a:off x="3028950" y="992454"/>
            <a:ext cx="577215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 . . . . . . . . .  80.3%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 . . . . . . . . . . .   75.7%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  70.8%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63.4%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 57.5%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    53.0%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   52.7%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   52.1%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…  42.5%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571886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  36.3%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55E1D-7097-EE4A-940A-C8C7DBF416F3}"/>
              </a:ext>
            </a:extLst>
          </p:cNvPr>
          <p:cNvSpPr/>
          <p:nvPr/>
        </p:nvSpPr>
        <p:spPr>
          <a:xfrm>
            <a:off x="4431094" y="4402094"/>
            <a:ext cx="49063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F04AB-7344-1344-80B4-59C3D9E95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F7EB3582-4AF5-5A45-A6C5-FEB490406D83}"/>
              </a:ext>
            </a:extLst>
          </p:cNvPr>
          <p:cNvSpPr txBox="1"/>
          <p:nvPr/>
        </p:nvSpPr>
        <p:spPr>
          <a:xfrm>
            <a:off x="73704" y="66512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TWO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0BB1C046-B6E4-5445-8687-3C154EBB7FF2}"/>
              </a:ext>
            </a:extLst>
          </p:cNvPr>
          <p:cNvSpPr txBox="1"/>
          <p:nvPr/>
        </p:nvSpPr>
        <p:spPr>
          <a:xfrm>
            <a:off x="2857500" y="1085850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83.4%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82.7%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 	82.0%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.	72.2%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71.5%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.	70.6%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.	68.6%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.	58.3%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Diversity. . . . . . . . . . . . . . . . . . . . . . . . . 	56.9%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 	45.5%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938D-C0C1-3F4F-9A93-7628CA094904}"/>
              </a:ext>
            </a:extLst>
          </p:cNvPr>
          <p:cNvSpPr/>
          <p:nvPr/>
        </p:nvSpPr>
        <p:spPr>
          <a:xfrm>
            <a:off x="4343400" y="4454521"/>
            <a:ext cx="5029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0771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2"/>
            <a:ext cx="2267104" cy="3674583"/>
          </a:xfrm>
          <a:prstGeom prst="rect">
            <a:avLst/>
          </a:prstGeom>
        </p:spPr>
      </p:pic>
      <p:sp>
        <p:nvSpPr>
          <p:cNvPr id="5" name="Shape 213">
            <a:extLst>
              <a:ext uri="{FF2B5EF4-FFF2-40B4-BE49-F238E27FC236}">
                <a16:creationId xmlns:a16="http://schemas.microsoft.com/office/drawing/2014/main" id="{BD8B2A53-FC3A-A449-87FA-7D89815C3696}"/>
              </a:ext>
            </a:extLst>
          </p:cNvPr>
          <p:cNvSpPr txBox="1"/>
          <p:nvPr/>
        </p:nvSpPr>
        <p:spPr>
          <a:xfrm>
            <a:off x="73705" y="108897"/>
            <a:ext cx="9070296" cy="8718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378" hangingPunct="0">
              <a:lnSpc>
                <a:spcPct val="93750"/>
              </a:lnSpc>
              <a:buSzPct val="25000"/>
            </a:pPr>
            <a:r>
              <a:rPr lang="en-US" sz="3000" kern="0" dirty="0">
                <a:solidFill>
                  <a:srgbClr val="FFFFFF"/>
                </a:solidFill>
                <a:latin typeface="Arial"/>
                <a:ea typeface="Franklin Gothic"/>
                <a:cs typeface="Franklin Gothic"/>
                <a:sym typeface="Franklin Gothic"/>
              </a:rPr>
              <a:t>FOUR YEAR COLLEGE GRADUATES LACKING…</a:t>
            </a:r>
          </a:p>
        </p:txBody>
      </p:sp>
      <p:sp>
        <p:nvSpPr>
          <p:cNvPr id="6" name="Shape 214">
            <a:extLst>
              <a:ext uri="{FF2B5EF4-FFF2-40B4-BE49-F238E27FC236}">
                <a16:creationId xmlns:a16="http://schemas.microsoft.com/office/drawing/2014/main" id="{886B9177-FD0F-7245-B707-7D067BE3C974}"/>
              </a:ext>
            </a:extLst>
          </p:cNvPr>
          <p:cNvSpPr txBox="1"/>
          <p:nvPr/>
        </p:nvSpPr>
        <p:spPr>
          <a:xfrm>
            <a:off x="2800350" y="1007895"/>
            <a:ext cx="7532100" cy="354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892" indent="-342892" defTabSz="914378" hangingPunct="0"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Verbal Communication. . . . . . . . . . . . .	95.4%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Teamwork/Collaboration. . . . . . . . . . . .	94.4%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Professionalism/Work Ethic. . . . . . . . . . .	93.8%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Written Communication. . . . . . . . . . . . .	93.1%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Critical Thinking/Problem Solving. . . . . 	92.1%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Ethics/Social Responsibility. . . . . . . . . . 	85.6%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Leadership . . . . . . . . . . . . . . . . . . . . . . . 	81.8%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Information Technology Applications. 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Creativity/Innovation. . . . . . . . . . . . . . .	81.0%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FFA300"/>
              </a:buClr>
              <a:buSzPct val="125000"/>
              <a:buFont typeface="Arial" panose="020B0604020202020204" pitchFamily="34" charset="0"/>
              <a:buChar char="•"/>
              <a:tabLst>
                <a:tab pos="4687771" algn="l"/>
              </a:tabLst>
            </a:pPr>
            <a:r>
              <a:rPr lang="en-US" kern="0" dirty="0">
                <a:solidFill>
                  <a:srgbClr val="15254B"/>
                </a:solidFill>
                <a:latin typeface="Arial"/>
                <a:ea typeface="Franklin Gothic"/>
                <a:cs typeface="Franklin Gothic"/>
                <a:sym typeface="Franklin Gothic"/>
              </a:rPr>
              <a:t>Lifelong Learning/Self-Direction. . . . . . 	78.3%</a:t>
            </a:r>
          </a:p>
          <a:p>
            <a:pPr marL="342892" indent="-342892" defTabSz="914378" hangingPunct="0">
              <a:spcBef>
                <a:spcPts val="480"/>
              </a:spcBef>
              <a:buClr>
                <a:srgbClr val="0C0C0C"/>
              </a:buClr>
              <a:buSzPct val="100000"/>
              <a:buFont typeface="Franklin Gothic"/>
              <a:buChar char="▪"/>
              <a:tabLst>
                <a:tab pos="4687771" algn="l"/>
              </a:tabLst>
            </a:pPr>
            <a:endParaRPr lang="en-US" kern="0" dirty="0">
              <a:solidFill>
                <a:srgbClr val="0C0C0C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62CFC-9FC1-D64C-90A8-C79717B29443}"/>
              </a:ext>
            </a:extLst>
          </p:cNvPr>
          <p:cNvSpPr/>
          <p:nvPr/>
        </p:nvSpPr>
        <p:spPr>
          <a:xfrm>
            <a:off x="4425379" y="4417534"/>
            <a:ext cx="502920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32" lvl="4" indent="-12665" defTabSz="914378" hangingPunct="0">
              <a:buClr>
                <a:srgbClr val="000000"/>
              </a:buClr>
              <a:buSzPct val="25000"/>
            </a:pPr>
            <a:r>
              <a:rPr lang="en-US" sz="1350" i="1" kern="0" dirty="0">
                <a:solidFill>
                  <a:srgbClr val="000000"/>
                </a:solidFill>
                <a:latin typeface="Arial"/>
                <a:ea typeface="Franklin Gothic"/>
                <a:cs typeface="Franklin Gothic"/>
                <a:sym typeface="Franklin Gothic"/>
              </a:rPr>
              <a:t>Consolidated Survey of Corporate America</a:t>
            </a:r>
          </a:p>
        </p:txBody>
      </p:sp>
    </p:spTree>
    <p:extLst>
      <p:ext uri="{BB962C8B-B14F-4D97-AF65-F5344CB8AC3E}">
        <p14:creationId xmlns:p14="http://schemas.microsoft.com/office/powerpoint/2010/main" val="307903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KansansCAN-Simplifed White-Templat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A8CF38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sansCAN-Simplifed White-Template" id="{105C3F37-C21B-4B32-941E-9A1AE9F082C7}" vid="{83B198AB-0C7A-4F98-AF09-71D6DB95D0A1}"/>
    </a:ext>
  </a:extLst>
</a:theme>
</file>

<file path=ppt/theme/theme8.xml><?xml version="1.0" encoding="utf-8"?>
<a:theme xmlns:a="http://schemas.openxmlformats.org/drawingml/2006/main" name="7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8038</TotalTime>
  <Words>482</Words>
  <Application>Microsoft Office PowerPoint</Application>
  <PresentationFormat>On-screen Show (16:9)</PresentationFormat>
  <Paragraphs>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Century Gothic</vt:lpstr>
      <vt:lpstr>Franklin Gothic</vt:lpstr>
      <vt:lpstr>Franklin Gothic Demi Cond</vt:lpstr>
      <vt:lpstr>MS Mincho</vt:lpstr>
      <vt:lpstr>Open Sans</vt:lpstr>
      <vt:lpstr>Roboto</vt:lpstr>
      <vt:lpstr>Segoe UI</vt:lpstr>
      <vt:lpstr>Times New Roman</vt:lpstr>
      <vt:lpstr>Office Theme</vt:lpstr>
      <vt:lpstr>KansansCAN-Blank-Template</vt:lpstr>
      <vt:lpstr>3_KansansCAN-Blank-Template</vt:lpstr>
      <vt:lpstr>1_KansansCAN-Blank-Template</vt:lpstr>
      <vt:lpstr>4_KansansCAN-Blank-Template</vt:lpstr>
      <vt:lpstr>5_Office Theme</vt:lpstr>
      <vt:lpstr>KansansCAN-Simplifed White-Template</vt:lpstr>
      <vt:lpstr>7_KansansCAN-Blank-Template</vt:lpstr>
      <vt:lpstr>Kansas Leads the World in the Success of Each Student.</vt:lpstr>
      <vt:lpstr>PowerPoint Presentation</vt:lpstr>
      <vt:lpstr>Defining Success</vt:lpstr>
      <vt:lpstr>PowerPoint Presentation</vt:lpstr>
      <vt:lpstr>Kansans Can Competencies</vt:lpstr>
      <vt:lpstr>Kansans said…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180</cp:revision>
  <dcterms:created xsi:type="dcterms:W3CDTF">2012-10-22T13:49:38Z</dcterms:created>
  <dcterms:modified xsi:type="dcterms:W3CDTF">2019-05-22T18:53:31Z</dcterms:modified>
</cp:coreProperties>
</file>