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82" r:id="rId2"/>
    <p:sldMasterId id="2147483716" r:id="rId3"/>
    <p:sldMasterId id="2147483736" r:id="rId4"/>
    <p:sldMasterId id="2147483754" r:id="rId5"/>
    <p:sldMasterId id="2147483772" r:id="rId6"/>
  </p:sldMasterIdLst>
  <p:notesMasterIdLst>
    <p:notesMasterId r:id="rId21"/>
  </p:notesMasterIdLst>
  <p:handoutMasterIdLst>
    <p:handoutMasterId r:id="rId22"/>
  </p:handoutMasterIdLst>
  <p:sldIdLst>
    <p:sldId id="457" r:id="rId7"/>
    <p:sldId id="868" r:id="rId8"/>
    <p:sldId id="1035" r:id="rId9"/>
    <p:sldId id="1067" r:id="rId10"/>
    <p:sldId id="269" r:id="rId11"/>
    <p:sldId id="270" r:id="rId12"/>
    <p:sldId id="1056" r:id="rId13"/>
    <p:sldId id="1071" r:id="rId14"/>
    <p:sldId id="1070" r:id="rId15"/>
    <p:sldId id="1064" r:id="rId16"/>
    <p:sldId id="1065" r:id="rId17"/>
    <p:sldId id="1066" r:id="rId18"/>
    <p:sldId id="949" r:id="rId19"/>
    <p:sldId id="456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41651"/>
    <a:srgbClr val="CC9900"/>
    <a:srgbClr val="C8D6DE"/>
    <a:srgbClr val="AEC8D5"/>
    <a:srgbClr val="909295"/>
    <a:srgbClr val="000000"/>
    <a:srgbClr val="E9B11C"/>
    <a:srgbClr val="612C19"/>
    <a:srgbClr val="B6653A"/>
    <a:srgbClr val="A3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4603" autoAdjust="0"/>
    <p:restoredTop sz="96437" autoAdjust="0"/>
  </p:normalViewPr>
  <p:slideViewPr>
    <p:cSldViewPr snapToGrid="0" snapToObjects="1">
      <p:cViewPr>
        <p:scale>
          <a:sx n="279" d="100"/>
          <a:sy n="279" d="100"/>
        </p:scale>
        <p:origin x="368" y="10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5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D017-9E15-4FB1-B0C6-00A7E4C75B5C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0798-0812-4B80-8587-15F81A7A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AFB5-48E9-094A-8A9A-FD25166133F8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B449-3EE6-F940-A288-ACF336697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771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856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728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936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9118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862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08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177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592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14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44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243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LiveSlide Site</a:t>
            </a:r>
          </a:p>
          <a:p>
            <a:r>
              <a:rPr lang="en-US"/>
              <a:t>https://www.mentimeter.com/s/65193ad48e83c38fceb9f4fd62dde53b/fcc5b6d5df02/edit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8B449-3EE6-F940-A288-ACF3366978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05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13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182418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77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11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5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9947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02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02503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754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5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15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428700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73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075713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3714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58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72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96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11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9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30886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62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2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732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1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41579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54292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6396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9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20124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339035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95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49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19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96687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2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208026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248151"/>
            <a:ext cx="6309360" cy="382561"/>
          </a:xfrm>
          <a:prstGeom prst="rect">
            <a:avLst/>
          </a:prstGeom>
          <a:noFill/>
        </p:spPr>
        <p:txBody>
          <a:bodyPr anchor="ctr" anchorCtr="0"/>
          <a:lstStyle>
            <a:lvl1pPr marL="0" indent="0">
              <a:buNone/>
              <a:defRPr sz="1600" spc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4B587-9FDF-46DF-B460-9026AE4DF246}" type="datetimeFigureOut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7/23/2019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A119E-7584-428E-89E9-092799AD27D7}" type="slidenum">
              <a:rPr lang="en-US" smtClean="0">
                <a:solidFill>
                  <a:srgbClr val="15284B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5284B">
                  <a:tint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srgbClr val="15284B"/>
                </a:solidFill>
                <a:latin typeface="Arial Narrow"/>
              </a:rPr>
              <a:t>KANSAS STATE DEPARTMENT OF EDUCATION </a:t>
            </a:r>
            <a:r>
              <a:rPr lang="en-US" sz="700" i="1" dirty="0">
                <a:solidFill>
                  <a:srgbClr val="15284B"/>
                </a:solidFill>
                <a:latin typeface="Arial Narrow"/>
              </a:rPr>
              <a:t>| www.ksde.org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67" y="4126708"/>
            <a:ext cx="1545693" cy="914400"/>
          </a:xfrm>
          <a:prstGeom prst="rect">
            <a:avLst/>
          </a:prstGeom>
        </p:spPr>
      </p:pic>
      <p:sp>
        <p:nvSpPr>
          <p:cNvPr id="16" name="Picture Placeholder 15"/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9144000" cy="340994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91438" indent="0">
              <a:buNone/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62000" y="3600532"/>
            <a:ext cx="7620000" cy="507831"/>
          </a:xfrm>
          <a:noFill/>
        </p:spPr>
        <p:txBody>
          <a:bodyPr lIns="91440" tIns="91440" rIns="91440" bIns="91440" anchor="ctr" anchorCtr="0"/>
          <a:lstStyle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9494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67197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5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4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5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0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5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349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7/23/2019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8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556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0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39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3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049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1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21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9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4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3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56297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046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1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5739806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6" y="205979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6" y="1567544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395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4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6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9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5802877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4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6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48805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5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094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5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814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16494981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426375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88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250825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4" y="3600451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5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4" y="4025504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4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9" y="4767264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16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12899003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80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062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BA42-C848-47E8-9DB4-6B410DB1377B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98150-D109-427E-B865-09E9DE5ED0D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293" y="222250"/>
            <a:ext cx="356617" cy="57150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9755" y="857251"/>
            <a:ext cx="6823608" cy="3415904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55" y="171993"/>
            <a:ext cx="305268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244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78" indent="0" algn="r">
              <a:buNone/>
              <a:defRPr i="1">
                <a:solidFill>
                  <a:schemeClr val="bg1"/>
                </a:solidFill>
              </a:defRPr>
            </a:lvl2pPr>
            <a:lvl3pPr marL="914355" indent="0" algn="ctr">
              <a:buNone/>
              <a:defRPr i="1">
                <a:solidFill>
                  <a:schemeClr val="bg1"/>
                </a:solidFill>
              </a:defRPr>
            </a:lvl3pPr>
            <a:lvl4pPr marL="1371532" indent="0" algn="ctr">
              <a:buNone/>
              <a:defRPr i="1">
                <a:solidFill>
                  <a:schemeClr val="bg1"/>
                </a:solidFill>
              </a:defRPr>
            </a:lvl4pPr>
            <a:lvl5pPr marL="1828709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 No Text">
  <p:cSld name="Main Slide No 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7050" y="50979"/>
            <a:ext cx="88035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3774150" y="4789395"/>
            <a:ext cx="1595700" cy="3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@edelements</a:t>
            </a:r>
            <a:endParaRPr sz="1200">
              <a:solidFill>
                <a:schemeClr val="l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239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816CBD8-050F-124C-8E59-E457BD2F3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515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BFB8798-FA2A-F345-A00E-41235D6D83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823222"/>
            <a:ext cx="2800350" cy="20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151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4905375" cy="2640806"/>
          </a:xfrm>
        </p:spPr>
        <p:txBody>
          <a:bodyPr/>
          <a:lstStyle>
            <a:lvl1pPr marL="171450" indent="-171450">
              <a:buClr>
                <a:srgbClr val="FFA400"/>
              </a:buClr>
              <a:buSzPct val="110000"/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40395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4905375" cy="2640806"/>
          </a:xfrm>
        </p:spPr>
        <p:txBody>
          <a:bodyPr/>
          <a:lstStyle>
            <a:lvl1pPr marL="1714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446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18022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8CC0F9E-F325-5F43-8576-CA7AF4B0D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1"/>
            <a:ext cx="9122569" cy="51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80177"/>
            <a:ext cx="7886700" cy="2139553"/>
          </a:xfrm>
        </p:spPr>
        <p:txBody>
          <a:bodyPr anchor="b">
            <a:normAutofit/>
          </a:bodyPr>
          <a:lstStyle>
            <a:lvl1pPr algn="ctr">
              <a:defRPr sz="36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36942"/>
            <a:ext cx="7886700" cy="407738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11284B"/>
                </a:solidFill>
                <a:latin typeface="Arial Black" panose="020B0A040201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06027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6979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6979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63483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836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198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A546505-0C1E-7747-ABE4-80DCD963C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79848"/>
            <a:ext cx="7896225" cy="446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840904-1669-AC4E-B8B4-B05EF7304B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3416" y="4864894"/>
            <a:ext cx="48732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11284B"/>
                </a:solidFill>
                <a:latin typeface="Arial Black" panose="020B0A04020102020204" pitchFamily="34" charset="0"/>
              </a:rPr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2833317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C0E1B8D-3525-A648-8847-9EC68A889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CAEEEBA9-7A25-AF45-999E-1E21BA4F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0819F2-6152-A647-A811-3C34ECB017E0}" type="datetimeFigureOut">
              <a:rPr lang="en-US"/>
              <a:pPr>
                <a:defRPr/>
              </a:pPr>
              <a:t>7/23/2019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8D6AAA1-7C37-BF46-9239-69E2B22A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7F6209B-9C9D-D74F-9D0B-4856A28F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9513C6-CC2C-C24B-8B11-78B20294F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572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9268D5B2-0454-F94B-9F02-9C71350CE2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66712"/>
            <a:ext cx="9748838" cy="55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20C523DC-7B1B-AC43-9503-F6FF0968E7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470798"/>
            <a:ext cx="5400675" cy="4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73224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wi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05F5F89E-75A8-4844-A53D-0F86EEC5DB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729" y="-85725"/>
            <a:ext cx="9254729" cy="525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9B8AB35B-1416-D64E-B5B9-CD727E45C9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470798"/>
            <a:ext cx="5400675" cy="4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215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8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1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7/23/2019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4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6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6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4" y="4767264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9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1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4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7/23/2019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3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498" indent="-285743" algn="l" defTabSz="457189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2D4587FE-1EA3-A44B-B839-41E7FE2E77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3" y="0"/>
            <a:ext cx="9121378" cy="515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22AEF75-0C96-584A-8DD6-A40393B89B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AAC27DE-B63B-F44C-B543-B33056900B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15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01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rgbClr val="11284B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FFA400"/>
        </a:buClr>
        <a:buFont typeface="Wingdings" pitchFamily="2" charset="2"/>
        <a:buChar char="§"/>
        <a:defRPr sz="2100" kern="1200">
          <a:solidFill>
            <a:srgbClr val="1128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FFA400"/>
        </a:buClr>
        <a:buFont typeface="Wingdings" pitchFamily="2" charset="2"/>
        <a:buChar char="§"/>
        <a:defRPr sz="1800" kern="1200">
          <a:solidFill>
            <a:srgbClr val="1128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FFA400"/>
        </a:buClr>
        <a:buFont typeface="Wingdings" pitchFamily="2" charset="2"/>
        <a:buChar char="§"/>
        <a:defRPr sz="1500" kern="1200">
          <a:solidFill>
            <a:srgbClr val="1128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FFA400"/>
        </a:buClr>
        <a:buFont typeface="Wingdings" pitchFamily="2" charset="2"/>
        <a:buChar char="§"/>
        <a:defRPr kern="1200">
          <a:solidFill>
            <a:srgbClr val="1128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FFA400"/>
        </a:buClr>
        <a:buFont typeface="Wingdings" pitchFamily="2" charset="2"/>
        <a:buChar char="§"/>
        <a:defRPr kern="1200">
          <a:solidFill>
            <a:srgbClr val="1128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428750"/>
            <a:ext cx="6248399" cy="1752600"/>
          </a:xfrm>
        </p:spPr>
        <p:txBody>
          <a:bodyPr anchor="ctr"/>
          <a:lstStyle/>
          <a:p>
            <a:r>
              <a:rPr lang="en-US" sz="3200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99060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Dr. Randy Watson, Kansas Commissioner of Education</a:t>
            </a:r>
          </a:p>
          <a:p>
            <a:pPr algn="r"/>
            <a:r>
              <a:rPr lang="en-US" sz="2000" dirty="0"/>
              <a:t>Dr. Brad </a:t>
            </a:r>
            <a:r>
              <a:rPr lang="en-US" sz="2000" dirty="0" err="1"/>
              <a:t>Neuenswander</a:t>
            </a:r>
            <a:r>
              <a:rPr lang="en-US" sz="2000" dirty="0"/>
              <a:t>, Deputy Commissioner</a:t>
            </a:r>
          </a:p>
        </p:txBody>
      </p:sp>
    </p:spTree>
    <p:extLst>
      <p:ext uri="{BB962C8B-B14F-4D97-AF65-F5344CB8AC3E}">
        <p14:creationId xmlns:p14="http://schemas.microsoft.com/office/powerpoint/2010/main" val="199412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E3C1EE-76F1-8E48-8500-54AFC0587B26}"/>
              </a:ext>
            </a:extLst>
          </p:cNvPr>
          <p:cNvSpPr txBox="1"/>
          <p:nvPr/>
        </p:nvSpPr>
        <p:spPr>
          <a:xfrm>
            <a:off x="142875" y="85725"/>
            <a:ext cx="8418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Challenge of Change - LA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F65454-786D-5547-8E12-0C1C0AC16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104" y="897360"/>
            <a:ext cx="6495896" cy="37444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D83402-9CF9-6E47-A8EE-9A4F4C52A59E}"/>
              </a:ext>
            </a:extLst>
          </p:cNvPr>
          <p:cNvSpPr/>
          <p:nvPr/>
        </p:nvSpPr>
        <p:spPr>
          <a:xfrm>
            <a:off x="2819982" y="1054003"/>
            <a:ext cx="5353777" cy="1423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0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E3C1EE-76F1-8E48-8500-54AFC0587B26}"/>
              </a:ext>
            </a:extLst>
          </p:cNvPr>
          <p:cNvSpPr txBox="1"/>
          <p:nvPr/>
        </p:nvSpPr>
        <p:spPr>
          <a:xfrm>
            <a:off x="142875" y="85725"/>
            <a:ext cx="8418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Challenge of Change - Math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846C94-5D11-9B4E-9005-F36E7D7AE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539" y="903040"/>
            <a:ext cx="6428231" cy="36745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7AC94C-1B3F-714D-8CC5-9017A687DB9A}"/>
              </a:ext>
            </a:extLst>
          </p:cNvPr>
          <p:cNvSpPr/>
          <p:nvPr/>
        </p:nvSpPr>
        <p:spPr>
          <a:xfrm>
            <a:off x="2709539" y="1012122"/>
            <a:ext cx="5530467" cy="14239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E3C1EE-76F1-8E48-8500-54AFC0587B26}"/>
              </a:ext>
            </a:extLst>
          </p:cNvPr>
          <p:cNvSpPr txBox="1"/>
          <p:nvPr/>
        </p:nvSpPr>
        <p:spPr>
          <a:xfrm>
            <a:off x="142875" y="85725"/>
            <a:ext cx="8418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Challenge of Change - ???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5C6ADE-1903-7E45-84FE-3E07A546D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813" y="949154"/>
            <a:ext cx="2783547" cy="37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1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type="title"/>
          </p:nvPr>
        </p:nvSpPr>
        <p:spPr>
          <a:xfrm>
            <a:off x="864090" y="145345"/>
            <a:ext cx="7200950" cy="675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sz="3200" dirty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Kansas School Redesign Principles</a:t>
            </a:r>
            <a:endParaRPr sz="3200" dirty="0">
              <a:solidFill>
                <a:schemeClr val="tx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1" name="Shape 721"/>
          <p:cNvSpPr txBox="1">
            <a:spLocks noGrp="1"/>
          </p:cNvSpPr>
          <p:nvPr>
            <p:ph type="sldNum" idx="4294967295"/>
          </p:nvPr>
        </p:nvSpPr>
        <p:spPr>
          <a:xfrm>
            <a:off x="7564784" y="4106763"/>
            <a:ext cx="548700" cy="3936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15284B">
                    <a:tint val="7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15284B">
                  <a:tint val="75000"/>
                </a:srgbClr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723" name="Shape 723"/>
          <p:cNvGraphicFramePr/>
          <p:nvPr/>
        </p:nvGraphicFramePr>
        <p:xfrm>
          <a:off x="822384" y="895740"/>
          <a:ext cx="8281360" cy="42670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14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6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>
                          <a:solidFill>
                            <a:srgbClr val="FFFFFF"/>
                          </a:solidFill>
                        </a:rPr>
                        <a:t>Student Success Skills</a:t>
                      </a:r>
                      <a:endParaRPr sz="32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Family, Business, and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800" b="1" dirty="0">
                          <a:solidFill>
                            <a:srgbClr val="FFFFFF"/>
                          </a:solidFill>
                        </a:rPr>
                        <a:t>Community Partnerships</a:t>
                      </a:r>
                      <a:endParaRPr sz="28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07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There is an integrated approach to develop student social-emotional learning.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Partnerships are based on mutually beneficial relationships and collaboration.</a:t>
                      </a:r>
                      <a:endParaRPr sz="24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65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>
                          <a:solidFill>
                            <a:srgbClr val="FFFFFF"/>
                          </a:solidFill>
                        </a:rPr>
                        <a:t>Personalized Learning</a:t>
                      </a:r>
                      <a:endParaRPr sz="32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200" b="1" dirty="0">
                          <a:solidFill>
                            <a:srgbClr val="FFFFFF"/>
                          </a:solidFill>
                        </a:rPr>
                        <a:t>Real World Application</a:t>
                      </a:r>
                      <a:endParaRPr sz="3200" b="1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073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Teachers support students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to have choice over their time,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dirty="0">
                          <a:solidFill>
                            <a:schemeClr val="tx2"/>
                          </a:solidFill>
                        </a:rPr>
                        <a:t>place, pace and path.</a:t>
                      </a:r>
                      <a:endParaRPr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 dirty="0">
                          <a:solidFill>
                            <a:schemeClr val="tx2"/>
                          </a:solidFill>
                        </a:rPr>
                        <a:t>Project-based learning, internships, and civic engagement makes learning relevant.</a:t>
                      </a:r>
                      <a:endParaRPr sz="2200" dirty="0">
                        <a:solidFill>
                          <a:schemeClr val="tx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E45B405-FB79-DB48-88FF-13184F663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744"/>
            <a:ext cx="747426" cy="11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13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919"/>
          <a:stretch/>
        </p:blipFill>
        <p:spPr>
          <a:xfrm>
            <a:off x="1" y="-19050"/>
            <a:ext cx="9143999" cy="31623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885825" y="3200400"/>
            <a:ext cx="7372350" cy="1158009"/>
          </a:xfrm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buNone/>
            </a:pPr>
            <a:r>
              <a:rPr lang="en-US" sz="4500" dirty="0">
                <a:solidFill>
                  <a:schemeClr val="tx2"/>
                </a:solidFill>
              </a:rPr>
              <a:t>Kansas leads the </a:t>
            </a:r>
            <a:r>
              <a:rPr lang="en-US" sz="4500" dirty="0">
                <a:solidFill>
                  <a:schemeClr val="bg2"/>
                </a:solidFill>
                <a:latin typeface="Arial Black" panose="020B0A04020102020204" pitchFamily="34" charset="0"/>
              </a:rPr>
              <a:t>world</a:t>
            </a:r>
            <a:r>
              <a:rPr lang="en-US" sz="4500" dirty="0">
                <a:solidFill>
                  <a:schemeClr val="tx2"/>
                </a:solidFill>
              </a:rPr>
              <a:t> in the success of each student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839200" cy="382587"/>
          </a:xfrm>
          <a:prstGeom prst="rect">
            <a:avLst/>
          </a:prstGeom>
          <a:noFill/>
        </p:spPr>
        <p:txBody>
          <a:bodyPr vert="horz" wrap="square" lIns="0" tIns="0" rIns="0" bIns="9144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A NEW Vision for Kansas 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365" y="4886295"/>
            <a:ext cx="2379177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KANSAS STATE DEPARTMENT OF EDUCATION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15284B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25471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E3C1EE-76F1-8E48-8500-54AFC0587B26}"/>
              </a:ext>
            </a:extLst>
          </p:cNvPr>
          <p:cNvSpPr txBox="1"/>
          <p:nvPr/>
        </p:nvSpPr>
        <p:spPr>
          <a:xfrm>
            <a:off x="142875" y="85725"/>
            <a:ext cx="8418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Challenge of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C50BF8-38DF-374B-A456-826493129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154" y="902234"/>
            <a:ext cx="5027039" cy="379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6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E3C1EE-76F1-8E48-8500-54AFC0587B26}"/>
              </a:ext>
            </a:extLst>
          </p:cNvPr>
          <p:cNvSpPr txBox="1"/>
          <p:nvPr/>
        </p:nvSpPr>
        <p:spPr>
          <a:xfrm>
            <a:off x="142875" y="85725"/>
            <a:ext cx="8677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Our Big Rocks…Our Overall Goal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747C97-EA99-2748-B7EA-1A4A44A41C04}"/>
              </a:ext>
            </a:extLst>
          </p:cNvPr>
          <p:cNvSpPr txBox="1"/>
          <p:nvPr/>
        </p:nvSpPr>
        <p:spPr>
          <a:xfrm>
            <a:off x="2792061" y="945876"/>
            <a:ext cx="635193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100% of Students Graduate High School</a:t>
            </a:r>
          </a:p>
          <a:p>
            <a:pPr marL="285750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100% of Students execute a Post Secondary Plan</a:t>
            </a: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/>
              </a:solidFill>
            </a:endParaRP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45% attend a four year college</a:t>
            </a: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45% attend a two year college and/or have multiple certificates</a:t>
            </a: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5% are in apprentice programs</a:t>
            </a: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4% enlist in the military</a:t>
            </a:r>
          </a:p>
          <a:p>
            <a:pPr marL="742950" lvl="1" indent="-285750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/>
                </a:solidFill>
              </a:rPr>
              <a:t>1% attend 18-21 year old program</a:t>
            </a:r>
          </a:p>
        </p:txBody>
      </p:sp>
    </p:spTree>
    <p:extLst>
      <p:ext uri="{BB962C8B-B14F-4D97-AF65-F5344CB8AC3E}">
        <p14:creationId xmlns:p14="http://schemas.microsoft.com/office/powerpoint/2010/main" val="42766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>
            <a:extLst>
              <a:ext uri="{FF2B5EF4-FFF2-40B4-BE49-F238E27FC236}">
                <a16:creationId xmlns:a16="http://schemas.microsoft.com/office/drawing/2014/main" id="{ED0619C9-50BA-FB4F-92DF-4C575E19B69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385" y="136890"/>
            <a:ext cx="8145573" cy="4533964"/>
          </a:xfrm>
        </p:spPr>
      </p:pic>
    </p:spTree>
    <p:extLst>
      <p:ext uri="{BB962C8B-B14F-4D97-AF65-F5344CB8AC3E}">
        <p14:creationId xmlns:p14="http://schemas.microsoft.com/office/powerpoint/2010/main" val="3849022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>
            <a:extLst>
              <a:ext uri="{FF2B5EF4-FFF2-40B4-BE49-F238E27FC236}">
                <a16:creationId xmlns:a16="http://schemas.microsoft.com/office/drawing/2014/main" id="{503E493B-C4F2-8640-A81B-C35D227E1C5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480" y="124334"/>
            <a:ext cx="8442161" cy="4556405"/>
          </a:xfrm>
        </p:spPr>
      </p:pic>
    </p:spTree>
    <p:extLst>
      <p:ext uri="{BB962C8B-B14F-4D97-AF65-F5344CB8AC3E}">
        <p14:creationId xmlns:p14="http://schemas.microsoft.com/office/powerpoint/2010/main" val="305631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1BE81-BED0-E949-8369-5FDB4551763B}"/>
              </a:ext>
            </a:extLst>
          </p:cNvPr>
          <p:cNvSpPr txBox="1"/>
          <p:nvPr/>
        </p:nvSpPr>
        <p:spPr>
          <a:xfrm>
            <a:off x="0" y="96620"/>
            <a:ext cx="900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Stages of Development – What we look for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3C6CD-EB5C-4245-8C9E-07C5DE494B64}"/>
              </a:ext>
            </a:extLst>
          </p:cNvPr>
          <p:cNvSpPr/>
          <p:nvPr/>
        </p:nvSpPr>
        <p:spPr>
          <a:xfrm>
            <a:off x="2648104" y="1004167"/>
            <a:ext cx="1982138" cy="921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Birth – Age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98036F-11A6-E143-9479-A885A3175739}"/>
              </a:ext>
            </a:extLst>
          </p:cNvPr>
          <p:cNvSpPr/>
          <p:nvPr/>
        </p:nvSpPr>
        <p:spPr>
          <a:xfrm>
            <a:off x="4176685" y="1925825"/>
            <a:ext cx="1982138" cy="921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/>
                </a:solidFill>
              </a:rPr>
              <a:t>Ages 5 - 9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F445EE-B0D6-6245-89B6-307728DB168F}"/>
              </a:ext>
            </a:extLst>
          </p:cNvPr>
          <p:cNvSpPr/>
          <p:nvPr/>
        </p:nvSpPr>
        <p:spPr>
          <a:xfrm>
            <a:off x="5705266" y="2847483"/>
            <a:ext cx="1982138" cy="921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Ages 10-16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4F9DD0-D132-F342-AD9F-128D560F9829}"/>
              </a:ext>
            </a:extLst>
          </p:cNvPr>
          <p:cNvSpPr/>
          <p:nvPr/>
        </p:nvSpPr>
        <p:spPr>
          <a:xfrm>
            <a:off x="7161862" y="3769141"/>
            <a:ext cx="1982138" cy="92165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/>
                </a:solidFill>
              </a:rPr>
              <a:t>Ages 17-20</a:t>
            </a:r>
          </a:p>
        </p:txBody>
      </p:sp>
    </p:spTree>
    <p:extLst>
      <p:ext uri="{BB962C8B-B14F-4D97-AF65-F5344CB8AC3E}">
        <p14:creationId xmlns:p14="http://schemas.microsoft.com/office/powerpoint/2010/main" val="18287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ED3C8-4537-F940-9926-36F095AB8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AB9000-1317-D14C-B945-E8CFA98CBD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mentimeter.com/s/65193ad48e83c38fceb9f4fd62dde53b/fcc5b6d5df02/edit">
            <a:extLst>
              <a:ext uri="{FF2B5EF4-FFF2-40B4-BE49-F238E27FC236}">
                <a16:creationId xmlns:a16="http://schemas.microsoft.com/office/drawing/2014/main" id="{8E06C9A6-CC79-3247-9B53-0A35A888FE3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90170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8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42951"/>
            <a:ext cx="2267104" cy="3674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C1BE81-BED0-E949-8369-5FDB4551763B}"/>
              </a:ext>
            </a:extLst>
          </p:cNvPr>
          <p:cNvSpPr txBox="1"/>
          <p:nvPr/>
        </p:nvSpPr>
        <p:spPr>
          <a:xfrm>
            <a:off x="0" y="96620"/>
            <a:ext cx="900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Stages of Development – What we look for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13C6CD-EB5C-4245-8C9E-07C5DE494B64}"/>
              </a:ext>
            </a:extLst>
          </p:cNvPr>
          <p:cNvSpPr/>
          <p:nvPr/>
        </p:nvSpPr>
        <p:spPr>
          <a:xfrm>
            <a:off x="2822609" y="934868"/>
            <a:ext cx="4024922" cy="187151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Birth – Age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5A350F-E3CC-4A4B-8F80-BB1403EE3157}"/>
              </a:ext>
            </a:extLst>
          </p:cNvPr>
          <p:cNvSpPr/>
          <p:nvPr/>
        </p:nvSpPr>
        <p:spPr>
          <a:xfrm>
            <a:off x="5195591" y="2856846"/>
            <a:ext cx="3913820" cy="1819855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/>
                </a:solidFill>
              </a:rPr>
              <a:t>Ages 5 - 9</a:t>
            </a:r>
          </a:p>
        </p:txBody>
      </p:sp>
    </p:spTree>
    <p:extLst>
      <p:ext uri="{BB962C8B-B14F-4D97-AF65-F5344CB8AC3E}">
        <p14:creationId xmlns:p14="http://schemas.microsoft.com/office/powerpoint/2010/main" val="29366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1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-KSDE-powerpoint.potx" id="{560FEE78-F0EB-4EE5-B25E-5A36841B55F6}" vid="{089AAB6C-FBBF-45B4-AB09-7EE40DB5FAC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12741</TotalTime>
  <Words>285</Words>
  <Application>Microsoft Office PowerPoint</Application>
  <PresentationFormat>On-screen Show (16:9)</PresentationFormat>
  <Paragraphs>57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Century Gothic</vt:lpstr>
      <vt:lpstr>Open Sans</vt:lpstr>
      <vt:lpstr>Roboto</vt:lpstr>
      <vt:lpstr>Segoe UI</vt:lpstr>
      <vt:lpstr>Segoe UI Light</vt:lpstr>
      <vt:lpstr>Wingdings</vt:lpstr>
      <vt:lpstr>1_KansansCAN-Blank-Template</vt:lpstr>
      <vt:lpstr>1_Office Theme</vt:lpstr>
      <vt:lpstr>3_KansansCAN-Blank-Template</vt:lpstr>
      <vt:lpstr>KansansCAN-Blank-Template</vt:lpstr>
      <vt:lpstr>7_Office Theme</vt:lpstr>
      <vt:lpstr>Office Theme</vt:lpstr>
      <vt:lpstr>Kansas Leads the World in the Success of Each Student.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Kansas School Redesign Principles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Albright</dc:creator>
  <cp:lastModifiedBy>Penny Rice</cp:lastModifiedBy>
  <cp:revision>215</cp:revision>
  <dcterms:created xsi:type="dcterms:W3CDTF">2012-10-22T13:49:38Z</dcterms:created>
  <dcterms:modified xsi:type="dcterms:W3CDTF">2019-07-23T19:36:49Z</dcterms:modified>
</cp:coreProperties>
</file>