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 id="2147483697" r:id="rId3"/>
  </p:sldMasterIdLst>
  <p:notesMasterIdLst>
    <p:notesMasterId r:id="rId33"/>
  </p:notesMasterIdLst>
  <p:sldIdLst>
    <p:sldId id="261" r:id="rId4"/>
    <p:sldId id="1245" r:id="rId5"/>
    <p:sldId id="1241" r:id="rId6"/>
    <p:sldId id="442" r:id="rId7"/>
    <p:sldId id="1402" r:id="rId8"/>
    <p:sldId id="283" r:id="rId9"/>
    <p:sldId id="296" r:id="rId10"/>
    <p:sldId id="1397" r:id="rId11"/>
    <p:sldId id="1400" r:id="rId12"/>
    <p:sldId id="1401" r:id="rId13"/>
    <p:sldId id="1398" r:id="rId14"/>
    <p:sldId id="1404" r:id="rId15"/>
    <p:sldId id="1430" r:id="rId16"/>
    <p:sldId id="1429" r:id="rId17"/>
    <p:sldId id="1067" r:id="rId18"/>
    <p:sldId id="1258" r:id="rId19"/>
    <p:sldId id="1403" r:id="rId20"/>
    <p:sldId id="1119" r:id="rId21"/>
    <p:sldId id="1152" r:id="rId22"/>
    <p:sldId id="281" r:id="rId23"/>
    <p:sldId id="1201" r:id="rId24"/>
    <p:sldId id="1203" r:id="rId25"/>
    <p:sldId id="1432" r:id="rId26"/>
    <p:sldId id="948" r:id="rId27"/>
    <p:sldId id="1319" r:id="rId28"/>
    <p:sldId id="314" r:id="rId29"/>
    <p:sldId id="1428" r:id="rId30"/>
    <p:sldId id="605" r:id="rId31"/>
    <p:sldId id="14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714"/>
    <p:restoredTop sz="96405"/>
  </p:normalViewPr>
  <p:slideViewPr>
    <p:cSldViewPr snapToGrid="0" snapToObjects="1">
      <p:cViewPr varScale="1">
        <p:scale>
          <a:sx n="231" d="100"/>
          <a:sy n="231" d="100"/>
        </p:scale>
        <p:origin x="192" y="12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7D71E-4A9C-AB40-9AE5-51F9456A0412}" type="datetimeFigureOut">
              <a:rPr lang="en-US" smtClean="0"/>
              <a:t>7/29/2020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3A98E-4BED-A14D-87FE-F21ECE50FCE5}" type="slidenum">
              <a:rPr lang="en-US" smtClean="0"/>
              <a:t>‹#›</a:t>
            </a:fld>
            <a:endParaRPr lang="en-US" dirty="0"/>
          </a:p>
        </p:txBody>
      </p:sp>
    </p:spTree>
    <p:extLst>
      <p:ext uri="{BB962C8B-B14F-4D97-AF65-F5344CB8AC3E}">
        <p14:creationId xmlns:p14="http://schemas.microsoft.com/office/powerpoint/2010/main" val="319152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6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18</a:t>
            </a:fld>
            <a:endParaRPr lang="en-US"/>
          </a:p>
        </p:txBody>
      </p:sp>
    </p:spTree>
    <p:extLst>
      <p:ext uri="{BB962C8B-B14F-4D97-AF65-F5344CB8AC3E}">
        <p14:creationId xmlns:p14="http://schemas.microsoft.com/office/powerpoint/2010/main" val="373275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19</a:t>
            </a:fld>
            <a:endParaRPr lang="en-US"/>
          </a:p>
        </p:txBody>
      </p:sp>
    </p:spTree>
    <p:extLst>
      <p:ext uri="{BB962C8B-B14F-4D97-AF65-F5344CB8AC3E}">
        <p14:creationId xmlns:p14="http://schemas.microsoft.com/office/powerpoint/2010/main" val="23289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703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21</a:t>
            </a:fld>
            <a:endParaRPr lang="en-US"/>
          </a:p>
        </p:txBody>
      </p:sp>
    </p:spTree>
    <p:extLst>
      <p:ext uri="{BB962C8B-B14F-4D97-AF65-F5344CB8AC3E}">
        <p14:creationId xmlns:p14="http://schemas.microsoft.com/office/powerpoint/2010/main" val="2491288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22</a:t>
            </a:fld>
            <a:endParaRPr lang="en-US"/>
          </a:p>
        </p:txBody>
      </p:sp>
    </p:spTree>
    <p:extLst>
      <p:ext uri="{BB962C8B-B14F-4D97-AF65-F5344CB8AC3E}">
        <p14:creationId xmlns:p14="http://schemas.microsoft.com/office/powerpoint/2010/main" val="3862599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01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16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C64E8-45BE-4474-B3AA-B6DEBEC91A50}" type="slidenum">
              <a:rPr lang="en-US" smtClean="0"/>
              <a:t>27</a:t>
            </a:fld>
            <a:endParaRPr lang="en-US" dirty="0"/>
          </a:p>
        </p:txBody>
      </p:sp>
    </p:spTree>
    <p:extLst>
      <p:ext uri="{BB962C8B-B14F-4D97-AF65-F5344CB8AC3E}">
        <p14:creationId xmlns:p14="http://schemas.microsoft.com/office/powerpoint/2010/main" val="77828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28</a:t>
            </a:fld>
            <a:endParaRPr lang="en-US" dirty="0">
              <a:solidFill>
                <a:prstClr val="black"/>
              </a:solidFill>
              <a:latin typeface="Calibri"/>
            </a:endParaRPr>
          </a:p>
        </p:txBody>
      </p:sp>
    </p:spTree>
    <p:extLst>
      <p:ext uri="{BB962C8B-B14F-4D97-AF65-F5344CB8AC3E}">
        <p14:creationId xmlns:p14="http://schemas.microsoft.com/office/powerpoint/2010/main" val="235507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86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729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44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C64E8-45BE-4474-B3AA-B6DEBEC91A50}" type="slidenum">
              <a:rPr lang="en-US" smtClean="0"/>
              <a:t>12</a:t>
            </a:fld>
            <a:endParaRPr lang="en-US" dirty="0"/>
          </a:p>
        </p:txBody>
      </p:sp>
    </p:spTree>
    <p:extLst>
      <p:ext uri="{BB962C8B-B14F-4D97-AF65-F5344CB8AC3E}">
        <p14:creationId xmlns:p14="http://schemas.microsoft.com/office/powerpoint/2010/main" val="424796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C64E8-45BE-4474-B3AA-B6DEBEC91A50}" type="slidenum">
              <a:rPr lang="en-US" smtClean="0"/>
              <a:t>13</a:t>
            </a:fld>
            <a:endParaRPr lang="en-US" dirty="0"/>
          </a:p>
        </p:txBody>
      </p:sp>
    </p:spTree>
    <p:extLst>
      <p:ext uri="{BB962C8B-B14F-4D97-AF65-F5344CB8AC3E}">
        <p14:creationId xmlns:p14="http://schemas.microsoft.com/office/powerpoint/2010/main" val="112613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C64E8-45BE-4474-B3AA-B6DEBEC91A50}" type="slidenum">
              <a:rPr lang="en-US" smtClean="0"/>
              <a:t>14</a:t>
            </a:fld>
            <a:endParaRPr lang="en-US" dirty="0"/>
          </a:p>
        </p:txBody>
      </p:sp>
    </p:spTree>
    <p:extLst>
      <p:ext uri="{BB962C8B-B14F-4D97-AF65-F5344CB8AC3E}">
        <p14:creationId xmlns:p14="http://schemas.microsoft.com/office/powerpoint/2010/main" val="190885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31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770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2434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95387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4141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4925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738670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783714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754299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A9179F-009E-4FA5-B091-7EBB82A185BD}" type="datetimeFigureOut">
              <a:rPr lang="en-US" smtClean="0"/>
              <a:t>7/29/2020</a:t>
            </a:fld>
            <a:endParaRPr lang="en-US"/>
          </a:p>
        </p:txBody>
      </p:sp>
      <p:sp>
        <p:nvSpPr>
          <p:cNvPr id="5" name="Footer Placeholder 2"/>
          <p:cNvSpPr>
            <a:spLocks noGrp="1"/>
          </p:cNvSpPr>
          <p:nvPr>
            <p:ph type="ftr" sz="quarter" idx="11"/>
          </p:nvPr>
        </p:nvSpPr>
        <p:spPr/>
        <p:txBody>
          <a:bodyPr/>
          <a:lstStyle/>
          <a:p>
            <a:r>
              <a:rPr lang="en-US"/>
              <a:t>
              </a:t>
            </a:r>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9680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7/29/2020</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3220468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7049261" cy="6855713"/>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03631" y="6269735"/>
            <a:ext cx="1129284" cy="505968"/>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354201" y="-383590"/>
            <a:ext cx="11483595" cy="492443"/>
          </a:xfrm>
        </p:spPr>
        <p:txBody>
          <a:bodyPr lIns="0" tIns="0" rIns="0" bIns="0"/>
          <a:lstStyle>
            <a:lvl1pPr>
              <a:defRPr sz="3200" b="1" i="0">
                <a:solidFill>
                  <a:srgbClr val="006FC0"/>
                </a:solidFill>
                <a:latin typeface="Arial Black"/>
                <a:cs typeface="Arial Black"/>
              </a:defRPr>
            </a:lvl1pPr>
          </a:lstStyle>
          <a:p>
            <a:endParaRPr/>
          </a:p>
        </p:txBody>
      </p:sp>
      <p:sp>
        <p:nvSpPr>
          <p:cNvPr id="3" name="Holder 3"/>
          <p:cNvSpPr>
            <a:spLocks noGrp="1"/>
          </p:cNvSpPr>
          <p:nvPr>
            <p:ph type="body" idx="1"/>
          </p:nvPr>
        </p:nvSpPr>
        <p:spPr>
          <a:xfrm>
            <a:off x="852221" y="1585342"/>
            <a:ext cx="10487559" cy="369332"/>
          </a:xfrm>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7/29/2020</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1915961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54201" y="-383590"/>
            <a:ext cx="11483595" cy="492443"/>
          </a:xfrm>
        </p:spPr>
        <p:txBody>
          <a:bodyPr lIns="0" tIns="0" rIns="0" bIns="0"/>
          <a:lstStyle>
            <a:lvl1pPr>
              <a:defRPr sz="3200" b="1" i="0">
                <a:solidFill>
                  <a:srgbClr val="006FC0"/>
                </a:solidFill>
                <a:latin typeface="Arial Black"/>
                <a:cs typeface="Arial Black"/>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7/29/2020</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123186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3023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54201" y="-383590"/>
            <a:ext cx="11483595" cy="492443"/>
          </a:xfrm>
        </p:spPr>
        <p:txBody>
          <a:bodyPr lIns="0" tIns="0" rIns="0" bIns="0"/>
          <a:lstStyle>
            <a:lvl1pPr>
              <a:defRPr sz="3200" b="1" i="0">
                <a:solidFill>
                  <a:srgbClr val="006FC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7/29/2020</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385131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7049261" cy="6855713"/>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7/29/2020</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2229178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816CBD8-050F-124C-8E59-E457BD2F39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23751"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BFB8798-FA2A-F345-A00E-41235D6D83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4700" y="6430963"/>
            <a:ext cx="3733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Black" panose="020B0A04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latin typeface="Arial Black" panose="020B0A04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8557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6540500" cy="3521075"/>
          </a:xfrm>
        </p:spPr>
        <p:txBody>
          <a:bodyPr/>
          <a:lstStyle>
            <a:lvl1pPr marL="228594" indent="-228594">
              <a:buClr>
                <a:srgbClr val="FFA400"/>
              </a:buClr>
              <a:buSzPct val="110000"/>
              <a:buFont typeface="Wingdings" panose="05000000000000000000" pitchFamily="2" charset="2"/>
              <a:buChar char="§"/>
              <a:defRPr>
                <a:latin typeface="Arial" panose="020B0604020202020204" pitchFamily="34" charset="0"/>
                <a:cs typeface="Arial" panose="020B0604020202020204" pitchFamily="34" charset="0"/>
              </a:defRPr>
            </a:lvl1pPr>
            <a:lvl2pPr marL="685783"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2pPr>
            <a:lvl3pPr marL="1142971"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3pPr>
            <a:lvl4pPr marL="1600160"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4pPr>
            <a:lvl5pPr marL="2057349"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2743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6540500" cy="3521075"/>
          </a:xfrm>
        </p:spPr>
        <p:txBody>
          <a:bodyPr/>
          <a:lstStyle>
            <a:lvl1pPr marL="228594"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1pPr>
            <a:lvl2pPr marL="685783"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2pPr>
            <a:lvl3pPr marL="1142971"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3pPr>
            <a:lvl4pPr marL="1600160"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4pPr>
            <a:lvl5pPr marL="2057349"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8431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8CC0F9E-F325-5F43-8576-CA7AF4B0DC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9" y="1"/>
            <a:ext cx="121634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773570"/>
            <a:ext cx="10515600" cy="2852737"/>
          </a:xfrm>
        </p:spPr>
        <p:txBody>
          <a:bodyPr anchor="b">
            <a:normAutofit/>
          </a:bodyPr>
          <a:lstStyle>
            <a:lvl1pPr algn="ctr">
              <a:defRPr sz="4800">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5649256"/>
            <a:ext cx="10515600" cy="543651"/>
          </a:xfrm>
        </p:spPr>
        <p:txBody>
          <a:bodyPr>
            <a:normAutofit/>
          </a:bodyPr>
          <a:lstStyle>
            <a:lvl1pPr marL="0" indent="0" algn="ctr">
              <a:buNone/>
              <a:defRPr sz="2000">
                <a:solidFill>
                  <a:srgbClr val="11284B"/>
                </a:solidFill>
                <a:latin typeface="Arial Black" panose="020B0A040201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35358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16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9864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34523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A546505-0C1E-7747-ABE4-80DCD963CF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7489" y="906465"/>
            <a:ext cx="10528300"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840904-1669-AC4E-B8B4-B05EF7304BD0}"/>
              </a:ext>
            </a:extLst>
          </p:cNvPr>
          <p:cNvSpPr txBox="1">
            <a:spLocks noChangeArrowheads="1"/>
          </p:cNvSpPr>
          <p:nvPr userDrawn="1"/>
        </p:nvSpPr>
        <p:spPr bwMode="auto">
          <a:xfrm>
            <a:off x="3417888" y="6486526"/>
            <a:ext cx="6497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600">
                <a:solidFill>
                  <a:srgbClr val="11284B"/>
                </a:solidFill>
                <a:latin typeface="Arial Black" panose="020B0A04020102020204" pitchFamily="34" charset="0"/>
              </a:rPr>
              <a:t>Kansas leads the world in the success of each student.</a:t>
            </a:r>
          </a:p>
        </p:txBody>
      </p:sp>
    </p:spTree>
    <p:extLst>
      <p:ext uri="{BB962C8B-B14F-4D97-AF65-F5344CB8AC3E}">
        <p14:creationId xmlns:p14="http://schemas.microsoft.com/office/powerpoint/2010/main" val="148325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196245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C0E1B8D-3525-A648-8847-9EC68A8894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CAEEEBA9-7A25-AF45-999E-1E21BA4F218C}"/>
              </a:ext>
            </a:extLst>
          </p:cNvPr>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D0819F2-6152-A647-A811-3C34ECB017E0}" type="datetimeFigureOut">
              <a:rPr lang="en-US"/>
              <a:pPr>
                <a:defRPr/>
              </a:pPr>
              <a:t>7/29/2020</a:t>
            </a:fld>
            <a:endParaRPr lang="en-US"/>
          </a:p>
        </p:txBody>
      </p:sp>
      <p:sp>
        <p:nvSpPr>
          <p:cNvPr id="4" name="Footer Placeholder 2">
            <a:extLst>
              <a:ext uri="{FF2B5EF4-FFF2-40B4-BE49-F238E27FC236}">
                <a16:creationId xmlns:a16="http://schemas.microsoft.com/office/drawing/2014/main" id="{B8D6AAA1-7C37-BF46-9239-69E2B22A5D03}"/>
              </a:ext>
            </a:extLst>
          </p:cNvPr>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3">
            <a:extLst>
              <a:ext uri="{FF2B5EF4-FFF2-40B4-BE49-F238E27FC236}">
                <a16:creationId xmlns:a16="http://schemas.microsoft.com/office/drawing/2014/main" id="{A7F6209B-9C9D-D74F-9D0B-4856A28F0706}"/>
              </a:ext>
            </a:extLst>
          </p:cNvPr>
          <p:cNvSpPr>
            <a:spLocks noGrp="1"/>
          </p:cNvSpPr>
          <p:nvPr>
            <p:ph type="sldNum" sz="quarter" idx="12"/>
          </p:nvPr>
        </p:nvSpPr>
        <p:spPr>
          <a:xfrm>
            <a:off x="8610600" y="6356351"/>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19513C6-CC2C-C24B-8B11-78B20294FBD1}" type="slidenum">
              <a:rPr lang="en-US"/>
              <a:pPr>
                <a:defRPr/>
              </a:pPr>
              <a:t>‹#›</a:t>
            </a:fld>
            <a:endParaRPr lang="en-US"/>
          </a:p>
        </p:txBody>
      </p:sp>
    </p:spTree>
    <p:extLst>
      <p:ext uri="{BB962C8B-B14F-4D97-AF65-F5344CB8AC3E}">
        <p14:creationId xmlns:p14="http://schemas.microsoft.com/office/powerpoint/2010/main" val="3103556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268D5B2-0454-F94B-9F02-9C71350CE2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88950"/>
            <a:ext cx="12998451" cy="738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20C523DC-7B1B-AC43-9503-F6FF0968E7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3101" y="5961064"/>
            <a:ext cx="72009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8015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slide with whit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05F5F89E-75A8-4844-A53D-0F86EEC5DB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638" y="-114299"/>
            <a:ext cx="12339639"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9B8AB35B-1416-D64E-B5B9-CD727E45C9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3101" y="5961064"/>
            <a:ext cx="72009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4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65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226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3643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86308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2684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7/29/2020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5886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5.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7/29/2020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186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90" r:id="rId16"/>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4201" y="-383589"/>
            <a:ext cx="11483595" cy="492443"/>
          </a:xfrm>
          <a:prstGeom prst="rect">
            <a:avLst/>
          </a:prstGeom>
        </p:spPr>
        <p:txBody>
          <a:bodyPr wrap="square" lIns="0" tIns="0" rIns="0" bIns="0">
            <a:spAutoFit/>
          </a:bodyPr>
          <a:lstStyle>
            <a:lvl1pPr>
              <a:defRPr sz="3200" b="1" i="0">
                <a:solidFill>
                  <a:srgbClr val="006FC0"/>
                </a:solidFill>
                <a:latin typeface="Arial Black"/>
                <a:cs typeface="Arial Black"/>
              </a:defRPr>
            </a:lvl1pPr>
          </a:lstStyle>
          <a:p>
            <a:endParaRPr/>
          </a:p>
        </p:txBody>
      </p:sp>
      <p:sp>
        <p:nvSpPr>
          <p:cNvPr id="3" name="Holder 3"/>
          <p:cNvSpPr>
            <a:spLocks noGrp="1"/>
          </p:cNvSpPr>
          <p:nvPr>
            <p:ph type="body" idx="1"/>
          </p:nvPr>
        </p:nvSpPr>
        <p:spPr>
          <a:xfrm>
            <a:off x="852221" y="1585341"/>
            <a:ext cx="10487559" cy="369332"/>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7/29/2020</a:t>
            </a:fld>
            <a:endParaRPr lang="en-US"/>
          </a:p>
        </p:txBody>
      </p:sp>
      <p:sp>
        <p:nvSpPr>
          <p:cNvPr id="6" name="Holder 6"/>
          <p:cNvSpPr>
            <a:spLocks noGrp="1"/>
          </p:cNvSpPr>
          <p:nvPr>
            <p:ph type="sldNum" sz="quarter" idx="7"/>
          </p:nvPr>
        </p:nvSpPr>
        <p:spPr>
          <a:xfrm>
            <a:off x="11569194" y="6465215"/>
            <a:ext cx="206375" cy="156068"/>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23765447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2D4587FE-1EA3-A44B-B839-41E7FE2E775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164" y="0"/>
            <a:ext cx="1216183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C22AEF75-0C96-584A-8DD6-A40393B89BD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AAC27DE-B63B-F44C-B543-B33056900BDF}"/>
              </a:ext>
            </a:extLst>
          </p:cNvPr>
          <p:cNvSpPr>
            <a:spLocks noGrp="1"/>
          </p:cNvSpPr>
          <p:nvPr>
            <p:ph type="body" idx="1"/>
          </p:nvPr>
        </p:nvSpPr>
        <p:spPr bwMode="auto">
          <a:xfrm>
            <a:off x="838200" y="1825625"/>
            <a:ext cx="105156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182912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lnSpc>
          <a:spcPct val="90000"/>
        </a:lnSpc>
        <a:spcBef>
          <a:spcPct val="0"/>
        </a:spcBef>
        <a:spcAft>
          <a:spcPct val="0"/>
        </a:spcAft>
        <a:defRPr sz="4400" kern="1200">
          <a:solidFill>
            <a:srgbClr val="11284B"/>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2pPr>
      <a:lvl3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3pPr>
      <a:lvl4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4pPr>
      <a:lvl5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5pPr>
      <a:lvl6pPr marL="457189" algn="l" rtl="0" fontAlgn="base">
        <a:lnSpc>
          <a:spcPct val="90000"/>
        </a:lnSpc>
        <a:spcBef>
          <a:spcPct val="0"/>
        </a:spcBef>
        <a:spcAft>
          <a:spcPct val="0"/>
        </a:spcAft>
        <a:defRPr sz="4400">
          <a:solidFill>
            <a:srgbClr val="11284B"/>
          </a:solidFill>
          <a:latin typeface="Arial Black" panose="020B0A04020102020204" pitchFamily="34" charset="0"/>
        </a:defRPr>
      </a:lvl6pPr>
      <a:lvl7pPr marL="914377" algn="l" rtl="0" fontAlgn="base">
        <a:lnSpc>
          <a:spcPct val="90000"/>
        </a:lnSpc>
        <a:spcBef>
          <a:spcPct val="0"/>
        </a:spcBef>
        <a:spcAft>
          <a:spcPct val="0"/>
        </a:spcAft>
        <a:defRPr sz="4400">
          <a:solidFill>
            <a:srgbClr val="11284B"/>
          </a:solidFill>
          <a:latin typeface="Arial Black" panose="020B0A04020102020204" pitchFamily="34" charset="0"/>
        </a:defRPr>
      </a:lvl7pPr>
      <a:lvl8pPr marL="1371566" algn="l" rtl="0" fontAlgn="base">
        <a:lnSpc>
          <a:spcPct val="90000"/>
        </a:lnSpc>
        <a:spcBef>
          <a:spcPct val="0"/>
        </a:spcBef>
        <a:spcAft>
          <a:spcPct val="0"/>
        </a:spcAft>
        <a:defRPr sz="4400">
          <a:solidFill>
            <a:srgbClr val="11284B"/>
          </a:solidFill>
          <a:latin typeface="Arial Black" panose="020B0A04020102020204" pitchFamily="34" charset="0"/>
        </a:defRPr>
      </a:lvl8pPr>
      <a:lvl9pPr marL="1828754" algn="l" rtl="0" fontAlgn="base">
        <a:lnSpc>
          <a:spcPct val="90000"/>
        </a:lnSpc>
        <a:spcBef>
          <a:spcPct val="0"/>
        </a:spcBef>
        <a:spcAft>
          <a:spcPct val="0"/>
        </a:spcAft>
        <a:defRPr sz="4400">
          <a:solidFill>
            <a:srgbClr val="11284B"/>
          </a:solidFill>
          <a:latin typeface="Arial Black" panose="020B0A04020102020204" pitchFamily="34" charset="0"/>
        </a:defRPr>
      </a:lvl9pPr>
    </p:titleStyle>
    <p:bodyStyle>
      <a:lvl1pPr marL="228594" indent="-228594" algn="l" rtl="0" eaLnBrk="0" fontAlgn="base" hangingPunct="0">
        <a:lnSpc>
          <a:spcPct val="90000"/>
        </a:lnSpc>
        <a:spcBef>
          <a:spcPts val="1000"/>
        </a:spcBef>
        <a:spcAft>
          <a:spcPct val="0"/>
        </a:spcAft>
        <a:buClr>
          <a:srgbClr val="FFA400"/>
        </a:buClr>
        <a:buFont typeface="Wingdings"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783" indent="-228594" algn="l" rtl="0" eaLnBrk="0" fontAlgn="base" hangingPunct="0">
        <a:lnSpc>
          <a:spcPct val="90000"/>
        </a:lnSpc>
        <a:spcBef>
          <a:spcPts val="500"/>
        </a:spcBef>
        <a:spcAft>
          <a:spcPct val="0"/>
        </a:spcAft>
        <a:buClr>
          <a:srgbClr val="FFA400"/>
        </a:buClr>
        <a:buFont typeface="Wingdings"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2971" indent="-228594" algn="l" rtl="0" eaLnBrk="0" fontAlgn="base" hangingPunct="0">
        <a:lnSpc>
          <a:spcPct val="90000"/>
        </a:lnSpc>
        <a:spcBef>
          <a:spcPts val="500"/>
        </a:spcBef>
        <a:spcAft>
          <a:spcPct val="0"/>
        </a:spcAft>
        <a:buClr>
          <a:srgbClr val="FFA400"/>
        </a:buClr>
        <a:buFont typeface="Wingdings"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160" indent="-228594" algn="l" rtl="0" eaLnBrk="0" fontAlgn="base" hangingPunct="0">
        <a:lnSpc>
          <a:spcPct val="90000"/>
        </a:lnSpc>
        <a:spcBef>
          <a:spcPts val="500"/>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4pPr>
      <a:lvl5pPr marL="2057349" indent="-228594" algn="l" rtl="0" eaLnBrk="0" fontAlgn="base" hangingPunct="0">
        <a:lnSpc>
          <a:spcPct val="90000"/>
        </a:lnSpc>
        <a:spcBef>
          <a:spcPts val="500"/>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800" dirty="0"/>
              <a:t>Kansas CTE Conference 2020</a:t>
            </a:r>
          </a:p>
        </p:txBody>
      </p:sp>
      <p:sp>
        <p:nvSpPr>
          <p:cNvPr id="3" name="Text Placeholder 1">
            <a:extLst>
              <a:ext uri="{FF2B5EF4-FFF2-40B4-BE49-F238E27FC236}">
                <a16:creationId xmlns:a16="http://schemas.microsoft.com/office/drawing/2014/main" id="{719DF667-336E-F549-9919-2D7F0786A680}"/>
              </a:ext>
            </a:extLst>
          </p:cNvPr>
          <p:cNvSpPr>
            <a:spLocks noGrp="1"/>
          </p:cNvSpPr>
          <p:nvPr>
            <p:ph type="body" idx="1"/>
          </p:nvPr>
        </p:nvSpPr>
        <p:spPr>
          <a:xfrm>
            <a:off x="3581400" y="5257801"/>
            <a:ext cx="8610600" cy="688099"/>
          </a:xfrm>
        </p:spPr>
        <p:txBody>
          <a:bodyPr>
            <a:noAutofit/>
          </a:bodyPr>
          <a:lstStyle/>
          <a:p>
            <a:r>
              <a:rPr lang="en-US" sz="2667" dirty="0"/>
              <a:t>Dr. Randy Watson, Kansas Commissioner of Education</a:t>
            </a:r>
          </a:p>
        </p:txBody>
      </p:sp>
    </p:spTree>
    <p:extLst>
      <p:ext uri="{BB962C8B-B14F-4D97-AF65-F5344CB8AC3E}">
        <p14:creationId xmlns:p14="http://schemas.microsoft.com/office/powerpoint/2010/main" val="128857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6;p18">
            <a:extLst>
              <a:ext uri="{FF2B5EF4-FFF2-40B4-BE49-F238E27FC236}">
                <a16:creationId xmlns:a16="http://schemas.microsoft.com/office/drawing/2014/main" id="{0C6B818F-677E-E44F-9F72-74FE8B733F27}"/>
              </a:ext>
            </a:extLst>
          </p:cNvPr>
          <p:cNvSpPr txBox="1">
            <a:spLocks noGrp="1"/>
          </p:cNvSpPr>
          <p:nvPr>
            <p:ph type="title"/>
          </p:nvPr>
        </p:nvSpPr>
        <p:spPr>
          <a:xfrm>
            <a:off x="1781497" y="402957"/>
            <a:ext cx="8050401" cy="561548"/>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dirty="0">
                <a:solidFill>
                  <a:schemeClr val="tx2"/>
                </a:solidFill>
                <a:latin typeface="+mn-lt"/>
                <a:ea typeface="Arial"/>
                <a:cs typeface="Arial"/>
                <a:sym typeface="Arial"/>
              </a:rPr>
              <a:t>Considerations for Learning Environments</a:t>
            </a:r>
            <a:endParaRPr sz="2100" dirty="0">
              <a:solidFill>
                <a:schemeClr val="tx2"/>
              </a:solidFill>
              <a:latin typeface="+mn-lt"/>
            </a:endParaRPr>
          </a:p>
          <a:p>
            <a:pPr marL="0" lvl="0" indent="0" algn="ctr" rtl="0">
              <a:spcBef>
                <a:spcPts val="0"/>
              </a:spcBef>
              <a:spcAft>
                <a:spcPts val="0"/>
              </a:spcAft>
              <a:buNone/>
            </a:pPr>
            <a:endParaRPr dirty="0">
              <a:solidFill>
                <a:schemeClr val="lt1"/>
              </a:solidFill>
            </a:endParaRPr>
          </a:p>
        </p:txBody>
      </p:sp>
      <p:sp>
        <p:nvSpPr>
          <p:cNvPr id="3" name="Google Shape;287;p18">
            <a:extLst>
              <a:ext uri="{FF2B5EF4-FFF2-40B4-BE49-F238E27FC236}">
                <a16:creationId xmlns:a16="http://schemas.microsoft.com/office/drawing/2014/main" id="{DA1029F9-D0DA-FA46-B584-90C2406E45EF}"/>
              </a:ext>
            </a:extLst>
          </p:cNvPr>
          <p:cNvSpPr txBox="1">
            <a:spLocks/>
          </p:cNvSpPr>
          <p:nvPr/>
        </p:nvSpPr>
        <p:spPr>
          <a:xfrm>
            <a:off x="1863347" y="597008"/>
            <a:ext cx="7886700" cy="10794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100"/>
              <a:buFont typeface="Arial"/>
              <a:buNone/>
            </a:pPr>
            <a:r>
              <a:rPr lang="en-US" sz="2200" dirty="0"/>
              <a:t>Schools should consult with their local health department to identify what learning environment should be considered using case counts.</a:t>
            </a:r>
            <a:endParaRPr lang="en-US" dirty="0"/>
          </a:p>
        </p:txBody>
      </p:sp>
      <p:sp>
        <p:nvSpPr>
          <p:cNvPr id="4" name="Google Shape;288;p18">
            <a:extLst>
              <a:ext uri="{FF2B5EF4-FFF2-40B4-BE49-F238E27FC236}">
                <a16:creationId xmlns:a16="http://schemas.microsoft.com/office/drawing/2014/main" id="{C282F663-C424-894E-BC4A-1AF4EB835BFC}"/>
              </a:ext>
            </a:extLst>
          </p:cNvPr>
          <p:cNvSpPr txBox="1"/>
          <p:nvPr/>
        </p:nvSpPr>
        <p:spPr>
          <a:xfrm>
            <a:off x="1048719" y="1799000"/>
            <a:ext cx="2807689" cy="43796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dk1"/>
                </a:solidFill>
                <a:ea typeface="Calibri"/>
                <a:cs typeface="Calibri"/>
                <a:sym typeface="Calibri"/>
              </a:rPr>
              <a:t>Low Restrictions</a:t>
            </a:r>
            <a:endParaRPr sz="2400" dirty="0">
              <a:ea typeface="Calibri"/>
              <a:cs typeface="Calibri"/>
              <a:sym typeface="Calibri"/>
            </a:endParaRPr>
          </a:p>
          <a:p>
            <a:pPr marL="0" lvl="0" indent="0" algn="l" rtl="0">
              <a:spcBef>
                <a:spcPts val="0"/>
              </a:spcBef>
              <a:spcAft>
                <a:spcPts val="0"/>
              </a:spcAft>
              <a:buNone/>
            </a:pPr>
            <a:endParaRPr sz="2400" dirty="0">
              <a:ea typeface="Calibri"/>
              <a:cs typeface="Calibri"/>
              <a:sym typeface="Calibri"/>
            </a:endParaRPr>
          </a:p>
          <a:p>
            <a:pPr marL="0" lvl="0" indent="0" algn="ctr" rtl="0">
              <a:lnSpc>
                <a:spcPct val="90000"/>
              </a:lnSpc>
              <a:spcBef>
                <a:spcPts val="1000"/>
              </a:spcBef>
              <a:spcAft>
                <a:spcPts val="0"/>
              </a:spcAft>
              <a:buClr>
                <a:schemeClr val="dk1"/>
              </a:buClr>
              <a:buSzPts val="1100"/>
              <a:buFont typeface="Arial"/>
              <a:buNone/>
            </a:pPr>
            <a:r>
              <a:rPr lang="en-US" sz="2400" dirty="0">
                <a:solidFill>
                  <a:schemeClr val="dk1"/>
                </a:solidFill>
                <a:ea typeface="Calibri"/>
                <a:cs typeface="Calibri"/>
                <a:sym typeface="Calibri"/>
              </a:rPr>
              <a:t> Disease spread, as represented by the daily case rate of new cases by onset date should be low or a steady decline - utilize on-site learning</a:t>
            </a:r>
            <a:endParaRPr sz="2400" dirty="0">
              <a:ea typeface="Calibri"/>
              <a:cs typeface="Calibri"/>
              <a:sym typeface="Calibri"/>
            </a:endParaRPr>
          </a:p>
        </p:txBody>
      </p:sp>
      <p:sp>
        <p:nvSpPr>
          <p:cNvPr id="5" name="Google Shape;289;p18">
            <a:extLst>
              <a:ext uri="{FF2B5EF4-FFF2-40B4-BE49-F238E27FC236}">
                <a16:creationId xmlns:a16="http://schemas.microsoft.com/office/drawing/2014/main" id="{DF5AAD7C-76C5-1241-B034-3B9DBB7DFF63}"/>
              </a:ext>
            </a:extLst>
          </p:cNvPr>
          <p:cNvSpPr txBox="1"/>
          <p:nvPr/>
        </p:nvSpPr>
        <p:spPr>
          <a:xfrm>
            <a:off x="3975773" y="1799000"/>
            <a:ext cx="3112117" cy="43796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dk1"/>
                </a:solidFill>
                <a:ea typeface="Calibri"/>
                <a:cs typeface="Calibri"/>
                <a:sym typeface="Calibri"/>
              </a:rPr>
              <a:t>Moderate Restrictions</a:t>
            </a:r>
            <a:endParaRPr sz="2400" dirty="0">
              <a:ea typeface="Calibri"/>
              <a:cs typeface="Calibri"/>
              <a:sym typeface="Calibri"/>
            </a:endParaRPr>
          </a:p>
          <a:p>
            <a:pPr marL="0" lvl="0" indent="0" algn="ctr" rtl="0">
              <a:spcBef>
                <a:spcPts val="0"/>
              </a:spcBef>
              <a:spcAft>
                <a:spcPts val="0"/>
              </a:spcAft>
              <a:buNone/>
            </a:pPr>
            <a:endParaRPr sz="2400" dirty="0">
              <a:ea typeface="Calibri"/>
              <a:cs typeface="Calibri"/>
              <a:sym typeface="Calibri"/>
            </a:endParaRPr>
          </a:p>
          <a:p>
            <a:pPr marL="0" lvl="0" indent="0" algn="ctr" rtl="0">
              <a:spcBef>
                <a:spcPts val="0"/>
              </a:spcBef>
              <a:spcAft>
                <a:spcPts val="0"/>
              </a:spcAft>
              <a:buNone/>
            </a:pPr>
            <a:r>
              <a:rPr lang="en-US" sz="2400" dirty="0">
                <a:solidFill>
                  <a:schemeClr val="dk1"/>
                </a:solidFill>
                <a:ea typeface="Calibri"/>
                <a:cs typeface="Calibri"/>
                <a:sym typeface="Calibri"/>
              </a:rPr>
              <a:t>Disease spread, as represented by the daily case rate of new cases by onset date should be flat - utilize hybrid learning</a:t>
            </a:r>
            <a:endParaRPr sz="2400" dirty="0">
              <a:ea typeface="Calibri"/>
              <a:cs typeface="Calibri"/>
              <a:sym typeface="Calibri"/>
            </a:endParaRPr>
          </a:p>
          <a:p>
            <a:pPr marL="0" lvl="0" indent="0" algn="ctr" rtl="0">
              <a:spcBef>
                <a:spcPts val="0"/>
              </a:spcBef>
              <a:spcAft>
                <a:spcPts val="0"/>
              </a:spcAft>
              <a:buClr>
                <a:schemeClr val="dk1"/>
              </a:buClr>
              <a:buSzPts val="1100"/>
              <a:buFont typeface="Arial"/>
              <a:buNone/>
            </a:pPr>
            <a:endParaRPr dirty="0">
              <a:latin typeface="Calibri"/>
              <a:ea typeface="Calibri"/>
              <a:cs typeface="Calibri"/>
              <a:sym typeface="Calibri"/>
            </a:endParaRPr>
          </a:p>
        </p:txBody>
      </p:sp>
      <p:sp>
        <p:nvSpPr>
          <p:cNvPr id="6" name="Google Shape;290;p18">
            <a:extLst>
              <a:ext uri="{FF2B5EF4-FFF2-40B4-BE49-F238E27FC236}">
                <a16:creationId xmlns:a16="http://schemas.microsoft.com/office/drawing/2014/main" id="{42E419D6-DEDB-E447-B74A-E04FECB00192}"/>
              </a:ext>
            </a:extLst>
          </p:cNvPr>
          <p:cNvSpPr txBox="1"/>
          <p:nvPr/>
        </p:nvSpPr>
        <p:spPr>
          <a:xfrm>
            <a:off x="7271605" y="1800197"/>
            <a:ext cx="3670198" cy="43796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dk1"/>
                </a:solidFill>
                <a:ea typeface="Calibri"/>
                <a:cs typeface="Calibri"/>
                <a:sym typeface="Calibri"/>
              </a:rPr>
              <a:t>High Restrictions</a:t>
            </a:r>
            <a:endParaRPr sz="2400" dirty="0">
              <a:ea typeface="Calibri"/>
              <a:cs typeface="Calibri"/>
              <a:sym typeface="Calibri"/>
            </a:endParaRPr>
          </a:p>
          <a:p>
            <a:pPr marL="0" lvl="0" indent="0" algn="l" rtl="0">
              <a:spcBef>
                <a:spcPts val="0"/>
              </a:spcBef>
              <a:spcAft>
                <a:spcPts val="0"/>
              </a:spcAft>
              <a:buNone/>
            </a:pPr>
            <a:endParaRPr sz="2400" dirty="0">
              <a:ea typeface="Calibri"/>
              <a:cs typeface="Calibri"/>
              <a:sym typeface="Calibri"/>
            </a:endParaRPr>
          </a:p>
          <a:p>
            <a:pPr marL="0" lvl="0" indent="0" algn="ctr" rtl="0">
              <a:spcBef>
                <a:spcPts val="0"/>
              </a:spcBef>
              <a:spcAft>
                <a:spcPts val="0"/>
              </a:spcAft>
              <a:buNone/>
            </a:pPr>
            <a:r>
              <a:rPr lang="en-US" sz="2400" dirty="0">
                <a:solidFill>
                  <a:schemeClr val="dk1"/>
                </a:solidFill>
                <a:ea typeface="Calibri"/>
                <a:cs typeface="Calibri"/>
                <a:sym typeface="Calibri"/>
              </a:rPr>
              <a:t>Disease spread, as represented by the daily case rate of new cases by onset date would be increasing over 4 – 6 weeks or less if determined by the health department - utilize remote </a:t>
            </a:r>
            <a:r>
              <a:rPr lang="en-US" sz="2200" dirty="0">
                <a:solidFill>
                  <a:schemeClr val="dk1"/>
                </a:solidFill>
                <a:ea typeface="Calibri"/>
                <a:cs typeface="Calibri"/>
                <a:sym typeface="Calibri"/>
              </a:rPr>
              <a:t>learning</a:t>
            </a:r>
            <a:endParaRPr dirty="0">
              <a:solidFill>
                <a:schemeClr val="dk1"/>
              </a:solidFill>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1321018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p:tgtEl>
                                          <p:spTgt spid="4"/>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p:tgtEl>
                                          <p:spTgt spid="5"/>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t>What to do now?</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645257" y="2080261"/>
            <a:ext cx="5157787" cy="4009519"/>
          </a:xfrm>
        </p:spPr>
        <p:txBody>
          <a:bodyPr>
            <a:normAutofit fontScale="92500" lnSpcReduction="10000"/>
          </a:bodyPr>
          <a:lstStyle/>
          <a:p>
            <a:pPr>
              <a:buClr>
                <a:schemeClr val="accent1"/>
              </a:buClr>
              <a:buSzPct val="125000"/>
            </a:pPr>
            <a:r>
              <a:rPr lang="en-US" sz="3000" dirty="0">
                <a:latin typeface="+mn-lt"/>
              </a:rPr>
              <a:t>Get a broad based group of teachers, administration, school board, staff, country health officer, country commissioners and community members to start to plan using this document.</a:t>
            </a:r>
          </a:p>
          <a:p>
            <a:pPr>
              <a:buClr>
                <a:schemeClr val="accent1"/>
              </a:buClr>
              <a:buSzPct val="125000"/>
            </a:pPr>
            <a:r>
              <a:rPr lang="en-US" sz="3000" dirty="0">
                <a:latin typeface="+mn-lt"/>
              </a:rPr>
              <a:t>Provide training, support, flexibility for your community to open schools this fall.</a:t>
            </a:r>
          </a:p>
          <a:p>
            <a:pPr>
              <a:buClr>
                <a:schemeClr val="accent1"/>
              </a:buClr>
              <a:buSzPct val="125000"/>
            </a:pPr>
            <a:endParaRPr lang="en-US" sz="2667" dirty="0">
              <a:latin typeface="+mn-lt"/>
            </a:endParaRP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248279" y="2080259"/>
            <a:ext cx="5183188" cy="3420899"/>
          </a:xfrm>
        </p:spPr>
        <p:txBody>
          <a:bodyPr>
            <a:normAutofit fontScale="92500" lnSpcReduction="10000"/>
          </a:bodyPr>
          <a:lstStyle/>
          <a:p>
            <a:pPr>
              <a:buClr>
                <a:schemeClr val="accent1"/>
              </a:buClr>
              <a:buSzPct val="125000"/>
            </a:pPr>
            <a:r>
              <a:rPr lang="en-US" sz="2800" dirty="0">
                <a:latin typeface="+mn-lt"/>
              </a:rPr>
              <a:t>Communicate, communicate and communicate your plans, what happens when there is an outbreak, what options there are for students, etc. </a:t>
            </a:r>
          </a:p>
          <a:p>
            <a:pPr>
              <a:buClr>
                <a:schemeClr val="accent1"/>
              </a:buClr>
              <a:buSzPct val="125000"/>
            </a:pPr>
            <a:r>
              <a:rPr lang="en-US" sz="2800" dirty="0">
                <a:latin typeface="+mn-lt"/>
              </a:rPr>
              <a:t>Create a flexible environment that can be done in many configurations. </a:t>
            </a:r>
          </a:p>
        </p:txBody>
      </p:sp>
    </p:spTree>
    <p:extLst>
      <p:ext uri="{BB962C8B-B14F-4D97-AF65-F5344CB8AC3E}">
        <p14:creationId xmlns:p14="http://schemas.microsoft.com/office/powerpoint/2010/main" val="568974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685800" y="533400"/>
            <a:ext cx="10515600" cy="1149351"/>
          </a:xfrm>
        </p:spPr>
        <p:txBody>
          <a:bodyPr>
            <a:normAutofit fontScale="90000"/>
          </a:bodyPr>
          <a:lstStyle/>
          <a:p>
            <a:pPr algn="ctr"/>
            <a:r>
              <a:rPr lang="en-US" sz="5867" b="1" dirty="0">
                <a:latin typeface="+mn-lt"/>
              </a:rPr>
              <a:t>2019 Kansans Can Star Awards</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457200" y="2133600"/>
            <a:ext cx="5181600" cy="2980893"/>
          </a:xfrm>
        </p:spPr>
        <p:txBody>
          <a:bodyPr>
            <a:noAutofit/>
          </a:bodyPr>
          <a:lstStyle/>
          <a:p>
            <a:pPr marL="0" lvl="0" indent="0">
              <a:buNone/>
            </a:pPr>
            <a:r>
              <a:rPr lang="en-US" sz="1600" b="1" cap="all" dirty="0">
                <a:solidFill>
                  <a:schemeClr val="tx2"/>
                </a:solidFill>
                <a:latin typeface="+mn-lt"/>
              </a:rPr>
              <a:t>Prepared for High School Graduation:</a:t>
            </a:r>
            <a:endParaRPr lang="en-US" sz="1600" dirty="0">
              <a:solidFill>
                <a:schemeClr val="tx2"/>
              </a:solidFill>
              <a:latin typeface="+mn-lt"/>
            </a:endParaRPr>
          </a:p>
          <a:p>
            <a:pPr marL="0" indent="0">
              <a:buNone/>
            </a:pPr>
            <a:r>
              <a:rPr lang="en-US" sz="1600" dirty="0">
                <a:solidFill>
                  <a:schemeClr val="tx2"/>
                </a:solidFill>
                <a:latin typeface="+mn-lt"/>
              </a:rPr>
              <a:t>Districts are recognized annually for the percent of all students, across all grade levels scoring at levels 3 and 4 on Kansas state assessments in math, English language arts and science. It is the combination of all grades in all three assessed subjects.</a:t>
            </a:r>
          </a:p>
          <a:p>
            <a:pPr marL="0" indent="0">
              <a:buNone/>
            </a:pPr>
            <a:r>
              <a:rPr lang="en-US" sz="1600" b="1" dirty="0">
                <a:solidFill>
                  <a:schemeClr val="tx2"/>
                </a:solidFill>
                <a:latin typeface="+mn-lt"/>
              </a:rPr>
              <a:t>Requirement:</a:t>
            </a:r>
            <a:r>
              <a:rPr lang="en-US" sz="1600" dirty="0">
                <a:solidFill>
                  <a:schemeClr val="tx2"/>
                </a:solidFill>
                <a:latin typeface="+mn-lt"/>
              </a:rPr>
              <a:t> To be eligible for this recognition, districts must maintain annually a 95 percent participation rate in all three assessment areas.</a:t>
            </a:r>
          </a:p>
          <a:p>
            <a:pPr>
              <a:buClr>
                <a:schemeClr val="accent1"/>
              </a:buClr>
              <a:buSzPct val="125000"/>
            </a:pPr>
            <a:r>
              <a:rPr lang="en-US" sz="1600" dirty="0">
                <a:solidFill>
                  <a:schemeClr val="tx2"/>
                </a:solidFill>
                <a:latin typeface="+mn-lt"/>
              </a:rPr>
              <a:t>Gold:	 	75% and above</a:t>
            </a:r>
          </a:p>
          <a:p>
            <a:pPr>
              <a:buClr>
                <a:schemeClr val="accent1"/>
              </a:buClr>
              <a:buSzPct val="125000"/>
            </a:pPr>
            <a:r>
              <a:rPr lang="en-US" sz="1600" dirty="0">
                <a:solidFill>
                  <a:schemeClr val="tx2"/>
                </a:solidFill>
                <a:latin typeface="+mn-lt"/>
              </a:rPr>
              <a:t>Silver:	 	60%-74.9%</a:t>
            </a:r>
          </a:p>
          <a:p>
            <a:pPr>
              <a:buClr>
                <a:schemeClr val="accent1"/>
              </a:buClr>
              <a:buSzPct val="125000"/>
            </a:pPr>
            <a:r>
              <a:rPr lang="en-US" sz="1600" dirty="0">
                <a:solidFill>
                  <a:schemeClr val="tx2"/>
                </a:solidFill>
                <a:latin typeface="+mn-lt"/>
              </a:rPr>
              <a:t>Bronze: 	50%-59.9%</a:t>
            </a:r>
          </a:p>
          <a:p>
            <a:pPr>
              <a:buClr>
                <a:schemeClr val="accent1"/>
              </a:buClr>
              <a:buSzPct val="125000"/>
            </a:pPr>
            <a:r>
              <a:rPr lang="en-US" sz="1600" dirty="0">
                <a:solidFill>
                  <a:schemeClr val="tx2"/>
                </a:solidFill>
                <a:latin typeface="+mn-lt"/>
              </a:rPr>
              <a:t>Copper: 	State average – 49.9%</a:t>
            </a:r>
          </a:p>
          <a:p>
            <a:endParaRPr lang="en-US" sz="1600" dirty="0">
              <a:solidFill>
                <a:schemeClr val="tx2"/>
              </a:solidFill>
            </a:endParaRPr>
          </a:p>
        </p:txBody>
      </p:sp>
      <p:sp>
        <p:nvSpPr>
          <p:cNvPr id="23" name="TextBox 22">
            <a:extLst>
              <a:ext uri="{FF2B5EF4-FFF2-40B4-BE49-F238E27FC236}">
                <a16:creationId xmlns:a16="http://schemas.microsoft.com/office/drawing/2014/main" id="{EED42B86-902C-B94F-BC3E-BD55A3671D09}"/>
              </a:ext>
            </a:extLst>
          </p:cNvPr>
          <p:cNvSpPr txBox="1"/>
          <p:nvPr/>
        </p:nvSpPr>
        <p:spPr>
          <a:xfrm>
            <a:off x="1182511" y="1523510"/>
            <a:ext cx="9448800" cy="369332"/>
          </a:xfrm>
          <a:prstGeom prst="rect">
            <a:avLst/>
          </a:prstGeom>
          <a:noFill/>
        </p:spPr>
        <p:txBody>
          <a:bodyPr wrap="square" rtlCol="0">
            <a:spAutoFit/>
          </a:bodyPr>
          <a:lstStyle/>
          <a:p>
            <a:r>
              <a:rPr lang="en-US" sz="1800" i="1" dirty="0"/>
              <a:t>For the 2019-20 school year, districts will be recognized in the following quantitative areas only:</a:t>
            </a:r>
          </a:p>
        </p:txBody>
      </p:sp>
      <p:sp>
        <p:nvSpPr>
          <p:cNvPr id="24" name="Content Placeholder 11">
            <a:extLst>
              <a:ext uri="{FF2B5EF4-FFF2-40B4-BE49-F238E27FC236}">
                <a16:creationId xmlns:a16="http://schemas.microsoft.com/office/drawing/2014/main" id="{FDEFB50A-4757-DB43-9C25-1454F0DEC5AD}"/>
              </a:ext>
            </a:extLst>
          </p:cNvPr>
          <p:cNvSpPr txBox="1">
            <a:spLocks/>
          </p:cNvSpPr>
          <p:nvPr/>
        </p:nvSpPr>
        <p:spPr>
          <a:xfrm>
            <a:off x="5906911" y="2133599"/>
            <a:ext cx="6096000" cy="298089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600" b="1" cap="all" dirty="0">
                <a:latin typeface="+mn-lt"/>
              </a:rPr>
              <a:t>Graduation Rate: </a:t>
            </a:r>
            <a:endParaRPr lang="en-US" sz="1600" dirty="0">
              <a:latin typeface="+mn-lt"/>
            </a:endParaRPr>
          </a:p>
          <a:p>
            <a:pPr marL="0" indent="0">
              <a:buNone/>
            </a:pPr>
            <a:r>
              <a:rPr lang="en-US" sz="1600" dirty="0">
                <a:latin typeface="+mn-lt"/>
              </a:rPr>
              <a:t>Based on the 4-year graduation cohort, this category recognizes a district’s high school graduation rate. </a:t>
            </a:r>
          </a:p>
          <a:p>
            <a:pPr marL="0" indent="0">
              <a:buNone/>
            </a:pPr>
            <a:r>
              <a:rPr lang="en-US" sz="1600" b="1" dirty="0">
                <a:latin typeface="+mn-lt"/>
              </a:rPr>
              <a:t>Requirement:</a:t>
            </a:r>
            <a:r>
              <a:rPr lang="en-US" sz="1600" dirty="0">
                <a:latin typeface="+mn-lt"/>
              </a:rPr>
              <a:t> To be eligible for this recognition, a district must be performing at or above its predicted postsecondary effectiveness rate. </a:t>
            </a:r>
          </a:p>
          <a:p>
            <a:pPr>
              <a:buClr>
                <a:schemeClr val="accent1"/>
              </a:buClr>
              <a:buSzPct val="125000"/>
            </a:pPr>
            <a:r>
              <a:rPr lang="en-US" sz="1600" dirty="0">
                <a:latin typeface="+mn-lt"/>
              </a:rPr>
              <a:t> Gold:	 	95% and Above</a:t>
            </a:r>
          </a:p>
          <a:p>
            <a:pPr>
              <a:buClr>
                <a:schemeClr val="accent1"/>
              </a:buClr>
              <a:buSzPct val="125000"/>
            </a:pPr>
            <a:r>
              <a:rPr lang="en-US" sz="1600" dirty="0">
                <a:latin typeface="+mn-lt"/>
              </a:rPr>
              <a:t>Silver:	 	93%-94.9%</a:t>
            </a:r>
          </a:p>
          <a:p>
            <a:pPr>
              <a:buClr>
                <a:schemeClr val="accent1"/>
              </a:buClr>
              <a:buSzPct val="125000"/>
            </a:pPr>
            <a:r>
              <a:rPr lang="en-US" sz="1600" dirty="0">
                <a:latin typeface="+mn-lt"/>
              </a:rPr>
              <a:t>Bronze:	90%-92.9%</a:t>
            </a:r>
          </a:p>
          <a:p>
            <a:pPr>
              <a:buClr>
                <a:schemeClr val="accent1"/>
              </a:buClr>
              <a:buSzPct val="125000"/>
            </a:pPr>
            <a:r>
              <a:rPr lang="en-US" sz="1600" dirty="0">
                <a:latin typeface="+mn-lt"/>
              </a:rPr>
              <a:t>Copper:	State average – 89.9%</a:t>
            </a:r>
          </a:p>
          <a:p>
            <a:endParaRPr lang="en-US" sz="1600" dirty="0">
              <a:solidFill>
                <a:schemeClr val="tx2"/>
              </a:solidFill>
            </a:endParaRPr>
          </a:p>
        </p:txBody>
      </p:sp>
    </p:spTree>
    <p:extLst>
      <p:ext uri="{BB962C8B-B14F-4D97-AF65-F5344CB8AC3E}">
        <p14:creationId xmlns:p14="http://schemas.microsoft.com/office/powerpoint/2010/main" val="237847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2000"/>
                                        <p:tgtEl>
                                          <p:spTgt spid="12">
                                            <p:txEl>
                                              <p:pRg st="1" end="1"/>
                                            </p:txEl>
                                          </p:spTgt>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2000"/>
                                        <p:tgtEl>
                                          <p:spTgt spid="12">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2000"/>
                                        <p:tgtEl>
                                          <p:spTgt spid="12">
                                            <p:txEl>
                                              <p:pRg st="3" end="3"/>
                                            </p:txEl>
                                          </p:spTgt>
                                        </p:tgtEl>
                                      </p:cBhvr>
                                    </p:animEffect>
                                  </p:childTnLst>
                                </p:cTn>
                              </p:par>
                            </p:childTnLst>
                          </p:cTn>
                        </p:par>
                        <p:par>
                          <p:cTn id="20" fill="hold">
                            <p:stCondLst>
                              <p:cond delay="65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2000"/>
                                        <p:tgtEl>
                                          <p:spTgt spid="12">
                                            <p:txEl>
                                              <p:pRg st="4" end="4"/>
                                            </p:txEl>
                                          </p:spTgt>
                                        </p:tgtEl>
                                      </p:cBhvr>
                                    </p:animEffect>
                                  </p:childTnLst>
                                </p:cTn>
                              </p:par>
                            </p:childTnLst>
                          </p:cTn>
                        </p:par>
                        <p:par>
                          <p:cTn id="24" fill="hold">
                            <p:stCondLst>
                              <p:cond delay="8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2000"/>
                                        <p:tgtEl>
                                          <p:spTgt spid="12">
                                            <p:txEl>
                                              <p:pRg st="5" end="5"/>
                                            </p:txEl>
                                          </p:spTgt>
                                        </p:tgtEl>
                                      </p:cBhvr>
                                    </p:animEffect>
                                  </p:childTnLst>
                                </p:cTn>
                              </p:par>
                            </p:childTnLst>
                          </p:cTn>
                        </p:par>
                        <p:par>
                          <p:cTn id="28" fill="hold">
                            <p:stCondLst>
                              <p:cond delay="10500"/>
                            </p:stCondLst>
                            <p:childTnLst>
                              <p:par>
                                <p:cTn id="29" presetID="9" presetClass="entr" presetSubtype="0"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2000"/>
                                        <p:tgtEl>
                                          <p:spTgt spid="1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dissolve">
                                      <p:cBhvr>
                                        <p:cTn id="36" dur="500"/>
                                        <p:tgtEl>
                                          <p:spTgt spid="24">
                                            <p:txEl>
                                              <p:pRg st="0" end="0"/>
                                            </p:txEl>
                                          </p:spTgt>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24">
                                            <p:txEl>
                                              <p:pRg st="1" end="1"/>
                                            </p:txEl>
                                          </p:spTgt>
                                        </p:tgtEl>
                                        <p:attrNameLst>
                                          <p:attrName>style.visibility</p:attrName>
                                        </p:attrNameLst>
                                      </p:cBhvr>
                                      <p:to>
                                        <p:strVal val="visible"/>
                                      </p:to>
                                    </p:set>
                                    <p:animEffect transition="in" filter="dissolve">
                                      <p:cBhvr>
                                        <p:cTn id="40" dur="2000"/>
                                        <p:tgtEl>
                                          <p:spTgt spid="24">
                                            <p:txEl>
                                              <p:pRg st="1" end="1"/>
                                            </p:txEl>
                                          </p:spTgt>
                                        </p:tgtEl>
                                      </p:cBhvr>
                                    </p:animEffect>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24">
                                            <p:txEl>
                                              <p:pRg st="2" end="2"/>
                                            </p:txEl>
                                          </p:spTgt>
                                        </p:tgtEl>
                                        <p:attrNameLst>
                                          <p:attrName>style.visibility</p:attrName>
                                        </p:attrNameLst>
                                      </p:cBhvr>
                                      <p:to>
                                        <p:strVal val="visible"/>
                                      </p:to>
                                    </p:set>
                                    <p:animEffect transition="in" filter="dissolve">
                                      <p:cBhvr>
                                        <p:cTn id="44" dur="2000"/>
                                        <p:tgtEl>
                                          <p:spTgt spid="24">
                                            <p:txEl>
                                              <p:pRg st="2" end="2"/>
                                            </p:txEl>
                                          </p:spTgt>
                                        </p:tgtEl>
                                      </p:cBhvr>
                                    </p:animEffect>
                                  </p:childTnLst>
                                </p:cTn>
                              </p:par>
                            </p:childTnLst>
                          </p:cTn>
                        </p:par>
                        <p:par>
                          <p:cTn id="45" fill="hold">
                            <p:stCondLst>
                              <p:cond delay="4500"/>
                            </p:stCondLst>
                            <p:childTnLst>
                              <p:par>
                                <p:cTn id="46" presetID="9" presetClass="entr" presetSubtype="0" fill="hold" nodeType="afterEffect">
                                  <p:stCondLst>
                                    <p:cond delay="0"/>
                                  </p:stCondLst>
                                  <p:childTnLst>
                                    <p:set>
                                      <p:cBhvr>
                                        <p:cTn id="47" dur="1" fill="hold">
                                          <p:stCondLst>
                                            <p:cond delay="0"/>
                                          </p:stCondLst>
                                        </p:cTn>
                                        <p:tgtEl>
                                          <p:spTgt spid="24">
                                            <p:txEl>
                                              <p:pRg st="3" end="3"/>
                                            </p:txEl>
                                          </p:spTgt>
                                        </p:tgtEl>
                                        <p:attrNameLst>
                                          <p:attrName>style.visibility</p:attrName>
                                        </p:attrNameLst>
                                      </p:cBhvr>
                                      <p:to>
                                        <p:strVal val="visible"/>
                                      </p:to>
                                    </p:set>
                                    <p:animEffect transition="in" filter="dissolve">
                                      <p:cBhvr>
                                        <p:cTn id="48" dur="2000"/>
                                        <p:tgtEl>
                                          <p:spTgt spid="24">
                                            <p:txEl>
                                              <p:pRg st="3" end="3"/>
                                            </p:txEl>
                                          </p:spTgt>
                                        </p:tgtEl>
                                      </p:cBhvr>
                                    </p:animEffect>
                                  </p:childTnLst>
                                </p:cTn>
                              </p:par>
                            </p:childTnLst>
                          </p:cTn>
                        </p:par>
                        <p:par>
                          <p:cTn id="49" fill="hold">
                            <p:stCondLst>
                              <p:cond delay="6500"/>
                            </p:stCondLst>
                            <p:childTnLst>
                              <p:par>
                                <p:cTn id="50" presetID="9" presetClass="entr" presetSubtype="0" fill="hold" nodeType="afterEffect">
                                  <p:stCondLst>
                                    <p:cond delay="0"/>
                                  </p:stCondLst>
                                  <p:childTnLst>
                                    <p:set>
                                      <p:cBhvr>
                                        <p:cTn id="51" dur="1" fill="hold">
                                          <p:stCondLst>
                                            <p:cond delay="0"/>
                                          </p:stCondLst>
                                        </p:cTn>
                                        <p:tgtEl>
                                          <p:spTgt spid="24">
                                            <p:txEl>
                                              <p:pRg st="4" end="4"/>
                                            </p:txEl>
                                          </p:spTgt>
                                        </p:tgtEl>
                                        <p:attrNameLst>
                                          <p:attrName>style.visibility</p:attrName>
                                        </p:attrNameLst>
                                      </p:cBhvr>
                                      <p:to>
                                        <p:strVal val="visible"/>
                                      </p:to>
                                    </p:set>
                                    <p:animEffect transition="in" filter="dissolve">
                                      <p:cBhvr>
                                        <p:cTn id="52" dur="2000"/>
                                        <p:tgtEl>
                                          <p:spTgt spid="24">
                                            <p:txEl>
                                              <p:pRg st="4" end="4"/>
                                            </p:txEl>
                                          </p:spTgt>
                                        </p:tgtEl>
                                      </p:cBhvr>
                                    </p:animEffect>
                                  </p:childTnLst>
                                </p:cTn>
                              </p:par>
                            </p:childTnLst>
                          </p:cTn>
                        </p:par>
                        <p:par>
                          <p:cTn id="53" fill="hold">
                            <p:stCondLst>
                              <p:cond delay="8500"/>
                            </p:stCondLst>
                            <p:childTnLst>
                              <p:par>
                                <p:cTn id="54" presetID="9" presetClass="entr" presetSubtype="0" fill="hold" nodeType="afterEffect">
                                  <p:stCondLst>
                                    <p:cond delay="0"/>
                                  </p:stCondLst>
                                  <p:childTnLst>
                                    <p:set>
                                      <p:cBhvr>
                                        <p:cTn id="55" dur="1" fill="hold">
                                          <p:stCondLst>
                                            <p:cond delay="0"/>
                                          </p:stCondLst>
                                        </p:cTn>
                                        <p:tgtEl>
                                          <p:spTgt spid="24">
                                            <p:txEl>
                                              <p:pRg st="5" end="5"/>
                                            </p:txEl>
                                          </p:spTgt>
                                        </p:tgtEl>
                                        <p:attrNameLst>
                                          <p:attrName>style.visibility</p:attrName>
                                        </p:attrNameLst>
                                      </p:cBhvr>
                                      <p:to>
                                        <p:strVal val="visible"/>
                                      </p:to>
                                    </p:set>
                                    <p:animEffect transition="in" filter="dissolve">
                                      <p:cBhvr>
                                        <p:cTn id="56" dur="2000"/>
                                        <p:tgtEl>
                                          <p:spTgt spid="24">
                                            <p:txEl>
                                              <p:pRg st="5" end="5"/>
                                            </p:txEl>
                                          </p:spTgt>
                                        </p:tgtEl>
                                      </p:cBhvr>
                                    </p:animEffect>
                                  </p:childTnLst>
                                </p:cTn>
                              </p:par>
                            </p:childTnLst>
                          </p:cTn>
                        </p:par>
                        <p:par>
                          <p:cTn id="57" fill="hold">
                            <p:stCondLst>
                              <p:cond delay="10500"/>
                            </p:stCondLst>
                            <p:childTnLst>
                              <p:par>
                                <p:cTn id="58" presetID="9" presetClass="entr" presetSubtype="0" fill="hold" nodeType="afterEffect">
                                  <p:stCondLst>
                                    <p:cond delay="0"/>
                                  </p:stCondLst>
                                  <p:childTnLst>
                                    <p:set>
                                      <p:cBhvr>
                                        <p:cTn id="59" dur="1" fill="hold">
                                          <p:stCondLst>
                                            <p:cond delay="0"/>
                                          </p:stCondLst>
                                        </p:cTn>
                                        <p:tgtEl>
                                          <p:spTgt spid="24">
                                            <p:txEl>
                                              <p:pRg st="6" end="6"/>
                                            </p:txEl>
                                          </p:spTgt>
                                        </p:tgtEl>
                                        <p:attrNameLst>
                                          <p:attrName>style.visibility</p:attrName>
                                        </p:attrNameLst>
                                      </p:cBhvr>
                                      <p:to>
                                        <p:strVal val="visible"/>
                                      </p:to>
                                    </p:set>
                                    <p:animEffect transition="in" filter="dissolve">
                                      <p:cBhvr>
                                        <p:cTn id="60" dur="20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685800" y="533400"/>
            <a:ext cx="10515600" cy="1149351"/>
          </a:xfrm>
        </p:spPr>
        <p:txBody>
          <a:bodyPr>
            <a:normAutofit fontScale="90000"/>
          </a:bodyPr>
          <a:lstStyle/>
          <a:p>
            <a:pPr algn="ctr"/>
            <a:r>
              <a:rPr lang="en-US" sz="5867" b="1" dirty="0">
                <a:latin typeface="+mn-lt"/>
              </a:rPr>
              <a:t>2019 Kansans Can Star Awards</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457200" y="2133600"/>
            <a:ext cx="5181600" cy="2980893"/>
          </a:xfrm>
        </p:spPr>
        <p:txBody>
          <a:bodyPr>
            <a:noAutofit/>
          </a:bodyPr>
          <a:lstStyle/>
          <a:p>
            <a:pPr marL="0" lvl="0" indent="0">
              <a:buNone/>
            </a:pPr>
            <a:r>
              <a:rPr lang="en-US" sz="1600" b="1" cap="all" dirty="0"/>
              <a:t>Postsecondary Effectiveness:</a:t>
            </a:r>
            <a:endParaRPr lang="en-US" sz="1600" b="1" dirty="0"/>
          </a:p>
          <a:p>
            <a:pPr marL="0" lvl="0" indent="0">
              <a:buNone/>
            </a:pPr>
            <a:r>
              <a:rPr lang="en-US" sz="1600" dirty="0"/>
              <a:t>This recognition is based on the district’s 5-year average postsecondary effective rate.</a:t>
            </a:r>
          </a:p>
          <a:p>
            <a:pPr marL="0" indent="0">
              <a:buNone/>
            </a:pPr>
            <a:r>
              <a:rPr lang="en-US" sz="1600" b="1" dirty="0"/>
              <a:t>Requirement: </a:t>
            </a:r>
            <a:r>
              <a:rPr lang="en-US" sz="1600" dirty="0"/>
              <a:t>To be eligible for this recognition, a district must be performing at or above its predicted postsecondary effectiveness rate (allowing for a -.4 variance).</a:t>
            </a:r>
          </a:p>
          <a:p>
            <a:pPr>
              <a:buClr>
                <a:schemeClr val="accent1"/>
              </a:buClr>
              <a:buSzPct val="125000"/>
            </a:pPr>
            <a:r>
              <a:rPr lang="en-US" sz="1600" dirty="0"/>
              <a:t> Gold:		70% and Above</a:t>
            </a:r>
          </a:p>
          <a:p>
            <a:pPr>
              <a:buClr>
                <a:schemeClr val="accent1"/>
              </a:buClr>
              <a:buSzPct val="125000"/>
            </a:pPr>
            <a:r>
              <a:rPr lang="en-US" sz="1600" dirty="0"/>
              <a:t>Silver:		60%-69.9%</a:t>
            </a:r>
          </a:p>
          <a:p>
            <a:pPr>
              <a:buClr>
                <a:schemeClr val="accent1"/>
              </a:buClr>
              <a:buSzPct val="125000"/>
            </a:pPr>
            <a:r>
              <a:rPr lang="en-US" sz="1600" dirty="0"/>
              <a:t>Bronze:	50%-59.9%</a:t>
            </a:r>
          </a:p>
          <a:p>
            <a:pPr>
              <a:buClr>
                <a:schemeClr val="accent1"/>
              </a:buClr>
              <a:buSzPct val="125000"/>
            </a:pPr>
            <a:r>
              <a:rPr lang="en-US" sz="1600" dirty="0"/>
              <a:t>Copper:	State average – 49.9%</a:t>
            </a:r>
          </a:p>
          <a:p>
            <a:endParaRPr lang="en-US" sz="1600" dirty="0">
              <a:solidFill>
                <a:schemeClr val="tx2"/>
              </a:solidFill>
            </a:endParaRPr>
          </a:p>
        </p:txBody>
      </p:sp>
      <p:sp>
        <p:nvSpPr>
          <p:cNvPr id="23" name="TextBox 22">
            <a:extLst>
              <a:ext uri="{FF2B5EF4-FFF2-40B4-BE49-F238E27FC236}">
                <a16:creationId xmlns:a16="http://schemas.microsoft.com/office/drawing/2014/main" id="{EED42B86-902C-B94F-BC3E-BD55A3671D09}"/>
              </a:ext>
            </a:extLst>
          </p:cNvPr>
          <p:cNvSpPr txBox="1"/>
          <p:nvPr/>
        </p:nvSpPr>
        <p:spPr>
          <a:xfrm>
            <a:off x="1182511" y="1523510"/>
            <a:ext cx="9448800" cy="369332"/>
          </a:xfrm>
          <a:prstGeom prst="rect">
            <a:avLst/>
          </a:prstGeom>
          <a:noFill/>
        </p:spPr>
        <p:txBody>
          <a:bodyPr wrap="square" rtlCol="0">
            <a:spAutoFit/>
          </a:bodyPr>
          <a:lstStyle/>
          <a:p>
            <a:r>
              <a:rPr lang="en-US" sz="1800" i="1" dirty="0"/>
              <a:t>For the 2019-20 school year, districts will be recognized in the following quantitative areas only:</a:t>
            </a:r>
          </a:p>
        </p:txBody>
      </p:sp>
      <p:sp>
        <p:nvSpPr>
          <p:cNvPr id="24" name="Content Placeholder 11">
            <a:extLst>
              <a:ext uri="{FF2B5EF4-FFF2-40B4-BE49-F238E27FC236}">
                <a16:creationId xmlns:a16="http://schemas.microsoft.com/office/drawing/2014/main" id="{FDEFB50A-4757-DB43-9C25-1454F0DEC5AD}"/>
              </a:ext>
            </a:extLst>
          </p:cNvPr>
          <p:cNvSpPr txBox="1">
            <a:spLocks/>
          </p:cNvSpPr>
          <p:nvPr/>
        </p:nvSpPr>
        <p:spPr>
          <a:xfrm>
            <a:off x="5906911" y="2133599"/>
            <a:ext cx="6096000" cy="298089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cap="all" dirty="0">
                <a:solidFill>
                  <a:schemeClr val="tx2"/>
                </a:solidFill>
              </a:rPr>
              <a:t>Commissioner’s Award</a:t>
            </a:r>
            <a:endParaRPr lang="en-US" sz="1600" b="1" dirty="0">
              <a:solidFill>
                <a:schemeClr val="tx2"/>
              </a:solidFill>
            </a:endParaRPr>
          </a:p>
          <a:p>
            <a:pPr marL="0" indent="0">
              <a:buNone/>
            </a:pPr>
            <a:r>
              <a:rPr lang="en-US" sz="1600" dirty="0">
                <a:solidFill>
                  <a:schemeClr val="tx2"/>
                </a:solidFill>
              </a:rPr>
              <a:t>Every district serves a slightly different population. Outside influences, such as the extent to which chronic absenteeism, poverty and student mobility are present in student populations, impact student achievement. Student populations in which these risk factors are more prevalent require districts to implement different student strategies than those where these factors are less prevalent. </a:t>
            </a:r>
          </a:p>
          <a:p>
            <a:pPr>
              <a:buClr>
                <a:schemeClr val="accent1"/>
              </a:buClr>
              <a:buSzPct val="125000"/>
            </a:pPr>
            <a:r>
              <a:rPr lang="en-US" sz="1600" dirty="0">
                <a:solidFill>
                  <a:schemeClr val="tx2"/>
                </a:solidFill>
              </a:rPr>
              <a:t>The Commissioner’s Award recognizes those districts that outperform their predicted postsecondary effectiveness rate above .40 standard deviation. </a:t>
            </a:r>
          </a:p>
        </p:txBody>
      </p:sp>
    </p:spTree>
    <p:extLst>
      <p:ext uri="{BB962C8B-B14F-4D97-AF65-F5344CB8AC3E}">
        <p14:creationId xmlns:p14="http://schemas.microsoft.com/office/powerpoint/2010/main" val="417954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2000"/>
                                        <p:tgtEl>
                                          <p:spTgt spid="12">
                                            <p:txEl>
                                              <p:pRg st="1" end="1"/>
                                            </p:txEl>
                                          </p:spTgt>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2000"/>
                                        <p:tgtEl>
                                          <p:spTgt spid="12">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2000"/>
                                        <p:tgtEl>
                                          <p:spTgt spid="12">
                                            <p:txEl>
                                              <p:pRg st="3" end="3"/>
                                            </p:txEl>
                                          </p:spTgt>
                                        </p:tgtEl>
                                      </p:cBhvr>
                                    </p:animEffect>
                                  </p:childTnLst>
                                </p:cTn>
                              </p:par>
                            </p:childTnLst>
                          </p:cTn>
                        </p:par>
                        <p:par>
                          <p:cTn id="20" fill="hold">
                            <p:stCondLst>
                              <p:cond delay="65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2000"/>
                                        <p:tgtEl>
                                          <p:spTgt spid="12">
                                            <p:txEl>
                                              <p:pRg st="4" end="4"/>
                                            </p:txEl>
                                          </p:spTgt>
                                        </p:tgtEl>
                                      </p:cBhvr>
                                    </p:animEffect>
                                  </p:childTnLst>
                                </p:cTn>
                              </p:par>
                            </p:childTnLst>
                          </p:cTn>
                        </p:par>
                        <p:par>
                          <p:cTn id="24" fill="hold">
                            <p:stCondLst>
                              <p:cond delay="8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2000"/>
                                        <p:tgtEl>
                                          <p:spTgt spid="12">
                                            <p:txEl>
                                              <p:pRg st="5" end="5"/>
                                            </p:txEl>
                                          </p:spTgt>
                                        </p:tgtEl>
                                      </p:cBhvr>
                                    </p:animEffect>
                                  </p:childTnLst>
                                </p:cTn>
                              </p:par>
                            </p:childTnLst>
                          </p:cTn>
                        </p:par>
                        <p:par>
                          <p:cTn id="28" fill="hold">
                            <p:stCondLst>
                              <p:cond delay="10500"/>
                            </p:stCondLst>
                            <p:childTnLst>
                              <p:par>
                                <p:cTn id="29" presetID="9" presetClass="entr" presetSubtype="0"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2000"/>
                                        <p:tgtEl>
                                          <p:spTgt spid="1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dissolve">
                                      <p:cBhvr>
                                        <p:cTn id="36" dur="500"/>
                                        <p:tgtEl>
                                          <p:spTgt spid="24">
                                            <p:txEl>
                                              <p:pRg st="0" end="0"/>
                                            </p:txEl>
                                          </p:spTgt>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24">
                                            <p:txEl>
                                              <p:pRg st="1" end="1"/>
                                            </p:txEl>
                                          </p:spTgt>
                                        </p:tgtEl>
                                        <p:attrNameLst>
                                          <p:attrName>style.visibility</p:attrName>
                                        </p:attrNameLst>
                                      </p:cBhvr>
                                      <p:to>
                                        <p:strVal val="visible"/>
                                      </p:to>
                                    </p:set>
                                    <p:animEffect transition="in" filter="dissolve">
                                      <p:cBhvr>
                                        <p:cTn id="40" dur="2000"/>
                                        <p:tgtEl>
                                          <p:spTgt spid="24">
                                            <p:txEl>
                                              <p:pRg st="1" end="1"/>
                                            </p:txEl>
                                          </p:spTgt>
                                        </p:tgtEl>
                                      </p:cBhvr>
                                    </p:animEffect>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24">
                                            <p:txEl>
                                              <p:pRg st="2" end="2"/>
                                            </p:txEl>
                                          </p:spTgt>
                                        </p:tgtEl>
                                        <p:attrNameLst>
                                          <p:attrName>style.visibility</p:attrName>
                                        </p:attrNameLst>
                                      </p:cBhvr>
                                      <p:to>
                                        <p:strVal val="visible"/>
                                      </p:to>
                                    </p:set>
                                    <p:animEffect transition="in" filter="dissolve">
                                      <p:cBhvr>
                                        <p:cTn id="44" dur="20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685800" y="533400"/>
            <a:ext cx="10515600" cy="1149351"/>
          </a:xfrm>
        </p:spPr>
        <p:txBody>
          <a:bodyPr>
            <a:normAutofit fontScale="90000"/>
          </a:bodyPr>
          <a:lstStyle/>
          <a:p>
            <a:pPr algn="ctr"/>
            <a:r>
              <a:rPr lang="en-US" sz="5867" b="1" dirty="0">
                <a:latin typeface="+mn-lt"/>
              </a:rPr>
              <a:t>2019 Kansans Can Star Awards</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381000" y="2057400"/>
            <a:ext cx="2446805" cy="2980893"/>
          </a:xfrm>
        </p:spPr>
        <p:txBody>
          <a:bodyPr>
            <a:noAutofit/>
          </a:bodyPr>
          <a:lstStyle/>
          <a:p>
            <a:pPr>
              <a:buClr>
                <a:schemeClr val="accent1"/>
              </a:buClr>
              <a:buSzPct val="125000"/>
            </a:pPr>
            <a:r>
              <a:rPr lang="en-US" sz="2000" dirty="0">
                <a:solidFill>
                  <a:schemeClr val="tx2"/>
                </a:solidFill>
              </a:rPr>
              <a:t>Barnes-Hanover-Linn</a:t>
            </a:r>
          </a:p>
          <a:p>
            <a:pPr>
              <a:buClr>
                <a:schemeClr val="accent1"/>
              </a:buClr>
              <a:buSzPct val="125000"/>
            </a:pPr>
            <a:r>
              <a:rPr lang="en-US" sz="2000" dirty="0">
                <a:solidFill>
                  <a:schemeClr val="tx2"/>
                </a:solidFill>
              </a:rPr>
              <a:t>Beloit</a:t>
            </a:r>
          </a:p>
          <a:p>
            <a:pPr>
              <a:buClr>
                <a:schemeClr val="accent1"/>
              </a:buClr>
              <a:buSzPct val="125000"/>
            </a:pPr>
            <a:r>
              <a:rPr lang="en-US" sz="2000" dirty="0">
                <a:solidFill>
                  <a:schemeClr val="tx2"/>
                </a:solidFill>
              </a:rPr>
              <a:t>Blue Valley</a:t>
            </a:r>
          </a:p>
          <a:p>
            <a:pPr>
              <a:buClr>
                <a:schemeClr val="accent1"/>
              </a:buClr>
              <a:buSzPct val="125000"/>
            </a:pPr>
            <a:r>
              <a:rPr lang="en-US" sz="2000" dirty="0">
                <a:solidFill>
                  <a:schemeClr val="tx2"/>
                </a:solidFill>
              </a:rPr>
              <a:t>Buhler</a:t>
            </a:r>
          </a:p>
          <a:p>
            <a:pPr>
              <a:buClr>
                <a:schemeClr val="accent1"/>
              </a:buClr>
              <a:buSzPct val="125000"/>
            </a:pPr>
            <a:r>
              <a:rPr lang="en-US" sz="2000" dirty="0">
                <a:solidFill>
                  <a:schemeClr val="tx2"/>
                </a:solidFill>
              </a:rPr>
              <a:t>Cheylin County</a:t>
            </a:r>
          </a:p>
          <a:p>
            <a:pPr>
              <a:buClr>
                <a:schemeClr val="accent1"/>
              </a:buClr>
              <a:buSzPct val="125000"/>
            </a:pPr>
            <a:r>
              <a:rPr lang="en-US" sz="2000" dirty="0">
                <a:solidFill>
                  <a:schemeClr val="tx2"/>
                </a:solidFill>
              </a:rPr>
              <a:t>Conway Springs</a:t>
            </a:r>
          </a:p>
          <a:p>
            <a:pPr>
              <a:buClr>
                <a:schemeClr val="accent1"/>
              </a:buClr>
              <a:buSzPct val="125000"/>
            </a:pPr>
            <a:r>
              <a:rPr lang="en-US" sz="2000" dirty="0">
                <a:solidFill>
                  <a:schemeClr val="tx2"/>
                </a:solidFill>
              </a:rPr>
              <a:t>Cunningham</a:t>
            </a:r>
          </a:p>
          <a:p>
            <a:pPr>
              <a:buClr>
                <a:schemeClr val="accent1"/>
              </a:buClr>
              <a:buSzPct val="125000"/>
            </a:pPr>
            <a:r>
              <a:rPr lang="en-US" sz="2000" dirty="0">
                <a:solidFill>
                  <a:schemeClr val="tx2"/>
                </a:solidFill>
              </a:rPr>
              <a:t>De Soto</a:t>
            </a:r>
          </a:p>
        </p:txBody>
      </p:sp>
      <p:sp>
        <p:nvSpPr>
          <p:cNvPr id="17" name="Content Placeholder 11">
            <a:extLst>
              <a:ext uri="{FF2B5EF4-FFF2-40B4-BE49-F238E27FC236}">
                <a16:creationId xmlns:a16="http://schemas.microsoft.com/office/drawing/2014/main" id="{9A606318-BA74-F647-8C44-78118F76839F}"/>
              </a:ext>
            </a:extLst>
          </p:cNvPr>
          <p:cNvSpPr txBox="1">
            <a:spLocks/>
          </p:cNvSpPr>
          <p:nvPr/>
        </p:nvSpPr>
        <p:spPr>
          <a:xfrm>
            <a:off x="2739143" y="2057400"/>
            <a:ext cx="2446805"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2000" dirty="0">
                <a:solidFill>
                  <a:schemeClr val="tx2"/>
                </a:solidFill>
              </a:rPr>
              <a:t>Durham-Hillsboro-Lehigh</a:t>
            </a:r>
          </a:p>
          <a:p>
            <a:pPr>
              <a:buClr>
                <a:schemeClr val="accent1"/>
              </a:buClr>
              <a:buSzPct val="125000"/>
            </a:pPr>
            <a:r>
              <a:rPr lang="en-US" sz="2000" dirty="0">
                <a:solidFill>
                  <a:schemeClr val="tx2"/>
                </a:solidFill>
              </a:rPr>
              <a:t>Ellsworth</a:t>
            </a:r>
          </a:p>
          <a:p>
            <a:pPr>
              <a:buClr>
                <a:schemeClr val="accent1"/>
              </a:buClr>
              <a:buSzPct val="125000"/>
            </a:pPr>
            <a:r>
              <a:rPr lang="en-US" sz="2000" dirty="0">
                <a:solidFill>
                  <a:schemeClr val="tx2"/>
                </a:solidFill>
              </a:rPr>
              <a:t>Frontenac</a:t>
            </a:r>
          </a:p>
          <a:p>
            <a:pPr>
              <a:buClr>
                <a:schemeClr val="accent1"/>
              </a:buClr>
              <a:buSzPct val="125000"/>
            </a:pPr>
            <a:r>
              <a:rPr lang="en-US" sz="2000" dirty="0">
                <a:solidFill>
                  <a:schemeClr val="tx2"/>
                </a:solidFill>
              </a:rPr>
              <a:t>Garnett</a:t>
            </a:r>
          </a:p>
          <a:p>
            <a:pPr>
              <a:buClr>
                <a:schemeClr val="accent1"/>
              </a:buClr>
              <a:buSzPct val="125000"/>
            </a:pPr>
            <a:r>
              <a:rPr lang="en-US" sz="2000" dirty="0">
                <a:solidFill>
                  <a:schemeClr val="tx2"/>
                </a:solidFill>
              </a:rPr>
              <a:t>Hays</a:t>
            </a:r>
          </a:p>
          <a:p>
            <a:pPr>
              <a:buClr>
                <a:schemeClr val="accent1"/>
              </a:buClr>
              <a:buSzPct val="125000"/>
            </a:pPr>
            <a:r>
              <a:rPr lang="en-US" sz="2000" dirty="0">
                <a:solidFill>
                  <a:schemeClr val="tx2"/>
                </a:solidFill>
              </a:rPr>
              <a:t>Hesston</a:t>
            </a:r>
          </a:p>
          <a:p>
            <a:pPr>
              <a:buClr>
                <a:schemeClr val="accent1"/>
              </a:buClr>
              <a:buSzPct val="125000"/>
            </a:pPr>
            <a:r>
              <a:rPr lang="en-US" sz="2000" dirty="0">
                <a:solidFill>
                  <a:schemeClr val="tx2"/>
                </a:solidFill>
              </a:rPr>
              <a:t>Hoisington</a:t>
            </a:r>
          </a:p>
          <a:p>
            <a:pPr>
              <a:buClr>
                <a:schemeClr val="accent1"/>
              </a:buClr>
              <a:buSzPct val="125000"/>
            </a:pPr>
            <a:r>
              <a:rPr lang="en-US" sz="2000" dirty="0">
                <a:solidFill>
                  <a:schemeClr val="tx2"/>
                </a:solidFill>
              </a:rPr>
              <a:t>Kansas City Catholic Diocese</a:t>
            </a:r>
          </a:p>
          <a:p>
            <a:pPr marL="0" indent="0">
              <a:buClr>
                <a:schemeClr val="accent1"/>
              </a:buClr>
              <a:buSzPct val="125000"/>
              <a:buNone/>
            </a:pPr>
            <a:endParaRPr lang="en-US" sz="2000" dirty="0">
              <a:solidFill>
                <a:schemeClr val="tx2"/>
              </a:solidFill>
            </a:endParaRPr>
          </a:p>
          <a:p>
            <a:endParaRPr lang="en-US" sz="2000" dirty="0"/>
          </a:p>
        </p:txBody>
      </p:sp>
      <p:sp>
        <p:nvSpPr>
          <p:cNvPr id="20" name="Content Placeholder 11">
            <a:extLst>
              <a:ext uri="{FF2B5EF4-FFF2-40B4-BE49-F238E27FC236}">
                <a16:creationId xmlns:a16="http://schemas.microsoft.com/office/drawing/2014/main" id="{C3F7FCFB-6705-5949-B24B-963D0FCD1931}"/>
              </a:ext>
            </a:extLst>
          </p:cNvPr>
          <p:cNvSpPr txBox="1">
            <a:spLocks/>
          </p:cNvSpPr>
          <p:nvPr/>
        </p:nvSpPr>
        <p:spPr>
          <a:xfrm>
            <a:off x="5128330" y="2057400"/>
            <a:ext cx="2446805"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2000" dirty="0">
                <a:solidFill>
                  <a:schemeClr val="tx2"/>
                </a:solidFill>
              </a:rPr>
              <a:t>Labette County</a:t>
            </a:r>
          </a:p>
          <a:p>
            <a:pPr>
              <a:buClr>
                <a:schemeClr val="accent1"/>
              </a:buClr>
              <a:buSzPct val="125000"/>
            </a:pPr>
            <a:r>
              <a:rPr lang="en-US" sz="2000" dirty="0">
                <a:solidFill>
                  <a:schemeClr val="tx2"/>
                </a:solidFill>
              </a:rPr>
              <a:t>La Crosse</a:t>
            </a:r>
          </a:p>
          <a:p>
            <a:pPr>
              <a:buClr>
                <a:schemeClr val="accent1"/>
              </a:buClr>
              <a:buSzPct val="125000"/>
            </a:pPr>
            <a:r>
              <a:rPr lang="en-US" sz="2000" dirty="0">
                <a:solidFill>
                  <a:schemeClr val="tx2"/>
                </a:solidFill>
              </a:rPr>
              <a:t>Lebo-Waverly</a:t>
            </a:r>
          </a:p>
          <a:p>
            <a:pPr>
              <a:buClr>
                <a:schemeClr val="accent1"/>
              </a:buClr>
              <a:buSzPct val="125000"/>
            </a:pPr>
            <a:r>
              <a:rPr lang="en-US" sz="2000" dirty="0">
                <a:solidFill>
                  <a:schemeClr val="tx2"/>
                </a:solidFill>
              </a:rPr>
              <a:t>Leoti</a:t>
            </a:r>
          </a:p>
          <a:p>
            <a:pPr>
              <a:buClr>
                <a:schemeClr val="accent1"/>
              </a:buClr>
              <a:buSzPct val="125000"/>
            </a:pPr>
            <a:r>
              <a:rPr lang="en-US" sz="2000" dirty="0">
                <a:solidFill>
                  <a:schemeClr val="tx2"/>
                </a:solidFill>
              </a:rPr>
              <a:t>Madison-Virgil</a:t>
            </a:r>
          </a:p>
          <a:p>
            <a:pPr>
              <a:buClr>
                <a:schemeClr val="accent1"/>
              </a:buClr>
              <a:buSzPct val="125000"/>
            </a:pPr>
            <a:r>
              <a:rPr lang="en-US" sz="2000" dirty="0">
                <a:solidFill>
                  <a:schemeClr val="tx2"/>
                </a:solidFill>
              </a:rPr>
              <a:t>Marion-Florence</a:t>
            </a:r>
          </a:p>
          <a:p>
            <a:pPr>
              <a:buClr>
                <a:schemeClr val="accent1"/>
              </a:buClr>
              <a:buSzPct val="125000"/>
            </a:pPr>
            <a:r>
              <a:rPr lang="en-US" sz="2000" dirty="0">
                <a:solidFill>
                  <a:schemeClr val="tx2"/>
                </a:solidFill>
              </a:rPr>
              <a:t>Nemaha Central</a:t>
            </a:r>
          </a:p>
          <a:p>
            <a:pPr>
              <a:buClr>
                <a:schemeClr val="accent1"/>
              </a:buClr>
              <a:buSzPct val="125000"/>
            </a:pPr>
            <a:r>
              <a:rPr lang="en-US" sz="2000" dirty="0">
                <a:solidFill>
                  <a:schemeClr val="tx2"/>
                </a:solidFill>
              </a:rPr>
              <a:t>North Lyon County</a:t>
            </a:r>
          </a:p>
          <a:p>
            <a:pPr>
              <a:buClr>
                <a:schemeClr val="accent1"/>
              </a:buClr>
              <a:buSzPct val="125000"/>
            </a:pPr>
            <a:r>
              <a:rPr lang="en-US" sz="2000" dirty="0">
                <a:solidFill>
                  <a:schemeClr val="tx2"/>
                </a:solidFill>
              </a:rPr>
              <a:t>Osborne County</a:t>
            </a:r>
          </a:p>
          <a:p>
            <a:pPr marL="0" indent="0">
              <a:buClr>
                <a:schemeClr val="accent1"/>
              </a:buClr>
              <a:buSzPct val="125000"/>
              <a:buNone/>
            </a:pPr>
            <a:endParaRPr lang="en-US" sz="2000" dirty="0">
              <a:solidFill>
                <a:schemeClr val="tx2"/>
              </a:solidFill>
            </a:endParaRPr>
          </a:p>
          <a:p>
            <a:endParaRPr lang="en-US" sz="2000" dirty="0"/>
          </a:p>
        </p:txBody>
      </p:sp>
      <p:sp>
        <p:nvSpPr>
          <p:cNvPr id="21" name="Content Placeholder 11">
            <a:extLst>
              <a:ext uri="{FF2B5EF4-FFF2-40B4-BE49-F238E27FC236}">
                <a16:creationId xmlns:a16="http://schemas.microsoft.com/office/drawing/2014/main" id="{A194AF5D-A267-0446-A600-152102C8CB9E}"/>
              </a:ext>
            </a:extLst>
          </p:cNvPr>
          <p:cNvSpPr txBox="1">
            <a:spLocks/>
          </p:cNvSpPr>
          <p:nvPr/>
        </p:nvSpPr>
        <p:spPr>
          <a:xfrm>
            <a:off x="7517517" y="2057400"/>
            <a:ext cx="2769483"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2000" dirty="0">
                <a:solidFill>
                  <a:schemeClr val="tx2"/>
                </a:solidFill>
              </a:rPr>
              <a:t>Phillipsburg</a:t>
            </a:r>
          </a:p>
          <a:p>
            <a:pPr>
              <a:buClr>
                <a:schemeClr val="accent1"/>
              </a:buClr>
              <a:buSzPct val="125000"/>
            </a:pPr>
            <a:r>
              <a:rPr lang="en-US" sz="2000" dirty="0">
                <a:solidFill>
                  <a:schemeClr val="tx2"/>
                </a:solidFill>
              </a:rPr>
              <a:t>Piper-Kansas City</a:t>
            </a:r>
          </a:p>
          <a:p>
            <a:pPr>
              <a:buClr>
                <a:schemeClr val="accent1"/>
              </a:buClr>
              <a:buSzPct val="125000"/>
            </a:pPr>
            <a:r>
              <a:rPr lang="en-US" sz="2000" dirty="0">
                <a:solidFill>
                  <a:schemeClr val="tx2"/>
                </a:solidFill>
              </a:rPr>
              <a:t>Prairie Hills</a:t>
            </a:r>
          </a:p>
          <a:p>
            <a:pPr>
              <a:buClr>
                <a:schemeClr val="accent1"/>
              </a:buClr>
              <a:buSzPct val="125000"/>
            </a:pPr>
            <a:r>
              <a:rPr lang="en-US" sz="2000" dirty="0">
                <a:solidFill>
                  <a:schemeClr val="tx2"/>
                </a:solidFill>
              </a:rPr>
              <a:t>Rawlins County</a:t>
            </a:r>
          </a:p>
          <a:p>
            <a:pPr>
              <a:buClr>
                <a:schemeClr val="accent1"/>
              </a:buClr>
              <a:buSzPct val="125000"/>
            </a:pPr>
            <a:r>
              <a:rPr lang="en-US" sz="2000" dirty="0">
                <a:solidFill>
                  <a:schemeClr val="tx2"/>
                </a:solidFill>
              </a:rPr>
              <a:t>Renwick</a:t>
            </a:r>
          </a:p>
          <a:p>
            <a:pPr>
              <a:buClr>
                <a:schemeClr val="accent1"/>
              </a:buClr>
              <a:buSzPct val="125000"/>
            </a:pPr>
            <a:r>
              <a:rPr lang="en-US" sz="2000" dirty="0">
                <a:solidFill>
                  <a:schemeClr val="tx2"/>
                </a:solidFill>
              </a:rPr>
              <a:t>Rock Hills</a:t>
            </a:r>
          </a:p>
          <a:p>
            <a:pPr>
              <a:buClr>
                <a:schemeClr val="accent1"/>
              </a:buClr>
              <a:buSzPct val="125000"/>
            </a:pPr>
            <a:r>
              <a:rPr lang="en-US" sz="2000" dirty="0">
                <a:solidFill>
                  <a:schemeClr val="tx2"/>
                </a:solidFill>
              </a:rPr>
              <a:t>Shawnee Mission</a:t>
            </a:r>
          </a:p>
          <a:p>
            <a:pPr>
              <a:buClr>
                <a:schemeClr val="accent1"/>
              </a:buClr>
              <a:buSzPct val="125000"/>
            </a:pPr>
            <a:r>
              <a:rPr lang="en-US" sz="2000" dirty="0">
                <a:solidFill>
                  <a:schemeClr val="tx2"/>
                </a:solidFill>
              </a:rPr>
              <a:t>Smith Center</a:t>
            </a:r>
          </a:p>
          <a:p>
            <a:pPr>
              <a:buClr>
                <a:schemeClr val="accent1"/>
              </a:buClr>
              <a:buSzPct val="125000"/>
            </a:pPr>
            <a:r>
              <a:rPr lang="en-US" sz="2000" dirty="0">
                <a:solidFill>
                  <a:schemeClr val="tx2"/>
                </a:solidFill>
              </a:rPr>
              <a:t>Sterling</a:t>
            </a:r>
          </a:p>
          <a:p>
            <a:pPr>
              <a:buClr>
                <a:schemeClr val="accent1"/>
              </a:buClr>
              <a:buSzPct val="125000"/>
            </a:pPr>
            <a:r>
              <a:rPr lang="en-US" sz="2000" dirty="0">
                <a:solidFill>
                  <a:schemeClr val="tx2"/>
                </a:solidFill>
              </a:rPr>
              <a:t>Thunder Ridge</a:t>
            </a:r>
          </a:p>
          <a:p>
            <a:pPr marL="0" indent="0">
              <a:buClr>
                <a:schemeClr val="accent1"/>
              </a:buClr>
              <a:buSzPct val="125000"/>
              <a:buNone/>
            </a:pPr>
            <a:endParaRPr lang="en-US" sz="2000" dirty="0">
              <a:solidFill>
                <a:schemeClr val="tx2"/>
              </a:solidFill>
            </a:endParaRPr>
          </a:p>
          <a:p>
            <a:pPr>
              <a:buClr>
                <a:schemeClr val="accent1"/>
              </a:buClr>
              <a:buSzPct val="125000"/>
            </a:pPr>
            <a:endParaRPr lang="en-US" sz="2000" dirty="0">
              <a:solidFill>
                <a:schemeClr val="tx2"/>
              </a:solidFill>
            </a:endParaRPr>
          </a:p>
        </p:txBody>
      </p:sp>
      <p:sp>
        <p:nvSpPr>
          <p:cNvPr id="22" name="Content Placeholder 11">
            <a:extLst>
              <a:ext uri="{FF2B5EF4-FFF2-40B4-BE49-F238E27FC236}">
                <a16:creationId xmlns:a16="http://schemas.microsoft.com/office/drawing/2014/main" id="{AB3F9676-3C61-024D-9CEC-BAA50807FA87}"/>
              </a:ext>
            </a:extLst>
          </p:cNvPr>
          <p:cNvSpPr txBox="1">
            <a:spLocks/>
          </p:cNvSpPr>
          <p:nvPr/>
        </p:nvSpPr>
        <p:spPr>
          <a:xfrm>
            <a:off x="9967145" y="2060222"/>
            <a:ext cx="2377256"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2000" dirty="0">
                <a:solidFill>
                  <a:schemeClr val="tx2"/>
                </a:solidFill>
              </a:rPr>
              <a:t>Vermillion</a:t>
            </a:r>
          </a:p>
          <a:p>
            <a:pPr>
              <a:buClr>
                <a:schemeClr val="accent1"/>
              </a:buClr>
              <a:buSzPct val="125000"/>
            </a:pPr>
            <a:r>
              <a:rPr lang="en-US" sz="2000" dirty="0">
                <a:solidFill>
                  <a:schemeClr val="tx2"/>
                </a:solidFill>
              </a:rPr>
              <a:t>Victoria</a:t>
            </a:r>
          </a:p>
          <a:p>
            <a:pPr>
              <a:buClr>
                <a:schemeClr val="accent1"/>
              </a:buClr>
              <a:buSzPct val="125000"/>
            </a:pPr>
            <a:r>
              <a:rPr lang="en-US" sz="2000" dirty="0">
                <a:solidFill>
                  <a:schemeClr val="tx2"/>
                </a:solidFill>
              </a:rPr>
              <a:t>Wallace County</a:t>
            </a:r>
          </a:p>
          <a:p>
            <a:pPr>
              <a:buClr>
                <a:schemeClr val="accent1"/>
              </a:buClr>
              <a:buSzPct val="125000"/>
            </a:pPr>
            <a:r>
              <a:rPr lang="en-US" sz="2000" dirty="0">
                <a:solidFill>
                  <a:schemeClr val="tx2"/>
                </a:solidFill>
              </a:rPr>
              <a:t>Weskan </a:t>
            </a:r>
          </a:p>
          <a:p>
            <a:pPr>
              <a:buClr>
                <a:schemeClr val="accent1"/>
              </a:buClr>
              <a:buSzPct val="125000"/>
            </a:pPr>
            <a:r>
              <a:rPr lang="en-US" sz="2000" dirty="0">
                <a:solidFill>
                  <a:schemeClr val="tx2"/>
                </a:solidFill>
              </a:rPr>
              <a:t>Wichita Catholic Diocese</a:t>
            </a:r>
          </a:p>
          <a:p>
            <a:pPr marL="0" indent="0">
              <a:buNone/>
            </a:pPr>
            <a:endParaRPr lang="en-US" sz="2000" dirty="0"/>
          </a:p>
          <a:p>
            <a:endParaRPr lang="en-US" sz="2000" dirty="0"/>
          </a:p>
        </p:txBody>
      </p:sp>
    </p:spTree>
    <p:extLst>
      <p:ext uri="{BB962C8B-B14F-4D97-AF65-F5344CB8AC3E}">
        <p14:creationId xmlns:p14="http://schemas.microsoft.com/office/powerpoint/2010/main" val="2961461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1000"/>
                                        <p:tgtEl>
                                          <p:spTgt spid="12">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50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1000"/>
                                        <p:tgtEl>
                                          <p:spTgt spid="12">
                                            <p:txEl>
                                              <p:pRg st="2" end="2"/>
                                            </p:txEl>
                                          </p:spTgt>
                                        </p:tgtEl>
                                      </p:cBhvr>
                                    </p:animEffect>
                                  </p:childTnLst>
                                </p:cTn>
                              </p:par>
                            </p:childTnLst>
                          </p:cTn>
                        </p:par>
                        <p:par>
                          <p:cTn id="16" fill="hold">
                            <p:stCondLst>
                              <p:cond delay="3500"/>
                            </p:stCondLst>
                            <p:childTnLst>
                              <p:par>
                                <p:cTn id="17" presetID="9" presetClass="entr" presetSubtype="0" fill="hold" nodeType="afterEffect">
                                  <p:stCondLst>
                                    <p:cond delay="50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1000"/>
                                        <p:tgtEl>
                                          <p:spTgt spid="12">
                                            <p:txEl>
                                              <p:pRg st="3" end="3"/>
                                            </p:txEl>
                                          </p:spTgt>
                                        </p:tgtEl>
                                      </p:cBhvr>
                                    </p:animEffect>
                                  </p:childTnLst>
                                </p:cTn>
                              </p:par>
                            </p:childTnLst>
                          </p:cTn>
                        </p:par>
                        <p:par>
                          <p:cTn id="20" fill="hold">
                            <p:stCondLst>
                              <p:cond delay="5000"/>
                            </p:stCondLst>
                            <p:childTnLst>
                              <p:par>
                                <p:cTn id="21" presetID="9" presetClass="entr" presetSubtype="0" fill="hold" nodeType="afterEffect">
                                  <p:stCondLst>
                                    <p:cond delay="50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1000"/>
                                        <p:tgtEl>
                                          <p:spTgt spid="12">
                                            <p:txEl>
                                              <p:pRg st="4" end="4"/>
                                            </p:txEl>
                                          </p:spTgt>
                                        </p:tgtEl>
                                      </p:cBhvr>
                                    </p:animEffect>
                                  </p:childTnLst>
                                </p:cTn>
                              </p:par>
                            </p:childTnLst>
                          </p:cTn>
                        </p:par>
                        <p:par>
                          <p:cTn id="24" fill="hold">
                            <p:stCondLst>
                              <p:cond delay="6500"/>
                            </p:stCondLst>
                            <p:childTnLst>
                              <p:par>
                                <p:cTn id="25" presetID="9" presetClass="entr" presetSubtype="0" fill="hold" nodeType="afterEffect">
                                  <p:stCondLst>
                                    <p:cond delay="50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1000"/>
                                        <p:tgtEl>
                                          <p:spTgt spid="12">
                                            <p:txEl>
                                              <p:pRg st="5" end="5"/>
                                            </p:txEl>
                                          </p:spTgt>
                                        </p:tgtEl>
                                      </p:cBhvr>
                                    </p:animEffect>
                                  </p:childTnLst>
                                </p:cTn>
                              </p:par>
                            </p:childTnLst>
                          </p:cTn>
                        </p:par>
                        <p:par>
                          <p:cTn id="28" fill="hold">
                            <p:stCondLst>
                              <p:cond delay="8000"/>
                            </p:stCondLst>
                            <p:childTnLst>
                              <p:par>
                                <p:cTn id="29" presetID="9" presetClass="entr" presetSubtype="0" fill="hold" nodeType="afterEffect">
                                  <p:stCondLst>
                                    <p:cond delay="50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1000"/>
                                        <p:tgtEl>
                                          <p:spTgt spid="12">
                                            <p:txEl>
                                              <p:pRg st="6" end="6"/>
                                            </p:txEl>
                                          </p:spTgt>
                                        </p:tgtEl>
                                      </p:cBhvr>
                                    </p:animEffect>
                                  </p:childTnLst>
                                </p:cTn>
                              </p:par>
                            </p:childTnLst>
                          </p:cTn>
                        </p:par>
                        <p:par>
                          <p:cTn id="32" fill="hold">
                            <p:stCondLst>
                              <p:cond delay="9500"/>
                            </p:stCondLst>
                            <p:childTnLst>
                              <p:par>
                                <p:cTn id="33" presetID="9" presetClass="entr" presetSubtype="0" fill="hold" nodeType="afterEffect">
                                  <p:stCondLst>
                                    <p:cond delay="50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dissolve">
                                      <p:cBhvr>
                                        <p:cTn id="35" dur="1000"/>
                                        <p:tgtEl>
                                          <p:spTgt spid="12">
                                            <p:txEl>
                                              <p:pRg st="7" end="7"/>
                                            </p:txEl>
                                          </p:spTgt>
                                        </p:tgtEl>
                                      </p:cBhvr>
                                    </p:animEffect>
                                  </p:childTnLst>
                                </p:cTn>
                              </p:par>
                            </p:childTnLst>
                          </p:cTn>
                        </p:par>
                        <p:par>
                          <p:cTn id="36" fill="hold">
                            <p:stCondLst>
                              <p:cond delay="11000"/>
                            </p:stCondLst>
                            <p:childTnLst>
                              <p:par>
                                <p:cTn id="37" presetID="9" presetClass="entr" presetSubtype="0" fill="hold" nodeType="afterEffect">
                                  <p:stCondLst>
                                    <p:cond delay="50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dissolve">
                                      <p:cBhvr>
                                        <p:cTn id="39" dur="1000"/>
                                        <p:tgtEl>
                                          <p:spTgt spid="17">
                                            <p:txEl>
                                              <p:pRg st="0" end="0"/>
                                            </p:txEl>
                                          </p:spTgt>
                                        </p:tgtEl>
                                      </p:cBhvr>
                                    </p:animEffect>
                                  </p:childTnLst>
                                </p:cTn>
                              </p:par>
                            </p:childTnLst>
                          </p:cTn>
                        </p:par>
                        <p:par>
                          <p:cTn id="40" fill="hold">
                            <p:stCondLst>
                              <p:cond delay="12500"/>
                            </p:stCondLst>
                            <p:childTnLst>
                              <p:par>
                                <p:cTn id="41" presetID="9" presetClass="entr" presetSubtype="0" fill="hold" nodeType="afterEffect">
                                  <p:stCondLst>
                                    <p:cond delay="50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dissolve">
                                      <p:cBhvr>
                                        <p:cTn id="43" dur="1000"/>
                                        <p:tgtEl>
                                          <p:spTgt spid="17">
                                            <p:txEl>
                                              <p:pRg st="1" end="1"/>
                                            </p:txEl>
                                          </p:spTgt>
                                        </p:tgtEl>
                                      </p:cBhvr>
                                    </p:animEffect>
                                  </p:childTnLst>
                                </p:cTn>
                              </p:par>
                            </p:childTnLst>
                          </p:cTn>
                        </p:par>
                        <p:par>
                          <p:cTn id="44" fill="hold">
                            <p:stCondLst>
                              <p:cond delay="14000"/>
                            </p:stCondLst>
                            <p:childTnLst>
                              <p:par>
                                <p:cTn id="45" presetID="9" presetClass="entr" presetSubtype="0" fill="hold" nodeType="afterEffect">
                                  <p:stCondLst>
                                    <p:cond delay="50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dissolve">
                                      <p:cBhvr>
                                        <p:cTn id="47" dur="1000"/>
                                        <p:tgtEl>
                                          <p:spTgt spid="17">
                                            <p:txEl>
                                              <p:pRg st="2" end="2"/>
                                            </p:txEl>
                                          </p:spTgt>
                                        </p:tgtEl>
                                      </p:cBhvr>
                                    </p:animEffect>
                                  </p:childTnLst>
                                </p:cTn>
                              </p:par>
                            </p:childTnLst>
                          </p:cTn>
                        </p:par>
                        <p:par>
                          <p:cTn id="48" fill="hold">
                            <p:stCondLst>
                              <p:cond delay="15500"/>
                            </p:stCondLst>
                            <p:childTnLst>
                              <p:par>
                                <p:cTn id="49" presetID="9" presetClass="entr" presetSubtype="0" fill="hold" nodeType="afterEffect">
                                  <p:stCondLst>
                                    <p:cond delay="50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dissolve">
                                      <p:cBhvr>
                                        <p:cTn id="51" dur="1000"/>
                                        <p:tgtEl>
                                          <p:spTgt spid="17">
                                            <p:txEl>
                                              <p:pRg st="3" end="3"/>
                                            </p:txEl>
                                          </p:spTgt>
                                        </p:tgtEl>
                                      </p:cBhvr>
                                    </p:animEffect>
                                  </p:childTnLst>
                                </p:cTn>
                              </p:par>
                            </p:childTnLst>
                          </p:cTn>
                        </p:par>
                        <p:par>
                          <p:cTn id="52" fill="hold">
                            <p:stCondLst>
                              <p:cond delay="17000"/>
                            </p:stCondLst>
                            <p:childTnLst>
                              <p:par>
                                <p:cTn id="53" presetID="9" presetClass="entr" presetSubtype="0" fill="hold" nodeType="afterEffect">
                                  <p:stCondLst>
                                    <p:cond delay="50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dissolve">
                                      <p:cBhvr>
                                        <p:cTn id="55" dur="1000"/>
                                        <p:tgtEl>
                                          <p:spTgt spid="17">
                                            <p:txEl>
                                              <p:pRg st="4" end="4"/>
                                            </p:txEl>
                                          </p:spTgt>
                                        </p:tgtEl>
                                      </p:cBhvr>
                                    </p:animEffect>
                                  </p:childTnLst>
                                </p:cTn>
                              </p:par>
                            </p:childTnLst>
                          </p:cTn>
                        </p:par>
                        <p:par>
                          <p:cTn id="56" fill="hold">
                            <p:stCondLst>
                              <p:cond delay="18500"/>
                            </p:stCondLst>
                            <p:childTnLst>
                              <p:par>
                                <p:cTn id="57" presetID="9" presetClass="entr" presetSubtype="0" fill="hold" nodeType="afterEffect">
                                  <p:stCondLst>
                                    <p:cond delay="500"/>
                                  </p:stCondLst>
                                  <p:childTnLst>
                                    <p:set>
                                      <p:cBhvr>
                                        <p:cTn id="58" dur="1" fill="hold">
                                          <p:stCondLst>
                                            <p:cond delay="0"/>
                                          </p:stCondLst>
                                        </p:cTn>
                                        <p:tgtEl>
                                          <p:spTgt spid="17">
                                            <p:txEl>
                                              <p:pRg st="5" end="5"/>
                                            </p:txEl>
                                          </p:spTgt>
                                        </p:tgtEl>
                                        <p:attrNameLst>
                                          <p:attrName>style.visibility</p:attrName>
                                        </p:attrNameLst>
                                      </p:cBhvr>
                                      <p:to>
                                        <p:strVal val="visible"/>
                                      </p:to>
                                    </p:set>
                                    <p:animEffect transition="in" filter="dissolve">
                                      <p:cBhvr>
                                        <p:cTn id="59" dur="1000"/>
                                        <p:tgtEl>
                                          <p:spTgt spid="17">
                                            <p:txEl>
                                              <p:pRg st="5" end="5"/>
                                            </p:txEl>
                                          </p:spTgt>
                                        </p:tgtEl>
                                      </p:cBhvr>
                                    </p:animEffect>
                                  </p:childTnLst>
                                </p:cTn>
                              </p:par>
                            </p:childTnLst>
                          </p:cTn>
                        </p:par>
                        <p:par>
                          <p:cTn id="60" fill="hold">
                            <p:stCondLst>
                              <p:cond delay="20000"/>
                            </p:stCondLst>
                            <p:childTnLst>
                              <p:par>
                                <p:cTn id="61" presetID="9" presetClass="entr" presetSubtype="0" fill="hold" nodeType="afterEffect">
                                  <p:stCondLst>
                                    <p:cond delay="500"/>
                                  </p:stCondLst>
                                  <p:childTnLst>
                                    <p:set>
                                      <p:cBhvr>
                                        <p:cTn id="62" dur="1" fill="hold">
                                          <p:stCondLst>
                                            <p:cond delay="0"/>
                                          </p:stCondLst>
                                        </p:cTn>
                                        <p:tgtEl>
                                          <p:spTgt spid="17">
                                            <p:txEl>
                                              <p:pRg st="6" end="6"/>
                                            </p:txEl>
                                          </p:spTgt>
                                        </p:tgtEl>
                                        <p:attrNameLst>
                                          <p:attrName>style.visibility</p:attrName>
                                        </p:attrNameLst>
                                      </p:cBhvr>
                                      <p:to>
                                        <p:strVal val="visible"/>
                                      </p:to>
                                    </p:set>
                                    <p:animEffect transition="in" filter="dissolve">
                                      <p:cBhvr>
                                        <p:cTn id="63" dur="1000"/>
                                        <p:tgtEl>
                                          <p:spTgt spid="17">
                                            <p:txEl>
                                              <p:pRg st="6" end="6"/>
                                            </p:txEl>
                                          </p:spTgt>
                                        </p:tgtEl>
                                      </p:cBhvr>
                                    </p:animEffect>
                                  </p:childTnLst>
                                </p:cTn>
                              </p:par>
                            </p:childTnLst>
                          </p:cTn>
                        </p:par>
                        <p:par>
                          <p:cTn id="64" fill="hold">
                            <p:stCondLst>
                              <p:cond delay="21500"/>
                            </p:stCondLst>
                            <p:childTnLst>
                              <p:par>
                                <p:cTn id="65" presetID="9" presetClass="entr" presetSubtype="0" fill="hold" nodeType="afterEffect">
                                  <p:stCondLst>
                                    <p:cond delay="500"/>
                                  </p:stCondLst>
                                  <p:childTnLst>
                                    <p:set>
                                      <p:cBhvr>
                                        <p:cTn id="66" dur="1" fill="hold">
                                          <p:stCondLst>
                                            <p:cond delay="0"/>
                                          </p:stCondLst>
                                        </p:cTn>
                                        <p:tgtEl>
                                          <p:spTgt spid="17">
                                            <p:txEl>
                                              <p:pRg st="7" end="7"/>
                                            </p:txEl>
                                          </p:spTgt>
                                        </p:tgtEl>
                                        <p:attrNameLst>
                                          <p:attrName>style.visibility</p:attrName>
                                        </p:attrNameLst>
                                      </p:cBhvr>
                                      <p:to>
                                        <p:strVal val="visible"/>
                                      </p:to>
                                    </p:set>
                                    <p:animEffect transition="in" filter="dissolve">
                                      <p:cBhvr>
                                        <p:cTn id="67" dur="1000"/>
                                        <p:tgtEl>
                                          <p:spTgt spid="17">
                                            <p:txEl>
                                              <p:pRg st="7" end="7"/>
                                            </p:txEl>
                                          </p:spTgt>
                                        </p:tgtEl>
                                      </p:cBhvr>
                                    </p:animEffect>
                                  </p:childTnLst>
                                </p:cTn>
                              </p:par>
                            </p:childTnLst>
                          </p:cTn>
                        </p:par>
                        <p:par>
                          <p:cTn id="68" fill="hold">
                            <p:stCondLst>
                              <p:cond delay="23000"/>
                            </p:stCondLst>
                            <p:childTnLst>
                              <p:par>
                                <p:cTn id="69" presetID="9" presetClass="entr" presetSubtype="0" fill="hold" nodeType="afterEffect">
                                  <p:stCondLst>
                                    <p:cond delay="500"/>
                                  </p:stCondLst>
                                  <p:childTnLst>
                                    <p:set>
                                      <p:cBhvr>
                                        <p:cTn id="70" dur="1" fill="hold">
                                          <p:stCondLst>
                                            <p:cond delay="0"/>
                                          </p:stCondLst>
                                        </p:cTn>
                                        <p:tgtEl>
                                          <p:spTgt spid="20">
                                            <p:txEl>
                                              <p:pRg st="0" end="0"/>
                                            </p:txEl>
                                          </p:spTgt>
                                        </p:tgtEl>
                                        <p:attrNameLst>
                                          <p:attrName>style.visibility</p:attrName>
                                        </p:attrNameLst>
                                      </p:cBhvr>
                                      <p:to>
                                        <p:strVal val="visible"/>
                                      </p:to>
                                    </p:set>
                                    <p:animEffect transition="in" filter="dissolve">
                                      <p:cBhvr>
                                        <p:cTn id="71" dur="1000"/>
                                        <p:tgtEl>
                                          <p:spTgt spid="20">
                                            <p:txEl>
                                              <p:pRg st="0" end="0"/>
                                            </p:txEl>
                                          </p:spTgt>
                                        </p:tgtEl>
                                      </p:cBhvr>
                                    </p:animEffect>
                                  </p:childTnLst>
                                </p:cTn>
                              </p:par>
                            </p:childTnLst>
                          </p:cTn>
                        </p:par>
                        <p:par>
                          <p:cTn id="72" fill="hold">
                            <p:stCondLst>
                              <p:cond delay="24500"/>
                            </p:stCondLst>
                            <p:childTnLst>
                              <p:par>
                                <p:cTn id="73" presetID="9" presetClass="entr" presetSubtype="0" fill="hold" nodeType="afterEffect">
                                  <p:stCondLst>
                                    <p:cond delay="500"/>
                                  </p:stCondLst>
                                  <p:childTnLst>
                                    <p:set>
                                      <p:cBhvr>
                                        <p:cTn id="74" dur="1" fill="hold">
                                          <p:stCondLst>
                                            <p:cond delay="0"/>
                                          </p:stCondLst>
                                        </p:cTn>
                                        <p:tgtEl>
                                          <p:spTgt spid="20">
                                            <p:txEl>
                                              <p:pRg st="1" end="1"/>
                                            </p:txEl>
                                          </p:spTgt>
                                        </p:tgtEl>
                                        <p:attrNameLst>
                                          <p:attrName>style.visibility</p:attrName>
                                        </p:attrNameLst>
                                      </p:cBhvr>
                                      <p:to>
                                        <p:strVal val="visible"/>
                                      </p:to>
                                    </p:set>
                                    <p:animEffect transition="in" filter="dissolve">
                                      <p:cBhvr>
                                        <p:cTn id="75" dur="1000"/>
                                        <p:tgtEl>
                                          <p:spTgt spid="20">
                                            <p:txEl>
                                              <p:pRg st="1" end="1"/>
                                            </p:txEl>
                                          </p:spTgt>
                                        </p:tgtEl>
                                      </p:cBhvr>
                                    </p:animEffect>
                                  </p:childTnLst>
                                </p:cTn>
                              </p:par>
                            </p:childTnLst>
                          </p:cTn>
                        </p:par>
                        <p:par>
                          <p:cTn id="76" fill="hold">
                            <p:stCondLst>
                              <p:cond delay="26000"/>
                            </p:stCondLst>
                            <p:childTnLst>
                              <p:par>
                                <p:cTn id="77" presetID="9" presetClass="entr" presetSubtype="0" fill="hold" nodeType="afterEffect">
                                  <p:stCondLst>
                                    <p:cond delay="500"/>
                                  </p:stCondLst>
                                  <p:childTnLst>
                                    <p:set>
                                      <p:cBhvr>
                                        <p:cTn id="78" dur="1" fill="hold">
                                          <p:stCondLst>
                                            <p:cond delay="0"/>
                                          </p:stCondLst>
                                        </p:cTn>
                                        <p:tgtEl>
                                          <p:spTgt spid="20">
                                            <p:txEl>
                                              <p:pRg st="2" end="2"/>
                                            </p:txEl>
                                          </p:spTgt>
                                        </p:tgtEl>
                                        <p:attrNameLst>
                                          <p:attrName>style.visibility</p:attrName>
                                        </p:attrNameLst>
                                      </p:cBhvr>
                                      <p:to>
                                        <p:strVal val="visible"/>
                                      </p:to>
                                    </p:set>
                                    <p:animEffect transition="in" filter="dissolve">
                                      <p:cBhvr>
                                        <p:cTn id="79" dur="1000"/>
                                        <p:tgtEl>
                                          <p:spTgt spid="20">
                                            <p:txEl>
                                              <p:pRg st="2" end="2"/>
                                            </p:txEl>
                                          </p:spTgt>
                                        </p:tgtEl>
                                      </p:cBhvr>
                                    </p:animEffect>
                                  </p:childTnLst>
                                </p:cTn>
                              </p:par>
                            </p:childTnLst>
                          </p:cTn>
                        </p:par>
                        <p:par>
                          <p:cTn id="80" fill="hold">
                            <p:stCondLst>
                              <p:cond delay="27500"/>
                            </p:stCondLst>
                            <p:childTnLst>
                              <p:par>
                                <p:cTn id="81" presetID="9" presetClass="entr" presetSubtype="0" fill="hold" nodeType="afterEffect">
                                  <p:stCondLst>
                                    <p:cond delay="500"/>
                                  </p:stCondLst>
                                  <p:childTnLst>
                                    <p:set>
                                      <p:cBhvr>
                                        <p:cTn id="82" dur="1" fill="hold">
                                          <p:stCondLst>
                                            <p:cond delay="0"/>
                                          </p:stCondLst>
                                        </p:cTn>
                                        <p:tgtEl>
                                          <p:spTgt spid="20">
                                            <p:txEl>
                                              <p:pRg st="3" end="3"/>
                                            </p:txEl>
                                          </p:spTgt>
                                        </p:tgtEl>
                                        <p:attrNameLst>
                                          <p:attrName>style.visibility</p:attrName>
                                        </p:attrNameLst>
                                      </p:cBhvr>
                                      <p:to>
                                        <p:strVal val="visible"/>
                                      </p:to>
                                    </p:set>
                                    <p:animEffect transition="in" filter="dissolve">
                                      <p:cBhvr>
                                        <p:cTn id="83" dur="1000"/>
                                        <p:tgtEl>
                                          <p:spTgt spid="20">
                                            <p:txEl>
                                              <p:pRg st="3" end="3"/>
                                            </p:txEl>
                                          </p:spTgt>
                                        </p:tgtEl>
                                      </p:cBhvr>
                                    </p:animEffect>
                                  </p:childTnLst>
                                </p:cTn>
                              </p:par>
                            </p:childTnLst>
                          </p:cTn>
                        </p:par>
                        <p:par>
                          <p:cTn id="84" fill="hold">
                            <p:stCondLst>
                              <p:cond delay="29000"/>
                            </p:stCondLst>
                            <p:childTnLst>
                              <p:par>
                                <p:cTn id="85" presetID="9" presetClass="entr" presetSubtype="0" fill="hold" nodeType="afterEffect">
                                  <p:stCondLst>
                                    <p:cond delay="500"/>
                                  </p:stCondLst>
                                  <p:childTnLst>
                                    <p:set>
                                      <p:cBhvr>
                                        <p:cTn id="86" dur="1" fill="hold">
                                          <p:stCondLst>
                                            <p:cond delay="0"/>
                                          </p:stCondLst>
                                        </p:cTn>
                                        <p:tgtEl>
                                          <p:spTgt spid="20">
                                            <p:txEl>
                                              <p:pRg st="4" end="4"/>
                                            </p:txEl>
                                          </p:spTgt>
                                        </p:tgtEl>
                                        <p:attrNameLst>
                                          <p:attrName>style.visibility</p:attrName>
                                        </p:attrNameLst>
                                      </p:cBhvr>
                                      <p:to>
                                        <p:strVal val="visible"/>
                                      </p:to>
                                    </p:set>
                                    <p:animEffect transition="in" filter="dissolve">
                                      <p:cBhvr>
                                        <p:cTn id="87" dur="1000"/>
                                        <p:tgtEl>
                                          <p:spTgt spid="20">
                                            <p:txEl>
                                              <p:pRg st="4" end="4"/>
                                            </p:txEl>
                                          </p:spTgt>
                                        </p:tgtEl>
                                      </p:cBhvr>
                                    </p:animEffect>
                                  </p:childTnLst>
                                </p:cTn>
                              </p:par>
                            </p:childTnLst>
                          </p:cTn>
                        </p:par>
                        <p:par>
                          <p:cTn id="88" fill="hold">
                            <p:stCondLst>
                              <p:cond delay="30500"/>
                            </p:stCondLst>
                            <p:childTnLst>
                              <p:par>
                                <p:cTn id="89" presetID="9" presetClass="entr" presetSubtype="0" fill="hold" nodeType="afterEffect">
                                  <p:stCondLst>
                                    <p:cond delay="500"/>
                                  </p:stCondLst>
                                  <p:childTnLst>
                                    <p:set>
                                      <p:cBhvr>
                                        <p:cTn id="90" dur="1" fill="hold">
                                          <p:stCondLst>
                                            <p:cond delay="0"/>
                                          </p:stCondLst>
                                        </p:cTn>
                                        <p:tgtEl>
                                          <p:spTgt spid="20">
                                            <p:txEl>
                                              <p:pRg st="5" end="5"/>
                                            </p:txEl>
                                          </p:spTgt>
                                        </p:tgtEl>
                                        <p:attrNameLst>
                                          <p:attrName>style.visibility</p:attrName>
                                        </p:attrNameLst>
                                      </p:cBhvr>
                                      <p:to>
                                        <p:strVal val="visible"/>
                                      </p:to>
                                    </p:set>
                                    <p:animEffect transition="in" filter="dissolve">
                                      <p:cBhvr>
                                        <p:cTn id="91" dur="1000"/>
                                        <p:tgtEl>
                                          <p:spTgt spid="20">
                                            <p:txEl>
                                              <p:pRg st="5" end="5"/>
                                            </p:txEl>
                                          </p:spTgt>
                                        </p:tgtEl>
                                      </p:cBhvr>
                                    </p:animEffect>
                                  </p:childTnLst>
                                </p:cTn>
                              </p:par>
                            </p:childTnLst>
                          </p:cTn>
                        </p:par>
                        <p:par>
                          <p:cTn id="92" fill="hold">
                            <p:stCondLst>
                              <p:cond delay="32000"/>
                            </p:stCondLst>
                            <p:childTnLst>
                              <p:par>
                                <p:cTn id="93" presetID="9" presetClass="entr" presetSubtype="0" fill="hold" nodeType="afterEffect">
                                  <p:stCondLst>
                                    <p:cond delay="500"/>
                                  </p:stCondLst>
                                  <p:childTnLst>
                                    <p:set>
                                      <p:cBhvr>
                                        <p:cTn id="94" dur="1" fill="hold">
                                          <p:stCondLst>
                                            <p:cond delay="0"/>
                                          </p:stCondLst>
                                        </p:cTn>
                                        <p:tgtEl>
                                          <p:spTgt spid="20">
                                            <p:txEl>
                                              <p:pRg st="6" end="6"/>
                                            </p:txEl>
                                          </p:spTgt>
                                        </p:tgtEl>
                                        <p:attrNameLst>
                                          <p:attrName>style.visibility</p:attrName>
                                        </p:attrNameLst>
                                      </p:cBhvr>
                                      <p:to>
                                        <p:strVal val="visible"/>
                                      </p:to>
                                    </p:set>
                                    <p:animEffect transition="in" filter="dissolve">
                                      <p:cBhvr>
                                        <p:cTn id="95" dur="1000"/>
                                        <p:tgtEl>
                                          <p:spTgt spid="20">
                                            <p:txEl>
                                              <p:pRg st="6" end="6"/>
                                            </p:txEl>
                                          </p:spTgt>
                                        </p:tgtEl>
                                      </p:cBhvr>
                                    </p:animEffect>
                                  </p:childTnLst>
                                </p:cTn>
                              </p:par>
                            </p:childTnLst>
                          </p:cTn>
                        </p:par>
                        <p:par>
                          <p:cTn id="96" fill="hold">
                            <p:stCondLst>
                              <p:cond delay="33500"/>
                            </p:stCondLst>
                            <p:childTnLst>
                              <p:par>
                                <p:cTn id="97" presetID="9" presetClass="entr" presetSubtype="0" fill="hold" nodeType="afterEffect">
                                  <p:stCondLst>
                                    <p:cond delay="500"/>
                                  </p:stCondLst>
                                  <p:childTnLst>
                                    <p:set>
                                      <p:cBhvr>
                                        <p:cTn id="98" dur="1" fill="hold">
                                          <p:stCondLst>
                                            <p:cond delay="0"/>
                                          </p:stCondLst>
                                        </p:cTn>
                                        <p:tgtEl>
                                          <p:spTgt spid="20">
                                            <p:txEl>
                                              <p:pRg st="7" end="7"/>
                                            </p:txEl>
                                          </p:spTgt>
                                        </p:tgtEl>
                                        <p:attrNameLst>
                                          <p:attrName>style.visibility</p:attrName>
                                        </p:attrNameLst>
                                      </p:cBhvr>
                                      <p:to>
                                        <p:strVal val="visible"/>
                                      </p:to>
                                    </p:set>
                                    <p:animEffect transition="in" filter="dissolve">
                                      <p:cBhvr>
                                        <p:cTn id="99" dur="1000"/>
                                        <p:tgtEl>
                                          <p:spTgt spid="20">
                                            <p:txEl>
                                              <p:pRg st="7" end="7"/>
                                            </p:txEl>
                                          </p:spTgt>
                                        </p:tgtEl>
                                      </p:cBhvr>
                                    </p:animEffect>
                                  </p:childTnLst>
                                </p:cTn>
                              </p:par>
                            </p:childTnLst>
                          </p:cTn>
                        </p:par>
                        <p:par>
                          <p:cTn id="100" fill="hold">
                            <p:stCondLst>
                              <p:cond delay="35000"/>
                            </p:stCondLst>
                            <p:childTnLst>
                              <p:par>
                                <p:cTn id="101" presetID="9" presetClass="entr" presetSubtype="0" fill="hold" nodeType="afterEffect">
                                  <p:stCondLst>
                                    <p:cond delay="500"/>
                                  </p:stCondLst>
                                  <p:childTnLst>
                                    <p:set>
                                      <p:cBhvr>
                                        <p:cTn id="102" dur="1" fill="hold">
                                          <p:stCondLst>
                                            <p:cond delay="0"/>
                                          </p:stCondLst>
                                        </p:cTn>
                                        <p:tgtEl>
                                          <p:spTgt spid="20">
                                            <p:txEl>
                                              <p:pRg st="8" end="8"/>
                                            </p:txEl>
                                          </p:spTgt>
                                        </p:tgtEl>
                                        <p:attrNameLst>
                                          <p:attrName>style.visibility</p:attrName>
                                        </p:attrNameLst>
                                      </p:cBhvr>
                                      <p:to>
                                        <p:strVal val="visible"/>
                                      </p:to>
                                    </p:set>
                                    <p:animEffect transition="in" filter="dissolve">
                                      <p:cBhvr>
                                        <p:cTn id="103" dur="1000"/>
                                        <p:tgtEl>
                                          <p:spTgt spid="20">
                                            <p:txEl>
                                              <p:pRg st="8" end="8"/>
                                            </p:txEl>
                                          </p:spTgt>
                                        </p:tgtEl>
                                      </p:cBhvr>
                                    </p:animEffect>
                                  </p:childTnLst>
                                </p:cTn>
                              </p:par>
                            </p:childTnLst>
                          </p:cTn>
                        </p:par>
                        <p:par>
                          <p:cTn id="104" fill="hold">
                            <p:stCondLst>
                              <p:cond delay="36500"/>
                            </p:stCondLst>
                            <p:childTnLst>
                              <p:par>
                                <p:cTn id="105" presetID="9" presetClass="entr" presetSubtype="0" fill="hold" nodeType="afterEffect">
                                  <p:stCondLst>
                                    <p:cond delay="500"/>
                                  </p:stCondLst>
                                  <p:childTnLst>
                                    <p:set>
                                      <p:cBhvr>
                                        <p:cTn id="106" dur="1" fill="hold">
                                          <p:stCondLst>
                                            <p:cond delay="0"/>
                                          </p:stCondLst>
                                        </p:cTn>
                                        <p:tgtEl>
                                          <p:spTgt spid="21">
                                            <p:txEl>
                                              <p:pRg st="0" end="0"/>
                                            </p:txEl>
                                          </p:spTgt>
                                        </p:tgtEl>
                                        <p:attrNameLst>
                                          <p:attrName>style.visibility</p:attrName>
                                        </p:attrNameLst>
                                      </p:cBhvr>
                                      <p:to>
                                        <p:strVal val="visible"/>
                                      </p:to>
                                    </p:set>
                                    <p:animEffect transition="in" filter="dissolve">
                                      <p:cBhvr>
                                        <p:cTn id="107" dur="1000"/>
                                        <p:tgtEl>
                                          <p:spTgt spid="21">
                                            <p:txEl>
                                              <p:pRg st="0" end="0"/>
                                            </p:txEl>
                                          </p:spTgt>
                                        </p:tgtEl>
                                      </p:cBhvr>
                                    </p:animEffect>
                                  </p:childTnLst>
                                </p:cTn>
                              </p:par>
                            </p:childTnLst>
                          </p:cTn>
                        </p:par>
                        <p:par>
                          <p:cTn id="108" fill="hold">
                            <p:stCondLst>
                              <p:cond delay="38000"/>
                            </p:stCondLst>
                            <p:childTnLst>
                              <p:par>
                                <p:cTn id="109" presetID="9" presetClass="entr" presetSubtype="0" fill="hold" nodeType="afterEffect">
                                  <p:stCondLst>
                                    <p:cond delay="500"/>
                                  </p:stCondLst>
                                  <p:childTnLst>
                                    <p:set>
                                      <p:cBhvr>
                                        <p:cTn id="110" dur="1" fill="hold">
                                          <p:stCondLst>
                                            <p:cond delay="0"/>
                                          </p:stCondLst>
                                        </p:cTn>
                                        <p:tgtEl>
                                          <p:spTgt spid="21">
                                            <p:txEl>
                                              <p:pRg st="1" end="1"/>
                                            </p:txEl>
                                          </p:spTgt>
                                        </p:tgtEl>
                                        <p:attrNameLst>
                                          <p:attrName>style.visibility</p:attrName>
                                        </p:attrNameLst>
                                      </p:cBhvr>
                                      <p:to>
                                        <p:strVal val="visible"/>
                                      </p:to>
                                    </p:set>
                                    <p:animEffect transition="in" filter="dissolve">
                                      <p:cBhvr>
                                        <p:cTn id="111" dur="1000"/>
                                        <p:tgtEl>
                                          <p:spTgt spid="21">
                                            <p:txEl>
                                              <p:pRg st="1" end="1"/>
                                            </p:txEl>
                                          </p:spTgt>
                                        </p:tgtEl>
                                      </p:cBhvr>
                                    </p:animEffect>
                                  </p:childTnLst>
                                </p:cTn>
                              </p:par>
                            </p:childTnLst>
                          </p:cTn>
                        </p:par>
                        <p:par>
                          <p:cTn id="112" fill="hold">
                            <p:stCondLst>
                              <p:cond delay="39500"/>
                            </p:stCondLst>
                            <p:childTnLst>
                              <p:par>
                                <p:cTn id="113" presetID="9" presetClass="entr" presetSubtype="0" fill="hold" nodeType="afterEffect">
                                  <p:stCondLst>
                                    <p:cond delay="500"/>
                                  </p:stCondLst>
                                  <p:childTnLst>
                                    <p:set>
                                      <p:cBhvr>
                                        <p:cTn id="114" dur="1" fill="hold">
                                          <p:stCondLst>
                                            <p:cond delay="0"/>
                                          </p:stCondLst>
                                        </p:cTn>
                                        <p:tgtEl>
                                          <p:spTgt spid="21">
                                            <p:txEl>
                                              <p:pRg st="2" end="2"/>
                                            </p:txEl>
                                          </p:spTgt>
                                        </p:tgtEl>
                                        <p:attrNameLst>
                                          <p:attrName>style.visibility</p:attrName>
                                        </p:attrNameLst>
                                      </p:cBhvr>
                                      <p:to>
                                        <p:strVal val="visible"/>
                                      </p:to>
                                    </p:set>
                                    <p:animEffect transition="in" filter="dissolve">
                                      <p:cBhvr>
                                        <p:cTn id="115" dur="1000"/>
                                        <p:tgtEl>
                                          <p:spTgt spid="21">
                                            <p:txEl>
                                              <p:pRg st="2" end="2"/>
                                            </p:txEl>
                                          </p:spTgt>
                                        </p:tgtEl>
                                      </p:cBhvr>
                                    </p:animEffect>
                                  </p:childTnLst>
                                </p:cTn>
                              </p:par>
                            </p:childTnLst>
                          </p:cTn>
                        </p:par>
                        <p:par>
                          <p:cTn id="116" fill="hold">
                            <p:stCondLst>
                              <p:cond delay="41000"/>
                            </p:stCondLst>
                            <p:childTnLst>
                              <p:par>
                                <p:cTn id="117" presetID="9" presetClass="entr" presetSubtype="0" fill="hold" nodeType="afterEffect">
                                  <p:stCondLst>
                                    <p:cond delay="500"/>
                                  </p:stCondLst>
                                  <p:childTnLst>
                                    <p:set>
                                      <p:cBhvr>
                                        <p:cTn id="118" dur="1" fill="hold">
                                          <p:stCondLst>
                                            <p:cond delay="0"/>
                                          </p:stCondLst>
                                        </p:cTn>
                                        <p:tgtEl>
                                          <p:spTgt spid="21">
                                            <p:txEl>
                                              <p:pRg st="3" end="3"/>
                                            </p:txEl>
                                          </p:spTgt>
                                        </p:tgtEl>
                                        <p:attrNameLst>
                                          <p:attrName>style.visibility</p:attrName>
                                        </p:attrNameLst>
                                      </p:cBhvr>
                                      <p:to>
                                        <p:strVal val="visible"/>
                                      </p:to>
                                    </p:set>
                                    <p:animEffect transition="in" filter="dissolve">
                                      <p:cBhvr>
                                        <p:cTn id="119" dur="1000"/>
                                        <p:tgtEl>
                                          <p:spTgt spid="21">
                                            <p:txEl>
                                              <p:pRg st="3" end="3"/>
                                            </p:txEl>
                                          </p:spTgt>
                                        </p:tgtEl>
                                      </p:cBhvr>
                                    </p:animEffect>
                                  </p:childTnLst>
                                </p:cTn>
                              </p:par>
                            </p:childTnLst>
                          </p:cTn>
                        </p:par>
                        <p:par>
                          <p:cTn id="120" fill="hold">
                            <p:stCondLst>
                              <p:cond delay="42500"/>
                            </p:stCondLst>
                            <p:childTnLst>
                              <p:par>
                                <p:cTn id="121" presetID="9" presetClass="entr" presetSubtype="0" fill="hold" nodeType="afterEffect">
                                  <p:stCondLst>
                                    <p:cond delay="500"/>
                                  </p:stCondLst>
                                  <p:childTnLst>
                                    <p:set>
                                      <p:cBhvr>
                                        <p:cTn id="122" dur="1" fill="hold">
                                          <p:stCondLst>
                                            <p:cond delay="0"/>
                                          </p:stCondLst>
                                        </p:cTn>
                                        <p:tgtEl>
                                          <p:spTgt spid="21">
                                            <p:txEl>
                                              <p:pRg st="4" end="4"/>
                                            </p:txEl>
                                          </p:spTgt>
                                        </p:tgtEl>
                                        <p:attrNameLst>
                                          <p:attrName>style.visibility</p:attrName>
                                        </p:attrNameLst>
                                      </p:cBhvr>
                                      <p:to>
                                        <p:strVal val="visible"/>
                                      </p:to>
                                    </p:set>
                                    <p:animEffect transition="in" filter="dissolve">
                                      <p:cBhvr>
                                        <p:cTn id="123" dur="1000"/>
                                        <p:tgtEl>
                                          <p:spTgt spid="21">
                                            <p:txEl>
                                              <p:pRg st="4" end="4"/>
                                            </p:txEl>
                                          </p:spTgt>
                                        </p:tgtEl>
                                      </p:cBhvr>
                                    </p:animEffect>
                                  </p:childTnLst>
                                </p:cTn>
                              </p:par>
                            </p:childTnLst>
                          </p:cTn>
                        </p:par>
                        <p:par>
                          <p:cTn id="124" fill="hold">
                            <p:stCondLst>
                              <p:cond delay="44000"/>
                            </p:stCondLst>
                            <p:childTnLst>
                              <p:par>
                                <p:cTn id="125" presetID="9" presetClass="entr" presetSubtype="0" fill="hold" nodeType="afterEffect">
                                  <p:stCondLst>
                                    <p:cond delay="500"/>
                                  </p:stCondLst>
                                  <p:childTnLst>
                                    <p:set>
                                      <p:cBhvr>
                                        <p:cTn id="126" dur="1" fill="hold">
                                          <p:stCondLst>
                                            <p:cond delay="0"/>
                                          </p:stCondLst>
                                        </p:cTn>
                                        <p:tgtEl>
                                          <p:spTgt spid="21">
                                            <p:txEl>
                                              <p:pRg st="5" end="5"/>
                                            </p:txEl>
                                          </p:spTgt>
                                        </p:tgtEl>
                                        <p:attrNameLst>
                                          <p:attrName>style.visibility</p:attrName>
                                        </p:attrNameLst>
                                      </p:cBhvr>
                                      <p:to>
                                        <p:strVal val="visible"/>
                                      </p:to>
                                    </p:set>
                                    <p:animEffect transition="in" filter="dissolve">
                                      <p:cBhvr>
                                        <p:cTn id="127" dur="1000"/>
                                        <p:tgtEl>
                                          <p:spTgt spid="21">
                                            <p:txEl>
                                              <p:pRg st="5" end="5"/>
                                            </p:txEl>
                                          </p:spTgt>
                                        </p:tgtEl>
                                      </p:cBhvr>
                                    </p:animEffect>
                                  </p:childTnLst>
                                </p:cTn>
                              </p:par>
                            </p:childTnLst>
                          </p:cTn>
                        </p:par>
                        <p:par>
                          <p:cTn id="128" fill="hold">
                            <p:stCondLst>
                              <p:cond delay="45500"/>
                            </p:stCondLst>
                            <p:childTnLst>
                              <p:par>
                                <p:cTn id="129" presetID="9" presetClass="entr" presetSubtype="0" fill="hold" nodeType="afterEffect">
                                  <p:stCondLst>
                                    <p:cond delay="500"/>
                                  </p:stCondLst>
                                  <p:childTnLst>
                                    <p:set>
                                      <p:cBhvr>
                                        <p:cTn id="130" dur="1" fill="hold">
                                          <p:stCondLst>
                                            <p:cond delay="0"/>
                                          </p:stCondLst>
                                        </p:cTn>
                                        <p:tgtEl>
                                          <p:spTgt spid="21">
                                            <p:txEl>
                                              <p:pRg st="6" end="6"/>
                                            </p:txEl>
                                          </p:spTgt>
                                        </p:tgtEl>
                                        <p:attrNameLst>
                                          <p:attrName>style.visibility</p:attrName>
                                        </p:attrNameLst>
                                      </p:cBhvr>
                                      <p:to>
                                        <p:strVal val="visible"/>
                                      </p:to>
                                    </p:set>
                                    <p:animEffect transition="in" filter="dissolve">
                                      <p:cBhvr>
                                        <p:cTn id="131" dur="1000"/>
                                        <p:tgtEl>
                                          <p:spTgt spid="21">
                                            <p:txEl>
                                              <p:pRg st="6" end="6"/>
                                            </p:txEl>
                                          </p:spTgt>
                                        </p:tgtEl>
                                      </p:cBhvr>
                                    </p:animEffect>
                                  </p:childTnLst>
                                </p:cTn>
                              </p:par>
                            </p:childTnLst>
                          </p:cTn>
                        </p:par>
                        <p:par>
                          <p:cTn id="132" fill="hold">
                            <p:stCondLst>
                              <p:cond delay="47000"/>
                            </p:stCondLst>
                            <p:childTnLst>
                              <p:par>
                                <p:cTn id="133" presetID="9" presetClass="entr" presetSubtype="0" fill="hold" nodeType="afterEffect">
                                  <p:stCondLst>
                                    <p:cond delay="500"/>
                                  </p:stCondLst>
                                  <p:childTnLst>
                                    <p:set>
                                      <p:cBhvr>
                                        <p:cTn id="134" dur="1" fill="hold">
                                          <p:stCondLst>
                                            <p:cond delay="0"/>
                                          </p:stCondLst>
                                        </p:cTn>
                                        <p:tgtEl>
                                          <p:spTgt spid="21">
                                            <p:txEl>
                                              <p:pRg st="7" end="7"/>
                                            </p:txEl>
                                          </p:spTgt>
                                        </p:tgtEl>
                                        <p:attrNameLst>
                                          <p:attrName>style.visibility</p:attrName>
                                        </p:attrNameLst>
                                      </p:cBhvr>
                                      <p:to>
                                        <p:strVal val="visible"/>
                                      </p:to>
                                    </p:set>
                                    <p:animEffect transition="in" filter="dissolve">
                                      <p:cBhvr>
                                        <p:cTn id="135" dur="1000"/>
                                        <p:tgtEl>
                                          <p:spTgt spid="21">
                                            <p:txEl>
                                              <p:pRg st="7" end="7"/>
                                            </p:txEl>
                                          </p:spTgt>
                                        </p:tgtEl>
                                      </p:cBhvr>
                                    </p:animEffect>
                                  </p:childTnLst>
                                </p:cTn>
                              </p:par>
                            </p:childTnLst>
                          </p:cTn>
                        </p:par>
                        <p:par>
                          <p:cTn id="136" fill="hold">
                            <p:stCondLst>
                              <p:cond delay="48500"/>
                            </p:stCondLst>
                            <p:childTnLst>
                              <p:par>
                                <p:cTn id="137" presetID="9" presetClass="entr" presetSubtype="0" fill="hold" nodeType="afterEffect">
                                  <p:stCondLst>
                                    <p:cond delay="500"/>
                                  </p:stCondLst>
                                  <p:childTnLst>
                                    <p:set>
                                      <p:cBhvr>
                                        <p:cTn id="138" dur="1" fill="hold">
                                          <p:stCondLst>
                                            <p:cond delay="0"/>
                                          </p:stCondLst>
                                        </p:cTn>
                                        <p:tgtEl>
                                          <p:spTgt spid="21">
                                            <p:txEl>
                                              <p:pRg st="8" end="8"/>
                                            </p:txEl>
                                          </p:spTgt>
                                        </p:tgtEl>
                                        <p:attrNameLst>
                                          <p:attrName>style.visibility</p:attrName>
                                        </p:attrNameLst>
                                      </p:cBhvr>
                                      <p:to>
                                        <p:strVal val="visible"/>
                                      </p:to>
                                    </p:set>
                                    <p:animEffect transition="in" filter="dissolve">
                                      <p:cBhvr>
                                        <p:cTn id="139" dur="1000"/>
                                        <p:tgtEl>
                                          <p:spTgt spid="21">
                                            <p:txEl>
                                              <p:pRg st="8" end="8"/>
                                            </p:txEl>
                                          </p:spTgt>
                                        </p:tgtEl>
                                      </p:cBhvr>
                                    </p:animEffect>
                                  </p:childTnLst>
                                </p:cTn>
                              </p:par>
                            </p:childTnLst>
                          </p:cTn>
                        </p:par>
                        <p:par>
                          <p:cTn id="140" fill="hold">
                            <p:stCondLst>
                              <p:cond delay="50000"/>
                            </p:stCondLst>
                            <p:childTnLst>
                              <p:par>
                                <p:cTn id="141" presetID="9" presetClass="entr" presetSubtype="0" fill="hold" nodeType="afterEffect">
                                  <p:stCondLst>
                                    <p:cond delay="500"/>
                                  </p:stCondLst>
                                  <p:childTnLst>
                                    <p:set>
                                      <p:cBhvr>
                                        <p:cTn id="142" dur="1" fill="hold">
                                          <p:stCondLst>
                                            <p:cond delay="0"/>
                                          </p:stCondLst>
                                        </p:cTn>
                                        <p:tgtEl>
                                          <p:spTgt spid="21">
                                            <p:txEl>
                                              <p:pRg st="9" end="9"/>
                                            </p:txEl>
                                          </p:spTgt>
                                        </p:tgtEl>
                                        <p:attrNameLst>
                                          <p:attrName>style.visibility</p:attrName>
                                        </p:attrNameLst>
                                      </p:cBhvr>
                                      <p:to>
                                        <p:strVal val="visible"/>
                                      </p:to>
                                    </p:set>
                                    <p:animEffect transition="in" filter="dissolve">
                                      <p:cBhvr>
                                        <p:cTn id="143" dur="1000"/>
                                        <p:tgtEl>
                                          <p:spTgt spid="21">
                                            <p:txEl>
                                              <p:pRg st="9" end="9"/>
                                            </p:txEl>
                                          </p:spTgt>
                                        </p:tgtEl>
                                      </p:cBhvr>
                                    </p:animEffect>
                                  </p:childTnLst>
                                </p:cTn>
                              </p:par>
                            </p:childTnLst>
                          </p:cTn>
                        </p:par>
                        <p:par>
                          <p:cTn id="144" fill="hold">
                            <p:stCondLst>
                              <p:cond delay="51500"/>
                            </p:stCondLst>
                            <p:childTnLst>
                              <p:par>
                                <p:cTn id="145" presetID="9" presetClass="entr" presetSubtype="0" fill="hold" nodeType="afterEffect">
                                  <p:stCondLst>
                                    <p:cond delay="50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dissolve">
                                      <p:cBhvr>
                                        <p:cTn id="147" dur="1000"/>
                                        <p:tgtEl>
                                          <p:spTgt spid="22">
                                            <p:txEl>
                                              <p:pRg st="0" end="0"/>
                                            </p:txEl>
                                          </p:spTgt>
                                        </p:tgtEl>
                                      </p:cBhvr>
                                    </p:animEffect>
                                  </p:childTnLst>
                                </p:cTn>
                              </p:par>
                            </p:childTnLst>
                          </p:cTn>
                        </p:par>
                        <p:par>
                          <p:cTn id="148" fill="hold">
                            <p:stCondLst>
                              <p:cond delay="53000"/>
                            </p:stCondLst>
                            <p:childTnLst>
                              <p:par>
                                <p:cTn id="149" presetID="9" presetClass="entr" presetSubtype="0" fill="hold" nodeType="afterEffect">
                                  <p:stCondLst>
                                    <p:cond delay="500"/>
                                  </p:stCondLst>
                                  <p:childTnLst>
                                    <p:set>
                                      <p:cBhvr>
                                        <p:cTn id="150" dur="1" fill="hold">
                                          <p:stCondLst>
                                            <p:cond delay="0"/>
                                          </p:stCondLst>
                                        </p:cTn>
                                        <p:tgtEl>
                                          <p:spTgt spid="22">
                                            <p:txEl>
                                              <p:pRg st="1" end="1"/>
                                            </p:txEl>
                                          </p:spTgt>
                                        </p:tgtEl>
                                        <p:attrNameLst>
                                          <p:attrName>style.visibility</p:attrName>
                                        </p:attrNameLst>
                                      </p:cBhvr>
                                      <p:to>
                                        <p:strVal val="visible"/>
                                      </p:to>
                                    </p:set>
                                    <p:animEffect transition="in" filter="dissolve">
                                      <p:cBhvr>
                                        <p:cTn id="151" dur="1000"/>
                                        <p:tgtEl>
                                          <p:spTgt spid="22">
                                            <p:txEl>
                                              <p:pRg st="1" end="1"/>
                                            </p:txEl>
                                          </p:spTgt>
                                        </p:tgtEl>
                                      </p:cBhvr>
                                    </p:animEffect>
                                  </p:childTnLst>
                                </p:cTn>
                              </p:par>
                            </p:childTnLst>
                          </p:cTn>
                        </p:par>
                        <p:par>
                          <p:cTn id="152" fill="hold">
                            <p:stCondLst>
                              <p:cond delay="54500"/>
                            </p:stCondLst>
                            <p:childTnLst>
                              <p:par>
                                <p:cTn id="153" presetID="9" presetClass="entr" presetSubtype="0" fill="hold" nodeType="afterEffect">
                                  <p:stCondLst>
                                    <p:cond delay="500"/>
                                  </p:stCondLst>
                                  <p:childTnLst>
                                    <p:set>
                                      <p:cBhvr>
                                        <p:cTn id="154" dur="1" fill="hold">
                                          <p:stCondLst>
                                            <p:cond delay="0"/>
                                          </p:stCondLst>
                                        </p:cTn>
                                        <p:tgtEl>
                                          <p:spTgt spid="22">
                                            <p:txEl>
                                              <p:pRg st="2" end="2"/>
                                            </p:txEl>
                                          </p:spTgt>
                                        </p:tgtEl>
                                        <p:attrNameLst>
                                          <p:attrName>style.visibility</p:attrName>
                                        </p:attrNameLst>
                                      </p:cBhvr>
                                      <p:to>
                                        <p:strVal val="visible"/>
                                      </p:to>
                                    </p:set>
                                    <p:animEffect transition="in" filter="dissolve">
                                      <p:cBhvr>
                                        <p:cTn id="155" dur="1000"/>
                                        <p:tgtEl>
                                          <p:spTgt spid="22">
                                            <p:txEl>
                                              <p:pRg st="2" end="2"/>
                                            </p:txEl>
                                          </p:spTgt>
                                        </p:tgtEl>
                                      </p:cBhvr>
                                    </p:animEffect>
                                  </p:childTnLst>
                                </p:cTn>
                              </p:par>
                            </p:childTnLst>
                          </p:cTn>
                        </p:par>
                        <p:par>
                          <p:cTn id="156" fill="hold">
                            <p:stCondLst>
                              <p:cond delay="56000"/>
                            </p:stCondLst>
                            <p:childTnLst>
                              <p:par>
                                <p:cTn id="157" presetID="9" presetClass="entr" presetSubtype="0" fill="hold" nodeType="afterEffect">
                                  <p:stCondLst>
                                    <p:cond delay="500"/>
                                  </p:stCondLst>
                                  <p:childTnLst>
                                    <p:set>
                                      <p:cBhvr>
                                        <p:cTn id="158" dur="1" fill="hold">
                                          <p:stCondLst>
                                            <p:cond delay="0"/>
                                          </p:stCondLst>
                                        </p:cTn>
                                        <p:tgtEl>
                                          <p:spTgt spid="22">
                                            <p:txEl>
                                              <p:pRg st="3" end="3"/>
                                            </p:txEl>
                                          </p:spTgt>
                                        </p:tgtEl>
                                        <p:attrNameLst>
                                          <p:attrName>style.visibility</p:attrName>
                                        </p:attrNameLst>
                                      </p:cBhvr>
                                      <p:to>
                                        <p:strVal val="visible"/>
                                      </p:to>
                                    </p:set>
                                    <p:animEffect transition="in" filter="dissolve">
                                      <p:cBhvr>
                                        <p:cTn id="159" dur="1000"/>
                                        <p:tgtEl>
                                          <p:spTgt spid="22">
                                            <p:txEl>
                                              <p:pRg st="3" end="3"/>
                                            </p:txEl>
                                          </p:spTgt>
                                        </p:tgtEl>
                                      </p:cBhvr>
                                    </p:animEffect>
                                  </p:childTnLst>
                                </p:cTn>
                              </p:par>
                            </p:childTnLst>
                          </p:cTn>
                        </p:par>
                        <p:par>
                          <p:cTn id="160" fill="hold">
                            <p:stCondLst>
                              <p:cond delay="57500"/>
                            </p:stCondLst>
                            <p:childTnLst>
                              <p:par>
                                <p:cTn id="161" presetID="9" presetClass="entr" presetSubtype="0" fill="hold" nodeType="afterEffect">
                                  <p:stCondLst>
                                    <p:cond delay="500"/>
                                  </p:stCondLst>
                                  <p:childTnLst>
                                    <p:set>
                                      <p:cBhvr>
                                        <p:cTn id="162" dur="1" fill="hold">
                                          <p:stCondLst>
                                            <p:cond delay="0"/>
                                          </p:stCondLst>
                                        </p:cTn>
                                        <p:tgtEl>
                                          <p:spTgt spid="22">
                                            <p:txEl>
                                              <p:pRg st="4" end="4"/>
                                            </p:txEl>
                                          </p:spTgt>
                                        </p:tgtEl>
                                        <p:attrNameLst>
                                          <p:attrName>style.visibility</p:attrName>
                                        </p:attrNameLst>
                                      </p:cBhvr>
                                      <p:to>
                                        <p:strVal val="visible"/>
                                      </p:to>
                                    </p:set>
                                    <p:animEffect transition="in" filter="dissolve">
                                      <p:cBhvr>
                                        <p:cTn id="163" dur="10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2"/>
            <a:ext cx="3022805" cy="4899444"/>
          </a:xfrm>
          <a:prstGeom prst="rect">
            <a:avLst/>
          </a:prstGeom>
        </p:spPr>
      </p:pic>
      <p:sp>
        <p:nvSpPr>
          <p:cNvPr id="7" name="TextBox 6">
            <a:extLst>
              <a:ext uri="{FF2B5EF4-FFF2-40B4-BE49-F238E27FC236}">
                <a16:creationId xmlns:a16="http://schemas.microsoft.com/office/drawing/2014/main" id="{F5E3C1EE-76F1-8E48-8500-54AFC0587B26}"/>
              </a:ext>
            </a:extLst>
          </p:cNvPr>
          <p:cNvSpPr txBox="1"/>
          <p:nvPr/>
        </p:nvSpPr>
        <p:spPr>
          <a:xfrm>
            <a:off x="190501" y="114300"/>
            <a:ext cx="11569857" cy="995209"/>
          </a:xfrm>
          <a:prstGeom prst="rect">
            <a:avLst/>
          </a:prstGeom>
          <a:noFill/>
        </p:spPr>
        <p:txBody>
          <a:bodyPr wrap="square" rtlCol="0">
            <a:spAutoFit/>
          </a:bodyPr>
          <a:lstStyle/>
          <a:p>
            <a:pPr defTabSz="609585">
              <a:defRPr/>
            </a:pPr>
            <a:r>
              <a:rPr lang="en-US" sz="5867" dirty="0">
                <a:solidFill>
                  <a:schemeClr val="tx2"/>
                </a:solidFill>
              </a:rPr>
              <a:t>Our Big Rocks…Our Overall Goal</a:t>
            </a:r>
          </a:p>
        </p:txBody>
      </p:sp>
      <p:sp>
        <p:nvSpPr>
          <p:cNvPr id="3" name="TextBox 2">
            <a:extLst>
              <a:ext uri="{FF2B5EF4-FFF2-40B4-BE49-F238E27FC236}">
                <a16:creationId xmlns:a16="http://schemas.microsoft.com/office/drawing/2014/main" id="{93747C97-EA99-2748-B7EA-1A4A44A41C04}"/>
              </a:ext>
            </a:extLst>
          </p:cNvPr>
          <p:cNvSpPr txBox="1"/>
          <p:nvPr/>
        </p:nvSpPr>
        <p:spPr>
          <a:xfrm>
            <a:off x="3722749" y="1261168"/>
            <a:ext cx="8469252" cy="5057090"/>
          </a:xfrm>
          <a:prstGeom prst="rect">
            <a:avLst/>
          </a:prstGeom>
          <a:noFill/>
        </p:spPr>
        <p:txBody>
          <a:bodyPr wrap="square" rtlCol="0">
            <a:spAutoFit/>
          </a:bodyPr>
          <a:lstStyle/>
          <a:p>
            <a:pPr marL="380990" indent="-380990" defTabSz="609585">
              <a:buClr>
                <a:srgbClr val="FFA300"/>
              </a:buClr>
              <a:buSzPct val="125000"/>
              <a:buFont typeface="Arial" panose="020B0604020202020204" pitchFamily="34" charset="0"/>
              <a:buChar char="•"/>
              <a:defRPr/>
            </a:pPr>
            <a:r>
              <a:rPr lang="en-US" sz="2933" dirty="0">
                <a:solidFill>
                  <a:srgbClr val="15254B"/>
                </a:solidFill>
              </a:rPr>
              <a:t>100% of Students Graduate High School</a:t>
            </a:r>
          </a:p>
          <a:p>
            <a:pPr marL="380990" indent="-380990" defTabSz="609585">
              <a:buClr>
                <a:srgbClr val="FFA300"/>
              </a:buClr>
              <a:buSzPct val="125000"/>
              <a:buFont typeface="Arial" panose="020B0604020202020204" pitchFamily="34" charset="0"/>
              <a:buChar char="•"/>
              <a:defRPr/>
            </a:pPr>
            <a:endParaRPr lang="en-US" sz="2933" dirty="0">
              <a:solidFill>
                <a:srgbClr val="15254B"/>
              </a:solidFill>
            </a:endParaRPr>
          </a:p>
          <a:p>
            <a:pPr marL="380990" indent="-380990" defTabSz="609585">
              <a:buClr>
                <a:srgbClr val="FFA300"/>
              </a:buClr>
              <a:buSzPct val="125000"/>
              <a:buFont typeface="Arial" panose="020B0604020202020204" pitchFamily="34" charset="0"/>
              <a:buChar char="•"/>
              <a:defRPr/>
            </a:pPr>
            <a:r>
              <a:rPr lang="en-US" sz="2933" dirty="0">
                <a:solidFill>
                  <a:srgbClr val="15254B"/>
                </a:solidFill>
              </a:rPr>
              <a:t>100% of Students execute a Post Secondary Plan</a:t>
            </a:r>
          </a:p>
          <a:p>
            <a:pPr marL="990575" lvl="1" indent="-380990" defTabSz="609585">
              <a:buClr>
                <a:srgbClr val="FFA300"/>
              </a:buClr>
              <a:buSzPct val="125000"/>
              <a:buFont typeface="Arial" panose="020B0604020202020204" pitchFamily="34" charset="0"/>
              <a:buChar char="•"/>
              <a:defRPr/>
            </a:pPr>
            <a:endParaRPr lang="en-US" sz="2933" dirty="0">
              <a:solidFill>
                <a:srgbClr val="15254B"/>
              </a:solidFill>
            </a:endParaRP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45% attend a four year college</a:t>
            </a: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45% attend a two year college and/or have multiple certificates</a:t>
            </a: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5% are in apprentice programs</a:t>
            </a: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4% enlist in the military</a:t>
            </a: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1% attend 18-21 year old program</a:t>
            </a:r>
          </a:p>
        </p:txBody>
      </p:sp>
    </p:spTree>
    <p:extLst>
      <p:ext uri="{BB962C8B-B14F-4D97-AF65-F5344CB8AC3E}">
        <p14:creationId xmlns:p14="http://schemas.microsoft.com/office/powerpoint/2010/main" val="2843348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01A3A-7063-5348-954D-8F069E0E6DFA}"/>
              </a:ext>
            </a:extLst>
          </p:cNvPr>
          <p:cNvPicPr>
            <a:picLocks noChangeAspect="1"/>
          </p:cNvPicPr>
          <p:nvPr/>
        </p:nvPicPr>
        <p:blipFill>
          <a:blip r:embed="rId3"/>
          <a:stretch>
            <a:fillRect/>
          </a:stretch>
        </p:blipFill>
        <p:spPr>
          <a:xfrm>
            <a:off x="-255939" y="-200098"/>
            <a:ext cx="12959816" cy="7236091"/>
          </a:xfrm>
          <a:prstGeom prst="rect">
            <a:avLst/>
          </a:prstGeom>
        </p:spPr>
      </p:pic>
      <p:pic>
        <p:nvPicPr>
          <p:cNvPr id="4" name="Picture 3">
            <a:extLst>
              <a:ext uri="{FF2B5EF4-FFF2-40B4-BE49-F238E27FC236}">
                <a16:creationId xmlns:a16="http://schemas.microsoft.com/office/drawing/2014/main" id="{BBDC5ACE-C427-C842-A35C-C33E7DB72B2C}"/>
              </a:ext>
            </a:extLst>
          </p:cNvPr>
          <p:cNvPicPr>
            <a:picLocks noChangeAspect="1"/>
          </p:cNvPicPr>
          <p:nvPr/>
        </p:nvPicPr>
        <p:blipFill>
          <a:blip r:embed="rId4"/>
          <a:stretch>
            <a:fillRect/>
          </a:stretch>
        </p:blipFill>
        <p:spPr>
          <a:xfrm>
            <a:off x="216426" y="887347"/>
            <a:ext cx="1735597" cy="2954216"/>
          </a:xfrm>
          <a:prstGeom prst="rect">
            <a:avLst/>
          </a:prstGeom>
        </p:spPr>
      </p:pic>
    </p:spTree>
    <p:extLst>
      <p:ext uri="{BB962C8B-B14F-4D97-AF65-F5344CB8AC3E}">
        <p14:creationId xmlns:p14="http://schemas.microsoft.com/office/powerpoint/2010/main" val="366687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BC2169-6608-AC4E-BDBE-9E6737B7A259}"/>
              </a:ext>
            </a:extLst>
          </p:cNvPr>
          <p:cNvPicPr>
            <a:picLocks noChangeAspect="1"/>
          </p:cNvPicPr>
          <p:nvPr/>
        </p:nvPicPr>
        <p:blipFill>
          <a:blip r:embed="rId2"/>
          <a:stretch>
            <a:fillRect/>
          </a:stretch>
        </p:blipFill>
        <p:spPr>
          <a:xfrm>
            <a:off x="3078660" y="0"/>
            <a:ext cx="5588187" cy="6244451"/>
          </a:xfrm>
          <a:prstGeom prst="rect">
            <a:avLst/>
          </a:prstGeom>
        </p:spPr>
      </p:pic>
    </p:spTree>
    <p:extLst>
      <p:ext uri="{BB962C8B-B14F-4D97-AF65-F5344CB8AC3E}">
        <p14:creationId xmlns:p14="http://schemas.microsoft.com/office/powerpoint/2010/main" val="1951599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573" y="9717"/>
            <a:ext cx="12849347" cy="1325563"/>
          </a:xfrm>
        </p:spPr>
        <p:txBody>
          <a:bodyPr>
            <a:normAutofit/>
          </a:bodyPr>
          <a:lstStyle/>
          <a:p>
            <a:r>
              <a:rPr lang="en-US" sz="5400" dirty="0">
                <a:latin typeface="+mn-lt"/>
              </a:rPr>
              <a:t>Changes in Kansas Workforce</a:t>
            </a:r>
          </a:p>
        </p:txBody>
      </p:sp>
      <p:pic>
        <p:nvPicPr>
          <p:cNvPr id="6" name="Picture 5">
            <a:extLst>
              <a:ext uri="{FF2B5EF4-FFF2-40B4-BE49-F238E27FC236}">
                <a16:creationId xmlns:a16="http://schemas.microsoft.com/office/drawing/2014/main" id="{14CBB30D-8AB7-1E40-8D6B-D6E9D9F0894B}"/>
              </a:ext>
            </a:extLst>
          </p:cNvPr>
          <p:cNvPicPr>
            <a:picLocks noChangeAspect="1"/>
          </p:cNvPicPr>
          <p:nvPr/>
        </p:nvPicPr>
        <p:blipFill>
          <a:blip r:embed="rId3"/>
          <a:stretch>
            <a:fillRect/>
          </a:stretch>
        </p:blipFill>
        <p:spPr>
          <a:xfrm>
            <a:off x="1066691" y="1134281"/>
            <a:ext cx="3681291" cy="5080001"/>
          </a:xfrm>
          <a:prstGeom prst="rect">
            <a:avLst/>
          </a:prstGeom>
        </p:spPr>
      </p:pic>
      <p:pic>
        <p:nvPicPr>
          <p:cNvPr id="8" name="Picture 7">
            <a:extLst>
              <a:ext uri="{FF2B5EF4-FFF2-40B4-BE49-F238E27FC236}">
                <a16:creationId xmlns:a16="http://schemas.microsoft.com/office/drawing/2014/main" id="{5D3A857E-2457-AE42-9E5A-22D2148A454E}"/>
              </a:ext>
            </a:extLst>
          </p:cNvPr>
          <p:cNvPicPr>
            <a:picLocks noChangeAspect="1"/>
          </p:cNvPicPr>
          <p:nvPr/>
        </p:nvPicPr>
        <p:blipFill>
          <a:blip r:embed="rId4"/>
          <a:stretch>
            <a:fillRect/>
          </a:stretch>
        </p:blipFill>
        <p:spPr>
          <a:xfrm>
            <a:off x="4242736" y="1122392"/>
            <a:ext cx="3780561" cy="5080001"/>
          </a:xfrm>
          <a:prstGeom prst="rect">
            <a:avLst/>
          </a:prstGeom>
        </p:spPr>
      </p:pic>
      <p:pic>
        <p:nvPicPr>
          <p:cNvPr id="10" name="Picture 9">
            <a:extLst>
              <a:ext uri="{FF2B5EF4-FFF2-40B4-BE49-F238E27FC236}">
                <a16:creationId xmlns:a16="http://schemas.microsoft.com/office/drawing/2014/main" id="{8082A50F-341D-6A4A-95CD-64F36463BAD9}"/>
              </a:ext>
            </a:extLst>
          </p:cNvPr>
          <p:cNvPicPr>
            <a:picLocks noChangeAspect="1"/>
          </p:cNvPicPr>
          <p:nvPr/>
        </p:nvPicPr>
        <p:blipFill>
          <a:blip r:embed="rId5"/>
          <a:stretch>
            <a:fillRect/>
          </a:stretch>
        </p:blipFill>
        <p:spPr>
          <a:xfrm>
            <a:off x="7644247" y="1110503"/>
            <a:ext cx="3897948" cy="5044145"/>
          </a:xfrm>
          <a:prstGeom prst="rect">
            <a:avLst/>
          </a:prstGeom>
        </p:spPr>
      </p:pic>
      <p:sp>
        <p:nvSpPr>
          <p:cNvPr id="11" name="Oval 10">
            <a:extLst>
              <a:ext uri="{FF2B5EF4-FFF2-40B4-BE49-F238E27FC236}">
                <a16:creationId xmlns:a16="http://schemas.microsoft.com/office/drawing/2014/main" id="{99E2A20F-66FB-B240-B59C-CC80591EC041}"/>
              </a:ext>
            </a:extLst>
          </p:cNvPr>
          <p:cNvSpPr/>
          <p:nvPr/>
        </p:nvSpPr>
        <p:spPr>
          <a:xfrm>
            <a:off x="1177719" y="1490313"/>
            <a:ext cx="3213125" cy="60443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Oval 11">
            <a:extLst>
              <a:ext uri="{FF2B5EF4-FFF2-40B4-BE49-F238E27FC236}">
                <a16:creationId xmlns:a16="http://schemas.microsoft.com/office/drawing/2014/main" id="{1269418B-3148-FC47-BC6A-692CB78F09FD}"/>
              </a:ext>
            </a:extLst>
          </p:cNvPr>
          <p:cNvSpPr/>
          <p:nvPr/>
        </p:nvSpPr>
        <p:spPr>
          <a:xfrm>
            <a:off x="1066691" y="3288541"/>
            <a:ext cx="3213125" cy="52307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Oval 12">
            <a:extLst>
              <a:ext uri="{FF2B5EF4-FFF2-40B4-BE49-F238E27FC236}">
                <a16:creationId xmlns:a16="http://schemas.microsoft.com/office/drawing/2014/main" id="{F484F3E5-D68E-0342-B9E7-1DAC62D1AE68}"/>
              </a:ext>
            </a:extLst>
          </p:cNvPr>
          <p:cNvSpPr/>
          <p:nvPr/>
        </p:nvSpPr>
        <p:spPr>
          <a:xfrm>
            <a:off x="985451" y="4116839"/>
            <a:ext cx="3213125" cy="52307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Oval 13">
            <a:extLst>
              <a:ext uri="{FF2B5EF4-FFF2-40B4-BE49-F238E27FC236}">
                <a16:creationId xmlns:a16="http://schemas.microsoft.com/office/drawing/2014/main" id="{D54500C7-E1CE-374C-88ED-C8D8A206399A}"/>
              </a:ext>
            </a:extLst>
          </p:cNvPr>
          <p:cNvSpPr/>
          <p:nvPr/>
        </p:nvSpPr>
        <p:spPr>
          <a:xfrm>
            <a:off x="904211" y="5343147"/>
            <a:ext cx="3213125" cy="52307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 name="Straight Connector 15">
            <a:extLst>
              <a:ext uri="{FF2B5EF4-FFF2-40B4-BE49-F238E27FC236}">
                <a16:creationId xmlns:a16="http://schemas.microsoft.com/office/drawing/2014/main" id="{EDFF4E95-062F-8B48-AE9A-0B1BC79519E5}"/>
              </a:ext>
            </a:extLst>
          </p:cNvPr>
          <p:cNvCxnSpPr>
            <a:cxnSpLocks/>
          </p:cNvCxnSpPr>
          <p:nvPr/>
        </p:nvCxnSpPr>
        <p:spPr>
          <a:xfrm>
            <a:off x="2829711" y="1928983"/>
            <a:ext cx="2190428" cy="2329912"/>
          </a:xfrm>
          <a:prstGeom prst="line">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613A57-8C45-484B-B1FD-B7E6AE7E1138}"/>
              </a:ext>
            </a:extLst>
          </p:cNvPr>
          <p:cNvCxnSpPr>
            <a:cxnSpLocks/>
          </p:cNvCxnSpPr>
          <p:nvPr/>
        </p:nvCxnSpPr>
        <p:spPr>
          <a:xfrm flipV="1">
            <a:off x="2814213" y="2320504"/>
            <a:ext cx="2295776" cy="1154004"/>
          </a:xfrm>
          <a:prstGeom prst="line">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118304-5822-E34F-A5E8-FC9B1AFE9517}"/>
              </a:ext>
            </a:extLst>
          </p:cNvPr>
          <p:cNvCxnSpPr>
            <a:cxnSpLocks/>
          </p:cNvCxnSpPr>
          <p:nvPr/>
        </p:nvCxnSpPr>
        <p:spPr>
          <a:xfrm flipV="1">
            <a:off x="2549471" y="3180129"/>
            <a:ext cx="2295776" cy="1154004"/>
          </a:xfrm>
          <a:prstGeom prst="line">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090043-619D-9340-A689-1BB14DE44006}"/>
              </a:ext>
            </a:extLst>
          </p:cNvPr>
          <p:cNvCxnSpPr>
            <a:cxnSpLocks/>
          </p:cNvCxnSpPr>
          <p:nvPr/>
        </p:nvCxnSpPr>
        <p:spPr>
          <a:xfrm flipV="1">
            <a:off x="2648972" y="2732399"/>
            <a:ext cx="2417345" cy="2827740"/>
          </a:xfrm>
          <a:prstGeom prst="line">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C68161-D8E2-154F-B37A-3473AE469B4B}"/>
              </a:ext>
            </a:extLst>
          </p:cNvPr>
          <p:cNvCxnSpPr>
            <a:cxnSpLocks/>
          </p:cNvCxnSpPr>
          <p:nvPr/>
        </p:nvCxnSpPr>
        <p:spPr>
          <a:xfrm>
            <a:off x="6173649" y="4400023"/>
            <a:ext cx="2179887" cy="1160116"/>
          </a:xfrm>
          <a:prstGeom prst="line">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DD742A-2CE0-2548-9BCB-40EA6B619D11}"/>
              </a:ext>
            </a:extLst>
          </p:cNvPr>
          <p:cNvCxnSpPr>
            <a:cxnSpLocks/>
          </p:cNvCxnSpPr>
          <p:nvPr/>
        </p:nvCxnSpPr>
        <p:spPr>
          <a:xfrm>
            <a:off x="6100189" y="2320504"/>
            <a:ext cx="2299524" cy="773436"/>
          </a:xfrm>
          <a:prstGeom prst="line">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B9B2789-8B52-F84B-9B88-7D5D5D88C46C}"/>
              </a:ext>
            </a:extLst>
          </p:cNvPr>
          <p:cNvCxnSpPr>
            <a:cxnSpLocks/>
          </p:cNvCxnSpPr>
          <p:nvPr/>
        </p:nvCxnSpPr>
        <p:spPr>
          <a:xfrm>
            <a:off x="5967228" y="3180129"/>
            <a:ext cx="2164705" cy="773967"/>
          </a:xfrm>
          <a:prstGeom prst="line">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3F3526-7293-DB43-9A2F-8EA27DD7ADF9}"/>
              </a:ext>
            </a:extLst>
          </p:cNvPr>
          <p:cNvCxnSpPr>
            <a:cxnSpLocks/>
          </p:cNvCxnSpPr>
          <p:nvPr/>
        </p:nvCxnSpPr>
        <p:spPr>
          <a:xfrm>
            <a:off x="6169818" y="2707221"/>
            <a:ext cx="2668353" cy="0"/>
          </a:xfrm>
          <a:prstGeom prst="line">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397B673-3921-B346-97BF-EFE372F96FEF}"/>
              </a:ext>
            </a:extLst>
          </p:cNvPr>
          <p:cNvSpPr txBox="1"/>
          <p:nvPr/>
        </p:nvSpPr>
        <p:spPr>
          <a:xfrm>
            <a:off x="5535775" y="4165305"/>
            <a:ext cx="991081" cy="338554"/>
          </a:xfrm>
          <a:prstGeom prst="rect">
            <a:avLst/>
          </a:prstGeom>
          <a:noFill/>
        </p:spPr>
        <p:txBody>
          <a:bodyPr wrap="square" rtlCol="0">
            <a:spAutoFit/>
          </a:bodyPr>
          <a:lstStyle/>
          <a:p>
            <a:r>
              <a:rPr lang="en-US" sz="1600" dirty="0"/>
              <a:t>7.2%</a:t>
            </a:r>
          </a:p>
        </p:txBody>
      </p:sp>
      <p:sp>
        <p:nvSpPr>
          <p:cNvPr id="38" name="TextBox 37">
            <a:extLst>
              <a:ext uri="{FF2B5EF4-FFF2-40B4-BE49-F238E27FC236}">
                <a16:creationId xmlns:a16="http://schemas.microsoft.com/office/drawing/2014/main" id="{F5A6BC22-AF4C-FC41-8788-443A01E08990}"/>
              </a:ext>
            </a:extLst>
          </p:cNvPr>
          <p:cNvSpPr txBox="1"/>
          <p:nvPr/>
        </p:nvSpPr>
        <p:spPr>
          <a:xfrm>
            <a:off x="8888798" y="5439698"/>
            <a:ext cx="884010" cy="338554"/>
          </a:xfrm>
          <a:prstGeom prst="rect">
            <a:avLst/>
          </a:prstGeom>
          <a:noFill/>
        </p:spPr>
        <p:txBody>
          <a:bodyPr wrap="square" rtlCol="0">
            <a:spAutoFit/>
          </a:bodyPr>
          <a:lstStyle/>
          <a:p>
            <a:r>
              <a:rPr lang="en-US" sz="1600" dirty="0"/>
              <a:t>2.7%</a:t>
            </a:r>
          </a:p>
        </p:txBody>
      </p:sp>
      <p:sp>
        <p:nvSpPr>
          <p:cNvPr id="39" name="TextBox 38">
            <a:extLst>
              <a:ext uri="{FF2B5EF4-FFF2-40B4-BE49-F238E27FC236}">
                <a16:creationId xmlns:a16="http://schemas.microsoft.com/office/drawing/2014/main" id="{AE52F454-75F1-7B41-965D-8DD6B1FD7607}"/>
              </a:ext>
            </a:extLst>
          </p:cNvPr>
          <p:cNvSpPr txBox="1"/>
          <p:nvPr/>
        </p:nvSpPr>
        <p:spPr>
          <a:xfrm>
            <a:off x="2266645" y="1660510"/>
            <a:ext cx="1035271" cy="338554"/>
          </a:xfrm>
          <a:prstGeom prst="rect">
            <a:avLst/>
          </a:prstGeom>
          <a:noFill/>
        </p:spPr>
        <p:txBody>
          <a:bodyPr wrap="square" rtlCol="0">
            <a:spAutoFit/>
          </a:bodyPr>
          <a:lstStyle/>
          <a:p>
            <a:r>
              <a:rPr lang="en-US" sz="1600" dirty="0"/>
              <a:t>31.7%</a:t>
            </a:r>
          </a:p>
        </p:txBody>
      </p:sp>
      <p:sp>
        <p:nvSpPr>
          <p:cNvPr id="40" name="TextBox 39">
            <a:extLst>
              <a:ext uri="{FF2B5EF4-FFF2-40B4-BE49-F238E27FC236}">
                <a16:creationId xmlns:a16="http://schemas.microsoft.com/office/drawing/2014/main" id="{7AEF296B-F93B-F546-A219-33FEBA5A7696}"/>
              </a:ext>
            </a:extLst>
          </p:cNvPr>
          <p:cNvSpPr txBox="1"/>
          <p:nvPr/>
        </p:nvSpPr>
        <p:spPr>
          <a:xfrm>
            <a:off x="2299063" y="3361503"/>
            <a:ext cx="991081" cy="338554"/>
          </a:xfrm>
          <a:prstGeom prst="rect">
            <a:avLst/>
          </a:prstGeom>
          <a:noFill/>
        </p:spPr>
        <p:txBody>
          <a:bodyPr wrap="square" rtlCol="0">
            <a:spAutoFit/>
          </a:bodyPr>
          <a:lstStyle/>
          <a:p>
            <a:r>
              <a:rPr lang="en-US" sz="1600" dirty="0">
                <a:solidFill>
                  <a:schemeClr val="tx2"/>
                </a:solidFill>
              </a:rPr>
              <a:t>9.3%</a:t>
            </a:r>
          </a:p>
        </p:txBody>
      </p:sp>
      <p:sp>
        <p:nvSpPr>
          <p:cNvPr id="41" name="TextBox 40">
            <a:extLst>
              <a:ext uri="{FF2B5EF4-FFF2-40B4-BE49-F238E27FC236}">
                <a16:creationId xmlns:a16="http://schemas.microsoft.com/office/drawing/2014/main" id="{E0B0CCF1-99EA-B948-8CFC-72CC7685DDEE}"/>
              </a:ext>
            </a:extLst>
          </p:cNvPr>
          <p:cNvSpPr txBox="1"/>
          <p:nvPr/>
        </p:nvSpPr>
        <p:spPr>
          <a:xfrm>
            <a:off x="2264549" y="5455695"/>
            <a:ext cx="991081" cy="338554"/>
          </a:xfrm>
          <a:prstGeom prst="rect">
            <a:avLst/>
          </a:prstGeom>
          <a:noFill/>
        </p:spPr>
        <p:txBody>
          <a:bodyPr wrap="square" rtlCol="0">
            <a:spAutoFit/>
          </a:bodyPr>
          <a:lstStyle/>
          <a:p>
            <a:r>
              <a:rPr lang="en-US" sz="1600" dirty="0">
                <a:solidFill>
                  <a:schemeClr val="tx2"/>
                </a:solidFill>
              </a:rPr>
              <a:t>1.9%</a:t>
            </a:r>
          </a:p>
        </p:txBody>
      </p:sp>
      <p:sp>
        <p:nvSpPr>
          <p:cNvPr id="42" name="TextBox 41">
            <a:extLst>
              <a:ext uri="{FF2B5EF4-FFF2-40B4-BE49-F238E27FC236}">
                <a16:creationId xmlns:a16="http://schemas.microsoft.com/office/drawing/2014/main" id="{84456FFD-A8EF-AD40-AD18-BA9D5C5A67C3}"/>
              </a:ext>
            </a:extLst>
          </p:cNvPr>
          <p:cNvSpPr txBox="1"/>
          <p:nvPr/>
        </p:nvSpPr>
        <p:spPr>
          <a:xfrm>
            <a:off x="2264550" y="4189712"/>
            <a:ext cx="991081" cy="338554"/>
          </a:xfrm>
          <a:prstGeom prst="rect">
            <a:avLst/>
          </a:prstGeom>
          <a:noFill/>
        </p:spPr>
        <p:txBody>
          <a:bodyPr wrap="square" rtlCol="0">
            <a:spAutoFit/>
          </a:bodyPr>
          <a:lstStyle/>
          <a:p>
            <a:r>
              <a:rPr lang="en-US" sz="1600" dirty="0">
                <a:solidFill>
                  <a:schemeClr val="tx2"/>
                </a:solidFill>
              </a:rPr>
              <a:t>4.4%</a:t>
            </a:r>
          </a:p>
        </p:txBody>
      </p:sp>
      <p:sp>
        <p:nvSpPr>
          <p:cNvPr id="43" name="TextBox 42">
            <a:extLst>
              <a:ext uri="{FF2B5EF4-FFF2-40B4-BE49-F238E27FC236}">
                <a16:creationId xmlns:a16="http://schemas.microsoft.com/office/drawing/2014/main" id="{73B7E620-47FB-6947-B970-EE8E48AEB9AF}"/>
              </a:ext>
            </a:extLst>
          </p:cNvPr>
          <p:cNvSpPr txBox="1"/>
          <p:nvPr/>
        </p:nvSpPr>
        <p:spPr>
          <a:xfrm>
            <a:off x="5597092" y="2105847"/>
            <a:ext cx="1160729" cy="338554"/>
          </a:xfrm>
          <a:prstGeom prst="rect">
            <a:avLst/>
          </a:prstGeom>
          <a:noFill/>
        </p:spPr>
        <p:txBody>
          <a:bodyPr wrap="square" rtlCol="0">
            <a:spAutoFit/>
          </a:bodyPr>
          <a:lstStyle/>
          <a:p>
            <a:r>
              <a:rPr lang="en-US" sz="1600" dirty="0">
                <a:solidFill>
                  <a:schemeClr val="tx2"/>
                </a:solidFill>
              </a:rPr>
              <a:t>19.6%</a:t>
            </a:r>
          </a:p>
        </p:txBody>
      </p:sp>
      <p:sp>
        <p:nvSpPr>
          <p:cNvPr id="44" name="TextBox 43">
            <a:extLst>
              <a:ext uri="{FF2B5EF4-FFF2-40B4-BE49-F238E27FC236}">
                <a16:creationId xmlns:a16="http://schemas.microsoft.com/office/drawing/2014/main" id="{1D43D262-BD07-4346-ABF2-A062042F9590}"/>
              </a:ext>
            </a:extLst>
          </p:cNvPr>
          <p:cNvSpPr txBox="1"/>
          <p:nvPr/>
        </p:nvSpPr>
        <p:spPr>
          <a:xfrm>
            <a:off x="5539154" y="2926736"/>
            <a:ext cx="991081" cy="338554"/>
          </a:xfrm>
          <a:prstGeom prst="rect">
            <a:avLst/>
          </a:prstGeom>
          <a:noFill/>
        </p:spPr>
        <p:txBody>
          <a:bodyPr wrap="square" rtlCol="0">
            <a:spAutoFit/>
          </a:bodyPr>
          <a:lstStyle/>
          <a:p>
            <a:r>
              <a:rPr lang="en-US" sz="1600" dirty="0">
                <a:solidFill>
                  <a:schemeClr val="tx2"/>
                </a:solidFill>
              </a:rPr>
              <a:t>9.2%</a:t>
            </a:r>
          </a:p>
        </p:txBody>
      </p:sp>
      <p:sp>
        <p:nvSpPr>
          <p:cNvPr id="45" name="TextBox 44">
            <a:extLst>
              <a:ext uri="{FF2B5EF4-FFF2-40B4-BE49-F238E27FC236}">
                <a16:creationId xmlns:a16="http://schemas.microsoft.com/office/drawing/2014/main" id="{CB6766A1-EAC3-7646-8DD8-4246A428A757}"/>
              </a:ext>
            </a:extLst>
          </p:cNvPr>
          <p:cNvSpPr txBox="1"/>
          <p:nvPr/>
        </p:nvSpPr>
        <p:spPr>
          <a:xfrm>
            <a:off x="5569146" y="2518435"/>
            <a:ext cx="991081" cy="338554"/>
          </a:xfrm>
          <a:prstGeom prst="rect">
            <a:avLst/>
          </a:prstGeom>
          <a:noFill/>
        </p:spPr>
        <p:txBody>
          <a:bodyPr wrap="square" rtlCol="0">
            <a:spAutoFit/>
          </a:bodyPr>
          <a:lstStyle/>
          <a:p>
            <a:r>
              <a:rPr lang="en-US" sz="1600" dirty="0">
                <a:solidFill>
                  <a:schemeClr val="tx2"/>
                </a:solidFill>
              </a:rPr>
              <a:t>9.5%</a:t>
            </a:r>
          </a:p>
        </p:txBody>
      </p:sp>
      <p:sp>
        <p:nvSpPr>
          <p:cNvPr id="46" name="TextBox 45">
            <a:extLst>
              <a:ext uri="{FF2B5EF4-FFF2-40B4-BE49-F238E27FC236}">
                <a16:creationId xmlns:a16="http://schemas.microsoft.com/office/drawing/2014/main" id="{92CC4C63-F1B9-FA4D-9A18-2CF50A05E9D5}"/>
              </a:ext>
            </a:extLst>
          </p:cNvPr>
          <p:cNvSpPr txBox="1"/>
          <p:nvPr/>
        </p:nvSpPr>
        <p:spPr>
          <a:xfrm>
            <a:off x="8968614" y="2926216"/>
            <a:ext cx="1160729" cy="338554"/>
          </a:xfrm>
          <a:prstGeom prst="rect">
            <a:avLst/>
          </a:prstGeom>
          <a:noFill/>
        </p:spPr>
        <p:txBody>
          <a:bodyPr wrap="square" rtlCol="0">
            <a:spAutoFit/>
          </a:bodyPr>
          <a:lstStyle/>
          <a:p>
            <a:r>
              <a:rPr lang="en-US" sz="1600" dirty="0">
                <a:solidFill>
                  <a:schemeClr val="tx2"/>
                </a:solidFill>
              </a:rPr>
              <a:t>12.8%</a:t>
            </a:r>
          </a:p>
        </p:txBody>
      </p:sp>
      <p:sp>
        <p:nvSpPr>
          <p:cNvPr id="47" name="TextBox 46">
            <a:extLst>
              <a:ext uri="{FF2B5EF4-FFF2-40B4-BE49-F238E27FC236}">
                <a16:creationId xmlns:a16="http://schemas.microsoft.com/office/drawing/2014/main" id="{D84EDB34-20A0-3244-8A82-7C388E0220FA}"/>
              </a:ext>
            </a:extLst>
          </p:cNvPr>
          <p:cNvSpPr txBox="1"/>
          <p:nvPr/>
        </p:nvSpPr>
        <p:spPr>
          <a:xfrm>
            <a:off x="9031207" y="2525870"/>
            <a:ext cx="1124027" cy="338554"/>
          </a:xfrm>
          <a:prstGeom prst="rect">
            <a:avLst/>
          </a:prstGeom>
          <a:noFill/>
        </p:spPr>
        <p:txBody>
          <a:bodyPr wrap="square" rtlCol="0">
            <a:spAutoFit/>
          </a:bodyPr>
          <a:lstStyle/>
          <a:p>
            <a:r>
              <a:rPr lang="en-US" sz="1600" dirty="0">
                <a:solidFill>
                  <a:schemeClr val="tx2"/>
                </a:solidFill>
              </a:rPr>
              <a:t>13.1%</a:t>
            </a:r>
          </a:p>
        </p:txBody>
      </p:sp>
      <p:sp>
        <p:nvSpPr>
          <p:cNvPr id="48" name="TextBox 47">
            <a:extLst>
              <a:ext uri="{FF2B5EF4-FFF2-40B4-BE49-F238E27FC236}">
                <a16:creationId xmlns:a16="http://schemas.microsoft.com/office/drawing/2014/main" id="{D473F02C-3DA5-E244-A47C-AAFC237F48DA}"/>
              </a:ext>
            </a:extLst>
          </p:cNvPr>
          <p:cNvSpPr txBox="1"/>
          <p:nvPr/>
        </p:nvSpPr>
        <p:spPr>
          <a:xfrm>
            <a:off x="9019122" y="3782611"/>
            <a:ext cx="1059712" cy="338554"/>
          </a:xfrm>
          <a:prstGeom prst="rect">
            <a:avLst/>
          </a:prstGeom>
          <a:noFill/>
        </p:spPr>
        <p:txBody>
          <a:bodyPr wrap="square" rtlCol="0">
            <a:spAutoFit/>
          </a:bodyPr>
          <a:lstStyle/>
          <a:p>
            <a:r>
              <a:rPr lang="en-US" sz="1600" dirty="0">
                <a:solidFill>
                  <a:schemeClr val="tx2"/>
                </a:solidFill>
              </a:rPr>
              <a:t>10.8%</a:t>
            </a:r>
          </a:p>
        </p:txBody>
      </p:sp>
    </p:spTree>
    <p:extLst>
      <p:ext uri="{BB962C8B-B14F-4D97-AF65-F5344CB8AC3E}">
        <p14:creationId xmlns:p14="http://schemas.microsoft.com/office/powerpoint/2010/main" val="2027552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2" presetID="9"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dissolve">
                                      <p:cBhvr>
                                        <p:cTn id="14" dur="2000"/>
                                        <p:tgtEl>
                                          <p:spTgt spid="39"/>
                                        </p:tgtEl>
                                      </p:cBhvr>
                                    </p:animEffect>
                                  </p:childTnLst>
                                </p:cTn>
                              </p:par>
                            </p:childTnLst>
                          </p:cTn>
                        </p:par>
                        <p:par>
                          <p:cTn id="15" fill="hold">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3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9"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dissolve">
                                      <p:cBhvr>
                                        <p:cTn id="21" dur="500"/>
                                        <p:tgtEl>
                                          <p:spTgt spid="40"/>
                                        </p:tgtEl>
                                      </p:cBhvr>
                                    </p:animEffect>
                                  </p:childTnLst>
                                </p:cTn>
                              </p:par>
                            </p:childTnLst>
                          </p:cTn>
                        </p:par>
                        <p:par>
                          <p:cTn id="22" fill="hold">
                            <p:stCondLst>
                              <p:cond delay="7000"/>
                            </p:stCondLst>
                            <p:childTnLst>
                              <p:par>
                                <p:cTn id="23" presetID="9"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3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26" presetID="9"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childTnLst>
                          </p:cTn>
                        </p:par>
                        <p:par>
                          <p:cTn id="29" fill="hold">
                            <p:stCondLst>
                              <p:cond delay="10000"/>
                            </p:stCondLst>
                            <p:childTnLst>
                              <p:par>
                                <p:cTn id="30" presetID="9"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3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33" presetID="9"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dissolv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6" presetID="9"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dissolv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54" presetID="9"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dissolv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62" presetID="9"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dissolv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dissolve">
                                      <p:cBhvr>
                                        <p:cTn id="69"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70" presetID="9"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dissolv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dissolve">
                                      <p:cBhvr>
                                        <p:cTn id="77" dur="2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dissolve">
                                      <p:cBhvr>
                                        <p:cTn id="82"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3" presetID="9"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dissolv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dissolve">
                                      <p:cBhvr>
                                        <p:cTn id="90"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91" presetID="9"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dissolve">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dissolve">
                                      <p:cBhvr>
                                        <p:cTn id="98" dur="20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99" presetID="9"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dissolv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dissolve">
                                      <p:cBhvr>
                                        <p:cTn id="106" dur="20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107" presetID="9"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dissolve">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CE090EA0-7925-A04F-BD07-CDA4A6567723}"/>
              </a:ext>
            </a:extLst>
          </p:cNvPr>
          <p:cNvSpPr>
            <a:spLocks noGrp="1"/>
          </p:cNvSpPr>
          <p:nvPr>
            <p:ph type="title"/>
          </p:nvPr>
        </p:nvSpPr>
        <p:spPr>
          <a:xfrm>
            <a:off x="406400" y="2"/>
            <a:ext cx="11582400" cy="1198561"/>
          </a:xfrm>
        </p:spPr>
        <p:txBody>
          <a:bodyPr/>
          <a:lstStyle/>
          <a:p>
            <a:r>
              <a:rPr lang="en-US" dirty="0"/>
              <a:t>Changes in Kansas Workforce</a:t>
            </a:r>
          </a:p>
        </p:txBody>
      </p:sp>
      <p:pic>
        <p:nvPicPr>
          <p:cNvPr id="35" name="Picture 34" descr="Kansas-Can-blue_white-gold-star.png">
            <a:extLst>
              <a:ext uri="{FF2B5EF4-FFF2-40B4-BE49-F238E27FC236}">
                <a16:creationId xmlns:a16="http://schemas.microsoft.com/office/drawing/2014/main" id="{BB747781-D5EE-154D-9130-9263157EA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93800"/>
            <a:ext cx="3352801" cy="5080000"/>
          </a:xfrm>
          <a:prstGeom prst="rect">
            <a:avLst/>
          </a:prstGeom>
        </p:spPr>
      </p:pic>
      <p:pic>
        <p:nvPicPr>
          <p:cNvPr id="9" name="Picture 8">
            <a:extLst>
              <a:ext uri="{FF2B5EF4-FFF2-40B4-BE49-F238E27FC236}">
                <a16:creationId xmlns:a16="http://schemas.microsoft.com/office/drawing/2014/main" id="{51FB1B30-789D-5247-A31E-5A81BD9C2857}"/>
              </a:ext>
            </a:extLst>
          </p:cNvPr>
          <p:cNvPicPr>
            <a:picLocks noChangeAspect="1"/>
          </p:cNvPicPr>
          <p:nvPr/>
        </p:nvPicPr>
        <p:blipFill>
          <a:blip r:embed="rId4"/>
          <a:stretch>
            <a:fillRect/>
          </a:stretch>
        </p:blipFill>
        <p:spPr>
          <a:xfrm>
            <a:off x="3241693" y="1185441"/>
            <a:ext cx="4249379" cy="5088359"/>
          </a:xfrm>
          <a:prstGeom prst="rect">
            <a:avLst/>
          </a:prstGeom>
        </p:spPr>
      </p:pic>
      <p:pic>
        <p:nvPicPr>
          <p:cNvPr id="26" name="Picture 25">
            <a:extLst>
              <a:ext uri="{FF2B5EF4-FFF2-40B4-BE49-F238E27FC236}">
                <a16:creationId xmlns:a16="http://schemas.microsoft.com/office/drawing/2014/main" id="{BE6C29DA-AE31-5B4E-8508-E11EB180A66C}"/>
              </a:ext>
            </a:extLst>
          </p:cNvPr>
          <p:cNvPicPr>
            <a:picLocks noChangeAspect="1"/>
          </p:cNvPicPr>
          <p:nvPr/>
        </p:nvPicPr>
        <p:blipFill>
          <a:blip r:embed="rId5"/>
          <a:stretch>
            <a:fillRect/>
          </a:stretch>
        </p:blipFill>
        <p:spPr>
          <a:xfrm>
            <a:off x="7694273" y="1189620"/>
            <a:ext cx="3975652" cy="5080000"/>
          </a:xfrm>
          <a:prstGeom prst="rect">
            <a:avLst/>
          </a:prstGeom>
        </p:spPr>
      </p:pic>
    </p:spTree>
    <p:extLst>
      <p:ext uri="{BB962C8B-B14F-4D97-AF65-F5344CB8AC3E}">
        <p14:creationId xmlns:p14="http://schemas.microsoft.com/office/powerpoint/2010/main" val="1205056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4CEE350-3E8B-7549-B28B-8E51F1AB6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964" y="0"/>
            <a:ext cx="7521896" cy="6275349"/>
          </a:xfrm>
          <a:prstGeom prst="rect">
            <a:avLst/>
          </a:prstGeom>
        </p:spPr>
      </p:pic>
    </p:spTree>
    <p:extLst>
      <p:ext uri="{BB962C8B-B14F-4D97-AF65-F5344CB8AC3E}">
        <p14:creationId xmlns:p14="http://schemas.microsoft.com/office/powerpoint/2010/main" val="1499274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52221" y="1585340"/>
            <a:ext cx="10487559" cy="1644040"/>
          </a:xfrm>
          <a:prstGeom prst="rect">
            <a:avLst/>
          </a:prstGeom>
        </p:spPr>
        <p:txBody>
          <a:bodyPr vert="horz" wrap="square" lIns="0" tIns="12700" rIns="0" bIns="0" rtlCol="0">
            <a:spAutoFit/>
          </a:bodyPr>
          <a:lstStyle/>
          <a:p>
            <a:pPr marL="626730" marR="382261" indent="-342891">
              <a:spcBef>
                <a:spcPts val="100"/>
              </a:spcBef>
              <a:buFont typeface="Symbol"/>
              <a:buChar char=""/>
              <a:tabLst>
                <a:tab pos="626730" algn="l"/>
                <a:tab pos="627999" algn="l"/>
              </a:tabLst>
            </a:pPr>
            <a:r>
              <a:rPr spc="-5" dirty="0"/>
              <a:t>Graduates are </a:t>
            </a:r>
            <a:r>
              <a:rPr dirty="0"/>
              <a:t>NOT </a:t>
            </a:r>
            <a:r>
              <a:rPr spc="-5" dirty="0"/>
              <a:t>workforce ready </a:t>
            </a:r>
            <a:r>
              <a:rPr dirty="0"/>
              <a:t>– </a:t>
            </a:r>
            <a:r>
              <a:rPr spc="-5" dirty="0"/>
              <a:t>lack real-world experience, </a:t>
            </a:r>
            <a:r>
              <a:rPr dirty="0"/>
              <a:t>soft  </a:t>
            </a:r>
            <a:r>
              <a:rPr spc="-5" dirty="0"/>
              <a:t>skills</a:t>
            </a:r>
          </a:p>
          <a:p>
            <a:pPr marL="626730" indent="-342891">
              <a:spcBef>
                <a:spcPts val="1200"/>
              </a:spcBef>
              <a:buFont typeface="Symbol"/>
              <a:buChar char=""/>
              <a:tabLst>
                <a:tab pos="626730" algn="l"/>
                <a:tab pos="627999" algn="l"/>
              </a:tabLst>
            </a:pPr>
            <a:r>
              <a:rPr spc="-5" dirty="0"/>
              <a:t>Curriculum is both antiquated and </a:t>
            </a:r>
            <a:r>
              <a:rPr dirty="0"/>
              <a:t>taught </a:t>
            </a:r>
            <a:r>
              <a:rPr spc="-11" dirty="0"/>
              <a:t>by </a:t>
            </a:r>
            <a:r>
              <a:rPr lang="en-US" spc="-5" dirty="0"/>
              <a:t>teachers and professors</a:t>
            </a:r>
            <a:r>
              <a:rPr spc="-5" dirty="0"/>
              <a:t> lacking real</a:t>
            </a:r>
            <a:r>
              <a:rPr spc="225" dirty="0"/>
              <a:t> </a:t>
            </a:r>
            <a:r>
              <a:rPr spc="-5" dirty="0"/>
              <a:t>world</a:t>
            </a:r>
            <a:r>
              <a:rPr lang="en-US" spc="-5" dirty="0"/>
              <a:t> </a:t>
            </a:r>
            <a:r>
              <a:rPr spc="-5" dirty="0"/>
              <a:t>experience</a:t>
            </a:r>
          </a:p>
        </p:txBody>
      </p:sp>
      <p:sp>
        <p:nvSpPr>
          <p:cNvPr id="3" name="object 3"/>
          <p:cNvSpPr txBox="1"/>
          <p:nvPr/>
        </p:nvSpPr>
        <p:spPr>
          <a:xfrm>
            <a:off x="1123900" y="3353561"/>
            <a:ext cx="3489325" cy="382156"/>
          </a:xfrm>
          <a:prstGeom prst="rect">
            <a:avLst/>
          </a:prstGeom>
        </p:spPr>
        <p:txBody>
          <a:bodyPr vert="horz" wrap="square" lIns="0" tIns="12700" rIns="0" bIns="0" rtlCol="0">
            <a:spAutoFit/>
          </a:bodyPr>
          <a:lstStyle/>
          <a:p>
            <a:pPr marL="355591" indent="-342891" defTabSz="914377">
              <a:spcBef>
                <a:spcPts val="100"/>
              </a:spcBef>
              <a:buFont typeface="Symbol"/>
              <a:buChar char=""/>
              <a:tabLst>
                <a:tab pos="354956" algn="l"/>
                <a:tab pos="356226" algn="l"/>
                <a:tab pos="2001470" algn="l"/>
              </a:tabLst>
              <a:defRPr/>
            </a:pPr>
            <a:r>
              <a:rPr sz="2400" spc="-5" dirty="0">
                <a:solidFill>
                  <a:prstClr val="black"/>
                </a:solidFill>
                <a:latin typeface="Arial"/>
                <a:cs typeface="Arial"/>
              </a:rPr>
              <a:t>Academia</a:t>
            </a:r>
            <a:endParaRPr sz="2400" dirty="0">
              <a:solidFill>
                <a:prstClr val="black"/>
              </a:solidFill>
              <a:latin typeface="Arial"/>
              <a:cs typeface="Arial"/>
            </a:endParaRPr>
          </a:p>
        </p:txBody>
      </p:sp>
      <p:sp>
        <p:nvSpPr>
          <p:cNvPr id="4" name="object 4"/>
          <p:cNvSpPr txBox="1"/>
          <p:nvPr/>
        </p:nvSpPr>
        <p:spPr>
          <a:xfrm>
            <a:off x="2953333" y="3353560"/>
            <a:ext cx="6863080" cy="382156"/>
          </a:xfrm>
          <a:prstGeom prst="rect">
            <a:avLst/>
          </a:prstGeom>
        </p:spPr>
        <p:txBody>
          <a:bodyPr vert="horz" wrap="square" lIns="0" tIns="12700" rIns="0" bIns="0" rtlCol="0">
            <a:spAutoFit/>
          </a:bodyPr>
          <a:lstStyle/>
          <a:p>
            <a:pPr marL="12700" defTabSz="914377">
              <a:spcBef>
                <a:spcPts val="100"/>
              </a:spcBef>
              <a:tabLst>
                <a:tab pos="1740491" algn="l"/>
                <a:tab pos="3031415" algn="l"/>
                <a:tab pos="3490507" algn="l"/>
                <a:tab pos="4339482" algn="l"/>
                <a:tab pos="6255229" algn="l"/>
              </a:tabLst>
              <a:defRPr/>
            </a:pPr>
            <a:r>
              <a:rPr lang="en-US" sz="2400" spc="-5" dirty="0">
                <a:solidFill>
                  <a:prstClr val="black"/>
                </a:solidFill>
                <a:latin typeface="Arial"/>
                <a:cs typeface="Arial"/>
              </a:rPr>
              <a:t>s</a:t>
            </a:r>
            <a:r>
              <a:rPr sz="2400" spc="-5" dirty="0">
                <a:solidFill>
                  <a:prstClr val="black"/>
                </a:solidFill>
                <a:latin typeface="Arial"/>
                <a:cs typeface="Arial"/>
              </a:rPr>
              <a:t>truggle</a:t>
            </a:r>
            <a:r>
              <a:rPr lang="en-US" sz="2400" spc="-5" dirty="0">
                <a:solidFill>
                  <a:prstClr val="black"/>
                </a:solidFill>
                <a:latin typeface="Arial"/>
                <a:cs typeface="Arial"/>
              </a:rPr>
              <a:t> </a:t>
            </a:r>
            <a:r>
              <a:rPr sz="2400" dirty="0">
                <a:solidFill>
                  <a:prstClr val="black"/>
                </a:solidFill>
                <a:latin typeface="Arial"/>
                <a:cs typeface="Arial"/>
              </a:rPr>
              <a:t>to</a:t>
            </a:r>
            <a:r>
              <a:rPr lang="en-US" sz="2400" dirty="0">
                <a:solidFill>
                  <a:prstClr val="black"/>
                </a:solidFill>
                <a:latin typeface="Arial"/>
                <a:cs typeface="Arial"/>
              </a:rPr>
              <a:t> </a:t>
            </a:r>
            <a:r>
              <a:rPr sz="2400" spc="-5" dirty="0">
                <a:solidFill>
                  <a:prstClr val="black"/>
                </a:solidFill>
                <a:latin typeface="Arial"/>
                <a:cs typeface="Arial"/>
              </a:rPr>
              <a:t>build</a:t>
            </a:r>
            <a:r>
              <a:rPr lang="en-US" sz="2400" spc="-5" dirty="0">
                <a:solidFill>
                  <a:prstClr val="black"/>
                </a:solidFill>
                <a:latin typeface="Arial"/>
                <a:cs typeface="Arial"/>
              </a:rPr>
              <a:t> </a:t>
            </a:r>
            <a:r>
              <a:rPr sz="2400" spc="-5" dirty="0">
                <a:solidFill>
                  <a:prstClr val="black"/>
                </a:solidFill>
                <a:latin typeface="Arial"/>
                <a:cs typeface="Arial"/>
              </a:rPr>
              <a:t>relationships</a:t>
            </a:r>
            <a:r>
              <a:rPr lang="en-US" sz="2400" spc="-5" dirty="0">
                <a:solidFill>
                  <a:prstClr val="black"/>
                </a:solidFill>
                <a:latin typeface="Arial"/>
                <a:cs typeface="Arial"/>
              </a:rPr>
              <a:t> </a:t>
            </a:r>
            <a:r>
              <a:rPr sz="2400" spc="-5" dirty="0">
                <a:solidFill>
                  <a:prstClr val="black"/>
                </a:solidFill>
                <a:latin typeface="Arial"/>
                <a:cs typeface="Arial"/>
              </a:rPr>
              <a:t>their</a:t>
            </a:r>
            <a:endParaRPr sz="2400" dirty="0">
              <a:solidFill>
                <a:prstClr val="black"/>
              </a:solidFill>
              <a:latin typeface="Arial"/>
              <a:cs typeface="Arial"/>
            </a:endParaRPr>
          </a:p>
        </p:txBody>
      </p:sp>
      <p:sp>
        <p:nvSpPr>
          <p:cNvPr id="5" name="object 5"/>
          <p:cNvSpPr txBox="1"/>
          <p:nvPr/>
        </p:nvSpPr>
        <p:spPr>
          <a:xfrm>
            <a:off x="1123899" y="3567379"/>
            <a:ext cx="10521951" cy="2105063"/>
          </a:xfrm>
          <a:prstGeom prst="rect">
            <a:avLst/>
          </a:prstGeom>
        </p:spPr>
        <p:txBody>
          <a:bodyPr vert="horz" wrap="square" lIns="0" tIns="164465" rIns="0" bIns="0" rtlCol="0">
            <a:spAutoFit/>
          </a:bodyPr>
          <a:lstStyle/>
          <a:p>
            <a:pPr marL="355591" defTabSz="914377">
              <a:spcBef>
                <a:spcPts val="1295"/>
              </a:spcBef>
              <a:defRPr/>
            </a:pPr>
            <a:r>
              <a:rPr sz="2400" spc="-5" dirty="0">
                <a:solidFill>
                  <a:prstClr val="black"/>
                </a:solidFill>
                <a:latin typeface="Arial"/>
                <a:cs typeface="Arial"/>
              </a:rPr>
              <a:t>customers – fail </a:t>
            </a:r>
            <a:r>
              <a:rPr sz="2400" dirty="0">
                <a:solidFill>
                  <a:prstClr val="black"/>
                </a:solidFill>
                <a:latin typeface="Arial"/>
                <a:cs typeface="Arial"/>
              </a:rPr>
              <a:t>to </a:t>
            </a:r>
            <a:r>
              <a:rPr sz="2400" spc="-5" dirty="0">
                <a:solidFill>
                  <a:prstClr val="black"/>
                </a:solidFill>
                <a:latin typeface="Arial"/>
                <a:cs typeface="Arial"/>
              </a:rPr>
              <a:t>leverage industry experts for curriculum</a:t>
            </a:r>
            <a:r>
              <a:rPr sz="2400" spc="165" dirty="0">
                <a:solidFill>
                  <a:prstClr val="black"/>
                </a:solidFill>
                <a:latin typeface="Arial"/>
                <a:cs typeface="Arial"/>
              </a:rPr>
              <a:t> </a:t>
            </a:r>
            <a:r>
              <a:rPr sz="2400" spc="-5" dirty="0">
                <a:solidFill>
                  <a:prstClr val="black"/>
                </a:solidFill>
                <a:latin typeface="Arial"/>
                <a:cs typeface="Arial"/>
              </a:rPr>
              <a:t>development</a:t>
            </a:r>
            <a:endParaRPr sz="2400" dirty="0">
              <a:solidFill>
                <a:prstClr val="black"/>
              </a:solidFill>
              <a:latin typeface="Arial"/>
              <a:cs typeface="Arial"/>
            </a:endParaRPr>
          </a:p>
          <a:p>
            <a:pPr marL="355591" indent="-342891" defTabSz="914377">
              <a:spcBef>
                <a:spcPts val="1200"/>
              </a:spcBef>
              <a:buFont typeface="Symbol"/>
              <a:buChar char=""/>
              <a:tabLst>
                <a:tab pos="354956" algn="l"/>
                <a:tab pos="356226" algn="l"/>
              </a:tabLst>
              <a:defRPr/>
            </a:pPr>
            <a:r>
              <a:rPr sz="2400" spc="-5" dirty="0">
                <a:solidFill>
                  <a:prstClr val="black"/>
                </a:solidFill>
                <a:latin typeface="Arial"/>
                <a:cs typeface="Arial"/>
              </a:rPr>
              <a:t>Academia is not moving </a:t>
            </a:r>
            <a:r>
              <a:rPr sz="2400" dirty="0">
                <a:solidFill>
                  <a:prstClr val="black"/>
                </a:solidFill>
                <a:latin typeface="Arial"/>
                <a:cs typeface="Arial"/>
              </a:rPr>
              <a:t>fast </a:t>
            </a:r>
            <a:r>
              <a:rPr sz="2400" spc="-5" dirty="0">
                <a:solidFill>
                  <a:prstClr val="black"/>
                </a:solidFill>
                <a:latin typeface="Arial"/>
                <a:cs typeface="Arial"/>
              </a:rPr>
              <a:t>enough </a:t>
            </a:r>
            <a:r>
              <a:rPr sz="2400" dirty="0">
                <a:solidFill>
                  <a:prstClr val="black"/>
                </a:solidFill>
                <a:latin typeface="Arial"/>
                <a:cs typeface="Arial"/>
              </a:rPr>
              <a:t>– </a:t>
            </a:r>
            <a:r>
              <a:rPr sz="2400" spc="-5" dirty="0">
                <a:solidFill>
                  <a:prstClr val="black"/>
                </a:solidFill>
                <a:latin typeface="Arial"/>
                <a:cs typeface="Arial"/>
              </a:rPr>
              <a:t>agility is</a:t>
            </a:r>
            <a:r>
              <a:rPr sz="2400" spc="80" dirty="0">
                <a:solidFill>
                  <a:prstClr val="black"/>
                </a:solidFill>
                <a:latin typeface="Arial"/>
                <a:cs typeface="Arial"/>
              </a:rPr>
              <a:t> </a:t>
            </a:r>
            <a:r>
              <a:rPr sz="2400" dirty="0">
                <a:solidFill>
                  <a:prstClr val="black"/>
                </a:solidFill>
                <a:latin typeface="Arial"/>
                <a:cs typeface="Arial"/>
              </a:rPr>
              <a:t>key!</a:t>
            </a:r>
          </a:p>
          <a:p>
            <a:pPr marL="355591" indent="-342891" defTabSz="914377">
              <a:spcBef>
                <a:spcPts val="1200"/>
              </a:spcBef>
              <a:buFont typeface="Symbol"/>
              <a:buChar char=""/>
              <a:tabLst>
                <a:tab pos="354956" algn="l"/>
                <a:tab pos="356226" algn="l"/>
              </a:tabLst>
              <a:defRPr/>
            </a:pPr>
            <a:r>
              <a:rPr sz="2400" spc="-5" dirty="0">
                <a:solidFill>
                  <a:prstClr val="black"/>
                </a:solidFill>
                <a:latin typeface="Arial"/>
                <a:cs typeface="Arial"/>
              </a:rPr>
              <a:t>Academia </a:t>
            </a:r>
            <a:r>
              <a:rPr sz="2400" dirty="0">
                <a:solidFill>
                  <a:prstClr val="black"/>
                </a:solidFill>
                <a:latin typeface="Arial"/>
                <a:cs typeface="Arial"/>
              </a:rPr>
              <a:t>must </a:t>
            </a:r>
            <a:r>
              <a:rPr sz="2400" spc="-5" dirty="0">
                <a:solidFill>
                  <a:prstClr val="black"/>
                </a:solidFill>
                <a:latin typeface="Arial"/>
                <a:cs typeface="Arial"/>
              </a:rPr>
              <a:t>train </a:t>
            </a:r>
            <a:r>
              <a:rPr sz="2400" dirty="0">
                <a:solidFill>
                  <a:prstClr val="black"/>
                </a:solidFill>
                <a:latin typeface="Arial"/>
                <a:cs typeface="Arial"/>
              </a:rPr>
              <a:t>students </a:t>
            </a:r>
            <a:r>
              <a:rPr sz="2400" spc="-11" dirty="0">
                <a:solidFill>
                  <a:prstClr val="black"/>
                </a:solidFill>
                <a:latin typeface="Arial"/>
                <a:cs typeface="Arial"/>
              </a:rPr>
              <a:t>differently </a:t>
            </a:r>
            <a:r>
              <a:rPr sz="2400" dirty="0">
                <a:solidFill>
                  <a:prstClr val="black"/>
                </a:solidFill>
                <a:latin typeface="Arial"/>
                <a:cs typeface="Arial"/>
              </a:rPr>
              <a:t>– </a:t>
            </a:r>
            <a:r>
              <a:rPr sz="2400" spc="-5" dirty="0">
                <a:solidFill>
                  <a:prstClr val="black"/>
                </a:solidFill>
                <a:latin typeface="Arial"/>
                <a:cs typeface="Arial"/>
              </a:rPr>
              <a:t>experiential learning is</a:t>
            </a:r>
            <a:r>
              <a:rPr sz="2400" spc="185" dirty="0">
                <a:solidFill>
                  <a:prstClr val="black"/>
                </a:solidFill>
                <a:latin typeface="Arial"/>
                <a:cs typeface="Arial"/>
              </a:rPr>
              <a:t> </a:t>
            </a:r>
            <a:r>
              <a:rPr sz="2400" spc="-5" dirty="0">
                <a:solidFill>
                  <a:prstClr val="black"/>
                </a:solidFill>
                <a:latin typeface="Arial"/>
                <a:cs typeface="Arial"/>
              </a:rPr>
              <a:t>critical!</a:t>
            </a:r>
            <a:endParaRPr sz="2400" dirty="0">
              <a:solidFill>
                <a:prstClr val="black"/>
              </a:solidFill>
              <a:latin typeface="Arial"/>
              <a:cs typeface="Arial"/>
            </a:endParaRPr>
          </a:p>
          <a:p>
            <a:pPr marL="355591" indent="-342891" defTabSz="914377">
              <a:spcBef>
                <a:spcPts val="1200"/>
              </a:spcBef>
              <a:buFont typeface="Symbol"/>
              <a:buChar char=""/>
              <a:tabLst>
                <a:tab pos="354956" algn="l"/>
                <a:tab pos="356226" algn="l"/>
              </a:tabLst>
              <a:defRPr/>
            </a:pPr>
            <a:r>
              <a:rPr sz="2400" dirty="0">
                <a:solidFill>
                  <a:prstClr val="black"/>
                </a:solidFill>
                <a:latin typeface="Arial"/>
                <a:cs typeface="Arial"/>
              </a:rPr>
              <a:t>Industry </a:t>
            </a:r>
            <a:r>
              <a:rPr sz="2400" spc="-5" dirty="0">
                <a:solidFill>
                  <a:prstClr val="black"/>
                </a:solidFill>
                <a:latin typeface="Arial"/>
                <a:cs typeface="Arial"/>
              </a:rPr>
              <a:t>is willing </a:t>
            </a:r>
            <a:r>
              <a:rPr sz="2400" dirty="0">
                <a:solidFill>
                  <a:prstClr val="black"/>
                </a:solidFill>
                <a:latin typeface="Arial"/>
                <a:cs typeface="Arial"/>
              </a:rPr>
              <a:t>to </a:t>
            </a:r>
            <a:r>
              <a:rPr sz="2400" spc="-5" dirty="0">
                <a:solidFill>
                  <a:prstClr val="black"/>
                </a:solidFill>
                <a:latin typeface="Arial"/>
                <a:cs typeface="Arial"/>
              </a:rPr>
              <a:t>partner with academia but will “go it </a:t>
            </a:r>
            <a:r>
              <a:rPr sz="2400" spc="-11" dirty="0">
                <a:solidFill>
                  <a:prstClr val="black"/>
                </a:solidFill>
                <a:latin typeface="Arial"/>
                <a:cs typeface="Arial"/>
              </a:rPr>
              <a:t>alone” </a:t>
            </a:r>
            <a:r>
              <a:rPr sz="2400" spc="-5" dirty="0">
                <a:solidFill>
                  <a:prstClr val="black"/>
                </a:solidFill>
                <a:latin typeface="Arial"/>
                <a:cs typeface="Arial"/>
              </a:rPr>
              <a:t>if</a:t>
            </a:r>
            <a:r>
              <a:rPr sz="2400" spc="225" dirty="0">
                <a:solidFill>
                  <a:prstClr val="black"/>
                </a:solidFill>
                <a:latin typeface="Arial"/>
                <a:cs typeface="Arial"/>
              </a:rPr>
              <a:t> </a:t>
            </a:r>
            <a:r>
              <a:rPr sz="2400" spc="-5" dirty="0">
                <a:solidFill>
                  <a:prstClr val="black"/>
                </a:solidFill>
                <a:latin typeface="Arial"/>
                <a:cs typeface="Arial"/>
              </a:rPr>
              <a:t>necessary</a:t>
            </a:r>
            <a:endParaRPr sz="2400" dirty="0">
              <a:solidFill>
                <a:prstClr val="black"/>
              </a:solidFill>
              <a:latin typeface="Arial"/>
              <a:cs typeface="Arial"/>
            </a:endParaRPr>
          </a:p>
        </p:txBody>
      </p:sp>
      <p:sp>
        <p:nvSpPr>
          <p:cNvPr id="6" name="object 6"/>
          <p:cNvSpPr/>
          <p:nvPr/>
        </p:nvSpPr>
        <p:spPr>
          <a:xfrm>
            <a:off x="1671827" y="0"/>
            <a:ext cx="7988047" cy="1570483"/>
          </a:xfrm>
          <a:prstGeom prst="rect">
            <a:avLst/>
          </a:prstGeom>
          <a:blipFill>
            <a:blip r:embed="rId3" cstate="print"/>
            <a:stretch>
              <a:fillRect/>
            </a:stretch>
          </a:blipFill>
        </p:spPr>
        <p:txBody>
          <a:bodyPr wrap="square" lIns="0" tIns="0" rIns="0" bIns="0" rtlCol="0"/>
          <a:lstStyle/>
          <a:p>
            <a:pPr defTabSz="914377">
              <a:defRPr/>
            </a:pPr>
            <a:endParaRPr>
              <a:solidFill>
                <a:prstClr val="black"/>
              </a:solidFill>
              <a:latin typeface="Calibri"/>
            </a:endParaRPr>
          </a:p>
        </p:txBody>
      </p:sp>
      <p:sp>
        <p:nvSpPr>
          <p:cNvPr id="7" name="object 7"/>
          <p:cNvSpPr txBox="1">
            <a:spLocks noGrp="1"/>
          </p:cNvSpPr>
          <p:nvPr>
            <p:ph type="title"/>
          </p:nvPr>
        </p:nvSpPr>
        <p:spPr>
          <a:xfrm>
            <a:off x="2117599" y="120142"/>
            <a:ext cx="7051675" cy="936154"/>
          </a:xfrm>
          <a:prstGeom prst="rect">
            <a:avLst/>
          </a:prstGeom>
        </p:spPr>
        <p:txBody>
          <a:bodyPr vert="horz" wrap="square" lIns="0" tIns="12700" rIns="0" bIns="0" rtlCol="0">
            <a:spAutoFit/>
          </a:bodyPr>
          <a:lstStyle/>
          <a:p>
            <a:pPr marL="12700">
              <a:spcBef>
                <a:spcPts val="100"/>
              </a:spcBef>
            </a:pPr>
            <a:r>
              <a:rPr sz="6000" spc="-5" dirty="0">
                <a:latin typeface="Arial"/>
                <a:cs typeface="Arial"/>
              </a:rPr>
              <a:t>industry</a:t>
            </a:r>
            <a:r>
              <a:rPr sz="6000" spc="-45" dirty="0">
                <a:latin typeface="Arial"/>
                <a:cs typeface="Arial"/>
              </a:rPr>
              <a:t> </a:t>
            </a:r>
            <a:r>
              <a:rPr sz="6000" spc="-5" dirty="0">
                <a:latin typeface="Arial"/>
                <a:cs typeface="Arial"/>
              </a:rPr>
              <a:t>comments</a:t>
            </a:r>
            <a:endParaRPr sz="6000">
              <a:latin typeface="Arial"/>
              <a:cs typeface="Arial"/>
            </a:endParaRPr>
          </a:p>
        </p:txBody>
      </p:sp>
      <p:sp>
        <p:nvSpPr>
          <p:cNvPr id="8" name="object 8"/>
          <p:cNvSpPr/>
          <p:nvPr/>
        </p:nvSpPr>
        <p:spPr>
          <a:xfrm>
            <a:off x="588263" y="82296"/>
            <a:ext cx="1450848" cy="1450848"/>
          </a:xfrm>
          <a:prstGeom prst="rect">
            <a:avLst/>
          </a:prstGeom>
          <a:blipFill>
            <a:blip r:embed="rId4" cstate="print"/>
            <a:stretch>
              <a:fillRect/>
            </a:stretch>
          </a:blipFill>
        </p:spPr>
        <p:txBody>
          <a:bodyPr wrap="square" lIns="0" tIns="0" rIns="0" bIns="0" rtlCol="0"/>
          <a:lstStyle/>
          <a:p>
            <a:pPr defTabSz="914377">
              <a:defRPr/>
            </a:pPr>
            <a:endParaRPr>
              <a:solidFill>
                <a:prstClr val="black"/>
              </a:solidFill>
              <a:latin typeface="Calibri"/>
            </a:endParaRPr>
          </a:p>
        </p:txBody>
      </p:sp>
      <p:sp>
        <p:nvSpPr>
          <p:cNvPr id="9" name="object 9"/>
          <p:cNvSpPr txBox="1">
            <a:spLocks noGrp="1"/>
          </p:cNvSpPr>
          <p:nvPr>
            <p:ph type="sldNum" sz="quarter" idx="7"/>
          </p:nvPr>
        </p:nvSpPr>
        <p:spPr>
          <a:xfrm>
            <a:off x="15425592" y="8620287"/>
            <a:ext cx="275167" cy="156068"/>
          </a:xfrm>
          <a:prstGeom prst="rect">
            <a:avLst/>
          </a:prstGeom>
        </p:spPr>
        <p:txBody>
          <a:bodyPr vert="horz" wrap="square" lIns="0" tIns="0" rIns="0" bIns="0" rtlCol="0">
            <a:spAutoFit/>
          </a:bodyPr>
          <a:lstStyle/>
          <a:p>
            <a:pPr marL="25399" defTabSz="914377">
              <a:lnSpc>
                <a:spcPts val="1240"/>
              </a:lnSpc>
              <a:defRPr/>
            </a:pPr>
            <a:fld id="{81D60167-4931-47E6-BA6A-407CBD079E47}" type="slidenum">
              <a:rPr dirty="0"/>
              <a:pPr marL="25399" defTabSz="914377">
                <a:lnSpc>
                  <a:spcPts val="1240"/>
                </a:lnSpc>
                <a:defRPr/>
              </a:pPr>
              <a:t>20</a:t>
            </a:fld>
            <a:endParaRPr dirty="0"/>
          </a:p>
        </p:txBody>
      </p:sp>
    </p:spTree>
    <p:extLst>
      <p:ext uri="{BB962C8B-B14F-4D97-AF65-F5344CB8AC3E}">
        <p14:creationId xmlns:p14="http://schemas.microsoft.com/office/powerpoint/2010/main" val="1187641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5AC57-8B3F-8C45-BCEC-5A61155B544E}"/>
              </a:ext>
            </a:extLst>
          </p:cNvPr>
          <p:cNvPicPr>
            <a:picLocks noChangeAspect="1"/>
          </p:cNvPicPr>
          <p:nvPr/>
        </p:nvPicPr>
        <p:blipFill>
          <a:blip r:embed="rId3"/>
          <a:stretch>
            <a:fillRect/>
          </a:stretch>
        </p:blipFill>
        <p:spPr>
          <a:xfrm>
            <a:off x="329629" y="1881386"/>
            <a:ext cx="11532741" cy="3095227"/>
          </a:xfrm>
          <a:prstGeom prst="rect">
            <a:avLst/>
          </a:prstGeom>
        </p:spPr>
      </p:pic>
    </p:spTree>
    <p:extLst>
      <p:ext uri="{BB962C8B-B14F-4D97-AF65-F5344CB8AC3E}">
        <p14:creationId xmlns:p14="http://schemas.microsoft.com/office/powerpoint/2010/main" val="3542640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5B4D43FC-88E9-A247-85FB-10C607A4A547}"/>
              </a:ext>
            </a:extLst>
          </p:cNvPr>
          <p:cNvPicPr>
            <a:picLocks noGrp="1" noChangeAspect="1"/>
          </p:cNvPicPr>
          <p:nvPr>
            <p:ph idx="1"/>
          </p:nvPr>
        </p:nvPicPr>
        <p:blipFill>
          <a:blip r:embed="rId3"/>
          <a:stretch>
            <a:fillRect/>
          </a:stretch>
        </p:blipFill>
        <p:spPr>
          <a:xfrm>
            <a:off x="1004872" y="158788"/>
            <a:ext cx="10182256" cy="6104449"/>
          </a:xfrm>
        </p:spPr>
      </p:pic>
    </p:spTree>
    <p:extLst>
      <p:ext uri="{BB962C8B-B14F-4D97-AF65-F5344CB8AC3E}">
        <p14:creationId xmlns:p14="http://schemas.microsoft.com/office/powerpoint/2010/main" val="1021051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25DE-9AD6-D94D-9571-09E0BDA6CDF8}"/>
              </a:ext>
            </a:extLst>
          </p:cNvPr>
          <p:cNvSpPr txBox="1">
            <a:spLocks/>
          </p:cNvSpPr>
          <p:nvPr/>
        </p:nvSpPr>
        <p:spPr>
          <a:xfrm>
            <a:off x="1016404" y="114743"/>
            <a:ext cx="10529925" cy="903365"/>
          </a:xfrm>
          <a:prstGeom prst="rect">
            <a:avLst/>
          </a:prstGeom>
        </p:spPr>
        <p:txBody>
          <a:bodyPr/>
          <a:lstStyle>
            <a:lvl1pPr algn="l" rtl="0" eaLnBrk="0" fontAlgn="base" hangingPunct="0">
              <a:lnSpc>
                <a:spcPct val="90000"/>
              </a:lnSpc>
              <a:spcBef>
                <a:spcPct val="0"/>
              </a:spcBef>
              <a:spcAft>
                <a:spcPct val="0"/>
              </a:spcAft>
              <a:defRPr sz="3300" kern="1200">
                <a:solidFill>
                  <a:srgbClr val="11284B"/>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2pPr>
            <a:lvl3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3pPr>
            <a:lvl4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4pPr>
            <a:lvl5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5pPr>
            <a:lvl6pPr marL="342900" algn="l" rtl="0" fontAlgn="base">
              <a:lnSpc>
                <a:spcPct val="90000"/>
              </a:lnSpc>
              <a:spcBef>
                <a:spcPct val="0"/>
              </a:spcBef>
              <a:spcAft>
                <a:spcPct val="0"/>
              </a:spcAft>
              <a:defRPr sz="3300">
                <a:solidFill>
                  <a:srgbClr val="11284B"/>
                </a:solidFill>
                <a:latin typeface="Arial Black" panose="020B0A04020102020204" pitchFamily="34" charset="0"/>
              </a:defRPr>
            </a:lvl6pPr>
            <a:lvl7pPr marL="685800" algn="l" rtl="0" fontAlgn="base">
              <a:lnSpc>
                <a:spcPct val="90000"/>
              </a:lnSpc>
              <a:spcBef>
                <a:spcPct val="0"/>
              </a:spcBef>
              <a:spcAft>
                <a:spcPct val="0"/>
              </a:spcAft>
              <a:defRPr sz="3300">
                <a:solidFill>
                  <a:srgbClr val="11284B"/>
                </a:solidFill>
                <a:latin typeface="Arial Black" panose="020B0A04020102020204" pitchFamily="34" charset="0"/>
              </a:defRPr>
            </a:lvl7pPr>
            <a:lvl8pPr marL="1028700" algn="l" rtl="0" fontAlgn="base">
              <a:lnSpc>
                <a:spcPct val="90000"/>
              </a:lnSpc>
              <a:spcBef>
                <a:spcPct val="0"/>
              </a:spcBef>
              <a:spcAft>
                <a:spcPct val="0"/>
              </a:spcAft>
              <a:defRPr sz="3300">
                <a:solidFill>
                  <a:srgbClr val="11284B"/>
                </a:solidFill>
                <a:latin typeface="Arial Black" panose="020B0A04020102020204" pitchFamily="34" charset="0"/>
              </a:defRPr>
            </a:lvl8pPr>
            <a:lvl9pPr marL="1371600" algn="l" rtl="0" fontAlgn="base">
              <a:lnSpc>
                <a:spcPct val="90000"/>
              </a:lnSpc>
              <a:spcBef>
                <a:spcPct val="0"/>
              </a:spcBef>
              <a:spcAft>
                <a:spcPct val="0"/>
              </a:spcAft>
              <a:defRPr sz="3300">
                <a:solidFill>
                  <a:srgbClr val="11284B"/>
                </a:solidFill>
                <a:latin typeface="Arial Black" panose="020B0A04020102020204" pitchFamily="34" charset="0"/>
              </a:defRPr>
            </a:lvl9pPr>
          </a:lstStyle>
          <a:p>
            <a:pPr defTabSz="1219170"/>
            <a:r>
              <a:rPr lang="en-US" sz="3600" b="1" dirty="0">
                <a:solidFill>
                  <a:srgbClr val="002060"/>
                </a:solidFill>
                <a:latin typeface="+mn-lt"/>
              </a:rPr>
              <a:t>Chamber survey of top KS Business Sectors</a:t>
            </a:r>
            <a:br>
              <a:rPr lang="en-US" sz="3200" dirty="0">
                <a:latin typeface="+mn-lt"/>
              </a:rPr>
            </a:br>
            <a:r>
              <a:rPr lang="en-US" sz="3200" b="1" dirty="0">
                <a:solidFill>
                  <a:srgbClr val="E9B11C"/>
                </a:solidFill>
                <a:latin typeface="+mn-lt"/>
              </a:rPr>
              <a:t>Kansas Chamber Members and Independent Chambers</a:t>
            </a:r>
            <a:endParaRPr lang="en-US" sz="3200" dirty="0">
              <a:solidFill>
                <a:srgbClr val="E9B11C"/>
              </a:solidFill>
              <a:latin typeface="+mn-lt"/>
            </a:endParaRPr>
          </a:p>
        </p:txBody>
      </p:sp>
      <p:sp>
        <p:nvSpPr>
          <p:cNvPr id="3" name="Content Placeholder 2">
            <a:extLst>
              <a:ext uri="{FF2B5EF4-FFF2-40B4-BE49-F238E27FC236}">
                <a16:creationId xmlns:a16="http://schemas.microsoft.com/office/drawing/2014/main" id="{01ACFBFA-188E-354A-8CE4-DCD169F3B27B}"/>
              </a:ext>
            </a:extLst>
          </p:cNvPr>
          <p:cNvSpPr txBox="1">
            <a:spLocks/>
          </p:cNvSpPr>
          <p:nvPr/>
        </p:nvSpPr>
        <p:spPr>
          <a:xfrm>
            <a:off x="1221786" y="1093950"/>
            <a:ext cx="9748428" cy="5030907"/>
          </a:xfrm>
          <a:prstGeom prst="rect">
            <a:avLst/>
          </a:prstGeom>
        </p:spPr>
        <p:txBody>
          <a:bodyPr>
            <a:noAutofit/>
          </a:bodyPr>
          <a:lstStyle>
            <a:lvl1pPr marL="171450" indent="-171450" algn="l" rtl="0" eaLnBrk="0" fontAlgn="base" hangingPunct="0">
              <a:lnSpc>
                <a:spcPct val="90000"/>
              </a:lnSpc>
              <a:spcBef>
                <a:spcPts val="750"/>
              </a:spcBef>
              <a:spcAft>
                <a:spcPct val="0"/>
              </a:spcAft>
              <a:buClr>
                <a:srgbClr val="FFA400"/>
              </a:buClr>
              <a:buFont typeface="Wingdings" pitchFamily="2" charset="2"/>
              <a:buChar char="§"/>
              <a:defRPr sz="2100" kern="1200">
                <a:solidFill>
                  <a:srgbClr val="11284B"/>
                </a:solidFill>
                <a:latin typeface="Arial" panose="020B0604020202020204" pitchFamily="34" charset="0"/>
                <a:ea typeface="+mn-ea"/>
                <a:cs typeface="Arial" panose="020B0604020202020204" pitchFamily="34" charset="0"/>
              </a:defRPr>
            </a:lvl1pPr>
            <a:lvl2pPr marL="514350" indent="-171450" algn="l" rtl="0" eaLnBrk="0" fontAlgn="base" hangingPunct="0">
              <a:lnSpc>
                <a:spcPct val="90000"/>
              </a:lnSpc>
              <a:spcBef>
                <a:spcPts val="375"/>
              </a:spcBef>
              <a:spcAft>
                <a:spcPct val="0"/>
              </a:spcAft>
              <a:buClr>
                <a:srgbClr val="FFA400"/>
              </a:buClr>
              <a:buFont typeface="Wingdings" pitchFamily="2" charset="2"/>
              <a:buChar char="§"/>
              <a:defRPr sz="1800" kern="1200">
                <a:solidFill>
                  <a:srgbClr val="11284B"/>
                </a:solidFill>
                <a:latin typeface="Arial" panose="020B0604020202020204" pitchFamily="34" charset="0"/>
                <a:ea typeface="+mn-ea"/>
                <a:cs typeface="Arial" panose="020B0604020202020204" pitchFamily="34" charset="0"/>
              </a:defRPr>
            </a:lvl2pPr>
            <a:lvl3pPr marL="857250" indent="-171450" algn="l" rtl="0" eaLnBrk="0" fontAlgn="base" hangingPunct="0">
              <a:lnSpc>
                <a:spcPct val="90000"/>
              </a:lnSpc>
              <a:spcBef>
                <a:spcPts val="375"/>
              </a:spcBef>
              <a:spcAft>
                <a:spcPct val="0"/>
              </a:spcAft>
              <a:buClr>
                <a:srgbClr val="FFA400"/>
              </a:buClr>
              <a:buFont typeface="Wingdings" pitchFamily="2" charset="2"/>
              <a:buChar char="§"/>
              <a:defRPr sz="1500" kern="1200">
                <a:solidFill>
                  <a:srgbClr val="11284B"/>
                </a:solidFill>
                <a:latin typeface="Arial" panose="020B0604020202020204" pitchFamily="34" charset="0"/>
                <a:ea typeface="+mn-ea"/>
                <a:cs typeface="Arial" panose="020B0604020202020204" pitchFamily="34" charset="0"/>
              </a:defRPr>
            </a:lvl3pPr>
            <a:lvl4pPr marL="1200150" indent="-171450" algn="l" rtl="0" eaLnBrk="0" fontAlgn="base" hangingPunct="0">
              <a:lnSpc>
                <a:spcPct val="90000"/>
              </a:lnSpc>
              <a:spcBef>
                <a:spcPts val="375"/>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4pPr>
            <a:lvl5pPr marL="1543050" indent="-171450" algn="l" rtl="0" eaLnBrk="0" fontAlgn="base" hangingPunct="0">
              <a:lnSpc>
                <a:spcPct val="90000"/>
              </a:lnSpc>
              <a:spcBef>
                <a:spcPts val="375"/>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defTabSz="1219170">
              <a:buSzPct val="125000"/>
              <a:buFont typeface="Arial" panose="020B0604020202020204" pitchFamily="34" charset="0"/>
              <a:buChar char="•"/>
            </a:pPr>
            <a:r>
              <a:rPr lang="en-US" sz="2000" b="1" dirty="0">
                <a:solidFill>
                  <a:schemeClr val="tx2"/>
                </a:solidFill>
                <a:latin typeface="+mn-lt"/>
              </a:rPr>
              <a:t>Agriculture </a:t>
            </a:r>
            <a:r>
              <a:rPr lang="en-US" sz="2000" b="1" i="1" dirty="0">
                <a:solidFill>
                  <a:schemeClr val="tx2"/>
                </a:solidFill>
                <a:latin typeface="+mn-lt"/>
              </a:rPr>
              <a:t>(including animal health)</a:t>
            </a:r>
          </a:p>
          <a:p>
            <a:pPr marL="914377" lvl="2" indent="0" defTabSz="1219170">
              <a:buSzPct val="125000"/>
              <a:buNone/>
            </a:pPr>
            <a:r>
              <a:rPr lang="en-US" sz="2000" i="1" dirty="0">
                <a:solidFill>
                  <a:schemeClr val="tx2"/>
                </a:solidFill>
                <a:latin typeface="+mn-lt"/>
              </a:rPr>
              <a:t>25,053 jobs with a median annual wage of $31,824</a:t>
            </a:r>
          </a:p>
          <a:p>
            <a:pPr lvl="1" defTabSz="1219170">
              <a:buSzPct val="125000"/>
              <a:buFont typeface="Arial" panose="020B0604020202020204" pitchFamily="34" charset="0"/>
              <a:buChar char="•"/>
            </a:pPr>
            <a:r>
              <a:rPr lang="en-US" sz="2000" b="1" dirty="0">
                <a:solidFill>
                  <a:schemeClr val="tx2"/>
                </a:solidFill>
                <a:latin typeface="+mn-lt"/>
              </a:rPr>
              <a:t>Architecture, Construction, Engineering</a:t>
            </a:r>
          </a:p>
          <a:p>
            <a:pPr marL="914377" lvl="2" indent="0" defTabSz="1219170">
              <a:buSzPct val="125000"/>
              <a:buNone/>
            </a:pPr>
            <a:r>
              <a:rPr lang="en-US" sz="2000" i="1" dirty="0">
                <a:solidFill>
                  <a:schemeClr val="tx2"/>
                </a:solidFill>
                <a:latin typeface="+mn-lt"/>
              </a:rPr>
              <a:t>69,032 jobs with a median annual wage of $46,030</a:t>
            </a:r>
          </a:p>
          <a:p>
            <a:pPr lvl="1" defTabSz="1219170">
              <a:buSzPct val="125000"/>
              <a:buFont typeface="Arial" panose="020B0604020202020204" pitchFamily="34" charset="0"/>
              <a:buChar char="•"/>
            </a:pPr>
            <a:r>
              <a:rPr lang="en-US" sz="2000" b="1" dirty="0">
                <a:solidFill>
                  <a:schemeClr val="tx2"/>
                </a:solidFill>
                <a:latin typeface="+mn-lt"/>
              </a:rPr>
              <a:t>Advanced Manufacturing (including aviation)</a:t>
            </a:r>
          </a:p>
          <a:p>
            <a:pPr marL="914377" lvl="2" indent="0" defTabSz="1219170">
              <a:buSzPct val="125000"/>
              <a:buNone/>
            </a:pPr>
            <a:r>
              <a:rPr lang="en-US" sz="2000" i="1" dirty="0">
                <a:solidFill>
                  <a:schemeClr val="tx2"/>
                </a:solidFill>
                <a:latin typeface="+mn-lt"/>
              </a:rPr>
              <a:t>92,212 jobs with a median annual wage of $40,741</a:t>
            </a:r>
          </a:p>
          <a:p>
            <a:pPr lvl="1" defTabSz="1219170">
              <a:buSzPct val="125000"/>
              <a:buFont typeface="Arial" panose="020B0604020202020204" pitchFamily="34" charset="0"/>
              <a:buChar char="•"/>
            </a:pPr>
            <a:r>
              <a:rPr lang="en-US" sz="2000" b="1" dirty="0">
                <a:solidFill>
                  <a:schemeClr val="tx2"/>
                </a:solidFill>
                <a:latin typeface="+mn-lt"/>
              </a:rPr>
              <a:t>Business and Financial Services</a:t>
            </a:r>
          </a:p>
          <a:p>
            <a:pPr marL="914377" lvl="2" indent="0" defTabSz="1219170">
              <a:buSzPct val="125000"/>
              <a:buNone/>
            </a:pPr>
            <a:r>
              <a:rPr lang="en-US" sz="2000" i="1" dirty="0">
                <a:solidFill>
                  <a:schemeClr val="tx2"/>
                </a:solidFill>
                <a:latin typeface="+mn-lt"/>
              </a:rPr>
              <a:t>198,355 jobs with a median annual wage of $48,258</a:t>
            </a:r>
          </a:p>
          <a:p>
            <a:pPr lvl="1" defTabSz="1219170">
              <a:buSzPct val="125000"/>
              <a:buFont typeface="Arial" panose="020B0604020202020204" pitchFamily="34" charset="0"/>
              <a:buChar char="•"/>
            </a:pPr>
            <a:r>
              <a:rPr lang="en-US" sz="2000" b="1" dirty="0">
                <a:solidFill>
                  <a:schemeClr val="tx2"/>
                </a:solidFill>
                <a:latin typeface="+mn-lt"/>
              </a:rPr>
              <a:t>Computer Science </a:t>
            </a:r>
            <a:r>
              <a:rPr lang="en-US" sz="2000" b="1" i="1" dirty="0">
                <a:solidFill>
                  <a:schemeClr val="tx2"/>
                </a:solidFill>
                <a:latin typeface="+mn-lt"/>
              </a:rPr>
              <a:t>(including cybersecurity) </a:t>
            </a:r>
          </a:p>
          <a:p>
            <a:pPr marL="914377" lvl="2" indent="0" defTabSz="1219170">
              <a:buSzPct val="125000"/>
              <a:buNone/>
            </a:pPr>
            <a:r>
              <a:rPr lang="en-US" sz="2000" i="1" dirty="0">
                <a:solidFill>
                  <a:schemeClr val="tx2"/>
                </a:solidFill>
                <a:latin typeface="+mn-lt"/>
              </a:rPr>
              <a:t>35,581 jobs with a median annual wage of $68,621</a:t>
            </a:r>
          </a:p>
          <a:p>
            <a:pPr lvl="1" defTabSz="1219170">
              <a:buSzPct val="125000"/>
              <a:buFont typeface="Arial" panose="020B0604020202020204" pitchFamily="34" charset="0"/>
              <a:buChar char="•"/>
            </a:pPr>
            <a:r>
              <a:rPr lang="en-US" sz="2000" b="1" dirty="0">
                <a:solidFill>
                  <a:schemeClr val="tx2"/>
                </a:solidFill>
                <a:latin typeface="+mn-lt"/>
              </a:rPr>
              <a:t>Education</a:t>
            </a:r>
          </a:p>
          <a:p>
            <a:pPr marL="914377" lvl="2" indent="0" defTabSz="1219170">
              <a:buSzPct val="125000"/>
              <a:buNone/>
            </a:pPr>
            <a:r>
              <a:rPr lang="en-US" sz="2000" i="1" dirty="0">
                <a:solidFill>
                  <a:schemeClr val="tx2"/>
                </a:solidFill>
                <a:latin typeface="+mn-lt"/>
              </a:rPr>
              <a:t>111,913 jobs with a median annual wage of $42,016</a:t>
            </a:r>
          </a:p>
          <a:p>
            <a:pPr lvl="1" defTabSz="1219170">
              <a:buSzPct val="125000"/>
              <a:buFont typeface="Arial" panose="020B0604020202020204" pitchFamily="34" charset="0"/>
              <a:buChar char="•"/>
            </a:pPr>
            <a:r>
              <a:rPr lang="en-US" sz="2000" b="1" dirty="0">
                <a:solidFill>
                  <a:schemeClr val="tx2"/>
                </a:solidFill>
                <a:latin typeface="+mn-lt"/>
              </a:rPr>
              <a:t>Energy </a:t>
            </a:r>
            <a:r>
              <a:rPr lang="en-US" sz="2000" b="1" i="1" dirty="0">
                <a:solidFill>
                  <a:schemeClr val="tx2"/>
                </a:solidFill>
                <a:latin typeface="+mn-lt"/>
              </a:rPr>
              <a:t>(renewable and conventional)</a:t>
            </a:r>
          </a:p>
          <a:p>
            <a:pPr marL="914377" lvl="2" indent="0" defTabSz="1219170">
              <a:buSzPct val="125000"/>
              <a:buNone/>
            </a:pPr>
            <a:r>
              <a:rPr lang="en-US" sz="2000" i="1" dirty="0">
                <a:solidFill>
                  <a:schemeClr val="tx2"/>
                </a:solidFill>
                <a:latin typeface="+mn-lt"/>
              </a:rPr>
              <a:t>13,745 jobs with a median annual wage of $54,084</a:t>
            </a:r>
          </a:p>
          <a:p>
            <a:pPr lvl="1" defTabSz="1219170">
              <a:buSzPct val="125000"/>
              <a:buFont typeface="Arial" panose="020B0604020202020204" pitchFamily="34" charset="0"/>
              <a:buChar char="•"/>
            </a:pPr>
            <a:r>
              <a:rPr lang="en-US" sz="2000" b="1" dirty="0">
                <a:solidFill>
                  <a:schemeClr val="tx2"/>
                </a:solidFill>
                <a:latin typeface="+mn-lt"/>
              </a:rPr>
              <a:t>Health Sciences</a:t>
            </a:r>
          </a:p>
          <a:p>
            <a:pPr marL="914377" lvl="2" indent="0" defTabSz="1219170">
              <a:buSzPct val="125000"/>
              <a:buNone/>
            </a:pPr>
            <a:r>
              <a:rPr lang="en-US" sz="2000" i="1" dirty="0">
                <a:solidFill>
                  <a:schemeClr val="tx2"/>
                </a:solidFill>
                <a:latin typeface="+mn-lt"/>
              </a:rPr>
              <a:t>104,071 jobs with a median annual wage of $43,822</a:t>
            </a:r>
          </a:p>
        </p:txBody>
      </p:sp>
    </p:spTree>
    <p:extLst>
      <p:ext uri="{BB962C8B-B14F-4D97-AF65-F5344CB8AC3E}">
        <p14:creationId xmlns:p14="http://schemas.microsoft.com/office/powerpoint/2010/main" val="184982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3"/>
            <a:ext cx="3022805" cy="4899444"/>
          </a:xfrm>
          <a:prstGeom prst="rect">
            <a:avLst/>
          </a:prstGeom>
        </p:spPr>
      </p:pic>
      <p:pic>
        <p:nvPicPr>
          <p:cNvPr id="5" name="Picture 4">
            <a:extLst>
              <a:ext uri="{FF2B5EF4-FFF2-40B4-BE49-F238E27FC236}">
                <a16:creationId xmlns:a16="http://schemas.microsoft.com/office/drawing/2014/main" id="{4247FC3F-58E3-844A-A301-A755A748E1FA}"/>
              </a:ext>
            </a:extLst>
          </p:cNvPr>
          <p:cNvPicPr>
            <a:picLocks noChangeAspect="1"/>
          </p:cNvPicPr>
          <p:nvPr/>
        </p:nvPicPr>
        <p:blipFill>
          <a:blip r:embed="rId4"/>
          <a:stretch>
            <a:fillRect/>
          </a:stretch>
        </p:blipFill>
        <p:spPr>
          <a:xfrm>
            <a:off x="0" y="34263"/>
            <a:ext cx="12192000" cy="6789477"/>
          </a:xfrm>
          <a:prstGeom prst="rect">
            <a:avLst/>
          </a:prstGeom>
        </p:spPr>
      </p:pic>
      <p:sp>
        <p:nvSpPr>
          <p:cNvPr id="3" name="TextBox 2">
            <a:extLst>
              <a:ext uri="{FF2B5EF4-FFF2-40B4-BE49-F238E27FC236}">
                <a16:creationId xmlns:a16="http://schemas.microsoft.com/office/drawing/2014/main" id="{DEB53D4B-45B1-334C-9CD8-AF20F96D6243}"/>
              </a:ext>
            </a:extLst>
          </p:cNvPr>
          <p:cNvSpPr txBox="1"/>
          <p:nvPr/>
        </p:nvSpPr>
        <p:spPr>
          <a:xfrm>
            <a:off x="685800" y="1676400"/>
            <a:ext cx="6172200" cy="2308324"/>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Ag</a:t>
            </a:r>
          </a:p>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Machining</a:t>
            </a:r>
          </a:p>
          <a:p>
            <a:pPr defTabSz="1219140">
              <a:defRPr/>
            </a:pPr>
            <a:endParaRPr lang="en-US" sz="2400" dirty="0">
              <a:solidFill>
                <a:prstClr val="black"/>
              </a:solidFill>
              <a:latin typeface="Arial"/>
            </a:endParaRPr>
          </a:p>
        </p:txBody>
      </p:sp>
      <p:sp>
        <p:nvSpPr>
          <p:cNvPr id="6" name="TextBox 5">
            <a:extLst>
              <a:ext uri="{FF2B5EF4-FFF2-40B4-BE49-F238E27FC236}">
                <a16:creationId xmlns:a16="http://schemas.microsoft.com/office/drawing/2014/main" id="{3DED3BE1-E59F-E44C-875C-74FF07E97737}"/>
              </a:ext>
            </a:extLst>
          </p:cNvPr>
          <p:cNvSpPr txBox="1"/>
          <p:nvPr/>
        </p:nvSpPr>
        <p:spPr>
          <a:xfrm>
            <a:off x="8054545" y="420505"/>
            <a:ext cx="2232456" cy="2062103"/>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IT – Software developers</a:t>
            </a:r>
          </a:p>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Energy - Lineman</a:t>
            </a:r>
          </a:p>
        </p:txBody>
      </p:sp>
      <p:sp>
        <p:nvSpPr>
          <p:cNvPr id="7" name="TextBox 6">
            <a:extLst>
              <a:ext uri="{FF2B5EF4-FFF2-40B4-BE49-F238E27FC236}">
                <a16:creationId xmlns:a16="http://schemas.microsoft.com/office/drawing/2014/main" id="{C088F07C-9276-F241-8AB2-7ECA82FF163B}"/>
              </a:ext>
            </a:extLst>
          </p:cNvPr>
          <p:cNvSpPr txBox="1"/>
          <p:nvPr/>
        </p:nvSpPr>
        <p:spPr>
          <a:xfrm>
            <a:off x="15925800" y="-914400"/>
            <a:ext cx="1905000" cy="2031325"/>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IT – Software developers</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Energy - Lineman</a:t>
            </a:r>
          </a:p>
        </p:txBody>
      </p:sp>
      <p:sp>
        <p:nvSpPr>
          <p:cNvPr id="8" name="TextBox 7">
            <a:extLst>
              <a:ext uri="{FF2B5EF4-FFF2-40B4-BE49-F238E27FC236}">
                <a16:creationId xmlns:a16="http://schemas.microsoft.com/office/drawing/2014/main" id="{BB414A4C-1215-4D44-A0C7-F37E039BD40B}"/>
              </a:ext>
            </a:extLst>
          </p:cNvPr>
          <p:cNvSpPr txBox="1"/>
          <p:nvPr/>
        </p:nvSpPr>
        <p:spPr>
          <a:xfrm>
            <a:off x="10668001" y="941220"/>
            <a:ext cx="1648563" cy="1754326"/>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Engineering</a:t>
            </a:r>
          </a:p>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IT – Software developers</a:t>
            </a:r>
          </a:p>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Truck Drivers</a:t>
            </a:r>
          </a:p>
        </p:txBody>
      </p:sp>
      <p:sp>
        <p:nvSpPr>
          <p:cNvPr id="9" name="TextBox 8">
            <a:extLst>
              <a:ext uri="{FF2B5EF4-FFF2-40B4-BE49-F238E27FC236}">
                <a16:creationId xmlns:a16="http://schemas.microsoft.com/office/drawing/2014/main" id="{9DAF7879-326F-2645-A597-2FD5146B86C6}"/>
              </a:ext>
            </a:extLst>
          </p:cNvPr>
          <p:cNvSpPr txBox="1"/>
          <p:nvPr/>
        </p:nvSpPr>
        <p:spPr>
          <a:xfrm>
            <a:off x="6146597" y="4782052"/>
            <a:ext cx="2514600" cy="1384995"/>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Engineering</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Aircraft machining</a:t>
            </a:r>
          </a:p>
        </p:txBody>
      </p:sp>
      <p:sp>
        <p:nvSpPr>
          <p:cNvPr id="10" name="TextBox 9">
            <a:extLst>
              <a:ext uri="{FF2B5EF4-FFF2-40B4-BE49-F238E27FC236}">
                <a16:creationId xmlns:a16="http://schemas.microsoft.com/office/drawing/2014/main" id="{49A5B9BB-1357-D14F-B0C9-4DAD661628F0}"/>
              </a:ext>
            </a:extLst>
          </p:cNvPr>
          <p:cNvSpPr txBox="1"/>
          <p:nvPr/>
        </p:nvSpPr>
        <p:spPr>
          <a:xfrm>
            <a:off x="3149396" y="8377248"/>
            <a:ext cx="1498395" cy="1615827"/>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Engineering</a:t>
            </a:r>
          </a:p>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Aircraft machining</a:t>
            </a:r>
          </a:p>
        </p:txBody>
      </p:sp>
      <p:sp>
        <p:nvSpPr>
          <p:cNvPr id="11" name="TextBox 10">
            <a:extLst>
              <a:ext uri="{FF2B5EF4-FFF2-40B4-BE49-F238E27FC236}">
                <a16:creationId xmlns:a16="http://schemas.microsoft.com/office/drawing/2014/main" id="{6A70BDAC-1062-FB4F-A68B-EB495817C6C0}"/>
              </a:ext>
            </a:extLst>
          </p:cNvPr>
          <p:cNvSpPr txBox="1"/>
          <p:nvPr/>
        </p:nvSpPr>
        <p:spPr>
          <a:xfrm>
            <a:off x="9170773" y="3858722"/>
            <a:ext cx="2362200" cy="2031325"/>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Ag</a:t>
            </a:r>
          </a:p>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Energy - Lineman</a:t>
            </a:r>
          </a:p>
        </p:txBody>
      </p:sp>
    </p:spTree>
    <p:extLst>
      <p:ext uri="{BB962C8B-B14F-4D97-AF65-F5344CB8AC3E}">
        <p14:creationId xmlns:p14="http://schemas.microsoft.com/office/powerpoint/2010/main" val="2739611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1000" fill="hold"/>
                                        <p:tgtEl>
                                          <p:spTgt spid="6"/>
                                        </p:tgtEl>
                                        <p:attrNameLst>
                                          <p:attrName>ppt_x</p:attrName>
                                        </p:attrNameLst>
                                      </p:cBhvr>
                                      <p:tavLst>
                                        <p:tav tm="0">
                                          <p:val>
                                            <p:strVal val="#ppt_x"/>
                                          </p:val>
                                        </p:tav>
                                        <p:tav tm="100000">
                                          <p:val>
                                            <p:strVal val="#ppt_x"/>
                                          </p:val>
                                        </p:tav>
                                      </p:tavLst>
                                    </p:anim>
                                    <p:anim calcmode="lin" valueType="num">
                                      <p:cBhvr additive="base">
                                        <p:cTn id="4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000" fill="hold"/>
                                        <p:tgtEl>
                                          <p:spTgt spid="11"/>
                                        </p:tgtEl>
                                        <p:attrNameLst>
                                          <p:attrName>ppt_x</p:attrName>
                                        </p:attrNameLst>
                                      </p:cBhvr>
                                      <p:tavLst>
                                        <p:tav tm="0">
                                          <p:val>
                                            <p:strVal val="#ppt_x"/>
                                          </p:val>
                                        </p:tav>
                                        <p:tav tm="100000">
                                          <p:val>
                                            <p:strVal val="#ppt_x"/>
                                          </p:val>
                                        </p:tav>
                                      </p:tavLst>
                                    </p:anim>
                                    <p:anim calcmode="lin" valueType="num">
                                      <p:cBhvr additive="base">
                                        <p:cTn id="5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1000" fill="hold"/>
                                        <p:tgtEl>
                                          <p:spTgt spid="8"/>
                                        </p:tgtEl>
                                        <p:attrNameLst>
                                          <p:attrName>ppt_x</p:attrName>
                                        </p:attrNameLst>
                                      </p:cBhvr>
                                      <p:tavLst>
                                        <p:tav tm="0">
                                          <p:val>
                                            <p:strVal val="#ppt_x"/>
                                          </p:val>
                                        </p:tav>
                                        <p:tav tm="100000">
                                          <p:val>
                                            <p:strVal val="#ppt_x"/>
                                          </p:val>
                                        </p:tav>
                                      </p:tavLst>
                                    </p:anim>
                                    <p:anim calcmode="lin" valueType="num">
                                      <p:cBhvr additive="base">
                                        <p:cTn id="6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EDFFE3-7170-B640-B831-3AA9E24DE384}"/>
              </a:ext>
            </a:extLst>
          </p:cNvPr>
          <p:cNvPicPr>
            <a:picLocks noChangeAspect="1"/>
          </p:cNvPicPr>
          <p:nvPr/>
        </p:nvPicPr>
        <p:blipFill>
          <a:blip r:embed="rId3"/>
          <a:stretch>
            <a:fillRect/>
          </a:stretch>
        </p:blipFill>
        <p:spPr>
          <a:xfrm>
            <a:off x="931434" y="72944"/>
            <a:ext cx="10329132" cy="5924061"/>
          </a:xfrm>
          <a:prstGeom prst="rect">
            <a:avLst/>
          </a:prstGeom>
        </p:spPr>
      </p:pic>
    </p:spTree>
    <p:extLst>
      <p:ext uri="{BB962C8B-B14F-4D97-AF65-F5344CB8AC3E}">
        <p14:creationId xmlns:p14="http://schemas.microsoft.com/office/powerpoint/2010/main" val="3824947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51"/>
            <a:ext cx="12192000" cy="6124857"/>
          </a:xfrm>
          <a:prstGeom prst="rect">
            <a:avLst/>
          </a:prstGeom>
        </p:spPr>
      </p:pic>
    </p:spTree>
    <p:extLst>
      <p:ext uri="{BB962C8B-B14F-4D97-AF65-F5344CB8AC3E}">
        <p14:creationId xmlns:p14="http://schemas.microsoft.com/office/powerpoint/2010/main" val="3358251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60593-5BED-344F-8AAB-650852631EBA}"/>
              </a:ext>
            </a:extLst>
          </p:cNvPr>
          <p:cNvSpPr>
            <a:spLocks noGrp="1"/>
          </p:cNvSpPr>
          <p:nvPr>
            <p:ph type="title"/>
          </p:nvPr>
        </p:nvSpPr>
        <p:spPr>
          <a:xfrm>
            <a:off x="1713089" y="533400"/>
            <a:ext cx="10515600" cy="1149351"/>
          </a:xfrm>
        </p:spPr>
        <p:txBody>
          <a:bodyPr/>
          <a:lstStyle/>
          <a:p>
            <a:r>
              <a:rPr lang="en-US"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Our Leadership Challenge</a:t>
            </a:r>
            <a:endParaRPr lang="en-US" dirty="0"/>
          </a:p>
        </p:txBody>
      </p:sp>
      <p:pic>
        <p:nvPicPr>
          <p:cNvPr id="13" name="Picture 12">
            <a:extLst>
              <a:ext uri="{FF2B5EF4-FFF2-40B4-BE49-F238E27FC236}">
                <a16:creationId xmlns:a16="http://schemas.microsoft.com/office/drawing/2014/main" id="{75F0900A-7093-B842-9D71-35D577633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057400"/>
            <a:ext cx="5943600" cy="4043741"/>
          </a:xfrm>
          <a:prstGeom prst="rect">
            <a:avLst/>
          </a:prstGeom>
        </p:spPr>
      </p:pic>
      <p:sp>
        <p:nvSpPr>
          <p:cNvPr id="14" name="Rectangle 13">
            <a:extLst>
              <a:ext uri="{FF2B5EF4-FFF2-40B4-BE49-F238E27FC236}">
                <a16:creationId xmlns:a16="http://schemas.microsoft.com/office/drawing/2014/main" id="{5D352881-6E25-084F-ABD1-669407B8D4BD}"/>
              </a:ext>
            </a:extLst>
          </p:cNvPr>
          <p:cNvSpPr/>
          <p:nvPr/>
        </p:nvSpPr>
        <p:spPr>
          <a:xfrm>
            <a:off x="1295400" y="2057400"/>
            <a:ext cx="4724400" cy="4247317"/>
          </a:xfrm>
          <a:prstGeom prst="rect">
            <a:avLst/>
          </a:prstGeom>
        </p:spPr>
        <p:txBody>
          <a:bodyPr wrap="square">
            <a:spAutoFit/>
          </a:bodyPr>
          <a:lstStyle/>
          <a:p>
            <a:r>
              <a:rPr lang="en-US" sz="3200" dirty="0">
                <a:solidFill>
                  <a:schemeClr val="tx2"/>
                </a:solidFill>
              </a:rPr>
              <a:t>“The dogmas of the quiet past, are inadequate to the stormy present. The occasion is piled high with difficulty, and we must rise -- with the occasion.” </a:t>
            </a:r>
            <a:r>
              <a:rPr lang="en-US" sz="1400" dirty="0">
                <a:solidFill>
                  <a:schemeClr val="tx2"/>
                </a:solidFill>
              </a:rPr>
              <a:t>Annual Message to Congress - </a:t>
            </a:r>
            <a:br>
              <a:rPr lang="en-US" sz="1400" dirty="0">
                <a:solidFill>
                  <a:schemeClr val="tx2"/>
                </a:solidFill>
              </a:rPr>
            </a:br>
            <a:r>
              <a:rPr lang="en-US" sz="1400" dirty="0">
                <a:solidFill>
                  <a:schemeClr val="tx2"/>
                </a:solidFill>
              </a:rPr>
              <a:t>December 1, 1862</a:t>
            </a:r>
          </a:p>
        </p:txBody>
      </p:sp>
    </p:spTree>
    <p:extLst>
      <p:ext uri="{BB962C8B-B14F-4D97-AF65-F5344CB8AC3E}">
        <p14:creationId xmlns:p14="http://schemas.microsoft.com/office/powerpoint/2010/main" val="181747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375469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95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6700" dirty="0">
                <a:solidFill>
                  <a:srgbClr val="12284C"/>
                </a:solidFill>
                <a:latin typeface="Open Sans"/>
              </a:rPr>
              <a:t>Kansas leads the </a:t>
            </a:r>
            <a:r>
              <a:rPr lang="en-US" sz="6700" b="1" dirty="0">
                <a:solidFill>
                  <a:srgbClr val="FFA400"/>
                </a:solidFill>
                <a:latin typeface="Open Sans"/>
              </a:rPr>
              <a:t>world</a:t>
            </a:r>
            <a:r>
              <a:rPr lang="en-US" sz="6700" dirty="0">
                <a:solidFill>
                  <a:srgbClr val="12284C"/>
                </a:solidFill>
                <a:latin typeface="Open Sans"/>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400" b="1" dirty="0">
                <a:solidFill>
                  <a:schemeClr val="tx2"/>
                </a:solidFill>
                <a:latin typeface="Open Sans Light"/>
              </a:rPr>
              <a:t>Our Vision for Kansas ...</a:t>
            </a:r>
          </a:p>
        </p:txBody>
      </p:sp>
    </p:spTree>
    <p:extLst>
      <p:ext uri="{BB962C8B-B14F-4D97-AF65-F5344CB8AC3E}">
        <p14:creationId xmlns:p14="http://schemas.microsoft.com/office/powerpoint/2010/main" val="327371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BA67E-B11A-164E-BA6C-DD373CE82E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0474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0B9DD-7491-0E40-B3DD-51651600E7F8}"/>
              </a:ext>
            </a:extLst>
          </p:cNvPr>
          <p:cNvPicPr>
            <a:picLocks noChangeAspect="1"/>
          </p:cNvPicPr>
          <p:nvPr/>
        </p:nvPicPr>
        <p:blipFill>
          <a:blip r:embed="rId2"/>
          <a:stretch>
            <a:fillRect/>
          </a:stretch>
        </p:blipFill>
        <p:spPr>
          <a:xfrm>
            <a:off x="1286359" y="0"/>
            <a:ext cx="9955078" cy="6223627"/>
          </a:xfrm>
          <a:prstGeom prst="rect">
            <a:avLst/>
          </a:prstGeom>
        </p:spPr>
      </p:pic>
    </p:spTree>
    <p:extLst>
      <p:ext uri="{BB962C8B-B14F-4D97-AF65-F5344CB8AC3E}">
        <p14:creationId xmlns:p14="http://schemas.microsoft.com/office/powerpoint/2010/main" val="360363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44D8BE-3395-4F10-A24D-5A44DA88B7FB}"/>
              </a:ext>
            </a:extLst>
          </p:cNvPr>
          <p:cNvSpPr txBox="1"/>
          <p:nvPr/>
        </p:nvSpPr>
        <p:spPr>
          <a:xfrm>
            <a:off x="3314054" y="57147"/>
            <a:ext cx="5563892" cy="307777"/>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Stage 1- May 2020</a:t>
            </a:r>
          </a:p>
        </p:txBody>
      </p:sp>
      <p:sp>
        <p:nvSpPr>
          <p:cNvPr id="6" name="TextBox 5">
            <a:extLst>
              <a:ext uri="{FF2B5EF4-FFF2-40B4-BE49-F238E27FC236}">
                <a16:creationId xmlns:a16="http://schemas.microsoft.com/office/drawing/2014/main" id="{2056654D-8D70-4494-9127-B8C37D9748D2}"/>
              </a:ext>
            </a:extLst>
          </p:cNvPr>
          <p:cNvSpPr txBox="1"/>
          <p:nvPr/>
        </p:nvSpPr>
        <p:spPr>
          <a:xfrm>
            <a:off x="6565053" y="593257"/>
            <a:ext cx="3839789" cy="523220"/>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Instructional Team</a:t>
            </a:r>
            <a:br>
              <a:rPr lang="en-US" sz="1400" b="1" dirty="0">
                <a:solidFill>
                  <a:srgbClr val="12284C"/>
                </a:solidFill>
                <a:latin typeface="Open Sans Light"/>
              </a:rPr>
            </a:br>
            <a:r>
              <a:rPr lang="en-US" sz="1400" dirty="0">
                <a:solidFill>
                  <a:srgbClr val="12284C"/>
                </a:solidFill>
                <a:latin typeface="Open Sans Light"/>
              </a:rPr>
              <a:t>Competencies and Assessments</a:t>
            </a:r>
          </a:p>
        </p:txBody>
      </p:sp>
      <p:sp>
        <p:nvSpPr>
          <p:cNvPr id="8" name="TextBox 7">
            <a:extLst>
              <a:ext uri="{FF2B5EF4-FFF2-40B4-BE49-F238E27FC236}">
                <a16:creationId xmlns:a16="http://schemas.microsoft.com/office/drawing/2014/main" id="{8B0E47CE-298A-4116-B7A3-16CC1FF810B9}"/>
              </a:ext>
            </a:extLst>
          </p:cNvPr>
          <p:cNvSpPr txBox="1"/>
          <p:nvPr/>
        </p:nvSpPr>
        <p:spPr>
          <a:xfrm>
            <a:off x="2048923" y="585492"/>
            <a:ext cx="3447737" cy="523220"/>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Operations Team</a:t>
            </a:r>
          </a:p>
          <a:p>
            <a:pPr algn="ctr" defTabSz="609585"/>
            <a:r>
              <a:rPr lang="en-US" sz="1400" dirty="0">
                <a:solidFill>
                  <a:srgbClr val="12284C"/>
                </a:solidFill>
                <a:latin typeface="Open Sans Light"/>
              </a:rPr>
              <a:t>Operational Sample Guidelines</a:t>
            </a:r>
          </a:p>
        </p:txBody>
      </p:sp>
      <p:sp>
        <p:nvSpPr>
          <p:cNvPr id="12" name="Text Placeholder 11">
            <a:extLst>
              <a:ext uri="{FF2B5EF4-FFF2-40B4-BE49-F238E27FC236}">
                <a16:creationId xmlns:a16="http://schemas.microsoft.com/office/drawing/2014/main" id="{9CFFB885-D0FF-4AD9-A632-8E4366A40C48}"/>
              </a:ext>
            </a:extLst>
          </p:cNvPr>
          <p:cNvSpPr txBox="1">
            <a:spLocks noGrp="1"/>
          </p:cNvSpPr>
          <p:nvPr>
            <p:ph type="body" sz="half" idx="2"/>
          </p:nvPr>
        </p:nvSpPr>
        <p:spPr>
          <a:xfrm>
            <a:off x="3257248" y="1351669"/>
            <a:ext cx="5677503" cy="286232"/>
          </a:xfrm>
          <a:prstGeom prst="rect">
            <a:avLst/>
          </a:prstGeom>
          <a:noFill/>
          <a:ln w="41275">
            <a:solidFill>
              <a:srgbClr val="FFC000"/>
            </a:solidFill>
          </a:ln>
        </p:spPr>
        <p:txBody>
          <a:bodyPr wrap="square" rtlCol="0">
            <a:spAutoFit/>
          </a:bodyPr>
          <a:lstStyle/>
          <a:p>
            <a:pPr algn="ctr"/>
            <a:r>
              <a:rPr lang="en-US" sz="1400" b="1" dirty="0"/>
              <a:t>Stage 2 – June 2020</a:t>
            </a:r>
          </a:p>
        </p:txBody>
      </p:sp>
      <p:sp>
        <p:nvSpPr>
          <p:cNvPr id="13" name="TextBox 12">
            <a:extLst>
              <a:ext uri="{FF2B5EF4-FFF2-40B4-BE49-F238E27FC236}">
                <a16:creationId xmlns:a16="http://schemas.microsoft.com/office/drawing/2014/main" id="{EDC5055A-8C77-4E4D-8598-E14B801F03CA}"/>
              </a:ext>
            </a:extLst>
          </p:cNvPr>
          <p:cNvSpPr txBox="1"/>
          <p:nvPr/>
        </p:nvSpPr>
        <p:spPr>
          <a:xfrm>
            <a:off x="1225870" y="3053770"/>
            <a:ext cx="4882571" cy="861774"/>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Operations Team</a:t>
            </a:r>
          </a:p>
          <a:p>
            <a:pPr algn="ctr" defTabSz="609585"/>
            <a:r>
              <a:rPr lang="en-US" sz="1200" b="1" i="1" dirty="0">
                <a:solidFill>
                  <a:srgbClr val="12284C"/>
                </a:solidFill>
                <a:latin typeface="Open Sans Light"/>
              </a:rPr>
              <a:t>Transitions, Classroom Spaces, Facilities, Food Service, Transportation, Common Spaces and Extra and Co-Curricular</a:t>
            </a:r>
          </a:p>
          <a:p>
            <a:pPr algn="ctr" defTabSz="609585"/>
            <a:r>
              <a:rPr lang="en-US" sz="1200" b="1" i="1" dirty="0">
                <a:solidFill>
                  <a:srgbClr val="12284C"/>
                </a:solidFill>
                <a:latin typeface="Open Sans Light"/>
              </a:rPr>
              <a:t>Co-Chairs:  Frank Harwood and Ashley Goss</a:t>
            </a:r>
          </a:p>
        </p:txBody>
      </p:sp>
      <p:sp>
        <p:nvSpPr>
          <p:cNvPr id="14" name="TextBox 13">
            <a:extLst>
              <a:ext uri="{FF2B5EF4-FFF2-40B4-BE49-F238E27FC236}">
                <a16:creationId xmlns:a16="http://schemas.microsoft.com/office/drawing/2014/main" id="{114BF24F-539D-40B6-850A-31F1FAE0768D}"/>
              </a:ext>
            </a:extLst>
          </p:cNvPr>
          <p:cNvSpPr txBox="1"/>
          <p:nvPr/>
        </p:nvSpPr>
        <p:spPr>
          <a:xfrm>
            <a:off x="6854250" y="3063493"/>
            <a:ext cx="4785755" cy="677108"/>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Implementation Team</a:t>
            </a:r>
          </a:p>
          <a:p>
            <a:pPr algn="ctr" defTabSz="609585"/>
            <a:r>
              <a:rPr lang="en-US" sz="1200" b="1" i="1" dirty="0">
                <a:solidFill>
                  <a:srgbClr val="12284C"/>
                </a:solidFill>
                <a:latin typeface="Open Sans Light"/>
              </a:rPr>
              <a:t>Blended Models of Learning Competency Based Instruction Measuring Student Learning</a:t>
            </a:r>
          </a:p>
        </p:txBody>
      </p:sp>
      <p:sp>
        <p:nvSpPr>
          <p:cNvPr id="15" name="TextBox 14">
            <a:extLst>
              <a:ext uri="{FF2B5EF4-FFF2-40B4-BE49-F238E27FC236}">
                <a16:creationId xmlns:a16="http://schemas.microsoft.com/office/drawing/2014/main" id="{064D3ED0-F505-4504-86B0-FBFD46E4868A}"/>
              </a:ext>
            </a:extLst>
          </p:cNvPr>
          <p:cNvSpPr txBox="1"/>
          <p:nvPr/>
        </p:nvSpPr>
        <p:spPr>
          <a:xfrm>
            <a:off x="2621587" y="1974383"/>
            <a:ext cx="7082724" cy="861774"/>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Oversight Team</a:t>
            </a:r>
          </a:p>
          <a:p>
            <a:pPr algn="ctr" defTabSz="609585"/>
            <a:r>
              <a:rPr lang="en-US" sz="1200" dirty="0">
                <a:solidFill>
                  <a:srgbClr val="12284C"/>
                </a:solidFill>
                <a:latin typeface="Open Sans Light"/>
              </a:rPr>
              <a:t>Consistent Messaging, Clarity, Formatting, Support/Feedback to Teams, Assist in reviewing </a:t>
            </a:r>
            <a:r>
              <a:rPr lang="en-US" sz="1200" dirty="0"/>
              <a:t>agency policies and practices to support school districts</a:t>
            </a:r>
          </a:p>
          <a:p>
            <a:pPr algn="ctr" defTabSz="609585"/>
            <a:r>
              <a:rPr lang="en-US" sz="1200" dirty="0">
                <a:solidFill>
                  <a:srgbClr val="12284C"/>
                </a:solidFill>
                <a:latin typeface="Open Sans Light"/>
              </a:rPr>
              <a:t>Co-Chairs:  </a:t>
            </a:r>
            <a:r>
              <a:rPr lang="en-US" sz="1200" i="1" dirty="0">
                <a:solidFill>
                  <a:srgbClr val="12284C"/>
                </a:solidFill>
                <a:latin typeface="Open Sans Light"/>
              </a:rPr>
              <a:t>Cory Gibson and Shannon Ralph</a:t>
            </a:r>
            <a:endParaRPr lang="en-US" sz="1200" dirty="0">
              <a:solidFill>
                <a:srgbClr val="12284C"/>
              </a:solidFill>
              <a:latin typeface="Open Sans Light"/>
            </a:endParaRPr>
          </a:p>
        </p:txBody>
      </p:sp>
      <p:sp>
        <p:nvSpPr>
          <p:cNvPr id="16" name="TextBox 15">
            <a:extLst>
              <a:ext uri="{FF2B5EF4-FFF2-40B4-BE49-F238E27FC236}">
                <a16:creationId xmlns:a16="http://schemas.microsoft.com/office/drawing/2014/main" id="{3D20E86C-8340-4D5B-8458-5F9878C19448}"/>
              </a:ext>
            </a:extLst>
          </p:cNvPr>
          <p:cNvSpPr txBox="1"/>
          <p:nvPr/>
        </p:nvSpPr>
        <p:spPr>
          <a:xfrm>
            <a:off x="6577494" y="3863646"/>
            <a:ext cx="1388044" cy="646331"/>
          </a:xfrm>
          <a:prstGeom prst="rect">
            <a:avLst/>
          </a:prstGeom>
          <a:noFill/>
          <a:ln w="41275">
            <a:noFill/>
          </a:ln>
        </p:spPr>
        <p:txBody>
          <a:bodyPr wrap="square" rtlCol="0">
            <a:spAutoFit/>
          </a:bodyPr>
          <a:lstStyle/>
          <a:p>
            <a:pPr algn="ctr" defTabSz="609585"/>
            <a:r>
              <a:rPr lang="en-US" sz="1200" b="1" dirty="0">
                <a:solidFill>
                  <a:srgbClr val="12284C"/>
                </a:solidFill>
                <a:latin typeface="Open Sans Light"/>
              </a:rPr>
              <a:t>PreK-2</a:t>
            </a:r>
          </a:p>
          <a:p>
            <a:pPr algn="ctr" defTabSz="609585"/>
            <a:r>
              <a:rPr lang="en-US" sz="1200" b="1" i="1" dirty="0">
                <a:solidFill>
                  <a:srgbClr val="12284C"/>
                </a:solidFill>
                <a:latin typeface="Open Sans Light"/>
              </a:rPr>
              <a:t>Rachel Meenen</a:t>
            </a:r>
          </a:p>
          <a:p>
            <a:pPr algn="ctr" defTabSz="609585"/>
            <a:r>
              <a:rPr lang="en-US" sz="1200" b="1" i="1" dirty="0">
                <a:solidFill>
                  <a:srgbClr val="12284C"/>
                </a:solidFill>
                <a:latin typeface="Open Sans Light"/>
              </a:rPr>
              <a:t>Tammy Mitchell</a:t>
            </a:r>
          </a:p>
        </p:txBody>
      </p:sp>
      <p:sp>
        <p:nvSpPr>
          <p:cNvPr id="18" name="TextBox 17">
            <a:extLst>
              <a:ext uri="{FF2B5EF4-FFF2-40B4-BE49-F238E27FC236}">
                <a16:creationId xmlns:a16="http://schemas.microsoft.com/office/drawing/2014/main" id="{C7782DB6-140F-4189-964D-CC25BF470F54}"/>
              </a:ext>
            </a:extLst>
          </p:cNvPr>
          <p:cNvSpPr txBox="1"/>
          <p:nvPr/>
        </p:nvSpPr>
        <p:spPr>
          <a:xfrm>
            <a:off x="7953985" y="3862201"/>
            <a:ext cx="1206812" cy="646331"/>
          </a:xfrm>
          <a:prstGeom prst="rect">
            <a:avLst/>
          </a:prstGeom>
          <a:noFill/>
          <a:ln w="41275">
            <a:noFill/>
          </a:ln>
        </p:spPr>
        <p:txBody>
          <a:bodyPr wrap="square" rtlCol="0">
            <a:spAutoFit/>
          </a:bodyPr>
          <a:lstStyle/>
          <a:p>
            <a:pPr algn="ctr" defTabSz="609585"/>
            <a:r>
              <a:rPr lang="en-US" sz="1200" b="1" dirty="0">
                <a:solidFill>
                  <a:srgbClr val="12284C"/>
                </a:solidFill>
                <a:latin typeface="Open Sans Light"/>
              </a:rPr>
              <a:t>3-5</a:t>
            </a:r>
          </a:p>
          <a:p>
            <a:pPr algn="ctr" defTabSz="609585"/>
            <a:r>
              <a:rPr lang="en-US" sz="1200" b="1" i="1" dirty="0">
                <a:solidFill>
                  <a:srgbClr val="12284C"/>
                </a:solidFill>
                <a:latin typeface="Open Sans Light"/>
              </a:rPr>
              <a:t>April Baugh</a:t>
            </a:r>
          </a:p>
          <a:p>
            <a:pPr algn="ctr" defTabSz="609585"/>
            <a:r>
              <a:rPr lang="en-US" sz="1200" b="1" i="1" dirty="0">
                <a:solidFill>
                  <a:srgbClr val="12284C"/>
                </a:solidFill>
                <a:latin typeface="Open Sans Light"/>
              </a:rPr>
              <a:t>Cindy Hadicke</a:t>
            </a:r>
          </a:p>
        </p:txBody>
      </p:sp>
      <p:sp>
        <p:nvSpPr>
          <p:cNvPr id="19" name="TextBox 18">
            <a:extLst>
              <a:ext uri="{FF2B5EF4-FFF2-40B4-BE49-F238E27FC236}">
                <a16:creationId xmlns:a16="http://schemas.microsoft.com/office/drawing/2014/main" id="{35BB3428-9256-45A2-9912-1D8C2D9F25A8}"/>
              </a:ext>
            </a:extLst>
          </p:cNvPr>
          <p:cNvSpPr txBox="1"/>
          <p:nvPr/>
        </p:nvSpPr>
        <p:spPr>
          <a:xfrm>
            <a:off x="9227310" y="3865867"/>
            <a:ext cx="1137132" cy="646331"/>
          </a:xfrm>
          <a:prstGeom prst="rect">
            <a:avLst/>
          </a:prstGeom>
          <a:noFill/>
          <a:ln w="41275">
            <a:noFill/>
          </a:ln>
        </p:spPr>
        <p:txBody>
          <a:bodyPr wrap="square" rtlCol="0">
            <a:spAutoFit/>
          </a:bodyPr>
          <a:lstStyle/>
          <a:p>
            <a:pPr algn="ctr" defTabSz="609585"/>
            <a:r>
              <a:rPr lang="en-US" sz="1200" b="1" dirty="0">
                <a:solidFill>
                  <a:srgbClr val="12284C"/>
                </a:solidFill>
                <a:latin typeface="Open Sans Light"/>
              </a:rPr>
              <a:t>6-8</a:t>
            </a:r>
          </a:p>
          <a:p>
            <a:pPr algn="ctr" defTabSz="609585"/>
            <a:r>
              <a:rPr lang="en-US" sz="1200" b="1" i="1" dirty="0">
                <a:solidFill>
                  <a:srgbClr val="12284C"/>
                </a:solidFill>
                <a:latin typeface="Open Sans Light"/>
              </a:rPr>
              <a:t>Keil Hileman</a:t>
            </a:r>
          </a:p>
          <a:p>
            <a:pPr algn="ctr" defTabSz="609585"/>
            <a:r>
              <a:rPr lang="en-US" sz="1200" b="1" i="1" dirty="0">
                <a:solidFill>
                  <a:srgbClr val="12284C"/>
                </a:solidFill>
                <a:latin typeface="Open Sans Light"/>
              </a:rPr>
              <a:t>Joann McRell</a:t>
            </a:r>
          </a:p>
        </p:txBody>
      </p:sp>
      <p:sp>
        <p:nvSpPr>
          <p:cNvPr id="20" name="TextBox 19">
            <a:extLst>
              <a:ext uri="{FF2B5EF4-FFF2-40B4-BE49-F238E27FC236}">
                <a16:creationId xmlns:a16="http://schemas.microsoft.com/office/drawing/2014/main" id="{3C856CA1-979F-46AF-A04C-3410837062A9}"/>
              </a:ext>
            </a:extLst>
          </p:cNvPr>
          <p:cNvSpPr txBox="1"/>
          <p:nvPr/>
        </p:nvSpPr>
        <p:spPr>
          <a:xfrm>
            <a:off x="10332907" y="3883828"/>
            <a:ext cx="1388044" cy="646331"/>
          </a:xfrm>
          <a:prstGeom prst="rect">
            <a:avLst/>
          </a:prstGeom>
          <a:noFill/>
          <a:ln w="41275">
            <a:noFill/>
          </a:ln>
        </p:spPr>
        <p:txBody>
          <a:bodyPr wrap="square" rtlCol="0">
            <a:spAutoFit/>
          </a:bodyPr>
          <a:lstStyle/>
          <a:p>
            <a:pPr algn="ctr" defTabSz="609585"/>
            <a:r>
              <a:rPr lang="en-US" sz="1200" b="1" dirty="0">
                <a:solidFill>
                  <a:srgbClr val="12284C"/>
                </a:solidFill>
                <a:latin typeface="Open Sans Light"/>
              </a:rPr>
              <a:t>9-12</a:t>
            </a:r>
          </a:p>
          <a:p>
            <a:pPr algn="ctr" defTabSz="609585"/>
            <a:r>
              <a:rPr lang="en-US" sz="1200" b="1" i="1" dirty="0">
                <a:solidFill>
                  <a:srgbClr val="12284C"/>
                </a:solidFill>
                <a:latin typeface="Open Sans Light"/>
              </a:rPr>
              <a:t>Nathan McAlister</a:t>
            </a:r>
          </a:p>
          <a:p>
            <a:pPr algn="ctr" defTabSz="609585"/>
            <a:r>
              <a:rPr lang="en-US" sz="1200" b="1" i="1" dirty="0">
                <a:solidFill>
                  <a:srgbClr val="12284C"/>
                </a:solidFill>
                <a:latin typeface="Open Sans Light"/>
              </a:rPr>
              <a:t>Jay Scott</a:t>
            </a:r>
          </a:p>
        </p:txBody>
      </p:sp>
      <p:sp>
        <p:nvSpPr>
          <p:cNvPr id="4" name="Isosceles Triangle 3">
            <a:extLst>
              <a:ext uri="{FF2B5EF4-FFF2-40B4-BE49-F238E27FC236}">
                <a16:creationId xmlns:a16="http://schemas.microsoft.com/office/drawing/2014/main" id="{C129FCE1-70C4-4BEE-9C92-D63F7177E21C}"/>
              </a:ext>
            </a:extLst>
          </p:cNvPr>
          <p:cNvSpPr/>
          <p:nvPr/>
        </p:nvSpPr>
        <p:spPr>
          <a:xfrm rot="10800000">
            <a:off x="8558974" y="2847569"/>
            <a:ext cx="371959" cy="184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1" name="Isosceles Triangle 20">
            <a:extLst>
              <a:ext uri="{FF2B5EF4-FFF2-40B4-BE49-F238E27FC236}">
                <a16:creationId xmlns:a16="http://schemas.microsoft.com/office/drawing/2014/main" id="{B2B9E18C-6E52-418C-8096-0509EB036B92}"/>
              </a:ext>
            </a:extLst>
          </p:cNvPr>
          <p:cNvSpPr/>
          <p:nvPr/>
        </p:nvSpPr>
        <p:spPr>
          <a:xfrm rot="10800000">
            <a:off x="7849894" y="388387"/>
            <a:ext cx="371959" cy="184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2" name="Isosceles Triangle 21">
            <a:extLst>
              <a:ext uri="{FF2B5EF4-FFF2-40B4-BE49-F238E27FC236}">
                <a16:creationId xmlns:a16="http://schemas.microsoft.com/office/drawing/2014/main" id="{F8D28A18-FFC6-45C1-BA70-956857A36BC2}"/>
              </a:ext>
            </a:extLst>
          </p:cNvPr>
          <p:cNvSpPr/>
          <p:nvPr/>
        </p:nvSpPr>
        <p:spPr>
          <a:xfrm rot="10800000">
            <a:off x="3534348" y="2852691"/>
            <a:ext cx="371959" cy="184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3" name="Isosceles Triangle 22">
            <a:extLst>
              <a:ext uri="{FF2B5EF4-FFF2-40B4-BE49-F238E27FC236}">
                <a16:creationId xmlns:a16="http://schemas.microsoft.com/office/drawing/2014/main" id="{64614359-3709-49DC-B283-8FCEE34B1149}"/>
              </a:ext>
            </a:extLst>
          </p:cNvPr>
          <p:cNvSpPr/>
          <p:nvPr/>
        </p:nvSpPr>
        <p:spPr>
          <a:xfrm rot="10800000">
            <a:off x="4150961" y="388387"/>
            <a:ext cx="371959" cy="184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4" name="Isosceles Triangle 23">
            <a:extLst>
              <a:ext uri="{FF2B5EF4-FFF2-40B4-BE49-F238E27FC236}">
                <a16:creationId xmlns:a16="http://schemas.microsoft.com/office/drawing/2014/main" id="{CF4B3CBE-42F2-46F1-AE08-EDDE6D312C9B}"/>
              </a:ext>
            </a:extLst>
          </p:cNvPr>
          <p:cNvSpPr/>
          <p:nvPr/>
        </p:nvSpPr>
        <p:spPr>
          <a:xfrm rot="10800000">
            <a:off x="5496660" y="1118436"/>
            <a:ext cx="1114016" cy="2332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5" name="Isosceles Triangle 24">
            <a:extLst>
              <a:ext uri="{FF2B5EF4-FFF2-40B4-BE49-F238E27FC236}">
                <a16:creationId xmlns:a16="http://schemas.microsoft.com/office/drawing/2014/main" id="{DB508D3C-166C-4F36-9912-C32C0A67F99F}"/>
              </a:ext>
            </a:extLst>
          </p:cNvPr>
          <p:cNvSpPr/>
          <p:nvPr/>
        </p:nvSpPr>
        <p:spPr>
          <a:xfrm rot="10800000">
            <a:off x="5588421" y="1663780"/>
            <a:ext cx="1022255" cy="3027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6" name="Isosceles Triangle 25">
            <a:extLst>
              <a:ext uri="{FF2B5EF4-FFF2-40B4-BE49-F238E27FC236}">
                <a16:creationId xmlns:a16="http://schemas.microsoft.com/office/drawing/2014/main" id="{E7D7FF40-5DA4-4C9D-88B7-17A78F667BBD}"/>
              </a:ext>
            </a:extLst>
          </p:cNvPr>
          <p:cNvSpPr/>
          <p:nvPr/>
        </p:nvSpPr>
        <p:spPr>
          <a:xfrm rot="10800000">
            <a:off x="7163377" y="3750682"/>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7" name="Isosceles Triangle 26">
            <a:extLst>
              <a:ext uri="{FF2B5EF4-FFF2-40B4-BE49-F238E27FC236}">
                <a16:creationId xmlns:a16="http://schemas.microsoft.com/office/drawing/2014/main" id="{77FBD800-C89F-492B-A2C6-A2B022A637A8}"/>
              </a:ext>
            </a:extLst>
          </p:cNvPr>
          <p:cNvSpPr/>
          <p:nvPr/>
        </p:nvSpPr>
        <p:spPr>
          <a:xfrm rot="10800000">
            <a:off x="8415159" y="3757961"/>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8" name="Isosceles Triangle 27">
            <a:extLst>
              <a:ext uri="{FF2B5EF4-FFF2-40B4-BE49-F238E27FC236}">
                <a16:creationId xmlns:a16="http://schemas.microsoft.com/office/drawing/2014/main" id="{ECCBC2B2-4883-4F7B-97DC-26B8910B6288}"/>
              </a:ext>
            </a:extLst>
          </p:cNvPr>
          <p:cNvSpPr/>
          <p:nvPr/>
        </p:nvSpPr>
        <p:spPr>
          <a:xfrm rot="10800000">
            <a:off x="9666942" y="3774700"/>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9" name="Isosceles Triangle 28">
            <a:extLst>
              <a:ext uri="{FF2B5EF4-FFF2-40B4-BE49-F238E27FC236}">
                <a16:creationId xmlns:a16="http://schemas.microsoft.com/office/drawing/2014/main" id="{947921EC-624A-43BB-A4DC-2935F41BE28F}"/>
              </a:ext>
            </a:extLst>
          </p:cNvPr>
          <p:cNvSpPr/>
          <p:nvPr/>
        </p:nvSpPr>
        <p:spPr>
          <a:xfrm rot="10800000">
            <a:off x="10892130" y="3757962"/>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51" name="Text Placeholder 11">
            <a:extLst>
              <a:ext uri="{FF2B5EF4-FFF2-40B4-BE49-F238E27FC236}">
                <a16:creationId xmlns:a16="http://schemas.microsoft.com/office/drawing/2014/main" id="{737418D1-3DBC-B940-A732-14FDE700BE18}"/>
              </a:ext>
            </a:extLst>
          </p:cNvPr>
          <p:cNvSpPr txBox="1">
            <a:spLocks/>
          </p:cNvSpPr>
          <p:nvPr/>
        </p:nvSpPr>
        <p:spPr>
          <a:xfrm>
            <a:off x="3314054" y="4791579"/>
            <a:ext cx="5677503" cy="286232"/>
          </a:xfrm>
          <a:prstGeom prst="rect">
            <a:avLst/>
          </a:prstGeom>
          <a:noFill/>
          <a:ln w="41275">
            <a:solidFill>
              <a:srgbClr val="FFC000"/>
            </a:solidFill>
          </a:ln>
        </p:spPr>
        <p:txBody>
          <a:bodyPr vert="horz" wrap="square" lIns="91440" tIns="45720" rIns="91440" bIns="45720" rtlCol="0">
            <a:spAutoFit/>
          </a:bodyPr>
          <a:lstStyle>
            <a:lvl1pPr marL="0" indent="0" algn="l" defTabSz="914377"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l" defTabSz="914377"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377" indent="0" algn="l" defTabSz="914377"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566" indent="0" algn="l" defTabSz="914377"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754" indent="0"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400" b="1" dirty="0"/>
              <a:t>Stage 3 – July 2020</a:t>
            </a:r>
          </a:p>
        </p:txBody>
      </p:sp>
      <p:sp>
        <p:nvSpPr>
          <p:cNvPr id="52" name="Isosceles Triangle 25">
            <a:extLst>
              <a:ext uri="{FF2B5EF4-FFF2-40B4-BE49-F238E27FC236}">
                <a16:creationId xmlns:a16="http://schemas.microsoft.com/office/drawing/2014/main" id="{EBA4C9C3-60BD-E04E-8BCE-C88799D39C5D}"/>
              </a:ext>
            </a:extLst>
          </p:cNvPr>
          <p:cNvSpPr/>
          <p:nvPr/>
        </p:nvSpPr>
        <p:spPr>
          <a:xfrm rot="10800000">
            <a:off x="4393986" y="5108589"/>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53" name="Isosceles Triangle 25">
            <a:extLst>
              <a:ext uri="{FF2B5EF4-FFF2-40B4-BE49-F238E27FC236}">
                <a16:creationId xmlns:a16="http://schemas.microsoft.com/office/drawing/2014/main" id="{7C6D974D-30EA-2A44-9E4C-E37111EAA179}"/>
              </a:ext>
            </a:extLst>
          </p:cNvPr>
          <p:cNvSpPr/>
          <p:nvPr/>
        </p:nvSpPr>
        <p:spPr>
          <a:xfrm rot="10800000">
            <a:off x="7683675" y="5091390"/>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54" name="TextBox 53">
            <a:extLst>
              <a:ext uri="{FF2B5EF4-FFF2-40B4-BE49-F238E27FC236}">
                <a16:creationId xmlns:a16="http://schemas.microsoft.com/office/drawing/2014/main" id="{5C3A68FB-5C35-084D-B631-715B20798ED4}"/>
              </a:ext>
            </a:extLst>
          </p:cNvPr>
          <p:cNvSpPr txBox="1"/>
          <p:nvPr/>
        </p:nvSpPr>
        <p:spPr>
          <a:xfrm>
            <a:off x="3377925" y="5243789"/>
            <a:ext cx="2289989" cy="307777"/>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500+ Educators</a:t>
            </a:r>
          </a:p>
        </p:txBody>
      </p:sp>
      <p:sp>
        <p:nvSpPr>
          <p:cNvPr id="56" name="TextBox 55">
            <a:extLst>
              <a:ext uri="{FF2B5EF4-FFF2-40B4-BE49-F238E27FC236}">
                <a16:creationId xmlns:a16="http://schemas.microsoft.com/office/drawing/2014/main" id="{4E35B55E-E543-D64E-891D-36676AAD3EDC}"/>
              </a:ext>
            </a:extLst>
          </p:cNvPr>
          <p:cNvSpPr txBox="1"/>
          <p:nvPr/>
        </p:nvSpPr>
        <p:spPr>
          <a:xfrm>
            <a:off x="6614031" y="5243788"/>
            <a:ext cx="2289989" cy="307777"/>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Redesign Schools</a:t>
            </a:r>
          </a:p>
        </p:txBody>
      </p:sp>
      <p:sp>
        <p:nvSpPr>
          <p:cNvPr id="57" name="Isosceles Triangle 25">
            <a:extLst>
              <a:ext uri="{FF2B5EF4-FFF2-40B4-BE49-F238E27FC236}">
                <a16:creationId xmlns:a16="http://schemas.microsoft.com/office/drawing/2014/main" id="{30960ED8-2032-0345-AC06-9C086C0698CD}"/>
              </a:ext>
            </a:extLst>
          </p:cNvPr>
          <p:cNvSpPr/>
          <p:nvPr/>
        </p:nvSpPr>
        <p:spPr>
          <a:xfrm rot="10800000">
            <a:off x="5667912" y="5551564"/>
            <a:ext cx="946113" cy="1237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58" name="Text Placeholder 11">
            <a:extLst>
              <a:ext uri="{FF2B5EF4-FFF2-40B4-BE49-F238E27FC236}">
                <a16:creationId xmlns:a16="http://schemas.microsoft.com/office/drawing/2014/main" id="{FA15D5D2-FEFD-D043-866D-0DEA3AAAAE7F}"/>
              </a:ext>
            </a:extLst>
          </p:cNvPr>
          <p:cNvSpPr txBox="1">
            <a:spLocks/>
          </p:cNvSpPr>
          <p:nvPr/>
        </p:nvSpPr>
        <p:spPr>
          <a:xfrm>
            <a:off x="3621023" y="5696023"/>
            <a:ext cx="5083852" cy="424732"/>
          </a:xfrm>
          <a:prstGeom prst="rect">
            <a:avLst/>
          </a:prstGeom>
          <a:noFill/>
          <a:ln w="41275">
            <a:solidFill>
              <a:srgbClr val="FFC000"/>
            </a:solidFill>
          </a:ln>
        </p:spPr>
        <p:txBody>
          <a:bodyPr vert="horz" wrap="square" lIns="91440" tIns="45720" rIns="91440" bIns="45720" rtlCol="0">
            <a:spAutoFit/>
          </a:bodyPr>
          <a:lstStyle>
            <a:lvl1pPr marL="0" indent="0" algn="l" defTabSz="914377"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l" defTabSz="914377"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377" indent="0" algn="l" defTabSz="914377"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566" indent="0" algn="l" defTabSz="914377"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754" indent="0"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200" b="1" i="1" dirty="0"/>
              <a:t>Identify the professional development needs of Kansas Educators to implement these models</a:t>
            </a:r>
          </a:p>
        </p:txBody>
      </p:sp>
      <p:sp>
        <p:nvSpPr>
          <p:cNvPr id="60" name="Isosceles Triangle 21">
            <a:extLst>
              <a:ext uri="{FF2B5EF4-FFF2-40B4-BE49-F238E27FC236}">
                <a16:creationId xmlns:a16="http://schemas.microsoft.com/office/drawing/2014/main" id="{835912CC-90B4-8744-B084-1926ECA07F2A}"/>
              </a:ext>
            </a:extLst>
          </p:cNvPr>
          <p:cNvSpPr/>
          <p:nvPr/>
        </p:nvSpPr>
        <p:spPr>
          <a:xfrm rot="10800000">
            <a:off x="6108441" y="3757961"/>
            <a:ext cx="745809" cy="1002838"/>
          </a:xfrm>
          <a:prstGeom prst="triangle">
            <a:avLst>
              <a:gd name="adj" fmla="val 53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Tree>
    <p:extLst>
      <p:ext uri="{BB962C8B-B14F-4D97-AF65-F5344CB8AC3E}">
        <p14:creationId xmlns:p14="http://schemas.microsoft.com/office/powerpoint/2010/main" val="83442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t>Team Voices</a:t>
            </a:r>
          </a:p>
        </p:txBody>
      </p:sp>
      <p:sp>
        <p:nvSpPr>
          <p:cNvPr id="3" name="Text Placeholder 2">
            <a:extLst>
              <a:ext uri="{FF2B5EF4-FFF2-40B4-BE49-F238E27FC236}">
                <a16:creationId xmlns:a16="http://schemas.microsoft.com/office/drawing/2014/main" id="{837F62FF-D708-40AE-864D-07D3F3BE41F6}"/>
              </a:ext>
            </a:extLst>
          </p:cNvPr>
          <p:cNvSpPr>
            <a:spLocks noGrp="1"/>
          </p:cNvSpPr>
          <p:nvPr>
            <p:ph type="body" idx="1"/>
          </p:nvPr>
        </p:nvSpPr>
        <p:spPr>
          <a:xfrm>
            <a:off x="420981" y="1647583"/>
            <a:ext cx="5157787" cy="550595"/>
          </a:xfrm>
        </p:spPr>
        <p:txBody>
          <a:bodyPr>
            <a:noAutofit/>
          </a:bodyPr>
          <a:lstStyle/>
          <a:p>
            <a:pPr algn="ctr"/>
            <a:r>
              <a:rPr lang="en-US" sz="3733" dirty="0"/>
              <a:t>Operations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839789" y="2231758"/>
            <a:ext cx="5157787" cy="3420897"/>
          </a:xfrm>
        </p:spPr>
        <p:txBody>
          <a:bodyPr>
            <a:normAutofit/>
          </a:bodyPr>
          <a:lstStyle/>
          <a:p>
            <a:pPr>
              <a:buClr>
                <a:schemeClr val="accent1"/>
              </a:buClr>
              <a:buSzPct val="125000"/>
            </a:pPr>
            <a:r>
              <a:rPr lang="en-US" sz="2667" dirty="0">
                <a:latin typeface="+mn-lt"/>
              </a:rPr>
              <a:t>KDHE, School Administration, Teachers, Transportation Directors, Nurses, Food Service, Facilities Directors, State and Local Board Members, Board Clerks, Business Managers, County Health Officials, Legislature, KSDE Staff</a:t>
            </a:r>
          </a:p>
        </p:txBody>
      </p:sp>
      <p:sp>
        <p:nvSpPr>
          <p:cNvPr id="5" name="Text Placeholder 4">
            <a:extLst>
              <a:ext uri="{FF2B5EF4-FFF2-40B4-BE49-F238E27FC236}">
                <a16:creationId xmlns:a16="http://schemas.microsoft.com/office/drawing/2014/main" id="{36682B6B-7DFC-4DFC-A2FC-56D28097E400}"/>
              </a:ext>
            </a:extLst>
          </p:cNvPr>
          <p:cNvSpPr>
            <a:spLocks noGrp="1"/>
          </p:cNvSpPr>
          <p:nvPr>
            <p:ph type="body" sz="quarter" idx="3"/>
          </p:nvPr>
        </p:nvSpPr>
        <p:spPr>
          <a:xfrm>
            <a:off x="6172201" y="1714743"/>
            <a:ext cx="5183188" cy="483435"/>
          </a:xfrm>
        </p:spPr>
        <p:txBody>
          <a:bodyPr>
            <a:noAutofit/>
          </a:bodyPr>
          <a:lstStyle/>
          <a:p>
            <a:pPr algn="ctr"/>
            <a:r>
              <a:rPr lang="en-US" sz="3733" dirty="0"/>
              <a:t>Instruction</a:t>
            </a: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269923" y="2231757"/>
            <a:ext cx="5183188" cy="3420899"/>
          </a:xfrm>
        </p:spPr>
        <p:txBody>
          <a:bodyPr>
            <a:normAutofit/>
          </a:bodyPr>
          <a:lstStyle/>
          <a:p>
            <a:pPr>
              <a:buClr>
                <a:schemeClr val="accent1"/>
              </a:buClr>
              <a:buSzPct val="125000"/>
            </a:pPr>
            <a:r>
              <a:rPr lang="en-US" sz="2667" dirty="0">
                <a:latin typeface="+mn-lt"/>
              </a:rPr>
              <a:t>State and Local Board Members, Legislature, Parents, Counselors, School Psychologists, Curriculum Directors, Library Media Specialists, Service Centers, Teachers, including core content, SPED, ESL, Arts, PE, and Music</a:t>
            </a:r>
          </a:p>
        </p:txBody>
      </p:sp>
    </p:spTree>
    <p:extLst>
      <p:ext uri="{BB962C8B-B14F-4D97-AF65-F5344CB8AC3E}">
        <p14:creationId xmlns:p14="http://schemas.microsoft.com/office/powerpoint/2010/main" val="2300662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t>Goals for all Stages</a:t>
            </a:r>
          </a:p>
        </p:txBody>
      </p:sp>
      <p:sp>
        <p:nvSpPr>
          <p:cNvPr id="3" name="Text Placeholder 2">
            <a:extLst>
              <a:ext uri="{FF2B5EF4-FFF2-40B4-BE49-F238E27FC236}">
                <a16:creationId xmlns:a16="http://schemas.microsoft.com/office/drawing/2014/main" id="{837F62FF-D708-40AE-864D-07D3F3BE41F6}"/>
              </a:ext>
            </a:extLst>
          </p:cNvPr>
          <p:cNvSpPr>
            <a:spLocks noGrp="1"/>
          </p:cNvSpPr>
          <p:nvPr>
            <p:ph type="body" idx="1"/>
          </p:nvPr>
        </p:nvSpPr>
        <p:spPr>
          <a:xfrm>
            <a:off x="361464" y="2157299"/>
            <a:ext cx="5157787" cy="550595"/>
          </a:xfrm>
        </p:spPr>
        <p:txBody>
          <a:bodyPr>
            <a:noAutofit/>
          </a:bodyPr>
          <a:lstStyle/>
          <a:p>
            <a:pPr algn="ctr"/>
            <a:r>
              <a:rPr lang="en-US" sz="3200" dirty="0"/>
              <a:t>Have Strong Learning Environments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683131" y="2707894"/>
            <a:ext cx="5157787" cy="3420897"/>
          </a:xfrm>
        </p:spPr>
        <p:txBody>
          <a:bodyPr>
            <a:normAutofit/>
          </a:bodyPr>
          <a:lstStyle/>
          <a:p>
            <a:pPr>
              <a:buClr>
                <a:schemeClr val="accent1"/>
              </a:buClr>
              <a:buSzPct val="125000"/>
            </a:pPr>
            <a:r>
              <a:rPr lang="en-US" sz="2667" dirty="0">
                <a:latin typeface="+mn-lt"/>
              </a:rPr>
              <a:t>Academic rigor needs to be high and students need to be engaged on a daily basis. </a:t>
            </a:r>
          </a:p>
          <a:p>
            <a:pPr>
              <a:buClr>
                <a:schemeClr val="accent1"/>
              </a:buClr>
              <a:buSzPct val="125000"/>
            </a:pPr>
            <a:r>
              <a:rPr lang="en-US" sz="2667" dirty="0">
                <a:latin typeface="+mn-lt"/>
              </a:rPr>
              <a:t>Social-Emotional support and learning must be a high priority and a part of any plan.</a:t>
            </a:r>
          </a:p>
          <a:p>
            <a:pPr>
              <a:buClr>
                <a:schemeClr val="accent1"/>
              </a:buClr>
              <a:buSzPct val="125000"/>
            </a:pPr>
            <a:r>
              <a:rPr lang="en-US" sz="2667" dirty="0">
                <a:latin typeface="+mn-lt"/>
              </a:rPr>
              <a:t>Equity and Access is essential for families. </a:t>
            </a:r>
          </a:p>
        </p:txBody>
      </p:sp>
      <p:sp>
        <p:nvSpPr>
          <p:cNvPr id="5" name="Text Placeholder 4">
            <a:extLst>
              <a:ext uri="{FF2B5EF4-FFF2-40B4-BE49-F238E27FC236}">
                <a16:creationId xmlns:a16="http://schemas.microsoft.com/office/drawing/2014/main" id="{36682B6B-7DFC-4DFC-A2FC-56D28097E400}"/>
              </a:ext>
            </a:extLst>
          </p:cNvPr>
          <p:cNvSpPr>
            <a:spLocks noGrp="1"/>
          </p:cNvSpPr>
          <p:nvPr>
            <p:ph type="body" sz="quarter" idx="3"/>
          </p:nvPr>
        </p:nvSpPr>
        <p:spPr>
          <a:xfrm>
            <a:off x="6096000" y="2231758"/>
            <a:ext cx="5183188" cy="483435"/>
          </a:xfrm>
        </p:spPr>
        <p:txBody>
          <a:bodyPr>
            <a:noAutofit/>
          </a:bodyPr>
          <a:lstStyle/>
          <a:p>
            <a:pPr algn="ctr"/>
            <a:r>
              <a:rPr lang="en-US" sz="3200" dirty="0"/>
              <a:t>Keep Students and </a:t>
            </a:r>
          </a:p>
          <a:p>
            <a:pPr algn="ctr"/>
            <a:r>
              <a:rPr lang="en-US" sz="3200" dirty="0"/>
              <a:t>Staff Safe</a:t>
            </a: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351082" y="2707894"/>
            <a:ext cx="5183188" cy="3420899"/>
          </a:xfrm>
        </p:spPr>
        <p:txBody>
          <a:bodyPr>
            <a:normAutofit/>
          </a:bodyPr>
          <a:lstStyle/>
          <a:p>
            <a:pPr>
              <a:buClr>
                <a:schemeClr val="accent1"/>
              </a:buClr>
              <a:buSzPct val="125000"/>
            </a:pPr>
            <a:r>
              <a:rPr lang="en-US" sz="2667" dirty="0">
                <a:latin typeface="+mn-lt"/>
              </a:rPr>
              <a:t>No environment can guarantee safety, but strong precautions can be taken to ensure the environment is as safe as possible.</a:t>
            </a:r>
          </a:p>
          <a:p>
            <a:pPr>
              <a:buClr>
                <a:schemeClr val="accent1"/>
              </a:buClr>
              <a:buSzPct val="125000"/>
            </a:pPr>
            <a:r>
              <a:rPr lang="en-US" sz="2667" dirty="0">
                <a:latin typeface="+mn-lt"/>
              </a:rPr>
              <a:t>Schools should enable families to maximize their learning options.</a:t>
            </a:r>
          </a:p>
        </p:txBody>
      </p:sp>
    </p:spTree>
    <p:extLst>
      <p:ext uri="{BB962C8B-B14F-4D97-AF65-F5344CB8AC3E}">
        <p14:creationId xmlns:p14="http://schemas.microsoft.com/office/powerpoint/2010/main" val="366837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74;p17">
            <a:extLst>
              <a:ext uri="{FF2B5EF4-FFF2-40B4-BE49-F238E27FC236}">
                <a16:creationId xmlns:a16="http://schemas.microsoft.com/office/drawing/2014/main" id="{8049FEAC-4CDB-5642-84F5-368C33F7BBD8}"/>
              </a:ext>
            </a:extLst>
          </p:cNvPr>
          <p:cNvSpPr txBox="1">
            <a:spLocks noGrp="1"/>
          </p:cNvSpPr>
          <p:nvPr>
            <p:ph type="title"/>
          </p:nvPr>
        </p:nvSpPr>
        <p:spPr>
          <a:xfrm>
            <a:off x="2028668" y="184311"/>
            <a:ext cx="7886700" cy="71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Learning Environments</a:t>
            </a:r>
            <a:endParaRPr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Google Shape;275;p17">
            <a:extLst>
              <a:ext uri="{FF2B5EF4-FFF2-40B4-BE49-F238E27FC236}">
                <a16:creationId xmlns:a16="http://schemas.microsoft.com/office/drawing/2014/main" id="{00F23668-A3CE-AA40-B44B-94004B160C10}"/>
              </a:ext>
            </a:extLst>
          </p:cNvPr>
          <p:cNvSpPr txBox="1">
            <a:spLocks/>
          </p:cNvSpPr>
          <p:nvPr/>
        </p:nvSpPr>
        <p:spPr>
          <a:xfrm>
            <a:off x="1434559" y="974836"/>
            <a:ext cx="9322881" cy="8151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buFont typeface="Arial" panose="020B0604020202020204" pitchFamily="34" charset="0"/>
              <a:buNone/>
            </a:pPr>
            <a:r>
              <a:rPr lang="en-US" sz="2400" dirty="0">
                <a:solidFill>
                  <a:schemeClr val="tx2"/>
                </a:solidFill>
              </a:rPr>
              <a:t>Understanding the need to be flexible during the 2020-21 school year, three different </a:t>
            </a:r>
            <a:r>
              <a:rPr lang="en-US" sz="2400" dirty="0"/>
              <a:t>learning environments were defined.</a:t>
            </a:r>
          </a:p>
        </p:txBody>
      </p:sp>
      <p:sp>
        <p:nvSpPr>
          <p:cNvPr id="10" name="Google Shape;276;p17">
            <a:extLst>
              <a:ext uri="{FF2B5EF4-FFF2-40B4-BE49-F238E27FC236}">
                <a16:creationId xmlns:a16="http://schemas.microsoft.com/office/drawing/2014/main" id="{D57199B8-227C-6B4A-85BC-9028B356A6B5}"/>
              </a:ext>
            </a:extLst>
          </p:cNvPr>
          <p:cNvSpPr txBox="1"/>
          <p:nvPr/>
        </p:nvSpPr>
        <p:spPr>
          <a:xfrm>
            <a:off x="1481865" y="2035444"/>
            <a:ext cx="2758698"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On-Site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low.</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can operate at 100% capacity with precautions.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practiced where feasible.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and spectator events will meet local guidelines</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p:txBody>
      </p:sp>
      <p:sp>
        <p:nvSpPr>
          <p:cNvPr id="11" name="Google Shape;277;p17">
            <a:extLst>
              <a:ext uri="{FF2B5EF4-FFF2-40B4-BE49-F238E27FC236}">
                <a16:creationId xmlns:a16="http://schemas.microsoft.com/office/drawing/2014/main" id="{E37D807E-382B-C340-8345-BEE8E287F6E1}"/>
              </a:ext>
            </a:extLst>
          </p:cNvPr>
          <p:cNvSpPr txBox="1"/>
          <p:nvPr/>
        </p:nvSpPr>
        <p:spPr>
          <a:xfrm>
            <a:off x="4490158" y="2035444"/>
            <a:ext cx="2963720"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Hybrid</a:t>
            </a:r>
            <a:endParaRPr sz="20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moderate.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will operate at reduced capacity (50%) with students alternating between on-site and remote learning.</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enforced.</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will meet local guidelines (15)</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endParaRPr sz="1600" dirty="0">
              <a:solidFill>
                <a:schemeClr val="tx2"/>
              </a:solidFill>
              <a:ea typeface="Calibri"/>
              <a:cs typeface="Calibri"/>
              <a:sym typeface="Calibri"/>
            </a:endParaRPr>
          </a:p>
        </p:txBody>
      </p:sp>
      <p:sp>
        <p:nvSpPr>
          <p:cNvPr id="12" name="Google Shape;278;p17">
            <a:extLst>
              <a:ext uri="{FF2B5EF4-FFF2-40B4-BE49-F238E27FC236}">
                <a16:creationId xmlns:a16="http://schemas.microsoft.com/office/drawing/2014/main" id="{F1798E2D-7680-024B-B42F-5EA410D8DB09}"/>
              </a:ext>
            </a:extLst>
          </p:cNvPr>
          <p:cNvSpPr txBox="1"/>
          <p:nvPr/>
        </p:nvSpPr>
        <p:spPr>
          <a:xfrm>
            <a:off x="7710253" y="2035443"/>
            <a:ext cx="2758697"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Remote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high.</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 capacity restricted to essential staff and activities.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strictly enforced.</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Group sizes will meet local guidelines (10 or fewer).</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3091950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p:tgtEl>
                                          <p:spTgt spid="11"/>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KSDE-powerpoint.potx" id="{560FEE78-F0EB-4EE5-B25E-5A36841B55F6}" vid="{089AAB6C-FBBF-45B4-AB09-7EE40DB5FA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4238</TotalTime>
  <Words>2101</Words>
  <Application>Microsoft Office PowerPoint</Application>
  <PresentationFormat>Widescreen</PresentationFormat>
  <Paragraphs>274</Paragraphs>
  <Slides>29</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Arial Black</vt:lpstr>
      <vt:lpstr>Calibri</vt:lpstr>
      <vt:lpstr>Open Sans</vt:lpstr>
      <vt:lpstr>Open Sans Light</vt:lpstr>
      <vt:lpstr>Open Sans Semibold</vt:lpstr>
      <vt:lpstr>Symbol</vt:lpstr>
      <vt:lpstr>Wingdings</vt:lpstr>
      <vt:lpstr>1_Custom Design</vt:lpstr>
      <vt:lpstr>4_Office Theme</vt:lpstr>
      <vt:lpstr>5_Office Theme</vt:lpstr>
      <vt:lpstr>Kansas CTE Conference 2020</vt:lpstr>
      <vt:lpstr>PowerPoint Presentation</vt:lpstr>
      <vt:lpstr>PowerPoint Presentation</vt:lpstr>
      <vt:lpstr>PowerPoint Presentation</vt:lpstr>
      <vt:lpstr>PowerPoint Presentation</vt:lpstr>
      <vt:lpstr>PowerPoint Presentation</vt:lpstr>
      <vt:lpstr>Team Voices</vt:lpstr>
      <vt:lpstr>Goals for all Stages</vt:lpstr>
      <vt:lpstr>Learning Environments</vt:lpstr>
      <vt:lpstr>Considerations for Learning Environments </vt:lpstr>
      <vt:lpstr>What to do now?</vt:lpstr>
      <vt:lpstr>2019 Kansans Can Star Awards</vt:lpstr>
      <vt:lpstr>2019 Kansans Can Star Awards</vt:lpstr>
      <vt:lpstr>2019 Kansans Can Star Awards</vt:lpstr>
      <vt:lpstr>PowerPoint Presentation</vt:lpstr>
      <vt:lpstr>PowerPoint Presentation</vt:lpstr>
      <vt:lpstr>PowerPoint Presentation</vt:lpstr>
      <vt:lpstr>Changes in Kansas Workforce</vt:lpstr>
      <vt:lpstr>Changes in Kansas Workforce</vt:lpstr>
      <vt:lpstr>industry comments</vt:lpstr>
      <vt:lpstr>PowerPoint Presentation</vt:lpstr>
      <vt:lpstr>PowerPoint Presentation</vt:lpstr>
      <vt:lpstr>PowerPoint Presentation</vt:lpstr>
      <vt:lpstr>PowerPoint Presentation</vt:lpstr>
      <vt:lpstr>PowerPoint Presentation</vt:lpstr>
      <vt:lpstr>PowerPoint Presentation</vt:lpstr>
      <vt:lpstr>Our Leadership Challenge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Change 2020</dc:title>
  <dc:creator>Randy Watson</dc:creator>
  <cp:lastModifiedBy>Penny Rice</cp:lastModifiedBy>
  <cp:revision>36</cp:revision>
  <cp:lastPrinted>2020-07-27T13:12:14Z</cp:lastPrinted>
  <dcterms:created xsi:type="dcterms:W3CDTF">2020-06-15T13:23:11Z</dcterms:created>
  <dcterms:modified xsi:type="dcterms:W3CDTF">2020-07-29T16:26:23Z</dcterms:modified>
</cp:coreProperties>
</file>