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Arial Narrow"/>
      <p:regular r:id="rId19"/>
      <p:bold r:id="rId20"/>
      <p:italic r:id="rId21"/>
      <p:boldItalic r:id="rId22"/>
    </p:embeddedFont>
    <p:embeddedFont>
      <p:font typeface="Open Sans SemiBold"/>
      <p:regular r:id="rId23"/>
      <p:bold r:id="rId24"/>
      <p:italic r:id="rId25"/>
      <p:boldItalic r:id="rId26"/>
    </p:embeddedFont>
    <p:embeddedFont>
      <p:font typeface="Roboto Light"/>
      <p:regular r:id="rId27"/>
      <p:bold r:id="rId28"/>
      <p:italic r:id="rId29"/>
      <p:boldItalic r:id="rId30"/>
    </p:embeddedFont>
    <p:embeddedFont>
      <p:font typeface="Arial Black"/>
      <p:regular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font" Target="fonts/ArialNarrow-bold.fntdata"/><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font" Target="fonts/ArialNarrow-boldItalic.fntdata"/><Relationship Id="rId21" Type="http://schemas.openxmlformats.org/officeDocument/2006/relationships/font" Target="fonts/ArialNarrow-italic.fntdata"/><Relationship Id="rId43" Type="http://schemas.openxmlformats.org/officeDocument/2006/relationships/font" Target="fonts/CenturyGothic-boldItalic.fntdata"/><Relationship Id="rId24" Type="http://schemas.openxmlformats.org/officeDocument/2006/relationships/font" Target="fonts/OpenSansSemiBold-bold.fntdata"/><Relationship Id="rId23" Type="http://schemas.openxmlformats.org/officeDocument/2006/relationships/font" Target="fonts/OpenSans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SemiBold-boldItalic.fntdata"/><Relationship Id="rId25" Type="http://schemas.openxmlformats.org/officeDocument/2006/relationships/font" Target="fonts/OpenSansSemiBold-italic.fntdata"/><Relationship Id="rId28" Type="http://schemas.openxmlformats.org/officeDocument/2006/relationships/font" Target="fonts/RobotoLight-bold.fntdata"/><Relationship Id="rId27" Type="http://schemas.openxmlformats.org/officeDocument/2006/relationships/font" Target="fonts/Roboto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Black-regular.fntdata"/><Relationship Id="rId30" Type="http://schemas.openxmlformats.org/officeDocument/2006/relationships/font" Target="fonts/RobotoLight-boldItalic.fntdata"/><Relationship Id="rId11" Type="http://schemas.openxmlformats.org/officeDocument/2006/relationships/slide" Target="slides/slide6.xml"/><Relationship Id="rId33" Type="http://schemas.openxmlformats.org/officeDocument/2006/relationships/font" Target="fonts/OpenSansLight-bold.fntdata"/><Relationship Id="rId10" Type="http://schemas.openxmlformats.org/officeDocument/2006/relationships/slide" Target="slides/slide5.xml"/><Relationship Id="rId32" Type="http://schemas.openxmlformats.org/officeDocument/2006/relationships/font" Target="fonts/OpenSansLight-regular.fntdata"/><Relationship Id="rId13" Type="http://schemas.openxmlformats.org/officeDocument/2006/relationships/slide" Target="slides/slide8.xml"/><Relationship Id="rId35" Type="http://schemas.openxmlformats.org/officeDocument/2006/relationships/font" Target="fonts/OpenSansLight-boldItalic.fntdata"/><Relationship Id="rId12" Type="http://schemas.openxmlformats.org/officeDocument/2006/relationships/slide" Target="slides/slide7.xml"/><Relationship Id="rId34" Type="http://schemas.openxmlformats.org/officeDocument/2006/relationships/font" Target="fonts/OpenSansLight-italic.fntdata"/><Relationship Id="rId15" Type="http://schemas.openxmlformats.org/officeDocument/2006/relationships/font" Target="fonts/Roboto-regular.fntdata"/><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font" Target="fonts/Roboto-italic.fntdata"/><Relationship Id="rId39" Type="http://schemas.openxmlformats.org/officeDocument/2006/relationships/font" Target="fonts/OpenSans-boldItalic.fntdata"/><Relationship Id="rId16" Type="http://schemas.openxmlformats.org/officeDocument/2006/relationships/font" Target="fonts/Roboto-bold.fntdata"/><Relationship Id="rId38" Type="http://schemas.openxmlformats.org/officeDocument/2006/relationships/font" Target="fonts/OpenSans-italic.fntdata"/><Relationship Id="rId19" Type="http://schemas.openxmlformats.org/officeDocument/2006/relationships/font" Target="fonts/ArialNarrow-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7c4a66851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c4a66851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7c4a66851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c4a66851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c4a668510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c4a668510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c4a668510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c4a668510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7c4a66851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c4a66851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7c4a66851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c4a66851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7c4a668510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c4a668510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7c4a668510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c4a668510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c4a66851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c4a66851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33" name="Shape 133"/>
        <p:cNvGrpSpPr/>
        <p:nvPr/>
      </p:nvGrpSpPr>
      <p:grpSpPr>
        <a:xfrm>
          <a:off x="0" y="0"/>
          <a:ext cx="0" cy="0"/>
          <a:chOff x="0" y="0"/>
          <a:chExt cx="0" cy="0"/>
        </a:xfrm>
      </p:grpSpPr>
      <p:sp>
        <p:nvSpPr>
          <p:cNvPr id="134" name="Google Shape;134;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2"/>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8" name="Google Shape;138;p22"/>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2"/>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40" name="Shape 140"/>
        <p:cNvGrpSpPr/>
        <p:nvPr/>
      </p:nvGrpSpPr>
      <p:grpSpPr>
        <a:xfrm>
          <a:off x="0" y="0"/>
          <a:ext cx="0" cy="0"/>
          <a:chOff x="0" y="0"/>
          <a:chExt cx="0" cy="0"/>
        </a:xfrm>
      </p:grpSpPr>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2" name="Google Shape;142;p2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3" name="Google Shape;143;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45" name="Google Shape;145;p2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46" name="Google Shape;146;p2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47" name="Shape 147"/>
        <p:cNvGrpSpPr/>
        <p:nvPr/>
      </p:nvGrpSpPr>
      <p:grpSpPr>
        <a:xfrm>
          <a:off x="0" y="0"/>
          <a:ext cx="0" cy="0"/>
          <a:chOff x="0" y="0"/>
          <a:chExt cx="0" cy="0"/>
        </a:xfrm>
      </p:grpSpPr>
      <p:sp>
        <p:nvSpPr>
          <p:cNvPr id="148" name="Google Shape;148;p24"/>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4"/>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50" name="Google Shape;150;p2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4"/>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54" name="Google Shape;154;p2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55" name="Google Shape;155;p24"/>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56" name="Shape 156"/>
        <p:cNvGrpSpPr/>
        <p:nvPr/>
      </p:nvGrpSpPr>
      <p:grpSpPr>
        <a:xfrm>
          <a:off x="0" y="0"/>
          <a:ext cx="0" cy="0"/>
          <a:chOff x="0" y="0"/>
          <a:chExt cx="0" cy="0"/>
        </a:xfrm>
      </p:grpSpPr>
      <p:sp>
        <p:nvSpPr>
          <p:cNvPr id="157" name="Google Shape;157;p2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58" name="Google Shape;158;p2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59" name="Google Shape;159;p2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60" name="Shape 160"/>
        <p:cNvGrpSpPr/>
        <p:nvPr/>
      </p:nvGrpSpPr>
      <p:grpSpPr>
        <a:xfrm>
          <a:off x="0" y="0"/>
          <a:ext cx="0" cy="0"/>
          <a:chOff x="0" y="0"/>
          <a:chExt cx="0" cy="0"/>
        </a:xfrm>
      </p:grpSpPr>
      <p:sp>
        <p:nvSpPr>
          <p:cNvPr id="161" name="Google Shape;161;p2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62" name="Google Shape;162;p2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67" name="Google Shape;167;p2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8" name="Google Shape;168;p2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69" name="Google Shape;169;p2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0" name="Shape 170"/>
        <p:cNvGrpSpPr/>
        <p:nvPr/>
      </p:nvGrpSpPr>
      <p:grpSpPr>
        <a:xfrm>
          <a:off x="0" y="0"/>
          <a:ext cx="0" cy="0"/>
          <a:chOff x="0" y="0"/>
          <a:chExt cx="0" cy="0"/>
        </a:xfrm>
      </p:grpSpPr>
      <p:sp>
        <p:nvSpPr>
          <p:cNvPr id="171" name="Google Shape;171;p27"/>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2" name="Google Shape;172;p2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27"/>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27"/>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6" name="Shape 176"/>
        <p:cNvGrpSpPr/>
        <p:nvPr/>
      </p:nvGrpSpPr>
      <p:grpSpPr>
        <a:xfrm>
          <a:off x="0" y="0"/>
          <a:ext cx="0" cy="0"/>
          <a:chOff x="0" y="0"/>
          <a:chExt cx="0" cy="0"/>
        </a:xfrm>
      </p:grpSpPr>
      <p:sp>
        <p:nvSpPr>
          <p:cNvPr id="177" name="Google Shape;177;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81" name="Google Shape;181;p28"/>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82" name="Google Shape;182;p28"/>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28"/>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84" name="Shape 184"/>
        <p:cNvGrpSpPr/>
        <p:nvPr/>
      </p:nvGrpSpPr>
      <p:grpSpPr>
        <a:xfrm>
          <a:off x="0" y="0"/>
          <a:ext cx="0" cy="0"/>
          <a:chOff x="0" y="0"/>
          <a:chExt cx="0" cy="0"/>
        </a:xfrm>
      </p:grpSpPr>
      <p:sp>
        <p:nvSpPr>
          <p:cNvPr id="185" name="Google Shape;185;p29"/>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6" name="Google Shape;186;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88" name="Shape 188"/>
        <p:cNvGrpSpPr/>
        <p:nvPr/>
      </p:nvGrpSpPr>
      <p:grpSpPr>
        <a:xfrm>
          <a:off x="0" y="0"/>
          <a:ext cx="0" cy="0"/>
          <a:chOff x="0" y="0"/>
          <a:chExt cx="0" cy="0"/>
        </a:xfrm>
      </p:grpSpPr>
      <p:sp>
        <p:nvSpPr>
          <p:cNvPr id="189" name="Google Shape;189;p30"/>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0" name="Google Shape;190;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1" name="Google Shape;191;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2" name="Google Shape;192;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0"/>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194" name="Shape 194"/>
        <p:cNvGrpSpPr/>
        <p:nvPr/>
      </p:nvGrpSpPr>
      <p:grpSpPr>
        <a:xfrm>
          <a:off x="0" y="0"/>
          <a:ext cx="0" cy="0"/>
          <a:chOff x="0" y="0"/>
          <a:chExt cx="0" cy="0"/>
        </a:xfrm>
      </p:grpSpPr>
      <p:sp>
        <p:nvSpPr>
          <p:cNvPr id="195" name="Google Shape;195;p31"/>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96" name="Shape 196"/>
        <p:cNvGrpSpPr/>
        <p:nvPr/>
      </p:nvGrpSpPr>
      <p:grpSpPr>
        <a:xfrm>
          <a:off x="0" y="0"/>
          <a:ext cx="0" cy="0"/>
          <a:chOff x="0" y="0"/>
          <a:chExt cx="0" cy="0"/>
        </a:xfrm>
      </p:grpSpPr>
      <p:sp>
        <p:nvSpPr>
          <p:cNvPr id="197" name="Google Shape;197;p32"/>
          <p:cNvSpPr txBox="1"/>
          <p:nvPr/>
        </p:nvSpPr>
        <p:spPr>
          <a:xfrm>
            <a:off x="210364" y="4886295"/>
            <a:ext cx="4742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8" name="Google Shape;198;p32"/>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hoto Slide">
  <p:cSld name="Text Photo Slide">
    <p:spTree>
      <p:nvGrpSpPr>
        <p:cNvPr id="199" name="Shape 199"/>
        <p:cNvGrpSpPr/>
        <p:nvPr/>
      </p:nvGrpSpPr>
      <p:grpSpPr>
        <a:xfrm>
          <a:off x="0" y="0"/>
          <a:ext cx="0" cy="0"/>
          <a:chOff x="0" y="0"/>
          <a:chExt cx="0" cy="0"/>
        </a:xfrm>
      </p:grpSpPr>
      <p:sp>
        <p:nvSpPr>
          <p:cNvPr id="200" name="Google Shape;200;p33"/>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01" name="Google Shape;201;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2" name="Google Shape;202;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3" name="Google Shape;203;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33"/>
          <p:cNvSpPr txBox="1"/>
          <p:nvPr>
            <p:ph idx="1" type="body"/>
          </p:nvPr>
        </p:nvSpPr>
        <p:spPr>
          <a:xfrm>
            <a:off x="649224" y="1211985"/>
            <a:ext cx="5599200" cy="3188700"/>
          </a:xfrm>
          <a:prstGeom prst="rect">
            <a:avLst/>
          </a:prstGeom>
          <a:blipFill rotWithShape="1">
            <a:blip r:embed="rId2">
              <a:alphaModFix/>
            </a:blip>
            <a:stretch>
              <a:fillRect b="0" l="0" r="0" t="0"/>
            </a:stretch>
          </a:blipFill>
          <a:ln>
            <a:noFill/>
          </a:ln>
        </p:spPr>
        <p:txBody>
          <a:bodyPr anchorCtr="0" anchor="ctr" bIns="365750" lIns="365750" spcFirstLastPara="1" rIns="365750" wrap="square" tIns="365750">
            <a:noAutofit/>
          </a:bodyPr>
          <a:lstStyle>
            <a:lvl1pPr indent="-228600" lvl="0" marL="45720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73380" lvl="1" marL="914400"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indent="-365760" lvl="2" marL="1371600"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indent="-358139" lvl="3" marL="1828800"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indent="-350520" lvl="4" marL="2286000"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05" name="Google Shape;205;p33"/>
          <p:cNvSpPr/>
          <p:nvPr>
            <p:ph idx="2" type="pic"/>
          </p:nvPr>
        </p:nvSpPr>
        <p:spPr>
          <a:xfrm>
            <a:off x="6324600" y="1211263"/>
            <a:ext cx="2170200" cy="28845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 2">
    <p:spTree>
      <p:nvGrpSpPr>
        <p:cNvPr id="206" name="Shape 206"/>
        <p:cNvGrpSpPr/>
        <p:nvPr/>
      </p:nvGrpSpPr>
      <p:grpSpPr>
        <a:xfrm>
          <a:off x="0" y="0"/>
          <a:ext cx="0" cy="0"/>
          <a:chOff x="0" y="0"/>
          <a:chExt cx="0" cy="0"/>
        </a:xfrm>
      </p:grpSpPr>
      <p:pic>
        <p:nvPicPr>
          <p:cNvPr id="207" name="Google Shape;207;p34"/>
          <p:cNvPicPr preferRelativeResize="0"/>
          <p:nvPr/>
        </p:nvPicPr>
        <p:blipFill rotWithShape="1">
          <a:blip r:embed="rId2">
            <a:alphaModFix/>
          </a:blip>
          <a:srcRect b="0" l="0" r="0" t="0"/>
          <a:stretch/>
        </p:blipFill>
        <p:spPr>
          <a:xfrm>
            <a:off x="1115616" y="679847"/>
            <a:ext cx="7896224" cy="4463654"/>
          </a:xfrm>
          <a:prstGeom prst="rect">
            <a:avLst/>
          </a:prstGeom>
          <a:noFill/>
          <a:ln>
            <a:noFill/>
          </a:ln>
        </p:spPr>
      </p:pic>
      <p:sp>
        <p:nvSpPr>
          <p:cNvPr id="208" name="Google Shape;208;p34"/>
          <p:cNvSpPr txBox="1"/>
          <p:nvPr/>
        </p:nvSpPr>
        <p:spPr>
          <a:xfrm>
            <a:off x="2563416" y="4864894"/>
            <a:ext cx="4873200" cy="253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1284B"/>
                </a:solidFill>
                <a:latin typeface="Arial Black"/>
                <a:ea typeface="Arial Black"/>
                <a:cs typeface="Arial Black"/>
                <a:sym typeface="Arial Black"/>
              </a:rPr>
              <a:t>Kansas leads the world in the success of each student.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209" name="Shape 209"/>
        <p:cNvGrpSpPr/>
        <p:nvPr/>
      </p:nvGrpSpPr>
      <p:grpSpPr>
        <a:xfrm>
          <a:off x="0" y="0"/>
          <a:ext cx="0" cy="0"/>
          <a:chOff x="0" y="0"/>
          <a:chExt cx="0" cy="0"/>
        </a:xfrm>
      </p:grpSpPr>
      <p:sp>
        <p:nvSpPr>
          <p:cNvPr id="210" name="Google Shape;210;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atin typeface="Arial Black"/>
                <a:ea typeface="Arial Black"/>
                <a:cs typeface="Arial Black"/>
                <a:sym typeface="Arial Black"/>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211" name="Google Shape;211;p35"/>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 name="Google Shape;212;p35"/>
          <p:cNvSpPr txBox="1"/>
          <p:nvPr>
            <p:ph idx="2" type="body"/>
          </p:nvPr>
        </p:nvSpPr>
        <p:spPr>
          <a:xfrm>
            <a:off x="46291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213" name="Shape 213"/>
        <p:cNvGrpSpPr/>
        <p:nvPr/>
      </p:nvGrpSpPr>
      <p:grpSpPr>
        <a:xfrm>
          <a:off x="0" y="0"/>
          <a:ext cx="0" cy="0"/>
          <a:chOff x="0" y="0"/>
          <a:chExt cx="0" cy="0"/>
        </a:xfrm>
      </p:grpSpPr>
      <p:sp>
        <p:nvSpPr>
          <p:cNvPr id="214" name="Google Shape;214;p36"/>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5" name="Google Shape;215;p3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3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3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36"/>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9" name="Google Shape;219;p36"/>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theme" Target="../theme/theme2.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Designing the Rocket: Empathize</a:t>
            </a:r>
            <a:endParaRPr/>
          </a:p>
        </p:txBody>
      </p:sp>
      <p:sp>
        <p:nvSpPr>
          <p:cNvPr id="225" name="Google Shape;225;p37"/>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Student Profiles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2682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Helen A- 10th Grade</a:t>
            </a:r>
            <a:endParaRPr/>
          </a:p>
        </p:txBody>
      </p:sp>
      <p:sp>
        <p:nvSpPr>
          <p:cNvPr id="231" name="Google Shape;231;p38"/>
          <p:cNvSpPr txBox="1"/>
          <p:nvPr/>
        </p:nvSpPr>
        <p:spPr>
          <a:xfrm>
            <a:off x="4670500" y="238075"/>
            <a:ext cx="4191300" cy="43383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teachers welcome me in class and are happy when I’m present.</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follow all directions to the best of my ability and don’t ask many questions even if I don’t fully understand what I’m doing.</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Most of my classes are boring and I feel like they go through everything too fast.</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parents are glad I joined the soccer team; I did it for the PE credit at first, but am having fun.</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I’m struggling to keep up with all of my work, but really want to stay eligible so I can play in the game.</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therapist believes that teetering on </a:t>
            </a:r>
            <a:r>
              <a:rPr lang="en" sz="1600">
                <a:solidFill>
                  <a:srgbClr val="818285"/>
                </a:solidFill>
                <a:latin typeface="Roboto Light"/>
                <a:ea typeface="Roboto Light"/>
                <a:cs typeface="Roboto Light"/>
                <a:sym typeface="Roboto Light"/>
              </a:rPr>
              <a:t>eligibility</a:t>
            </a:r>
            <a:r>
              <a:rPr lang="en" sz="1600">
                <a:solidFill>
                  <a:srgbClr val="818285"/>
                </a:solidFill>
                <a:latin typeface="Roboto Light"/>
                <a:ea typeface="Roboto Light"/>
                <a:cs typeface="Roboto Light"/>
                <a:sym typeface="Roboto Light"/>
              </a:rPr>
              <a:t> has started to drain my motivation to try my hardest.</a:t>
            </a:r>
            <a:endParaRPr sz="1600">
              <a:solidFill>
                <a:srgbClr val="818285"/>
              </a:solidFill>
              <a:latin typeface="Roboto Light"/>
              <a:ea typeface="Roboto Light"/>
              <a:cs typeface="Roboto Light"/>
              <a:sym typeface="Roboto Light"/>
            </a:endParaRPr>
          </a:p>
        </p:txBody>
      </p:sp>
      <p:pic>
        <p:nvPicPr>
          <p:cNvPr id="232" name="Google Shape;232;p38"/>
          <p:cNvPicPr preferRelativeResize="0"/>
          <p:nvPr/>
        </p:nvPicPr>
        <p:blipFill>
          <a:blip r:embed="rId3">
            <a:alphaModFix/>
          </a:blip>
          <a:stretch>
            <a:fillRect/>
          </a:stretch>
        </p:blipFill>
        <p:spPr>
          <a:xfrm>
            <a:off x="193900" y="1314300"/>
            <a:ext cx="4055921" cy="3330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4206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Marcel L- 4th Grade</a:t>
            </a:r>
            <a:endParaRPr/>
          </a:p>
        </p:txBody>
      </p:sp>
      <p:pic>
        <p:nvPicPr>
          <p:cNvPr id="238" name="Google Shape;238;p39"/>
          <p:cNvPicPr preferRelativeResize="0"/>
          <p:nvPr/>
        </p:nvPicPr>
        <p:blipFill>
          <a:blip r:embed="rId3">
            <a:alphaModFix/>
          </a:blip>
          <a:stretch>
            <a:fillRect/>
          </a:stretch>
        </p:blipFill>
        <p:spPr>
          <a:xfrm>
            <a:off x="131675" y="1228675"/>
            <a:ext cx="4100799" cy="3578875"/>
          </a:xfrm>
          <a:prstGeom prst="rect">
            <a:avLst/>
          </a:prstGeom>
          <a:noFill/>
          <a:ln>
            <a:noFill/>
          </a:ln>
        </p:spPr>
      </p:pic>
      <p:sp>
        <p:nvSpPr>
          <p:cNvPr id="239" name="Google Shape;239;p39"/>
          <p:cNvSpPr txBox="1"/>
          <p:nvPr/>
        </p:nvSpPr>
        <p:spPr>
          <a:xfrm>
            <a:off x="4670499" y="314275"/>
            <a:ext cx="4191300" cy="34164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“What did you say? I have a hard time paying attention. My mother says it’s “selective hearing”.</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try my hardest to do what the teacher says, I feel good when I make them happy.</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math teacher learned from my band teacher that I focus better when I get to stand up. Now I like doing math more!</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band instructor wants me to stay after school for lessons, but I can’t because my mom has to pick me and my little sister up before her second job.</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School is fun when we get to do projects and move around the room, but that only happens on Fridays.</a:t>
            </a:r>
            <a:endParaRPr sz="1600">
              <a:solidFill>
                <a:srgbClr val="43434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1920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Deanna T- 5th Grade</a:t>
            </a:r>
            <a:endParaRPr/>
          </a:p>
        </p:txBody>
      </p:sp>
      <p:pic>
        <p:nvPicPr>
          <p:cNvPr id="245" name="Google Shape;245;p40"/>
          <p:cNvPicPr preferRelativeResize="0"/>
          <p:nvPr/>
        </p:nvPicPr>
        <p:blipFill>
          <a:blip r:embed="rId3">
            <a:alphaModFix/>
          </a:blip>
          <a:stretch>
            <a:fillRect/>
          </a:stretch>
        </p:blipFill>
        <p:spPr>
          <a:xfrm>
            <a:off x="0" y="1461525"/>
            <a:ext cx="4723963" cy="3335950"/>
          </a:xfrm>
          <a:prstGeom prst="rect">
            <a:avLst/>
          </a:prstGeom>
          <a:noFill/>
          <a:ln>
            <a:noFill/>
          </a:ln>
        </p:spPr>
      </p:pic>
      <p:sp>
        <p:nvSpPr>
          <p:cNvPr id="246" name="Google Shape;246;p40"/>
          <p:cNvSpPr txBox="1"/>
          <p:nvPr/>
        </p:nvSpPr>
        <p:spPr>
          <a:xfrm>
            <a:off x="4670499" y="314275"/>
            <a:ext cx="4191300" cy="34164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really like school!</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have lots of best friends and get good grades.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teachers would never describe me as shy or someone who needs to speak up more.</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follow the same routine almost every day and this helps me be successful.</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Reading class is boring; we read books that are too easy for me, and the teacher has to go so slow to make sure everyone is on the same page.</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like when we work in math stations because I get to work with a partner and talk out how to solve the problems.</a:t>
            </a:r>
            <a:endParaRPr sz="1600">
              <a:solidFill>
                <a:srgbClr val="818285"/>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1158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Mora M- 12th Grade</a:t>
            </a:r>
            <a:endParaRPr/>
          </a:p>
        </p:txBody>
      </p:sp>
      <p:pic>
        <p:nvPicPr>
          <p:cNvPr id="252" name="Google Shape;252;p41"/>
          <p:cNvPicPr preferRelativeResize="0"/>
          <p:nvPr/>
        </p:nvPicPr>
        <p:blipFill>
          <a:blip r:embed="rId3">
            <a:alphaModFix/>
          </a:blip>
          <a:stretch>
            <a:fillRect/>
          </a:stretch>
        </p:blipFill>
        <p:spPr>
          <a:xfrm>
            <a:off x="193900" y="1152388"/>
            <a:ext cx="4365699" cy="3721364"/>
          </a:xfrm>
          <a:prstGeom prst="rect">
            <a:avLst/>
          </a:prstGeom>
          <a:noFill/>
          <a:ln>
            <a:noFill/>
          </a:ln>
        </p:spPr>
      </p:pic>
      <p:sp>
        <p:nvSpPr>
          <p:cNvPr id="253" name="Google Shape;253;p41"/>
          <p:cNvSpPr txBox="1"/>
          <p:nvPr/>
        </p:nvSpPr>
        <p:spPr>
          <a:xfrm>
            <a:off x="4670499" y="314275"/>
            <a:ext cx="4191300" cy="34164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It feels so good to almost be done with high school!</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Overall, I had a good experience in school and felt like I was recognized for my success and accomplishments.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I’ve always done my best in smaller classes and rely on my teachers for validation when my confidence is low.</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Being recognized as Gifted gave me access to more rigorous classes and engaging extracurricular opportunities.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I’m confident that I’ll be accepted into a 4-year university, but am nervous that I won’t be as prepared as my peers who came from larger districts/schools.</a:t>
            </a:r>
            <a:endParaRPr sz="1600">
              <a:solidFill>
                <a:srgbClr val="818285"/>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3444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Daniel E- 6th Grade</a:t>
            </a:r>
            <a:endParaRPr/>
          </a:p>
        </p:txBody>
      </p:sp>
      <p:pic>
        <p:nvPicPr>
          <p:cNvPr id="259" name="Google Shape;259;p42"/>
          <p:cNvPicPr preferRelativeResize="0"/>
          <p:nvPr/>
        </p:nvPicPr>
        <p:blipFill>
          <a:blip r:embed="rId3">
            <a:alphaModFix/>
          </a:blip>
          <a:stretch>
            <a:fillRect/>
          </a:stretch>
        </p:blipFill>
        <p:spPr>
          <a:xfrm>
            <a:off x="422025" y="1311175"/>
            <a:ext cx="3654291" cy="3556200"/>
          </a:xfrm>
          <a:prstGeom prst="rect">
            <a:avLst/>
          </a:prstGeom>
          <a:noFill/>
          <a:ln>
            <a:noFill/>
          </a:ln>
        </p:spPr>
      </p:pic>
      <p:sp>
        <p:nvSpPr>
          <p:cNvPr id="260" name="Google Shape;260;p42"/>
          <p:cNvSpPr txBox="1"/>
          <p:nvPr/>
        </p:nvSpPr>
        <p:spPr>
          <a:xfrm>
            <a:off x="4670499" y="542875"/>
            <a:ext cx="4191300" cy="34164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School is okay, I guess.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have one friend, but we aren’t in any of the same classes.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like my teachers, but I don’t want to bother them with my questions when they are busy dealing with behavior problems.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often have missing, incomplete, or late work, so I can’t play sports.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get nervous easily so I don’t like to raise my hand, read out loud, or present.</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When my teacher calls on me, I get frustrated and put my head down.</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live with my grandparents and they are too tired to come to conferences or meet with my teachers.</a:t>
            </a:r>
            <a:endParaRPr sz="1600">
              <a:solidFill>
                <a:srgbClr val="818285"/>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36576"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Alma R- Kindergarten </a:t>
            </a:r>
            <a:endParaRPr/>
          </a:p>
        </p:txBody>
      </p:sp>
      <p:pic>
        <p:nvPicPr>
          <p:cNvPr id="266" name="Google Shape;266;p43"/>
          <p:cNvPicPr preferRelativeResize="0"/>
          <p:nvPr/>
        </p:nvPicPr>
        <p:blipFill>
          <a:blip r:embed="rId3">
            <a:alphaModFix/>
          </a:blip>
          <a:stretch>
            <a:fillRect/>
          </a:stretch>
        </p:blipFill>
        <p:spPr>
          <a:xfrm>
            <a:off x="380525" y="1178075"/>
            <a:ext cx="3406127" cy="3701750"/>
          </a:xfrm>
          <a:prstGeom prst="rect">
            <a:avLst/>
          </a:prstGeom>
          <a:noFill/>
          <a:ln>
            <a:noFill/>
          </a:ln>
        </p:spPr>
      </p:pic>
      <p:sp>
        <p:nvSpPr>
          <p:cNvPr id="267" name="Google Shape;267;p43"/>
          <p:cNvSpPr txBox="1"/>
          <p:nvPr/>
        </p:nvSpPr>
        <p:spPr>
          <a:xfrm>
            <a:off x="4670499" y="771475"/>
            <a:ext cx="4191300" cy="34164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arrived at school midway through the year.</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don’t feel ready for school.</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parents fight at home and it makes me sad and I don’t want to leave them.</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English is my second language so I struggle to make friends with everyone.</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feel better when I get to sit with the teacher and read a story.</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When I understand, I do a good job of following directions.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last school said I might need an IEP to help me learn better, but my family doesn’t know what that is.</a:t>
            </a:r>
            <a:endParaRPr sz="1600">
              <a:solidFill>
                <a:srgbClr val="818285"/>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4"/>
          <p:cNvSpPr txBox="1"/>
          <p:nvPr>
            <p:ph type="title"/>
          </p:nvPr>
        </p:nvSpPr>
        <p:spPr>
          <a:xfrm>
            <a:off x="115824" y="658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Christopher M- 2nd Grade</a:t>
            </a:r>
            <a:endParaRPr/>
          </a:p>
        </p:txBody>
      </p:sp>
      <p:pic>
        <p:nvPicPr>
          <p:cNvPr id="273" name="Google Shape;273;p44"/>
          <p:cNvPicPr preferRelativeResize="0"/>
          <p:nvPr/>
        </p:nvPicPr>
        <p:blipFill>
          <a:blip r:embed="rId3">
            <a:alphaModFix/>
          </a:blip>
          <a:stretch>
            <a:fillRect/>
          </a:stretch>
        </p:blipFill>
        <p:spPr>
          <a:xfrm>
            <a:off x="276850" y="898875"/>
            <a:ext cx="3414867" cy="3955350"/>
          </a:xfrm>
          <a:prstGeom prst="rect">
            <a:avLst/>
          </a:prstGeom>
          <a:noFill/>
          <a:ln>
            <a:noFill/>
          </a:ln>
        </p:spPr>
      </p:pic>
      <p:sp>
        <p:nvSpPr>
          <p:cNvPr id="274" name="Google Shape;274;p44"/>
          <p:cNvSpPr txBox="1"/>
          <p:nvPr/>
        </p:nvSpPr>
        <p:spPr>
          <a:xfrm>
            <a:off x="4670499" y="771475"/>
            <a:ext cx="4191300" cy="34164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Sometimes I like school and sometimes I don’t.</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like playing math games on the computer and writing my spelling words.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favorite thing to do is win, because our teacher gives us candy.</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Art and lunch are my favorite classes.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feel smart when we fill out our mastery trackers and it shows I’m getting closer to meeting my goal.</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want to be a baseball player and a racecar engineer when I grow up!</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teachers won’t let me to sit next to my friend in class, even though I was just trying to help him!</a:t>
            </a:r>
            <a:endParaRPr sz="1600">
              <a:solidFill>
                <a:srgbClr val="818285"/>
              </a:solidFill>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type="title"/>
          </p:nvPr>
        </p:nvSpPr>
        <p:spPr>
          <a:xfrm>
            <a:off x="1158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Ephraim L- 9th Grade</a:t>
            </a:r>
            <a:endParaRPr/>
          </a:p>
        </p:txBody>
      </p:sp>
      <p:pic>
        <p:nvPicPr>
          <p:cNvPr id="280" name="Google Shape;280;p45"/>
          <p:cNvPicPr preferRelativeResize="0"/>
          <p:nvPr/>
        </p:nvPicPr>
        <p:blipFill>
          <a:blip r:embed="rId3">
            <a:alphaModFix/>
          </a:blip>
          <a:stretch>
            <a:fillRect/>
          </a:stretch>
        </p:blipFill>
        <p:spPr>
          <a:xfrm>
            <a:off x="117675" y="1215213"/>
            <a:ext cx="4145699" cy="3627475"/>
          </a:xfrm>
          <a:prstGeom prst="rect">
            <a:avLst/>
          </a:prstGeom>
          <a:noFill/>
          <a:ln>
            <a:noFill/>
          </a:ln>
        </p:spPr>
      </p:pic>
      <p:sp>
        <p:nvSpPr>
          <p:cNvPr id="281" name="Google Shape;281;p45"/>
          <p:cNvSpPr txBox="1"/>
          <p:nvPr/>
        </p:nvSpPr>
        <p:spPr>
          <a:xfrm>
            <a:off x="4670499" y="314275"/>
            <a:ext cx="4191300" cy="3416400"/>
          </a:xfrm>
          <a:prstGeom prst="rect">
            <a:avLst/>
          </a:prstGeom>
          <a:noFill/>
          <a:ln>
            <a:noFill/>
          </a:ln>
        </p:spPr>
        <p:txBody>
          <a:bodyPr anchorCtr="0" anchor="t" bIns="0" lIns="0" spcFirstLastPara="1" rIns="0" wrap="square" tIns="0">
            <a:noAutofit/>
          </a:bodyPr>
          <a:lstStyle/>
          <a:p>
            <a:pPr indent="-330200" lvl="0" marL="457200" rtl="0" algn="l">
              <a:spcBef>
                <a:spcPts val="30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Both of my parents work multiple jobs, so I take care of myself and my younger sister.</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When I’m at home, we speak Spanish.</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My parents work hard, so they motivate me to work hard because I want to go to college.</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put my best effort into everything I do, but still only get B’s and C’s.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a:buChar char="•"/>
            </a:pPr>
            <a:r>
              <a:rPr lang="en" sz="1600">
                <a:solidFill>
                  <a:srgbClr val="818285"/>
                </a:solidFill>
                <a:latin typeface="Roboto Light"/>
                <a:ea typeface="Roboto Light"/>
                <a:cs typeface="Roboto Light"/>
                <a:sym typeface="Roboto Light"/>
              </a:rPr>
              <a:t>At the end of the day I’m always tired and drained.</a:t>
            </a:r>
            <a:endParaRPr b="1" sz="1600">
              <a:solidFill>
                <a:srgbClr val="818285"/>
              </a:solidFill>
              <a:latin typeface="Roboto"/>
              <a:ea typeface="Roboto"/>
              <a:cs typeface="Roboto"/>
              <a:sym typeface="Roboto"/>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But I still do my homework right after school so I can play sports.</a:t>
            </a:r>
            <a:endParaRPr sz="1600">
              <a:solidFill>
                <a:srgbClr val="818285"/>
              </a:solidFill>
              <a:latin typeface="Roboto Light"/>
              <a:ea typeface="Roboto Light"/>
              <a:cs typeface="Roboto Light"/>
              <a:sym typeface="Roboto Light"/>
            </a:endParaRPr>
          </a:p>
          <a:p>
            <a:pPr indent="-330200" lvl="0" marL="457200" rtl="0" algn="l">
              <a:spcBef>
                <a:spcPts val="0"/>
              </a:spcBef>
              <a:spcAft>
                <a:spcPts val="0"/>
              </a:spcAft>
              <a:buClr>
                <a:srgbClr val="818285"/>
              </a:buClr>
              <a:buSzPts val="1600"/>
              <a:buFont typeface="Roboto Light"/>
              <a:buChar char="•"/>
            </a:pPr>
            <a:r>
              <a:rPr lang="en" sz="1600">
                <a:solidFill>
                  <a:srgbClr val="818285"/>
                </a:solidFill>
                <a:latin typeface="Roboto Light"/>
                <a:ea typeface="Roboto Light"/>
                <a:cs typeface="Roboto Light"/>
                <a:sym typeface="Roboto Light"/>
              </a:rPr>
              <a:t>I have 2-3 hours of homework per night which is a lot compared to middle school.</a:t>
            </a:r>
            <a:endParaRPr sz="1600">
              <a:solidFill>
                <a:srgbClr val="434343"/>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