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4" r:id="rId5"/>
    <p:sldMasterId id="2147483735" r:id="rId6"/>
    <p:sldMasterId id="214748373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Lst>
  <p:sldSz cy="5143500" cx="9144000"/>
  <p:notesSz cx="6858000" cy="9144000"/>
  <p:embeddedFontLst>
    <p:embeddedFont>
      <p:font typeface="Roboto Thin"/>
      <p:regular r:id="rId60"/>
      <p:bold r:id="rId61"/>
      <p:italic r:id="rId62"/>
      <p:boldItalic r:id="rId63"/>
    </p:embeddedFont>
    <p:embeddedFont>
      <p:font typeface="Roboto"/>
      <p:regular r:id="rId64"/>
      <p:bold r:id="rId65"/>
      <p:italic r:id="rId66"/>
      <p:boldItalic r:id="rId67"/>
    </p:embeddedFont>
    <p:embeddedFont>
      <p:font typeface="Roboto Medium"/>
      <p:regular r:id="rId68"/>
      <p:bold r:id="rId69"/>
      <p:italic r:id="rId70"/>
      <p:boldItalic r:id="rId71"/>
    </p:embeddedFont>
    <p:embeddedFont>
      <p:font typeface="Arial Narrow"/>
      <p:regular r:id="rId72"/>
      <p:bold r:id="rId73"/>
      <p:italic r:id="rId74"/>
      <p:boldItalic r:id="rId75"/>
    </p:embeddedFont>
    <p:embeddedFont>
      <p:font typeface="Open Sans SemiBold"/>
      <p:regular r:id="rId76"/>
      <p:bold r:id="rId77"/>
      <p:italic r:id="rId78"/>
      <p:boldItalic r:id="rId79"/>
    </p:embeddedFont>
    <p:embeddedFont>
      <p:font typeface="Roboto Light"/>
      <p:regular r:id="rId80"/>
      <p:bold r:id="rId81"/>
      <p:italic r:id="rId82"/>
      <p:boldItalic r:id="rId83"/>
    </p:embeddedFont>
    <p:embeddedFont>
      <p:font typeface="Arial Black"/>
      <p:regular r:id="rId84"/>
    </p:embeddedFont>
    <p:embeddedFont>
      <p:font typeface="Open Sans Light"/>
      <p:regular r:id="rId85"/>
      <p:bold r:id="rId86"/>
      <p:italic r:id="rId87"/>
      <p:boldItalic r:id="rId88"/>
    </p:embeddedFont>
    <p:embeddedFont>
      <p:font typeface="Open Sans"/>
      <p:regular r:id="rId89"/>
      <p:bold r:id="rId90"/>
      <p:italic r:id="rId91"/>
      <p:boldItalic r:id="rId92"/>
    </p:embeddedFont>
    <p:embeddedFont>
      <p:font typeface="Century Gothic"/>
      <p:regular r:id="rId93"/>
      <p:bold r:id="rId94"/>
      <p:italic r:id="rId95"/>
      <p:boldItalic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57E87B-6C1A-4658-BEBA-38AB08FA7BC3}">
  <a:tblStyle styleId="{2D57E87B-6C1A-4658-BEBA-38AB08FA7BC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905C153-38AC-4802-8924-B959B4353CC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ArialBlack-regular.fntdata"/><Relationship Id="rId83" Type="http://schemas.openxmlformats.org/officeDocument/2006/relationships/font" Target="fonts/RobotoLight-boldItalic.fntdata"/><Relationship Id="rId42" Type="http://schemas.openxmlformats.org/officeDocument/2006/relationships/slide" Target="slides/slide34.xml"/><Relationship Id="rId86" Type="http://schemas.openxmlformats.org/officeDocument/2006/relationships/font" Target="fonts/OpenSansLight-bold.fntdata"/><Relationship Id="rId41" Type="http://schemas.openxmlformats.org/officeDocument/2006/relationships/slide" Target="slides/slide33.xml"/><Relationship Id="rId85" Type="http://schemas.openxmlformats.org/officeDocument/2006/relationships/font" Target="fonts/OpenSansLight-regular.fntdata"/><Relationship Id="rId44" Type="http://schemas.openxmlformats.org/officeDocument/2006/relationships/slide" Target="slides/slide36.xml"/><Relationship Id="rId88" Type="http://schemas.openxmlformats.org/officeDocument/2006/relationships/font" Target="fonts/OpenSansLight-boldItalic.fntdata"/><Relationship Id="rId43" Type="http://schemas.openxmlformats.org/officeDocument/2006/relationships/slide" Target="slides/slide35.xml"/><Relationship Id="rId87" Type="http://schemas.openxmlformats.org/officeDocument/2006/relationships/font" Target="fonts/OpenSansLight-italic.fntdata"/><Relationship Id="rId46" Type="http://schemas.openxmlformats.org/officeDocument/2006/relationships/slide" Target="slides/slide38.xml"/><Relationship Id="rId45" Type="http://schemas.openxmlformats.org/officeDocument/2006/relationships/slide" Target="slides/slide37.xml"/><Relationship Id="rId89" Type="http://schemas.openxmlformats.org/officeDocument/2006/relationships/font" Target="fonts/OpenSans-regular.fntdata"/><Relationship Id="rId80" Type="http://schemas.openxmlformats.org/officeDocument/2006/relationships/font" Target="fonts/RobotoLight-regular.fntdata"/><Relationship Id="rId82" Type="http://schemas.openxmlformats.org/officeDocument/2006/relationships/font" Target="fonts/RobotoLight-italic.fntdata"/><Relationship Id="rId81" Type="http://schemas.openxmlformats.org/officeDocument/2006/relationships/font" Target="fonts/Robo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ArialNarrow-bold.fntdata"/><Relationship Id="rId72" Type="http://schemas.openxmlformats.org/officeDocument/2006/relationships/font" Target="fonts/ArialNarrow-regular.fntdata"/><Relationship Id="rId31" Type="http://schemas.openxmlformats.org/officeDocument/2006/relationships/slide" Target="slides/slide23.xml"/><Relationship Id="rId75" Type="http://schemas.openxmlformats.org/officeDocument/2006/relationships/font" Target="fonts/ArialNarrow-boldItalic.fntdata"/><Relationship Id="rId30" Type="http://schemas.openxmlformats.org/officeDocument/2006/relationships/slide" Target="slides/slide22.xml"/><Relationship Id="rId74" Type="http://schemas.openxmlformats.org/officeDocument/2006/relationships/font" Target="fonts/ArialNarrow-italic.fntdata"/><Relationship Id="rId33" Type="http://schemas.openxmlformats.org/officeDocument/2006/relationships/slide" Target="slides/slide25.xml"/><Relationship Id="rId77" Type="http://schemas.openxmlformats.org/officeDocument/2006/relationships/font" Target="fonts/OpenSansSemiBold-bold.fntdata"/><Relationship Id="rId32" Type="http://schemas.openxmlformats.org/officeDocument/2006/relationships/slide" Target="slides/slide24.xml"/><Relationship Id="rId76" Type="http://schemas.openxmlformats.org/officeDocument/2006/relationships/font" Target="fonts/OpenSansSemiBold-regular.fntdata"/><Relationship Id="rId35" Type="http://schemas.openxmlformats.org/officeDocument/2006/relationships/slide" Target="slides/slide27.xml"/><Relationship Id="rId79" Type="http://schemas.openxmlformats.org/officeDocument/2006/relationships/font" Target="fonts/OpenSansSemiBold-boldItalic.fntdata"/><Relationship Id="rId34" Type="http://schemas.openxmlformats.org/officeDocument/2006/relationships/slide" Target="slides/slide26.xml"/><Relationship Id="rId78" Type="http://schemas.openxmlformats.org/officeDocument/2006/relationships/font" Target="fonts/OpenSansSemiBold-italic.fntdata"/><Relationship Id="rId71" Type="http://schemas.openxmlformats.org/officeDocument/2006/relationships/font" Target="fonts/RobotoMedium-boldItalic.fntdata"/><Relationship Id="rId70" Type="http://schemas.openxmlformats.org/officeDocument/2006/relationships/font" Target="fonts/RobotoMedium-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RobotoThin-italic.fntdata"/><Relationship Id="rId61" Type="http://schemas.openxmlformats.org/officeDocument/2006/relationships/font" Target="fonts/RobotoThin-bold.fntdata"/><Relationship Id="rId20" Type="http://schemas.openxmlformats.org/officeDocument/2006/relationships/slide" Target="slides/slide12.xml"/><Relationship Id="rId64" Type="http://schemas.openxmlformats.org/officeDocument/2006/relationships/font" Target="fonts/Roboto-regular.fntdata"/><Relationship Id="rId63" Type="http://schemas.openxmlformats.org/officeDocument/2006/relationships/font" Target="fonts/RobotoThin-boldItalic.fntdata"/><Relationship Id="rId22" Type="http://schemas.openxmlformats.org/officeDocument/2006/relationships/slide" Target="slides/slide14.xml"/><Relationship Id="rId66" Type="http://schemas.openxmlformats.org/officeDocument/2006/relationships/font" Target="fonts/Roboto-italic.fntdata"/><Relationship Id="rId21" Type="http://schemas.openxmlformats.org/officeDocument/2006/relationships/slide" Target="slides/slide13.xml"/><Relationship Id="rId65" Type="http://schemas.openxmlformats.org/officeDocument/2006/relationships/font" Target="fonts/Roboto-bold.fntdata"/><Relationship Id="rId24" Type="http://schemas.openxmlformats.org/officeDocument/2006/relationships/slide" Target="slides/slide16.xml"/><Relationship Id="rId68" Type="http://schemas.openxmlformats.org/officeDocument/2006/relationships/font" Target="fonts/RobotoMedium-regular.fntdata"/><Relationship Id="rId23" Type="http://schemas.openxmlformats.org/officeDocument/2006/relationships/slide" Target="slides/slide15.xml"/><Relationship Id="rId67" Type="http://schemas.openxmlformats.org/officeDocument/2006/relationships/font" Target="fonts/Roboto-boldItalic.fntdata"/><Relationship Id="rId60" Type="http://schemas.openxmlformats.org/officeDocument/2006/relationships/font" Target="fonts/RobotoThin-regular.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RobotoMedium-bold.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95" Type="http://schemas.openxmlformats.org/officeDocument/2006/relationships/font" Target="fonts/CenturyGothic-italic.fntdata"/><Relationship Id="rId50" Type="http://schemas.openxmlformats.org/officeDocument/2006/relationships/slide" Target="slides/slide42.xml"/><Relationship Id="rId94" Type="http://schemas.openxmlformats.org/officeDocument/2006/relationships/font" Target="fonts/CenturyGothic-bold.fntdata"/><Relationship Id="rId53" Type="http://schemas.openxmlformats.org/officeDocument/2006/relationships/slide" Target="slides/slide45.xml"/><Relationship Id="rId52" Type="http://schemas.openxmlformats.org/officeDocument/2006/relationships/slide" Target="slides/slide44.xml"/><Relationship Id="rId96" Type="http://schemas.openxmlformats.org/officeDocument/2006/relationships/font" Target="fonts/CenturyGothic-boldItalic.fntdata"/><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91" Type="http://schemas.openxmlformats.org/officeDocument/2006/relationships/font" Target="fonts/OpenSans-italic.fntdata"/><Relationship Id="rId90" Type="http://schemas.openxmlformats.org/officeDocument/2006/relationships/font" Target="fonts/OpenSans-bold.fntdata"/><Relationship Id="rId93" Type="http://schemas.openxmlformats.org/officeDocument/2006/relationships/font" Target="fonts/CenturyGothic-regular.fntdata"/><Relationship Id="rId92" Type="http://schemas.openxmlformats.org/officeDocument/2006/relationships/font" Target="fonts/OpenSans-boldItalic.fntdata"/><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0SdvPTr7b1E%3d&amp;tabid=1509&amp;portalid=0&amp;mid=6022"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vnD9-j4k9No%3d&amp;tabid=1207&amp;portalid=0&amp;mid=363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b6f321a66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Things: </a:t>
            </a:r>
            <a:endParaRPr/>
          </a:p>
          <a:p>
            <a:pPr indent="-298450" lvl="0" marL="457200" rtl="0" algn="l">
              <a:spcBef>
                <a:spcPts val="0"/>
              </a:spcBef>
              <a:spcAft>
                <a:spcPts val="0"/>
              </a:spcAft>
              <a:buSzPts val="1100"/>
              <a:buAutoNum type="arabicPeriod"/>
            </a:pPr>
            <a:r>
              <a:rPr lang="en"/>
              <a:t>While you are at these trainings, we are giving you content and walking you through activities to assist you in engaging in design thinking to plan your school redesign. As you participate, you should always be thinking about what you will take back to your staff and how you will deliver it. </a:t>
            </a:r>
            <a:endParaRPr/>
          </a:p>
          <a:p>
            <a:pPr indent="-298450" lvl="0" marL="457200" rtl="0" algn="l">
              <a:spcBef>
                <a:spcPts val="0"/>
              </a:spcBef>
              <a:spcAft>
                <a:spcPts val="0"/>
              </a:spcAft>
              <a:buSzPts val="1100"/>
              <a:buAutoNum type="arabicPeriod"/>
            </a:pPr>
            <a:r>
              <a:rPr lang="en"/>
              <a:t>To assist you with planning your ‘turnkey’, we have a communication log that you were asked to create in the beginning of our time together. You are not obligated to use this, but it is highly encouraged. Use this communication log to help you plan, to track your progress, and to implement a system of accountability. </a:t>
            </a:r>
            <a:endParaRPr/>
          </a:p>
        </p:txBody>
      </p:sp>
      <p:sp>
        <p:nvSpPr>
          <p:cNvPr id="591" name="Google Shape;591;gb6f321a669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b6f321a669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b6f321a669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b6f321a669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b6f321a669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b6be4df26e_0_7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b6be4df26e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b6be4df26e_0_78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b6be4df26e_0_7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b6be4df26e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participants get with a partner (or two).  Be sure to really only give each person 15 seconds to share.  If given more time, people will elaborate and the two questions on the slide won’t have as much meaning.   Have them popcorn out answers to the two questions.</a:t>
            </a:r>
            <a:endParaRPr/>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000000"/>
                </a:solidFill>
                <a:latin typeface="Arial"/>
                <a:ea typeface="Arial"/>
                <a:cs typeface="Arial"/>
                <a:sym typeface="Arial"/>
              </a:rPr>
              <a:t>Telling your school story in a compelling way:</a:t>
            </a:r>
            <a:endParaRPr sz="1100">
              <a:solidFill>
                <a:srgbClr val="000000"/>
              </a:solidFill>
              <a:latin typeface="Arial"/>
              <a:ea typeface="Arial"/>
              <a:cs typeface="Arial"/>
              <a:sym typeface="Arial"/>
            </a:endParaRPr>
          </a:p>
          <a:p>
            <a:pPr indent="0" lvl="0" marL="228600" rtl="0" algn="l">
              <a:lnSpc>
                <a:spcPct val="115000"/>
              </a:lnSpc>
              <a:spcBef>
                <a:spcPts val="0"/>
              </a:spcBef>
              <a:spcAft>
                <a:spcPts val="0"/>
              </a:spcAft>
              <a:buNone/>
            </a:pPr>
            <a:r>
              <a:rPr lang="en" sz="1100">
                <a:solidFill>
                  <a:srgbClr val="000000"/>
                </a:solidFill>
                <a:latin typeface="Arial"/>
                <a:ea typeface="Arial"/>
                <a:cs typeface="Arial"/>
                <a:sym typeface="Arial"/>
              </a:rPr>
              <a:t>As schools progress through the redesign process, there are many bumps along the way and being able to ground people in why your school is redesigning is critically important.  One way to do that is to create a story based on:</a:t>
            </a:r>
            <a:endParaRPr sz="1100">
              <a:solidFill>
                <a:srgbClr val="000000"/>
              </a:solidFill>
              <a:latin typeface="Arial"/>
              <a:ea typeface="Arial"/>
              <a:cs typeface="Arial"/>
              <a:sym typeface="Arial"/>
            </a:endParaRPr>
          </a:p>
          <a:p>
            <a:pPr indent="0" lvl="0" marL="1371600" rtl="0" algn="l">
              <a:lnSpc>
                <a:spcPct val="115000"/>
              </a:lnSpc>
              <a:spcBef>
                <a:spcPts val="0"/>
              </a:spcBef>
              <a:spcAft>
                <a:spcPts val="0"/>
              </a:spcAft>
              <a:buNone/>
            </a:pPr>
            <a:r>
              <a:rPr lang="en" sz="1000">
                <a:solidFill>
                  <a:srgbClr val="000000"/>
                </a:solidFill>
                <a:latin typeface="Arial"/>
                <a:ea typeface="Arial"/>
                <a:cs typeface="Arial"/>
                <a:sym typeface="Arial"/>
              </a:rPr>
              <a:t>§</a:t>
            </a:r>
            <a:r>
              <a:rPr lang="en" sz="7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Normal (what was school like before Redesign)</a:t>
            </a:r>
            <a:endParaRPr sz="1100">
              <a:solidFill>
                <a:srgbClr val="000000"/>
              </a:solidFill>
              <a:latin typeface="Arial"/>
              <a:ea typeface="Arial"/>
              <a:cs typeface="Arial"/>
              <a:sym typeface="Arial"/>
            </a:endParaRPr>
          </a:p>
          <a:p>
            <a:pPr indent="0" lvl="0" marL="1371600" rtl="0" algn="l">
              <a:lnSpc>
                <a:spcPct val="115000"/>
              </a:lnSpc>
              <a:spcBef>
                <a:spcPts val="0"/>
              </a:spcBef>
              <a:spcAft>
                <a:spcPts val="0"/>
              </a:spcAft>
              <a:buNone/>
            </a:pPr>
            <a:r>
              <a:rPr lang="en" sz="1000">
                <a:solidFill>
                  <a:srgbClr val="000000"/>
                </a:solidFill>
                <a:latin typeface="Arial"/>
                <a:ea typeface="Arial"/>
                <a:cs typeface="Arial"/>
                <a:sym typeface="Arial"/>
              </a:rPr>
              <a:t>§</a:t>
            </a:r>
            <a:r>
              <a:rPr lang="en" sz="7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Explosion (going through the initial stages of Redesign)</a:t>
            </a:r>
            <a:endParaRPr sz="1100">
              <a:solidFill>
                <a:srgbClr val="000000"/>
              </a:solidFill>
              <a:latin typeface="Arial"/>
              <a:ea typeface="Arial"/>
              <a:cs typeface="Arial"/>
              <a:sym typeface="Arial"/>
            </a:endParaRPr>
          </a:p>
          <a:p>
            <a:pPr indent="0" lvl="0" marL="1371600" rtl="0" algn="l">
              <a:lnSpc>
                <a:spcPct val="115000"/>
              </a:lnSpc>
              <a:spcBef>
                <a:spcPts val="0"/>
              </a:spcBef>
              <a:spcAft>
                <a:spcPts val="0"/>
              </a:spcAft>
              <a:buNone/>
            </a:pPr>
            <a:r>
              <a:rPr lang="en" sz="1000">
                <a:solidFill>
                  <a:srgbClr val="000000"/>
                </a:solidFill>
                <a:latin typeface="Arial"/>
                <a:ea typeface="Arial"/>
                <a:cs typeface="Arial"/>
                <a:sym typeface="Arial"/>
              </a:rPr>
              <a:t>§</a:t>
            </a:r>
            <a:r>
              <a:rPr lang="en" sz="7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New Normal (what school is like now that your Redesign has been launched)</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9" name="Google Shape;649;gb6be4df26e_0_78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b6be4df26e_0_7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b6be4df26e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u="sng">
                <a:solidFill>
                  <a:schemeClr val="hlink"/>
                </a:solidFill>
                <a:hlinkClick r:id="rId2"/>
              </a:rPr>
              <a:t>https://www.ksde.org/LinkClick.aspx?fileticket=0SdvPTr7b1E%3d&amp;tabid=1509&amp;portalid=0&amp;mid=6022</a:t>
            </a:r>
            <a:r>
              <a:rPr lang="en"/>
              <a:t>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p:txBody>
      </p:sp>
      <p:sp>
        <p:nvSpPr>
          <p:cNvPr id="657" name="Google Shape;657;gb6be4df26e_0_79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b6be4df26e_0_8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b6be4df26e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participants take the time to read through the linked document independently, noting any parts that resonate with them.  If time permits, have them discuss these resonate points with other members of their SRT.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Keep the expansion of their story to 2 minutes and highlight the importance of telling a compelling and succinct story.</a:t>
            </a:r>
            <a:endParaRPr/>
          </a:p>
        </p:txBody>
      </p:sp>
      <p:sp>
        <p:nvSpPr>
          <p:cNvPr id="664" name="Google Shape;664;gb6be4df26e_0_80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b6be4df26e_0_8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b6be4df26e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b6be4df26e_0_80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b6be4df26e_0_8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b6be4df26e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b6be4df26e_0_81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b6be4df26e_0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b6be4df26e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For planning purposes, each of these presentations should last no more</a:t>
            </a:r>
            <a:endParaRPr/>
          </a:p>
          <a:p>
            <a:pPr indent="0" lvl="0" marL="0" rtl="0" algn="l">
              <a:spcBef>
                <a:spcPts val="0"/>
              </a:spcBef>
              <a:spcAft>
                <a:spcPts val="0"/>
              </a:spcAft>
              <a:buClr>
                <a:schemeClr val="dk1"/>
              </a:buClr>
              <a:buSzPts val="1100"/>
              <a:buFont typeface="Arial"/>
              <a:buNone/>
            </a:pPr>
            <a:r>
              <a:rPr lang="en"/>
              <a:t>than 45 minutes: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 30-35 minute presentation from the school using whatever</a:t>
            </a:r>
            <a:endParaRPr/>
          </a:p>
          <a:p>
            <a:pPr indent="0" lvl="0" marL="0" rtl="0" algn="l">
              <a:spcBef>
                <a:spcPts val="0"/>
              </a:spcBef>
              <a:spcAft>
                <a:spcPts val="0"/>
              </a:spcAft>
              <a:buClr>
                <a:schemeClr val="dk1"/>
              </a:buClr>
              <a:buSzPts val="1100"/>
              <a:buFont typeface="Arial"/>
              <a:buNone/>
            </a:pPr>
            <a:r>
              <a:rPr lang="en"/>
              <a:t>medium/format they choose (Slides, document, video, combination)</a:t>
            </a:r>
            <a:endParaRPr/>
          </a:p>
          <a:p>
            <a:pPr indent="0" lvl="0" marL="0" rtl="0" algn="l">
              <a:spcBef>
                <a:spcPts val="0"/>
              </a:spcBef>
              <a:spcAft>
                <a:spcPts val="0"/>
              </a:spcAft>
              <a:buClr>
                <a:schemeClr val="dk1"/>
              </a:buClr>
              <a:buSzPts val="1100"/>
              <a:buFont typeface="Arial"/>
              <a:buNone/>
            </a:pPr>
            <a:r>
              <a:rPr lang="en"/>
              <a:t>b. 5-10 minutes for questions/comments from the committee, ending the</a:t>
            </a:r>
            <a:endParaRPr/>
          </a:p>
          <a:p>
            <a:pPr indent="0" lvl="0" marL="0" rtl="0" algn="l">
              <a:spcBef>
                <a:spcPts val="0"/>
              </a:spcBef>
              <a:spcAft>
                <a:spcPts val="0"/>
              </a:spcAft>
              <a:buClr>
                <a:schemeClr val="dk1"/>
              </a:buClr>
              <a:buSzPts val="1100"/>
              <a:buFont typeface="Arial"/>
              <a:buNone/>
            </a:pPr>
            <a:r>
              <a:rPr lang="en"/>
              <a:t>school’s time with next steps (the committee will send their</a:t>
            </a:r>
            <a:endParaRPr/>
          </a:p>
          <a:p>
            <a:pPr indent="0" lvl="0" marL="0" rtl="0" algn="l">
              <a:spcBef>
                <a:spcPts val="0"/>
              </a:spcBef>
              <a:spcAft>
                <a:spcPts val="0"/>
              </a:spcAft>
              <a:buClr>
                <a:schemeClr val="dk1"/>
              </a:buClr>
              <a:buSzPts val="1100"/>
              <a:buFont typeface="Arial"/>
              <a:buNone/>
            </a:pPr>
            <a:r>
              <a:rPr lang="en"/>
              <a:t>determination to the school within one week)</a:t>
            </a:r>
            <a:endParaRPr/>
          </a:p>
          <a:p>
            <a:pPr indent="0" lvl="0" marL="0" rtl="0" algn="l">
              <a:spcBef>
                <a:spcPts val="0"/>
              </a:spcBef>
              <a:spcAft>
                <a:spcPts val="0"/>
              </a:spcAft>
              <a:buClr>
                <a:schemeClr val="dk1"/>
              </a:buClr>
              <a:buSzPts val="1100"/>
              <a:buFont typeface="Arial"/>
              <a:buNone/>
            </a:pPr>
            <a:r>
              <a:rPr lang="en"/>
              <a:t>c. 3-5 minutes for the committee to confer, add feedback, and make a</a:t>
            </a:r>
            <a:endParaRPr/>
          </a:p>
          <a:p>
            <a:pPr indent="0" lvl="0" marL="0" rtl="0" algn="l">
              <a:spcBef>
                <a:spcPts val="0"/>
              </a:spcBef>
              <a:spcAft>
                <a:spcPts val="0"/>
              </a:spcAft>
              <a:buClr>
                <a:schemeClr val="dk1"/>
              </a:buClr>
              <a:buSzPts val="1100"/>
              <a:buFont typeface="Arial"/>
              <a:buNone/>
            </a:pPr>
            <a:r>
              <a:rPr lang="en"/>
              <a:t>determination or plan for further deliberation at another time.</a:t>
            </a:r>
            <a:endParaRPr/>
          </a:p>
          <a:p>
            <a:pPr indent="0" lvl="0" marL="0" rtl="0" algn="l">
              <a:spcBef>
                <a:spcPts val="0"/>
              </a:spcBef>
              <a:spcAft>
                <a:spcPts val="0"/>
              </a:spcAft>
              <a:buClr>
                <a:schemeClr val="dk1"/>
              </a:buClr>
              <a:buSzPts val="1100"/>
              <a:buFont typeface="Arial"/>
              <a:buNone/>
            </a:pPr>
            <a:r>
              <a:rPr lang="en"/>
              <a:t>There will be a common document all Launch Readiness Committee</a:t>
            </a:r>
            <a:endParaRPr/>
          </a:p>
          <a:p>
            <a:pPr indent="0" lvl="0" marL="0" rtl="0" algn="l">
              <a:spcBef>
                <a:spcPts val="0"/>
              </a:spcBef>
              <a:spcAft>
                <a:spcPts val="0"/>
              </a:spcAft>
              <a:buClr>
                <a:schemeClr val="dk1"/>
              </a:buClr>
              <a:buSzPts val="1100"/>
              <a:buFont typeface="Arial"/>
              <a:buNone/>
            </a:pPr>
            <a:r>
              <a:rPr lang="en"/>
              <a:t>members will use to make notes and a Go/No Go determination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b6f321a66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b6f321a66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b6be4df26e_0_8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b6be4df26e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b6be4df26e_0_82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b6be4df26e_0_8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b6be4df26e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b6be4df26e_0_83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b6f321a669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b6f321a669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b6f321a669_0_5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b6f321a669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gb6f321a669_0_52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b6be4df26e_0_8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b6be4df26e_0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b6be4df26e_0_86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b6be4df26e_0_8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b6be4df26e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familiarize yourself with the Comprehensive Redesign Planner.</a:t>
            </a:r>
            <a:endParaRPr/>
          </a:p>
        </p:txBody>
      </p:sp>
      <p:sp>
        <p:nvSpPr>
          <p:cNvPr id="729" name="Google Shape;729;gb6be4df26e_0_85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b6be4df26e_0_8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b6be4df26e_0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gb6be4df26e_0_87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b6be4df26e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b6be4df26e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b6be4df26e_0_8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b6be4df26e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b6be4df26e_0_88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b6f321a669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b6f321a669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b6f321a66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b6f321a66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b6be4df26e_0_8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b6be4df26e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b6be4df26e_0_89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b6be4df26e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b6be4df26e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b6be4df26e_0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b6be4df26e_0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b6be4df26e_0_9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b6be4df26e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gb6be4df26e_0_91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e08b23223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e08b23223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b6be4df26e_0_9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gb6be4df26e_0_9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b6f321a669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b6f321a669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b6be4df26e_0_9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b6be4df26e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gb6be4df26e_0_94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b6be4df26e_0_9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b6be4df26e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three components to the onsite visit:  Observation, Feedback, Debrief.  We will examine each of these sections.  Then you will have team time to begin planning your onsite visit.</a:t>
            </a:r>
            <a:endParaRPr/>
          </a:p>
        </p:txBody>
      </p:sp>
      <p:sp>
        <p:nvSpPr>
          <p:cNvPr id="817" name="Google Shape;817;gb6be4df26e_0_95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b6be4df26e_0_9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b6be4df26e_0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Familiarize yourself with the KSDE Evidence Collection Planning Document (prior to the presentation).</a:t>
            </a:r>
            <a:endParaRPr/>
          </a:p>
        </p:txBody>
      </p:sp>
      <p:sp>
        <p:nvSpPr>
          <p:cNvPr id="829" name="Google Shape;829;gb6be4df26e_0_96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b6f321a66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b6f321a66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b6be4df26e_0_9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b6be4df26e_0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gb6be4df26e_0_96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b6be4df26e_0_9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b6be4df26e_0_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gb6be4df26e_0_97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b6be4df26e_0_9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b6be4df26e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gb6be4df26e_0_98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b6be4df26e_0_9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b6be4df26e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gb6be4df26e_0_99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b6be4df26e_0_10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b6be4df26e_0_1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gb6be4df26e_0_100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b6be4df26e_0_10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b6be4df26e_0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gb6be4df26e_0_100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e08b232235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e08b2322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ge08b232235_0_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b6f321a669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b6f321a669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b6f321a669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b6f321a669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b6be4df26e_0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gb6be4df26e_0_10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b6f321a669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b6f321a66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b6f321a669_0_1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b6be4df26e_0_10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b6be4df26e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gb6be4df26e_0_102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b6be4df26e_0_10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b6be4df26e_0_10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 participants to take pictures of their team and/or their work, tweet it and tag @KSDEredesign.</a:t>
            </a:r>
            <a:endParaRPr/>
          </a:p>
        </p:txBody>
      </p:sp>
      <p:sp>
        <p:nvSpPr>
          <p:cNvPr id="936" name="Google Shape;936;gb6be4df26e_0_103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e08b23223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e08b23223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Rubric- </a:t>
            </a:r>
            <a:r>
              <a:rPr lang="en" u="sng">
                <a:solidFill>
                  <a:schemeClr val="hlink"/>
                </a:solidFill>
                <a:hlinkClick r:id="rId2"/>
              </a:rPr>
              <a:t>https://www.ksde.org/LinkClick.aspx?fileticket=vnD9-j4k9No%3d&amp;tabid=1207&amp;portalid=0&amp;mid=3630</a:t>
            </a:r>
            <a:r>
              <a:rPr lang="en">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b6f321a66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b6f321a66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b6be4df26e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b6be4df26e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b6f321a669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b6f321a66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15284B"/>
              </a:buClr>
              <a:buSzPts val="1000"/>
              <a:buFont typeface="Open Sans Light"/>
              <a:buAutoNum type="arabicPeriod"/>
            </a:pPr>
            <a:r>
              <a:rPr lang="en" sz="1000">
                <a:solidFill>
                  <a:srgbClr val="15284B"/>
                </a:solidFill>
                <a:latin typeface="Open Sans Light"/>
                <a:ea typeface="Open Sans Light"/>
                <a:cs typeface="Open Sans Light"/>
                <a:sym typeface="Open Sans Light"/>
              </a:rPr>
              <a:t>Focus on the wildly important.</a:t>
            </a:r>
            <a:r>
              <a:rPr lang="en" sz="1000">
                <a:solidFill>
                  <a:srgbClr val="0B5394"/>
                </a:solidFill>
                <a:latin typeface="Open Sans Light"/>
                <a:ea typeface="Open Sans Light"/>
                <a:cs typeface="Open Sans Light"/>
                <a:sym typeface="Open Sans Light"/>
              </a:rPr>
              <a:t> </a:t>
            </a:r>
            <a:endParaRPr sz="1000">
              <a:solidFill>
                <a:srgbClr val="0B5394"/>
              </a:solidFill>
              <a:latin typeface="Open Sans Light"/>
              <a:ea typeface="Open Sans Light"/>
              <a:cs typeface="Open Sans Light"/>
              <a:sym typeface="Open Sans Light"/>
            </a:endParaRPr>
          </a:p>
          <a:p>
            <a:pPr indent="-292100" lvl="0" marL="457200" rtl="0" algn="l">
              <a:spcBef>
                <a:spcPts val="0"/>
              </a:spcBef>
              <a:spcAft>
                <a:spcPts val="0"/>
              </a:spcAft>
              <a:buClr>
                <a:srgbClr val="D50032"/>
              </a:buClr>
              <a:buSzPts val="1000"/>
              <a:buFont typeface="Open Sans Light"/>
              <a:buAutoNum type="arabicPeriod"/>
            </a:pPr>
            <a:r>
              <a:rPr lang="en" sz="1000">
                <a:solidFill>
                  <a:srgbClr val="D50032"/>
                </a:solidFill>
                <a:latin typeface="Open Sans Light"/>
                <a:ea typeface="Open Sans Light"/>
                <a:cs typeface="Open Sans Light"/>
                <a:sym typeface="Open Sans Light"/>
              </a:rPr>
              <a:t>Act on lead measures.</a:t>
            </a:r>
            <a:endParaRPr sz="1000">
              <a:solidFill>
                <a:srgbClr val="D50032"/>
              </a:solidFill>
              <a:latin typeface="Open Sans Light"/>
              <a:ea typeface="Open Sans Light"/>
              <a:cs typeface="Open Sans Light"/>
              <a:sym typeface="Open Sans Light"/>
            </a:endParaRPr>
          </a:p>
          <a:p>
            <a:pPr indent="-292100" lvl="0" marL="457200" rtl="0" algn="l">
              <a:spcBef>
                <a:spcPts val="0"/>
              </a:spcBef>
              <a:spcAft>
                <a:spcPts val="0"/>
              </a:spcAft>
              <a:buClr>
                <a:srgbClr val="FFA400"/>
              </a:buClr>
              <a:buSzPts val="1000"/>
              <a:buFont typeface="Open Sans Light"/>
              <a:buAutoNum type="arabicPeriod"/>
            </a:pPr>
            <a:r>
              <a:rPr lang="en" sz="1000">
                <a:solidFill>
                  <a:srgbClr val="FFA400"/>
                </a:solidFill>
                <a:latin typeface="Open Sans Light"/>
                <a:ea typeface="Open Sans Light"/>
                <a:cs typeface="Open Sans Light"/>
                <a:sym typeface="Open Sans Light"/>
              </a:rPr>
              <a:t>Keep a compelling scoreboard.</a:t>
            </a:r>
            <a:endParaRPr sz="1000">
              <a:solidFill>
                <a:srgbClr val="FFA400"/>
              </a:solidFill>
              <a:latin typeface="Open Sans Light"/>
              <a:ea typeface="Open Sans Light"/>
              <a:cs typeface="Open Sans Light"/>
              <a:sym typeface="Open Sans Light"/>
            </a:endParaRPr>
          </a:p>
          <a:p>
            <a:pPr indent="-292100" lvl="0" marL="457200" rtl="0" algn="l">
              <a:spcBef>
                <a:spcPts val="0"/>
              </a:spcBef>
              <a:spcAft>
                <a:spcPts val="0"/>
              </a:spcAft>
              <a:buClr>
                <a:srgbClr val="00B796"/>
              </a:buClr>
              <a:buSzPts val="1000"/>
              <a:buFont typeface="Open Sans Light"/>
              <a:buAutoNum type="arabicPeriod"/>
            </a:pPr>
            <a:r>
              <a:rPr lang="en" sz="1000">
                <a:solidFill>
                  <a:srgbClr val="00B796"/>
                </a:solidFill>
                <a:latin typeface="Open Sans Light"/>
                <a:ea typeface="Open Sans Light"/>
                <a:cs typeface="Open Sans Light"/>
                <a:sym typeface="Open Sans Light"/>
              </a:rPr>
              <a:t>Create a cadence of accountability.</a:t>
            </a:r>
            <a:endParaRPr sz="1000">
              <a:solidFill>
                <a:srgbClr val="00B796"/>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
        <p:nvSpPr>
          <p:cNvPr id="581" name="Google Shape;581;gb6f321a669_0_24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 Id="rId3"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4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png"/><Relationship Id="rId3" Type="http://schemas.openxmlformats.org/officeDocument/2006/relationships/image" Target="../media/image2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4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33" name="Shape 133"/>
        <p:cNvGrpSpPr/>
        <p:nvPr/>
      </p:nvGrpSpPr>
      <p:grpSpPr>
        <a:xfrm>
          <a:off x="0" y="0"/>
          <a:ext cx="0" cy="0"/>
          <a:chOff x="0" y="0"/>
          <a:chExt cx="0" cy="0"/>
        </a:xfrm>
      </p:grpSpPr>
      <p:sp>
        <p:nvSpPr>
          <p:cNvPr id="134" name="Google Shape;134;p22"/>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5" name="Google Shape;135;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2"/>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39" name="Shape 139"/>
        <p:cNvGrpSpPr/>
        <p:nvPr/>
      </p:nvGrpSpPr>
      <p:grpSpPr>
        <a:xfrm>
          <a:off x="0" y="0"/>
          <a:ext cx="0" cy="0"/>
          <a:chOff x="0" y="0"/>
          <a:chExt cx="0" cy="0"/>
        </a:xfrm>
      </p:grpSpPr>
      <p:sp>
        <p:nvSpPr>
          <p:cNvPr id="140" name="Google Shape;140;p23"/>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5" name="Google Shape;145;p2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46" name="Shape 146"/>
        <p:cNvGrpSpPr/>
        <p:nvPr/>
      </p:nvGrpSpPr>
      <p:grpSpPr>
        <a:xfrm>
          <a:off x="0" y="0"/>
          <a:ext cx="0" cy="0"/>
          <a:chOff x="0" y="0"/>
          <a:chExt cx="0" cy="0"/>
        </a:xfrm>
      </p:grpSpPr>
      <p:pic>
        <p:nvPicPr>
          <p:cNvPr id="147" name="Google Shape;147;p25"/>
          <p:cNvPicPr preferRelativeResize="0"/>
          <p:nvPr/>
        </p:nvPicPr>
        <p:blipFill rotWithShape="1">
          <a:blip r:embed="rId2">
            <a:alphaModFix/>
          </a:blip>
          <a:srcRect b="0" l="0" r="0" t="7114"/>
          <a:stretch/>
        </p:blipFill>
        <p:spPr>
          <a:xfrm>
            <a:off x="1828800" y="439341"/>
            <a:ext cx="5334001" cy="2246708"/>
          </a:xfrm>
          <a:prstGeom prst="rect">
            <a:avLst/>
          </a:prstGeom>
          <a:noFill/>
          <a:ln>
            <a:noFill/>
          </a:ln>
        </p:spPr>
      </p:pic>
      <p:sp>
        <p:nvSpPr>
          <p:cNvPr id="148" name="Google Shape;148;p25"/>
          <p:cNvSpPr/>
          <p:nvPr/>
        </p:nvSpPr>
        <p:spPr>
          <a:xfrm>
            <a:off x="152400" y="114300"/>
            <a:ext cx="8839200" cy="4743600"/>
          </a:xfrm>
          <a:prstGeom prst="rect">
            <a:avLst/>
          </a:prstGeom>
          <a:noFill/>
          <a:ln cap="rnd"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9" name="Google Shape;149;p25"/>
          <p:cNvSpPr txBox="1"/>
          <p:nvPr>
            <p:ph idx="1" type="body"/>
          </p:nvPr>
        </p:nvSpPr>
        <p:spPr>
          <a:xfrm>
            <a:off x="685800" y="3657600"/>
            <a:ext cx="7772400" cy="2937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0" name="Google Shape;150;p25"/>
          <p:cNvSpPr txBox="1"/>
          <p:nvPr>
            <p:ph idx="2" type="body"/>
          </p:nvPr>
        </p:nvSpPr>
        <p:spPr>
          <a:xfrm>
            <a:off x="4572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1" name="Google Shape;151;p25"/>
          <p:cNvSpPr txBox="1"/>
          <p:nvPr>
            <p:ph idx="3" type="body"/>
          </p:nvPr>
        </p:nvSpPr>
        <p:spPr>
          <a:xfrm>
            <a:off x="49530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2" name="Google Shape;152;p25"/>
          <p:cNvSpPr txBox="1"/>
          <p:nvPr>
            <p:ph type="title"/>
          </p:nvPr>
        </p:nvSpPr>
        <p:spPr>
          <a:xfrm>
            <a:off x="609600" y="2743200"/>
            <a:ext cx="80772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157" name="Shape 157"/>
        <p:cNvGrpSpPr/>
        <p:nvPr/>
      </p:nvGrpSpPr>
      <p:grpSpPr>
        <a:xfrm>
          <a:off x="0" y="0"/>
          <a:ext cx="0" cy="0"/>
          <a:chOff x="0" y="0"/>
          <a:chExt cx="0" cy="0"/>
        </a:xfrm>
      </p:grpSpPr>
      <p:sp>
        <p:nvSpPr>
          <p:cNvPr id="158" name="Google Shape;158;p27"/>
          <p:cNvSpPr txBox="1"/>
          <p:nvPr>
            <p:ph idx="1" type="body"/>
          </p:nvPr>
        </p:nvSpPr>
        <p:spPr>
          <a:xfrm>
            <a:off x="685800" y="457200"/>
            <a:ext cx="7772400" cy="4114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9" name="Google Shape;159;p27"/>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p:cSld name="Title and Table">
    <p:spTree>
      <p:nvGrpSpPr>
        <p:cNvPr id="160" name="Shape 160"/>
        <p:cNvGrpSpPr/>
        <p:nvPr/>
      </p:nvGrpSpPr>
      <p:grpSpPr>
        <a:xfrm>
          <a:off x="0" y="0"/>
          <a:ext cx="0" cy="0"/>
          <a:chOff x="0" y="0"/>
          <a:chExt cx="0" cy="0"/>
        </a:xfrm>
      </p:grpSpPr>
      <p:sp>
        <p:nvSpPr>
          <p:cNvPr id="161" name="Google Shape;161;p28"/>
          <p:cNvSpPr txBox="1"/>
          <p:nvPr>
            <p:ph type="title"/>
          </p:nvPr>
        </p:nvSpPr>
        <p:spPr>
          <a:xfrm>
            <a:off x="685800" y="457200"/>
            <a:ext cx="77724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28"/>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163" name="Shape 163"/>
        <p:cNvGrpSpPr/>
        <p:nvPr/>
      </p:nvGrpSpPr>
      <p:grpSpPr>
        <a:xfrm>
          <a:off x="0" y="0"/>
          <a:ext cx="0" cy="0"/>
          <a:chOff x="0" y="0"/>
          <a:chExt cx="0" cy="0"/>
        </a:xfrm>
      </p:grpSpPr>
      <p:sp>
        <p:nvSpPr>
          <p:cNvPr id="164" name="Google Shape;164;p29"/>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5" name="Google Shape;165;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6" name="Google Shape;166;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7" name="Google Shape;167;p2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9"/>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9" name="Google Shape;169;p29"/>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70" name="Shape 170"/>
        <p:cNvGrpSpPr/>
        <p:nvPr/>
      </p:nvGrpSpPr>
      <p:grpSpPr>
        <a:xfrm>
          <a:off x="0" y="0"/>
          <a:ext cx="0" cy="0"/>
          <a:chOff x="0" y="0"/>
          <a:chExt cx="0" cy="0"/>
        </a:xfrm>
      </p:grpSpPr>
      <p:sp>
        <p:nvSpPr>
          <p:cNvPr id="171" name="Google Shape;171;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72" name="Google Shape;172;p30"/>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73" name="Google Shape;173;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30"/>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75" name="Google Shape;175;p30"/>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76" name="Google Shape;176;p30"/>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77" name="Shape 177"/>
        <p:cNvGrpSpPr/>
        <p:nvPr/>
      </p:nvGrpSpPr>
      <p:grpSpPr>
        <a:xfrm>
          <a:off x="0" y="0"/>
          <a:ext cx="0" cy="0"/>
          <a:chOff x="0" y="0"/>
          <a:chExt cx="0" cy="0"/>
        </a:xfrm>
      </p:grpSpPr>
      <p:sp>
        <p:nvSpPr>
          <p:cNvPr id="178" name="Google Shape;178;p3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3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31"/>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2" name="Google Shape;182;p31"/>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31"/>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84" name="Shape 184"/>
        <p:cNvGrpSpPr/>
        <p:nvPr/>
      </p:nvGrpSpPr>
      <p:grpSpPr>
        <a:xfrm>
          <a:off x="0" y="0"/>
          <a:ext cx="0" cy="0"/>
          <a:chOff x="0" y="0"/>
          <a:chExt cx="0" cy="0"/>
        </a:xfrm>
      </p:grpSpPr>
      <p:sp>
        <p:nvSpPr>
          <p:cNvPr id="185" name="Google Shape;185;p32"/>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86" name="Google Shape;186;p32"/>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87" name="Google Shape;187;p32"/>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88" name="Shape 188"/>
        <p:cNvGrpSpPr/>
        <p:nvPr/>
      </p:nvGrpSpPr>
      <p:grpSpPr>
        <a:xfrm>
          <a:off x="0" y="0"/>
          <a:ext cx="0" cy="0"/>
          <a:chOff x="0" y="0"/>
          <a:chExt cx="0" cy="0"/>
        </a:xfrm>
      </p:grpSpPr>
      <p:sp>
        <p:nvSpPr>
          <p:cNvPr id="189" name="Google Shape;189;p33"/>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90" name="Google Shape;190;p33"/>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1" name="Google Shape;191;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33"/>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95" name="Google Shape;195;p33"/>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6" name="Google Shape;196;p33"/>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7" name="Google Shape;197;p33"/>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98" name="Shape 198"/>
        <p:cNvGrpSpPr/>
        <p:nvPr/>
      </p:nvGrpSpPr>
      <p:grpSpPr>
        <a:xfrm>
          <a:off x="0" y="0"/>
          <a:ext cx="0" cy="0"/>
          <a:chOff x="0" y="0"/>
          <a:chExt cx="0" cy="0"/>
        </a:xfrm>
      </p:grpSpPr>
      <p:sp>
        <p:nvSpPr>
          <p:cNvPr id="199" name="Google Shape;199;p34"/>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00" name="Google Shape;200;p3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1" name="Google Shape;201;p3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2" name="Google Shape;202;p3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4"/>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4" name="Shape 204"/>
        <p:cNvGrpSpPr/>
        <p:nvPr/>
      </p:nvGrpSpPr>
      <p:grpSpPr>
        <a:xfrm>
          <a:off x="0" y="0"/>
          <a:ext cx="0" cy="0"/>
          <a:chOff x="0" y="0"/>
          <a:chExt cx="0" cy="0"/>
        </a:xfrm>
      </p:grpSpPr>
      <p:sp>
        <p:nvSpPr>
          <p:cNvPr id="205" name="Google Shape;205;p35"/>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6" name="Google Shape;206;p35"/>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207" name="Google Shape;207;p3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8" name="Shape 208"/>
        <p:cNvGrpSpPr/>
        <p:nvPr/>
      </p:nvGrpSpPr>
      <p:grpSpPr>
        <a:xfrm>
          <a:off x="0" y="0"/>
          <a:ext cx="0" cy="0"/>
          <a:chOff x="0" y="0"/>
          <a:chExt cx="0" cy="0"/>
        </a:xfrm>
      </p:grpSpPr>
      <p:sp>
        <p:nvSpPr>
          <p:cNvPr id="209" name="Google Shape;209;p3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0" name="Google Shape;210;p36"/>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11" name="Google Shape;211;p3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_2">
    <p:spTree>
      <p:nvGrpSpPr>
        <p:cNvPr id="212" name="Shape 21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20" name="Shape 220"/>
        <p:cNvGrpSpPr/>
        <p:nvPr/>
      </p:nvGrpSpPr>
      <p:grpSpPr>
        <a:xfrm>
          <a:off x="0" y="0"/>
          <a:ext cx="0" cy="0"/>
          <a:chOff x="0" y="0"/>
          <a:chExt cx="0" cy="0"/>
        </a:xfrm>
      </p:grpSpPr>
      <p:pic>
        <p:nvPicPr>
          <p:cNvPr id="221" name="Google Shape;221;p3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22" name="Google Shape;222;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4" name="Google Shape;224;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39"/>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6" name="Google Shape;226;p39"/>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27" name="Shape 227"/>
        <p:cNvGrpSpPr/>
        <p:nvPr/>
      </p:nvGrpSpPr>
      <p:grpSpPr>
        <a:xfrm>
          <a:off x="0" y="0"/>
          <a:ext cx="0" cy="0"/>
          <a:chOff x="0" y="0"/>
          <a:chExt cx="0" cy="0"/>
        </a:xfrm>
      </p:grpSpPr>
      <p:pic>
        <p:nvPicPr>
          <p:cNvPr id="228" name="Google Shape;228;p40"/>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29" name="Google Shape;229;p40"/>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30" name="Google Shape;230;p40"/>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1" name="Google Shape;23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34" name="Shape 234"/>
        <p:cNvGrpSpPr/>
        <p:nvPr/>
      </p:nvGrpSpPr>
      <p:grpSpPr>
        <a:xfrm>
          <a:off x="0" y="0"/>
          <a:ext cx="0" cy="0"/>
          <a:chOff x="0" y="0"/>
          <a:chExt cx="0" cy="0"/>
        </a:xfrm>
      </p:grpSpPr>
      <p:pic>
        <p:nvPicPr>
          <p:cNvPr id="235" name="Google Shape;235;p41"/>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36" name="Google Shape;236;p41"/>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7" name="Google Shape;237;p41"/>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238" name="Google Shape;238;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9" name="Google Shape;239;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0" name="Google Shape;240;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1" name="Shape 241"/>
        <p:cNvGrpSpPr/>
        <p:nvPr/>
      </p:nvGrpSpPr>
      <p:grpSpPr>
        <a:xfrm>
          <a:off x="0" y="0"/>
          <a:ext cx="0" cy="0"/>
          <a:chOff x="0" y="0"/>
          <a:chExt cx="0" cy="0"/>
        </a:xfrm>
      </p:grpSpPr>
      <p:sp>
        <p:nvSpPr>
          <p:cNvPr id="242" name="Google Shape;242;p4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3" name="Google Shape;243;p4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4" name="Google Shape;244;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5" name="Google Shape;245;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6" name="Google Shape;246;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47" name="Google Shape;247;p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248" name="Shape 248"/>
        <p:cNvGrpSpPr/>
        <p:nvPr/>
      </p:nvGrpSpPr>
      <p:grpSpPr>
        <a:xfrm>
          <a:off x="0" y="0"/>
          <a:ext cx="0" cy="0"/>
          <a:chOff x="0" y="0"/>
          <a:chExt cx="0" cy="0"/>
        </a:xfrm>
      </p:grpSpPr>
      <p:pic>
        <p:nvPicPr>
          <p:cNvPr id="249" name="Google Shape;249;p43"/>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50" name="Google Shape;250;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1" name="Google Shape;251;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3" name="Google Shape;253;p43"/>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4" name="Google Shape;254;p43"/>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55" name="Shape 255"/>
        <p:cNvGrpSpPr/>
        <p:nvPr/>
      </p:nvGrpSpPr>
      <p:grpSpPr>
        <a:xfrm>
          <a:off x="0" y="0"/>
          <a:ext cx="0" cy="0"/>
          <a:chOff x="0" y="0"/>
          <a:chExt cx="0" cy="0"/>
        </a:xfrm>
      </p:grpSpPr>
      <p:pic>
        <p:nvPicPr>
          <p:cNvPr id="256" name="Google Shape;256;p4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57" name="Google Shape;257;p44"/>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8" name="Google Shape;258;p44"/>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59" name="Google Shape;259;p44"/>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0" name="Google Shape;260;p44"/>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61" name="Google Shape;261;p44"/>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2" name="Google Shape;262;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3" name="Google Shape;263;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4" name="Google Shape;264;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265" name="Shape 265"/>
        <p:cNvGrpSpPr/>
        <p:nvPr/>
      </p:nvGrpSpPr>
      <p:grpSpPr>
        <a:xfrm>
          <a:off x="0" y="0"/>
          <a:ext cx="0" cy="0"/>
          <a:chOff x="0" y="0"/>
          <a:chExt cx="0" cy="0"/>
        </a:xfrm>
      </p:grpSpPr>
      <p:pic>
        <p:nvPicPr>
          <p:cNvPr id="266" name="Google Shape;266;p45"/>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267" name="Google Shape;267;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8" name="Google Shape;268;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9" name="Google Shape;269;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70" name="Google Shape;270;p45"/>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71" name="Google Shape;271;p45"/>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272" name="Shape 272"/>
        <p:cNvGrpSpPr/>
        <p:nvPr/>
      </p:nvGrpSpPr>
      <p:grpSpPr>
        <a:xfrm>
          <a:off x="0" y="0"/>
          <a:ext cx="0" cy="0"/>
          <a:chOff x="0" y="0"/>
          <a:chExt cx="0" cy="0"/>
        </a:xfrm>
      </p:grpSpPr>
      <p:pic>
        <p:nvPicPr>
          <p:cNvPr id="273" name="Google Shape;273;p4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74" name="Google Shape;274;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6" name="Google Shape;276;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77" name="Google Shape;277;p46"/>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278" name="Shape 278"/>
        <p:cNvGrpSpPr/>
        <p:nvPr/>
      </p:nvGrpSpPr>
      <p:grpSpPr>
        <a:xfrm>
          <a:off x="0" y="0"/>
          <a:ext cx="0" cy="0"/>
          <a:chOff x="0" y="0"/>
          <a:chExt cx="0" cy="0"/>
        </a:xfrm>
      </p:grpSpPr>
      <p:pic>
        <p:nvPicPr>
          <p:cNvPr id="279" name="Google Shape;279;p47"/>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280" name="Google Shape;280;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1" name="Google Shape;281;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2" name="Google Shape;282;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3" name="Google Shape;283;p47"/>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284" name="Shape 284"/>
        <p:cNvGrpSpPr/>
        <p:nvPr/>
      </p:nvGrpSpPr>
      <p:grpSpPr>
        <a:xfrm>
          <a:off x="0" y="0"/>
          <a:ext cx="0" cy="0"/>
          <a:chOff x="0" y="0"/>
          <a:chExt cx="0" cy="0"/>
        </a:xfrm>
      </p:grpSpPr>
      <p:sp>
        <p:nvSpPr>
          <p:cNvPr id="285" name="Google Shape;285;p48"/>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86" name="Google Shape;286;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7" name="Google Shape;287;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8" name="Google Shape;288;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9" name="Shape 289"/>
        <p:cNvGrpSpPr/>
        <p:nvPr/>
      </p:nvGrpSpPr>
      <p:grpSpPr>
        <a:xfrm>
          <a:off x="0" y="0"/>
          <a:ext cx="0" cy="0"/>
          <a:chOff x="0" y="0"/>
          <a:chExt cx="0" cy="0"/>
        </a:xfrm>
      </p:grpSpPr>
      <p:sp>
        <p:nvSpPr>
          <p:cNvPr id="290" name="Google Shape;290;p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1" name="Google Shape;291;p49"/>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92" name="Google Shape;292;p4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3" name="Google Shape;293;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4" name="Google Shape;294;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5" name="Google Shape;295;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296" name="Shape 296"/>
        <p:cNvGrpSpPr/>
        <p:nvPr/>
      </p:nvGrpSpPr>
      <p:grpSpPr>
        <a:xfrm>
          <a:off x="0" y="0"/>
          <a:ext cx="0" cy="0"/>
          <a:chOff x="0" y="0"/>
          <a:chExt cx="0" cy="0"/>
        </a:xfrm>
      </p:grpSpPr>
      <p:pic>
        <p:nvPicPr>
          <p:cNvPr id="297" name="Google Shape;297;p5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98" name="Google Shape;298;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9" name="Google Shape;299;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0" name="Google Shape;300;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1" name="Google Shape;301;p50"/>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2" name="Google Shape;302;p50"/>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303" name="Google Shape;303;p50"/>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4" name="Shape 304"/>
        <p:cNvGrpSpPr/>
        <p:nvPr/>
      </p:nvGrpSpPr>
      <p:grpSpPr>
        <a:xfrm>
          <a:off x="0" y="0"/>
          <a:ext cx="0" cy="0"/>
          <a:chOff x="0" y="0"/>
          <a:chExt cx="0" cy="0"/>
        </a:xfrm>
      </p:grpSpPr>
      <p:sp>
        <p:nvSpPr>
          <p:cNvPr id="305" name="Google Shape;305;p51"/>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7" name="Google Shape;307;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8" name="Google Shape;308;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9" name="Google Shape;309;p5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0" name="Shape 310"/>
        <p:cNvGrpSpPr/>
        <p:nvPr/>
      </p:nvGrpSpPr>
      <p:grpSpPr>
        <a:xfrm>
          <a:off x="0" y="0"/>
          <a:ext cx="0" cy="0"/>
          <a:chOff x="0" y="0"/>
          <a:chExt cx="0" cy="0"/>
        </a:xfrm>
      </p:grpSpPr>
      <p:sp>
        <p:nvSpPr>
          <p:cNvPr id="311" name="Google Shape;311;p5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2" name="Google Shape;312;p52"/>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313" name="Google Shape;313;p5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14" name="Google Shape;314;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5" name="Google Shape;315;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6" name="Google Shape;316;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17" name="Shape 317"/>
        <p:cNvGrpSpPr/>
        <p:nvPr/>
      </p:nvGrpSpPr>
      <p:grpSpPr>
        <a:xfrm>
          <a:off x="0" y="0"/>
          <a:ext cx="0" cy="0"/>
          <a:chOff x="0" y="0"/>
          <a:chExt cx="0" cy="0"/>
        </a:xfrm>
      </p:grpSpPr>
      <p:sp>
        <p:nvSpPr>
          <p:cNvPr id="318" name="Google Shape;318;p5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9" name="Google Shape;319;p5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1" name="Google Shape;321;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2" name="Google Shape;322;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323" name="Shape 323"/>
        <p:cNvGrpSpPr/>
        <p:nvPr/>
      </p:nvGrpSpPr>
      <p:grpSpPr>
        <a:xfrm>
          <a:off x="0" y="0"/>
          <a:ext cx="0" cy="0"/>
          <a:chOff x="0" y="0"/>
          <a:chExt cx="0" cy="0"/>
        </a:xfrm>
      </p:grpSpPr>
      <p:sp>
        <p:nvSpPr>
          <p:cNvPr id="324" name="Google Shape;324;p54"/>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25" name="Google Shape;325;p5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26" name="Google Shape;326;p5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327" name="Shape 327"/>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328" name="Shape 328"/>
        <p:cNvGrpSpPr/>
        <p:nvPr/>
      </p:nvGrpSpPr>
      <p:grpSpPr>
        <a:xfrm>
          <a:off x="0" y="0"/>
          <a:ext cx="0" cy="0"/>
          <a:chOff x="0" y="0"/>
          <a:chExt cx="0" cy="0"/>
        </a:xfrm>
      </p:grpSpPr>
      <p:sp>
        <p:nvSpPr>
          <p:cNvPr id="329" name="Google Shape;329;p56"/>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30" name="Google Shape;330;p56"/>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331" name="Shape 331"/>
        <p:cNvGrpSpPr/>
        <p:nvPr/>
      </p:nvGrpSpPr>
      <p:grpSpPr>
        <a:xfrm>
          <a:off x="0" y="0"/>
          <a:ext cx="0" cy="0"/>
          <a:chOff x="0" y="0"/>
          <a:chExt cx="0" cy="0"/>
        </a:xfrm>
      </p:grpSpPr>
      <p:sp>
        <p:nvSpPr>
          <p:cNvPr id="332" name="Google Shape;332;p57"/>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3" name="Google Shape;333;p5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4" name="Google Shape;334;p5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5" name="Google Shape;335;p5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336" name="Google Shape;336;p57"/>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7" name="Shape 337"/>
        <p:cNvGrpSpPr/>
        <p:nvPr/>
      </p:nvGrpSpPr>
      <p:grpSpPr>
        <a:xfrm>
          <a:off x="0" y="0"/>
          <a:ext cx="0" cy="0"/>
          <a:chOff x="0" y="0"/>
          <a:chExt cx="0" cy="0"/>
        </a:xfrm>
      </p:grpSpPr>
      <p:sp>
        <p:nvSpPr>
          <p:cNvPr id="338" name="Google Shape;338;p58"/>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9" name="Google Shape;339;p58"/>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340" name="Google Shape;340;p5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341" name="Shape 341"/>
        <p:cNvGrpSpPr/>
        <p:nvPr/>
      </p:nvGrpSpPr>
      <p:grpSpPr>
        <a:xfrm>
          <a:off x="0" y="0"/>
          <a:ext cx="0" cy="0"/>
          <a:chOff x="0" y="0"/>
          <a:chExt cx="0" cy="0"/>
        </a:xfrm>
      </p:grpSpPr>
      <p:sp>
        <p:nvSpPr>
          <p:cNvPr id="342" name="Google Shape;342;p5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3" name="Google Shape;343;p5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4" name="Google Shape;344;p5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45" name="Google Shape;345;p59"/>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346" name="Google Shape;346;p59"/>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47" name="Google Shape;347;p59"/>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348" name="Shape 348"/>
        <p:cNvGrpSpPr/>
        <p:nvPr/>
      </p:nvGrpSpPr>
      <p:grpSpPr>
        <a:xfrm>
          <a:off x="0" y="0"/>
          <a:ext cx="0" cy="0"/>
          <a:chOff x="0" y="0"/>
          <a:chExt cx="0" cy="0"/>
        </a:xfrm>
      </p:grpSpPr>
      <p:sp>
        <p:nvSpPr>
          <p:cNvPr id="349" name="Google Shape;349;p6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50" name="Google Shape;350;p60"/>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51" name="Google Shape;351;p6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352" name="Google Shape;352;p60"/>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353" name="Google Shape;353;p60"/>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54" name="Google Shape;354;p60"/>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355" name="Shape 355"/>
        <p:cNvGrpSpPr/>
        <p:nvPr/>
      </p:nvGrpSpPr>
      <p:grpSpPr>
        <a:xfrm>
          <a:off x="0" y="0"/>
          <a:ext cx="0" cy="0"/>
          <a:chOff x="0" y="0"/>
          <a:chExt cx="0" cy="0"/>
        </a:xfrm>
      </p:grpSpPr>
      <p:sp>
        <p:nvSpPr>
          <p:cNvPr id="356" name="Google Shape;356;p61"/>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7" name="Google Shape;357;p61"/>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58" name="Google Shape;358;p6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9" name="Google Shape;359;p6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0" name="Google Shape;360;p6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61" name="Google Shape;361;p61"/>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362" name="Google Shape;362;p61"/>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363" name="Google Shape;363;p61"/>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364" name="Shape 364"/>
        <p:cNvGrpSpPr/>
        <p:nvPr/>
      </p:nvGrpSpPr>
      <p:grpSpPr>
        <a:xfrm>
          <a:off x="0" y="0"/>
          <a:ext cx="0" cy="0"/>
          <a:chOff x="0" y="0"/>
          <a:chExt cx="0" cy="0"/>
        </a:xfrm>
      </p:grpSpPr>
      <p:sp>
        <p:nvSpPr>
          <p:cNvPr id="365" name="Google Shape;365;p62"/>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366" name="Google Shape;366;p62"/>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367" name="Google Shape;367;p62"/>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368" name="Shape 368"/>
        <p:cNvGrpSpPr/>
        <p:nvPr/>
      </p:nvGrpSpPr>
      <p:grpSpPr>
        <a:xfrm>
          <a:off x="0" y="0"/>
          <a:ext cx="0" cy="0"/>
          <a:chOff x="0" y="0"/>
          <a:chExt cx="0" cy="0"/>
        </a:xfrm>
      </p:grpSpPr>
      <p:sp>
        <p:nvSpPr>
          <p:cNvPr id="369" name="Google Shape;369;p63"/>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370" name="Google Shape;370;p63"/>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1" name="Google Shape;371;p6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2" name="Google Shape;372;p6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3" name="Google Shape;373;p6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4" name="Google Shape;374;p63"/>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375" name="Google Shape;375;p63"/>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76" name="Google Shape;376;p63"/>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377" name="Google Shape;377;p63"/>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378" name="Shape 378"/>
        <p:cNvGrpSpPr/>
        <p:nvPr/>
      </p:nvGrpSpPr>
      <p:grpSpPr>
        <a:xfrm>
          <a:off x="0" y="0"/>
          <a:ext cx="0" cy="0"/>
          <a:chOff x="0" y="0"/>
          <a:chExt cx="0" cy="0"/>
        </a:xfrm>
      </p:grpSpPr>
      <p:sp>
        <p:nvSpPr>
          <p:cNvPr id="379" name="Google Shape;379;p64"/>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380" name="Google Shape;380;p6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1" name="Google Shape;381;p64"/>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2" name="Google Shape;382;p6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64"/>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384" name="Shape 384"/>
        <p:cNvGrpSpPr/>
        <p:nvPr/>
      </p:nvGrpSpPr>
      <p:grpSpPr>
        <a:xfrm>
          <a:off x="0" y="0"/>
          <a:ext cx="0" cy="0"/>
          <a:chOff x="0" y="0"/>
          <a:chExt cx="0" cy="0"/>
        </a:xfrm>
      </p:grpSpPr>
      <p:sp>
        <p:nvSpPr>
          <p:cNvPr id="385" name="Google Shape;385;p6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6" name="Google Shape;386;p6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7" name="Google Shape;387;p6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88" name="Google Shape;388;p65"/>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389" name="Google Shape;389;p65"/>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390" name="Google Shape;390;p65"/>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91" name="Google Shape;391;p65"/>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392" name="Shape 392"/>
        <p:cNvGrpSpPr/>
        <p:nvPr/>
      </p:nvGrpSpPr>
      <p:grpSpPr>
        <a:xfrm>
          <a:off x="0" y="0"/>
          <a:ext cx="0" cy="0"/>
          <a:chOff x="0" y="0"/>
          <a:chExt cx="0" cy="0"/>
        </a:xfrm>
      </p:grpSpPr>
      <p:sp>
        <p:nvSpPr>
          <p:cNvPr id="393" name="Google Shape;393;p66"/>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4" name="Google Shape;394;p6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5" name="Google Shape;395;p6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396" name="Shape 396"/>
        <p:cNvGrpSpPr/>
        <p:nvPr/>
      </p:nvGrpSpPr>
      <p:grpSpPr>
        <a:xfrm>
          <a:off x="0" y="0"/>
          <a:ext cx="0" cy="0"/>
          <a:chOff x="0" y="0"/>
          <a:chExt cx="0" cy="0"/>
        </a:xfrm>
      </p:grpSpPr>
      <p:sp>
        <p:nvSpPr>
          <p:cNvPr id="397" name="Google Shape;397;p67"/>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98" name="Google Shape;398;p6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99" name="Google Shape;399;p6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00" name="Google Shape;400;p6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01" name="Google Shape;401;p67"/>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402" name="Shape 402"/>
        <p:cNvGrpSpPr/>
        <p:nvPr/>
      </p:nvGrpSpPr>
      <p:grpSpPr>
        <a:xfrm>
          <a:off x="0" y="0"/>
          <a:ext cx="0" cy="0"/>
          <a:chOff x="0" y="0"/>
          <a:chExt cx="0" cy="0"/>
        </a:xfrm>
      </p:grpSpPr>
      <p:sp>
        <p:nvSpPr>
          <p:cNvPr id="403" name="Google Shape;403;p68"/>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404" name="Shape 404"/>
        <p:cNvGrpSpPr/>
        <p:nvPr/>
      </p:nvGrpSpPr>
      <p:grpSpPr>
        <a:xfrm>
          <a:off x="0" y="0"/>
          <a:ext cx="0" cy="0"/>
          <a:chOff x="0" y="0"/>
          <a:chExt cx="0" cy="0"/>
        </a:xfrm>
      </p:grpSpPr>
      <p:sp>
        <p:nvSpPr>
          <p:cNvPr id="405" name="Google Shape;405;p69"/>
          <p:cNvSpPr txBox="1"/>
          <p:nvPr/>
        </p:nvSpPr>
        <p:spPr>
          <a:xfrm>
            <a:off x="210364" y="4886295"/>
            <a:ext cx="4742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406" name="Google Shape;406;p69"/>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hoto Slide">
  <p:cSld name="Text Photo Slide">
    <p:spTree>
      <p:nvGrpSpPr>
        <p:cNvPr id="407" name="Shape 407"/>
        <p:cNvGrpSpPr/>
        <p:nvPr/>
      </p:nvGrpSpPr>
      <p:grpSpPr>
        <a:xfrm>
          <a:off x="0" y="0"/>
          <a:ext cx="0" cy="0"/>
          <a:chOff x="0" y="0"/>
          <a:chExt cx="0" cy="0"/>
        </a:xfrm>
      </p:grpSpPr>
      <p:sp>
        <p:nvSpPr>
          <p:cNvPr id="408" name="Google Shape;408;p70"/>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09" name="Google Shape;409;p7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10" name="Google Shape;410;p7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11" name="Google Shape;411;p7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12" name="Google Shape;412;p70"/>
          <p:cNvSpPr txBox="1"/>
          <p:nvPr>
            <p:ph idx="1" type="body"/>
          </p:nvPr>
        </p:nvSpPr>
        <p:spPr>
          <a:xfrm>
            <a:off x="649224" y="1211985"/>
            <a:ext cx="5599200" cy="3188700"/>
          </a:xfrm>
          <a:prstGeom prst="rect">
            <a:avLst/>
          </a:prstGeom>
          <a:blipFill rotWithShape="1">
            <a:blip r:embed="rId2">
              <a:alphaModFix/>
            </a:blip>
            <a:stretch>
              <a:fillRect b="0" l="0" r="0" t="0"/>
            </a:stretch>
          </a:blipFill>
          <a:ln>
            <a:noFill/>
          </a:ln>
        </p:spPr>
        <p:txBody>
          <a:bodyPr anchorCtr="0" anchor="ctr" bIns="365750" lIns="365750" spcFirstLastPara="1" rIns="365750" wrap="square" tIns="365750">
            <a:noAutofit/>
          </a:bodyPr>
          <a:lstStyle>
            <a:lvl1pPr indent="-228600" lvl="0" marL="45720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73380" lvl="1" marL="914400"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indent="-365760" lvl="2" marL="1371600"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indent="-358139" lvl="3" marL="1828800"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indent="-350520" lvl="4" marL="2286000"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13" name="Google Shape;413;p70"/>
          <p:cNvSpPr/>
          <p:nvPr>
            <p:ph idx="2" type="pic"/>
          </p:nvPr>
        </p:nvSpPr>
        <p:spPr>
          <a:xfrm>
            <a:off x="6324600" y="1211263"/>
            <a:ext cx="2170200" cy="28845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 2">
    <p:spTree>
      <p:nvGrpSpPr>
        <p:cNvPr id="414" name="Shape 414"/>
        <p:cNvGrpSpPr/>
        <p:nvPr/>
      </p:nvGrpSpPr>
      <p:grpSpPr>
        <a:xfrm>
          <a:off x="0" y="0"/>
          <a:ext cx="0" cy="0"/>
          <a:chOff x="0" y="0"/>
          <a:chExt cx="0" cy="0"/>
        </a:xfrm>
      </p:grpSpPr>
      <p:pic>
        <p:nvPicPr>
          <p:cNvPr id="415" name="Google Shape;415;p71"/>
          <p:cNvPicPr preferRelativeResize="0"/>
          <p:nvPr/>
        </p:nvPicPr>
        <p:blipFill rotWithShape="1">
          <a:blip r:embed="rId2">
            <a:alphaModFix/>
          </a:blip>
          <a:srcRect b="0" l="0" r="0" t="0"/>
          <a:stretch/>
        </p:blipFill>
        <p:spPr>
          <a:xfrm>
            <a:off x="1115616" y="679847"/>
            <a:ext cx="7896224" cy="4463654"/>
          </a:xfrm>
          <a:prstGeom prst="rect">
            <a:avLst/>
          </a:prstGeom>
          <a:noFill/>
          <a:ln>
            <a:noFill/>
          </a:ln>
        </p:spPr>
      </p:pic>
      <p:sp>
        <p:nvSpPr>
          <p:cNvPr id="416" name="Google Shape;416;p71"/>
          <p:cNvSpPr txBox="1"/>
          <p:nvPr/>
        </p:nvSpPr>
        <p:spPr>
          <a:xfrm>
            <a:off x="2563416" y="4864894"/>
            <a:ext cx="4873200" cy="253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1284B"/>
                </a:solidFill>
                <a:latin typeface="Arial Black"/>
                <a:ea typeface="Arial Black"/>
                <a:cs typeface="Arial Black"/>
                <a:sym typeface="Arial Black"/>
              </a:rPr>
              <a:t>Kansas leads the world in the success of each student.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417" name="Shape 417"/>
        <p:cNvGrpSpPr/>
        <p:nvPr/>
      </p:nvGrpSpPr>
      <p:grpSpPr>
        <a:xfrm>
          <a:off x="0" y="0"/>
          <a:ext cx="0" cy="0"/>
          <a:chOff x="0" y="0"/>
          <a:chExt cx="0" cy="0"/>
        </a:xfrm>
      </p:grpSpPr>
      <p:sp>
        <p:nvSpPr>
          <p:cNvPr id="418" name="Google Shape;418;p7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atin typeface="Arial Black"/>
                <a:ea typeface="Arial Black"/>
                <a:cs typeface="Arial Black"/>
                <a:sym typeface="Arial Black"/>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419" name="Google Shape;419;p72"/>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0" name="Google Shape;420;p72"/>
          <p:cNvSpPr txBox="1"/>
          <p:nvPr>
            <p:ph idx="2" type="body"/>
          </p:nvPr>
        </p:nvSpPr>
        <p:spPr>
          <a:xfrm>
            <a:off x="46291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421" name="Shape 421"/>
        <p:cNvGrpSpPr/>
        <p:nvPr/>
      </p:nvGrpSpPr>
      <p:grpSpPr>
        <a:xfrm>
          <a:off x="0" y="0"/>
          <a:ext cx="0" cy="0"/>
          <a:chOff x="0" y="0"/>
          <a:chExt cx="0" cy="0"/>
        </a:xfrm>
      </p:grpSpPr>
      <p:sp>
        <p:nvSpPr>
          <p:cNvPr id="422" name="Google Shape;422;p73"/>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3" name="Google Shape;423;p7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4" name="Google Shape;424;p7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5" name="Google Shape;425;p7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26" name="Google Shape;426;p73"/>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27" name="Shape 427"/>
        <p:cNvGrpSpPr/>
        <p:nvPr/>
      </p:nvGrpSpPr>
      <p:grpSpPr>
        <a:xfrm>
          <a:off x="0" y="0"/>
          <a:ext cx="0" cy="0"/>
          <a:chOff x="0" y="0"/>
          <a:chExt cx="0" cy="0"/>
        </a:xfrm>
      </p:grpSpPr>
      <p:sp>
        <p:nvSpPr>
          <p:cNvPr id="428" name="Google Shape;428;p74"/>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9" name="Google Shape;429;p7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0" name="Google Shape;430;p7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1" name="Google Shape;431;p7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32" name="Google Shape;432;p74"/>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433" name="Google Shape;433;p74"/>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4" name="Shape 434"/>
        <p:cNvGrpSpPr/>
        <p:nvPr/>
      </p:nvGrpSpPr>
      <p:grpSpPr>
        <a:xfrm>
          <a:off x="0" y="0"/>
          <a:ext cx="0" cy="0"/>
          <a:chOff x="0" y="0"/>
          <a:chExt cx="0" cy="0"/>
        </a:xfrm>
      </p:grpSpPr>
      <p:sp>
        <p:nvSpPr>
          <p:cNvPr id="435" name="Google Shape;435;p7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6" name="Google Shape;436;p75"/>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37" name="Google Shape;437;p7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438" name="Shape 438"/>
        <p:cNvGrpSpPr/>
        <p:nvPr/>
      </p:nvGrpSpPr>
      <p:grpSpPr>
        <a:xfrm>
          <a:off x="0" y="0"/>
          <a:ext cx="0" cy="0"/>
          <a:chOff x="0" y="0"/>
          <a:chExt cx="0" cy="0"/>
        </a:xfrm>
      </p:grpSpPr>
      <p:sp>
        <p:nvSpPr>
          <p:cNvPr id="439" name="Google Shape;439;p76"/>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0" name="Google Shape;440;p7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1" name="Google Shape;441;p7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2" name="Google Shape;442;p7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43" name="Google Shape;443;p76"/>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44" name="Google Shape;444;p76"/>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9" name="Shape 449"/>
        <p:cNvGrpSpPr/>
        <p:nvPr/>
      </p:nvGrpSpPr>
      <p:grpSpPr>
        <a:xfrm>
          <a:off x="0" y="0"/>
          <a:ext cx="0" cy="0"/>
          <a:chOff x="0" y="0"/>
          <a:chExt cx="0" cy="0"/>
        </a:xfrm>
      </p:grpSpPr>
      <p:sp>
        <p:nvSpPr>
          <p:cNvPr id="450" name="Google Shape;450;p7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51" name="Google Shape;451;p7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52" name="Google Shape;452;p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3" name="Shape 453"/>
        <p:cNvGrpSpPr/>
        <p:nvPr/>
      </p:nvGrpSpPr>
      <p:grpSpPr>
        <a:xfrm>
          <a:off x="0" y="0"/>
          <a:ext cx="0" cy="0"/>
          <a:chOff x="0" y="0"/>
          <a:chExt cx="0" cy="0"/>
        </a:xfrm>
      </p:grpSpPr>
      <p:sp>
        <p:nvSpPr>
          <p:cNvPr id="454" name="Google Shape;454;p7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5" name="Google Shape;455;p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6" name="Shape 456"/>
        <p:cNvGrpSpPr/>
        <p:nvPr/>
      </p:nvGrpSpPr>
      <p:grpSpPr>
        <a:xfrm>
          <a:off x="0" y="0"/>
          <a:ext cx="0" cy="0"/>
          <a:chOff x="0" y="0"/>
          <a:chExt cx="0" cy="0"/>
        </a:xfrm>
      </p:grpSpPr>
      <p:sp>
        <p:nvSpPr>
          <p:cNvPr id="457" name="Google Shape;457;p8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8" name="Google Shape;458;p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59" name="Google Shape;459;p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0" name="Shape 460"/>
        <p:cNvGrpSpPr/>
        <p:nvPr/>
      </p:nvGrpSpPr>
      <p:grpSpPr>
        <a:xfrm>
          <a:off x="0" y="0"/>
          <a:ext cx="0" cy="0"/>
          <a:chOff x="0" y="0"/>
          <a:chExt cx="0" cy="0"/>
        </a:xfrm>
      </p:grpSpPr>
      <p:sp>
        <p:nvSpPr>
          <p:cNvPr id="461" name="Google Shape;461;p8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2" name="Google Shape;462;p8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63" name="Google Shape;463;p8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64" name="Google Shape;464;p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5" name="Shape 465"/>
        <p:cNvGrpSpPr/>
        <p:nvPr/>
      </p:nvGrpSpPr>
      <p:grpSpPr>
        <a:xfrm>
          <a:off x="0" y="0"/>
          <a:ext cx="0" cy="0"/>
          <a:chOff x="0" y="0"/>
          <a:chExt cx="0" cy="0"/>
        </a:xfrm>
      </p:grpSpPr>
      <p:sp>
        <p:nvSpPr>
          <p:cNvPr id="466" name="Google Shape;466;p8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7" name="Google Shape;467;p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8" name="Shape 468"/>
        <p:cNvGrpSpPr/>
        <p:nvPr/>
      </p:nvGrpSpPr>
      <p:grpSpPr>
        <a:xfrm>
          <a:off x="0" y="0"/>
          <a:ext cx="0" cy="0"/>
          <a:chOff x="0" y="0"/>
          <a:chExt cx="0" cy="0"/>
        </a:xfrm>
      </p:grpSpPr>
      <p:sp>
        <p:nvSpPr>
          <p:cNvPr id="469" name="Google Shape;469;p8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70" name="Google Shape;470;p8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71" name="Google Shape;471;p8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2" name="Shape 472"/>
        <p:cNvGrpSpPr/>
        <p:nvPr/>
      </p:nvGrpSpPr>
      <p:grpSpPr>
        <a:xfrm>
          <a:off x="0" y="0"/>
          <a:ext cx="0" cy="0"/>
          <a:chOff x="0" y="0"/>
          <a:chExt cx="0" cy="0"/>
        </a:xfrm>
      </p:grpSpPr>
      <p:sp>
        <p:nvSpPr>
          <p:cNvPr id="473" name="Google Shape;473;p8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74" name="Google Shape;474;p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5" name="Shape 475"/>
        <p:cNvGrpSpPr/>
        <p:nvPr/>
      </p:nvGrpSpPr>
      <p:grpSpPr>
        <a:xfrm>
          <a:off x="0" y="0"/>
          <a:ext cx="0" cy="0"/>
          <a:chOff x="0" y="0"/>
          <a:chExt cx="0" cy="0"/>
        </a:xfrm>
      </p:grpSpPr>
      <p:sp>
        <p:nvSpPr>
          <p:cNvPr id="476" name="Google Shape;476;p8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78" name="Google Shape;478;p8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79" name="Google Shape;479;p8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80" name="Google Shape;480;p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1" name="Shape 481"/>
        <p:cNvGrpSpPr/>
        <p:nvPr/>
      </p:nvGrpSpPr>
      <p:grpSpPr>
        <a:xfrm>
          <a:off x="0" y="0"/>
          <a:ext cx="0" cy="0"/>
          <a:chOff x="0" y="0"/>
          <a:chExt cx="0" cy="0"/>
        </a:xfrm>
      </p:grpSpPr>
      <p:sp>
        <p:nvSpPr>
          <p:cNvPr id="482" name="Google Shape;482;p8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83" name="Google Shape;483;p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4" name="Shape 484"/>
        <p:cNvGrpSpPr/>
        <p:nvPr/>
      </p:nvGrpSpPr>
      <p:grpSpPr>
        <a:xfrm>
          <a:off x="0" y="0"/>
          <a:ext cx="0" cy="0"/>
          <a:chOff x="0" y="0"/>
          <a:chExt cx="0" cy="0"/>
        </a:xfrm>
      </p:grpSpPr>
      <p:sp>
        <p:nvSpPr>
          <p:cNvPr id="485" name="Google Shape;485;p8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6" name="Google Shape;486;p8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87" name="Google Shape;487;p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8" name="Shape 488"/>
        <p:cNvGrpSpPr/>
        <p:nvPr/>
      </p:nvGrpSpPr>
      <p:grpSpPr>
        <a:xfrm>
          <a:off x="0" y="0"/>
          <a:ext cx="0" cy="0"/>
          <a:chOff x="0" y="0"/>
          <a:chExt cx="0" cy="0"/>
        </a:xfrm>
      </p:grpSpPr>
      <p:sp>
        <p:nvSpPr>
          <p:cNvPr id="489" name="Google Shape;489;p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490" name="Shape 490"/>
        <p:cNvGrpSpPr/>
        <p:nvPr/>
      </p:nvGrpSpPr>
      <p:grpSpPr>
        <a:xfrm>
          <a:off x="0" y="0"/>
          <a:ext cx="0" cy="0"/>
          <a:chOff x="0" y="0"/>
          <a:chExt cx="0" cy="0"/>
        </a:xfrm>
      </p:grpSpPr>
      <p:sp>
        <p:nvSpPr>
          <p:cNvPr id="491" name="Google Shape;491;p8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2" name="Google Shape;492;p8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493" name="Google Shape;493;p8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4" name="Google Shape;494;p8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5" name="Google Shape;495;p8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38" Type="http://schemas.openxmlformats.org/officeDocument/2006/relationships/theme" Target="../theme/theme1.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55.xml"/><Relationship Id="rId22" Type="http://schemas.openxmlformats.org/officeDocument/2006/relationships/slideLayout" Target="../slideLayouts/slideLayout57.xml"/><Relationship Id="rId21" Type="http://schemas.openxmlformats.org/officeDocument/2006/relationships/slideLayout" Target="../slideLayouts/slideLayout56.xml"/><Relationship Id="rId24" Type="http://schemas.openxmlformats.org/officeDocument/2006/relationships/slideLayout" Target="../slideLayouts/slideLayout59.xml"/><Relationship Id="rId23" Type="http://schemas.openxmlformats.org/officeDocument/2006/relationships/slideLayout" Target="../slideLayouts/slideLayout58.xml"/><Relationship Id="rId1" Type="http://schemas.openxmlformats.org/officeDocument/2006/relationships/image" Target="../media/image15.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26" Type="http://schemas.openxmlformats.org/officeDocument/2006/relationships/slideLayout" Target="../slideLayouts/slideLayout61.xml"/><Relationship Id="rId25" Type="http://schemas.openxmlformats.org/officeDocument/2006/relationships/slideLayout" Target="../slideLayouts/slideLayout60.xml"/><Relationship Id="rId28" Type="http://schemas.openxmlformats.org/officeDocument/2006/relationships/slideLayout" Target="../slideLayouts/slideLayout63.xml"/><Relationship Id="rId27" Type="http://schemas.openxmlformats.org/officeDocument/2006/relationships/slideLayout" Target="../slideLayouts/slideLayout62.xml"/><Relationship Id="rId5" Type="http://schemas.openxmlformats.org/officeDocument/2006/relationships/slideLayout" Target="../slideLayouts/slideLayout40.xml"/><Relationship Id="rId6" Type="http://schemas.openxmlformats.org/officeDocument/2006/relationships/slideLayout" Target="../slideLayouts/slideLayout41.xml"/><Relationship Id="rId29" Type="http://schemas.openxmlformats.org/officeDocument/2006/relationships/slideLayout" Target="../slideLayouts/slideLayout64.xml"/><Relationship Id="rId7" Type="http://schemas.openxmlformats.org/officeDocument/2006/relationships/slideLayout" Target="../slideLayouts/slideLayout42.xml"/><Relationship Id="rId8" Type="http://schemas.openxmlformats.org/officeDocument/2006/relationships/slideLayout" Target="../slideLayouts/slideLayout43.xml"/><Relationship Id="rId31" Type="http://schemas.openxmlformats.org/officeDocument/2006/relationships/slideLayout" Target="../slideLayouts/slideLayout66.xml"/><Relationship Id="rId30" Type="http://schemas.openxmlformats.org/officeDocument/2006/relationships/slideLayout" Target="../slideLayouts/slideLayout65.xml"/><Relationship Id="rId11" Type="http://schemas.openxmlformats.org/officeDocument/2006/relationships/slideLayout" Target="../slideLayouts/slideLayout46.xml"/><Relationship Id="rId33" Type="http://schemas.openxmlformats.org/officeDocument/2006/relationships/slideLayout" Target="../slideLayouts/slideLayout68.xml"/><Relationship Id="rId10" Type="http://schemas.openxmlformats.org/officeDocument/2006/relationships/slideLayout" Target="../slideLayouts/slideLayout45.xml"/><Relationship Id="rId32" Type="http://schemas.openxmlformats.org/officeDocument/2006/relationships/slideLayout" Target="../slideLayouts/slideLayout67.xml"/><Relationship Id="rId13" Type="http://schemas.openxmlformats.org/officeDocument/2006/relationships/slideLayout" Target="../slideLayouts/slideLayout48.xml"/><Relationship Id="rId35" Type="http://schemas.openxmlformats.org/officeDocument/2006/relationships/slideLayout" Target="../slideLayouts/slideLayout70.xml"/><Relationship Id="rId12" Type="http://schemas.openxmlformats.org/officeDocument/2006/relationships/slideLayout" Target="../slideLayouts/slideLayout47.xml"/><Relationship Id="rId34" Type="http://schemas.openxmlformats.org/officeDocument/2006/relationships/slideLayout" Target="../slideLayouts/slideLayout69.xml"/><Relationship Id="rId15" Type="http://schemas.openxmlformats.org/officeDocument/2006/relationships/slideLayout" Target="../slideLayouts/slideLayout50.xml"/><Relationship Id="rId37" Type="http://schemas.openxmlformats.org/officeDocument/2006/relationships/slideLayout" Target="../slideLayouts/slideLayout72.xml"/><Relationship Id="rId14" Type="http://schemas.openxmlformats.org/officeDocument/2006/relationships/slideLayout" Target="../slideLayouts/slideLayout49.xml"/><Relationship Id="rId36" Type="http://schemas.openxmlformats.org/officeDocument/2006/relationships/slideLayout" Target="../slideLayouts/slideLayout71.xml"/><Relationship Id="rId17" Type="http://schemas.openxmlformats.org/officeDocument/2006/relationships/slideLayout" Target="../slideLayouts/slideLayout52.xml"/><Relationship Id="rId39" Type="http://schemas.openxmlformats.org/officeDocument/2006/relationships/slideLayout" Target="../slideLayouts/slideLayout74.xml"/><Relationship Id="rId16" Type="http://schemas.openxmlformats.org/officeDocument/2006/relationships/slideLayout" Target="../slideLayouts/slideLayout51.xml"/><Relationship Id="rId38" Type="http://schemas.openxmlformats.org/officeDocument/2006/relationships/slideLayout" Target="../slideLayouts/slideLayout73.xml"/><Relationship Id="rId19" Type="http://schemas.openxmlformats.org/officeDocument/2006/relationships/slideLayout" Target="../slideLayouts/slideLayout54.xml"/><Relationship Id="rId18"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theme" Target="../theme/theme4.xml"/><Relationship Id="rId12"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pic>
        <p:nvPicPr>
          <p:cNvPr id="214" name="Google Shape;214;p38"/>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215" name="Google Shape;215;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16" name="Google Shape;216;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17" name="Google Shape;217;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3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19" name="Google Shape;219;p3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5" name="Shape 445"/>
        <p:cNvGrpSpPr/>
        <p:nvPr/>
      </p:nvGrpSpPr>
      <p:grpSpPr>
        <a:xfrm>
          <a:off x="0" y="0"/>
          <a:ext cx="0" cy="0"/>
          <a:chOff x="0" y="0"/>
          <a:chExt cx="0" cy="0"/>
        </a:xfrm>
      </p:grpSpPr>
      <p:sp>
        <p:nvSpPr>
          <p:cNvPr id="446" name="Google Shape;446;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47" name="Google Shape;447;p7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448" name="Google Shape;448;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4.xml"/><Relationship Id="rId3" Type="http://schemas.openxmlformats.org/officeDocument/2006/relationships/image" Target="../media/image4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6.xml"/><Relationship Id="rId3" Type="http://schemas.openxmlformats.org/officeDocument/2006/relationships/hyperlink" Target="https://www.ksde.org/LinkClick.aspx?fileticket=0SdvPTr7b1E%3d&amp;tabid=1509&amp;portalid=0&amp;mid=6022"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0.xml"/><Relationship Id="rId3" Type="http://schemas.openxmlformats.org/officeDocument/2006/relationships/hyperlink" Target="https://www.ksde.org/LinkClick.aspx?fileticket=6DoTYcxvQ_M%3d&amp;tabid=1509&amp;portalid=0&amp;mid=601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4.xml"/><Relationship Id="rId3" Type="http://schemas.openxmlformats.org/officeDocument/2006/relationships/hyperlink" Target="https://www.ksde.org/LinkClick.aspx?fileticket=6DoTYcxvQ_M%3d&amp;tabid=1509&amp;portalid=0&amp;mid=6012" TargetMode="External"/><Relationship Id="rId4" Type="http://schemas.openxmlformats.org/officeDocument/2006/relationships/hyperlink" Target="https://www.ksde.org/LinkClick.aspx?fileticket=n-8WjlGqgMM%3d&amp;tabid=1509&amp;portalid=0&amp;mid=6012" TargetMode="External"/><Relationship Id="rId5" Type="http://schemas.openxmlformats.org/officeDocument/2006/relationships/hyperlink" Target="https://docs.google.com/document/d/1FMnHOwdeKQTis0GsRgfES8xhdPne8FPwCO_wRyPix9I/edit#" TargetMode="External"/><Relationship Id="rId6"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3.xml"/><Relationship Id="rId3" Type="http://schemas.openxmlformats.org/officeDocument/2006/relationships/hyperlink" Target="https://www.ksde.org/LinkClick.aspx?fileticket=S1lGdbU18NA%3d&amp;tabid=1509&amp;portalid=0&amp;mid=6020" TargetMode="Externa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5.xml"/><Relationship Id="rId3" Type="http://schemas.openxmlformats.org/officeDocument/2006/relationships/image" Target="../media/image47.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8.xml"/><Relationship Id="rId3" Type="http://schemas.openxmlformats.org/officeDocument/2006/relationships/hyperlink" Target="https://docs.google.com/document/d/1F6fecBxcQwp4u5AYHYGswva8d1zOm2AXf7v3U6fEITQ/edit#bookmark=id.vxy9u7okys64" TargetMode="External"/><Relationship Id="rId4" Type="http://schemas.openxmlformats.org/officeDocument/2006/relationships/hyperlink" Target="https://docs.google.com/document/d/1F6fecBxcQwp4u5AYHYGswva8d1zOm2AXf7v3U6fEITQ/edit#bookmark=id.d87qoqi8m9xl" TargetMode="External"/><Relationship Id="rId5" Type="http://schemas.openxmlformats.org/officeDocument/2006/relationships/hyperlink" Target="https://docs.google.com/document/d/1F6fecBxcQwp4u5AYHYGswva8d1zOm2AXf7v3U6fEITQ/edit#bookmark=id.b92bmp8y2t7i"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9.xml"/><Relationship Id="rId3" Type="http://schemas.openxmlformats.org/officeDocument/2006/relationships/hyperlink" Target="https://www.ksde.org/LinkClick.aspx?fileticket=9ofde6Jiq9Q%3d&amp;tabid=1509&amp;portalid=0&amp;mid=6022" TargetMode="External"/><Relationship Id="rId4" Type="http://schemas.openxmlformats.org/officeDocument/2006/relationships/hyperlink" Target="https://www.ksde.org/LinkClick.aspx?fileticket=6Gbl1q03rDk%3d&amp;tabid=1509&amp;portalid=0&amp;mid=6022" TargetMode="External"/><Relationship Id="rId5"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4.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51.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90"/>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Show and Launch: Meeting 1</a:t>
            </a:r>
            <a:endParaRPr/>
          </a:p>
        </p:txBody>
      </p:sp>
      <p:sp>
        <p:nvSpPr>
          <p:cNvPr id="501" name="Google Shape;501;p90"/>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99"/>
          <p:cNvSpPr txBox="1"/>
          <p:nvPr>
            <p:ph type="title"/>
          </p:nvPr>
        </p:nvSpPr>
        <p:spPr>
          <a:xfrm>
            <a:off x="718687" y="127209"/>
            <a:ext cx="8093100" cy="5541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dk1"/>
              </a:buClr>
              <a:buSzPts val="3600"/>
              <a:buFont typeface="Arial Narrow"/>
              <a:buNone/>
            </a:pPr>
            <a:r>
              <a:rPr i="0" lang="en" sz="3600" u="none" cap="none" strike="noStrike">
                <a:solidFill>
                  <a:schemeClr val="dk1"/>
                </a:solidFill>
                <a:latin typeface="Open Sans SemiBold"/>
                <a:ea typeface="Open Sans SemiBold"/>
                <a:cs typeface="Open Sans SemiBold"/>
                <a:sym typeface="Open Sans SemiBold"/>
              </a:rPr>
              <a:t>TURNKEY PROCESS</a:t>
            </a:r>
            <a:endParaRPr i="0" sz="3600" u="none" cap="none" strike="noStrike">
              <a:solidFill>
                <a:schemeClr val="dk1"/>
              </a:solidFill>
              <a:latin typeface="Open Sans SemiBold"/>
              <a:ea typeface="Open Sans SemiBold"/>
              <a:cs typeface="Open Sans SemiBold"/>
              <a:sym typeface="Open Sans SemiBold"/>
            </a:endParaRPr>
          </a:p>
        </p:txBody>
      </p:sp>
      <p:grpSp>
        <p:nvGrpSpPr>
          <p:cNvPr id="594" name="Google Shape;594;p99"/>
          <p:cNvGrpSpPr/>
          <p:nvPr/>
        </p:nvGrpSpPr>
        <p:grpSpPr>
          <a:xfrm>
            <a:off x="804462" y="508377"/>
            <a:ext cx="7382700" cy="3922015"/>
            <a:chOff x="-29362" y="110374"/>
            <a:chExt cx="7222363" cy="4230412"/>
          </a:xfrm>
        </p:grpSpPr>
        <p:sp>
          <p:nvSpPr>
            <p:cNvPr id="595" name="Google Shape;595;p99"/>
            <p:cNvSpPr/>
            <p:nvPr/>
          </p:nvSpPr>
          <p:spPr>
            <a:xfrm>
              <a:off x="256029" y="110374"/>
              <a:ext cx="2244900" cy="12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9"/>
            <p:cNvSpPr/>
            <p:nvPr/>
          </p:nvSpPr>
          <p:spPr>
            <a:xfrm>
              <a:off x="2790754" y="570073"/>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9"/>
            <p:cNvSpPr/>
            <p:nvPr/>
          </p:nvSpPr>
          <p:spPr>
            <a:xfrm>
              <a:off x="2882326" y="494058"/>
              <a:ext cx="1574700" cy="1575000"/>
            </a:xfrm>
            <a:custGeom>
              <a:rect b="b" l="l" r="r" t="t"/>
              <a:pathLst>
                <a:path extrusionOk="0" h="120000" w="120000">
                  <a:moveTo>
                    <a:pt x="25105" y="21533"/>
                  </a:moveTo>
                  <a:lnTo>
                    <a:pt x="25105" y="21533"/>
                  </a:lnTo>
                  <a:cubicBezTo>
                    <a:pt x="41566" y="7042"/>
                    <a:pt x="65485" y="4277"/>
                    <a:pt x="84905" y="14619"/>
                  </a:cubicBezTo>
                  <a:cubicBezTo>
                    <a:pt x="104325" y="24961"/>
                    <a:pt x="115076" y="46189"/>
                    <a:pt x="111784" y="67693"/>
                  </a:cubicBezTo>
                  <a:cubicBezTo>
                    <a:pt x="108491" y="89197"/>
                    <a:pt x="91863" y="106358"/>
                    <a:pt x="70211" y="110598"/>
                  </a:cubicBezTo>
                  <a:lnTo>
                    <a:pt x="69688" y="118762"/>
                  </a:lnTo>
                  <a:lnTo>
                    <a:pt x="57123" y="104913"/>
                  </a:lnTo>
                  <a:lnTo>
                    <a:pt x="71604" y="88836"/>
                  </a:lnTo>
                  <a:lnTo>
                    <a:pt x="71086" y="96939"/>
                  </a:lnTo>
                  <a:cubicBezTo>
                    <a:pt x="86999" y="92625"/>
                    <a:pt x="98538" y="79528"/>
                    <a:pt x="100210" y="63881"/>
                  </a:cubicBezTo>
                  <a:cubicBezTo>
                    <a:pt x="101882" y="48234"/>
                    <a:pt x="93349" y="33199"/>
                    <a:pt x="78673" y="25933"/>
                  </a:cubicBezTo>
                  <a:cubicBezTo>
                    <a:pt x="63996" y="18667"/>
                    <a:pt x="46142" y="20638"/>
                    <a:pt x="33609" y="30907"/>
                  </a:cubicBezTo>
                  <a:close/>
                </a:path>
              </a:pathLst>
            </a:cu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9"/>
            <p:cNvSpPr/>
            <p:nvPr/>
          </p:nvSpPr>
          <p:spPr>
            <a:xfrm>
              <a:off x="4450456" y="1207456"/>
              <a:ext cx="2708100" cy="9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9"/>
            <p:cNvSpPr txBox="1"/>
            <p:nvPr/>
          </p:nvSpPr>
          <p:spPr>
            <a:xfrm>
              <a:off x="4450456" y="796497"/>
              <a:ext cx="2708100" cy="9780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Regional Training Team </a:t>
              </a:r>
              <a:r>
                <a:rPr b="0" i="0" lang="en" sz="1400" u="none" cap="none" strike="noStrike">
                  <a:solidFill>
                    <a:schemeClr val="dk1"/>
                  </a:solidFill>
                  <a:latin typeface="Arial Narrow"/>
                  <a:ea typeface="Arial Narrow"/>
                  <a:cs typeface="Arial Narrow"/>
                  <a:sym typeface="Arial Narrow"/>
                </a:rPr>
                <a:t>will experience workshop + modify turnkey materials to train the School redesign Teams in their service centers</a:t>
              </a:r>
              <a:endParaRPr b="0" i="0" sz="1400" u="none" cap="none" strike="noStrike">
                <a:solidFill>
                  <a:schemeClr val="dk1"/>
                </a:solidFill>
                <a:latin typeface="Arial Narrow"/>
                <a:ea typeface="Arial Narrow"/>
                <a:cs typeface="Arial Narrow"/>
                <a:sym typeface="Arial Narrow"/>
              </a:endParaRPr>
            </a:p>
          </p:txBody>
        </p:sp>
        <p:sp>
          <p:nvSpPr>
            <p:cNvPr id="600" name="Google Shape;600;p99"/>
            <p:cNvSpPr/>
            <p:nvPr/>
          </p:nvSpPr>
          <p:spPr>
            <a:xfrm>
              <a:off x="3230005" y="1476761"/>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9"/>
            <p:cNvSpPr txBox="1"/>
            <p:nvPr/>
          </p:nvSpPr>
          <p:spPr>
            <a:xfrm>
              <a:off x="3230005" y="1065802"/>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RTT</a:t>
              </a:r>
              <a:endParaRPr sz="1200">
                <a:solidFill>
                  <a:schemeClr val="dk1"/>
                </a:solidFill>
                <a:latin typeface="Impact"/>
                <a:ea typeface="Impact"/>
                <a:cs typeface="Impact"/>
                <a:sym typeface="Impact"/>
              </a:endParaRPr>
            </a:p>
          </p:txBody>
        </p:sp>
        <p:sp>
          <p:nvSpPr>
            <p:cNvPr id="602" name="Google Shape;602;p99"/>
            <p:cNvSpPr/>
            <p:nvPr/>
          </p:nvSpPr>
          <p:spPr>
            <a:xfrm>
              <a:off x="2295758" y="1648992"/>
              <a:ext cx="1574700" cy="1575000"/>
            </a:xfrm>
            <a:custGeom>
              <a:rect b="b" l="l" r="r" t="t"/>
              <a:pathLst>
                <a:path extrusionOk="0" h="120000" w="120000">
                  <a:moveTo>
                    <a:pt x="94895" y="21533"/>
                  </a:moveTo>
                  <a:lnTo>
                    <a:pt x="86391" y="30907"/>
                  </a:lnTo>
                  <a:lnTo>
                    <a:pt x="86391" y="30907"/>
                  </a:lnTo>
                  <a:cubicBezTo>
                    <a:pt x="73858" y="20638"/>
                    <a:pt x="56004" y="18667"/>
                    <a:pt x="41327" y="25933"/>
                  </a:cubicBezTo>
                  <a:cubicBezTo>
                    <a:pt x="26651" y="33199"/>
                    <a:pt x="18118" y="48234"/>
                    <a:pt x="19790" y="63881"/>
                  </a:cubicBezTo>
                  <a:cubicBezTo>
                    <a:pt x="21462" y="79528"/>
                    <a:pt x="33001" y="92625"/>
                    <a:pt x="48914" y="96939"/>
                  </a:cubicBezTo>
                  <a:lnTo>
                    <a:pt x="48396" y="88836"/>
                  </a:lnTo>
                  <a:lnTo>
                    <a:pt x="62877" y="104913"/>
                  </a:lnTo>
                  <a:lnTo>
                    <a:pt x="50312" y="118762"/>
                  </a:lnTo>
                  <a:lnTo>
                    <a:pt x="49789" y="110598"/>
                  </a:lnTo>
                  <a:lnTo>
                    <a:pt x="49789" y="110598"/>
                  </a:lnTo>
                  <a:cubicBezTo>
                    <a:pt x="28137" y="106358"/>
                    <a:pt x="11509" y="89197"/>
                    <a:pt x="8216" y="67693"/>
                  </a:cubicBezTo>
                  <a:cubicBezTo>
                    <a:pt x="4924" y="46189"/>
                    <a:pt x="15675" y="24961"/>
                    <a:pt x="35095" y="14619"/>
                  </a:cubicBezTo>
                  <a:cubicBezTo>
                    <a:pt x="54515" y="4277"/>
                    <a:pt x="78434" y="7042"/>
                    <a:pt x="94895" y="21533"/>
                  </a:cubicBezTo>
                  <a:close/>
                </a:path>
              </a:pathLst>
            </a:custGeom>
            <a:solidFill>
              <a:srgbClr val="85C1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9"/>
            <p:cNvSpPr/>
            <p:nvPr/>
          </p:nvSpPr>
          <p:spPr>
            <a:xfrm>
              <a:off x="119728" y="2185207"/>
              <a:ext cx="2411700" cy="116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9"/>
            <p:cNvSpPr txBox="1"/>
            <p:nvPr/>
          </p:nvSpPr>
          <p:spPr>
            <a:xfrm>
              <a:off x="-29362" y="1774248"/>
              <a:ext cx="2411700" cy="11646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Redesign Team </a:t>
              </a:r>
              <a:r>
                <a:rPr b="0" i="0" lang="en" sz="1400" u="none" cap="none" strike="noStrike">
                  <a:solidFill>
                    <a:schemeClr val="dk1"/>
                  </a:solidFill>
                  <a:latin typeface="Arial Narrow"/>
                  <a:ea typeface="Arial Narrow"/>
                  <a:cs typeface="Arial Narrow"/>
                  <a:sym typeface="Arial Narrow"/>
                </a:rPr>
                <a:t>receives training from RTT and makes key decisions to modify expectations for their district and school context</a:t>
              </a:r>
              <a:endParaRPr b="0" i="0" sz="1400" u="none" cap="none" strike="noStrike">
                <a:solidFill>
                  <a:schemeClr val="dk1"/>
                </a:solidFill>
                <a:latin typeface="Arial Narrow"/>
                <a:ea typeface="Arial Narrow"/>
                <a:cs typeface="Arial Narrow"/>
                <a:sym typeface="Arial Narrow"/>
              </a:endParaRPr>
            </a:p>
          </p:txBody>
        </p:sp>
        <p:sp>
          <p:nvSpPr>
            <p:cNvPr id="605" name="Google Shape;605;p99"/>
            <p:cNvSpPr/>
            <p:nvPr/>
          </p:nvSpPr>
          <p:spPr>
            <a:xfrm>
              <a:off x="2790754" y="2383449"/>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9"/>
            <p:cNvSpPr txBox="1"/>
            <p:nvPr/>
          </p:nvSpPr>
          <p:spPr>
            <a:xfrm>
              <a:off x="2641664" y="2219065"/>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SRT</a:t>
              </a:r>
              <a:endParaRPr sz="2800">
                <a:solidFill>
                  <a:schemeClr val="dk1"/>
                </a:solidFill>
                <a:latin typeface="Impact"/>
                <a:ea typeface="Impact"/>
                <a:cs typeface="Impact"/>
                <a:sym typeface="Impact"/>
              </a:endParaRPr>
            </a:p>
          </p:txBody>
        </p:sp>
        <p:sp>
          <p:nvSpPr>
            <p:cNvPr id="607" name="Google Shape;607;p99"/>
            <p:cNvSpPr/>
            <p:nvPr/>
          </p:nvSpPr>
          <p:spPr>
            <a:xfrm>
              <a:off x="2994281" y="2987186"/>
              <a:ext cx="1353000" cy="1353600"/>
            </a:xfrm>
            <a:prstGeom prst="blockArc">
              <a:avLst>
                <a:gd fmla="val 13500000" name="adj1"/>
                <a:gd fmla="val 10800000" name="adj2"/>
                <a:gd fmla="val 12740" name="adj3"/>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9"/>
            <p:cNvSpPr/>
            <p:nvPr/>
          </p:nvSpPr>
          <p:spPr>
            <a:xfrm>
              <a:off x="4434501" y="2825496"/>
              <a:ext cx="2758500" cy="131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9"/>
            <p:cNvSpPr txBox="1"/>
            <p:nvPr/>
          </p:nvSpPr>
          <p:spPr>
            <a:xfrm>
              <a:off x="4434501" y="2989880"/>
              <a:ext cx="2758500" cy="13137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teams</a:t>
              </a:r>
              <a:r>
                <a:rPr b="0" i="0" lang="en" sz="1400" u="none" cap="none" strike="noStrike">
                  <a:solidFill>
                    <a:schemeClr val="dk1"/>
                  </a:solidFill>
                  <a:latin typeface="Arial Narrow"/>
                  <a:ea typeface="Arial Narrow"/>
                  <a:cs typeface="Arial Narrow"/>
                  <a:sym typeface="Arial Narrow"/>
                </a:rPr>
                <a:t> receive training from their School redesign team and engage staff through participation in investigation  teams</a:t>
              </a:r>
              <a:endParaRPr b="0" i="0" sz="1400" u="none" cap="none" strike="noStrike">
                <a:solidFill>
                  <a:schemeClr val="dk1"/>
                </a:solidFill>
                <a:latin typeface="Arial Narrow"/>
                <a:ea typeface="Arial Narrow"/>
                <a:cs typeface="Arial Narrow"/>
                <a:sym typeface="Arial Narrow"/>
              </a:endParaRPr>
            </a:p>
            <a:p>
              <a:pPr indent="-25400" lvl="1" marL="114300" marR="0" rtl="0" algn="l">
                <a:lnSpc>
                  <a:spcPct val="90000"/>
                </a:lnSpc>
                <a:spcBef>
                  <a:spcPts val="210"/>
                </a:spcBef>
                <a:spcAft>
                  <a:spcPts val="0"/>
                </a:spcAft>
                <a:buClr>
                  <a:schemeClr val="dk1"/>
                </a:buClr>
                <a:buSzPts val="1400"/>
                <a:buFont typeface="Arial Narrow"/>
                <a:buNone/>
              </a:pPr>
              <a:r>
                <a:t/>
              </a:r>
              <a:endParaRPr b="0" i="0" sz="1400" u="none" cap="none" strike="noStrike">
                <a:solidFill>
                  <a:schemeClr val="dk1"/>
                </a:solidFill>
                <a:latin typeface="Arial Narrow"/>
                <a:ea typeface="Arial Narrow"/>
                <a:cs typeface="Arial Narrow"/>
                <a:sym typeface="Arial Narrow"/>
              </a:endParaRPr>
            </a:p>
          </p:txBody>
        </p:sp>
        <p:sp>
          <p:nvSpPr>
            <p:cNvPr id="610" name="Google Shape;610;p99"/>
            <p:cNvSpPr/>
            <p:nvPr/>
          </p:nvSpPr>
          <p:spPr>
            <a:xfrm>
              <a:off x="3127247" y="3290137"/>
              <a:ext cx="10842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9"/>
            <p:cNvSpPr txBox="1"/>
            <p:nvPr/>
          </p:nvSpPr>
          <p:spPr>
            <a:xfrm>
              <a:off x="3127247" y="3454521"/>
              <a:ext cx="1084200" cy="4395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 sz="2000">
                  <a:solidFill>
                    <a:schemeClr val="dk1"/>
                  </a:solidFill>
                  <a:latin typeface="Impact"/>
                  <a:ea typeface="Impact"/>
                  <a:cs typeface="Impact"/>
                  <a:sym typeface="Impact"/>
                </a:rPr>
                <a:t>FULL SCHOOL</a:t>
              </a:r>
              <a:endParaRPr sz="2000">
                <a:solidFill>
                  <a:schemeClr val="dk1"/>
                </a:solidFill>
                <a:latin typeface="Impact"/>
                <a:ea typeface="Impact"/>
                <a:cs typeface="Impact"/>
                <a:sym typeface="Impac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00"/>
          <p:cNvSpPr/>
          <p:nvPr/>
        </p:nvSpPr>
        <p:spPr>
          <a:xfrm>
            <a:off x="3297500" y="7085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 name="Google Shape;617;p100"/>
          <p:cNvGrpSpPr/>
          <p:nvPr/>
        </p:nvGrpSpPr>
        <p:grpSpPr>
          <a:xfrm>
            <a:off x="635917" y="857925"/>
            <a:ext cx="2976551" cy="669600"/>
            <a:chOff x="635917" y="1315125"/>
            <a:chExt cx="2976551" cy="669600"/>
          </a:xfrm>
        </p:grpSpPr>
        <p:cxnSp>
          <p:nvCxnSpPr>
            <p:cNvPr id="618" name="Google Shape;618;p100"/>
            <p:cNvCxnSpPr/>
            <p:nvPr/>
          </p:nvCxnSpPr>
          <p:spPr>
            <a:xfrm>
              <a:off x="3178969" y="1638300"/>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619" name="Google Shape;619;p100"/>
            <p:cNvSpPr txBox="1"/>
            <p:nvPr/>
          </p:nvSpPr>
          <p:spPr>
            <a:xfrm>
              <a:off x="635917" y="1315125"/>
              <a:ext cx="25401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latin typeface="Roboto"/>
                  <a:ea typeface="Roboto"/>
                  <a:cs typeface="Roboto"/>
                  <a:sym typeface="Roboto"/>
                </a:rPr>
                <a:t>WHAT</a:t>
              </a:r>
              <a:endParaRPr sz="1800">
                <a:latin typeface="Roboto"/>
                <a:ea typeface="Roboto"/>
                <a:cs typeface="Roboto"/>
                <a:sym typeface="Roboto"/>
              </a:endParaRPr>
            </a:p>
            <a:p>
              <a:pPr indent="0" lvl="0" marL="0" rtl="0" algn="r">
                <a:lnSpc>
                  <a:spcPct val="115000"/>
                </a:lnSpc>
                <a:spcBef>
                  <a:spcPts val="0"/>
                </a:spcBef>
                <a:spcAft>
                  <a:spcPts val="0"/>
                </a:spcAft>
                <a:buNone/>
              </a:pPr>
              <a:r>
                <a:t/>
              </a:r>
              <a:endParaRPr sz="1100">
                <a:latin typeface="Roboto"/>
                <a:ea typeface="Roboto"/>
                <a:cs typeface="Roboto"/>
                <a:sym typeface="Roboto"/>
              </a:endParaRPr>
            </a:p>
            <a:p>
              <a:pPr indent="0" lvl="0" marL="0" rtl="0" algn="r">
                <a:lnSpc>
                  <a:spcPct val="115000"/>
                </a:lnSpc>
                <a:spcBef>
                  <a:spcPts val="0"/>
                </a:spcBef>
                <a:spcAft>
                  <a:spcPts val="0"/>
                </a:spcAft>
                <a:buNone/>
              </a:pPr>
              <a:r>
                <a:rPr b="1" lang="en" sz="1300">
                  <a:latin typeface="Roboto"/>
                  <a:ea typeface="Roboto"/>
                  <a:cs typeface="Roboto"/>
                  <a:sym typeface="Roboto"/>
                </a:rPr>
                <a:t>Determine what is the essential learning for all.</a:t>
              </a:r>
              <a:endParaRPr b="1" sz="1300">
                <a:latin typeface="Roboto"/>
                <a:ea typeface="Roboto"/>
                <a:cs typeface="Roboto"/>
                <a:sym typeface="Roboto"/>
              </a:endParaRPr>
            </a:p>
          </p:txBody>
        </p:sp>
      </p:grpSp>
      <p:grpSp>
        <p:nvGrpSpPr>
          <p:cNvPr id="620" name="Google Shape;620;p100"/>
          <p:cNvGrpSpPr/>
          <p:nvPr/>
        </p:nvGrpSpPr>
        <p:grpSpPr>
          <a:xfrm>
            <a:off x="5517319" y="857925"/>
            <a:ext cx="2984906" cy="669600"/>
            <a:chOff x="5517319" y="1315125"/>
            <a:chExt cx="2984906" cy="669600"/>
          </a:xfrm>
        </p:grpSpPr>
        <p:cxnSp>
          <p:nvCxnSpPr>
            <p:cNvPr id="621" name="Google Shape;621;p100"/>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622" name="Google Shape;622;p100"/>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Roboto"/>
                  <a:ea typeface="Roboto"/>
                  <a:cs typeface="Roboto"/>
                  <a:sym typeface="Roboto"/>
                </a:rPr>
                <a:t>WHY</a:t>
              </a:r>
              <a:endParaRPr sz="18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b="1" lang="en" sz="1300">
                  <a:latin typeface="Roboto"/>
                  <a:ea typeface="Roboto"/>
                  <a:cs typeface="Roboto"/>
                  <a:sym typeface="Roboto"/>
                </a:rPr>
                <a:t>Establish a clear purpose for the learning.</a:t>
              </a:r>
              <a:endParaRPr b="1" sz="1300">
                <a:latin typeface="Roboto"/>
                <a:ea typeface="Roboto"/>
                <a:cs typeface="Roboto"/>
                <a:sym typeface="Roboto"/>
              </a:endParaRPr>
            </a:p>
          </p:txBody>
        </p:sp>
      </p:grpSp>
      <p:grpSp>
        <p:nvGrpSpPr>
          <p:cNvPr id="623" name="Google Shape;623;p100"/>
          <p:cNvGrpSpPr/>
          <p:nvPr/>
        </p:nvGrpSpPr>
        <p:grpSpPr>
          <a:xfrm>
            <a:off x="3056025" y="3077940"/>
            <a:ext cx="2955600" cy="1143785"/>
            <a:chOff x="3056025" y="3535140"/>
            <a:chExt cx="2955600" cy="1143785"/>
          </a:xfrm>
        </p:grpSpPr>
        <p:cxnSp>
          <p:nvCxnSpPr>
            <p:cNvPr id="624" name="Google Shape;624;p100"/>
            <p:cNvCxnSpPr/>
            <p:nvPr/>
          </p:nvCxnSpPr>
          <p:spPr>
            <a:xfrm rot="10800000">
              <a:off x="4556399" y="3535140"/>
              <a:ext cx="0" cy="460500"/>
            </a:xfrm>
            <a:prstGeom prst="straightConnector1">
              <a:avLst/>
            </a:prstGeom>
            <a:noFill/>
            <a:ln cap="flat" cmpd="sng" w="19050">
              <a:solidFill>
                <a:schemeClr val="accent4"/>
              </a:solidFill>
              <a:prstDash val="solid"/>
              <a:round/>
              <a:headEnd len="med" w="med" type="oval"/>
              <a:tailEnd len="sm" w="sm" type="none"/>
            </a:ln>
          </p:spPr>
        </p:cxnSp>
        <p:sp>
          <p:nvSpPr>
            <p:cNvPr id="625" name="Google Shape;625;p100"/>
            <p:cNvSpPr txBox="1"/>
            <p:nvPr/>
          </p:nvSpPr>
          <p:spPr>
            <a:xfrm>
              <a:off x="3056025" y="4009325"/>
              <a:ext cx="29556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a:ea typeface="Roboto"/>
                  <a:cs typeface="Roboto"/>
                  <a:sym typeface="Roboto"/>
                </a:rPr>
                <a:t>HOW</a:t>
              </a:r>
              <a:endParaRPr sz="1800">
                <a:latin typeface="Roboto"/>
                <a:ea typeface="Roboto"/>
                <a:cs typeface="Roboto"/>
                <a:sym typeface="Roboto"/>
              </a:endParaRPr>
            </a:p>
            <a:p>
              <a:pPr indent="0" lvl="0" marL="0" rtl="0" algn="ctr">
                <a:lnSpc>
                  <a:spcPct val="115000"/>
                </a:lnSpc>
                <a:spcBef>
                  <a:spcPts val="0"/>
                </a:spcBef>
                <a:spcAft>
                  <a:spcPts val="0"/>
                </a:spcAft>
                <a:buNone/>
              </a:pPr>
              <a:r>
                <a:t/>
              </a:r>
              <a:endParaRPr sz="1100">
                <a:latin typeface="Roboto"/>
                <a:ea typeface="Roboto"/>
                <a:cs typeface="Roboto"/>
                <a:sym typeface="Roboto"/>
              </a:endParaRPr>
            </a:p>
            <a:p>
              <a:pPr indent="0" lvl="0" marL="0" rtl="0" algn="ctr">
                <a:lnSpc>
                  <a:spcPct val="115000"/>
                </a:lnSpc>
                <a:spcBef>
                  <a:spcPts val="0"/>
                </a:spcBef>
                <a:spcAft>
                  <a:spcPts val="0"/>
                </a:spcAft>
                <a:buNone/>
              </a:pPr>
              <a:r>
                <a:rPr b="1" lang="en" sz="1300">
                  <a:latin typeface="Roboto"/>
                  <a:ea typeface="Roboto"/>
                  <a:cs typeface="Roboto"/>
                  <a:sym typeface="Roboto"/>
                </a:rPr>
                <a:t>Determine the best time, place, and delivery model for the learning.</a:t>
              </a:r>
              <a:endParaRPr b="1" sz="1300">
                <a:latin typeface="Roboto"/>
                <a:ea typeface="Roboto"/>
                <a:cs typeface="Roboto"/>
                <a:sym typeface="Roboto"/>
              </a:endParaRPr>
            </a:p>
          </p:txBody>
        </p:sp>
      </p:grpSp>
      <p:sp>
        <p:nvSpPr>
          <p:cNvPr id="626" name="Google Shape;626;p100"/>
          <p:cNvSpPr txBox="1"/>
          <p:nvPr/>
        </p:nvSpPr>
        <p:spPr>
          <a:xfrm>
            <a:off x="3688875" y="1600050"/>
            <a:ext cx="1797600" cy="80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latin typeface="Roboto"/>
                <a:ea typeface="Roboto"/>
                <a:cs typeface="Roboto"/>
                <a:sym typeface="Roboto"/>
              </a:rPr>
              <a:t>Turnkey Considerations</a:t>
            </a:r>
            <a:endParaRPr sz="1800"/>
          </a:p>
        </p:txBody>
      </p:sp>
      <p:sp>
        <p:nvSpPr>
          <p:cNvPr id="627" name="Google Shape;627;p100"/>
          <p:cNvSpPr/>
          <p:nvPr/>
        </p:nvSpPr>
        <p:spPr>
          <a:xfrm rot="1800047">
            <a:off x="3219843" y="629234"/>
            <a:ext cx="2690936" cy="2690936"/>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28" name="Google Shape;628;p100"/>
          <p:cNvSpPr/>
          <p:nvPr/>
        </p:nvSpPr>
        <p:spPr>
          <a:xfrm flipH="1" rot="-1800047">
            <a:off x="3221956" y="629234"/>
            <a:ext cx="2690936" cy="2690936"/>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9" name="Google Shape;629;p100"/>
          <p:cNvSpPr/>
          <p:nvPr/>
        </p:nvSpPr>
        <p:spPr>
          <a:xfrm rot="-8100000">
            <a:off x="4382715" y="570193"/>
            <a:ext cx="363170" cy="36317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0" name="Google Shape;630;p100"/>
          <p:cNvSpPr/>
          <p:nvPr/>
        </p:nvSpPr>
        <p:spPr>
          <a:xfrm flipH="1" rot="-9000757">
            <a:off x="3220953" y="627608"/>
            <a:ext cx="2690226" cy="2690226"/>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00"/>
          <p:cNvSpPr/>
          <p:nvPr/>
        </p:nvSpPr>
        <p:spPr>
          <a:xfrm rot="-1027861">
            <a:off x="5485874" y="2392632"/>
            <a:ext cx="312672" cy="312672"/>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2" name="Google Shape;632;p100"/>
          <p:cNvSpPr/>
          <p:nvPr/>
        </p:nvSpPr>
        <p:spPr>
          <a:xfrm rot="6359841">
            <a:off x="3315801" y="2390562"/>
            <a:ext cx="363580" cy="36358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aphicFrame>
        <p:nvGraphicFramePr>
          <p:cNvPr id="637" name="Google Shape;637;p101"/>
          <p:cNvGraphicFramePr/>
          <p:nvPr/>
        </p:nvGraphicFramePr>
        <p:xfrm>
          <a:off x="952500" y="432260"/>
          <a:ext cx="3000000" cy="3000000"/>
        </p:xfrm>
        <a:graphic>
          <a:graphicData uri="http://schemas.openxmlformats.org/drawingml/2006/table">
            <a:tbl>
              <a:tblPr>
                <a:noFill/>
                <a:tableStyleId>{F905C153-38AC-4802-8924-B959B4353CC5}</a:tableStyleId>
              </a:tblPr>
              <a:tblGrid>
                <a:gridCol w="7239000"/>
              </a:tblGrid>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and provide feedback on comprehensive redesign plan components, format and SRT readiness</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Align on next steps for RTT and SRT toward ‘Show and Launch’</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evidence collection for on-site visit</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102"/>
          <p:cNvSpPr txBox="1"/>
          <p:nvPr>
            <p:ph type="title"/>
          </p:nvPr>
        </p:nvSpPr>
        <p:spPr>
          <a:xfrm>
            <a:off x="344424" y="2857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2 Parts of Comprehensive Redesign Plan</a:t>
            </a:r>
            <a:endParaRPr/>
          </a:p>
        </p:txBody>
      </p:sp>
      <p:sp>
        <p:nvSpPr>
          <p:cNvPr id="644" name="Google Shape;644;p102"/>
          <p:cNvSpPr txBox="1"/>
          <p:nvPr>
            <p:ph idx="1" type="body"/>
          </p:nvPr>
        </p:nvSpPr>
        <p:spPr>
          <a:xfrm>
            <a:off x="4900275" y="1304875"/>
            <a:ext cx="3241200" cy="2910300"/>
          </a:xfrm>
          <a:prstGeom prst="rect">
            <a:avLst/>
          </a:prstGeom>
          <a:solidFill>
            <a:schemeClr val="accent2"/>
          </a:solidFill>
        </p:spPr>
        <p:txBody>
          <a:bodyPr anchorCtr="0" anchor="ctr" bIns="34275" lIns="68575" spcFirstLastPara="1" rIns="68575" wrap="square" tIns="34275">
            <a:noAutofit/>
          </a:bodyPr>
          <a:lstStyle/>
          <a:p>
            <a:pPr indent="0" lvl="0" marL="0" rtl="0" algn="ctr">
              <a:spcBef>
                <a:spcPts val="800"/>
              </a:spcBef>
              <a:spcAft>
                <a:spcPts val="0"/>
              </a:spcAft>
              <a:buNone/>
            </a:pPr>
            <a:r>
              <a:rPr b="1" lang="en">
                <a:solidFill>
                  <a:srgbClr val="FFFFFF"/>
                </a:solidFill>
                <a:latin typeface="Roboto"/>
                <a:ea typeface="Roboto"/>
                <a:cs typeface="Roboto"/>
                <a:sym typeface="Roboto"/>
              </a:rPr>
              <a:t>Collection of Artifacts</a:t>
            </a:r>
            <a:endParaRPr b="1">
              <a:solidFill>
                <a:srgbClr val="FFFFFF"/>
              </a:solidFill>
              <a:latin typeface="Roboto"/>
              <a:ea typeface="Roboto"/>
              <a:cs typeface="Roboto"/>
              <a:sym typeface="Roboto"/>
            </a:endParaRPr>
          </a:p>
        </p:txBody>
      </p:sp>
      <p:sp>
        <p:nvSpPr>
          <p:cNvPr id="645" name="Google Shape;645;p102"/>
          <p:cNvSpPr txBox="1"/>
          <p:nvPr>
            <p:ph idx="4294967295" type="body"/>
          </p:nvPr>
        </p:nvSpPr>
        <p:spPr>
          <a:xfrm>
            <a:off x="972280" y="1304875"/>
            <a:ext cx="3241200" cy="2910300"/>
          </a:xfrm>
          <a:prstGeom prst="rect">
            <a:avLst/>
          </a:prstGeom>
          <a:solidFill>
            <a:schemeClr val="accent1"/>
          </a:solidFill>
        </p:spPr>
        <p:txBody>
          <a:bodyPr anchorCtr="0" anchor="ctr" bIns="34275" lIns="68575" spcFirstLastPara="1" rIns="68575" wrap="square" tIns="34275">
            <a:noAutofit/>
          </a:bodyPr>
          <a:lstStyle/>
          <a:p>
            <a:pPr indent="0" lvl="0" marL="0" rtl="0" algn="ctr">
              <a:spcBef>
                <a:spcPts val="800"/>
              </a:spcBef>
              <a:spcAft>
                <a:spcPts val="0"/>
              </a:spcAft>
              <a:buNone/>
            </a:pPr>
            <a:r>
              <a:rPr b="1" lang="en">
                <a:solidFill>
                  <a:srgbClr val="FFFFFF"/>
                </a:solidFill>
                <a:latin typeface="Roboto"/>
                <a:ea typeface="Roboto"/>
                <a:cs typeface="Roboto"/>
                <a:sym typeface="Roboto"/>
              </a:rPr>
              <a:t>Presentation</a:t>
            </a:r>
            <a:br>
              <a:rPr b="1" lang="en">
                <a:solidFill>
                  <a:srgbClr val="FFFFFF"/>
                </a:solidFill>
                <a:latin typeface="Roboto"/>
                <a:ea typeface="Roboto"/>
                <a:cs typeface="Roboto"/>
                <a:sym typeface="Roboto"/>
              </a:rPr>
            </a:br>
            <a:r>
              <a:rPr b="1" lang="en">
                <a:solidFill>
                  <a:srgbClr val="FFFFFF"/>
                </a:solidFill>
                <a:latin typeface="Roboto"/>
                <a:ea typeface="Roboto"/>
                <a:cs typeface="Roboto"/>
                <a:sym typeface="Roboto"/>
              </a:rPr>
              <a:t>(45 min)</a:t>
            </a:r>
            <a:endParaRPr b="1">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03"/>
          <p:cNvSpPr txBox="1"/>
          <p:nvPr>
            <p:ph type="title"/>
          </p:nvPr>
        </p:nvSpPr>
        <p:spPr>
          <a:xfrm>
            <a:off x="6492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Story Time</a:t>
            </a:r>
            <a:endParaRPr/>
          </a:p>
        </p:txBody>
      </p:sp>
      <p:sp>
        <p:nvSpPr>
          <p:cNvPr id="652" name="Google Shape;652;p103"/>
          <p:cNvSpPr txBox="1"/>
          <p:nvPr>
            <p:ph idx="2" type="body"/>
          </p:nvPr>
        </p:nvSpPr>
        <p:spPr>
          <a:xfrm>
            <a:off x="4617725" y="294450"/>
            <a:ext cx="4029600" cy="4201200"/>
          </a:xfrm>
          <a:prstGeom prst="rect">
            <a:avLst/>
          </a:prstGeom>
        </p:spPr>
        <p:txBody>
          <a:bodyPr anchorCtr="0" anchor="t" bIns="182875" lIns="365750" spcFirstLastPara="1" rIns="365750" wrap="square" tIns="91425">
            <a:noAutofit/>
          </a:bodyPr>
          <a:lstStyle/>
          <a:p>
            <a:pPr indent="0" lvl="0" marL="0" rtl="0" algn="l">
              <a:lnSpc>
                <a:spcPct val="115000"/>
              </a:lnSpc>
              <a:spcBef>
                <a:spcPts val="300"/>
              </a:spcBef>
              <a:spcAft>
                <a:spcPts val="0"/>
              </a:spcAft>
              <a:buClr>
                <a:srgbClr val="000000"/>
              </a:buClr>
              <a:buSzPts val="1100"/>
              <a:buFont typeface="Arial"/>
              <a:buNone/>
            </a:pPr>
            <a:r>
              <a:rPr lang="en" sz="2200">
                <a:solidFill>
                  <a:srgbClr val="002060"/>
                </a:solidFill>
                <a:latin typeface="Open Sans Light"/>
                <a:ea typeface="Open Sans Light"/>
                <a:cs typeface="Open Sans Light"/>
                <a:sym typeface="Open Sans Light"/>
              </a:rPr>
              <a:t>In 15 seconds or less, share one thing you’ve learned how to do recently.</a:t>
            </a:r>
            <a:endParaRPr sz="2200">
              <a:solidFill>
                <a:srgbClr val="002060"/>
              </a:solidFill>
              <a:latin typeface="Open Sans Light"/>
              <a:ea typeface="Open Sans Light"/>
              <a:cs typeface="Open Sans Light"/>
              <a:sym typeface="Open Sans Light"/>
            </a:endParaRPr>
          </a:p>
          <a:p>
            <a:pPr indent="-368300" lvl="0" marL="457200" rtl="0" algn="l">
              <a:lnSpc>
                <a:spcPct val="115000"/>
              </a:lnSpc>
              <a:spcBef>
                <a:spcPts val="1000"/>
              </a:spcBef>
              <a:spcAft>
                <a:spcPts val="0"/>
              </a:spcAft>
              <a:buClr>
                <a:srgbClr val="002060"/>
              </a:buClr>
              <a:buSzPts val="2200"/>
              <a:buFont typeface="Open Sans Light"/>
              <a:buChar char="-"/>
            </a:pPr>
            <a:r>
              <a:rPr lang="en" sz="2200">
                <a:solidFill>
                  <a:srgbClr val="002060"/>
                </a:solidFill>
                <a:latin typeface="Open Sans Light"/>
                <a:ea typeface="Open Sans Light"/>
                <a:cs typeface="Open Sans Light"/>
                <a:sym typeface="Open Sans Light"/>
              </a:rPr>
              <a:t>What would you have liked to have heard more about? </a:t>
            </a:r>
            <a:endParaRPr sz="2200">
              <a:solidFill>
                <a:srgbClr val="002060"/>
              </a:solidFill>
              <a:latin typeface="Open Sans Light"/>
              <a:ea typeface="Open Sans Light"/>
              <a:cs typeface="Open Sans Light"/>
              <a:sym typeface="Open Sans Light"/>
            </a:endParaRPr>
          </a:p>
          <a:p>
            <a:pPr indent="-368300" lvl="0" marL="457200" rtl="0" algn="l">
              <a:lnSpc>
                <a:spcPct val="115000"/>
              </a:lnSpc>
              <a:spcBef>
                <a:spcPts val="1000"/>
              </a:spcBef>
              <a:spcAft>
                <a:spcPts val="1000"/>
              </a:spcAft>
              <a:buClr>
                <a:srgbClr val="002060"/>
              </a:buClr>
              <a:buSzPts val="2200"/>
              <a:buFont typeface="Open Sans Light"/>
              <a:buChar char="-"/>
            </a:pPr>
            <a:r>
              <a:rPr lang="en" sz="2200">
                <a:solidFill>
                  <a:srgbClr val="002060"/>
                </a:solidFill>
                <a:latin typeface="Open Sans Light"/>
                <a:ea typeface="Open Sans Light"/>
                <a:cs typeface="Open Sans Light"/>
                <a:sym typeface="Open Sans Light"/>
              </a:rPr>
              <a:t>What would have made their story more compelling?</a:t>
            </a:r>
            <a:endParaRPr sz="2200">
              <a:solidFill>
                <a:srgbClr val="002060"/>
              </a:solidFill>
            </a:endParaRPr>
          </a:p>
        </p:txBody>
      </p:sp>
      <p:pic>
        <p:nvPicPr>
          <p:cNvPr id="653" name="Google Shape;653;p103"/>
          <p:cNvPicPr preferRelativeResize="0"/>
          <p:nvPr/>
        </p:nvPicPr>
        <p:blipFill rotWithShape="1">
          <a:blip r:embed="rId3">
            <a:alphaModFix/>
          </a:blip>
          <a:srcRect b="28029" l="0" r="0" t="29929"/>
          <a:stretch/>
        </p:blipFill>
        <p:spPr>
          <a:xfrm>
            <a:off x="289400" y="1913389"/>
            <a:ext cx="4175922" cy="131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04"/>
          <p:cNvSpPr txBox="1"/>
          <p:nvPr>
            <p:ph type="title"/>
          </p:nvPr>
        </p:nvSpPr>
        <p:spPr>
          <a:xfrm>
            <a:off x="649200" y="108400"/>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Telling the “Redesign Story” </a:t>
            </a:r>
            <a:endParaRPr/>
          </a:p>
        </p:txBody>
      </p:sp>
      <p:pic>
        <p:nvPicPr>
          <p:cNvPr id="660" name="Google Shape;660;p104"/>
          <p:cNvPicPr preferRelativeResize="0"/>
          <p:nvPr/>
        </p:nvPicPr>
        <p:blipFill>
          <a:blip r:embed="rId3">
            <a:alphaModFix/>
          </a:blip>
          <a:stretch>
            <a:fillRect/>
          </a:stretch>
        </p:blipFill>
        <p:spPr>
          <a:xfrm>
            <a:off x="1292575" y="895150"/>
            <a:ext cx="6587775" cy="3722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05"/>
          <p:cNvSpPr txBox="1"/>
          <p:nvPr>
            <p:ph type="title"/>
          </p:nvPr>
        </p:nvSpPr>
        <p:spPr>
          <a:xfrm>
            <a:off x="95049" y="23209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Elements of Storytelling</a:t>
            </a:r>
            <a:endParaRPr/>
          </a:p>
        </p:txBody>
      </p:sp>
      <p:sp>
        <p:nvSpPr>
          <p:cNvPr id="667" name="Google Shape;667;p105"/>
          <p:cNvSpPr txBox="1"/>
          <p:nvPr>
            <p:ph idx="2" type="body"/>
          </p:nvPr>
        </p:nvSpPr>
        <p:spPr>
          <a:xfrm>
            <a:off x="4879500" y="1554800"/>
            <a:ext cx="4104300" cy="27264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Clr>
                <a:srgbClr val="000000"/>
              </a:buClr>
              <a:buSzPts val="1100"/>
              <a:buFont typeface="Arial"/>
              <a:buNone/>
            </a:pPr>
            <a:r>
              <a:rPr lang="en">
                <a:solidFill>
                  <a:srgbClr val="002060"/>
                </a:solidFill>
                <a:latin typeface="Open Sans Light"/>
                <a:ea typeface="Open Sans Light"/>
                <a:cs typeface="Open Sans Light"/>
                <a:sym typeface="Open Sans Light"/>
              </a:rPr>
              <a:t>(8 minutes)</a:t>
            </a:r>
            <a:endParaRPr>
              <a:solidFill>
                <a:srgbClr val="002060"/>
              </a:solidFill>
              <a:latin typeface="Open Sans Light"/>
              <a:ea typeface="Open Sans Light"/>
              <a:cs typeface="Open Sans Light"/>
              <a:sym typeface="Open Sans Light"/>
            </a:endParaRPr>
          </a:p>
          <a:p>
            <a:pPr indent="-381000" lvl="0" marL="457200" rtl="0" algn="l">
              <a:spcBef>
                <a:spcPts val="1000"/>
              </a:spcBef>
              <a:spcAft>
                <a:spcPts val="0"/>
              </a:spcAft>
              <a:buClr>
                <a:srgbClr val="002060"/>
              </a:buClr>
              <a:buSzPts val="2400"/>
              <a:buFont typeface="Open Sans Light"/>
              <a:buChar char="•"/>
            </a:pPr>
            <a:r>
              <a:rPr lang="en">
                <a:solidFill>
                  <a:srgbClr val="002060"/>
                </a:solidFill>
                <a:latin typeface="Open Sans Light"/>
                <a:ea typeface="Open Sans Light"/>
                <a:cs typeface="Open Sans Light"/>
                <a:sym typeface="Open Sans Light"/>
              </a:rPr>
              <a:t>Review the</a:t>
            </a:r>
            <a:r>
              <a:rPr lang="en">
                <a:solidFill>
                  <a:srgbClr val="4A86E8"/>
                </a:solidFill>
                <a:latin typeface="Open Sans Light"/>
                <a:ea typeface="Open Sans Light"/>
                <a:cs typeface="Open Sans Light"/>
                <a:sym typeface="Open Sans Light"/>
              </a:rPr>
              <a:t> </a:t>
            </a:r>
            <a:r>
              <a:rPr lang="en" u="sng">
                <a:solidFill>
                  <a:schemeClr val="accent1"/>
                </a:solidFill>
                <a:latin typeface="Open Sans Light"/>
                <a:ea typeface="Open Sans Light"/>
                <a:cs typeface="Open Sans Light"/>
                <a:sym typeface="Open Sans Light"/>
                <a:hlinkClick r:id="rId3">
                  <a:extLst>
                    <a:ext uri="{A12FA001-AC4F-418D-AE19-62706E023703}">
                      <ahyp:hlinkClr val="tx"/>
                    </a:ext>
                  </a:extLst>
                </a:hlinkClick>
              </a:rPr>
              <a:t>Elements of Effective Storytelling</a:t>
            </a:r>
            <a:endParaRPr>
              <a:solidFill>
                <a:schemeClr val="accent1"/>
              </a:solidFill>
              <a:latin typeface="Open Sans Light"/>
              <a:ea typeface="Open Sans Light"/>
              <a:cs typeface="Open Sans Light"/>
              <a:sym typeface="Open Sans Light"/>
            </a:endParaRPr>
          </a:p>
          <a:p>
            <a:pPr indent="-381000" lvl="0" marL="457200" rtl="0" algn="l">
              <a:spcBef>
                <a:spcPts val="0"/>
              </a:spcBef>
              <a:spcAft>
                <a:spcPts val="0"/>
              </a:spcAft>
              <a:buClr>
                <a:srgbClr val="002060"/>
              </a:buClr>
              <a:buSzPts val="2400"/>
              <a:buFont typeface="Open Sans Light"/>
              <a:buChar char="•"/>
            </a:pPr>
            <a:r>
              <a:rPr lang="en">
                <a:solidFill>
                  <a:srgbClr val="002060"/>
                </a:solidFill>
                <a:latin typeface="Open Sans Light"/>
                <a:ea typeface="Open Sans Light"/>
                <a:cs typeface="Open Sans Light"/>
                <a:sym typeface="Open Sans Light"/>
              </a:rPr>
              <a:t>Rewrite your story (~2-minutes long) and include as many components as you can.</a:t>
            </a:r>
            <a:endParaRPr>
              <a:solidFill>
                <a:srgbClr val="002060"/>
              </a:solidFill>
            </a:endParaRPr>
          </a:p>
        </p:txBody>
      </p:sp>
      <p:pic>
        <p:nvPicPr>
          <p:cNvPr id="668" name="Google Shape;668;p105"/>
          <p:cNvPicPr preferRelativeResize="0"/>
          <p:nvPr/>
        </p:nvPicPr>
        <p:blipFill>
          <a:blip r:embed="rId4">
            <a:alphaModFix/>
          </a:blip>
          <a:stretch>
            <a:fillRect/>
          </a:stretch>
        </p:blipFill>
        <p:spPr>
          <a:xfrm>
            <a:off x="122500" y="1587950"/>
            <a:ext cx="4906699" cy="27727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06"/>
          <p:cNvSpPr txBox="1"/>
          <p:nvPr>
            <p:ph type="title"/>
          </p:nvPr>
        </p:nvSpPr>
        <p:spPr>
          <a:xfrm>
            <a:off x="95049" y="23209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Elements of Storytelling</a:t>
            </a:r>
            <a:endParaRPr/>
          </a:p>
        </p:txBody>
      </p:sp>
      <p:sp>
        <p:nvSpPr>
          <p:cNvPr id="675" name="Google Shape;675;p106"/>
          <p:cNvSpPr txBox="1"/>
          <p:nvPr>
            <p:ph idx="2" type="body"/>
          </p:nvPr>
        </p:nvSpPr>
        <p:spPr>
          <a:xfrm>
            <a:off x="4879500" y="1554800"/>
            <a:ext cx="4104300" cy="27264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Clr>
                <a:srgbClr val="000000"/>
              </a:buClr>
              <a:buSzPts val="1100"/>
              <a:buFont typeface="Arial"/>
              <a:buNone/>
            </a:pPr>
            <a:r>
              <a:rPr lang="en">
                <a:solidFill>
                  <a:srgbClr val="002060"/>
                </a:solidFill>
                <a:latin typeface="Open Sans Light"/>
                <a:ea typeface="Open Sans Light"/>
                <a:cs typeface="Open Sans Light"/>
                <a:sym typeface="Open Sans Light"/>
              </a:rPr>
              <a:t>Share your story with a partner</a:t>
            </a:r>
            <a:endParaRPr>
              <a:solidFill>
                <a:srgbClr val="002060"/>
              </a:solidFill>
              <a:latin typeface="Open Sans Light"/>
              <a:ea typeface="Open Sans Light"/>
              <a:cs typeface="Open Sans Light"/>
              <a:sym typeface="Open Sans Light"/>
            </a:endParaRPr>
          </a:p>
          <a:p>
            <a:pPr indent="-381000" lvl="0" marL="457200" rtl="0" algn="l">
              <a:spcBef>
                <a:spcPts val="1000"/>
              </a:spcBef>
              <a:spcAft>
                <a:spcPts val="0"/>
              </a:spcAft>
              <a:buClr>
                <a:srgbClr val="002060"/>
              </a:buClr>
              <a:buSzPts val="2400"/>
              <a:buFont typeface="Open Sans Light"/>
              <a:buChar char="-"/>
            </a:pPr>
            <a:r>
              <a:rPr lang="en">
                <a:solidFill>
                  <a:srgbClr val="002060"/>
                </a:solidFill>
                <a:latin typeface="Open Sans Light"/>
                <a:ea typeface="Open Sans Light"/>
                <a:cs typeface="Open Sans Light"/>
                <a:sym typeface="Open Sans Light"/>
              </a:rPr>
              <a:t>What did your partner  do to make their story compelling?</a:t>
            </a:r>
            <a:endParaRPr>
              <a:solidFill>
                <a:srgbClr val="002060"/>
              </a:solidFill>
              <a:latin typeface="Open Sans Light"/>
              <a:ea typeface="Open Sans Light"/>
              <a:cs typeface="Open Sans Light"/>
              <a:sym typeface="Open Sans Light"/>
            </a:endParaRPr>
          </a:p>
          <a:p>
            <a:pPr indent="-381000" lvl="0" marL="457200" rtl="0" algn="l">
              <a:spcBef>
                <a:spcPts val="1000"/>
              </a:spcBef>
              <a:spcAft>
                <a:spcPts val="1000"/>
              </a:spcAft>
              <a:buClr>
                <a:srgbClr val="002060"/>
              </a:buClr>
              <a:buSzPts val="2400"/>
              <a:buFont typeface="Open Sans Light"/>
              <a:buChar char="-"/>
            </a:pPr>
            <a:r>
              <a:rPr lang="en">
                <a:solidFill>
                  <a:srgbClr val="002060"/>
                </a:solidFill>
                <a:latin typeface="Open Sans Light"/>
                <a:ea typeface="Open Sans Light"/>
                <a:cs typeface="Open Sans Light"/>
                <a:sym typeface="Open Sans Light"/>
              </a:rPr>
              <a:t>What components did they include that made this story effective?</a:t>
            </a:r>
            <a:endParaRPr>
              <a:solidFill>
                <a:srgbClr val="002060"/>
              </a:solidFill>
              <a:latin typeface="Open Sans Light"/>
              <a:ea typeface="Open Sans Light"/>
              <a:cs typeface="Open Sans Light"/>
              <a:sym typeface="Open Sans Light"/>
            </a:endParaRPr>
          </a:p>
        </p:txBody>
      </p:sp>
      <p:pic>
        <p:nvPicPr>
          <p:cNvPr id="676" name="Google Shape;676;p106"/>
          <p:cNvPicPr preferRelativeResize="0"/>
          <p:nvPr/>
        </p:nvPicPr>
        <p:blipFill>
          <a:blip r:embed="rId3">
            <a:alphaModFix/>
          </a:blip>
          <a:stretch>
            <a:fillRect/>
          </a:stretch>
        </p:blipFill>
        <p:spPr>
          <a:xfrm>
            <a:off x="122500" y="1587950"/>
            <a:ext cx="4906699" cy="27727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07"/>
          <p:cNvSpPr txBox="1"/>
          <p:nvPr>
            <p:ph type="title"/>
          </p:nvPr>
        </p:nvSpPr>
        <p:spPr>
          <a:xfrm>
            <a:off x="2682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Storytelling as a Tool</a:t>
            </a:r>
            <a:endParaRPr/>
          </a:p>
        </p:txBody>
      </p:sp>
      <p:sp>
        <p:nvSpPr>
          <p:cNvPr id="683" name="Google Shape;683;p107"/>
          <p:cNvSpPr txBox="1"/>
          <p:nvPr>
            <p:ph idx="2" type="body"/>
          </p:nvPr>
        </p:nvSpPr>
        <p:spPr>
          <a:xfrm>
            <a:off x="304025" y="1176550"/>
            <a:ext cx="4762500" cy="25911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Clr>
                <a:srgbClr val="000000"/>
              </a:buClr>
              <a:buSzPts val="1100"/>
              <a:buFont typeface="Arial"/>
              <a:buNone/>
            </a:pPr>
            <a:r>
              <a:rPr lang="en" sz="2600">
                <a:solidFill>
                  <a:srgbClr val="002060"/>
                </a:solidFill>
                <a:latin typeface="Roboto Light"/>
                <a:ea typeface="Roboto Light"/>
                <a:cs typeface="Roboto Light"/>
                <a:sym typeface="Roboto Light"/>
              </a:rPr>
              <a:t>Stories help us...</a:t>
            </a:r>
            <a:endParaRPr b="1" sz="2600">
              <a:solidFill>
                <a:srgbClr val="002060"/>
              </a:solidFill>
              <a:latin typeface="Roboto"/>
              <a:ea typeface="Roboto"/>
              <a:cs typeface="Roboto"/>
              <a:sym typeface="Roboto"/>
            </a:endParaRPr>
          </a:p>
          <a:p>
            <a:pPr indent="-393700" lvl="0" marL="457200" rtl="0" algn="l">
              <a:spcBef>
                <a:spcPts val="1000"/>
              </a:spcBef>
              <a:spcAft>
                <a:spcPts val="0"/>
              </a:spcAft>
              <a:buClr>
                <a:srgbClr val="002060"/>
              </a:buClr>
              <a:buSzPts val="2600"/>
              <a:buFont typeface="Open Sans Light"/>
              <a:buChar char="-"/>
            </a:pPr>
            <a:r>
              <a:rPr b="1" lang="en" sz="2600">
                <a:solidFill>
                  <a:srgbClr val="002060"/>
                </a:solidFill>
                <a:latin typeface="Roboto"/>
                <a:ea typeface="Roboto"/>
                <a:cs typeface="Roboto"/>
                <a:sym typeface="Roboto"/>
              </a:rPr>
              <a:t>Reflect </a:t>
            </a:r>
            <a:r>
              <a:rPr lang="en" sz="2600">
                <a:solidFill>
                  <a:srgbClr val="002060"/>
                </a:solidFill>
                <a:latin typeface="Roboto Light"/>
                <a:ea typeface="Roboto Light"/>
                <a:cs typeface="Roboto Light"/>
                <a:sym typeface="Roboto Light"/>
              </a:rPr>
              <a:t>on our experiences</a:t>
            </a:r>
            <a:endParaRPr sz="2600">
              <a:solidFill>
                <a:srgbClr val="002060"/>
              </a:solidFill>
              <a:latin typeface="Roboto Light"/>
              <a:ea typeface="Roboto Light"/>
              <a:cs typeface="Roboto Light"/>
              <a:sym typeface="Roboto Light"/>
            </a:endParaRPr>
          </a:p>
          <a:p>
            <a:pPr indent="-393700" lvl="0" marL="457200" rtl="0" algn="l">
              <a:spcBef>
                <a:spcPts val="1000"/>
              </a:spcBef>
              <a:spcAft>
                <a:spcPts val="0"/>
              </a:spcAft>
              <a:buClr>
                <a:srgbClr val="002060"/>
              </a:buClr>
              <a:buSzPts val="2600"/>
              <a:buFont typeface="Open Sans Light"/>
              <a:buChar char="-"/>
            </a:pPr>
            <a:r>
              <a:rPr b="1" lang="en" sz="2600">
                <a:solidFill>
                  <a:srgbClr val="002060"/>
                </a:solidFill>
                <a:latin typeface="Roboto"/>
                <a:ea typeface="Roboto"/>
                <a:cs typeface="Roboto"/>
                <a:sym typeface="Roboto"/>
              </a:rPr>
              <a:t>Synthesize</a:t>
            </a:r>
            <a:r>
              <a:rPr lang="en" sz="2600">
                <a:solidFill>
                  <a:srgbClr val="002060"/>
                </a:solidFill>
                <a:latin typeface="Roboto Light"/>
                <a:ea typeface="Roboto Light"/>
                <a:cs typeface="Roboto Light"/>
                <a:sym typeface="Roboto Light"/>
              </a:rPr>
              <a:t> our thoughts</a:t>
            </a:r>
            <a:endParaRPr sz="2600">
              <a:solidFill>
                <a:srgbClr val="002060"/>
              </a:solidFill>
              <a:latin typeface="Roboto Light"/>
              <a:ea typeface="Roboto Light"/>
              <a:cs typeface="Roboto Light"/>
              <a:sym typeface="Roboto Light"/>
            </a:endParaRPr>
          </a:p>
          <a:p>
            <a:pPr indent="-393700" lvl="0" marL="457200" rtl="0" algn="l">
              <a:spcBef>
                <a:spcPts val="1000"/>
              </a:spcBef>
              <a:spcAft>
                <a:spcPts val="0"/>
              </a:spcAft>
              <a:buClr>
                <a:srgbClr val="002060"/>
              </a:buClr>
              <a:buSzPts val="2600"/>
              <a:buFont typeface="Open Sans Light"/>
              <a:buChar char="-"/>
            </a:pPr>
            <a:r>
              <a:rPr b="1" lang="en" sz="2600">
                <a:solidFill>
                  <a:srgbClr val="002060"/>
                </a:solidFill>
                <a:latin typeface="Roboto"/>
                <a:ea typeface="Roboto"/>
                <a:cs typeface="Roboto"/>
                <a:sym typeface="Roboto"/>
              </a:rPr>
              <a:t>Share</a:t>
            </a:r>
            <a:r>
              <a:rPr lang="en" sz="2600">
                <a:solidFill>
                  <a:srgbClr val="002060"/>
                </a:solidFill>
                <a:latin typeface="Roboto Light"/>
                <a:ea typeface="Roboto Light"/>
                <a:cs typeface="Roboto Light"/>
                <a:sym typeface="Roboto Light"/>
              </a:rPr>
              <a:t> our learnings and insights</a:t>
            </a:r>
            <a:endParaRPr sz="2600">
              <a:solidFill>
                <a:srgbClr val="002060"/>
              </a:solidFill>
              <a:latin typeface="Roboto Light"/>
              <a:ea typeface="Roboto Light"/>
              <a:cs typeface="Roboto Light"/>
              <a:sym typeface="Roboto Light"/>
            </a:endParaRPr>
          </a:p>
          <a:p>
            <a:pPr indent="-393700" lvl="0" marL="457200" rtl="0" algn="l">
              <a:spcBef>
                <a:spcPts val="1000"/>
              </a:spcBef>
              <a:spcAft>
                <a:spcPts val="1000"/>
              </a:spcAft>
              <a:buClr>
                <a:srgbClr val="002060"/>
              </a:buClr>
              <a:buSzPts val="2600"/>
              <a:buFont typeface="Open Sans Light"/>
              <a:buChar char="-"/>
            </a:pPr>
            <a:r>
              <a:rPr b="1" lang="en" sz="2600">
                <a:solidFill>
                  <a:srgbClr val="002060"/>
                </a:solidFill>
                <a:latin typeface="Roboto"/>
                <a:ea typeface="Roboto"/>
                <a:cs typeface="Roboto"/>
                <a:sym typeface="Roboto"/>
              </a:rPr>
              <a:t>Think</a:t>
            </a:r>
            <a:r>
              <a:rPr lang="en" sz="2600">
                <a:solidFill>
                  <a:srgbClr val="002060"/>
                </a:solidFill>
                <a:latin typeface="Roboto Light"/>
                <a:ea typeface="Roboto Light"/>
                <a:cs typeface="Roboto Light"/>
                <a:sym typeface="Roboto Light"/>
              </a:rPr>
              <a:t> about what’s next</a:t>
            </a:r>
            <a:endParaRPr>
              <a:solidFill>
                <a:srgbClr val="002060"/>
              </a:solidFill>
            </a:endParaRPr>
          </a:p>
        </p:txBody>
      </p:sp>
      <p:pic>
        <p:nvPicPr>
          <p:cNvPr id="684" name="Google Shape;684;p107"/>
          <p:cNvPicPr preferRelativeResize="0"/>
          <p:nvPr/>
        </p:nvPicPr>
        <p:blipFill>
          <a:blip r:embed="rId3">
            <a:alphaModFix/>
          </a:blip>
          <a:stretch>
            <a:fillRect/>
          </a:stretch>
        </p:blipFill>
        <p:spPr>
          <a:xfrm>
            <a:off x="5337850" y="190125"/>
            <a:ext cx="3806151" cy="38061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0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What are the parameters for your presentation? </a:t>
            </a:r>
            <a:endParaRPr/>
          </a:p>
        </p:txBody>
      </p:sp>
      <p:sp>
        <p:nvSpPr>
          <p:cNvPr id="690" name="Google Shape;690;p10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11150" lvl="0" marL="457200" rtl="0" algn="l">
              <a:spcBef>
                <a:spcPts val="800"/>
              </a:spcBef>
              <a:spcAft>
                <a:spcPts val="0"/>
              </a:spcAft>
              <a:buSzPts val="1300"/>
              <a:buChar char="●"/>
            </a:pPr>
            <a:r>
              <a:rPr lang="en" sz="2000"/>
              <a:t>Approximately 45 minutes</a:t>
            </a:r>
            <a:endParaRPr sz="2000"/>
          </a:p>
          <a:p>
            <a:pPr indent="-311150" lvl="0" marL="457200" rtl="0" algn="l">
              <a:spcBef>
                <a:spcPts val="0"/>
              </a:spcBef>
              <a:spcAft>
                <a:spcPts val="0"/>
              </a:spcAft>
              <a:buSzPts val="1300"/>
              <a:buChar char="●"/>
            </a:pPr>
            <a:r>
              <a:rPr lang="en" sz="2000"/>
              <a:t>Should be teacher led</a:t>
            </a:r>
            <a:endParaRPr sz="2000"/>
          </a:p>
          <a:p>
            <a:pPr indent="-311150" lvl="0" marL="457200" rtl="0" algn="l">
              <a:spcBef>
                <a:spcPts val="0"/>
              </a:spcBef>
              <a:spcAft>
                <a:spcPts val="0"/>
              </a:spcAft>
              <a:buSzPts val="1300"/>
              <a:buChar char="●"/>
            </a:pPr>
            <a:r>
              <a:rPr lang="en" sz="2000"/>
              <a:t>Should include…</a:t>
            </a:r>
            <a:endParaRPr sz="2000"/>
          </a:p>
          <a:p>
            <a:pPr indent="-311150" lvl="1" marL="914400" rtl="0" algn="l">
              <a:spcBef>
                <a:spcPts val="0"/>
              </a:spcBef>
              <a:spcAft>
                <a:spcPts val="0"/>
              </a:spcAft>
              <a:buSzPts val="1300"/>
              <a:buChar char="○"/>
            </a:pPr>
            <a:r>
              <a:rPr lang="en" sz="1700"/>
              <a:t>Your Redesign Story (Who, What, How, Do) </a:t>
            </a:r>
            <a:endParaRPr sz="1700"/>
          </a:p>
          <a:p>
            <a:pPr indent="-311150" lvl="2" marL="1371600" rtl="0" algn="l">
              <a:spcBef>
                <a:spcPts val="0"/>
              </a:spcBef>
              <a:spcAft>
                <a:spcPts val="0"/>
              </a:spcAft>
              <a:buSzPts val="1300"/>
              <a:buChar char="■"/>
            </a:pPr>
            <a:r>
              <a:rPr lang="en" sz="1400"/>
              <a:t>Why</a:t>
            </a:r>
            <a:endParaRPr sz="1400"/>
          </a:p>
          <a:p>
            <a:pPr indent="-311150" lvl="2" marL="1371600" rtl="0" algn="l">
              <a:spcBef>
                <a:spcPts val="0"/>
              </a:spcBef>
              <a:spcAft>
                <a:spcPts val="0"/>
              </a:spcAft>
              <a:buSzPts val="1300"/>
              <a:buChar char="■"/>
            </a:pPr>
            <a:r>
              <a:rPr lang="en" sz="1400"/>
              <a:t>Shared Vision</a:t>
            </a:r>
            <a:endParaRPr sz="1400"/>
          </a:p>
          <a:p>
            <a:pPr indent="-311150" lvl="2" marL="1371600" rtl="0" algn="l">
              <a:spcBef>
                <a:spcPts val="0"/>
              </a:spcBef>
              <a:spcAft>
                <a:spcPts val="0"/>
              </a:spcAft>
              <a:buSzPts val="1300"/>
              <a:buChar char="■"/>
            </a:pPr>
            <a:r>
              <a:rPr lang="en" sz="1400"/>
              <a:t>Empathize Information</a:t>
            </a:r>
            <a:endParaRPr sz="1400"/>
          </a:p>
          <a:p>
            <a:pPr indent="-311150" lvl="2" marL="1371600" rtl="0" algn="l">
              <a:spcBef>
                <a:spcPts val="0"/>
              </a:spcBef>
              <a:spcAft>
                <a:spcPts val="0"/>
              </a:spcAft>
              <a:buSzPts val="1300"/>
              <a:buChar char="■"/>
            </a:pPr>
            <a:r>
              <a:rPr lang="en" sz="1400"/>
              <a:t>How Might We questions</a:t>
            </a:r>
            <a:endParaRPr sz="1400"/>
          </a:p>
          <a:p>
            <a:pPr indent="-311150" lvl="2" marL="1371600" rtl="0" algn="l">
              <a:spcBef>
                <a:spcPts val="0"/>
              </a:spcBef>
              <a:spcAft>
                <a:spcPts val="0"/>
              </a:spcAft>
              <a:buSzPts val="1300"/>
              <a:buChar char="■"/>
            </a:pPr>
            <a:r>
              <a:rPr lang="en" sz="1400"/>
              <a:t>Goal Areas</a:t>
            </a:r>
            <a:r>
              <a:rPr lang="en" sz="1400"/>
              <a:t> with Lag Measures</a:t>
            </a:r>
            <a:endParaRPr sz="1400"/>
          </a:p>
          <a:p>
            <a:pPr indent="-311150" lvl="2" marL="1371600" rtl="0" algn="l">
              <a:spcBef>
                <a:spcPts val="0"/>
              </a:spcBef>
              <a:spcAft>
                <a:spcPts val="0"/>
              </a:spcAft>
              <a:buSzPts val="1300"/>
              <a:buChar char="■"/>
            </a:pPr>
            <a:r>
              <a:rPr lang="en" sz="1400"/>
              <a:t>Strategies Selected, Tested, and Outcome Data (Lead Data)</a:t>
            </a:r>
            <a:endParaRPr sz="1400"/>
          </a:p>
          <a:p>
            <a:pPr indent="-311150" lvl="2" marL="1371600" rtl="0" algn="l">
              <a:spcBef>
                <a:spcPts val="0"/>
              </a:spcBef>
              <a:spcAft>
                <a:spcPts val="0"/>
              </a:spcAft>
              <a:buSzPts val="1300"/>
              <a:buChar char="■"/>
            </a:pPr>
            <a:r>
              <a:rPr lang="en" sz="1400"/>
              <a:t>Lessons Learned</a:t>
            </a:r>
            <a:endParaRPr sz="1400"/>
          </a:p>
          <a:p>
            <a:pPr indent="-317500" lvl="3" marL="1828800" rtl="0" algn="l">
              <a:spcBef>
                <a:spcPts val="0"/>
              </a:spcBef>
              <a:spcAft>
                <a:spcPts val="0"/>
              </a:spcAft>
              <a:buSzPts val="1400"/>
              <a:buChar char="●"/>
            </a:pPr>
            <a:r>
              <a:rPr lang="en"/>
              <a:t>Establishing a Process of Continuous Improvement</a:t>
            </a:r>
            <a:endParaRPr sz="1400"/>
          </a:p>
          <a:p>
            <a:pPr indent="-311150" lvl="2" marL="1371600" rtl="0" algn="l">
              <a:spcBef>
                <a:spcPts val="0"/>
              </a:spcBef>
              <a:spcAft>
                <a:spcPts val="0"/>
              </a:spcAft>
              <a:buSzPts val="1300"/>
              <a:buChar char="■"/>
            </a:pPr>
            <a:r>
              <a:rPr lang="en" sz="1400"/>
              <a:t>Plan to Scale</a:t>
            </a:r>
            <a:endParaRPr sz="1400"/>
          </a:p>
          <a:p>
            <a:pPr indent="-311150" lvl="3" marL="1828800" rtl="0" algn="l">
              <a:spcBef>
                <a:spcPts val="0"/>
              </a:spcBef>
              <a:spcAft>
                <a:spcPts val="0"/>
              </a:spcAft>
              <a:buSzPts val="1300"/>
              <a:buChar char="●"/>
            </a:pPr>
            <a:r>
              <a:rPr lang="en" sz="1300"/>
              <a:t>Sustainability &amp; Growth </a:t>
            </a:r>
            <a:endParaRPr sz="1300"/>
          </a:p>
          <a:p>
            <a:pPr indent="-311150" lvl="1" marL="914400" rtl="0" algn="l">
              <a:spcBef>
                <a:spcPts val="0"/>
              </a:spcBef>
              <a:spcAft>
                <a:spcPts val="0"/>
              </a:spcAft>
              <a:buSzPts val="1300"/>
              <a:buChar char="○"/>
            </a:pPr>
            <a:r>
              <a:rPr lang="en" sz="1700"/>
              <a:t>Stakeholder Engagement </a:t>
            </a:r>
            <a:endParaRPr sz="1700"/>
          </a:p>
        </p:txBody>
      </p:sp>
      <p:sp>
        <p:nvSpPr>
          <p:cNvPr id="691" name="Google Shape;691;p108"/>
          <p:cNvSpPr txBox="1"/>
          <p:nvPr/>
        </p:nvSpPr>
        <p:spPr>
          <a:xfrm>
            <a:off x="6293850" y="1075075"/>
            <a:ext cx="2706000" cy="210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latin typeface="Open Sans Light"/>
                <a:ea typeface="Open Sans Light"/>
                <a:cs typeface="Open Sans Light"/>
                <a:sym typeface="Open Sans Light"/>
              </a:rPr>
              <a:t>Who are you? </a:t>
            </a:r>
            <a:endParaRPr>
              <a:solidFill>
                <a:schemeClr val="accent4"/>
              </a:solidFill>
              <a:latin typeface="Open Sans Light"/>
              <a:ea typeface="Open Sans Light"/>
              <a:cs typeface="Open Sans Light"/>
              <a:sym typeface="Open Sans Light"/>
            </a:endParaRPr>
          </a:p>
          <a:p>
            <a:pPr indent="0" lvl="0" marL="0" rtl="0" algn="l">
              <a:spcBef>
                <a:spcPts val="0"/>
              </a:spcBef>
              <a:spcAft>
                <a:spcPts val="0"/>
              </a:spcAft>
              <a:buNone/>
            </a:pPr>
            <a:r>
              <a:t/>
            </a:r>
            <a:endParaRPr>
              <a:solidFill>
                <a:schemeClr val="accent4"/>
              </a:solidFill>
              <a:latin typeface="Open Sans Light"/>
              <a:ea typeface="Open Sans Light"/>
              <a:cs typeface="Open Sans Light"/>
              <a:sym typeface="Open Sans Light"/>
            </a:endParaRPr>
          </a:p>
          <a:p>
            <a:pPr indent="0" lvl="0" marL="0" rtl="0" algn="l">
              <a:spcBef>
                <a:spcPts val="0"/>
              </a:spcBef>
              <a:spcAft>
                <a:spcPts val="0"/>
              </a:spcAft>
              <a:buNone/>
            </a:pPr>
            <a:r>
              <a:rPr lang="en">
                <a:solidFill>
                  <a:schemeClr val="accent4"/>
                </a:solidFill>
                <a:latin typeface="Open Sans Light"/>
                <a:ea typeface="Open Sans Light"/>
                <a:cs typeface="Open Sans Light"/>
                <a:sym typeface="Open Sans Light"/>
              </a:rPr>
              <a:t>What is in your Redesign plan? </a:t>
            </a:r>
            <a:endParaRPr>
              <a:solidFill>
                <a:schemeClr val="accent4"/>
              </a:solidFill>
              <a:latin typeface="Open Sans Light"/>
              <a:ea typeface="Open Sans Light"/>
              <a:cs typeface="Open Sans Light"/>
              <a:sym typeface="Open Sans Light"/>
            </a:endParaRPr>
          </a:p>
          <a:p>
            <a:pPr indent="0" lvl="0" marL="0" rtl="0" algn="l">
              <a:spcBef>
                <a:spcPts val="0"/>
              </a:spcBef>
              <a:spcAft>
                <a:spcPts val="0"/>
              </a:spcAft>
              <a:buNone/>
            </a:pPr>
            <a:r>
              <a:t/>
            </a:r>
            <a:endParaRPr>
              <a:solidFill>
                <a:schemeClr val="accent4"/>
              </a:solidFill>
              <a:latin typeface="Open Sans Light"/>
              <a:ea typeface="Open Sans Light"/>
              <a:cs typeface="Open Sans Light"/>
              <a:sym typeface="Open Sans Light"/>
            </a:endParaRPr>
          </a:p>
          <a:p>
            <a:pPr indent="0" lvl="0" marL="0" rtl="0" algn="l">
              <a:spcBef>
                <a:spcPts val="0"/>
              </a:spcBef>
              <a:spcAft>
                <a:spcPts val="0"/>
              </a:spcAft>
              <a:buNone/>
            </a:pPr>
            <a:r>
              <a:rPr lang="en">
                <a:solidFill>
                  <a:schemeClr val="accent4"/>
                </a:solidFill>
                <a:latin typeface="Open Sans Light"/>
                <a:ea typeface="Open Sans Light"/>
                <a:cs typeface="Open Sans Light"/>
                <a:sym typeface="Open Sans Light"/>
              </a:rPr>
              <a:t>How did you execute and test the ‘what’?  </a:t>
            </a:r>
            <a:endParaRPr>
              <a:solidFill>
                <a:schemeClr val="accent4"/>
              </a:solidFill>
              <a:latin typeface="Open Sans Light"/>
              <a:ea typeface="Open Sans Light"/>
              <a:cs typeface="Open Sans Light"/>
              <a:sym typeface="Open Sans Light"/>
            </a:endParaRPr>
          </a:p>
          <a:p>
            <a:pPr indent="0" lvl="0" marL="0" rtl="0" algn="l">
              <a:spcBef>
                <a:spcPts val="0"/>
              </a:spcBef>
              <a:spcAft>
                <a:spcPts val="0"/>
              </a:spcAft>
              <a:buNone/>
            </a:pPr>
            <a:r>
              <a:t/>
            </a:r>
            <a:endParaRPr>
              <a:solidFill>
                <a:schemeClr val="accent4"/>
              </a:solidFill>
              <a:latin typeface="Open Sans Light"/>
              <a:ea typeface="Open Sans Light"/>
              <a:cs typeface="Open Sans Light"/>
              <a:sym typeface="Open Sans Light"/>
            </a:endParaRPr>
          </a:p>
          <a:p>
            <a:pPr indent="0" lvl="0" marL="0" rtl="0" algn="l">
              <a:spcBef>
                <a:spcPts val="0"/>
              </a:spcBef>
              <a:spcAft>
                <a:spcPts val="0"/>
              </a:spcAft>
              <a:buNone/>
            </a:pPr>
            <a:r>
              <a:rPr lang="en">
                <a:solidFill>
                  <a:schemeClr val="accent4"/>
                </a:solidFill>
                <a:latin typeface="Open Sans Light"/>
                <a:ea typeface="Open Sans Light"/>
                <a:cs typeface="Open Sans Light"/>
                <a:sym typeface="Open Sans Light"/>
              </a:rPr>
              <a:t>Do- What will you do to scale? Continuously improve? </a:t>
            </a:r>
            <a:endParaRPr>
              <a:solidFill>
                <a:schemeClr val="accent4"/>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9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507" name="Google Shape;507;p91"/>
          <p:cNvSpPr txBox="1"/>
          <p:nvPr>
            <p:ph idx="1" type="body"/>
          </p:nvPr>
        </p:nvSpPr>
        <p:spPr>
          <a:xfrm>
            <a:off x="628650" y="1216819"/>
            <a:ext cx="7886700" cy="3263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000"/>
              <a:t>9:00-9:30		Welcome, Share Out, Phase Overview</a:t>
            </a:r>
            <a:endParaRPr sz="2000"/>
          </a:p>
          <a:p>
            <a:pPr indent="0" lvl="0" marL="0" rtl="0" algn="l">
              <a:spcBef>
                <a:spcPts val="0"/>
              </a:spcBef>
              <a:spcAft>
                <a:spcPts val="0"/>
              </a:spcAft>
              <a:buNone/>
            </a:pPr>
            <a:r>
              <a:rPr lang="en" sz="2000"/>
              <a:t>9:30-10:15		Telling Your Story</a:t>
            </a:r>
            <a:endParaRPr sz="2000"/>
          </a:p>
          <a:p>
            <a:pPr indent="0" lvl="0" marL="0" rtl="0" algn="l">
              <a:spcBef>
                <a:spcPts val="0"/>
              </a:spcBef>
              <a:spcAft>
                <a:spcPts val="0"/>
              </a:spcAft>
              <a:buNone/>
            </a:pPr>
            <a:r>
              <a:rPr lang="en" sz="2000"/>
              <a:t>10:15-10:30		Break</a:t>
            </a:r>
            <a:endParaRPr sz="2000"/>
          </a:p>
          <a:p>
            <a:pPr indent="0" lvl="0" marL="0" rtl="0" algn="l">
              <a:spcBef>
                <a:spcPts val="0"/>
              </a:spcBef>
              <a:spcAft>
                <a:spcPts val="0"/>
              </a:spcAft>
              <a:buNone/>
            </a:pPr>
            <a:r>
              <a:rPr lang="en" sz="2000"/>
              <a:t>10:30-11:15		Required Artifacts</a:t>
            </a:r>
            <a:endParaRPr sz="2000"/>
          </a:p>
          <a:p>
            <a:pPr indent="0" lvl="0" marL="0" rtl="0" algn="l">
              <a:spcBef>
                <a:spcPts val="0"/>
              </a:spcBef>
              <a:spcAft>
                <a:spcPts val="0"/>
              </a:spcAft>
              <a:buNone/>
            </a:pPr>
            <a:r>
              <a:rPr lang="en" sz="2000"/>
              <a:t>11:15-11:30		Break</a:t>
            </a:r>
            <a:endParaRPr sz="2000"/>
          </a:p>
          <a:p>
            <a:pPr indent="0" lvl="0" marL="0" rtl="0" algn="l">
              <a:spcBef>
                <a:spcPts val="0"/>
              </a:spcBef>
              <a:spcAft>
                <a:spcPts val="0"/>
              </a:spcAft>
              <a:buNone/>
            </a:pPr>
            <a:r>
              <a:rPr lang="en" sz="2000"/>
              <a:t>11:30-12:00		Readiness Reflection </a:t>
            </a:r>
            <a:endParaRPr sz="2000"/>
          </a:p>
          <a:p>
            <a:pPr indent="0" lvl="0" marL="0" rtl="0" algn="l">
              <a:spcBef>
                <a:spcPts val="0"/>
              </a:spcBef>
              <a:spcAft>
                <a:spcPts val="0"/>
              </a:spcAft>
              <a:buNone/>
            </a:pPr>
            <a:r>
              <a:rPr lang="en" sz="2000"/>
              <a:t>12:00-12:30		Lunch</a:t>
            </a:r>
            <a:endParaRPr sz="2000"/>
          </a:p>
          <a:p>
            <a:pPr indent="0" lvl="0" marL="0" rtl="0" algn="l">
              <a:spcBef>
                <a:spcPts val="0"/>
              </a:spcBef>
              <a:spcAft>
                <a:spcPts val="0"/>
              </a:spcAft>
              <a:buNone/>
            </a:pPr>
            <a:r>
              <a:rPr lang="en" sz="2000"/>
              <a:t>12:30-1:15		On-Site Visit</a:t>
            </a:r>
            <a:endParaRPr sz="2000"/>
          </a:p>
          <a:p>
            <a:pPr indent="0" lvl="0" marL="0" rtl="0" algn="l">
              <a:spcBef>
                <a:spcPts val="0"/>
              </a:spcBef>
              <a:spcAft>
                <a:spcPts val="0"/>
              </a:spcAft>
              <a:buNone/>
            </a:pPr>
            <a:r>
              <a:rPr lang="en" sz="2000"/>
              <a:t>1:15-1:30		Break</a:t>
            </a:r>
            <a:endParaRPr sz="2000"/>
          </a:p>
          <a:p>
            <a:pPr indent="0" lvl="0" marL="0" rtl="0" algn="l">
              <a:spcBef>
                <a:spcPts val="0"/>
              </a:spcBef>
              <a:spcAft>
                <a:spcPts val="0"/>
              </a:spcAft>
              <a:buNone/>
            </a:pPr>
            <a:r>
              <a:rPr lang="en" sz="2000"/>
              <a:t>1:30-2:45		Plan Time</a:t>
            </a:r>
            <a:endParaRPr sz="2000"/>
          </a:p>
          <a:p>
            <a:pPr indent="0" lvl="0" marL="0" rtl="0" algn="l">
              <a:spcBef>
                <a:spcPts val="0"/>
              </a:spcBef>
              <a:spcAft>
                <a:spcPts val="0"/>
              </a:spcAft>
              <a:buNone/>
            </a:pPr>
            <a:r>
              <a:rPr lang="en" sz="2000"/>
              <a:t>2:45-3:00		Closing &amp; Survey</a:t>
            </a:r>
            <a:endParaRPr sz="2000"/>
          </a:p>
          <a:p>
            <a:pPr indent="0" lvl="0" marL="0" rtl="0" algn="l">
              <a:spcBef>
                <a:spcPts val="0"/>
              </a:spcBef>
              <a:spcAft>
                <a:spcPts val="0"/>
              </a:spcAft>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9"/>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Optional Template for Show and Launch Presentation is included at the end of your ‘</a:t>
            </a:r>
            <a:r>
              <a:rPr lang="en" u="sng">
                <a:solidFill>
                  <a:schemeClr val="accent1"/>
                </a:solidFill>
                <a:hlinkClick r:id="rId3">
                  <a:extLst>
                    <a:ext uri="{A12FA001-AC4F-418D-AE19-62706E023703}">
                      <ahyp:hlinkClr val="tx"/>
                    </a:ext>
                  </a:extLst>
                </a:hlinkClick>
              </a:rPr>
              <a:t>Redesign Workbook</a:t>
            </a:r>
            <a:r>
              <a:rPr lang="en"/>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10"/>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Break</a:t>
            </a:r>
            <a:endParaRPr/>
          </a:p>
        </p:txBody>
      </p:sp>
      <p:sp>
        <p:nvSpPr>
          <p:cNvPr id="704" name="Google Shape;704;p110"/>
          <p:cNvSpPr txBox="1"/>
          <p:nvPr>
            <p:ph idx="1" type="subTitle"/>
          </p:nvPr>
        </p:nvSpPr>
        <p:spPr>
          <a:xfrm>
            <a:off x="311700" y="2753400"/>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15 Minutes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graphicFrame>
        <p:nvGraphicFramePr>
          <p:cNvPr id="709" name="Google Shape;709;p111"/>
          <p:cNvGraphicFramePr/>
          <p:nvPr/>
        </p:nvGraphicFramePr>
        <p:xfrm>
          <a:off x="952500" y="432260"/>
          <a:ext cx="3000000" cy="3000000"/>
        </p:xfrm>
        <a:graphic>
          <a:graphicData uri="http://schemas.openxmlformats.org/drawingml/2006/table">
            <a:tbl>
              <a:tblPr>
                <a:noFill/>
                <a:tableStyleId>{F905C153-38AC-4802-8924-B959B4353CC5}</a:tableStyleId>
              </a:tblPr>
              <a:tblGrid>
                <a:gridCol w="7239000"/>
              </a:tblGrid>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and provide feedback on comprehensive redesign plan components, format and SRT readiness</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Align on next steps for RTT and SRT toward ‘Show and Launch’</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evidence collection for on-site visit</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12"/>
          <p:cNvSpPr txBox="1"/>
          <p:nvPr>
            <p:ph type="title"/>
          </p:nvPr>
        </p:nvSpPr>
        <p:spPr>
          <a:xfrm>
            <a:off x="344424" y="2857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2 Parts of Comprehensive Redesign Plan</a:t>
            </a:r>
            <a:endParaRPr/>
          </a:p>
        </p:txBody>
      </p:sp>
      <p:sp>
        <p:nvSpPr>
          <p:cNvPr id="716" name="Google Shape;716;p112"/>
          <p:cNvSpPr txBox="1"/>
          <p:nvPr>
            <p:ph idx="1" type="body"/>
          </p:nvPr>
        </p:nvSpPr>
        <p:spPr>
          <a:xfrm>
            <a:off x="4900275" y="1304875"/>
            <a:ext cx="3241200" cy="2910300"/>
          </a:xfrm>
          <a:prstGeom prst="rect">
            <a:avLst/>
          </a:prstGeom>
          <a:solidFill>
            <a:schemeClr val="accent2"/>
          </a:solidFill>
        </p:spPr>
        <p:txBody>
          <a:bodyPr anchorCtr="0" anchor="ctr" bIns="34275" lIns="68575" spcFirstLastPara="1" rIns="68575" wrap="square" tIns="34275">
            <a:noAutofit/>
          </a:bodyPr>
          <a:lstStyle/>
          <a:p>
            <a:pPr indent="0" lvl="0" marL="0" rtl="0" algn="ctr">
              <a:spcBef>
                <a:spcPts val="800"/>
              </a:spcBef>
              <a:spcAft>
                <a:spcPts val="0"/>
              </a:spcAft>
              <a:buNone/>
            </a:pPr>
            <a:r>
              <a:rPr b="1" lang="en">
                <a:solidFill>
                  <a:srgbClr val="FFFFFF"/>
                </a:solidFill>
                <a:latin typeface="Roboto"/>
                <a:ea typeface="Roboto"/>
                <a:cs typeface="Roboto"/>
                <a:sym typeface="Roboto"/>
              </a:rPr>
              <a:t>Collection of Artifacts</a:t>
            </a:r>
            <a:endParaRPr b="1">
              <a:solidFill>
                <a:srgbClr val="FFFFFF"/>
              </a:solidFill>
              <a:latin typeface="Roboto"/>
              <a:ea typeface="Roboto"/>
              <a:cs typeface="Roboto"/>
              <a:sym typeface="Roboto"/>
            </a:endParaRPr>
          </a:p>
        </p:txBody>
      </p:sp>
      <p:sp>
        <p:nvSpPr>
          <p:cNvPr id="717" name="Google Shape;717;p112"/>
          <p:cNvSpPr txBox="1"/>
          <p:nvPr>
            <p:ph idx="4294967295" type="body"/>
          </p:nvPr>
        </p:nvSpPr>
        <p:spPr>
          <a:xfrm>
            <a:off x="972280" y="1304875"/>
            <a:ext cx="3241200" cy="2910300"/>
          </a:xfrm>
          <a:prstGeom prst="rect">
            <a:avLst/>
          </a:prstGeom>
          <a:solidFill>
            <a:schemeClr val="accent1"/>
          </a:solidFill>
        </p:spPr>
        <p:txBody>
          <a:bodyPr anchorCtr="0" anchor="ctr" bIns="34275" lIns="68575" spcFirstLastPara="1" rIns="68575" wrap="square" tIns="34275">
            <a:noAutofit/>
          </a:bodyPr>
          <a:lstStyle/>
          <a:p>
            <a:pPr indent="0" lvl="0" marL="0" rtl="0" algn="ctr">
              <a:spcBef>
                <a:spcPts val="800"/>
              </a:spcBef>
              <a:spcAft>
                <a:spcPts val="0"/>
              </a:spcAft>
              <a:buNone/>
            </a:pPr>
            <a:r>
              <a:rPr b="1" lang="en">
                <a:solidFill>
                  <a:srgbClr val="FFFFFF"/>
                </a:solidFill>
                <a:latin typeface="Roboto"/>
                <a:ea typeface="Roboto"/>
                <a:cs typeface="Roboto"/>
                <a:sym typeface="Roboto"/>
              </a:rPr>
              <a:t>Presentation</a:t>
            </a:r>
            <a:br>
              <a:rPr b="1" lang="en">
                <a:solidFill>
                  <a:srgbClr val="FFFFFF"/>
                </a:solidFill>
                <a:latin typeface="Roboto"/>
                <a:ea typeface="Roboto"/>
                <a:cs typeface="Roboto"/>
                <a:sym typeface="Roboto"/>
              </a:rPr>
            </a:br>
            <a:r>
              <a:rPr b="1" lang="en">
                <a:solidFill>
                  <a:srgbClr val="FFFFFF"/>
                </a:solidFill>
                <a:latin typeface="Roboto"/>
                <a:ea typeface="Roboto"/>
                <a:cs typeface="Roboto"/>
                <a:sym typeface="Roboto"/>
              </a:rPr>
              <a:t>(45 min)</a:t>
            </a:r>
            <a:endParaRPr b="1">
              <a:solidFill>
                <a:srgbClr val="FFFF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13"/>
          <p:cNvSpPr txBox="1"/>
          <p:nvPr>
            <p:ph type="title"/>
          </p:nvPr>
        </p:nvSpPr>
        <p:spPr>
          <a:xfrm>
            <a:off x="649199" y="250767"/>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Required Artifacts</a:t>
            </a:r>
            <a:endParaRPr/>
          </a:p>
        </p:txBody>
      </p:sp>
      <p:sp>
        <p:nvSpPr>
          <p:cNvPr id="724" name="Google Shape;724;p113"/>
          <p:cNvSpPr txBox="1"/>
          <p:nvPr>
            <p:ph idx="2" type="body"/>
          </p:nvPr>
        </p:nvSpPr>
        <p:spPr>
          <a:xfrm>
            <a:off x="4837226" y="1232676"/>
            <a:ext cx="3657600" cy="17790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None/>
            </a:pPr>
            <a:r>
              <a:rPr lang="en" sz="2200">
                <a:solidFill>
                  <a:srgbClr val="002060"/>
                </a:solidFill>
                <a:latin typeface="Roboto Light"/>
                <a:ea typeface="Roboto Light"/>
                <a:cs typeface="Roboto Light"/>
                <a:sym typeface="Roboto Light"/>
              </a:rPr>
              <a:t>Complete </a:t>
            </a:r>
            <a:r>
              <a:rPr lang="en" sz="2200" u="sng">
                <a:solidFill>
                  <a:schemeClr val="accent1"/>
                </a:solidFill>
                <a:latin typeface="Roboto Light"/>
                <a:ea typeface="Roboto Light"/>
                <a:cs typeface="Roboto Light"/>
                <a:sym typeface="Roboto Light"/>
                <a:hlinkClick r:id="rId3">
                  <a:extLst>
                    <a:ext uri="{A12FA001-AC4F-418D-AE19-62706E023703}">
                      <ahyp:hlinkClr val="tx"/>
                    </a:ext>
                  </a:extLst>
                </a:hlinkClick>
              </a:rPr>
              <a:t>Redesign Workbook</a:t>
            </a:r>
            <a:endParaRPr sz="2200">
              <a:solidFill>
                <a:schemeClr val="accent1"/>
              </a:solidFill>
              <a:latin typeface="Roboto Light"/>
              <a:ea typeface="Roboto Light"/>
              <a:cs typeface="Roboto Light"/>
              <a:sym typeface="Roboto Light"/>
            </a:endParaRPr>
          </a:p>
          <a:p>
            <a:pPr indent="0" lvl="0" marL="0" rtl="0" algn="l">
              <a:spcBef>
                <a:spcPts val="1000"/>
              </a:spcBef>
              <a:spcAft>
                <a:spcPts val="1000"/>
              </a:spcAft>
              <a:buNone/>
            </a:pPr>
            <a:r>
              <a:rPr lang="en" sz="2200">
                <a:solidFill>
                  <a:srgbClr val="002060"/>
                </a:solidFill>
                <a:latin typeface="Roboto Light"/>
                <a:ea typeface="Roboto Light"/>
                <a:cs typeface="Roboto Light"/>
                <a:sym typeface="Roboto Light"/>
              </a:rPr>
              <a:t>→ You can preview all tasks on the simple </a:t>
            </a:r>
            <a:r>
              <a:rPr lang="en" sz="2200" u="sng">
                <a:solidFill>
                  <a:schemeClr val="accent1"/>
                </a:solidFill>
                <a:latin typeface="Roboto Light"/>
                <a:ea typeface="Roboto Light"/>
                <a:cs typeface="Roboto Light"/>
                <a:sym typeface="Roboto Light"/>
                <a:hlinkClick r:id="rId4">
                  <a:extLst>
                    <a:ext uri="{A12FA001-AC4F-418D-AE19-62706E023703}">
                      <ahyp:hlinkClr val="tx"/>
                    </a:ext>
                  </a:extLst>
                </a:hlinkClick>
              </a:rPr>
              <a:t>document</a:t>
            </a:r>
            <a:r>
              <a:rPr lang="en" sz="2200">
                <a:solidFill>
                  <a:srgbClr val="002060"/>
                </a:solidFill>
                <a:latin typeface="Roboto Light"/>
                <a:ea typeface="Roboto Light"/>
                <a:cs typeface="Roboto Light"/>
                <a:sym typeface="Roboto Light"/>
              </a:rPr>
              <a:t>. </a:t>
            </a:r>
            <a:endParaRPr sz="2200">
              <a:solidFill>
                <a:srgbClr val="002060"/>
              </a:solidFill>
              <a:latin typeface="Roboto Light"/>
              <a:ea typeface="Roboto Light"/>
              <a:cs typeface="Roboto Light"/>
              <a:sym typeface="Roboto Light"/>
            </a:endParaRPr>
          </a:p>
        </p:txBody>
      </p:sp>
      <p:pic>
        <p:nvPicPr>
          <p:cNvPr id="725" name="Google Shape;725;p113">
            <a:hlinkClick r:id="rId5"/>
          </p:cNvPr>
          <p:cNvPicPr preferRelativeResize="0"/>
          <p:nvPr/>
        </p:nvPicPr>
        <p:blipFill rotWithShape="1">
          <a:blip r:embed="rId6">
            <a:alphaModFix/>
          </a:blip>
          <a:srcRect b="9286" l="29162" r="34103" t="11342"/>
          <a:stretch/>
        </p:blipFill>
        <p:spPr>
          <a:xfrm>
            <a:off x="1164600" y="1120225"/>
            <a:ext cx="2651299" cy="3326775"/>
          </a:xfrm>
          <a:prstGeom prst="rect">
            <a:avLst/>
          </a:prstGeom>
          <a:noFill/>
          <a:ln cap="flat" cmpd="sng" w="9525">
            <a:solidFill>
              <a:schemeClr val="accent2"/>
            </a:solidFill>
            <a:prstDash val="solid"/>
            <a:round/>
            <a:headEnd len="sm" w="sm" type="none"/>
            <a:tailEnd len="sm" w="sm" type="none"/>
          </a:ln>
          <a:effectLst>
            <a:outerShdw blurRad="57150" rotWithShape="0" algn="bl" dir="7800000" dist="209550">
              <a:schemeClr val="accent2">
                <a:alpha val="50000"/>
              </a:scheme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14"/>
          <p:cNvSpPr txBox="1"/>
          <p:nvPr>
            <p:ph type="title"/>
          </p:nvPr>
        </p:nvSpPr>
        <p:spPr>
          <a:xfrm>
            <a:off x="649199" y="391867"/>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Key Considerations</a:t>
            </a:r>
            <a:endParaRPr/>
          </a:p>
        </p:txBody>
      </p:sp>
      <p:graphicFrame>
        <p:nvGraphicFramePr>
          <p:cNvPr id="732" name="Google Shape;732;p114"/>
          <p:cNvGraphicFramePr/>
          <p:nvPr/>
        </p:nvGraphicFramePr>
        <p:xfrm>
          <a:off x="573400" y="1308500"/>
          <a:ext cx="3000000" cy="3000000"/>
        </p:xfrm>
        <a:graphic>
          <a:graphicData uri="http://schemas.openxmlformats.org/drawingml/2006/table">
            <a:tbl>
              <a:tblPr>
                <a:noFill/>
                <a:tableStyleId>{2D57E87B-6C1A-4658-BEBA-38AB08FA7BC3}</a:tableStyleId>
              </a:tblPr>
              <a:tblGrid>
                <a:gridCol w="1848725"/>
                <a:gridCol w="6148475"/>
              </a:tblGrid>
              <a:tr h="266700">
                <a:tc gridSpan="2">
                  <a:txBody>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Consider the following questions to help guide your planning:</a:t>
                      </a:r>
                      <a:endParaRPr b="1" sz="1500">
                        <a:solidFill>
                          <a:srgbClr val="FFFFFF"/>
                        </a:solidFill>
                        <a:latin typeface="Roboto"/>
                        <a:ea typeface="Roboto"/>
                        <a:cs typeface="Roboto"/>
                        <a:sym typeface="Robo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D9D9D9"/>
                      </a:solidFill>
                      <a:prstDash val="solid"/>
                      <a:round/>
                      <a:headEnd len="sm" w="sm" type="none"/>
                      <a:tailEnd len="sm" w="sm" type="none"/>
                    </a:lnB>
                    <a:solidFill>
                      <a:srgbClr val="999999"/>
                    </a:solidFill>
                  </a:tcPr>
                </a:tc>
                <a:tc hMerge="1"/>
              </a:tr>
              <a:tr h="12700">
                <a:tc>
                  <a:txBody>
                    <a:bodyPr/>
                    <a:lstStyle/>
                    <a:p>
                      <a:pPr indent="0" lvl="0" marL="0" rtl="0" algn="l">
                        <a:spcBef>
                          <a:spcPts val="0"/>
                        </a:spcBef>
                        <a:spcAft>
                          <a:spcPts val="0"/>
                        </a:spcAft>
                        <a:buNone/>
                      </a:pPr>
                      <a:r>
                        <a:rPr lang="en" sz="1200">
                          <a:solidFill>
                            <a:srgbClr val="434343"/>
                          </a:solidFill>
                          <a:latin typeface="Roboto Light"/>
                          <a:ea typeface="Roboto Light"/>
                          <a:cs typeface="Roboto Light"/>
                          <a:sym typeface="Roboto Light"/>
                        </a:rPr>
                        <a:t>Stakeholders</a:t>
                      </a:r>
                      <a:endParaRPr sz="1200">
                        <a:solidFill>
                          <a:srgbClr val="434343"/>
                        </a:solidFill>
                        <a:latin typeface="Roboto Light"/>
                        <a:ea typeface="Roboto Light"/>
                        <a:cs typeface="Roboto Light"/>
                        <a:sym typeface="Roboto Light"/>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Who should provide feedback to your plan?</a:t>
                      </a:r>
                      <a:endParaRPr sz="1200">
                        <a:solidFill>
                          <a:srgbClr val="434343"/>
                        </a:solidFill>
                        <a:latin typeface="Roboto Light"/>
                        <a:ea typeface="Roboto Light"/>
                        <a:cs typeface="Roboto Light"/>
                        <a:sym typeface="Roboto Light"/>
                      </a:endParaRPr>
                    </a:p>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Who should review your plan prior to presenting to your board?</a:t>
                      </a:r>
                      <a:endParaRPr sz="1200">
                        <a:solidFill>
                          <a:srgbClr val="434343"/>
                        </a:solidFill>
                        <a:latin typeface="Roboto Light"/>
                        <a:ea typeface="Roboto Light"/>
                        <a:cs typeface="Roboto Light"/>
                        <a:sym typeface="Roboto Light"/>
                      </a:endParaRPr>
                    </a:p>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Who should present the plan?</a:t>
                      </a:r>
                      <a:endParaRPr sz="1200">
                        <a:solidFill>
                          <a:srgbClr val="434343"/>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solidFill>
                            <a:srgbClr val="434343"/>
                          </a:solidFill>
                          <a:latin typeface="Roboto Light"/>
                          <a:ea typeface="Roboto Light"/>
                          <a:cs typeface="Roboto Light"/>
                          <a:sym typeface="Roboto Light"/>
                        </a:rPr>
                        <a:t>Format/Medium</a:t>
                      </a:r>
                      <a:endParaRPr sz="1200">
                        <a:solidFill>
                          <a:srgbClr val="434343"/>
                        </a:solidFill>
                        <a:latin typeface="Roboto Light"/>
                        <a:ea typeface="Roboto Light"/>
                        <a:cs typeface="Roboto Light"/>
                        <a:sym typeface="Roboto Light"/>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What is the best format and medium for you to share each component of your redesign plan?</a:t>
                      </a:r>
                      <a:endParaRPr sz="1200">
                        <a:solidFill>
                          <a:srgbClr val="434343"/>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solidFill>
                            <a:srgbClr val="434343"/>
                          </a:solidFill>
                          <a:latin typeface="Roboto Light"/>
                          <a:ea typeface="Roboto Light"/>
                          <a:cs typeface="Roboto Light"/>
                          <a:sym typeface="Roboto Light"/>
                        </a:rPr>
                        <a:t>Communication</a:t>
                      </a:r>
                      <a:endParaRPr sz="1200">
                        <a:solidFill>
                          <a:srgbClr val="434343"/>
                        </a:solidFill>
                        <a:latin typeface="Roboto Light"/>
                        <a:ea typeface="Roboto Light"/>
                        <a:cs typeface="Roboto Light"/>
                        <a:sym typeface="Roboto Light"/>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What is the best way to present this plan (Slides, document, presentation, combination)?</a:t>
                      </a:r>
                      <a:endParaRPr sz="1200">
                        <a:solidFill>
                          <a:srgbClr val="434343"/>
                        </a:solidFill>
                        <a:latin typeface="Roboto Light"/>
                        <a:ea typeface="Roboto Light"/>
                        <a:cs typeface="Roboto Light"/>
                        <a:sym typeface="Roboto Light"/>
                      </a:endParaRPr>
                    </a:p>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Who should be present for this presentation?</a:t>
                      </a:r>
                      <a:endParaRPr sz="1200">
                        <a:solidFill>
                          <a:srgbClr val="434343"/>
                        </a:solidFill>
                        <a:latin typeface="Roboto Light"/>
                        <a:ea typeface="Roboto Light"/>
                        <a:cs typeface="Roboto Light"/>
                        <a:sym typeface="Roboto Light"/>
                      </a:endParaRPr>
                    </a:p>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How can you simplify your messages to highlight your priorities?</a:t>
                      </a:r>
                      <a:endParaRPr sz="1200">
                        <a:solidFill>
                          <a:srgbClr val="434343"/>
                        </a:solidFill>
                        <a:latin typeface="Roboto Light"/>
                        <a:ea typeface="Roboto Light"/>
                        <a:cs typeface="Roboto Light"/>
                        <a:sym typeface="Roboto Light"/>
                      </a:endParaRPr>
                    </a:p>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How can you best communicate your story? How did priorities shift or change?</a:t>
                      </a:r>
                      <a:endParaRPr sz="1200">
                        <a:solidFill>
                          <a:srgbClr val="434343"/>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200">
                          <a:solidFill>
                            <a:srgbClr val="434343"/>
                          </a:solidFill>
                          <a:latin typeface="Roboto Light"/>
                          <a:ea typeface="Roboto Light"/>
                          <a:cs typeface="Roboto Light"/>
                          <a:sym typeface="Roboto Light"/>
                        </a:rPr>
                        <a:t>Timeline</a:t>
                      </a:r>
                      <a:endParaRPr sz="1200">
                        <a:solidFill>
                          <a:srgbClr val="434343"/>
                        </a:solidFill>
                        <a:latin typeface="Roboto Light"/>
                        <a:ea typeface="Roboto Light"/>
                        <a:cs typeface="Roboto Light"/>
                        <a:sym typeface="Roboto Light"/>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304800" lvl="0" marL="457200" rtl="0" algn="l">
                        <a:spcBef>
                          <a:spcPts val="0"/>
                        </a:spcBef>
                        <a:spcAft>
                          <a:spcPts val="0"/>
                        </a:spcAft>
                        <a:buClr>
                          <a:srgbClr val="434343"/>
                        </a:buClr>
                        <a:buSzPts val="1200"/>
                        <a:buFont typeface="Roboto Light"/>
                        <a:buChar char="●"/>
                      </a:pPr>
                      <a:r>
                        <a:rPr lang="en" sz="1200">
                          <a:solidFill>
                            <a:srgbClr val="434343"/>
                          </a:solidFill>
                          <a:latin typeface="Roboto Light"/>
                          <a:ea typeface="Roboto Light"/>
                          <a:cs typeface="Roboto Light"/>
                          <a:sym typeface="Roboto Light"/>
                        </a:rPr>
                        <a:t>Is there a group of people who would benefit from receiving this information prior to presenting to the board?</a:t>
                      </a:r>
                      <a:endParaRPr sz="1200">
                        <a:solidFill>
                          <a:srgbClr val="434343"/>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15"/>
          <p:cNvSpPr txBox="1"/>
          <p:nvPr>
            <p:ph type="title"/>
          </p:nvPr>
        </p:nvSpPr>
        <p:spPr>
          <a:xfrm>
            <a:off x="609600" y="3105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Approval Timeline and Criteria</a:t>
            </a:r>
            <a:endParaRPr/>
          </a:p>
        </p:txBody>
      </p:sp>
      <p:graphicFrame>
        <p:nvGraphicFramePr>
          <p:cNvPr id="739" name="Google Shape;739;p115"/>
          <p:cNvGraphicFramePr/>
          <p:nvPr/>
        </p:nvGraphicFramePr>
        <p:xfrm>
          <a:off x="483850" y="1395575"/>
          <a:ext cx="3000000" cy="3000000"/>
        </p:xfrm>
        <a:graphic>
          <a:graphicData uri="http://schemas.openxmlformats.org/drawingml/2006/table">
            <a:tbl>
              <a:tblPr>
                <a:noFill/>
                <a:tableStyleId>{2D57E87B-6C1A-4658-BEBA-38AB08FA7BC3}</a:tableStyleId>
              </a:tblPr>
              <a:tblGrid>
                <a:gridCol w="564250"/>
                <a:gridCol w="4620450"/>
                <a:gridCol w="2991600"/>
              </a:tblGrid>
              <a:tr h="384525">
                <a:tc gridSpan="3">
                  <a:txBody>
                    <a:bodyPr/>
                    <a:lstStyle/>
                    <a:p>
                      <a:pPr indent="0" lvl="0" marL="0" rtl="0" algn="ctr">
                        <a:spcBef>
                          <a:spcPts val="0"/>
                        </a:spcBef>
                        <a:spcAft>
                          <a:spcPts val="0"/>
                        </a:spcAft>
                        <a:buNone/>
                      </a:pPr>
                      <a:r>
                        <a:rPr lang="en" sz="1800">
                          <a:solidFill>
                            <a:srgbClr val="FFFFFF"/>
                          </a:solidFill>
                          <a:latin typeface="Roboto Thin"/>
                          <a:ea typeface="Roboto Thin"/>
                          <a:cs typeface="Roboto Thin"/>
                          <a:sym typeface="Roboto Thin"/>
                        </a:rPr>
                        <a:t>GO OR NO GO PROCESS </a:t>
                      </a:r>
                      <a:endParaRPr sz="1800">
                        <a:solidFill>
                          <a:srgbClr val="FFFFFF"/>
                        </a:solidFill>
                        <a:latin typeface="Roboto Thin"/>
                        <a:ea typeface="Roboto Thin"/>
                        <a:cs typeface="Roboto Thin"/>
                        <a:sym typeface="Roboto Thin"/>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999999"/>
                    </a:solidFill>
                  </a:tcPr>
                </a:tc>
                <a:tc hMerge="1"/>
                <a:tc hMerge="1"/>
              </a:tr>
              <a:tr h="460700">
                <a:tc>
                  <a:txBody>
                    <a:bodyPr/>
                    <a:lstStyle/>
                    <a:p>
                      <a:pPr indent="0" lvl="0" marL="0" rtl="0" algn="ctr">
                        <a:spcBef>
                          <a:spcPts val="0"/>
                        </a:spcBef>
                        <a:spcAft>
                          <a:spcPts val="0"/>
                        </a:spcAft>
                        <a:buNone/>
                      </a:pPr>
                      <a:r>
                        <a:rPr lang="en" sz="2200">
                          <a:solidFill>
                            <a:srgbClr val="666666"/>
                          </a:solidFill>
                          <a:latin typeface="Roboto Light"/>
                          <a:ea typeface="Roboto Light"/>
                          <a:cs typeface="Roboto Light"/>
                          <a:sym typeface="Roboto Light"/>
                        </a:rPr>
                        <a:t>1</a:t>
                      </a:r>
                      <a:endParaRPr sz="2200">
                        <a:solidFill>
                          <a:srgbClr val="666666"/>
                        </a:solidFill>
                        <a:latin typeface="Roboto Light"/>
                        <a:ea typeface="Roboto Light"/>
                        <a:cs typeface="Roboto Light"/>
                        <a:sym typeface="Roboto Light"/>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666666"/>
                          </a:solidFill>
                          <a:latin typeface="Roboto Light"/>
                          <a:ea typeface="Roboto Light"/>
                          <a:cs typeface="Roboto Light"/>
                          <a:sym typeface="Roboto Light"/>
                        </a:rPr>
                        <a:t>RTT coach reviews- April onsite</a:t>
                      </a:r>
                      <a:endParaRPr sz="1500">
                        <a:solidFill>
                          <a:srgbClr val="666666"/>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rgbClr val="666666"/>
                          </a:solidFill>
                          <a:latin typeface="Roboto Light"/>
                          <a:ea typeface="Roboto Light"/>
                          <a:cs typeface="Roboto Light"/>
                          <a:sym typeface="Roboto Light"/>
                        </a:rPr>
                        <a:t>April Onsite</a:t>
                      </a:r>
                      <a:endParaRPr sz="1500">
                        <a:solidFill>
                          <a:srgbClr val="666666"/>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928650">
                <a:tc>
                  <a:txBody>
                    <a:bodyPr/>
                    <a:lstStyle/>
                    <a:p>
                      <a:pPr indent="0" lvl="0" marL="0" rtl="0" algn="ctr">
                        <a:spcBef>
                          <a:spcPts val="0"/>
                        </a:spcBef>
                        <a:spcAft>
                          <a:spcPts val="0"/>
                        </a:spcAft>
                        <a:buNone/>
                      </a:pPr>
                      <a:r>
                        <a:rPr lang="en" sz="2200">
                          <a:solidFill>
                            <a:srgbClr val="666666"/>
                          </a:solidFill>
                          <a:latin typeface="Roboto Light"/>
                          <a:ea typeface="Roboto Light"/>
                          <a:cs typeface="Roboto Light"/>
                          <a:sym typeface="Roboto Light"/>
                        </a:rPr>
                        <a:t>2</a:t>
                      </a:r>
                      <a:endParaRPr sz="2200">
                        <a:solidFill>
                          <a:srgbClr val="666666"/>
                        </a:solidFill>
                        <a:latin typeface="Roboto Light"/>
                        <a:ea typeface="Roboto Light"/>
                        <a:cs typeface="Roboto Light"/>
                        <a:sym typeface="Roboto Light"/>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666666"/>
                          </a:solidFill>
                          <a:latin typeface="Roboto Light"/>
                          <a:ea typeface="Roboto Light"/>
                          <a:cs typeface="Roboto Light"/>
                          <a:sym typeface="Roboto Light"/>
                        </a:rPr>
                        <a:t>SRT Presents to</a:t>
                      </a:r>
                      <a:r>
                        <a:rPr b="1" lang="en" sz="1500">
                          <a:solidFill>
                            <a:srgbClr val="666666"/>
                          </a:solidFill>
                          <a:latin typeface="Roboto"/>
                          <a:ea typeface="Roboto"/>
                          <a:cs typeface="Roboto"/>
                          <a:sym typeface="Roboto"/>
                        </a:rPr>
                        <a:t> Launch Readiness Committee</a:t>
                      </a:r>
                      <a:endParaRPr sz="1500">
                        <a:solidFill>
                          <a:srgbClr val="666666"/>
                        </a:solidFill>
                        <a:latin typeface="Roboto Light"/>
                        <a:ea typeface="Roboto Light"/>
                        <a:cs typeface="Roboto Light"/>
                        <a:sym typeface="Roboto Light"/>
                      </a:endParaRPr>
                    </a:p>
                    <a:p>
                      <a:pPr indent="-323850" lvl="0" marL="457200" rtl="0" algn="l">
                        <a:spcBef>
                          <a:spcPts val="0"/>
                        </a:spcBef>
                        <a:spcAft>
                          <a:spcPts val="0"/>
                        </a:spcAft>
                        <a:buClr>
                          <a:srgbClr val="666666"/>
                        </a:buClr>
                        <a:buSzPts val="1500"/>
                        <a:buFont typeface="Roboto Light"/>
                        <a:buChar char="●"/>
                      </a:pPr>
                      <a:r>
                        <a:rPr lang="en" sz="1500">
                          <a:solidFill>
                            <a:srgbClr val="666666"/>
                          </a:solidFill>
                          <a:latin typeface="Roboto Light"/>
                          <a:ea typeface="Roboto Light"/>
                          <a:cs typeface="Roboto Light"/>
                          <a:sym typeface="Roboto Light"/>
                        </a:rPr>
                        <a:t>Approved and move on to local school board</a:t>
                      </a:r>
                      <a:endParaRPr sz="1500">
                        <a:solidFill>
                          <a:srgbClr val="666666"/>
                        </a:solidFill>
                        <a:latin typeface="Roboto Light"/>
                        <a:ea typeface="Roboto Light"/>
                        <a:cs typeface="Roboto Light"/>
                        <a:sym typeface="Roboto Light"/>
                      </a:endParaRPr>
                    </a:p>
                    <a:p>
                      <a:pPr indent="-323850" lvl="0" marL="457200" rtl="0" algn="l">
                        <a:spcBef>
                          <a:spcPts val="0"/>
                        </a:spcBef>
                        <a:spcAft>
                          <a:spcPts val="0"/>
                        </a:spcAft>
                        <a:buClr>
                          <a:srgbClr val="666666"/>
                        </a:buClr>
                        <a:buSzPts val="1500"/>
                        <a:buFont typeface="Roboto Light"/>
                        <a:buChar char="●"/>
                      </a:pPr>
                      <a:r>
                        <a:rPr lang="en" sz="1500">
                          <a:solidFill>
                            <a:srgbClr val="666666"/>
                          </a:solidFill>
                          <a:latin typeface="Roboto Light"/>
                          <a:ea typeface="Roboto Light"/>
                          <a:cs typeface="Roboto Light"/>
                          <a:sym typeface="Roboto Light"/>
                        </a:rPr>
                        <a:t>Denied and given feedback</a:t>
                      </a:r>
                      <a:endParaRPr sz="1500">
                        <a:solidFill>
                          <a:srgbClr val="666666"/>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rgbClr val="666666"/>
                          </a:solidFill>
                          <a:latin typeface="Roboto Light"/>
                          <a:ea typeface="Roboto Light"/>
                          <a:cs typeface="Roboto Light"/>
                          <a:sym typeface="Roboto Light"/>
                        </a:rPr>
                        <a:t>E</a:t>
                      </a:r>
                      <a:r>
                        <a:rPr lang="en" sz="1500">
                          <a:solidFill>
                            <a:srgbClr val="666666"/>
                          </a:solidFill>
                          <a:latin typeface="Roboto Light"/>
                          <a:ea typeface="Roboto Light"/>
                          <a:cs typeface="Roboto Light"/>
                          <a:sym typeface="Roboto Light"/>
                        </a:rPr>
                        <a:t>arly May</a:t>
                      </a:r>
                      <a:endParaRPr sz="1500">
                        <a:solidFill>
                          <a:srgbClr val="666666"/>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536875">
                <a:tc>
                  <a:txBody>
                    <a:bodyPr/>
                    <a:lstStyle/>
                    <a:p>
                      <a:pPr indent="0" lvl="0" marL="0" rtl="0" algn="ctr">
                        <a:spcBef>
                          <a:spcPts val="0"/>
                        </a:spcBef>
                        <a:spcAft>
                          <a:spcPts val="0"/>
                        </a:spcAft>
                        <a:buNone/>
                      </a:pPr>
                      <a:r>
                        <a:rPr lang="en" sz="2200">
                          <a:solidFill>
                            <a:srgbClr val="666666"/>
                          </a:solidFill>
                          <a:latin typeface="Roboto Light"/>
                          <a:ea typeface="Roboto Light"/>
                          <a:cs typeface="Roboto Light"/>
                          <a:sym typeface="Roboto Light"/>
                        </a:rPr>
                        <a:t>3</a:t>
                      </a:r>
                      <a:endParaRPr sz="2200">
                        <a:solidFill>
                          <a:srgbClr val="666666"/>
                        </a:solidFill>
                        <a:latin typeface="Roboto Light"/>
                        <a:ea typeface="Roboto Light"/>
                        <a:cs typeface="Roboto Light"/>
                        <a:sym typeface="Roboto Light"/>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666666"/>
                          </a:solidFill>
                          <a:latin typeface="Roboto Light"/>
                          <a:ea typeface="Roboto Light"/>
                          <a:cs typeface="Roboto Light"/>
                          <a:sym typeface="Roboto Light"/>
                        </a:rPr>
                        <a:t>Local school board for approval </a:t>
                      </a:r>
                      <a:endParaRPr sz="1500">
                        <a:solidFill>
                          <a:srgbClr val="666666"/>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rgbClr val="666666"/>
                          </a:solidFill>
                          <a:latin typeface="Roboto Light"/>
                          <a:ea typeface="Roboto Light"/>
                          <a:cs typeface="Roboto Light"/>
                          <a:sym typeface="Roboto Light"/>
                        </a:rPr>
                        <a:t>May-June as determined by school</a:t>
                      </a:r>
                      <a:endParaRPr sz="1500">
                        <a:solidFill>
                          <a:srgbClr val="666666"/>
                        </a:solidFill>
                        <a:latin typeface="Roboto Light"/>
                        <a:ea typeface="Roboto Light"/>
                        <a:cs typeface="Roboto Light"/>
                        <a:sym typeface="Roboto Light"/>
                      </a:endParaRPr>
                    </a:p>
                  </a:txBody>
                  <a:tcPr marT="63500" marB="63500" marR="63500" marL="6350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1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You are ‘Ready for Launch’ when…</a:t>
            </a:r>
            <a:endParaRPr/>
          </a:p>
        </p:txBody>
      </p:sp>
      <p:sp>
        <p:nvSpPr>
          <p:cNvPr id="745" name="Google Shape;745;p11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Char char="●"/>
            </a:pPr>
            <a:r>
              <a:rPr lang="en"/>
              <a:t>You have completed your Comprehensive Redesign Planner</a:t>
            </a:r>
            <a:endParaRPr/>
          </a:p>
          <a:p>
            <a:pPr indent="0" lvl="0" marL="457200" rtl="0" algn="l">
              <a:spcBef>
                <a:spcPts val="800"/>
              </a:spcBef>
              <a:spcAft>
                <a:spcPts val="0"/>
              </a:spcAft>
              <a:buNone/>
            </a:pPr>
            <a:r>
              <a:t/>
            </a:r>
            <a:endParaRPr/>
          </a:p>
          <a:p>
            <a:pPr indent="-317500" lvl="0" marL="457200" rtl="0" algn="l">
              <a:spcBef>
                <a:spcPts val="800"/>
              </a:spcBef>
              <a:spcAft>
                <a:spcPts val="0"/>
              </a:spcAft>
              <a:buSzPts val="1400"/>
              <a:buChar char="●"/>
            </a:pPr>
            <a:r>
              <a:rPr lang="en"/>
              <a:t>You self-evaluate using the Launch Readiness Rubric</a:t>
            </a:r>
            <a:endParaRPr/>
          </a:p>
          <a:p>
            <a:pPr indent="0" lvl="0" marL="457200" rtl="0" algn="l">
              <a:spcBef>
                <a:spcPts val="800"/>
              </a:spcBef>
              <a:spcAft>
                <a:spcPts val="0"/>
              </a:spcAft>
              <a:buNone/>
            </a:pPr>
            <a:r>
              <a:t/>
            </a:r>
            <a:endParaRPr/>
          </a:p>
          <a:p>
            <a:pPr indent="-317500" lvl="0" marL="457200" rtl="0" algn="l">
              <a:spcBef>
                <a:spcPts val="800"/>
              </a:spcBef>
              <a:spcAft>
                <a:spcPts val="0"/>
              </a:spcAft>
              <a:buSzPts val="1400"/>
              <a:buChar char="●"/>
            </a:pPr>
            <a:r>
              <a:rPr lang="en"/>
              <a:t>You have presented to a Launch Readiness Committee</a:t>
            </a:r>
            <a:endParaRPr/>
          </a:p>
          <a:p>
            <a:pPr indent="0" lvl="0" marL="457200" rtl="0" algn="l">
              <a:spcBef>
                <a:spcPts val="800"/>
              </a:spcBef>
              <a:spcAft>
                <a:spcPts val="0"/>
              </a:spcAft>
              <a:buNone/>
            </a:pPr>
            <a:r>
              <a:t/>
            </a:r>
            <a:endParaRPr/>
          </a:p>
          <a:p>
            <a:pPr indent="-317500" lvl="0" marL="457200" rtl="0" algn="l">
              <a:spcBef>
                <a:spcPts val="800"/>
              </a:spcBef>
              <a:spcAft>
                <a:spcPts val="0"/>
              </a:spcAft>
              <a:buSzPts val="1400"/>
              <a:buChar char="●"/>
            </a:pPr>
            <a:r>
              <a:rPr lang="en"/>
              <a:t>You receive your ‘Go for Launch’ letter from your local board!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17"/>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Break</a:t>
            </a:r>
            <a:endParaRPr/>
          </a:p>
        </p:txBody>
      </p:sp>
      <p:sp>
        <p:nvSpPr>
          <p:cNvPr id="752" name="Google Shape;752;p117"/>
          <p:cNvSpPr txBox="1"/>
          <p:nvPr>
            <p:ph idx="1" type="subTitle"/>
          </p:nvPr>
        </p:nvSpPr>
        <p:spPr>
          <a:xfrm>
            <a:off x="311700" y="2753400"/>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15 Minutes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graphicFrame>
        <p:nvGraphicFramePr>
          <p:cNvPr id="757" name="Google Shape;757;p118"/>
          <p:cNvGraphicFramePr/>
          <p:nvPr/>
        </p:nvGraphicFramePr>
        <p:xfrm>
          <a:off x="952500" y="432260"/>
          <a:ext cx="3000000" cy="3000000"/>
        </p:xfrm>
        <a:graphic>
          <a:graphicData uri="http://schemas.openxmlformats.org/drawingml/2006/table">
            <a:tbl>
              <a:tblPr>
                <a:noFill/>
                <a:tableStyleId>{F905C153-38AC-4802-8924-B959B4353CC5}</a:tableStyleId>
              </a:tblPr>
              <a:tblGrid>
                <a:gridCol w="7239000"/>
              </a:tblGrid>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and provide feedback on comprehensive redesign plan components, format and SRT readiness</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Align on next steps for RTT and SRT toward ‘Show and Launch’</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evidence collection for on-site visit</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92"/>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Links </a:t>
            </a:r>
            <a:endParaRPr/>
          </a:p>
          <a:p>
            <a:pPr indent="-457200" lvl="0" marL="457200" rtl="0" algn="l">
              <a:spcBef>
                <a:spcPts val="0"/>
              </a:spcBef>
              <a:spcAft>
                <a:spcPts val="0"/>
              </a:spcAft>
              <a:buSzPts val="3600"/>
              <a:buChar char="●"/>
            </a:pPr>
            <a:r>
              <a:rPr lang="en"/>
              <a:t>Slides</a:t>
            </a:r>
            <a:r>
              <a:rPr lang="en"/>
              <a:t> -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19"/>
          <p:cNvSpPr txBox="1"/>
          <p:nvPr>
            <p:ph type="title"/>
          </p:nvPr>
        </p:nvSpPr>
        <p:spPr>
          <a:xfrm>
            <a:off x="344424" y="2857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2 Parts of Comprehensive Redesign Plan</a:t>
            </a:r>
            <a:endParaRPr/>
          </a:p>
        </p:txBody>
      </p:sp>
      <p:sp>
        <p:nvSpPr>
          <p:cNvPr id="764" name="Google Shape;764;p119"/>
          <p:cNvSpPr txBox="1"/>
          <p:nvPr>
            <p:ph idx="1" type="body"/>
          </p:nvPr>
        </p:nvSpPr>
        <p:spPr>
          <a:xfrm>
            <a:off x="937875" y="1152475"/>
            <a:ext cx="3241200" cy="2910300"/>
          </a:xfrm>
          <a:prstGeom prst="rect">
            <a:avLst/>
          </a:prstGeom>
          <a:solidFill>
            <a:schemeClr val="accent2"/>
          </a:solidFill>
        </p:spPr>
        <p:txBody>
          <a:bodyPr anchorCtr="0" anchor="ctr" bIns="34275" lIns="68575" spcFirstLastPara="1" rIns="68575" wrap="square" tIns="34275">
            <a:noAutofit/>
          </a:bodyPr>
          <a:lstStyle/>
          <a:p>
            <a:pPr indent="0" lvl="0" marL="0" rtl="0" algn="ctr">
              <a:spcBef>
                <a:spcPts val="800"/>
              </a:spcBef>
              <a:spcAft>
                <a:spcPts val="0"/>
              </a:spcAft>
              <a:buNone/>
            </a:pPr>
            <a:r>
              <a:rPr b="1" lang="en">
                <a:solidFill>
                  <a:srgbClr val="FFFFFF"/>
                </a:solidFill>
                <a:latin typeface="Roboto"/>
                <a:ea typeface="Roboto"/>
                <a:cs typeface="Roboto"/>
                <a:sym typeface="Roboto"/>
              </a:rPr>
              <a:t>Collection of Artifacts</a:t>
            </a:r>
            <a:endParaRPr b="1">
              <a:solidFill>
                <a:srgbClr val="FFFFFF"/>
              </a:solidFill>
              <a:latin typeface="Roboto"/>
              <a:ea typeface="Roboto"/>
              <a:cs typeface="Roboto"/>
              <a:sym typeface="Roboto"/>
            </a:endParaRPr>
          </a:p>
        </p:txBody>
      </p:sp>
      <p:sp>
        <p:nvSpPr>
          <p:cNvPr id="765" name="Google Shape;765;p119"/>
          <p:cNvSpPr txBox="1"/>
          <p:nvPr>
            <p:ph idx="4294967295" type="body"/>
          </p:nvPr>
        </p:nvSpPr>
        <p:spPr>
          <a:xfrm>
            <a:off x="4401280" y="1152475"/>
            <a:ext cx="3241200" cy="2910300"/>
          </a:xfrm>
          <a:prstGeom prst="rect">
            <a:avLst/>
          </a:prstGeom>
          <a:solidFill>
            <a:schemeClr val="accent1"/>
          </a:solidFill>
        </p:spPr>
        <p:txBody>
          <a:bodyPr anchorCtr="0" anchor="ctr" bIns="34275" lIns="68575" spcFirstLastPara="1" rIns="68575" wrap="square" tIns="34275">
            <a:noAutofit/>
          </a:bodyPr>
          <a:lstStyle/>
          <a:p>
            <a:pPr indent="0" lvl="0" marL="0" rtl="0" algn="ctr">
              <a:spcBef>
                <a:spcPts val="800"/>
              </a:spcBef>
              <a:spcAft>
                <a:spcPts val="0"/>
              </a:spcAft>
              <a:buNone/>
            </a:pPr>
            <a:r>
              <a:rPr b="1" lang="en">
                <a:solidFill>
                  <a:srgbClr val="FFFFFF"/>
                </a:solidFill>
                <a:latin typeface="Roboto"/>
                <a:ea typeface="Roboto"/>
                <a:cs typeface="Roboto"/>
                <a:sym typeface="Roboto"/>
              </a:rPr>
              <a:t>Presentation</a:t>
            </a:r>
            <a:br>
              <a:rPr b="1" lang="en">
                <a:solidFill>
                  <a:srgbClr val="FFFFFF"/>
                </a:solidFill>
                <a:latin typeface="Roboto"/>
                <a:ea typeface="Roboto"/>
                <a:cs typeface="Roboto"/>
                <a:sym typeface="Roboto"/>
              </a:rPr>
            </a:br>
            <a:r>
              <a:rPr b="1" lang="en">
                <a:solidFill>
                  <a:srgbClr val="FFFFFF"/>
                </a:solidFill>
                <a:latin typeface="Roboto"/>
                <a:ea typeface="Roboto"/>
                <a:cs typeface="Roboto"/>
                <a:sym typeface="Roboto"/>
              </a:rPr>
              <a:t>(45 min)</a:t>
            </a:r>
            <a:endParaRPr b="1">
              <a:solidFill>
                <a:srgbClr val="FFFFFF"/>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20"/>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Progress Check</a:t>
            </a:r>
            <a:endParaRPr/>
          </a:p>
        </p:txBody>
      </p:sp>
      <p:sp>
        <p:nvSpPr>
          <p:cNvPr id="771" name="Google Shape;771;p120"/>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What should be done: </a:t>
            </a:r>
            <a:endParaRPr/>
          </a:p>
        </p:txBody>
      </p:sp>
      <p:sp>
        <p:nvSpPr>
          <p:cNvPr id="772" name="Google Shape;772;p120"/>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Collective Why</a:t>
            </a:r>
            <a:endParaRPr/>
          </a:p>
          <a:p>
            <a:pPr indent="-342900" lvl="0" marL="457200" rtl="0" algn="l">
              <a:spcBef>
                <a:spcPts val="0"/>
              </a:spcBef>
              <a:spcAft>
                <a:spcPts val="0"/>
              </a:spcAft>
              <a:buSzPts val="1800"/>
              <a:buChar char="●"/>
            </a:pPr>
            <a:r>
              <a:rPr lang="en"/>
              <a:t>Shared Vision </a:t>
            </a:r>
            <a:endParaRPr/>
          </a:p>
          <a:p>
            <a:pPr indent="-342900" lvl="0" marL="457200" rtl="0" algn="l">
              <a:spcBef>
                <a:spcPts val="0"/>
              </a:spcBef>
              <a:spcAft>
                <a:spcPts val="0"/>
              </a:spcAft>
              <a:buSzPts val="1800"/>
              <a:buChar char="●"/>
            </a:pPr>
            <a:r>
              <a:rPr lang="en"/>
              <a:t>Stakeholder Engagement</a:t>
            </a:r>
            <a:endParaRPr/>
          </a:p>
          <a:p>
            <a:pPr indent="-323850" lvl="1" marL="914400" rtl="0" algn="l">
              <a:spcBef>
                <a:spcPts val="0"/>
              </a:spcBef>
              <a:spcAft>
                <a:spcPts val="0"/>
              </a:spcAft>
              <a:buSzPts val="1500"/>
              <a:buChar char="○"/>
            </a:pPr>
            <a:r>
              <a:rPr lang="en"/>
              <a:t>Communication &amp; Feedback Loops</a:t>
            </a:r>
            <a:endParaRPr/>
          </a:p>
          <a:p>
            <a:pPr indent="-342900" lvl="0" marL="457200" rtl="0" algn="l">
              <a:spcBef>
                <a:spcPts val="0"/>
              </a:spcBef>
              <a:spcAft>
                <a:spcPts val="0"/>
              </a:spcAft>
              <a:buSzPts val="1800"/>
              <a:buChar char="●"/>
            </a:pPr>
            <a:r>
              <a:rPr lang="en"/>
              <a:t>Redesign Workbook </a:t>
            </a:r>
            <a:endParaRPr/>
          </a:p>
          <a:p>
            <a:pPr indent="-323850" lvl="1" marL="914400" rtl="0" algn="l">
              <a:spcBef>
                <a:spcPts val="0"/>
              </a:spcBef>
              <a:spcAft>
                <a:spcPts val="0"/>
              </a:spcAft>
              <a:buSzPts val="1500"/>
              <a:buChar char="○"/>
            </a:pPr>
            <a:r>
              <a:rPr lang="en"/>
              <a:t>HMW</a:t>
            </a:r>
            <a:endParaRPr/>
          </a:p>
          <a:p>
            <a:pPr indent="-323850" lvl="1" marL="914400" rtl="0" algn="l">
              <a:spcBef>
                <a:spcPts val="0"/>
              </a:spcBef>
              <a:spcAft>
                <a:spcPts val="0"/>
              </a:spcAft>
              <a:buSzPts val="1500"/>
              <a:buChar char="○"/>
            </a:pPr>
            <a:r>
              <a:rPr lang="en"/>
              <a:t>Goal Areas</a:t>
            </a:r>
            <a:endParaRPr/>
          </a:p>
          <a:p>
            <a:pPr indent="-323850" lvl="1" marL="914400" rtl="0" algn="l">
              <a:spcBef>
                <a:spcPts val="0"/>
              </a:spcBef>
              <a:spcAft>
                <a:spcPts val="0"/>
              </a:spcAft>
              <a:buSzPts val="1500"/>
              <a:buChar char="○"/>
            </a:pPr>
            <a:r>
              <a:rPr lang="en"/>
              <a:t>Strategy Action Plans</a:t>
            </a:r>
            <a:endParaRPr/>
          </a:p>
        </p:txBody>
      </p:sp>
      <p:sp>
        <p:nvSpPr>
          <p:cNvPr id="773" name="Google Shape;773;p120"/>
          <p:cNvSpPr txBox="1"/>
          <p:nvPr>
            <p:ph idx="3" type="body"/>
          </p:nvPr>
        </p:nvSpPr>
        <p:spPr>
          <a:xfrm>
            <a:off x="4629150" y="15656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What should be in motion/wrapping up: </a:t>
            </a:r>
            <a:endParaRPr/>
          </a:p>
        </p:txBody>
      </p:sp>
      <p:sp>
        <p:nvSpPr>
          <p:cNvPr id="774" name="Google Shape;774;p120"/>
          <p:cNvSpPr txBox="1"/>
          <p:nvPr>
            <p:ph idx="4" type="body"/>
          </p:nvPr>
        </p:nvSpPr>
        <p:spPr>
          <a:xfrm>
            <a:off x="4629150" y="23086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Prototyping and Testing</a:t>
            </a:r>
            <a:endParaRPr/>
          </a:p>
          <a:p>
            <a:pPr indent="-323850" lvl="1" marL="914400" rtl="0" algn="l">
              <a:spcBef>
                <a:spcPts val="0"/>
              </a:spcBef>
              <a:spcAft>
                <a:spcPts val="0"/>
              </a:spcAft>
              <a:buSzPts val="1500"/>
              <a:buChar char="○"/>
            </a:pPr>
            <a:r>
              <a:rPr lang="en"/>
              <a:t>Action Plans for each GAIT should be completed</a:t>
            </a:r>
            <a:endParaRPr/>
          </a:p>
          <a:p>
            <a:pPr indent="-323850" lvl="1" marL="914400" rtl="0" algn="l">
              <a:spcBef>
                <a:spcPts val="0"/>
              </a:spcBef>
              <a:spcAft>
                <a:spcPts val="0"/>
              </a:spcAft>
              <a:buSzPts val="1500"/>
              <a:buChar char="○"/>
            </a:pPr>
            <a:r>
              <a:rPr lang="en"/>
              <a:t>Scoreboards should exist for each strategy being tested</a:t>
            </a:r>
            <a:endParaRPr/>
          </a:p>
          <a:p>
            <a:pPr indent="-323850" lvl="1" marL="914400" rtl="0" algn="l">
              <a:spcBef>
                <a:spcPts val="0"/>
              </a:spcBef>
              <a:spcAft>
                <a:spcPts val="0"/>
              </a:spcAft>
              <a:buSzPts val="1500"/>
              <a:buChar char="○"/>
            </a:pPr>
            <a:r>
              <a:rPr lang="en"/>
              <a:t>Feedback and Accountability loops should exist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21"/>
          <p:cNvSpPr txBox="1"/>
          <p:nvPr>
            <p:ph type="title"/>
          </p:nvPr>
        </p:nvSpPr>
        <p:spPr>
          <a:xfrm>
            <a:off x="400050" y="1214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Launch Ready means...</a:t>
            </a:r>
            <a:endParaRPr/>
          </a:p>
        </p:txBody>
      </p:sp>
      <p:sp>
        <p:nvSpPr>
          <p:cNvPr id="780" name="Google Shape;780;p121"/>
          <p:cNvSpPr txBox="1"/>
          <p:nvPr>
            <p:ph idx="4294967295" type="body"/>
          </p:nvPr>
        </p:nvSpPr>
        <p:spPr>
          <a:xfrm>
            <a:off x="329700" y="963250"/>
            <a:ext cx="8550600" cy="31338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sz="2000"/>
              <a:t>You have completed the key tasks for each Redesign Phase:</a:t>
            </a:r>
            <a:endParaRPr sz="2000"/>
          </a:p>
          <a:p>
            <a:pPr indent="-342900" lvl="1" marL="914400" rtl="0" algn="l">
              <a:spcBef>
                <a:spcPts val="0"/>
              </a:spcBef>
              <a:spcAft>
                <a:spcPts val="0"/>
              </a:spcAft>
              <a:buSzPts val="1800"/>
              <a:buChar char="○"/>
            </a:pPr>
            <a:r>
              <a:rPr lang="en"/>
              <a:t>Building the Launchpad</a:t>
            </a:r>
            <a:endParaRPr/>
          </a:p>
          <a:p>
            <a:pPr indent="-323850" lvl="2" marL="1371600" rtl="0" algn="l">
              <a:spcBef>
                <a:spcPts val="0"/>
              </a:spcBef>
              <a:spcAft>
                <a:spcPts val="0"/>
              </a:spcAft>
              <a:buSzPts val="1500"/>
              <a:buChar char="■"/>
            </a:pPr>
            <a:r>
              <a:rPr lang="en"/>
              <a:t>Collective Why</a:t>
            </a:r>
            <a:endParaRPr/>
          </a:p>
          <a:p>
            <a:pPr indent="-323850" lvl="2" marL="1371600" rtl="0" algn="l">
              <a:spcBef>
                <a:spcPts val="0"/>
              </a:spcBef>
              <a:spcAft>
                <a:spcPts val="0"/>
              </a:spcAft>
              <a:buSzPts val="1500"/>
              <a:buChar char="■"/>
            </a:pPr>
            <a:r>
              <a:rPr lang="en"/>
              <a:t>Shared Vision </a:t>
            </a:r>
            <a:endParaRPr/>
          </a:p>
          <a:p>
            <a:pPr indent="-342900" lvl="1" marL="914400" rtl="0" algn="l">
              <a:spcBef>
                <a:spcPts val="0"/>
              </a:spcBef>
              <a:spcAft>
                <a:spcPts val="0"/>
              </a:spcAft>
              <a:buSzPts val="1800"/>
              <a:buChar char="○"/>
            </a:pPr>
            <a:r>
              <a:rPr lang="en"/>
              <a:t>Designing the Rocket</a:t>
            </a:r>
            <a:endParaRPr/>
          </a:p>
          <a:p>
            <a:pPr indent="-323850" lvl="2" marL="1371600" rtl="0" algn="l">
              <a:spcBef>
                <a:spcPts val="0"/>
              </a:spcBef>
              <a:spcAft>
                <a:spcPts val="0"/>
              </a:spcAft>
              <a:buSzPts val="1500"/>
              <a:buChar char="■"/>
            </a:pPr>
            <a:r>
              <a:rPr lang="en"/>
              <a:t>Goal Areas</a:t>
            </a:r>
            <a:endParaRPr/>
          </a:p>
          <a:p>
            <a:pPr indent="-323850" lvl="2" marL="1371600" rtl="0" algn="l">
              <a:spcBef>
                <a:spcPts val="0"/>
              </a:spcBef>
              <a:spcAft>
                <a:spcPts val="0"/>
              </a:spcAft>
              <a:buSzPts val="1500"/>
              <a:buChar char="■"/>
            </a:pPr>
            <a:r>
              <a:rPr lang="en"/>
              <a:t>Gap Analysis for each Goal Area</a:t>
            </a:r>
            <a:endParaRPr/>
          </a:p>
          <a:p>
            <a:pPr indent="-323850" lvl="2" marL="1371600" rtl="0" algn="l">
              <a:spcBef>
                <a:spcPts val="0"/>
              </a:spcBef>
              <a:spcAft>
                <a:spcPts val="0"/>
              </a:spcAft>
              <a:buSzPts val="1500"/>
              <a:buChar char="■"/>
            </a:pPr>
            <a:r>
              <a:rPr lang="en"/>
              <a:t>Action Plans for Strategies</a:t>
            </a:r>
            <a:endParaRPr/>
          </a:p>
          <a:p>
            <a:pPr indent="-342900" lvl="1" marL="914400" rtl="0" algn="l">
              <a:spcBef>
                <a:spcPts val="0"/>
              </a:spcBef>
              <a:spcAft>
                <a:spcPts val="0"/>
              </a:spcAft>
              <a:buSzPts val="1800"/>
              <a:buChar char="○"/>
            </a:pPr>
            <a:r>
              <a:rPr lang="en"/>
              <a:t>Building the Rocket</a:t>
            </a:r>
            <a:endParaRPr/>
          </a:p>
          <a:p>
            <a:pPr indent="-323850" lvl="2" marL="1371600" rtl="0" algn="l">
              <a:spcBef>
                <a:spcPts val="0"/>
              </a:spcBef>
              <a:spcAft>
                <a:spcPts val="0"/>
              </a:spcAft>
              <a:buSzPts val="1500"/>
              <a:buChar char="■"/>
            </a:pPr>
            <a:r>
              <a:rPr lang="en"/>
              <a:t>Implementation of Strategies</a:t>
            </a:r>
            <a:endParaRPr/>
          </a:p>
          <a:p>
            <a:pPr indent="-323850" lvl="2" marL="1371600" rtl="0" algn="l">
              <a:spcBef>
                <a:spcPts val="0"/>
              </a:spcBef>
              <a:spcAft>
                <a:spcPts val="0"/>
              </a:spcAft>
              <a:buSzPts val="1500"/>
              <a:buChar char="■"/>
            </a:pPr>
            <a:r>
              <a:rPr lang="en"/>
              <a:t>Scoreboards  &amp; Accountability Protocols</a:t>
            </a:r>
            <a:endParaRPr/>
          </a:p>
          <a:p>
            <a:pPr indent="-355600" lvl="0" marL="457200" rtl="0" algn="l">
              <a:spcBef>
                <a:spcPts val="0"/>
              </a:spcBef>
              <a:spcAft>
                <a:spcPts val="0"/>
              </a:spcAft>
              <a:buSzPts val="2000"/>
              <a:buChar char="●"/>
            </a:pPr>
            <a:r>
              <a:rPr lang="en" sz="2000"/>
              <a:t>You have established relationships with key stakeholders.</a:t>
            </a:r>
            <a:endParaRPr sz="2000"/>
          </a:p>
          <a:p>
            <a:pPr indent="-355600" lvl="0" marL="457200" rtl="0" algn="l">
              <a:spcBef>
                <a:spcPts val="0"/>
              </a:spcBef>
              <a:spcAft>
                <a:spcPts val="0"/>
              </a:spcAft>
              <a:buSzPts val="2000"/>
              <a:buChar char="●"/>
            </a:pPr>
            <a:r>
              <a:rPr lang="en" sz="2000"/>
              <a:t>You have established strong communication and feedback loops.</a:t>
            </a:r>
            <a:endParaRPr sz="2000"/>
          </a:p>
          <a:p>
            <a:pPr indent="-355600" lvl="0" marL="457200" rtl="0" algn="l">
              <a:spcBef>
                <a:spcPts val="0"/>
              </a:spcBef>
              <a:spcAft>
                <a:spcPts val="0"/>
              </a:spcAft>
              <a:buSzPts val="2000"/>
              <a:buChar char="●"/>
            </a:pPr>
            <a:r>
              <a:rPr b="1" lang="en" sz="2000" u="sng">
                <a:latin typeface="Open Sans"/>
                <a:ea typeface="Open Sans"/>
                <a:cs typeface="Open Sans"/>
                <a:sym typeface="Open Sans"/>
              </a:rPr>
              <a:t>You have learned the process (and language) of Design Thinking and know how to execute your plans using 4DX</a:t>
            </a:r>
            <a:r>
              <a:rPr b="1" lang="en" sz="2000" u="sng">
                <a:latin typeface="Open Sans"/>
                <a:ea typeface="Open Sans"/>
                <a:cs typeface="Open Sans"/>
                <a:sym typeface="Open Sans"/>
              </a:rPr>
              <a:t>!</a:t>
            </a:r>
            <a:endParaRPr b="1" sz="2000" u="sng">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22"/>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3200" u="sng">
                <a:solidFill>
                  <a:schemeClr val="accent1"/>
                </a:solidFill>
                <a:hlinkClick r:id="rId3">
                  <a:extLst>
                    <a:ext uri="{A12FA001-AC4F-418D-AE19-62706E023703}">
                      <ahyp:hlinkClr val="tx"/>
                    </a:ext>
                  </a:extLst>
                </a:hlinkClick>
              </a:rPr>
              <a:t>Strategy Report</a:t>
            </a:r>
            <a:endParaRPr sz="3200">
              <a:solidFill>
                <a:schemeClr val="accent1"/>
              </a:solidFill>
            </a:endParaRPr>
          </a:p>
        </p:txBody>
      </p:sp>
      <p:sp>
        <p:nvSpPr>
          <p:cNvPr id="787" name="Google Shape;787;p122"/>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000"/>
              <a:t>Optional tool for evaluating tested strategies for scaling across your launch and ascent years. </a:t>
            </a:r>
            <a:endParaRPr sz="2000"/>
          </a:p>
        </p:txBody>
      </p:sp>
      <p:pic>
        <p:nvPicPr>
          <p:cNvPr id="788" name="Google Shape;788;p122"/>
          <p:cNvPicPr preferRelativeResize="0"/>
          <p:nvPr/>
        </p:nvPicPr>
        <p:blipFill rotWithShape="1">
          <a:blip r:embed="rId4">
            <a:alphaModFix/>
          </a:blip>
          <a:srcRect b="4461" l="39884" r="28144" t="7370"/>
          <a:stretch/>
        </p:blipFill>
        <p:spPr>
          <a:xfrm>
            <a:off x="5274125" y="342900"/>
            <a:ext cx="2949000" cy="3993999"/>
          </a:xfrm>
          <a:prstGeom prst="rect">
            <a:avLst/>
          </a:prstGeom>
          <a:noFill/>
          <a:ln cap="flat" cmpd="sng" w="9525">
            <a:solidFill>
              <a:schemeClr val="accent2"/>
            </a:solidFill>
            <a:prstDash val="solid"/>
            <a:round/>
            <a:headEnd len="sm" w="sm" type="none"/>
            <a:tailEnd len="sm" w="sm" type="none"/>
          </a:ln>
          <a:effectLst>
            <a:outerShdw blurRad="57150" rotWithShape="0" algn="bl" dir="9000000" dist="20955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23"/>
          <p:cNvSpPr txBox="1"/>
          <p:nvPr>
            <p:ph type="title"/>
          </p:nvPr>
        </p:nvSpPr>
        <p:spPr>
          <a:xfrm>
            <a:off x="311700" y="-12175"/>
            <a:ext cx="8520600" cy="358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400"/>
              <a:t>Launch Readiness Rubric</a:t>
            </a:r>
            <a:endParaRPr sz="1400"/>
          </a:p>
        </p:txBody>
      </p:sp>
      <p:graphicFrame>
        <p:nvGraphicFramePr>
          <p:cNvPr id="794" name="Google Shape;794;p123"/>
          <p:cNvGraphicFramePr/>
          <p:nvPr/>
        </p:nvGraphicFramePr>
        <p:xfrm>
          <a:off x="349125" y="1524000"/>
          <a:ext cx="3000000" cy="3000000"/>
        </p:xfrm>
        <a:graphic>
          <a:graphicData uri="http://schemas.openxmlformats.org/drawingml/2006/table">
            <a:tbl>
              <a:tblPr>
                <a:noFill/>
                <a:tableStyleId>{2D57E87B-6C1A-4658-BEBA-38AB08FA7BC3}</a:tableStyleId>
              </a:tblPr>
              <a:tblGrid>
                <a:gridCol w="744675"/>
                <a:gridCol w="741225"/>
                <a:gridCol w="2174900"/>
                <a:gridCol w="2320625"/>
                <a:gridCol w="2501750"/>
              </a:tblGrid>
              <a:tr h="279400">
                <a:tc gridSpan="2">
                  <a:txBody>
                    <a:bodyPr/>
                    <a:lstStyle/>
                    <a:p>
                      <a:pPr indent="0" lvl="0" marL="0" rtl="0" algn="ctr">
                        <a:spcBef>
                          <a:spcPts val="0"/>
                        </a:spcBef>
                        <a:spcAft>
                          <a:spcPts val="0"/>
                        </a:spcAft>
                        <a:buNone/>
                      </a:pPr>
                      <a:r>
                        <a:rPr b="1" lang="en" sz="900"/>
                        <a:t>Category</a:t>
                      </a:r>
                      <a:endParaRPr b="1" sz="900"/>
                    </a:p>
                  </a:txBody>
                  <a:tcPr marT="63500" marB="63500" marR="63500" marL="63500"/>
                </a:tc>
                <a:tc hMerge="1"/>
                <a:tc>
                  <a:txBody>
                    <a:bodyPr/>
                    <a:lstStyle/>
                    <a:p>
                      <a:pPr indent="0" lvl="0" marL="0" rtl="0" algn="ctr">
                        <a:spcBef>
                          <a:spcPts val="0"/>
                        </a:spcBef>
                        <a:spcAft>
                          <a:spcPts val="0"/>
                        </a:spcAft>
                        <a:buNone/>
                      </a:pPr>
                      <a:r>
                        <a:rPr b="1" lang="en" sz="1000">
                          <a:solidFill>
                            <a:schemeClr val="lt1"/>
                          </a:solidFill>
                        </a:rPr>
                        <a:t>Low</a:t>
                      </a:r>
                      <a:endParaRPr b="1" sz="1000">
                        <a:solidFill>
                          <a:schemeClr val="lt1"/>
                        </a:solidFill>
                      </a:endParaRPr>
                    </a:p>
                  </a:txBody>
                  <a:tcPr marT="63500" marB="63500" marR="63500" marL="63500">
                    <a:solidFill>
                      <a:srgbClr val="D50032"/>
                    </a:solidFill>
                  </a:tcPr>
                </a:tc>
                <a:tc>
                  <a:txBody>
                    <a:bodyPr/>
                    <a:lstStyle/>
                    <a:p>
                      <a:pPr indent="0" lvl="0" marL="0" rtl="0" algn="ctr">
                        <a:spcBef>
                          <a:spcPts val="0"/>
                        </a:spcBef>
                        <a:spcAft>
                          <a:spcPts val="0"/>
                        </a:spcAft>
                        <a:buNone/>
                      </a:pPr>
                      <a:r>
                        <a:rPr b="1" lang="en" sz="1000">
                          <a:solidFill>
                            <a:schemeClr val="lt1"/>
                          </a:solidFill>
                        </a:rPr>
                        <a:t>Medium</a:t>
                      </a:r>
                      <a:endParaRPr b="1" sz="1000">
                        <a:solidFill>
                          <a:schemeClr val="lt1"/>
                        </a:solidFill>
                      </a:endParaRPr>
                    </a:p>
                  </a:txBody>
                  <a:tcPr marT="63500" marB="63500" marR="63500" marL="63500">
                    <a:solidFill>
                      <a:srgbClr val="FFA400"/>
                    </a:solidFill>
                  </a:tcPr>
                </a:tc>
                <a:tc>
                  <a:txBody>
                    <a:bodyPr/>
                    <a:lstStyle/>
                    <a:p>
                      <a:pPr indent="0" lvl="0" marL="0" rtl="0" algn="ctr">
                        <a:spcBef>
                          <a:spcPts val="0"/>
                        </a:spcBef>
                        <a:spcAft>
                          <a:spcPts val="0"/>
                        </a:spcAft>
                        <a:buNone/>
                      </a:pPr>
                      <a:r>
                        <a:rPr b="1" lang="en" sz="1000">
                          <a:solidFill>
                            <a:schemeClr val="lt1"/>
                          </a:solidFill>
                        </a:rPr>
                        <a:t>High</a:t>
                      </a:r>
                      <a:endParaRPr b="1" sz="1000">
                        <a:solidFill>
                          <a:schemeClr val="lt1"/>
                        </a:solidFill>
                      </a:endParaRPr>
                    </a:p>
                  </a:txBody>
                  <a:tcPr marT="63500" marB="63500" marR="63500" marL="63500">
                    <a:solidFill>
                      <a:srgbClr val="00B796"/>
                    </a:solidFill>
                  </a:tcPr>
                </a:tc>
              </a:tr>
              <a:tr h="279400">
                <a:tc gridSpan="2">
                  <a:txBody>
                    <a:bodyPr/>
                    <a:lstStyle/>
                    <a:p>
                      <a:pPr indent="0" lvl="0" marL="0" rtl="0" algn="l">
                        <a:spcBef>
                          <a:spcPts val="0"/>
                        </a:spcBef>
                        <a:spcAft>
                          <a:spcPts val="0"/>
                        </a:spcAft>
                        <a:buNone/>
                      </a:pPr>
                      <a:r>
                        <a:rPr lang="en" sz="700"/>
                        <a:t>Strategy Selection, Prototyping, and Testing</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Strategies are missing multiple components: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All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r>
              <a:tr h="279400">
                <a:tc rowSpan="3">
                  <a:txBody>
                    <a:bodyPr/>
                    <a:lstStyle/>
                    <a:p>
                      <a:pPr indent="0" lvl="0" marL="0" rtl="0" algn="l">
                        <a:spcBef>
                          <a:spcPts val="0"/>
                        </a:spcBef>
                        <a:spcAft>
                          <a:spcPts val="0"/>
                        </a:spcAft>
                        <a:buNone/>
                      </a:pPr>
                      <a:r>
                        <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Process for Continuous Improvement</a:t>
                      </a:r>
                      <a:endParaRPr sz="700"/>
                    </a:p>
                  </a:txBody>
                  <a:tcPr marT="63500" marB="63500" marR="63500" marL="63500"/>
                </a:tc>
                <a:tc>
                  <a:txBody>
                    <a:bodyPr/>
                    <a:lstStyle/>
                    <a:p>
                      <a:pPr indent="0" lvl="0" marL="0" rtl="0" algn="l">
                        <a:spcBef>
                          <a:spcPts val="0"/>
                        </a:spcBef>
                        <a:spcAft>
                          <a:spcPts val="0"/>
                        </a:spcAft>
                        <a:buNone/>
                      </a:pPr>
                      <a:r>
                        <a:rPr lang="en" sz="700"/>
                        <a:t>Plan to Scale</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Resource implications have not been determined for strategies selected for scale and support plans have not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some strategies selected for scale, the resource implications have not been determined OR a complete support plan has not yet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each strategy selected for scale, the resource implications have been determined and a support plan has been created.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Sustainability &amp; Growth</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Strategy support through professional development and GAIT team maintenance has not been incorporated into the plan for scale.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plans exist regarding professional development for strategies selected for scale, but there is no designated GAIT time set aside for accountability meetings.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There is a plan for ongoing professional development, GAIT time, and accountability meetings so that strategies can be evaluated, monitored, and adjusted in a timely manner.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Process for Ongoing Improvement </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not worked to align improvement plans. It is unclear how school goals and strategies connect with district goals and strategies. Plans exist in multiple places, and they are not aligned.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improvement plans overlap, but direct alignment and connection is missing in areas.The district supports the school plans for improvement, but there is little alignment across buildings and plans.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aligned the school Redesign Plan with the district’s plan for continuous improvement, and support is in place to continue work within the defined Goal Areas. </a:t>
                      </a:r>
                      <a:endParaRPr sz="700">
                        <a:solidFill>
                          <a:schemeClr val="dk1"/>
                        </a:solidFill>
                      </a:endParaRPr>
                    </a:p>
                  </a:txBody>
                  <a:tcPr marT="63500" marB="63500" marR="63500" marL="63500"/>
                </a:tc>
              </a:tr>
              <a:tr h="279400">
                <a:tc gridSpan="2">
                  <a:txBody>
                    <a:bodyPr/>
                    <a:lstStyle/>
                    <a:p>
                      <a:pPr indent="0" lvl="0" marL="0" rtl="0" algn="l">
                        <a:spcBef>
                          <a:spcPts val="0"/>
                        </a:spcBef>
                        <a:spcAft>
                          <a:spcPts val="0"/>
                        </a:spcAft>
                        <a:buNone/>
                      </a:pPr>
                      <a:r>
                        <a:rPr lang="en" sz="700"/>
                        <a:t>Internal &amp; External Stakeholder Engagement and Communication</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The school has not engaged both internal and external stakeholders in the Redesign process. Two-way communication is not developed and feedback loops are not in place.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engaged all stakeholders, but two-way communication has not always been ensured. Feedback loops might exist for some stakeholder groups but not all.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authentically and meaningfully engaged all stakeholders (students, staff, parents, community, business) in the Redesign work and has established two-way communication, opportunities for input, and feedback loops. </a:t>
                      </a:r>
                      <a:endParaRPr sz="700">
                        <a:solidFill>
                          <a:schemeClr val="dk1"/>
                        </a:solidFill>
                      </a:endParaRPr>
                    </a:p>
                  </a:txBody>
                  <a:tcPr marT="63500" marB="63500" marR="63500" marL="63500"/>
                </a:tc>
              </a:tr>
            </a:tbl>
          </a:graphicData>
        </a:graphic>
      </p:graphicFrame>
      <p:sp>
        <p:nvSpPr>
          <p:cNvPr id="795" name="Google Shape;795;p123"/>
          <p:cNvSpPr txBox="1"/>
          <p:nvPr/>
        </p:nvSpPr>
        <p:spPr>
          <a:xfrm>
            <a:off x="452925" y="304800"/>
            <a:ext cx="8220000" cy="111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rPr>
              <a:t>Show &amp; Launch Readiness Expectations: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All four Redesign Principles are addressed in your Redesign Plan</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There is documentation of your work throughout the Plan Year (i.e. blueprint, action plans, and gap analyses for each strategy)</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Evidence supports that you have regularly updated your Local Board of Education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align with your District Vision &amp; Goals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are aligned to the State Vision, Definition of a Successful High School Graduate, and the State Board Outcomes</a:t>
            </a:r>
            <a:endParaRPr sz="9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24"/>
          <p:cNvSpPr txBox="1"/>
          <p:nvPr>
            <p:ph idx="1" type="body"/>
          </p:nvPr>
        </p:nvSpPr>
        <p:spPr>
          <a:xfrm>
            <a:off x="637175" y="726850"/>
            <a:ext cx="4095300" cy="2858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p>
            <a:pPr indent="0" lvl="0" marL="91440" rtl="0" algn="l">
              <a:spcBef>
                <a:spcPts val="0"/>
              </a:spcBef>
              <a:spcAft>
                <a:spcPts val="0"/>
              </a:spcAft>
              <a:buSzPts val="4000"/>
              <a:buNone/>
            </a:pPr>
            <a:r>
              <a:rPr lang="en" sz="6000"/>
              <a:t>Lunch Break</a:t>
            </a:r>
            <a:endParaRPr sz="6000"/>
          </a:p>
          <a:p>
            <a:pPr indent="0" lvl="0" marL="91440" rtl="0" algn="l">
              <a:spcBef>
                <a:spcPts val="800"/>
              </a:spcBef>
              <a:spcAft>
                <a:spcPts val="0"/>
              </a:spcAft>
              <a:buClr>
                <a:srgbClr val="000000"/>
              </a:buClr>
              <a:buSzPts val="1800"/>
              <a:buFont typeface="Arial"/>
              <a:buNone/>
            </a:pPr>
            <a:r>
              <a:rPr lang="en" sz="6000"/>
              <a:t>12-12:30 </a:t>
            </a:r>
            <a:endParaRPr sz="6000"/>
          </a:p>
        </p:txBody>
      </p:sp>
      <p:pic>
        <p:nvPicPr>
          <p:cNvPr id="801" name="Google Shape;801;p124"/>
          <p:cNvPicPr preferRelativeResize="0"/>
          <p:nvPr/>
        </p:nvPicPr>
        <p:blipFill>
          <a:blip r:embed="rId4">
            <a:alphaModFix/>
          </a:blip>
          <a:stretch>
            <a:fillRect/>
          </a:stretch>
        </p:blipFill>
        <p:spPr>
          <a:xfrm>
            <a:off x="4971550" y="289625"/>
            <a:ext cx="3606100" cy="3606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graphicFrame>
        <p:nvGraphicFramePr>
          <p:cNvPr id="806" name="Google Shape;806;p125"/>
          <p:cNvGraphicFramePr/>
          <p:nvPr/>
        </p:nvGraphicFramePr>
        <p:xfrm>
          <a:off x="952500" y="432260"/>
          <a:ext cx="3000000" cy="3000000"/>
        </p:xfrm>
        <a:graphic>
          <a:graphicData uri="http://schemas.openxmlformats.org/drawingml/2006/table">
            <a:tbl>
              <a:tblPr>
                <a:noFill/>
                <a:tableStyleId>{F905C153-38AC-4802-8924-B959B4353CC5}</a:tableStyleId>
              </a:tblPr>
              <a:tblGrid>
                <a:gridCol w="7239000"/>
              </a:tblGrid>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and provide feedback on comprehensive redesign plan components, format and SRT readiness</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Align on next steps for RTT and SRT toward ‘Show and Launch’</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evidence collection for on-site visit</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26"/>
          <p:cNvSpPr txBox="1"/>
          <p:nvPr>
            <p:ph type="title"/>
          </p:nvPr>
        </p:nvSpPr>
        <p:spPr>
          <a:xfrm>
            <a:off x="268224" y="2182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Goal of </a:t>
            </a:r>
            <a:r>
              <a:rPr lang="en"/>
              <a:t>Onsite Visits (Day 2)</a:t>
            </a:r>
            <a:endParaRPr/>
          </a:p>
        </p:txBody>
      </p:sp>
      <p:sp>
        <p:nvSpPr>
          <p:cNvPr id="813" name="Google Shape;813;p126"/>
          <p:cNvSpPr txBox="1"/>
          <p:nvPr>
            <p:ph idx="2" type="body"/>
          </p:nvPr>
        </p:nvSpPr>
        <p:spPr>
          <a:xfrm>
            <a:off x="179100" y="1361250"/>
            <a:ext cx="8180100" cy="1939500"/>
          </a:xfrm>
          <a:prstGeom prst="rect">
            <a:avLst/>
          </a:prstGeom>
        </p:spPr>
        <p:txBody>
          <a:bodyPr anchorCtr="0" anchor="t" bIns="182875" lIns="365750" spcFirstLastPara="1" rIns="365750" wrap="square" tIns="91425">
            <a:noAutofit/>
          </a:bodyPr>
          <a:lstStyle/>
          <a:p>
            <a:pPr indent="-400050" lvl="0" marL="457200" rtl="0" algn="l">
              <a:spcBef>
                <a:spcPts val="300"/>
              </a:spcBef>
              <a:spcAft>
                <a:spcPts val="0"/>
              </a:spcAft>
              <a:buClr>
                <a:srgbClr val="002060"/>
              </a:buClr>
              <a:buSzPts val="2700"/>
              <a:buFont typeface="Roboto Light"/>
              <a:buChar char="•"/>
            </a:pPr>
            <a:r>
              <a:rPr lang="en" sz="2400">
                <a:solidFill>
                  <a:srgbClr val="002060"/>
                </a:solidFill>
                <a:latin typeface="Roboto Light"/>
                <a:ea typeface="Roboto Light"/>
                <a:cs typeface="Roboto Light"/>
                <a:sym typeface="Roboto Light"/>
              </a:rPr>
              <a:t>Support schools in collecting evidence and stakeholder input, and developing narrative</a:t>
            </a:r>
            <a:endParaRPr sz="2400">
              <a:solidFill>
                <a:srgbClr val="002060"/>
              </a:solidFill>
              <a:latin typeface="Roboto Light"/>
              <a:ea typeface="Roboto Light"/>
              <a:cs typeface="Roboto Light"/>
              <a:sym typeface="Roboto Light"/>
            </a:endParaRPr>
          </a:p>
          <a:p>
            <a:pPr indent="-400050" lvl="0" marL="457200" rtl="0" algn="l">
              <a:spcBef>
                <a:spcPts val="1000"/>
              </a:spcBef>
              <a:spcAft>
                <a:spcPts val="0"/>
              </a:spcAft>
              <a:buClr>
                <a:srgbClr val="002060"/>
              </a:buClr>
              <a:buSzPts val="2700"/>
              <a:buFont typeface="Roboto Light"/>
              <a:buChar char="•"/>
            </a:pPr>
            <a:r>
              <a:rPr lang="en" sz="2400">
                <a:solidFill>
                  <a:srgbClr val="002060"/>
                </a:solidFill>
                <a:latin typeface="Roboto Light"/>
                <a:ea typeface="Roboto Light"/>
                <a:cs typeface="Roboto Light"/>
                <a:sym typeface="Roboto Light"/>
              </a:rPr>
              <a:t>Review progress of comprehensive redesign plan</a:t>
            </a:r>
            <a:endParaRPr sz="2400">
              <a:solidFill>
                <a:srgbClr val="002060"/>
              </a:solidFill>
              <a:latin typeface="Roboto Light"/>
              <a:ea typeface="Roboto Light"/>
              <a:cs typeface="Roboto Light"/>
              <a:sym typeface="Roboto Light"/>
            </a:endParaRPr>
          </a:p>
          <a:p>
            <a:pPr indent="-381000" lvl="0" marL="457200" rtl="0" algn="l">
              <a:spcBef>
                <a:spcPts val="1000"/>
              </a:spcBef>
              <a:spcAft>
                <a:spcPts val="0"/>
              </a:spcAft>
              <a:buClr>
                <a:srgbClr val="002060"/>
              </a:buClr>
              <a:buSzPts val="2400"/>
              <a:buFont typeface="Roboto Light"/>
              <a:buChar char="•"/>
            </a:pPr>
            <a:r>
              <a:rPr lang="en" sz="2400">
                <a:solidFill>
                  <a:srgbClr val="002060"/>
                </a:solidFill>
                <a:latin typeface="Roboto Light"/>
                <a:ea typeface="Roboto Light"/>
                <a:cs typeface="Roboto Light"/>
                <a:sym typeface="Roboto Light"/>
              </a:rPr>
              <a:t>Witness Redesign strategies in action</a:t>
            </a:r>
            <a:endParaRPr sz="2400">
              <a:solidFill>
                <a:srgbClr val="002060"/>
              </a:solidFill>
              <a:latin typeface="Roboto Light"/>
              <a:ea typeface="Roboto Light"/>
              <a:cs typeface="Roboto Light"/>
              <a:sym typeface="Roboto Light"/>
            </a:endParaRPr>
          </a:p>
          <a:p>
            <a:pPr indent="-400050" lvl="0" marL="457200" rtl="0" algn="l">
              <a:spcBef>
                <a:spcPts val="1000"/>
              </a:spcBef>
              <a:spcAft>
                <a:spcPts val="1000"/>
              </a:spcAft>
              <a:buClr>
                <a:srgbClr val="002060"/>
              </a:buClr>
              <a:buSzPts val="2700"/>
              <a:buFont typeface="Roboto Light"/>
              <a:buChar char="•"/>
            </a:pPr>
            <a:r>
              <a:rPr lang="en" sz="2400">
                <a:solidFill>
                  <a:srgbClr val="002060"/>
                </a:solidFill>
                <a:latin typeface="Roboto Light"/>
                <a:ea typeface="Roboto Light"/>
                <a:cs typeface="Roboto Light"/>
                <a:sym typeface="Roboto Light"/>
              </a:rPr>
              <a:t>Determine next steps before final presentation </a:t>
            </a:r>
            <a:endParaRPr sz="2400">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27"/>
          <p:cNvSpPr txBox="1"/>
          <p:nvPr>
            <p:ph type="title"/>
          </p:nvPr>
        </p:nvSpPr>
        <p:spPr>
          <a:xfrm>
            <a:off x="609600" y="1581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Onsite Visit Components</a:t>
            </a:r>
            <a:endParaRPr/>
          </a:p>
        </p:txBody>
      </p:sp>
      <p:graphicFrame>
        <p:nvGraphicFramePr>
          <p:cNvPr id="820" name="Google Shape;820;p127"/>
          <p:cNvGraphicFramePr/>
          <p:nvPr/>
        </p:nvGraphicFramePr>
        <p:xfrm>
          <a:off x="6186200" y="1128450"/>
          <a:ext cx="3000000" cy="3000000"/>
        </p:xfrm>
        <a:graphic>
          <a:graphicData uri="http://schemas.openxmlformats.org/drawingml/2006/table">
            <a:tbl>
              <a:tblPr>
                <a:noFill/>
                <a:tableStyleId>{2D57E87B-6C1A-4658-BEBA-38AB08FA7BC3}</a:tableStyleId>
              </a:tblPr>
              <a:tblGrid>
                <a:gridCol w="2800025"/>
              </a:tblGrid>
              <a:tr h="1041400">
                <a:tc>
                  <a:txBody>
                    <a:bodyPr/>
                    <a:lstStyle/>
                    <a:p>
                      <a:pPr indent="0" lvl="0" marL="0" rtl="0" algn="ctr">
                        <a:spcBef>
                          <a:spcPts val="0"/>
                        </a:spcBef>
                        <a:spcAft>
                          <a:spcPts val="0"/>
                        </a:spcAft>
                        <a:buNone/>
                      </a:pPr>
                      <a:r>
                        <a:rPr b="1" lang="en" sz="2000" u="sng">
                          <a:solidFill>
                            <a:srgbClr val="FFFFFF"/>
                          </a:solidFill>
                          <a:latin typeface="Roboto"/>
                          <a:ea typeface="Roboto"/>
                          <a:cs typeface="Roboto"/>
                          <a:sym typeface="Roboto"/>
                          <a:hlinkClick r:id="rId3">
                            <a:extLst>
                              <a:ext uri="{A12FA001-AC4F-418D-AE19-62706E023703}">
                                <ahyp:hlinkClr val="tx"/>
                              </a:ext>
                            </a:extLst>
                          </a:hlinkClick>
                        </a:rPr>
                        <a:t>DEBRIEF</a:t>
                      </a:r>
                      <a:endParaRPr b="1" sz="2000">
                        <a:solidFill>
                          <a:srgbClr val="FFFFFF"/>
                        </a:solidFill>
                        <a:latin typeface="Roboto"/>
                        <a:ea typeface="Roboto"/>
                        <a:cs typeface="Roboto"/>
                        <a:sym typeface="Roboto"/>
                      </a:endParaRPr>
                    </a:p>
                    <a:p>
                      <a:pPr indent="0" lvl="0" marL="0" rtl="0" algn="ctr">
                        <a:spcBef>
                          <a:spcPts val="0"/>
                        </a:spcBef>
                        <a:spcAft>
                          <a:spcPts val="0"/>
                        </a:spcAft>
                        <a:buNone/>
                      </a:pPr>
                      <a:r>
                        <a:rPr lang="en" sz="2000">
                          <a:solidFill>
                            <a:srgbClr val="FFFFFF"/>
                          </a:solidFill>
                          <a:latin typeface="Roboto Thin"/>
                          <a:ea typeface="Roboto Thin"/>
                          <a:cs typeface="Roboto Thin"/>
                          <a:sym typeface="Roboto Thin"/>
                        </a:rPr>
                        <a:t>What are next steps?</a:t>
                      </a:r>
                      <a:endParaRPr sz="2000">
                        <a:solidFill>
                          <a:srgbClr val="FFFFFF"/>
                        </a:solidFill>
                        <a:latin typeface="Roboto Thin"/>
                        <a:ea typeface="Roboto Thin"/>
                        <a:cs typeface="Roboto Thin"/>
                        <a:sym typeface="Roboto Thin"/>
                      </a:endParaRPr>
                    </a:p>
                  </a:txBody>
                  <a:tcPr marT="63500" marB="63500" marR="63500" marL="63500"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87E7C"/>
                    </a:solidFill>
                  </a:tcPr>
                </a:tc>
              </a:tr>
            </a:tbl>
          </a:graphicData>
        </a:graphic>
      </p:graphicFrame>
      <p:graphicFrame>
        <p:nvGraphicFramePr>
          <p:cNvPr id="821" name="Google Shape;821;p127"/>
          <p:cNvGraphicFramePr/>
          <p:nvPr/>
        </p:nvGraphicFramePr>
        <p:xfrm>
          <a:off x="270100" y="2172450"/>
          <a:ext cx="3000000" cy="3000000"/>
        </p:xfrm>
        <a:graphic>
          <a:graphicData uri="http://schemas.openxmlformats.org/drawingml/2006/table">
            <a:tbl>
              <a:tblPr>
                <a:noFill/>
                <a:tableStyleId>{2D57E87B-6C1A-4658-BEBA-38AB08FA7BC3}</a:tableStyleId>
              </a:tblPr>
              <a:tblGrid>
                <a:gridCol w="2757900"/>
              </a:tblGrid>
              <a:tr h="2232025">
                <a:tc>
                  <a:txBody>
                    <a:bodyPr/>
                    <a:lstStyle/>
                    <a:p>
                      <a:pPr indent="-330200" lvl="0" marL="457200" rtl="0" algn="l">
                        <a:spcBef>
                          <a:spcPts val="0"/>
                        </a:spcBef>
                        <a:spcAft>
                          <a:spcPts val="0"/>
                        </a:spcAft>
                        <a:buClr>
                          <a:srgbClr val="434343"/>
                        </a:buClr>
                        <a:buSzPts val="1600"/>
                        <a:buFont typeface="Roboto Thin"/>
                        <a:buChar char="●"/>
                      </a:pPr>
                      <a:r>
                        <a:rPr lang="en" sz="1600">
                          <a:solidFill>
                            <a:srgbClr val="434343"/>
                          </a:solidFill>
                          <a:latin typeface="Roboto Thin"/>
                          <a:ea typeface="Roboto Thin"/>
                          <a:cs typeface="Roboto Thin"/>
                          <a:sym typeface="Roboto Thin"/>
                        </a:rPr>
                        <a:t>Look-fors for prototype</a:t>
                      </a:r>
                      <a:endParaRPr sz="1600">
                        <a:solidFill>
                          <a:srgbClr val="434343"/>
                        </a:solidFill>
                        <a:latin typeface="Roboto Thin"/>
                        <a:ea typeface="Roboto Thin"/>
                        <a:cs typeface="Roboto Thin"/>
                        <a:sym typeface="Roboto Thin"/>
                      </a:endParaRPr>
                    </a:p>
                    <a:p>
                      <a:pPr indent="-330200" lvl="0" marL="457200" rtl="0" algn="l">
                        <a:spcBef>
                          <a:spcPts val="1000"/>
                        </a:spcBef>
                        <a:spcAft>
                          <a:spcPts val="0"/>
                        </a:spcAft>
                        <a:buClr>
                          <a:srgbClr val="434343"/>
                        </a:buClr>
                        <a:buSzPts val="1600"/>
                        <a:buFont typeface="Roboto Thin"/>
                        <a:buChar char="●"/>
                      </a:pPr>
                      <a:r>
                        <a:rPr lang="en" sz="1600">
                          <a:solidFill>
                            <a:srgbClr val="434343"/>
                          </a:solidFill>
                          <a:latin typeface="Roboto Thin"/>
                          <a:ea typeface="Roboto Thin"/>
                          <a:cs typeface="Roboto Thin"/>
                          <a:sym typeface="Roboto Thin"/>
                        </a:rPr>
                        <a:t>Questions to ask students/teachers in the moment</a:t>
                      </a:r>
                      <a:endParaRPr sz="1600">
                        <a:solidFill>
                          <a:srgbClr val="434343"/>
                        </a:solidFill>
                        <a:latin typeface="Roboto Thin"/>
                        <a:ea typeface="Roboto Thin"/>
                        <a:cs typeface="Roboto Thin"/>
                        <a:sym typeface="Roboto Thin"/>
                      </a:endParaRPr>
                    </a:p>
                    <a:p>
                      <a:pPr indent="-330200" lvl="0" marL="457200" rtl="0" algn="l">
                        <a:spcBef>
                          <a:spcPts val="1000"/>
                        </a:spcBef>
                        <a:spcAft>
                          <a:spcPts val="1000"/>
                        </a:spcAft>
                        <a:buClr>
                          <a:srgbClr val="434343"/>
                        </a:buClr>
                        <a:buSzPts val="1600"/>
                        <a:buFont typeface="Roboto Thin"/>
                        <a:buChar char="●"/>
                      </a:pPr>
                      <a:r>
                        <a:rPr lang="en" sz="1600">
                          <a:solidFill>
                            <a:srgbClr val="434343"/>
                          </a:solidFill>
                          <a:latin typeface="Roboto Thin"/>
                          <a:ea typeface="Roboto Thin"/>
                          <a:cs typeface="Roboto Thin"/>
                          <a:sym typeface="Roboto Thin"/>
                        </a:rPr>
                        <a:t>Scoreboard evidence</a:t>
                      </a:r>
                      <a:endParaRPr sz="1600">
                        <a:solidFill>
                          <a:srgbClr val="434343"/>
                        </a:solidFill>
                        <a:latin typeface="Roboto Thin"/>
                        <a:ea typeface="Roboto Thin"/>
                        <a:cs typeface="Roboto Thin"/>
                        <a:sym typeface="Roboto Thin"/>
                      </a:endParaRPr>
                    </a:p>
                  </a:txBody>
                  <a:tcPr marT="63500" marB="63500" marR="63500" marL="6350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r>
            </a:tbl>
          </a:graphicData>
        </a:graphic>
      </p:graphicFrame>
      <p:graphicFrame>
        <p:nvGraphicFramePr>
          <p:cNvPr id="822" name="Google Shape;822;p127"/>
          <p:cNvGraphicFramePr/>
          <p:nvPr/>
        </p:nvGraphicFramePr>
        <p:xfrm>
          <a:off x="6207263" y="2172450"/>
          <a:ext cx="3000000" cy="3000000"/>
        </p:xfrm>
        <a:graphic>
          <a:graphicData uri="http://schemas.openxmlformats.org/drawingml/2006/table">
            <a:tbl>
              <a:tblPr>
                <a:noFill/>
                <a:tableStyleId>{2D57E87B-6C1A-4658-BEBA-38AB08FA7BC3}</a:tableStyleId>
              </a:tblPr>
              <a:tblGrid>
                <a:gridCol w="2757900"/>
              </a:tblGrid>
              <a:tr h="498425">
                <a:tc>
                  <a:txBody>
                    <a:bodyPr/>
                    <a:lstStyle/>
                    <a:p>
                      <a:pPr indent="-330200" lvl="0" marL="457200" rtl="0" algn="l">
                        <a:spcBef>
                          <a:spcPts val="0"/>
                        </a:spcBef>
                        <a:spcAft>
                          <a:spcPts val="0"/>
                        </a:spcAft>
                        <a:buClr>
                          <a:srgbClr val="434343"/>
                        </a:buClr>
                        <a:buSzPts val="1600"/>
                        <a:buFont typeface="Roboto Thin"/>
                        <a:buChar char="●"/>
                      </a:pPr>
                      <a:r>
                        <a:rPr lang="en" sz="1600">
                          <a:solidFill>
                            <a:srgbClr val="434343"/>
                          </a:solidFill>
                          <a:latin typeface="Roboto Thin"/>
                          <a:ea typeface="Roboto Thin"/>
                          <a:cs typeface="Roboto Thin"/>
                          <a:sym typeface="Roboto Thin"/>
                        </a:rPr>
                        <a:t>Identify trends in observation and feedback</a:t>
                      </a:r>
                      <a:endParaRPr sz="1600">
                        <a:solidFill>
                          <a:srgbClr val="434343"/>
                        </a:solidFill>
                        <a:latin typeface="Roboto Thin"/>
                        <a:ea typeface="Roboto Thin"/>
                        <a:cs typeface="Roboto Thin"/>
                        <a:sym typeface="Roboto Thin"/>
                      </a:endParaRPr>
                    </a:p>
                    <a:p>
                      <a:pPr indent="-330200" lvl="0" marL="457200" rtl="0" algn="l">
                        <a:spcBef>
                          <a:spcPts val="1000"/>
                        </a:spcBef>
                        <a:spcAft>
                          <a:spcPts val="0"/>
                        </a:spcAft>
                        <a:buClr>
                          <a:srgbClr val="434343"/>
                        </a:buClr>
                        <a:buSzPts val="1600"/>
                        <a:buFont typeface="Roboto Thin"/>
                        <a:buChar char="●"/>
                      </a:pPr>
                      <a:r>
                        <a:rPr lang="en" sz="1600">
                          <a:solidFill>
                            <a:srgbClr val="434343"/>
                          </a:solidFill>
                          <a:latin typeface="Roboto Thin"/>
                          <a:ea typeface="Roboto Thin"/>
                          <a:cs typeface="Roboto Thin"/>
                          <a:sym typeface="Roboto Thin"/>
                        </a:rPr>
                        <a:t>Assess progress toward redesign goal(s) </a:t>
                      </a:r>
                      <a:endParaRPr sz="1600">
                        <a:solidFill>
                          <a:srgbClr val="434343"/>
                        </a:solidFill>
                        <a:latin typeface="Roboto Thin"/>
                        <a:ea typeface="Roboto Thin"/>
                        <a:cs typeface="Roboto Thin"/>
                        <a:sym typeface="Roboto Thin"/>
                      </a:endParaRPr>
                    </a:p>
                    <a:p>
                      <a:pPr indent="-330200" lvl="0" marL="457200" rtl="0" algn="l">
                        <a:spcBef>
                          <a:spcPts val="1000"/>
                        </a:spcBef>
                        <a:spcAft>
                          <a:spcPts val="1000"/>
                        </a:spcAft>
                        <a:buClr>
                          <a:srgbClr val="434343"/>
                        </a:buClr>
                        <a:buSzPts val="1600"/>
                        <a:buFont typeface="Roboto Thin"/>
                        <a:buChar char="●"/>
                      </a:pPr>
                      <a:r>
                        <a:rPr lang="en" sz="1600">
                          <a:solidFill>
                            <a:srgbClr val="434343"/>
                          </a:solidFill>
                          <a:latin typeface="Roboto Thin"/>
                          <a:ea typeface="Roboto Thin"/>
                          <a:cs typeface="Roboto Thin"/>
                          <a:sym typeface="Roboto Thin"/>
                        </a:rPr>
                        <a:t>Plan clear next steps to address obstacles</a:t>
                      </a:r>
                      <a:endParaRPr sz="1600">
                        <a:solidFill>
                          <a:srgbClr val="434343"/>
                        </a:solidFill>
                        <a:latin typeface="Roboto Thin"/>
                        <a:ea typeface="Roboto Thin"/>
                        <a:cs typeface="Roboto Thin"/>
                        <a:sym typeface="Roboto Thin"/>
                      </a:endParaRPr>
                    </a:p>
                  </a:txBody>
                  <a:tcPr marT="63500" marB="63500" marR="63500" marL="6350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r>
            </a:tbl>
          </a:graphicData>
        </a:graphic>
      </p:graphicFrame>
      <p:graphicFrame>
        <p:nvGraphicFramePr>
          <p:cNvPr id="823" name="Google Shape;823;p127"/>
          <p:cNvGraphicFramePr/>
          <p:nvPr/>
        </p:nvGraphicFramePr>
        <p:xfrm>
          <a:off x="3238688" y="2172450"/>
          <a:ext cx="3000000" cy="3000000"/>
        </p:xfrm>
        <a:graphic>
          <a:graphicData uri="http://schemas.openxmlformats.org/drawingml/2006/table">
            <a:tbl>
              <a:tblPr>
                <a:noFill/>
                <a:tableStyleId>{2D57E87B-6C1A-4658-BEBA-38AB08FA7BC3}</a:tableStyleId>
              </a:tblPr>
              <a:tblGrid>
                <a:gridCol w="2757900"/>
              </a:tblGrid>
              <a:tr h="2232025">
                <a:tc>
                  <a:txBody>
                    <a:bodyPr/>
                    <a:lstStyle/>
                    <a:p>
                      <a:pPr indent="-330200" lvl="0" marL="457200" rtl="0" algn="l">
                        <a:spcBef>
                          <a:spcPts val="0"/>
                        </a:spcBef>
                        <a:spcAft>
                          <a:spcPts val="0"/>
                        </a:spcAft>
                        <a:buClr>
                          <a:srgbClr val="434343"/>
                        </a:buClr>
                        <a:buSzPts val="1600"/>
                        <a:buFont typeface="Roboto Thin"/>
                        <a:buChar char="●"/>
                      </a:pPr>
                      <a:r>
                        <a:rPr lang="en" sz="1600">
                          <a:solidFill>
                            <a:srgbClr val="434343"/>
                          </a:solidFill>
                          <a:latin typeface="Roboto Thin"/>
                          <a:ea typeface="Roboto Thin"/>
                          <a:cs typeface="Roboto Thin"/>
                          <a:sym typeface="Roboto Thin"/>
                        </a:rPr>
                        <a:t>Audience/participants for feedback delivery</a:t>
                      </a:r>
                      <a:endParaRPr sz="1600">
                        <a:solidFill>
                          <a:srgbClr val="434343"/>
                        </a:solidFill>
                        <a:latin typeface="Roboto Thin"/>
                        <a:ea typeface="Roboto Thin"/>
                        <a:cs typeface="Roboto Thin"/>
                        <a:sym typeface="Roboto Thin"/>
                      </a:endParaRPr>
                    </a:p>
                    <a:p>
                      <a:pPr indent="-330200" lvl="0" marL="457200" rtl="0" algn="l">
                        <a:spcBef>
                          <a:spcPts val="1000"/>
                        </a:spcBef>
                        <a:spcAft>
                          <a:spcPts val="0"/>
                        </a:spcAft>
                        <a:buClr>
                          <a:srgbClr val="434343"/>
                        </a:buClr>
                        <a:buSzPts val="1600"/>
                        <a:buFont typeface="Roboto Thin"/>
                        <a:buChar char="●"/>
                      </a:pPr>
                      <a:r>
                        <a:rPr lang="en" sz="1600">
                          <a:solidFill>
                            <a:srgbClr val="434343"/>
                          </a:solidFill>
                          <a:latin typeface="Roboto Thin"/>
                          <a:ea typeface="Roboto Thin"/>
                          <a:cs typeface="Roboto Thin"/>
                          <a:sym typeface="Roboto Thin"/>
                        </a:rPr>
                        <a:t>Format for feedback </a:t>
                      </a:r>
                      <a:endParaRPr sz="1600">
                        <a:solidFill>
                          <a:srgbClr val="434343"/>
                        </a:solidFill>
                        <a:latin typeface="Roboto Thin"/>
                        <a:ea typeface="Roboto Thin"/>
                        <a:cs typeface="Roboto Thin"/>
                        <a:sym typeface="Roboto Thin"/>
                      </a:endParaRPr>
                    </a:p>
                    <a:p>
                      <a:pPr indent="-330200" lvl="0" marL="457200" rtl="0" algn="l">
                        <a:spcBef>
                          <a:spcPts val="1000"/>
                        </a:spcBef>
                        <a:spcAft>
                          <a:spcPts val="1000"/>
                        </a:spcAft>
                        <a:buClr>
                          <a:srgbClr val="434343"/>
                        </a:buClr>
                        <a:buSzPts val="1600"/>
                        <a:buFont typeface="Roboto Thin"/>
                        <a:buChar char="●"/>
                      </a:pPr>
                      <a:r>
                        <a:rPr lang="en" sz="1600">
                          <a:solidFill>
                            <a:srgbClr val="434343"/>
                          </a:solidFill>
                          <a:latin typeface="Roboto Thin"/>
                          <a:ea typeface="Roboto Thin"/>
                          <a:cs typeface="Roboto Thin"/>
                          <a:sym typeface="Roboto Thin"/>
                        </a:rPr>
                        <a:t>Questions, themes and trends to explore with stakeholders</a:t>
                      </a:r>
                      <a:endParaRPr sz="1600">
                        <a:solidFill>
                          <a:srgbClr val="434343"/>
                        </a:solidFill>
                        <a:latin typeface="Roboto Thin"/>
                        <a:ea typeface="Roboto Thin"/>
                        <a:cs typeface="Roboto Thin"/>
                        <a:sym typeface="Roboto Thin"/>
                      </a:endParaRPr>
                    </a:p>
                  </a:txBody>
                  <a:tcPr marT="63500" marB="63500" marR="63500" marL="6350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r>
            </a:tbl>
          </a:graphicData>
        </a:graphic>
      </p:graphicFrame>
      <p:graphicFrame>
        <p:nvGraphicFramePr>
          <p:cNvPr id="824" name="Google Shape;824;p127"/>
          <p:cNvGraphicFramePr/>
          <p:nvPr/>
        </p:nvGraphicFramePr>
        <p:xfrm>
          <a:off x="270100" y="1128450"/>
          <a:ext cx="3000000" cy="3000000"/>
        </p:xfrm>
        <a:graphic>
          <a:graphicData uri="http://schemas.openxmlformats.org/drawingml/2006/table">
            <a:tbl>
              <a:tblPr>
                <a:noFill/>
                <a:tableStyleId>{2D57E87B-6C1A-4658-BEBA-38AB08FA7BC3}</a:tableStyleId>
              </a:tblPr>
              <a:tblGrid>
                <a:gridCol w="2800025"/>
              </a:tblGrid>
              <a:tr h="1041400">
                <a:tc>
                  <a:txBody>
                    <a:bodyPr/>
                    <a:lstStyle/>
                    <a:p>
                      <a:pPr indent="0" lvl="0" marL="0" rtl="0" algn="ctr">
                        <a:spcBef>
                          <a:spcPts val="0"/>
                        </a:spcBef>
                        <a:spcAft>
                          <a:spcPts val="0"/>
                        </a:spcAft>
                        <a:buNone/>
                      </a:pPr>
                      <a:r>
                        <a:rPr b="1" lang="en" sz="2000" u="sng">
                          <a:solidFill>
                            <a:srgbClr val="FFFFFF"/>
                          </a:solidFill>
                          <a:latin typeface="Roboto"/>
                          <a:ea typeface="Roboto"/>
                          <a:cs typeface="Roboto"/>
                          <a:sym typeface="Roboto"/>
                          <a:hlinkClick r:id="rId4">
                            <a:extLst>
                              <a:ext uri="{A12FA001-AC4F-418D-AE19-62706E023703}">
                                <ahyp:hlinkClr val="tx"/>
                              </a:ext>
                            </a:extLst>
                          </a:hlinkClick>
                        </a:rPr>
                        <a:t>OBSERVATION</a:t>
                      </a:r>
                      <a:endParaRPr b="1" sz="2000">
                        <a:solidFill>
                          <a:srgbClr val="FFFFFF"/>
                        </a:solidFill>
                        <a:latin typeface="Roboto"/>
                        <a:ea typeface="Roboto"/>
                        <a:cs typeface="Roboto"/>
                        <a:sym typeface="Roboto"/>
                      </a:endParaRPr>
                    </a:p>
                    <a:p>
                      <a:pPr indent="0" lvl="0" marL="0" rtl="0" algn="ctr">
                        <a:spcBef>
                          <a:spcPts val="0"/>
                        </a:spcBef>
                        <a:spcAft>
                          <a:spcPts val="0"/>
                        </a:spcAft>
                        <a:buNone/>
                      </a:pPr>
                      <a:r>
                        <a:rPr lang="en" sz="2000">
                          <a:solidFill>
                            <a:srgbClr val="FFFFFF"/>
                          </a:solidFill>
                          <a:latin typeface="Roboto Thin"/>
                          <a:ea typeface="Roboto Thin"/>
                          <a:cs typeface="Roboto Thin"/>
                          <a:sym typeface="Roboto Thin"/>
                        </a:rPr>
                        <a:t>What did you see?</a:t>
                      </a:r>
                      <a:endParaRPr sz="2000">
                        <a:solidFill>
                          <a:srgbClr val="FFFFFF"/>
                        </a:solidFill>
                        <a:latin typeface="Roboto Thin"/>
                        <a:ea typeface="Roboto Thin"/>
                        <a:cs typeface="Roboto Thin"/>
                        <a:sym typeface="Roboto Thin"/>
                      </a:endParaRPr>
                    </a:p>
                  </a:txBody>
                  <a:tcPr marT="63500" marB="63500" marR="63500" marL="63500"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A5C751"/>
                    </a:solidFill>
                  </a:tcPr>
                </a:tc>
              </a:tr>
            </a:tbl>
          </a:graphicData>
        </a:graphic>
      </p:graphicFrame>
      <p:graphicFrame>
        <p:nvGraphicFramePr>
          <p:cNvPr id="825" name="Google Shape;825;p127"/>
          <p:cNvGraphicFramePr/>
          <p:nvPr/>
        </p:nvGraphicFramePr>
        <p:xfrm>
          <a:off x="3233775" y="1128450"/>
          <a:ext cx="3000000" cy="3000000"/>
        </p:xfrm>
        <a:graphic>
          <a:graphicData uri="http://schemas.openxmlformats.org/drawingml/2006/table">
            <a:tbl>
              <a:tblPr>
                <a:noFill/>
                <a:tableStyleId>{2D57E87B-6C1A-4658-BEBA-38AB08FA7BC3}</a:tableStyleId>
              </a:tblPr>
              <a:tblGrid>
                <a:gridCol w="2800025"/>
              </a:tblGrid>
              <a:tr h="1041400">
                <a:tc>
                  <a:txBody>
                    <a:bodyPr/>
                    <a:lstStyle/>
                    <a:p>
                      <a:pPr indent="0" lvl="0" marL="0" rtl="0" algn="ctr">
                        <a:spcBef>
                          <a:spcPts val="0"/>
                        </a:spcBef>
                        <a:spcAft>
                          <a:spcPts val="0"/>
                        </a:spcAft>
                        <a:buNone/>
                      </a:pPr>
                      <a:r>
                        <a:rPr b="1" lang="en" sz="2000" u="sng">
                          <a:solidFill>
                            <a:srgbClr val="FFFFFF"/>
                          </a:solidFill>
                          <a:latin typeface="Roboto"/>
                          <a:ea typeface="Roboto"/>
                          <a:cs typeface="Roboto"/>
                          <a:sym typeface="Roboto"/>
                          <a:hlinkClick r:id="rId5">
                            <a:extLst>
                              <a:ext uri="{A12FA001-AC4F-418D-AE19-62706E023703}">
                                <ahyp:hlinkClr val="tx"/>
                              </a:ext>
                            </a:extLst>
                          </a:hlinkClick>
                        </a:rPr>
                        <a:t>FEEDBACK</a:t>
                      </a:r>
                      <a:endParaRPr b="1" sz="2000">
                        <a:solidFill>
                          <a:srgbClr val="FFFFFF"/>
                        </a:solidFill>
                        <a:latin typeface="Roboto"/>
                        <a:ea typeface="Roboto"/>
                        <a:cs typeface="Roboto"/>
                        <a:sym typeface="Roboto"/>
                      </a:endParaRPr>
                    </a:p>
                    <a:p>
                      <a:pPr indent="0" lvl="0" marL="0" rtl="0" algn="ctr">
                        <a:spcBef>
                          <a:spcPts val="0"/>
                        </a:spcBef>
                        <a:spcAft>
                          <a:spcPts val="0"/>
                        </a:spcAft>
                        <a:buNone/>
                      </a:pPr>
                      <a:r>
                        <a:rPr lang="en" sz="2000">
                          <a:solidFill>
                            <a:srgbClr val="FFFFFF"/>
                          </a:solidFill>
                          <a:latin typeface="Roboto Thin"/>
                          <a:ea typeface="Roboto Thin"/>
                          <a:cs typeface="Roboto Thin"/>
                          <a:sym typeface="Roboto Thin"/>
                        </a:rPr>
                        <a:t>What did you hear?</a:t>
                      </a:r>
                      <a:endParaRPr sz="2000">
                        <a:solidFill>
                          <a:srgbClr val="FFFFFF"/>
                        </a:solidFill>
                        <a:latin typeface="Roboto Thin"/>
                        <a:ea typeface="Roboto Thin"/>
                        <a:cs typeface="Roboto Thin"/>
                        <a:sym typeface="Roboto Thin"/>
                      </a:endParaRPr>
                    </a:p>
                  </a:txBody>
                  <a:tcPr marT="63500" marB="63500" marR="63500" marL="63500"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2A32C"/>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28"/>
          <p:cNvSpPr txBox="1"/>
          <p:nvPr>
            <p:ph type="title"/>
          </p:nvPr>
        </p:nvSpPr>
        <p:spPr>
          <a:xfrm>
            <a:off x="192024" y="4468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KSDE Evidence Collection Planning Document</a:t>
            </a:r>
            <a:endParaRPr/>
          </a:p>
        </p:txBody>
      </p:sp>
      <p:sp>
        <p:nvSpPr>
          <p:cNvPr id="832" name="Google Shape;832;p128"/>
          <p:cNvSpPr txBox="1"/>
          <p:nvPr>
            <p:ph idx="2" type="body"/>
          </p:nvPr>
        </p:nvSpPr>
        <p:spPr>
          <a:xfrm>
            <a:off x="4488725" y="1097600"/>
            <a:ext cx="4546500" cy="27321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Clr>
                <a:srgbClr val="000000"/>
              </a:buClr>
              <a:buSzPts val="1100"/>
              <a:buFont typeface="Arial"/>
              <a:buNone/>
            </a:pPr>
            <a:r>
              <a:rPr lang="en">
                <a:solidFill>
                  <a:srgbClr val="002060"/>
                </a:solidFill>
                <a:latin typeface="Roboto Light"/>
                <a:ea typeface="Roboto Light"/>
                <a:cs typeface="Roboto Light"/>
                <a:sym typeface="Roboto Light"/>
              </a:rPr>
              <a:t>Open and make a copy of the  </a:t>
            </a:r>
            <a:r>
              <a:rPr lang="en" u="sng">
                <a:solidFill>
                  <a:schemeClr val="accent1"/>
                </a:solidFill>
                <a:latin typeface="Roboto Light"/>
                <a:ea typeface="Roboto Light"/>
                <a:cs typeface="Roboto Light"/>
                <a:sym typeface="Roboto Light"/>
                <a:hlinkClick r:id="rId3">
                  <a:extLst>
                    <a:ext uri="{A12FA001-AC4F-418D-AE19-62706E023703}">
                      <ahyp:hlinkClr val="tx"/>
                    </a:ext>
                  </a:extLst>
                </a:hlinkClick>
              </a:rPr>
              <a:t>KSDE Evidence Collection Planning Document</a:t>
            </a:r>
            <a:endParaRPr>
              <a:solidFill>
                <a:schemeClr val="accent1"/>
              </a:solidFill>
              <a:latin typeface="Roboto Light"/>
              <a:ea typeface="Roboto Light"/>
              <a:cs typeface="Roboto Light"/>
              <a:sym typeface="Roboto Light"/>
            </a:endParaRPr>
          </a:p>
          <a:p>
            <a:pPr indent="-381000" lvl="0" marL="457200" rtl="0" algn="l">
              <a:spcBef>
                <a:spcPts val="1000"/>
              </a:spcBef>
              <a:spcAft>
                <a:spcPts val="0"/>
              </a:spcAft>
              <a:buClr>
                <a:srgbClr val="002060"/>
              </a:buClr>
              <a:buSzPts val="2400"/>
              <a:buFont typeface="Roboto Light"/>
              <a:buChar char="-"/>
            </a:pPr>
            <a:r>
              <a:rPr lang="en">
                <a:solidFill>
                  <a:srgbClr val="002060"/>
                </a:solidFill>
                <a:latin typeface="Roboto Light"/>
                <a:ea typeface="Roboto Light"/>
                <a:cs typeface="Roboto Light"/>
                <a:sym typeface="Roboto Light"/>
              </a:rPr>
              <a:t>SRTs will make individual copies of this document</a:t>
            </a:r>
            <a:endParaRPr>
              <a:solidFill>
                <a:srgbClr val="002060"/>
              </a:solidFill>
              <a:latin typeface="Roboto Light"/>
              <a:ea typeface="Roboto Light"/>
              <a:cs typeface="Roboto Light"/>
              <a:sym typeface="Roboto Light"/>
            </a:endParaRPr>
          </a:p>
          <a:p>
            <a:pPr indent="-381000" lvl="0" marL="457200" rtl="0" algn="l">
              <a:spcBef>
                <a:spcPts val="1000"/>
              </a:spcBef>
              <a:spcAft>
                <a:spcPts val="0"/>
              </a:spcAft>
              <a:buClr>
                <a:srgbClr val="002060"/>
              </a:buClr>
              <a:buSzPts val="2400"/>
              <a:buFont typeface="Roboto Light"/>
              <a:buChar char="-"/>
            </a:pPr>
            <a:r>
              <a:rPr lang="en">
                <a:solidFill>
                  <a:srgbClr val="002060"/>
                </a:solidFill>
                <a:latin typeface="Roboto Light"/>
                <a:ea typeface="Roboto Light"/>
                <a:cs typeface="Roboto Light"/>
                <a:sym typeface="Roboto Light"/>
              </a:rPr>
              <a:t>Used to plan for visits, as well as capture notes during visits. (</a:t>
            </a:r>
            <a:r>
              <a:rPr lang="en" u="sng">
                <a:solidFill>
                  <a:schemeClr val="accent1"/>
                </a:solidFill>
                <a:latin typeface="Roboto Light"/>
                <a:ea typeface="Roboto Light"/>
                <a:cs typeface="Roboto Light"/>
                <a:sym typeface="Roboto Light"/>
                <a:hlinkClick r:id="rId4">
                  <a:extLst>
                    <a:ext uri="{A12FA001-AC4F-418D-AE19-62706E023703}">
                      <ahyp:hlinkClr val="tx"/>
                    </a:ext>
                  </a:extLst>
                </a:hlinkClick>
              </a:rPr>
              <a:t>Note Template</a:t>
            </a:r>
            <a:r>
              <a:rPr lang="en">
                <a:solidFill>
                  <a:srgbClr val="002060"/>
                </a:solidFill>
                <a:latin typeface="Roboto Light"/>
                <a:ea typeface="Roboto Light"/>
                <a:cs typeface="Roboto Light"/>
                <a:sym typeface="Roboto Light"/>
              </a:rPr>
              <a:t>) </a:t>
            </a:r>
            <a:endParaRPr>
              <a:solidFill>
                <a:srgbClr val="002060"/>
              </a:solidFill>
              <a:latin typeface="Roboto Light"/>
              <a:ea typeface="Roboto Light"/>
              <a:cs typeface="Roboto Light"/>
              <a:sym typeface="Roboto Light"/>
            </a:endParaRPr>
          </a:p>
          <a:p>
            <a:pPr indent="0" lvl="0" marL="0" rtl="0" algn="l">
              <a:spcBef>
                <a:spcPts val="1000"/>
              </a:spcBef>
              <a:spcAft>
                <a:spcPts val="600"/>
              </a:spcAft>
              <a:buNone/>
            </a:pPr>
            <a:r>
              <a:t/>
            </a:r>
            <a:endParaRPr/>
          </a:p>
        </p:txBody>
      </p:sp>
      <p:pic>
        <p:nvPicPr>
          <p:cNvPr id="833" name="Google Shape;833;p128"/>
          <p:cNvPicPr preferRelativeResize="0"/>
          <p:nvPr/>
        </p:nvPicPr>
        <p:blipFill>
          <a:blip r:embed="rId5">
            <a:alphaModFix/>
          </a:blip>
          <a:stretch>
            <a:fillRect/>
          </a:stretch>
        </p:blipFill>
        <p:spPr>
          <a:xfrm>
            <a:off x="247125" y="1268625"/>
            <a:ext cx="4241601" cy="3215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93"/>
          <p:cNvSpPr txBox="1"/>
          <p:nvPr>
            <p:ph idx="4294967295" type="title"/>
          </p:nvPr>
        </p:nvSpPr>
        <p:spPr>
          <a:xfrm>
            <a:off x="561975" y="333932"/>
            <a:ext cx="80202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800">
                <a:solidFill>
                  <a:srgbClr val="15284B"/>
                </a:solidFill>
              </a:rPr>
              <a:t>Kansas Vision for Redesign</a:t>
            </a:r>
            <a:endParaRPr sz="4800">
              <a:solidFill>
                <a:srgbClr val="15284B"/>
              </a:solidFill>
            </a:endParaRPr>
          </a:p>
        </p:txBody>
      </p:sp>
      <p:sp>
        <p:nvSpPr>
          <p:cNvPr id="518" name="Google Shape;518;p93"/>
          <p:cNvSpPr txBox="1"/>
          <p:nvPr/>
        </p:nvSpPr>
        <p:spPr>
          <a:xfrm>
            <a:off x="304800" y="1154850"/>
            <a:ext cx="4262400" cy="3443400"/>
          </a:xfrm>
          <a:prstGeom prst="rect">
            <a:avLst/>
          </a:prstGeom>
          <a:solidFill>
            <a:srgbClr val="96C9E6"/>
          </a:solid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Kansas leads the world in the success of each student</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p:txBody>
      </p:sp>
      <p:pic>
        <p:nvPicPr>
          <p:cNvPr id="519" name="Google Shape;519;p93"/>
          <p:cNvPicPr preferRelativeResize="0"/>
          <p:nvPr/>
        </p:nvPicPr>
        <p:blipFill>
          <a:blip r:embed="rId3">
            <a:alphaModFix amt="20000"/>
          </a:blip>
          <a:stretch>
            <a:fillRect/>
          </a:stretch>
        </p:blipFill>
        <p:spPr>
          <a:xfrm>
            <a:off x="4669100" y="1138150"/>
            <a:ext cx="4170099" cy="3476801"/>
          </a:xfrm>
          <a:prstGeom prst="rect">
            <a:avLst/>
          </a:prstGeom>
          <a:noFill/>
          <a:ln>
            <a:noFill/>
          </a:ln>
        </p:spPr>
      </p:pic>
      <p:pic>
        <p:nvPicPr>
          <p:cNvPr id="520" name="Google Shape;520;p93"/>
          <p:cNvPicPr preferRelativeResize="0"/>
          <p:nvPr/>
        </p:nvPicPr>
        <p:blipFill>
          <a:blip r:embed="rId4">
            <a:alphaModFix/>
          </a:blip>
          <a:stretch>
            <a:fillRect/>
          </a:stretch>
        </p:blipFill>
        <p:spPr>
          <a:xfrm>
            <a:off x="1736613" y="3332322"/>
            <a:ext cx="1525775" cy="1525775"/>
          </a:xfrm>
          <a:prstGeom prst="rect">
            <a:avLst/>
          </a:prstGeom>
          <a:noFill/>
          <a:ln>
            <a:noFill/>
          </a:ln>
        </p:spPr>
      </p:pic>
      <p:sp>
        <p:nvSpPr>
          <p:cNvPr id="521" name="Google Shape;521;p93"/>
          <p:cNvSpPr txBox="1"/>
          <p:nvPr/>
        </p:nvSpPr>
        <p:spPr>
          <a:xfrm>
            <a:off x="4870875" y="1247850"/>
            <a:ext cx="3816000" cy="16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5284B"/>
                </a:solidFill>
                <a:latin typeface="Roboto"/>
                <a:ea typeface="Roboto"/>
                <a:cs typeface="Roboto"/>
                <a:sym typeface="Roboto"/>
              </a:rPr>
              <a:t>It’s what Kansans said they wanted. It’s what the job trends and our current K-12 outcomes are telling us.</a:t>
            </a:r>
            <a:endParaRPr b="1" sz="3000">
              <a:solidFill>
                <a:srgbClr val="15284B"/>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29"/>
          <p:cNvSpPr txBox="1"/>
          <p:nvPr>
            <p:ph type="title"/>
          </p:nvPr>
        </p:nvSpPr>
        <p:spPr>
          <a:xfrm>
            <a:off x="75824" y="41399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Review Planner- </a:t>
            </a:r>
            <a:endParaRPr/>
          </a:p>
          <a:p>
            <a:pPr indent="0" lvl="0" marL="0" rtl="0" algn="l">
              <a:spcBef>
                <a:spcPts val="0"/>
              </a:spcBef>
              <a:spcAft>
                <a:spcPts val="0"/>
              </a:spcAft>
              <a:buNone/>
            </a:pPr>
            <a:r>
              <a:rPr lang="en"/>
              <a:t>Observation </a:t>
            </a:r>
            <a:endParaRPr/>
          </a:p>
        </p:txBody>
      </p:sp>
      <p:sp>
        <p:nvSpPr>
          <p:cNvPr id="840" name="Google Shape;840;p129"/>
          <p:cNvSpPr txBox="1"/>
          <p:nvPr>
            <p:ph idx="2" type="body"/>
          </p:nvPr>
        </p:nvSpPr>
        <p:spPr>
          <a:xfrm>
            <a:off x="4724400" y="1257500"/>
            <a:ext cx="4227900" cy="29301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Clr>
                <a:srgbClr val="000000"/>
              </a:buClr>
              <a:buSzPts val="1100"/>
              <a:buFont typeface="Arial"/>
              <a:buNone/>
            </a:pPr>
            <a:r>
              <a:rPr lang="en" sz="2200">
                <a:solidFill>
                  <a:srgbClr val="002060"/>
                </a:solidFill>
                <a:latin typeface="Roboto Light"/>
                <a:ea typeface="Roboto Light"/>
                <a:cs typeface="Roboto Light"/>
                <a:sym typeface="Roboto Light"/>
              </a:rPr>
              <a:t>Review the guide for ‘Observation’ </a:t>
            </a:r>
            <a:endParaRPr sz="2200">
              <a:solidFill>
                <a:srgbClr val="002060"/>
              </a:solidFill>
              <a:latin typeface="Roboto Light"/>
              <a:ea typeface="Roboto Light"/>
              <a:cs typeface="Roboto Light"/>
              <a:sym typeface="Roboto Light"/>
            </a:endParaRPr>
          </a:p>
          <a:p>
            <a:pPr indent="0" lvl="0" marL="0" rtl="0" algn="l">
              <a:spcBef>
                <a:spcPts val="1000"/>
              </a:spcBef>
              <a:spcAft>
                <a:spcPts val="0"/>
              </a:spcAft>
              <a:buClr>
                <a:srgbClr val="000000"/>
              </a:buClr>
              <a:buSzPts val="1100"/>
              <a:buFont typeface="Arial"/>
              <a:buNone/>
            </a:pPr>
            <a:r>
              <a:rPr lang="en" sz="2200">
                <a:solidFill>
                  <a:srgbClr val="002060"/>
                </a:solidFill>
                <a:latin typeface="Roboto Light"/>
                <a:ea typeface="Roboto Light"/>
                <a:cs typeface="Roboto Light"/>
                <a:sym typeface="Roboto Light"/>
              </a:rPr>
              <a:t>(5 min) Silently reflect</a:t>
            </a:r>
            <a:endParaRPr sz="2200">
              <a:solidFill>
                <a:srgbClr val="002060"/>
              </a:solidFill>
              <a:latin typeface="Roboto Light"/>
              <a:ea typeface="Roboto Light"/>
              <a:cs typeface="Roboto Light"/>
              <a:sym typeface="Roboto Light"/>
            </a:endParaRPr>
          </a:p>
          <a:p>
            <a:pPr indent="-368300" lvl="0" marL="457200" rtl="0" algn="l">
              <a:spcBef>
                <a:spcPts val="1000"/>
              </a:spcBef>
              <a:spcAft>
                <a:spcPts val="0"/>
              </a:spcAft>
              <a:buClr>
                <a:srgbClr val="002060"/>
              </a:buClr>
              <a:buSzPts val="2200"/>
              <a:buFont typeface="Roboto Light"/>
              <a:buChar char="-"/>
            </a:pPr>
            <a:r>
              <a:rPr lang="en" sz="2200">
                <a:solidFill>
                  <a:srgbClr val="002060"/>
                </a:solidFill>
                <a:latin typeface="Roboto Light"/>
                <a:ea typeface="Roboto Light"/>
                <a:cs typeface="Roboto Light"/>
                <a:sym typeface="Roboto Light"/>
              </a:rPr>
              <a:t>How could you apply this to your prototypes?</a:t>
            </a:r>
            <a:endParaRPr sz="2200">
              <a:solidFill>
                <a:srgbClr val="002060"/>
              </a:solidFill>
              <a:latin typeface="Roboto Light"/>
              <a:ea typeface="Roboto Light"/>
              <a:cs typeface="Roboto Light"/>
              <a:sym typeface="Roboto Light"/>
            </a:endParaRPr>
          </a:p>
          <a:p>
            <a:pPr indent="-368300" lvl="0" marL="457200" rtl="0" algn="l">
              <a:spcBef>
                <a:spcPts val="1000"/>
              </a:spcBef>
              <a:spcAft>
                <a:spcPts val="0"/>
              </a:spcAft>
              <a:buClr>
                <a:srgbClr val="002060"/>
              </a:buClr>
              <a:buSzPts val="2200"/>
              <a:buFont typeface="Roboto Light"/>
              <a:buChar char="-"/>
            </a:pPr>
            <a:r>
              <a:rPr lang="en" sz="2200">
                <a:solidFill>
                  <a:srgbClr val="002060"/>
                </a:solidFill>
                <a:latin typeface="Roboto Light"/>
                <a:ea typeface="Roboto Light"/>
                <a:cs typeface="Roboto Light"/>
                <a:sym typeface="Roboto Light"/>
              </a:rPr>
              <a:t>What kinds of look-fors might be appropriate? </a:t>
            </a:r>
            <a:endParaRPr sz="2200">
              <a:solidFill>
                <a:srgbClr val="002060"/>
              </a:solidFill>
              <a:latin typeface="Roboto Light"/>
              <a:ea typeface="Roboto Light"/>
              <a:cs typeface="Roboto Light"/>
              <a:sym typeface="Roboto Light"/>
            </a:endParaRPr>
          </a:p>
          <a:p>
            <a:pPr indent="-368300" lvl="0" marL="457200" rtl="0" algn="l">
              <a:spcBef>
                <a:spcPts val="1000"/>
              </a:spcBef>
              <a:spcAft>
                <a:spcPts val="1000"/>
              </a:spcAft>
              <a:buClr>
                <a:srgbClr val="002060"/>
              </a:buClr>
              <a:buSzPts val="2200"/>
              <a:buFont typeface="Roboto Light"/>
              <a:buChar char="-"/>
            </a:pPr>
            <a:r>
              <a:rPr lang="en" sz="2200">
                <a:solidFill>
                  <a:srgbClr val="002060"/>
                </a:solidFill>
                <a:latin typeface="Roboto Light"/>
                <a:ea typeface="Roboto Light"/>
                <a:cs typeface="Roboto Light"/>
                <a:sym typeface="Roboto Light"/>
              </a:rPr>
              <a:t>How will we capture this data/information?</a:t>
            </a:r>
            <a:endParaRPr>
              <a:solidFill>
                <a:srgbClr val="002060"/>
              </a:solidFill>
            </a:endParaRPr>
          </a:p>
        </p:txBody>
      </p:sp>
      <p:pic>
        <p:nvPicPr>
          <p:cNvPr id="841" name="Google Shape;841;p129"/>
          <p:cNvPicPr preferRelativeResize="0"/>
          <p:nvPr/>
        </p:nvPicPr>
        <p:blipFill rotWithShape="1">
          <a:blip r:embed="rId3">
            <a:alphaModFix/>
          </a:blip>
          <a:srcRect b="33590" l="0" r="0" t="0"/>
          <a:stretch/>
        </p:blipFill>
        <p:spPr>
          <a:xfrm>
            <a:off x="190250" y="1374875"/>
            <a:ext cx="4566724" cy="2541125"/>
          </a:xfrm>
          <a:prstGeom prst="rect">
            <a:avLst/>
          </a:prstGeom>
          <a:noFill/>
          <a:ln>
            <a:noFill/>
          </a:ln>
        </p:spPr>
      </p:pic>
      <p:sp>
        <p:nvSpPr>
          <p:cNvPr id="842" name="Google Shape;842;p129"/>
          <p:cNvSpPr/>
          <p:nvPr/>
        </p:nvSpPr>
        <p:spPr>
          <a:xfrm>
            <a:off x="190313" y="2299300"/>
            <a:ext cx="4566600" cy="16167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30"/>
          <p:cNvSpPr txBox="1"/>
          <p:nvPr>
            <p:ph type="title"/>
          </p:nvPr>
        </p:nvSpPr>
        <p:spPr>
          <a:xfrm>
            <a:off x="-1" y="496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Review Planner- </a:t>
            </a:r>
            <a:endParaRPr/>
          </a:p>
          <a:p>
            <a:pPr indent="0" lvl="0" marL="0" rtl="0" algn="l">
              <a:spcBef>
                <a:spcPts val="0"/>
              </a:spcBef>
              <a:spcAft>
                <a:spcPts val="0"/>
              </a:spcAft>
              <a:buNone/>
            </a:pPr>
            <a:r>
              <a:rPr lang="en"/>
              <a:t>Feedback</a:t>
            </a:r>
            <a:endParaRPr/>
          </a:p>
        </p:txBody>
      </p:sp>
      <p:sp>
        <p:nvSpPr>
          <p:cNvPr id="849" name="Google Shape;849;p130"/>
          <p:cNvSpPr txBox="1"/>
          <p:nvPr>
            <p:ph idx="2" type="body"/>
          </p:nvPr>
        </p:nvSpPr>
        <p:spPr>
          <a:xfrm>
            <a:off x="4405250" y="868950"/>
            <a:ext cx="4603500" cy="35127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Clr>
                <a:srgbClr val="000000"/>
              </a:buClr>
              <a:buSzPts val="1100"/>
              <a:buFont typeface="Arial"/>
              <a:buNone/>
            </a:pPr>
            <a:r>
              <a:rPr lang="en" sz="2200">
                <a:solidFill>
                  <a:srgbClr val="002060"/>
                </a:solidFill>
                <a:latin typeface="Roboto Light"/>
                <a:ea typeface="Roboto Light"/>
                <a:cs typeface="Roboto Light"/>
                <a:sym typeface="Roboto Light"/>
              </a:rPr>
              <a:t>Review the guide for ‘Feedback’ </a:t>
            </a:r>
            <a:endParaRPr sz="2200">
              <a:solidFill>
                <a:srgbClr val="002060"/>
              </a:solidFill>
              <a:latin typeface="Roboto Light"/>
              <a:ea typeface="Roboto Light"/>
              <a:cs typeface="Roboto Light"/>
              <a:sym typeface="Roboto Light"/>
            </a:endParaRPr>
          </a:p>
          <a:p>
            <a:pPr indent="0" lvl="0" marL="0" rtl="0" algn="l">
              <a:spcBef>
                <a:spcPts val="1000"/>
              </a:spcBef>
              <a:spcAft>
                <a:spcPts val="0"/>
              </a:spcAft>
              <a:buClr>
                <a:srgbClr val="000000"/>
              </a:buClr>
              <a:buSzPts val="1100"/>
              <a:buFont typeface="Arial"/>
              <a:buNone/>
            </a:pPr>
            <a:r>
              <a:rPr lang="en" sz="2200">
                <a:solidFill>
                  <a:srgbClr val="002060"/>
                </a:solidFill>
                <a:latin typeface="Roboto Light"/>
                <a:ea typeface="Roboto Light"/>
                <a:cs typeface="Roboto Light"/>
                <a:sym typeface="Roboto Light"/>
              </a:rPr>
              <a:t>Jot down on a post-it:</a:t>
            </a:r>
            <a:endParaRPr sz="2200">
              <a:solidFill>
                <a:srgbClr val="002060"/>
              </a:solidFill>
              <a:latin typeface="Roboto Light"/>
              <a:ea typeface="Roboto Light"/>
              <a:cs typeface="Roboto Light"/>
              <a:sym typeface="Roboto Light"/>
            </a:endParaRPr>
          </a:p>
          <a:p>
            <a:pPr indent="-368300" lvl="0" marL="457200" rtl="0" algn="l">
              <a:spcBef>
                <a:spcPts val="1000"/>
              </a:spcBef>
              <a:spcAft>
                <a:spcPts val="0"/>
              </a:spcAft>
              <a:buClr>
                <a:srgbClr val="002060"/>
              </a:buClr>
              <a:buSzPts val="2200"/>
              <a:buFont typeface="Roboto Light"/>
              <a:buChar char="-"/>
            </a:pPr>
            <a:r>
              <a:rPr lang="en" sz="2200">
                <a:solidFill>
                  <a:srgbClr val="002060"/>
                </a:solidFill>
                <a:latin typeface="Roboto Light"/>
                <a:ea typeface="Roboto Light"/>
                <a:cs typeface="Roboto Light"/>
                <a:sym typeface="Roboto Light"/>
              </a:rPr>
              <a:t>How would apply this to your prototypes?</a:t>
            </a:r>
            <a:endParaRPr sz="2200">
              <a:solidFill>
                <a:srgbClr val="002060"/>
              </a:solidFill>
              <a:latin typeface="Roboto Light"/>
              <a:ea typeface="Roboto Light"/>
              <a:cs typeface="Roboto Light"/>
              <a:sym typeface="Roboto Light"/>
            </a:endParaRPr>
          </a:p>
          <a:p>
            <a:pPr indent="-368300" lvl="0" marL="457200" rtl="0" algn="l">
              <a:spcBef>
                <a:spcPts val="1000"/>
              </a:spcBef>
              <a:spcAft>
                <a:spcPts val="0"/>
              </a:spcAft>
              <a:buClr>
                <a:srgbClr val="002060"/>
              </a:buClr>
              <a:buSzPts val="2200"/>
              <a:buFont typeface="Roboto Light"/>
              <a:buChar char="-"/>
            </a:pPr>
            <a:r>
              <a:rPr lang="en" sz="2200">
                <a:solidFill>
                  <a:srgbClr val="002060"/>
                </a:solidFill>
                <a:latin typeface="Roboto Light"/>
                <a:ea typeface="Roboto Light"/>
                <a:cs typeface="Roboto Light"/>
                <a:sym typeface="Roboto Light"/>
              </a:rPr>
              <a:t>How can you align your ‘Look Fors’ to what is being asked during your feedback conversations? </a:t>
            </a:r>
            <a:endParaRPr sz="2200">
              <a:solidFill>
                <a:srgbClr val="002060"/>
              </a:solidFill>
              <a:latin typeface="Roboto Light"/>
              <a:ea typeface="Roboto Light"/>
              <a:cs typeface="Roboto Light"/>
              <a:sym typeface="Roboto Light"/>
            </a:endParaRPr>
          </a:p>
          <a:p>
            <a:pPr indent="-368300" lvl="0" marL="457200" rtl="0" algn="l">
              <a:spcBef>
                <a:spcPts val="1000"/>
              </a:spcBef>
              <a:spcAft>
                <a:spcPts val="1000"/>
              </a:spcAft>
              <a:buClr>
                <a:srgbClr val="002060"/>
              </a:buClr>
              <a:buSzPts val="2200"/>
              <a:buFont typeface="Roboto Light"/>
              <a:buChar char="-"/>
            </a:pPr>
            <a:r>
              <a:rPr lang="en" sz="2200">
                <a:solidFill>
                  <a:srgbClr val="002060"/>
                </a:solidFill>
                <a:latin typeface="Roboto Light"/>
                <a:ea typeface="Roboto Light"/>
                <a:cs typeface="Roboto Light"/>
                <a:sym typeface="Roboto Light"/>
              </a:rPr>
              <a:t>Who might be the right stakeholders for feedback?</a:t>
            </a:r>
            <a:endParaRPr>
              <a:solidFill>
                <a:srgbClr val="002060"/>
              </a:solidFill>
            </a:endParaRPr>
          </a:p>
        </p:txBody>
      </p:sp>
      <p:pic>
        <p:nvPicPr>
          <p:cNvPr id="850" name="Google Shape;850;p130"/>
          <p:cNvPicPr preferRelativeResize="0"/>
          <p:nvPr/>
        </p:nvPicPr>
        <p:blipFill>
          <a:blip r:embed="rId3">
            <a:alphaModFix/>
          </a:blip>
          <a:stretch>
            <a:fillRect/>
          </a:stretch>
        </p:blipFill>
        <p:spPr>
          <a:xfrm>
            <a:off x="297250" y="1380450"/>
            <a:ext cx="4162801" cy="2517494"/>
          </a:xfrm>
          <a:prstGeom prst="rect">
            <a:avLst/>
          </a:prstGeom>
          <a:noFill/>
          <a:ln>
            <a:noFill/>
          </a:ln>
        </p:spPr>
      </p:pic>
      <p:sp>
        <p:nvSpPr>
          <p:cNvPr id="851" name="Google Shape;851;p130"/>
          <p:cNvSpPr/>
          <p:nvPr/>
        </p:nvSpPr>
        <p:spPr>
          <a:xfrm>
            <a:off x="297250" y="2311400"/>
            <a:ext cx="4162800" cy="15864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31"/>
          <p:cNvSpPr txBox="1"/>
          <p:nvPr>
            <p:ph type="title"/>
          </p:nvPr>
        </p:nvSpPr>
        <p:spPr>
          <a:xfrm>
            <a:off x="396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Review Planner- Debrief</a:t>
            </a:r>
            <a:endParaRPr/>
          </a:p>
        </p:txBody>
      </p:sp>
      <p:sp>
        <p:nvSpPr>
          <p:cNvPr id="858" name="Google Shape;858;p131"/>
          <p:cNvSpPr txBox="1"/>
          <p:nvPr>
            <p:ph idx="2" type="body"/>
          </p:nvPr>
        </p:nvSpPr>
        <p:spPr>
          <a:xfrm>
            <a:off x="5237100" y="1434300"/>
            <a:ext cx="3906900" cy="20586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Clr>
                <a:srgbClr val="000000"/>
              </a:buClr>
              <a:buSzPts val="1100"/>
              <a:buFont typeface="Arial"/>
              <a:buNone/>
            </a:pPr>
            <a:r>
              <a:rPr lang="en">
                <a:solidFill>
                  <a:srgbClr val="002060"/>
                </a:solidFill>
                <a:latin typeface="Roboto Light"/>
                <a:ea typeface="Roboto Light"/>
                <a:cs typeface="Roboto Light"/>
                <a:sym typeface="Roboto Light"/>
              </a:rPr>
              <a:t>Review the guide for Debrief </a:t>
            </a:r>
            <a:endParaRPr>
              <a:solidFill>
                <a:srgbClr val="002060"/>
              </a:solidFill>
              <a:latin typeface="Roboto Light"/>
              <a:ea typeface="Roboto Light"/>
              <a:cs typeface="Roboto Light"/>
              <a:sym typeface="Roboto Light"/>
            </a:endParaRPr>
          </a:p>
          <a:p>
            <a:pPr indent="0" lvl="0" marL="0" rtl="0" algn="l">
              <a:spcBef>
                <a:spcPts val="1000"/>
              </a:spcBef>
              <a:spcAft>
                <a:spcPts val="0"/>
              </a:spcAft>
              <a:buClr>
                <a:srgbClr val="000000"/>
              </a:buClr>
              <a:buSzPts val="1100"/>
              <a:buFont typeface="Arial"/>
              <a:buNone/>
            </a:pPr>
            <a:r>
              <a:rPr lang="en">
                <a:solidFill>
                  <a:srgbClr val="002060"/>
                </a:solidFill>
                <a:latin typeface="Roboto Light"/>
                <a:ea typeface="Roboto Light"/>
                <a:cs typeface="Roboto Light"/>
                <a:sym typeface="Roboto Light"/>
              </a:rPr>
              <a:t>Jot down on a post-it:</a:t>
            </a:r>
            <a:endParaRPr>
              <a:solidFill>
                <a:srgbClr val="002060"/>
              </a:solidFill>
              <a:latin typeface="Roboto Light"/>
              <a:ea typeface="Roboto Light"/>
              <a:cs typeface="Roboto Light"/>
              <a:sym typeface="Roboto Light"/>
            </a:endParaRPr>
          </a:p>
          <a:p>
            <a:pPr indent="-381000" lvl="0" marL="457200" rtl="0" algn="l">
              <a:spcBef>
                <a:spcPts val="1000"/>
              </a:spcBef>
              <a:spcAft>
                <a:spcPts val="0"/>
              </a:spcAft>
              <a:buClr>
                <a:srgbClr val="002060"/>
              </a:buClr>
              <a:buSzPts val="2400"/>
              <a:buFont typeface="Roboto Light"/>
              <a:buChar char="-"/>
            </a:pPr>
            <a:r>
              <a:rPr lang="en">
                <a:solidFill>
                  <a:srgbClr val="002060"/>
                </a:solidFill>
                <a:latin typeface="Roboto Light"/>
                <a:ea typeface="Roboto Light"/>
                <a:cs typeface="Roboto Light"/>
                <a:sym typeface="Roboto Light"/>
              </a:rPr>
              <a:t>Who should be involved in this debrief? </a:t>
            </a:r>
            <a:endParaRPr>
              <a:solidFill>
                <a:srgbClr val="002060"/>
              </a:solidFill>
              <a:latin typeface="Roboto Light"/>
              <a:ea typeface="Roboto Light"/>
              <a:cs typeface="Roboto Light"/>
              <a:sym typeface="Roboto Light"/>
            </a:endParaRPr>
          </a:p>
          <a:p>
            <a:pPr indent="-381000" lvl="0" marL="457200" rtl="0" algn="l">
              <a:spcBef>
                <a:spcPts val="1000"/>
              </a:spcBef>
              <a:spcAft>
                <a:spcPts val="1000"/>
              </a:spcAft>
              <a:buClr>
                <a:srgbClr val="002060"/>
              </a:buClr>
              <a:buSzPts val="2400"/>
              <a:buFont typeface="Roboto Light"/>
              <a:buChar char="-"/>
            </a:pPr>
            <a:r>
              <a:rPr lang="en">
                <a:solidFill>
                  <a:srgbClr val="002060"/>
                </a:solidFill>
                <a:latin typeface="Roboto Light"/>
                <a:ea typeface="Roboto Light"/>
                <a:cs typeface="Roboto Light"/>
                <a:sym typeface="Roboto Light"/>
              </a:rPr>
              <a:t>What would you need in order to ensure a successful debrief?</a:t>
            </a:r>
            <a:endParaRPr>
              <a:solidFill>
                <a:srgbClr val="002060"/>
              </a:solidFill>
            </a:endParaRPr>
          </a:p>
        </p:txBody>
      </p:sp>
      <p:pic>
        <p:nvPicPr>
          <p:cNvPr id="859" name="Google Shape;859;p131"/>
          <p:cNvPicPr preferRelativeResize="0"/>
          <p:nvPr/>
        </p:nvPicPr>
        <p:blipFill>
          <a:blip r:embed="rId3">
            <a:alphaModFix/>
          </a:blip>
          <a:stretch>
            <a:fillRect/>
          </a:stretch>
        </p:blipFill>
        <p:spPr>
          <a:xfrm>
            <a:off x="293750" y="1536125"/>
            <a:ext cx="4840700" cy="3086712"/>
          </a:xfrm>
          <a:prstGeom prst="rect">
            <a:avLst/>
          </a:prstGeom>
          <a:noFill/>
          <a:ln>
            <a:noFill/>
          </a:ln>
        </p:spPr>
      </p:pic>
      <p:sp>
        <p:nvSpPr>
          <p:cNvPr id="860" name="Google Shape;860;p131"/>
          <p:cNvSpPr/>
          <p:nvPr/>
        </p:nvSpPr>
        <p:spPr>
          <a:xfrm>
            <a:off x="349650" y="2254025"/>
            <a:ext cx="4728900" cy="9873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32"/>
          <p:cNvSpPr txBox="1"/>
          <p:nvPr>
            <p:ph type="title"/>
          </p:nvPr>
        </p:nvSpPr>
        <p:spPr>
          <a:xfrm>
            <a:off x="1920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Planning Time</a:t>
            </a:r>
            <a:endParaRPr/>
          </a:p>
        </p:txBody>
      </p:sp>
      <p:sp>
        <p:nvSpPr>
          <p:cNvPr id="867" name="Google Shape;867;p132"/>
          <p:cNvSpPr txBox="1"/>
          <p:nvPr>
            <p:ph idx="2" type="body"/>
          </p:nvPr>
        </p:nvSpPr>
        <p:spPr>
          <a:xfrm>
            <a:off x="252275" y="1173800"/>
            <a:ext cx="4176300" cy="2328000"/>
          </a:xfrm>
          <a:prstGeom prst="rect">
            <a:avLst/>
          </a:prstGeom>
        </p:spPr>
        <p:txBody>
          <a:bodyPr anchorCtr="0" anchor="t" bIns="182875" lIns="365750" spcFirstLastPara="1" rIns="365750" wrap="square" tIns="91425">
            <a:noAutofit/>
          </a:bodyPr>
          <a:lstStyle/>
          <a:p>
            <a:pPr indent="0" lvl="0" marL="0" rtl="0" algn="l">
              <a:spcBef>
                <a:spcPts val="300"/>
              </a:spcBef>
              <a:spcAft>
                <a:spcPts val="0"/>
              </a:spcAft>
              <a:buClr>
                <a:srgbClr val="000000"/>
              </a:buClr>
              <a:buSzPts val="1100"/>
              <a:buFont typeface="Arial"/>
              <a:buNone/>
            </a:pPr>
            <a:r>
              <a:rPr lang="en">
                <a:solidFill>
                  <a:srgbClr val="002060"/>
                </a:solidFill>
                <a:latin typeface="Roboto Light"/>
                <a:ea typeface="Roboto Light"/>
                <a:cs typeface="Roboto Light"/>
                <a:sym typeface="Roboto Light"/>
              </a:rPr>
              <a:t>Work time to begin assembling Evidence Collection Planner</a:t>
            </a:r>
            <a:endParaRPr>
              <a:solidFill>
                <a:srgbClr val="002060"/>
              </a:solidFill>
              <a:latin typeface="Roboto Light"/>
              <a:ea typeface="Roboto Light"/>
              <a:cs typeface="Roboto Light"/>
              <a:sym typeface="Roboto Light"/>
            </a:endParaRPr>
          </a:p>
          <a:p>
            <a:pPr indent="-381000" lvl="0" marL="457200" rtl="0" algn="l">
              <a:spcBef>
                <a:spcPts val="1000"/>
              </a:spcBef>
              <a:spcAft>
                <a:spcPts val="0"/>
              </a:spcAft>
              <a:buClr>
                <a:srgbClr val="002060"/>
              </a:buClr>
              <a:buSzPts val="2400"/>
              <a:buFont typeface="Roboto Light"/>
              <a:buChar char="•"/>
            </a:pPr>
            <a:r>
              <a:rPr lang="en">
                <a:solidFill>
                  <a:srgbClr val="002060"/>
                </a:solidFill>
                <a:latin typeface="Roboto Light"/>
                <a:ea typeface="Roboto Light"/>
                <a:cs typeface="Roboto Light"/>
                <a:sym typeface="Roboto Light"/>
              </a:rPr>
              <a:t>Review Evidence Collection Document and Identify</a:t>
            </a:r>
            <a:endParaRPr>
              <a:solidFill>
                <a:srgbClr val="002060"/>
              </a:solidFill>
              <a:latin typeface="Roboto Light"/>
              <a:ea typeface="Roboto Light"/>
              <a:cs typeface="Roboto Light"/>
              <a:sym typeface="Roboto Light"/>
            </a:endParaRPr>
          </a:p>
          <a:p>
            <a:pPr indent="-381000" lvl="1" marL="914400" rtl="0" algn="l">
              <a:spcBef>
                <a:spcPts val="1000"/>
              </a:spcBef>
              <a:spcAft>
                <a:spcPts val="0"/>
              </a:spcAft>
              <a:buClr>
                <a:srgbClr val="002060"/>
              </a:buClr>
              <a:buSzPts val="2400"/>
              <a:buFont typeface="Roboto Light"/>
              <a:buChar char="⎻"/>
            </a:pPr>
            <a:r>
              <a:rPr lang="en">
                <a:solidFill>
                  <a:srgbClr val="002060"/>
                </a:solidFill>
                <a:latin typeface="Roboto Light"/>
                <a:ea typeface="Roboto Light"/>
                <a:cs typeface="Roboto Light"/>
                <a:sym typeface="Roboto Light"/>
              </a:rPr>
              <a:t>1 Question</a:t>
            </a:r>
            <a:endParaRPr>
              <a:solidFill>
                <a:srgbClr val="002060"/>
              </a:solidFill>
              <a:latin typeface="Roboto Light"/>
              <a:ea typeface="Roboto Light"/>
              <a:cs typeface="Roboto Light"/>
              <a:sym typeface="Roboto Light"/>
            </a:endParaRPr>
          </a:p>
          <a:p>
            <a:pPr indent="-381000" lvl="1" marL="914400" rtl="0" algn="l">
              <a:spcBef>
                <a:spcPts val="1000"/>
              </a:spcBef>
              <a:spcAft>
                <a:spcPts val="1000"/>
              </a:spcAft>
              <a:buClr>
                <a:srgbClr val="002060"/>
              </a:buClr>
              <a:buSzPts val="2400"/>
              <a:buFont typeface="Roboto Light"/>
              <a:buChar char="⎻"/>
            </a:pPr>
            <a:r>
              <a:rPr lang="en">
                <a:solidFill>
                  <a:srgbClr val="002060"/>
                </a:solidFill>
                <a:latin typeface="Roboto Light"/>
                <a:ea typeface="Roboto Light"/>
                <a:cs typeface="Roboto Light"/>
                <a:sym typeface="Roboto Light"/>
              </a:rPr>
              <a:t>1 Observation</a:t>
            </a:r>
            <a:endParaRPr>
              <a:solidFill>
                <a:srgbClr val="002060"/>
              </a:solidFill>
            </a:endParaRPr>
          </a:p>
        </p:txBody>
      </p:sp>
      <p:pic>
        <p:nvPicPr>
          <p:cNvPr id="868" name="Google Shape;868;p132"/>
          <p:cNvPicPr preferRelativeResize="0"/>
          <p:nvPr/>
        </p:nvPicPr>
        <p:blipFill>
          <a:blip r:embed="rId3">
            <a:alphaModFix/>
          </a:blip>
          <a:stretch>
            <a:fillRect/>
          </a:stretch>
        </p:blipFill>
        <p:spPr>
          <a:xfrm>
            <a:off x="4294650" y="314275"/>
            <a:ext cx="4682950" cy="3791675"/>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33"/>
          <p:cNvSpPr txBox="1"/>
          <p:nvPr>
            <p:ph type="title"/>
          </p:nvPr>
        </p:nvSpPr>
        <p:spPr>
          <a:xfrm>
            <a:off x="4968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Planning Time</a:t>
            </a:r>
            <a:endParaRPr/>
          </a:p>
        </p:txBody>
      </p:sp>
      <p:sp>
        <p:nvSpPr>
          <p:cNvPr id="875" name="Google Shape;875;p133"/>
          <p:cNvSpPr txBox="1"/>
          <p:nvPr>
            <p:ph idx="2" type="body"/>
          </p:nvPr>
        </p:nvSpPr>
        <p:spPr>
          <a:xfrm>
            <a:off x="176075" y="1326200"/>
            <a:ext cx="3592500" cy="2832600"/>
          </a:xfrm>
          <a:prstGeom prst="rect">
            <a:avLst/>
          </a:prstGeom>
        </p:spPr>
        <p:txBody>
          <a:bodyPr anchorCtr="0" anchor="t" bIns="182875" lIns="365750" spcFirstLastPara="1" rIns="365750" wrap="square" tIns="91425">
            <a:noAutofit/>
          </a:bodyPr>
          <a:lstStyle/>
          <a:p>
            <a:pPr indent="0" lvl="0" marL="0" rtl="0" algn="ctr">
              <a:spcBef>
                <a:spcPts val="300"/>
              </a:spcBef>
              <a:spcAft>
                <a:spcPts val="1000"/>
              </a:spcAft>
              <a:buNone/>
            </a:pPr>
            <a:r>
              <a:rPr lang="en" sz="3000">
                <a:solidFill>
                  <a:srgbClr val="002060"/>
                </a:solidFill>
                <a:latin typeface="Roboto Light"/>
                <a:ea typeface="Roboto Light"/>
                <a:cs typeface="Roboto Light"/>
                <a:sym typeface="Roboto Light"/>
              </a:rPr>
              <a:t>Work time to begin assembling Evidence Collection Planner</a:t>
            </a:r>
            <a:endParaRPr>
              <a:solidFill>
                <a:srgbClr val="002060"/>
              </a:solidFill>
            </a:endParaRPr>
          </a:p>
        </p:txBody>
      </p:sp>
      <p:pic>
        <p:nvPicPr>
          <p:cNvPr id="876" name="Google Shape;876;p133"/>
          <p:cNvPicPr preferRelativeResize="0"/>
          <p:nvPr/>
        </p:nvPicPr>
        <p:blipFill>
          <a:blip r:embed="rId3">
            <a:alphaModFix/>
          </a:blip>
          <a:stretch>
            <a:fillRect/>
          </a:stretch>
        </p:blipFill>
        <p:spPr>
          <a:xfrm>
            <a:off x="4294650" y="314275"/>
            <a:ext cx="4682950" cy="3791675"/>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34"/>
          <p:cNvSpPr txBox="1"/>
          <p:nvPr>
            <p:ph type="title"/>
          </p:nvPr>
        </p:nvSpPr>
        <p:spPr>
          <a:xfrm>
            <a:off x="666749" y="5143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At the end of Day 1 Show and Launch...</a:t>
            </a:r>
            <a:endParaRPr/>
          </a:p>
        </p:txBody>
      </p:sp>
      <p:sp>
        <p:nvSpPr>
          <p:cNvPr id="883" name="Google Shape;883;p134"/>
          <p:cNvSpPr/>
          <p:nvPr>
            <p:ph idx="2" type="dgm"/>
          </p:nvPr>
        </p:nvSpPr>
        <p:spPr>
          <a:xfrm>
            <a:off x="666750" y="946150"/>
            <a:ext cx="7589700" cy="2051400"/>
          </a:xfrm>
          <a:prstGeom prst="rect">
            <a:avLst/>
          </a:prstGeom>
        </p:spPr>
        <p:txBody>
          <a:bodyPr anchorCtr="0" anchor="ctr" bIns="91425" lIns="365750" spcFirstLastPara="1" rIns="365750" wrap="square" tIns="91425">
            <a:noAutofit/>
          </a:bodyPr>
          <a:lstStyle/>
          <a:p>
            <a:pPr indent="-381000" lvl="0" marL="457200" rtl="0" algn="l">
              <a:spcBef>
                <a:spcPts val="300"/>
              </a:spcBef>
              <a:spcAft>
                <a:spcPts val="0"/>
              </a:spcAft>
              <a:buClr>
                <a:srgbClr val="002060"/>
              </a:buClr>
              <a:buSzPts val="2400"/>
              <a:buFont typeface="Roboto Light"/>
              <a:buAutoNum type="arabicPeriod"/>
            </a:pPr>
            <a:r>
              <a:rPr lang="en">
                <a:solidFill>
                  <a:srgbClr val="002060"/>
                </a:solidFill>
                <a:latin typeface="Roboto Light"/>
                <a:ea typeface="Roboto Light"/>
                <a:cs typeface="Roboto Light"/>
                <a:sym typeface="Roboto Light"/>
              </a:rPr>
              <a:t>Begin to complete their Comprehensive Redesign Plan</a:t>
            </a:r>
            <a:endParaRPr>
              <a:solidFill>
                <a:srgbClr val="002060"/>
              </a:solidFill>
              <a:latin typeface="Roboto Light"/>
              <a:ea typeface="Roboto Light"/>
              <a:cs typeface="Roboto Light"/>
              <a:sym typeface="Roboto Light"/>
            </a:endParaRPr>
          </a:p>
          <a:p>
            <a:pPr indent="-381000" lvl="0" marL="457200" rtl="0" algn="l">
              <a:spcBef>
                <a:spcPts val="0"/>
              </a:spcBef>
              <a:spcAft>
                <a:spcPts val="0"/>
              </a:spcAft>
              <a:buClr>
                <a:srgbClr val="002060"/>
              </a:buClr>
              <a:buSzPts val="2400"/>
              <a:buFont typeface="Roboto Light"/>
              <a:buAutoNum type="arabicPeriod"/>
            </a:pPr>
            <a:r>
              <a:rPr lang="en">
                <a:solidFill>
                  <a:srgbClr val="002060"/>
                </a:solidFill>
                <a:latin typeface="Roboto Light"/>
                <a:ea typeface="Roboto Light"/>
                <a:cs typeface="Roboto Light"/>
                <a:sym typeface="Roboto Light"/>
              </a:rPr>
              <a:t>Develop a plan for Evidence Collection onsite day</a:t>
            </a:r>
            <a:endParaRPr>
              <a:solidFill>
                <a:srgbClr val="002060"/>
              </a:solidFill>
            </a:endParaRPr>
          </a:p>
        </p:txBody>
      </p:sp>
      <p:pic>
        <p:nvPicPr>
          <p:cNvPr id="884" name="Google Shape;884;p134"/>
          <p:cNvPicPr preferRelativeResize="0"/>
          <p:nvPr/>
        </p:nvPicPr>
        <p:blipFill rotWithShape="1">
          <a:blip r:embed="rId3">
            <a:alphaModFix/>
          </a:blip>
          <a:srcRect b="0" l="0" r="0" t="47553"/>
          <a:stretch/>
        </p:blipFill>
        <p:spPr>
          <a:xfrm>
            <a:off x="1479325" y="3184400"/>
            <a:ext cx="5587298" cy="12483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35"/>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Break</a:t>
            </a:r>
            <a:endParaRPr/>
          </a:p>
        </p:txBody>
      </p:sp>
      <p:sp>
        <p:nvSpPr>
          <p:cNvPr id="891" name="Google Shape;891;p135"/>
          <p:cNvSpPr txBox="1"/>
          <p:nvPr>
            <p:ph idx="1" type="subTitle"/>
          </p:nvPr>
        </p:nvSpPr>
        <p:spPr>
          <a:xfrm>
            <a:off x="311700" y="2753400"/>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15 Minutes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graphicFrame>
        <p:nvGraphicFramePr>
          <p:cNvPr id="896" name="Google Shape;896;p136"/>
          <p:cNvGraphicFramePr/>
          <p:nvPr/>
        </p:nvGraphicFramePr>
        <p:xfrm>
          <a:off x="952500" y="432260"/>
          <a:ext cx="3000000" cy="3000000"/>
        </p:xfrm>
        <a:graphic>
          <a:graphicData uri="http://schemas.openxmlformats.org/drawingml/2006/table">
            <a:tbl>
              <a:tblPr>
                <a:noFill/>
                <a:tableStyleId>{F905C153-38AC-4802-8924-B959B4353CC5}</a:tableStyleId>
              </a:tblPr>
              <a:tblGrid>
                <a:gridCol w="7239000"/>
              </a:tblGrid>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and provide feedback on comprehensive redesign plan components, format and SRT readiness</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Align on next steps for RTT and SRT toward ‘Show and Launch’</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lnSpc>
                          <a:spcPct val="90000"/>
                        </a:lnSpc>
                        <a:spcBef>
                          <a:spcPts val="800"/>
                        </a:spcBef>
                        <a:spcAft>
                          <a:spcPts val="1000"/>
                        </a:spcAft>
                        <a:buNone/>
                      </a:pPr>
                      <a:r>
                        <a:rPr lang="en" sz="2400">
                          <a:latin typeface="Open Sans Light"/>
                          <a:ea typeface="Open Sans Light"/>
                          <a:cs typeface="Open Sans Light"/>
                          <a:sym typeface="Open Sans Light"/>
                        </a:rPr>
                        <a:t>Review evidence collection for on-site visit</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37"/>
          <p:cNvSpPr txBox="1"/>
          <p:nvPr>
            <p:ph type="title"/>
          </p:nvPr>
        </p:nvSpPr>
        <p:spPr>
          <a:xfrm>
            <a:off x="628650" y="1976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Turnkey &amp; School Planning Time</a:t>
            </a:r>
            <a:endParaRPr/>
          </a:p>
        </p:txBody>
      </p:sp>
      <p:sp>
        <p:nvSpPr>
          <p:cNvPr id="902" name="Google Shape;902;p137"/>
          <p:cNvSpPr txBox="1"/>
          <p:nvPr>
            <p:ph idx="1" type="body"/>
          </p:nvPr>
        </p:nvSpPr>
        <p:spPr>
          <a:xfrm>
            <a:off x="628650" y="1140619"/>
            <a:ext cx="7886700" cy="32634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sz="2000"/>
              <a:t>Redesign Workbook</a:t>
            </a:r>
            <a:endParaRPr sz="2000"/>
          </a:p>
          <a:p>
            <a:pPr indent="-355600" lvl="0" marL="457200" rtl="0" algn="l">
              <a:spcBef>
                <a:spcPts val="1000"/>
              </a:spcBef>
              <a:spcAft>
                <a:spcPts val="0"/>
              </a:spcAft>
              <a:buClr>
                <a:schemeClr val="accent2"/>
              </a:buClr>
              <a:buSzPts val="2000"/>
              <a:buChar char="➢"/>
            </a:pPr>
            <a:r>
              <a:rPr lang="en" sz="2000">
                <a:solidFill>
                  <a:schemeClr val="accent2"/>
                </a:solidFill>
              </a:rPr>
              <a:t>On-Site Visit &amp; Evidence Collection</a:t>
            </a:r>
            <a:endParaRPr sz="2000">
              <a:solidFill>
                <a:schemeClr val="accent2"/>
              </a:solidFill>
            </a:endParaRPr>
          </a:p>
          <a:p>
            <a:pPr indent="-355600" lvl="0" marL="457200" rtl="0" algn="l">
              <a:spcBef>
                <a:spcPts val="1000"/>
              </a:spcBef>
              <a:spcAft>
                <a:spcPts val="0"/>
              </a:spcAft>
              <a:buSzPts val="2000"/>
              <a:buChar char="➢"/>
            </a:pPr>
            <a:r>
              <a:rPr lang="en" sz="2000"/>
              <a:t>Show &amp; Launch Presentation </a:t>
            </a:r>
            <a:endParaRPr sz="2000"/>
          </a:p>
          <a:p>
            <a:pPr indent="-355600" lvl="0" marL="457200" rtl="0" algn="l">
              <a:spcBef>
                <a:spcPts val="1000"/>
              </a:spcBef>
              <a:spcAft>
                <a:spcPts val="0"/>
              </a:spcAft>
              <a:buSzPts val="2000"/>
              <a:buChar char="➢"/>
            </a:pPr>
            <a:r>
              <a:rPr lang="en" sz="2000"/>
              <a:t>Feedback &amp; Communication </a:t>
            </a:r>
            <a:endParaRPr sz="2000"/>
          </a:p>
          <a:p>
            <a:pPr indent="-311150" lvl="1" marL="914400" rtl="0" algn="l">
              <a:spcBef>
                <a:spcPts val="1000"/>
              </a:spcBef>
              <a:spcAft>
                <a:spcPts val="0"/>
              </a:spcAft>
              <a:buSzPts val="1300"/>
              <a:buChar char="○"/>
            </a:pPr>
            <a:r>
              <a:rPr lang="en" sz="1700"/>
              <a:t>Communication Plan </a:t>
            </a:r>
            <a:endParaRPr sz="1700"/>
          </a:p>
          <a:p>
            <a:pPr indent="-317500" lvl="1" marL="914400" rtl="0" algn="l">
              <a:spcBef>
                <a:spcPts val="0"/>
              </a:spcBef>
              <a:spcAft>
                <a:spcPts val="0"/>
              </a:spcAft>
              <a:buSzPts val="1400"/>
              <a:buChar char="○"/>
            </a:pPr>
            <a:r>
              <a:rPr lang="en" sz="1700"/>
              <a:t>Business/Community Engagement Plan </a:t>
            </a:r>
            <a:endParaRPr sz="1700"/>
          </a:p>
        </p:txBody>
      </p:sp>
      <p:sp>
        <p:nvSpPr>
          <p:cNvPr id="903" name="Google Shape;903;p137"/>
          <p:cNvSpPr/>
          <p:nvPr/>
        </p:nvSpPr>
        <p:spPr>
          <a:xfrm>
            <a:off x="6195127" y="1719120"/>
            <a:ext cx="2289300" cy="23367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37"/>
          <p:cNvSpPr txBox="1"/>
          <p:nvPr/>
        </p:nvSpPr>
        <p:spPr>
          <a:xfrm>
            <a:off x="6547863" y="2539236"/>
            <a:ext cx="1620000" cy="739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latin typeface="Roboto"/>
                <a:ea typeface="Roboto"/>
                <a:cs typeface="Roboto"/>
                <a:sym typeface="Roboto"/>
              </a:rPr>
              <a:t>Turnkey Considerations</a:t>
            </a:r>
            <a:endParaRPr sz="1600"/>
          </a:p>
        </p:txBody>
      </p:sp>
      <p:sp>
        <p:nvSpPr>
          <p:cNvPr id="905" name="Google Shape;905;p137"/>
          <p:cNvSpPr/>
          <p:nvPr/>
        </p:nvSpPr>
        <p:spPr>
          <a:xfrm rot="1830764">
            <a:off x="6118835" y="1652430"/>
            <a:ext cx="2437911" cy="2462981"/>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906" name="Google Shape;906;p137"/>
          <p:cNvSpPr/>
          <p:nvPr/>
        </p:nvSpPr>
        <p:spPr>
          <a:xfrm flipH="1" rot="-1830764">
            <a:off x="6120704" y="1652430"/>
            <a:ext cx="2437911" cy="2462981"/>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07" name="Google Shape;907;p137"/>
          <p:cNvSpPr/>
          <p:nvPr/>
        </p:nvSpPr>
        <p:spPr>
          <a:xfrm rot="-8064697">
            <a:off x="7171602" y="1593770"/>
            <a:ext cx="330519" cy="330519"/>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08" name="Google Shape;908;p137"/>
          <p:cNvSpPr/>
          <p:nvPr/>
        </p:nvSpPr>
        <p:spPr>
          <a:xfrm flipH="1" rot="-8970115">
            <a:off x="6119899" y="1650841"/>
            <a:ext cx="2437195" cy="2462425"/>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37"/>
          <p:cNvSpPr/>
          <p:nvPr/>
        </p:nvSpPr>
        <p:spPr>
          <a:xfrm rot="-1046035">
            <a:off x="8167265" y="3268645"/>
            <a:ext cx="282371" cy="28709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910" name="Google Shape;910;p137"/>
          <p:cNvSpPr/>
          <p:nvPr/>
        </p:nvSpPr>
        <p:spPr>
          <a:xfrm rot="6341032">
            <a:off x="6208446" y="3269662"/>
            <a:ext cx="334037" cy="328188"/>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1" name="Google Shape;911;p137"/>
          <p:cNvGrpSpPr/>
          <p:nvPr/>
        </p:nvGrpSpPr>
        <p:grpSpPr>
          <a:xfrm>
            <a:off x="5552395" y="1530738"/>
            <a:ext cx="1175799" cy="669600"/>
            <a:chOff x="5552395" y="1987938"/>
            <a:chExt cx="1175799" cy="669600"/>
          </a:xfrm>
        </p:grpSpPr>
        <p:cxnSp>
          <p:nvCxnSpPr>
            <p:cNvPr id="912" name="Google Shape;912;p137"/>
            <p:cNvCxnSpPr/>
            <p:nvPr/>
          </p:nvCxnSpPr>
          <p:spPr>
            <a:xfrm>
              <a:off x="6294694" y="2311113"/>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913" name="Google Shape;913;p137"/>
            <p:cNvSpPr txBox="1"/>
            <p:nvPr/>
          </p:nvSpPr>
          <p:spPr>
            <a:xfrm>
              <a:off x="5552395" y="1987938"/>
              <a:ext cx="7395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300">
                  <a:latin typeface="Roboto"/>
                  <a:ea typeface="Roboto"/>
                  <a:cs typeface="Roboto"/>
                  <a:sym typeface="Roboto"/>
                </a:rPr>
                <a:t>WHAT</a:t>
              </a:r>
              <a:endParaRPr b="1" sz="1300">
                <a:latin typeface="Roboto"/>
                <a:ea typeface="Roboto"/>
                <a:cs typeface="Roboto"/>
                <a:sym typeface="Roboto"/>
              </a:endParaRPr>
            </a:p>
          </p:txBody>
        </p:sp>
      </p:grpSp>
      <p:grpSp>
        <p:nvGrpSpPr>
          <p:cNvPr id="914" name="Google Shape;914;p137"/>
          <p:cNvGrpSpPr/>
          <p:nvPr/>
        </p:nvGrpSpPr>
        <p:grpSpPr>
          <a:xfrm>
            <a:off x="8097901" y="1401725"/>
            <a:ext cx="1030688" cy="669600"/>
            <a:chOff x="5517319" y="1315125"/>
            <a:chExt cx="2984906" cy="669600"/>
          </a:xfrm>
        </p:grpSpPr>
        <p:cxnSp>
          <p:nvCxnSpPr>
            <p:cNvPr id="915" name="Google Shape;915;p137"/>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916" name="Google Shape;916;p137"/>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Roboto"/>
                  <a:ea typeface="Roboto"/>
                  <a:cs typeface="Roboto"/>
                  <a:sym typeface="Roboto"/>
                </a:rPr>
                <a:t>WHY</a:t>
              </a:r>
              <a:endParaRPr b="1" sz="1300">
                <a:latin typeface="Roboto"/>
                <a:ea typeface="Roboto"/>
                <a:cs typeface="Roboto"/>
                <a:sym typeface="Roboto"/>
              </a:endParaRPr>
            </a:p>
          </p:txBody>
        </p:sp>
      </p:grpSp>
      <p:grpSp>
        <p:nvGrpSpPr>
          <p:cNvPr id="917" name="Google Shape;917;p137"/>
          <p:cNvGrpSpPr/>
          <p:nvPr/>
        </p:nvGrpSpPr>
        <p:grpSpPr>
          <a:xfrm>
            <a:off x="6423725" y="3943521"/>
            <a:ext cx="1773300" cy="1104884"/>
            <a:chOff x="6499925" y="4400721"/>
            <a:chExt cx="1773300" cy="1104884"/>
          </a:xfrm>
        </p:grpSpPr>
        <p:cxnSp>
          <p:nvCxnSpPr>
            <p:cNvPr id="918" name="Google Shape;918;p137"/>
            <p:cNvCxnSpPr/>
            <p:nvPr/>
          </p:nvCxnSpPr>
          <p:spPr>
            <a:xfrm rot="10800000">
              <a:off x="7357866" y="4400721"/>
              <a:ext cx="0" cy="460500"/>
            </a:xfrm>
            <a:prstGeom prst="straightConnector1">
              <a:avLst/>
            </a:prstGeom>
            <a:noFill/>
            <a:ln cap="flat" cmpd="sng" w="19050">
              <a:solidFill>
                <a:schemeClr val="accent4"/>
              </a:solidFill>
              <a:prstDash val="solid"/>
              <a:round/>
              <a:headEnd len="med" w="med" type="oval"/>
              <a:tailEnd len="sm" w="sm" type="none"/>
            </a:ln>
          </p:spPr>
        </p:cxnSp>
        <p:sp>
          <p:nvSpPr>
            <p:cNvPr id="919" name="Google Shape;919;p137"/>
            <p:cNvSpPr txBox="1"/>
            <p:nvPr/>
          </p:nvSpPr>
          <p:spPr>
            <a:xfrm>
              <a:off x="6499925" y="4836005"/>
              <a:ext cx="17733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a:ea typeface="Roboto"/>
                  <a:cs typeface="Roboto"/>
                  <a:sym typeface="Roboto"/>
                </a:rPr>
                <a:t>HOW</a:t>
              </a:r>
              <a:endParaRPr b="1" sz="1300">
                <a:latin typeface="Roboto"/>
                <a:ea typeface="Roboto"/>
                <a:cs typeface="Roboto"/>
                <a:sym typeface="Roboto"/>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38"/>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p>
            <a:pPr indent="0" lvl="0" marL="0" rtl="0" algn="ctr">
              <a:spcBef>
                <a:spcPts val="0"/>
              </a:spcBef>
              <a:spcAft>
                <a:spcPts val="0"/>
              </a:spcAft>
              <a:buClr>
                <a:schemeClr val="dk1"/>
              </a:buClr>
              <a:buSzPts val="3200"/>
              <a:buFont typeface="Arial Narrow"/>
              <a:buNone/>
            </a:pPr>
            <a:r>
              <a:rPr lang="en"/>
              <a:t>Check Out with Your Team</a:t>
            </a:r>
            <a:endParaRPr/>
          </a:p>
        </p:txBody>
      </p:sp>
      <p:sp>
        <p:nvSpPr>
          <p:cNvPr id="925" name="Google Shape;925;p138"/>
          <p:cNvSpPr txBox="1"/>
          <p:nvPr>
            <p:ph idx="4294967295" type="body"/>
          </p:nvPr>
        </p:nvSpPr>
        <p:spPr>
          <a:xfrm>
            <a:off x="666825" y="1236450"/>
            <a:ext cx="7589400" cy="2762700"/>
          </a:xfrm>
          <a:prstGeom prst="rect">
            <a:avLst/>
          </a:prstGeom>
          <a:blipFill rotWithShape="1">
            <a:blip r:embed="rId3">
              <a:alphaModFix/>
            </a:blip>
            <a:stretch>
              <a:fillRect b="0" l="0" r="0" t="0"/>
            </a:stretch>
          </a:blipFill>
          <a:ln>
            <a:noFill/>
          </a:ln>
        </p:spPr>
        <p:txBody>
          <a:bodyPr anchorCtr="0" anchor="ctr" bIns="274300" lIns="365750" spcFirstLastPara="1" rIns="0" wrap="square" tIns="274300">
            <a:noAutofit/>
          </a:bodyPr>
          <a:lstStyle/>
          <a:p>
            <a:pPr indent="0" lvl="0" marL="457200" rtl="0" algn="ctr">
              <a:spcBef>
                <a:spcPts val="300"/>
              </a:spcBef>
              <a:spcAft>
                <a:spcPts val="0"/>
              </a:spcAft>
              <a:buNone/>
            </a:pPr>
            <a:r>
              <a:rPr lang="en" sz="4000">
                <a:solidFill>
                  <a:srgbClr val="002060"/>
                </a:solidFill>
                <a:latin typeface="Roboto Light"/>
                <a:ea typeface="Roboto Light"/>
                <a:cs typeface="Roboto Light"/>
                <a:sym typeface="Roboto Light"/>
              </a:rPr>
              <a:t>How you are feeling coming out of today’s session?</a:t>
            </a:r>
            <a:endParaRPr sz="4000">
              <a:solidFill>
                <a:srgbClr val="002060"/>
              </a:solidFill>
              <a:latin typeface="Roboto Light"/>
              <a:ea typeface="Roboto Light"/>
              <a:cs typeface="Roboto Light"/>
              <a:sym typeface="Roboto Light"/>
            </a:endParaRPr>
          </a:p>
          <a:p>
            <a:pPr indent="0" lvl="0" marL="457200" rtl="0" algn="ctr">
              <a:lnSpc>
                <a:spcPct val="90000"/>
              </a:lnSpc>
              <a:spcBef>
                <a:spcPts val="1000"/>
              </a:spcBef>
              <a:spcAft>
                <a:spcPts val="0"/>
              </a:spcAft>
              <a:buNone/>
            </a:pPr>
            <a:r>
              <a:rPr i="1" lang="en" sz="3000">
                <a:solidFill>
                  <a:srgbClr val="002060"/>
                </a:solidFill>
                <a:latin typeface="Open Sans Light"/>
                <a:ea typeface="Open Sans Light"/>
                <a:cs typeface="Open Sans Light"/>
                <a:sym typeface="Open Sans Light"/>
              </a:rPr>
              <a:t>30 seconds or less</a:t>
            </a:r>
            <a:endParaRPr sz="4800">
              <a:solidFill>
                <a:srgbClr val="002060"/>
              </a:solidFill>
              <a:latin typeface="Roboto Light"/>
              <a:ea typeface="Roboto Light"/>
              <a:cs typeface="Roboto Light"/>
              <a:sym typeface="Roboto Light"/>
            </a:endParaRPr>
          </a:p>
          <a:p>
            <a:pPr indent="0" lvl="0" marL="0" rtl="0" algn="l">
              <a:spcBef>
                <a:spcPts val="800"/>
              </a:spcBef>
              <a:spcAft>
                <a:spcPts val="1000"/>
              </a:spcAft>
              <a:buNone/>
            </a:pPr>
            <a:r>
              <a:t/>
            </a:r>
            <a:endParaRPr>
              <a:solidFill>
                <a:srgbClr val="002060"/>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94"/>
          <p:cNvPicPr preferRelativeResize="0"/>
          <p:nvPr/>
        </p:nvPicPr>
        <p:blipFill rotWithShape="1">
          <a:blip r:embed="rId3">
            <a:alphaModFix/>
          </a:blip>
          <a:srcRect b="1296" l="14351" r="15335" t="7404"/>
          <a:stretch/>
        </p:blipFill>
        <p:spPr>
          <a:xfrm>
            <a:off x="760525" y="0"/>
            <a:ext cx="7622938" cy="48559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39"/>
          <p:cNvSpPr txBox="1"/>
          <p:nvPr>
            <p:ph type="title"/>
          </p:nvPr>
        </p:nvSpPr>
        <p:spPr>
          <a:xfrm>
            <a:off x="1420092" y="2413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Survey</a:t>
            </a:r>
            <a:endParaRPr>
              <a:solidFill>
                <a:schemeClr val="accent1"/>
              </a:solidFill>
            </a:endParaRPr>
          </a:p>
        </p:txBody>
      </p:sp>
      <p:sp>
        <p:nvSpPr>
          <p:cNvPr id="932" name="Google Shape;932;p139"/>
          <p:cNvSpPr txBox="1"/>
          <p:nvPr>
            <p:ph idx="1" type="body"/>
          </p:nvPr>
        </p:nvSpPr>
        <p:spPr>
          <a:xfrm>
            <a:off x="1420099" y="2434700"/>
            <a:ext cx="53946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Please take this survey after each training. Your feedback is incredibly valuable.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40"/>
          <p:cNvSpPr txBox="1"/>
          <p:nvPr>
            <p:ph type="title"/>
          </p:nvPr>
        </p:nvSpPr>
        <p:spPr>
          <a:xfrm>
            <a:off x="2971799" y="2857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Follow us on Twitter</a:t>
            </a:r>
            <a:endParaRPr/>
          </a:p>
        </p:txBody>
      </p:sp>
      <p:sp>
        <p:nvSpPr>
          <p:cNvPr id="939" name="Google Shape;939;p140"/>
          <p:cNvSpPr/>
          <p:nvPr>
            <p:ph idx="2" type="pic"/>
          </p:nvPr>
        </p:nvSpPr>
        <p:spPr>
          <a:xfrm>
            <a:off x="0" y="1885950"/>
            <a:ext cx="30150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b="1" lang="en">
                <a:solidFill>
                  <a:srgbClr val="15284B"/>
                </a:solidFill>
                <a:latin typeface="Roboto"/>
                <a:ea typeface="Roboto"/>
                <a:cs typeface="Roboto"/>
                <a:sym typeface="Roboto"/>
              </a:rPr>
              <a:t>@KSDEredesign</a:t>
            </a:r>
            <a:endParaRPr b="1">
              <a:solidFill>
                <a:srgbClr val="15284B"/>
              </a:solidFill>
              <a:latin typeface="Roboto"/>
              <a:ea typeface="Roboto"/>
              <a:cs typeface="Roboto"/>
              <a:sym typeface="Roboto"/>
            </a:endParaRPr>
          </a:p>
          <a:p>
            <a:pPr indent="0" lvl="0" marL="0" rtl="0" algn="l">
              <a:spcBef>
                <a:spcPts val="0"/>
              </a:spcBef>
              <a:spcAft>
                <a:spcPts val="0"/>
              </a:spcAft>
              <a:buNone/>
            </a:pPr>
            <a:r>
              <a:t/>
            </a:r>
            <a:endParaRPr b="1">
              <a:solidFill>
                <a:srgbClr val="15284B"/>
              </a:solidFill>
              <a:latin typeface="Roboto"/>
              <a:ea typeface="Roboto"/>
              <a:cs typeface="Roboto"/>
              <a:sym typeface="Roboto"/>
            </a:endParaRPr>
          </a:p>
          <a:p>
            <a:pPr indent="0" lvl="0" marL="0" rtl="0" algn="l">
              <a:spcBef>
                <a:spcPts val="0"/>
              </a:spcBef>
              <a:spcAft>
                <a:spcPts val="0"/>
              </a:spcAft>
              <a:buNone/>
            </a:pPr>
            <a:r>
              <a:rPr b="1" lang="en">
                <a:solidFill>
                  <a:srgbClr val="15284B"/>
                </a:solidFill>
                <a:latin typeface="Roboto"/>
                <a:ea typeface="Roboto"/>
                <a:cs typeface="Roboto"/>
                <a:sym typeface="Roboto"/>
              </a:rPr>
              <a:t>#kstothemoon</a:t>
            </a:r>
            <a:endParaRPr b="1">
              <a:solidFill>
                <a:srgbClr val="15284B"/>
              </a:solidFill>
              <a:latin typeface="Roboto"/>
              <a:ea typeface="Roboto"/>
              <a:cs typeface="Roboto"/>
              <a:sym typeface="Roboto"/>
            </a:endParaRPr>
          </a:p>
          <a:p>
            <a:pPr indent="0" lvl="0" marL="0" rtl="0" algn="l">
              <a:spcBef>
                <a:spcPts val="0"/>
              </a:spcBef>
              <a:spcAft>
                <a:spcPts val="600"/>
              </a:spcAft>
              <a:buNone/>
            </a:pPr>
            <a:r>
              <a:t/>
            </a:r>
            <a:endParaRPr>
              <a:solidFill>
                <a:srgbClr val="15284B"/>
              </a:solidFill>
            </a:endParaRPr>
          </a:p>
        </p:txBody>
      </p:sp>
      <p:pic>
        <p:nvPicPr>
          <p:cNvPr id="940" name="Google Shape;940;p140"/>
          <p:cNvPicPr preferRelativeResize="0"/>
          <p:nvPr/>
        </p:nvPicPr>
        <p:blipFill>
          <a:blip r:embed="rId3">
            <a:alphaModFix/>
          </a:blip>
          <a:stretch>
            <a:fillRect/>
          </a:stretch>
        </p:blipFill>
        <p:spPr>
          <a:xfrm>
            <a:off x="3727974" y="972563"/>
            <a:ext cx="4503780" cy="3657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95"/>
          <p:cNvSpPr txBox="1"/>
          <p:nvPr>
            <p:ph type="title"/>
          </p:nvPr>
        </p:nvSpPr>
        <p:spPr>
          <a:xfrm>
            <a:off x="311700" y="-12175"/>
            <a:ext cx="8520600" cy="358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400"/>
              <a:t>Launch Readiness Rubric</a:t>
            </a:r>
            <a:endParaRPr sz="1400"/>
          </a:p>
        </p:txBody>
      </p:sp>
      <p:graphicFrame>
        <p:nvGraphicFramePr>
          <p:cNvPr id="533" name="Google Shape;533;p95"/>
          <p:cNvGraphicFramePr/>
          <p:nvPr/>
        </p:nvGraphicFramePr>
        <p:xfrm>
          <a:off x="349125" y="1524000"/>
          <a:ext cx="3000000" cy="3000000"/>
        </p:xfrm>
        <a:graphic>
          <a:graphicData uri="http://schemas.openxmlformats.org/drawingml/2006/table">
            <a:tbl>
              <a:tblPr>
                <a:noFill/>
                <a:tableStyleId>{2D57E87B-6C1A-4658-BEBA-38AB08FA7BC3}</a:tableStyleId>
              </a:tblPr>
              <a:tblGrid>
                <a:gridCol w="744675"/>
                <a:gridCol w="741225"/>
                <a:gridCol w="2174900"/>
                <a:gridCol w="2320625"/>
                <a:gridCol w="2501750"/>
              </a:tblGrid>
              <a:tr h="279400">
                <a:tc gridSpan="2">
                  <a:txBody>
                    <a:bodyPr/>
                    <a:lstStyle/>
                    <a:p>
                      <a:pPr indent="0" lvl="0" marL="0" rtl="0" algn="ctr">
                        <a:spcBef>
                          <a:spcPts val="0"/>
                        </a:spcBef>
                        <a:spcAft>
                          <a:spcPts val="0"/>
                        </a:spcAft>
                        <a:buNone/>
                      </a:pPr>
                      <a:r>
                        <a:rPr b="1" lang="en" sz="900"/>
                        <a:t>Category</a:t>
                      </a:r>
                      <a:endParaRPr b="1" sz="900"/>
                    </a:p>
                  </a:txBody>
                  <a:tcPr marT="63500" marB="63500" marR="63500" marL="63500"/>
                </a:tc>
                <a:tc hMerge="1"/>
                <a:tc>
                  <a:txBody>
                    <a:bodyPr/>
                    <a:lstStyle/>
                    <a:p>
                      <a:pPr indent="0" lvl="0" marL="0" rtl="0" algn="ctr">
                        <a:spcBef>
                          <a:spcPts val="0"/>
                        </a:spcBef>
                        <a:spcAft>
                          <a:spcPts val="0"/>
                        </a:spcAft>
                        <a:buNone/>
                      </a:pPr>
                      <a:r>
                        <a:rPr b="1" lang="en" sz="1000">
                          <a:solidFill>
                            <a:schemeClr val="lt1"/>
                          </a:solidFill>
                        </a:rPr>
                        <a:t>Low</a:t>
                      </a:r>
                      <a:endParaRPr b="1" sz="1000">
                        <a:solidFill>
                          <a:schemeClr val="lt1"/>
                        </a:solidFill>
                      </a:endParaRPr>
                    </a:p>
                  </a:txBody>
                  <a:tcPr marT="63500" marB="63500" marR="63500" marL="63500">
                    <a:solidFill>
                      <a:srgbClr val="D50032"/>
                    </a:solidFill>
                  </a:tcPr>
                </a:tc>
                <a:tc>
                  <a:txBody>
                    <a:bodyPr/>
                    <a:lstStyle/>
                    <a:p>
                      <a:pPr indent="0" lvl="0" marL="0" rtl="0" algn="ctr">
                        <a:spcBef>
                          <a:spcPts val="0"/>
                        </a:spcBef>
                        <a:spcAft>
                          <a:spcPts val="0"/>
                        </a:spcAft>
                        <a:buNone/>
                      </a:pPr>
                      <a:r>
                        <a:rPr b="1" lang="en" sz="1000">
                          <a:solidFill>
                            <a:schemeClr val="lt1"/>
                          </a:solidFill>
                        </a:rPr>
                        <a:t>Medium</a:t>
                      </a:r>
                      <a:endParaRPr b="1" sz="1000">
                        <a:solidFill>
                          <a:schemeClr val="lt1"/>
                        </a:solidFill>
                      </a:endParaRPr>
                    </a:p>
                  </a:txBody>
                  <a:tcPr marT="63500" marB="63500" marR="63500" marL="63500">
                    <a:solidFill>
                      <a:srgbClr val="FFA400"/>
                    </a:solidFill>
                  </a:tcPr>
                </a:tc>
                <a:tc>
                  <a:txBody>
                    <a:bodyPr/>
                    <a:lstStyle/>
                    <a:p>
                      <a:pPr indent="0" lvl="0" marL="0" rtl="0" algn="ctr">
                        <a:spcBef>
                          <a:spcPts val="0"/>
                        </a:spcBef>
                        <a:spcAft>
                          <a:spcPts val="0"/>
                        </a:spcAft>
                        <a:buNone/>
                      </a:pPr>
                      <a:r>
                        <a:rPr b="1" lang="en" sz="1000">
                          <a:solidFill>
                            <a:schemeClr val="lt1"/>
                          </a:solidFill>
                        </a:rPr>
                        <a:t>High</a:t>
                      </a:r>
                      <a:endParaRPr b="1" sz="1000">
                        <a:solidFill>
                          <a:schemeClr val="lt1"/>
                        </a:solidFill>
                      </a:endParaRPr>
                    </a:p>
                  </a:txBody>
                  <a:tcPr marT="63500" marB="63500" marR="63500" marL="63500">
                    <a:solidFill>
                      <a:srgbClr val="00B796"/>
                    </a:solidFill>
                  </a:tcPr>
                </a:tc>
              </a:tr>
              <a:tr h="279400">
                <a:tc gridSpan="2">
                  <a:txBody>
                    <a:bodyPr/>
                    <a:lstStyle/>
                    <a:p>
                      <a:pPr indent="0" lvl="0" marL="0" rtl="0" algn="l">
                        <a:spcBef>
                          <a:spcPts val="0"/>
                        </a:spcBef>
                        <a:spcAft>
                          <a:spcPts val="0"/>
                        </a:spcAft>
                        <a:buNone/>
                      </a:pPr>
                      <a:r>
                        <a:rPr lang="en" sz="700"/>
                        <a:t>Strategy Selection, Prototyping, and Testing</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Strategies are missing multiple components: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All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r>
              <a:tr h="279400">
                <a:tc rowSpan="3">
                  <a:txBody>
                    <a:bodyPr/>
                    <a:lstStyle/>
                    <a:p>
                      <a:pPr indent="0" lvl="0" marL="0" rtl="0" algn="l">
                        <a:spcBef>
                          <a:spcPts val="0"/>
                        </a:spcBef>
                        <a:spcAft>
                          <a:spcPts val="0"/>
                        </a:spcAft>
                        <a:buNone/>
                      </a:pPr>
                      <a:r>
                        <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Process for Continuous Improvement</a:t>
                      </a:r>
                      <a:endParaRPr sz="700"/>
                    </a:p>
                  </a:txBody>
                  <a:tcPr marT="63500" marB="63500" marR="63500" marL="63500"/>
                </a:tc>
                <a:tc>
                  <a:txBody>
                    <a:bodyPr/>
                    <a:lstStyle/>
                    <a:p>
                      <a:pPr indent="0" lvl="0" marL="0" rtl="0" algn="l">
                        <a:spcBef>
                          <a:spcPts val="0"/>
                        </a:spcBef>
                        <a:spcAft>
                          <a:spcPts val="0"/>
                        </a:spcAft>
                        <a:buNone/>
                      </a:pPr>
                      <a:r>
                        <a:rPr lang="en" sz="700"/>
                        <a:t>Plan to Scale</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Resource implications have not been determined for strategies selected for scale and support plans have not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some strategies selected for scale, the resource implications have not been determined OR a complete support plan has not yet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each strategy selected for scale, the resource implications have been determined and a support plan has been created.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Sustainability &amp; Growth</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Strategy support through professional development and GAIT team maintenance has not been incorporated into the plan for scale.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plans exist regarding professional development for strategies selected for scale, but there is no designated GAIT time set aside for accountability meetings.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There is a plan for ongoing professional development, GAIT time, and accountability meetings so that strategies can be evaluated, monitored, and adjusted in a timely manner.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Process for Ongoing Improvement </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not worked to align improvement plans. It is unclear how school goals and strategies connect with district goals and strategies. Plans exist in multiple places, and they are not aligned.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improvement plans overlap, but direct alignment and connection is missing in areas.The district supports the school plans for improvement, but there is little alignment across buildings and plans.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aligned the school Redesign Plan with the district’s plan for continuous improvement, and support is in place to continue work within the defined Goal Areas. </a:t>
                      </a:r>
                      <a:endParaRPr sz="700">
                        <a:solidFill>
                          <a:schemeClr val="dk1"/>
                        </a:solidFill>
                      </a:endParaRPr>
                    </a:p>
                  </a:txBody>
                  <a:tcPr marT="63500" marB="63500" marR="63500" marL="63500"/>
                </a:tc>
              </a:tr>
              <a:tr h="279400">
                <a:tc gridSpan="2">
                  <a:txBody>
                    <a:bodyPr/>
                    <a:lstStyle/>
                    <a:p>
                      <a:pPr indent="0" lvl="0" marL="0" rtl="0" algn="l">
                        <a:spcBef>
                          <a:spcPts val="0"/>
                        </a:spcBef>
                        <a:spcAft>
                          <a:spcPts val="0"/>
                        </a:spcAft>
                        <a:buNone/>
                      </a:pPr>
                      <a:r>
                        <a:rPr lang="en" sz="700"/>
                        <a:t>Internal &amp; External Stakeholder Engagement and Communication</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The school has not engaged both internal and external stakeholders in the Redesign process. Two-way communication is not developed and feedback loops are not in place.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engaged all stakeholders, but two-way communication has not always been ensured. Feedback loops might exist for some stakeholder groups but not all.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authentically and meaningfully engaged all stakeholders (students, staff, parents, community, business) in the Redesign work and has established two-way communication, opportunities for input, and feedback loops. </a:t>
                      </a:r>
                      <a:endParaRPr sz="700">
                        <a:solidFill>
                          <a:schemeClr val="dk1"/>
                        </a:solidFill>
                      </a:endParaRPr>
                    </a:p>
                  </a:txBody>
                  <a:tcPr marT="63500" marB="63500" marR="63500" marL="63500"/>
                </a:tc>
              </a:tr>
            </a:tbl>
          </a:graphicData>
        </a:graphic>
      </p:graphicFrame>
      <p:sp>
        <p:nvSpPr>
          <p:cNvPr id="534" name="Google Shape;534;p95"/>
          <p:cNvSpPr txBox="1"/>
          <p:nvPr/>
        </p:nvSpPr>
        <p:spPr>
          <a:xfrm>
            <a:off x="452925" y="304800"/>
            <a:ext cx="8220000" cy="111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rPr>
              <a:t>Show &amp; Launch Readiness Expectations: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All four Redesign Principles are addressed in your Redesign Plan</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There is documentation of your work throughout the Plan Year (i.e. blueprint, action plans, and gap analyses for each strategy)</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Evidence supports that you have regularly updated your Local Board of Education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align with your District Vision &amp; Goals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are aligned to the State Vision, Definition of a Successful High School Graduate, and the State Board Outcomes</a:t>
            </a:r>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96"/>
          <p:cNvSpPr txBox="1"/>
          <p:nvPr>
            <p:ph type="title"/>
          </p:nvPr>
        </p:nvSpPr>
        <p:spPr>
          <a:xfrm>
            <a:off x="609600" y="675474"/>
            <a:ext cx="4234800" cy="38553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3600"/>
              <a:t>Share-Out</a:t>
            </a:r>
            <a:endParaRPr sz="3600"/>
          </a:p>
          <a:p>
            <a:pPr indent="0" lvl="0" marL="0" rtl="0" algn="l">
              <a:spcBef>
                <a:spcPts val="0"/>
              </a:spcBef>
              <a:spcAft>
                <a:spcPts val="0"/>
              </a:spcAft>
              <a:buNone/>
            </a:pPr>
            <a:r>
              <a:t/>
            </a:r>
            <a:endParaRPr/>
          </a:p>
          <a:p>
            <a:pPr indent="-431800" lvl="0" marL="457200" rtl="0" algn="l">
              <a:spcBef>
                <a:spcPts val="0"/>
              </a:spcBef>
              <a:spcAft>
                <a:spcPts val="0"/>
              </a:spcAft>
              <a:buSzPts val="3200"/>
              <a:buChar char="●"/>
            </a:pPr>
            <a:r>
              <a:rPr lang="en"/>
              <a:t>Discuss- What have your GAITs done? What have they learned? What are their next steps? </a:t>
            </a:r>
            <a:endParaRPr/>
          </a:p>
          <a:p>
            <a:pPr indent="-298450" lvl="1" marL="914400" rtl="0" algn="l">
              <a:spcBef>
                <a:spcPts val="0"/>
              </a:spcBef>
              <a:spcAft>
                <a:spcPts val="0"/>
              </a:spcAft>
              <a:buSzPts val="1100"/>
              <a:buChar char="○"/>
            </a:pPr>
            <a:r>
              <a:t/>
            </a:r>
            <a:endParaRPr/>
          </a:p>
        </p:txBody>
      </p:sp>
      <p:pic>
        <p:nvPicPr>
          <p:cNvPr id="540" name="Google Shape;540;p96"/>
          <p:cNvPicPr preferRelativeResize="0"/>
          <p:nvPr/>
        </p:nvPicPr>
        <p:blipFill>
          <a:blip r:embed="rId3">
            <a:alphaModFix/>
          </a:blip>
          <a:stretch>
            <a:fillRect/>
          </a:stretch>
        </p:blipFill>
        <p:spPr>
          <a:xfrm>
            <a:off x="4924470" y="759450"/>
            <a:ext cx="4088423" cy="3106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97"/>
          <p:cNvSpPr txBox="1"/>
          <p:nvPr>
            <p:ph type="title"/>
          </p:nvPr>
        </p:nvSpPr>
        <p:spPr>
          <a:xfrm>
            <a:off x="14925" y="3848100"/>
            <a:ext cx="9039900" cy="677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4800">
                <a:solidFill>
                  <a:srgbClr val="FFA300"/>
                </a:solidFill>
              </a:rPr>
              <a:t>Show &amp; Launch Objectives</a:t>
            </a:r>
            <a:endParaRPr b="1" sz="4800">
              <a:solidFill>
                <a:srgbClr val="FFA300"/>
              </a:solidFill>
            </a:endParaRPr>
          </a:p>
        </p:txBody>
      </p:sp>
      <p:grpSp>
        <p:nvGrpSpPr>
          <p:cNvPr id="546" name="Google Shape;546;p97"/>
          <p:cNvGrpSpPr/>
          <p:nvPr/>
        </p:nvGrpSpPr>
        <p:grpSpPr>
          <a:xfrm>
            <a:off x="-4" y="2880259"/>
            <a:ext cx="9143704" cy="748841"/>
            <a:chOff x="1593000" y="2322568"/>
            <a:chExt cx="5957975" cy="643500"/>
          </a:xfrm>
        </p:grpSpPr>
        <p:sp>
          <p:nvSpPr>
            <p:cNvPr id="547" name="Google Shape;547;p9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97"/>
            <p:cNvSpPr/>
            <p:nvPr/>
          </p:nvSpPr>
          <p:spPr>
            <a:xfrm>
              <a:off x="2342625" y="2399951"/>
              <a:ext cx="19407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Communicate with Stakeholders</a:t>
              </a:r>
              <a:endParaRPr sz="1800">
                <a:solidFill>
                  <a:srgbClr val="FFFFFF"/>
                </a:solidFill>
                <a:latin typeface="Roboto"/>
                <a:ea typeface="Roboto"/>
                <a:cs typeface="Roboto"/>
                <a:sym typeface="Roboto"/>
              </a:endParaRPr>
            </a:p>
          </p:txBody>
        </p:sp>
        <p:sp>
          <p:nvSpPr>
            <p:cNvPr id="551" name="Google Shape;551;p9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97"/>
            <p:cNvSpPr/>
            <p:nvPr/>
          </p:nvSpPr>
          <p:spPr>
            <a:xfrm>
              <a:off x="1593000" y="2322575"/>
              <a:ext cx="690000" cy="6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553" name="Google Shape;553;p97"/>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Why, Who, How, and When</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Continue developing your plan</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Over communicate</a:t>
              </a:r>
              <a:endParaRPr sz="1200">
                <a:solidFill>
                  <a:srgbClr val="002060"/>
                </a:solidFill>
                <a:latin typeface="Roboto"/>
                <a:ea typeface="Roboto"/>
                <a:cs typeface="Roboto"/>
                <a:sym typeface="Roboto"/>
              </a:endParaRPr>
            </a:p>
          </p:txBody>
        </p:sp>
      </p:grpSp>
      <p:grpSp>
        <p:nvGrpSpPr>
          <p:cNvPr id="554" name="Google Shape;554;p97"/>
          <p:cNvGrpSpPr/>
          <p:nvPr/>
        </p:nvGrpSpPr>
        <p:grpSpPr>
          <a:xfrm>
            <a:off x="-5" y="1889660"/>
            <a:ext cx="9143817" cy="980823"/>
            <a:chOff x="1593000" y="2322568"/>
            <a:chExt cx="5958048" cy="643500"/>
          </a:xfrm>
        </p:grpSpPr>
        <p:sp>
          <p:nvSpPr>
            <p:cNvPr id="555" name="Google Shape;555;p9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7"/>
            <p:cNvSpPr/>
            <p:nvPr/>
          </p:nvSpPr>
          <p:spPr>
            <a:xfrm>
              <a:off x="2342625" y="2399951"/>
              <a:ext cx="19407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Planning to Scale</a:t>
              </a:r>
              <a:endParaRPr sz="1800">
                <a:solidFill>
                  <a:srgbClr val="FFFFFF"/>
                </a:solidFill>
                <a:latin typeface="Roboto"/>
                <a:ea typeface="Roboto"/>
                <a:cs typeface="Roboto"/>
                <a:sym typeface="Roboto"/>
              </a:endParaRPr>
            </a:p>
          </p:txBody>
        </p:sp>
        <p:sp>
          <p:nvSpPr>
            <p:cNvPr id="559" name="Google Shape;559;p9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7"/>
            <p:cNvSpPr/>
            <p:nvPr/>
          </p:nvSpPr>
          <p:spPr>
            <a:xfrm>
              <a:off x="1593000" y="2322575"/>
              <a:ext cx="690000" cy="6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561" name="Google Shape;561;p97"/>
            <p:cNvSpPr/>
            <p:nvPr/>
          </p:nvSpPr>
          <p:spPr>
            <a:xfrm>
              <a:off x="4387848" y="2323748"/>
              <a:ext cx="3163200" cy="6423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What strategies will you scale next year? Following years? </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What will you need in order to scale? </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How will you continue to inform stakeholders? </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Who is responsible?</a:t>
              </a:r>
              <a:endParaRPr sz="1200">
                <a:solidFill>
                  <a:srgbClr val="002060"/>
                </a:solidFill>
                <a:latin typeface="Roboto"/>
                <a:ea typeface="Roboto"/>
                <a:cs typeface="Roboto"/>
                <a:sym typeface="Roboto"/>
              </a:endParaRPr>
            </a:p>
          </p:txBody>
        </p:sp>
      </p:grpSp>
      <p:grpSp>
        <p:nvGrpSpPr>
          <p:cNvPr id="562" name="Google Shape;562;p97"/>
          <p:cNvGrpSpPr/>
          <p:nvPr/>
        </p:nvGrpSpPr>
        <p:grpSpPr>
          <a:xfrm>
            <a:off x="-4" y="1127485"/>
            <a:ext cx="9143704" cy="748841"/>
            <a:chOff x="1593000" y="2322568"/>
            <a:chExt cx="5957975" cy="643500"/>
          </a:xfrm>
        </p:grpSpPr>
        <p:sp>
          <p:nvSpPr>
            <p:cNvPr id="563" name="Google Shape;563;p9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7"/>
            <p:cNvSpPr/>
            <p:nvPr/>
          </p:nvSpPr>
          <p:spPr>
            <a:xfrm>
              <a:off x="2342625" y="2399951"/>
              <a:ext cx="19407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Evaluating your Redesign</a:t>
              </a:r>
              <a:endParaRPr sz="1800">
                <a:solidFill>
                  <a:srgbClr val="FFFFFF"/>
                </a:solidFill>
                <a:latin typeface="Roboto"/>
                <a:ea typeface="Roboto"/>
                <a:cs typeface="Roboto"/>
                <a:sym typeface="Roboto"/>
              </a:endParaRPr>
            </a:p>
          </p:txBody>
        </p:sp>
        <p:sp>
          <p:nvSpPr>
            <p:cNvPr id="567" name="Google Shape;567;p9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7"/>
            <p:cNvSpPr/>
            <p:nvPr/>
          </p:nvSpPr>
          <p:spPr>
            <a:xfrm>
              <a:off x="1593000" y="2322575"/>
              <a:ext cx="690000" cy="6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569" name="Google Shape;569;p97"/>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Were all four Redesign Principles met?  </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What did your data tell you? </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What do you want to scale?  </a:t>
              </a:r>
              <a:endParaRPr sz="1200">
                <a:solidFill>
                  <a:srgbClr val="002060"/>
                </a:solidFill>
                <a:latin typeface="Roboto"/>
                <a:ea typeface="Roboto"/>
                <a:cs typeface="Roboto"/>
                <a:sym typeface="Roboto"/>
              </a:endParaRPr>
            </a:p>
          </p:txBody>
        </p:sp>
      </p:grpSp>
      <p:grpSp>
        <p:nvGrpSpPr>
          <p:cNvPr id="570" name="Google Shape;570;p97"/>
          <p:cNvGrpSpPr/>
          <p:nvPr/>
        </p:nvGrpSpPr>
        <p:grpSpPr>
          <a:xfrm>
            <a:off x="-4" y="365400"/>
            <a:ext cx="9143704" cy="748841"/>
            <a:chOff x="1593000" y="2322568"/>
            <a:chExt cx="5957975" cy="643500"/>
          </a:xfrm>
        </p:grpSpPr>
        <p:sp>
          <p:nvSpPr>
            <p:cNvPr id="571" name="Google Shape;571;p97"/>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7"/>
            <p:cNvSpPr/>
            <p:nvPr/>
          </p:nvSpPr>
          <p:spPr>
            <a:xfrm>
              <a:off x="2342625" y="2399951"/>
              <a:ext cx="19407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Telling Your Story</a:t>
              </a:r>
              <a:endParaRPr sz="1800">
                <a:solidFill>
                  <a:srgbClr val="FFFFFF"/>
                </a:solidFill>
                <a:latin typeface="Roboto"/>
                <a:ea typeface="Roboto"/>
                <a:cs typeface="Roboto"/>
                <a:sym typeface="Roboto"/>
              </a:endParaRPr>
            </a:p>
          </p:txBody>
        </p:sp>
        <p:sp>
          <p:nvSpPr>
            <p:cNvPr id="575" name="Google Shape;575;p97"/>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7"/>
            <p:cNvSpPr/>
            <p:nvPr/>
          </p:nvSpPr>
          <p:spPr>
            <a:xfrm>
              <a:off x="1593000" y="2322575"/>
              <a:ext cx="690000" cy="6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577" name="Google Shape;577;p97"/>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Why are you Redesigning?</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What is your Shared Vision? </a:t>
              </a:r>
              <a:endParaRPr sz="1200">
                <a:solidFill>
                  <a:srgbClr val="002060"/>
                </a:solidFill>
                <a:latin typeface="Roboto"/>
                <a:ea typeface="Roboto"/>
                <a:cs typeface="Roboto"/>
                <a:sym typeface="Roboto"/>
              </a:endParaRPr>
            </a:p>
            <a:p>
              <a:pPr indent="-304800" lvl="0" marL="457200" rtl="0" algn="l">
                <a:lnSpc>
                  <a:spcPct val="115000"/>
                </a:lnSpc>
                <a:spcBef>
                  <a:spcPts val="0"/>
                </a:spcBef>
                <a:spcAft>
                  <a:spcPts val="0"/>
                </a:spcAft>
                <a:buClr>
                  <a:srgbClr val="002060"/>
                </a:buClr>
                <a:buSzPts val="1200"/>
                <a:buFont typeface="Roboto"/>
                <a:buChar char="●"/>
              </a:pPr>
              <a:r>
                <a:rPr lang="en" sz="1200">
                  <a:solidFill>
                    <a:srgbClr val="002060"/>
                  </a:solidFill>
                  <a:latin typeface="Roboto"/>
                  <a:ea typeface="Roboto"/>
                  <a:cs typeface="Roboto"/>
                  <a:sym typeface="Roboto"/>
                </a:rPr>
                <a:t>Design Thinking Process &amp; Your School </a:t>
              </a:r>
              <a:endParaRPr sz="1200">
                <a:solidFill>
                  <a:srgbClr val="002060"/>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98"/>
          <p:cNvSpPr txBox="1"/>
          <p:nvPr>
            <p:ph type="title"/>
          </p:nvPr>
        </p:nvSpPr>
        <p:spPr>
          <a:xfrm>
            <a:off x="555750" y="892600"/>
            <a:ext cx="80325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Show &amp; Launch</a:t>
            </a:r>
            <a:endParaRPr sz="3000"/>
          </a:p>
        </p:txBody>
      </p:sp>
      <p:sp>
        <p:nvSpPr>
          <p:cNvPr id="584" name="Google Shape;584;p98"/>
          <p:cNvSpPr/>
          <p:nvPr>
            <p:ph idx="2" type="dgm"/>
          </p:nvPr>
        </p:nvSpPr>
        <p:spPr>
          <a:xfrm>
            <a:off x="76200" y="1401100"/>
            <a:ext cx="9053700" cy="3302100"/>
          </a:xfrm>
          <a:prstGeom prst="rect">
            <a:avLst/>
          </a:prstGeom>
        </p:spPr>
        <p:txBody>
          <a:bodyPr anchorCtr="0" anchor="ctr" bIns="91425" lIns="365750" spcFirstLastPara="1" rIns="365750" wrap="square" tIns="91425">
            <a:noAutofit/>
          </a:bodyPr>
          <a:lstStyle/>
          <a:p>
            <a:pPr indent="0" lvl="0" marL="0" rtl="0" algn="ctr">
              <a:spcBef>
                <a:spcPts val="0"/>
              </a:spcBef>
              <a:spcAft>
                <a:spcPts val="0"/>
              </a:spcAft>
              <a:buNone/>
            </a:pPr>
            <a:r>
              <a:rPr lang="en" sz="1600">
                <a:solidFill>
                  <a:schemeClr val="accent2"/>
                </a:solidFill>
                <a:latin typeface="Roboto Light"/>
                <a:ea typeface="Roboto Light"/>
                <a:cs typeface="Roboto Light"/>
                <a:sym typeface="Roboto Light"/>
              </a:rPr>
              <a:t>Your Vision for Education </a:t>
            </a:r>
            <a:endParaRPr sz="16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rgbClr val="434343"/>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accent5"/>
                </a:solidFill>
                <a:latin typeface="Roboto Light"/>
                <a:ea typeface="Roboto Light"/>
                <a:cs typeface="Roboto Light"/>
                <a:sym typeface="Roboto Light"/>
              </a:rPr>
              <a:t>Complete the Redesign</a:t>
            </a:r>
            <a:r>
              <a:rPr lang="en" sz="1600">
                <a:solidFill>
                  <a:schemeClr val="accent5"/>
                </a:solidFill>
                <a:latin typeface="Roboto Light"/>
                <a:ea typeface="Roboto Light"/>
                <a:cs typeface="Roboto Light"/>
                <a:sym typeface="Roboto Light"/>
              </a:rPr>
              <a:t>			On-Site Visit &amp; Evidence 		Tell Your Story</a:t>
            </a:r>
            <a:br>
              <a:rPr lang="en" sz="1600">
                <a:solidFill>
                  <a:schemeClr val="accent5"/>
                </a:solidFill>
                <a:latin typeface="Roboto Light"/>
                <a:ea typeface="Roboto Light"/>
                <a:cs typeface="Roboto Light"/>
                <a:sym typeface="Roboto Light"/>
              </a:rPr>
            </a:br>
            <a:r>
              <a:rPr lang="en" sz="1600">
                <a:solidFill>
                  <a:schemeClr val="accent5"/>
                </a:solidFill>
                <a:latin typeface="Roboto Light"/>
                <a:ea typeface="Roboto Light"/>
                <a:cs typeface="Roboto Light"/>
                <a:sym typeface="Roboto Light"/>
              </a:rPr>
              <a:t>Workbook						Collection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For every goal area…				-Complete pre-visit 			-Create presentation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-Gap Analysis					 planning					-Involve stakeholders</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For every strategy…				-Document on-site			-Include multiple mediums</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-Action Plan					 evidence					-Present to LRC and Local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-Scoreboard					-Debrief					 Board of Education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-Analysis &amp; Plan to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scale</a:t>
            </a:r>
            <a:endParaRPr sz="1600">
              <a:solidFill>
                <a:srgbClr val="B45F06"/>
              </a:solidFill>
              <a:latin typeface="Roboto Light"/>
              <a:ea typeface="Roboto Light"/>
              <a:cs typeface="Roboto Light"/>
              <a:sym typeface="Roboto Light"/>
            </a:endParaRPr>
          </a:p>
        </p:txBody>
      </p:sp>
      <p:sp>
        <p:nvSpPr>
          <p:cNvPr id="585" name="Google Shape;585;p98"/>
          <p:cNvSpPr/>
          <p:nvPr/>
        </p:nvSpPr>
        <p:spPr>
          <a:xfrm>
            <a:off x="1061725" y="134329"/>
            <a:ext cx="1617900" cy="531600"/>
          </a:xfrm>
          <a:prstGeom prst="ellipse">
            <a:avLst/>
          </a:prstGeom>
          <a:solidFill>
            <a:srgbClr val="15284B"/>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586" name="Google Shape;586;p98"/>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587" name="Google Shape;587;p98"/>
          <p:cNvSpPr/>
          <p:nvPr/>
        </p:nvSpPr>
        <p:spPr>
          <a:xfrm>
            <a:off x="4663497" y="118800"/>
            <a:ext cx="1617900" cy="531600"/>
          </a:xfrm>
          <a:prstGeom prst="ellipse">
            <a:avLst/>
          </a:prstGeom>
          <a:solidFill>
            <a:srgbClr val="FFA400"/>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588" name="Google Shape;588;p98"/>
          <p:cNvSpPr/>
          <p:nvPr/>
        </p:nvSpPr>
        <p:spPr>
          <a:xfrm>
            <a:off x="6464382" y="118800"/>
            <a:ext cx="1617900" cy="531600"/>
          </a:xfrm>
          <a:prstGeom prst="ellipse">
            <a:avLst/>
          </a:prstGeom>
          <a:solidFill>
            <a:srgbClr val="00B796"/>
          </a:solidFill>
          <a:ln cap="flat" cmpd="sng" w="9525">
            <a:solidFill>
              <a:srgbClr val="00B796"/>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