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Lst>
  <p:notesMasterIdLst>
    <p:notesMasterId r:id="rId25"/>
  </p:notesMasterIdLst>
  <p:handoutMasterIdLst>
    <p:handoutMasterId r:id="rId26"/>
  </p:handoutMasterIdLst>
  <p:sldIdLst>
    <p:sldId id="261" r:id="rId4"/>
    <p:sldId id="1241" r:id="rId5"/>
    <p:sldId id="1250" r:id="rId6"/>
    <p:sldId id="1016" r:id="rId7"/>
    <p:sldId id="1067" r:id="rId8"/>
    <p:sldId id="1282" r:id="rId9"/>
    <p:sldId id="1253" r:id="rId10"/>
    <p:sldId id="1333" r:id="rId11"/>
    <p:sldId id="1334" r:id="rId12"/>
    <p:sldId id="1256" r:id="rId13"/>
    <p:sldId id="1299" r:id="rId14"/>
    <p:sldId id="1335" r:id="rId15"/>
    <p:sldId id="1260" r:id="rId16"/>
    <p:sldId id="1294" r:id="rId17"/>
    <p:sldId id="1336" r:id="rId18"/>
    <p:sldId id="1261" r:id="rId19"/>
    <p:sldId id="1295" r:id="rId20"/>
    <p:sldId id="1298" r:id="rId21"/>
    <p:sldId id="605" r:id="rId22"/>
    <p:sldId id="1262" r:id="rId23"/>
    <p:sldId id="1240" r:id="rId24"/>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4E5"/>
    <a:srgbClr val="941651"/>
    <a:srgbClr val="C2DF87"/>
    <a:srgbClr val="D25627"/>
    <a:srgbClr val="E57D3C"/>
    <a:srgbClr val="8E88A3"/>
    <a:srgbClr val="8B1C40"/>
    <a:srgbClr val="F6323E"/>
    <a:srgbClr val="C126B8"/>
    <a:srgbClr val="43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859" autoAdjust="0"/>
    <p:restoredTop sz="87311" autoAdjust="0"/>
  </p:normalViewPr>
  <p:slideViewPr>
    <p:cSldViewPr>
      <p:cViewPr varScale="1">
        <p:scale>
          <a:sx n="249" d="100"/>
          <a:sy n="249" d="100"/>
        </p:scale>
        <p:origin x="1688" y="176"/>
      </p:cViewPr>
      <p:guideLst>
        <p:guide orient="horz" pos="2160"/>
        <p:guide pos="3840"/>
      </p:guideLst>
    </p:cSldViewPr>
  </p:slideViewPr>
  <p:outlineViewPr>
    <p:cViewPr>
      <p:scale>
        <a:sx n="33" d="100"/>
        <a:sy n="33" d="100"/>
      </p:scale>
      <p:origin x="0" y="-492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2/19/2020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2/19/2020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68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95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894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98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07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36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602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88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97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82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4</a:t>
            </a:fld>
            <a:endParaRPr lang="en-US" dirty="0"/>
          </a:p>
        </p:txBody>
      </p:sp>
    </p:spTree>
    <p:extLst>
      <p:ext uri="{BB962C8B-B14F-4D97-AF65-F5344CB8AC3E}">
        <p14:creationId xmlns:p14="http://schemas.microsoft.com/office/powerpoint/2010/main" val="268752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35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23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46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94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97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122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2/19/2020</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2/19/2020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2/19/2020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2/19/2020</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2/19/2020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3484" y="4366782"/>
            <a:ext cx="12039600" cy="891019"/>
          </a:xfrm>
        </p:spPr>
        <p:txBody>
          <a:bodyPr>
            <a:noAutofit/>
          </a:bodyPr>
          <a:lstStyle/>
          <a:p>
            <a:r>
              <a:rPr lang="en-US" sz="3200" dirty="0">
                <a:solidFill>
                  <a:schemeClr val="tx2"/>
                </a:solidFill>
              </a:rPr>
              <a:t>Developmental Stages of Children to Lead the World in the Success of Each Student</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2189197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B58393-FB3F-2A47-B0C3-37A039AB0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3" name="Rectangle 2">
            <a:extLst>
              <a:ext uri="{FF2B5EF4-FFF2-40B4-BE49-F238E27FC236}">
                <a16:creationId xmlns:a16="http://schemas.microsoft.com/office/drawing/2014/main" id="{0133B3C5-4AA1-A84F-AC5C-022BA1D95A6F}"/>
              </a:ext>
            </a:extLst>
          </p:cNvPr>
          <p:cNvSpPr/>
          <p:nvPr/>
        </p:nvSpPr>
        <p:spPr>
          <a:xfrm>
            <a:off x="5070132" y="152400"/>
            <a:ext cx="6120923" cy="187480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FEF600"/>
                </a:solidFill>
              </a:rPr>
              <a:t>Ages 5 - 9</a:t>
            </a:r>
          </a:p>
        </p:txBody>
      </p:sp>
      <p:sp>
        <p:nvSpPr>
          <p:cNvPr id="4" name="Triangle 3">
            <a:extLst>
              <a:ext uri="{FF2B5EF4-FFF2-40B4-BE49-F238E27FC236}">
                <a16:creationId xmlns:a16="http://schemas.microsoft.com/office/drawing/2014/main" id="{7F5D4264-D18B-FD47-9770-0CD9BA406233}"/>
              </a:ext>
            </a:extLst>
          </p:cNvPr>
          <p:cNvSpPr/>
          <p:nvPr/>
        </p:nvSpPr>
        <p:spPr>
          <a:xfrm rot="10800000">
            <a:off x="5105400" y="2027200"/>
            <a:ext cx="6086410" cy="3363486"/>
          </a:xfrm>
          <a:prstGeom prst="triangle">
            <a:avLst>
              <a:gd name="adj" fmla="val 49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alibri" panose="020F0502020204030204"/>
            </a:endParaRPr>
          </a:p>
        </p:txBody>
      </p:sp>
      <p:sp>
        <p:nvSpPr>
          <p:cNvPr id="5" name="TextBox 4">
            <a:extLst>
              <a:ext uri="{FF2B5EF4-FFF2-40B4-BE49-F238E27FC236}">
                <a16:creationId xmlns:a16="http://schemas.microsoft.com/office/drawing/2014/main" id="{A757A8CA-8ADC-6540-A7C3-6EF4451AE1D9}"/>
              </a:ext>
            </a:extLst>
          </p:cNvPr>
          <p:cNvSpPr txBox="1"/>
          <p:nvPr/>
        </p:nvSpPr>
        <p:spPr>
          <a:xfrm>
            <a:off x="5744588" y="5334000"/>
            <a:ext cx="4772009" cy="923330"/>
          </a:xfrm>
          <a:prstGeom prst="rect">
            <a:avLst/>
          </a:prstGeom>
          <a:noFill/>
        </p:spPr>
        <p:txBody>
          <a:bodyPr wrap="square" rtlCol="0">
            <a:spAutoFit/>
          </a:bodyPr>
          <a:lstStyle/>
          <a:p>
            <a:pPr algn="ctr" defTabSz="609585"/>
            <a:r>
              <a:rPr lang="en-US" sz="5400" dirty="0">
                <a:solidFill>
                  <a:srgbClr val="002060"/>
                </a:solidFill>
              </a:rPr>
              <a:t>Oversight</a:t>
            </a:r>
          </a:p>
        </p:txBody>
      </p:sp>
    </p:spTree>
    <p:extLst>
      <p:ext uri="{BB962C8B-B14F-4D97-AF65-F5344CB8AC3E}">
        <p14:creationId xmlns:p14="http://schemas.microsoft.com/office/powerpoint/2010/main" val="388308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Rectangle 6">
            <a:extLst>
              <a:ext uri="{FF2B5EF4-FFF2-40B4-BE49-F238E27FC236}">
                <a16:creationId xmlns:a16="http://schemas.microsoft.com/office/drawing/2014/main" id="{E80A9055-6983-294E-B78E-A5F5C25B0C22}"/>
              </a:ext>
            </a:extLst>
          </p:cNvPr>
          <p:cNvSpPr/>
          <p:nvPr/>
        </p:nvSpPr>
        <p:spPr>
          <a:xfrm>
            <a:off x="5098750" y="82954"/>
            <a:ext cx="6120923" cy="187480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FEF600"/>
                </a:solidFill>
              </a:rPr>
              <a:t>Ages 5 - 9</a:t>
            </a:r>
          </a:p>
        </p:txBody>
      </p:sp>
      <p:sp>
        <p:nvSpPr>
          <p:cNvPr id="8" name="TextBox 7">
            <a:extLst>
              <a:ext uri="{FF2B5EF4-FFF2-40B4-BE49-F238E27FC236}">
                <a16:creationId xmlns:a16="http://schemas.microsoft.com/office/drawing/2014/main" id="{A3A31424-0902-EC4C-9970-5DCCFFC3E14E}"/>
              </a:ext>
            </a:extLst>
          </p:cNvPr>
          <p:cNvSpPr txBox="1"/>
          <p:nvPr/>
        </p:nvSpPr>
        <p:spPr>
          <a:xfrm>
            <a:off x="5098750" y="1981200"/>
            <a:ext cx="6483650" cy="3416320"/>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5400" dirty="0">
                <a:solidFill>
                  <a:schemeClr val="tx2"/>
                </a:solidFill>
              </a:rPr>
              <a:t>What are my lag measures for this developmental stage?</a:t>
            </a:r>
          </a:p>
        </p:txBody>
      </p:sp>
    </p:spTree>
    <p:extLst>
      <p:ext uri="{BB962C8B-B14F-4D97-AF65-F5344CB8AC3E}">
        <p14:creationId xmlns:p14="http://schemas.microsoft.com/office/powerpoint/2010/main" val="3385629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Rectangle 6">
            <a:extLst>
              <a:ext uri="{FF2B5EF4-FFF2-40B4-BE49-F238E27FC236}">
                <a16:creationId xmlns:a16="http://schemas.microsoft.com/office/drawing/2014/main" id="{E80A9055-6983-294E-B78E-A5F5C25B0C22}"/>
              </a:ext>
            </a:extLst>
          </p:cNvPr>
          <p:cNvSpPr/>
          <p:nvPr/>
        </p:nvSpPr>
        <p:spPr>
          <a:xfrm>
            <a:off x="5098750" y="82954"/>
            <a:ext cx="6120923" cy="187480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FEF600"/>
                </a:solidFill>
              </a:rPr>
              <a:t>Ages 5 - 9</a:t>
            </a:r>
          </a:p>
        </p:txBody>
      </p:sp>
      <p:sp>
        <p:nvSpPr>
          <p:cNvPr id="8" name="TextBox 7">
            <a:extLst>
              <a:ext uri="{FF2B5EF4-FFF2-40B4-BE49-F238E27FC236}">
                <a16:creationId xmlns:a16="http://schemas.microsoft.com/office/drawing/2014/main" id="{A3A31424-0902-EC4C-9970-5DCCFFC3E14E}"/>
              </a:ext>
            </a:extLst>
          </p:cNvPr>
          <p:cNvSpPr txBox="1"/>
          <p:nvPr/>
        </p:nvSpPr>
        <p:spPr>
          <a:xfrm>
            <a:off x="5098750" y="1981200"/>
            <a:ext cx="6788450" cy="4339650"/>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2800" dirty="0">
                <a:solidFill>
                  <a:schemeClr val="tx2"/>
                </a:solidFill>
              </a:rPr>
              <a:t>Chronic Absenteeism is less than 5%.</a:t>
            </a:r>
          </a:p>
          <a:p>
            <a:pPr marL="342900" indent="-342900">
              <a:buClr>
                <a:schemeClr val="accent1"/>
              </a:buClr>
              <a:buSzPct val="125000"/>
              <a:buFont typeface="Arial" panose="020B0604020202020204" pitchFamily="34" charset="0"/>
              <a:buChar char="•"/>
            </a:pPr>
            <a:r>
              <a:rPr lang="en-US" sz="2800" dirty="0">
                <a:solidFill>
                  <a:schemeClr val="tx2"/>
                </a:solidFill>
              </a:rPr>
              <a:t>75% of students score 3 or 4 on science, mathematics, language arts and social studies state assessments.</a:t>
            </a:r>
          </a:p>
          <a:p>
            <a:pPr marL="342900" indent="-342900">
              <a:buClr>
                <a:schemeClr val="accent1"/>
              </a:buClr>
              <a:buSzPct val="125000"/>
              <a:buFont typeface="Arial" panose="020B0604020202020204" pitchFamily="34" charset="0"/>
              <a:buChar char="•"/>
            </a:pPr>
            <a:r>
              <a:rPr lang="en-US" sz="2800" dirty="0">
                <a:solidFill>
                  <a:schemeClr val="tx2"/>
                </a:solidFill>
              </a:rPr>
              <a:t>No more than 5% of students score in level 1 on state assessments.</a:t>
            </a:r>
          </a:p>
          <a:p>
            <a:pPr marL="342900" indent="-342900">
              <a:buClr>
                <a:schemeClr val="accent1"/>
              </a:buClr>
              <a:buSzPct val="125000"/>
              <a:buFont typeface="Arial" panose="020B0604020202020204" pitchFamily="34" charset="0"/>
              <a:buChar char="•"/>
            </a:pPr>
            <a:r>
              <a:rPr lang="en-US" sz="2800" dirty="0">
                <a:solidFill>
                  <a:schemeClr val="tx2"/>
                </a:solidFill>
              </a:rPr>
              <a:t>Local Social-Emotional measurement.</a:t>
            </a:r>
          </a:p>
          <a:p>
            <a:pPr marL="342900" indent="-342900">
              <a:buClr>
                <a:schemeClr val="accent1"/>
              </a:buClr>
              <a:buSzPct val="125000"/>
              <a:buFont typeface="Arial" panose="020B0604020202020204" pitchFamily="34" charset="0"/>
              <a:buChar char="•"/>
            </a:pPr>
            <a:r>
              <a:rPr lang="en-US" sz="2800" dirty="0">
                <a:solidFill>
                  <a:schemeClr val="tx2"/>
                </a:solidFill>
              </a:rPr>
              <a:t>Survey of students and parents on satisfaction with school. </a:t>
            </a:r>
          </a:p>
          <a:p>
            <a:pPr marL="342900" indent="-342900">
              <a:buClr>
                <a:schemeClr val="accent1"/>
              </a:buClr>
              <a:buSzPct val="12500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343519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E7697-F31C-6C4F-9967-A94A0C66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6" name="Rectangle 5">
            <a:extLst>
              <a:ext uri="{FF2B5EF4-FFF2-40B4-BE49-F238E27FC236}">
                <a16:creationId xmlns:a16="http://schemas.microsoft.com/office/drawing/2014/main" id="{2E1D8F3A-6F4C-F043-973C-37617DAFF065}"/>
              </a:ext>
            </a:extLst>
          </p:cNvPr>
          <p:cNvSpPr/>
          <p:nvPr/>
        </p:nvSpPr>
        <p:spPr>
          <a:xfrm>
            <a:off x="5105283" y="152403"/>
            <a:ext cx="6106743" cy="187479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FFA300"/>
                </a:solidFill>
              </a:rPr>
              <a:t>Ages 10-15</a:t>
            </a:r>
          </a:p>
        </p:txBody>
      </p:sp>
      <p:sp>
        <p:nvSpPr>
          <p:cNvPr id="7" name="Triangle 6">
            <a:extLst>
              <a:ext uri="{FF2B5EF4-FFF2-40B4-BE49-F238E27FC236}">
                <a16:creationId xmlns:a16="http://schemas.microsoft.com/office/drawing/2014/main" id="{88E51E02-E79E-C647-9AA5-E89CA4589F03}"/>
              </a:ext>
            </a:extLst>
          </p:cNvPr>
          <p:cNvSpPr/>
          <p:nvPr/>
        </p:nvSpPr>
        <p:spPr>
          <a:xfrm rot="10800000">
            <a:off x="5105282" y="2027202"/>
            <a:ext cx="6106743" cy="3363484"/>
          </a:xfrm>
          <a:prstGeom prst="triangle">
            <a:avLst>
              <a:gd name="adj" fmla="val 4963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0C348DBC-AD4E-1F46-9F88-EB0DBCA66291}"/>
              </a:ext>
            </a:extLst>
          </p:cNvPr>
          <p:cNvSpPr txBox="1"/>
          <p:nvPr/>
        </p:nvSpPr>
        <p:spPr>
          <a:xfrm>
            <a:off x="5744588" y="5334000"/>
            <a:ext cx="4772009" cy="923330"/>
          </a:xfrm>
          <a:prstGeom prst="rect">
            <a:avLst/>
          </a:prstGeom>
          <a:noFill/>
        </p:spPr>
        <p:txBody>
          <a:bodyPr wrap="square" rtlCol="0">
            <a:spAutoFit/>
          </a:bodyPr>
          <a:lstStyle/>
          <a:p>
            <a:pPr algn="ctr" defTabSz="609585"/>
            <a:r>
              <a:rPr lang="en-US" sz="5400" dirty="0">
                <a:solidFill>
                  <a:srgbClr val="002060"/>
                </a:solidFill>
              </a:rPr>
              <a:t>Oversight</a:t>
            </a:r>
          </a:p>
        </p:txBody>
      </p:sp>
    </p:spTree>
    <p:extLst>
      <p:ext uri="{BB962C8B-B14F-4D97-AF65-F5344CB8AC3E}">
        <p14:creationId xmlns:p14="http://schemas.microsoft.com/office/powerpoint/2010/main" val="64911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8" name="Rectangle 7">
            <a:extLst>
              <a:ext uri="{FF2B5EF4-FFF2-40B4-BE49-F238E27FC236}">
                <a16:creationId xmlns:a16="http://schemas.microsoft.com/office/drawing/2014/main" id="{FD3BD459-1941-E243-9DA9-7FD6E5EF89EE}"/>
              </a:ext>
            </a:extLst>
          </p:cNvPr>
          <p:cNvSpPr/>
          <p:nvPr/>
        </p:nvSpPr>
        <p:spPr>
          <a:xfrm>
            <a:off x="5105283" y="152403"/>
            <a:ext cx="6106743" cy="187479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FFA300"/>
                </a:solidFill>
              </a:rPr>
              <a:t>Ages 10-15</a:t>
            </a:r>
          </a:p>
        </p:txBody>
      </p:sp>
      <p:sp>
        <p:nvSpPr>
          <p:cNvPr id="6" name="TextBox 5">
            <a:extLst>
              <a:ext uri="{FF2B5EF4-FFF2-40B4-BE49-F238E27FC236}">
                <a16:creationId xmlns:a16="http://schemas.microsoft.com/office/drawing/2014/main" id="{1174E6B2-582D-7E42-9AA7-CC483E142DA5}"/>
              </a:ext>
            </a:extLst>
          </p:cNvPr>
          <p:cNvSpPr txBox="1"/>
          <p:nvPr/>
        </p:nvSpPr>
        <p:spPr>
          <a:xfrm>
            <a:off x="5098750" y="1981200"/>
            <a:ext cx="6483650" cy="3416320"/>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5400" dirty="0">
                <a:solidFill>
                  <a:schemeClr val="tx2"/>
                </a:solidFill>
              </a:rPr>
              <a:t>What are my lag measures for this developmental stage?</a:t>
            </a:r>
          </a:p>
        </p:txBody>
      </p:sp>
    </p:spTree>
    <p:extLst>
      <p:ext uri="{BB962C8B-B14F-4D97-AF65-F5344CB8AC3E}">
        <p14:creationId xmlns:p14="http://schemas.microsoft.com/office/powerpoint/2010/main" val="326455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8" name="Rectangle 7">
            <a:extLst>
              <a:ext uri="{FF2B5EF4-FFF2-40B4-BE49-F238E27FC236}">
                <a16:creationId xmlns:a16="http://schemas.microsoft.com/office/drawing/2014/main" id="{FD3BD459-1941-E243-9DA9-7FD6E5EF89EE}"/>
              </a:ext>
            </a:extLst>
          </p:cNvPr>
          <p:cNvSpPr/>
          <p:nvPr/>
        </p:nvSpPr>
        <p:spPr>
          <a:xfrm>
            <a:off x="5105283" y="152403"/>
            <a:ext cx="6106743" cy="187479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FFA300"/>
                </a:solidFill>
              </a:rPr>
              <a:t>Ages 10-15</a:t>
            </a:r>
          </a:p>
        </p:txBody>
      </p:sp>
      <p:sp>
        <p:nvSpPr>
          <p:cNvPr id="7" name="TextBox 6">
            <a:extLst>
              <a:ext uri="{FF2B5EF4-FFF2-40B4-BE49-F238E27FC236}">
                <a16:creationId xmlns:a16="http://schemas.microsoft.com/office/drawing/2014/main" id="{E0E30E04-4C14-9244-9C27-801CDE01E341}"/>
              </a:ext>
            </a:extLst>
          </p:cNvPr>
          <p:cNvSpPr txBox="1"/>
          <p:nvPr/>
        </p:nvSpPr>
        <p:spPr>
          <a:xfrm>
            <a:off x="5084348" y="2027202"/>
            <a:ext cx="7031451" cy="4154984"/>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2000" dirty="0">
                <a:solidFill>
                  <a:schemeClr val="tx2"/>
                </a:solidFill>
              </a:rPr>
              <a:t>Chronic Absenteeism is less than 5%.</a:t>
            </a:r>
          </a:p>
          <a:p>
            <a:pPr marL="342900" indent="-342900">
              <a:buClr>
                <a:schemeClr val="accent1"/>
              </a:buClr>
              <a:buSzPct val="125000"/>
              <a:buFont typeface="Arial" panose="020B0604020202020204" pitchFamily="34" charset="0"/>
              <a:buChar char="•"/>
            </a:pPr>
            <a:r>
              <a:rPr lang="en-US" sz="2000" dirty="0">
                <a:solidFill>
                  <a:schemeClr val="tx2"/>
                </a:solidFill>
              </a:rPr>
              <a:t>95% of students involved in 2-5 extra curricular activities in or out of school.</a:t>
            </a:r>
          </a:p>
          <a:p>
            <a:pPr marL="342900" indent="-342900">
              <a:buClr>
                <a:schemeClr val="accent1"/>
              </a:buClr>
              <a:buSzPct val="125000"/>
              <a:buFont typeface="Arial" panose="020B0604020202020204" pitchFamily="34" charset="0"/>
              <a:buChar char="•"/>
            </a:pPr>
            <a:r>
              <a:rPr lang="en-US" sz="2000" dirty="0">
                <a:solidFill>
                  <a:schemeClr val="tx2"/>
                </a:solidFill>
              </a:rPr>
              <a:t>100% of students have an IPS.</a:t>
            </a:r>
          </a:p>
          <a:p>
            <a:pPr marL="342900" indent="-342900">
              <a:buClr>
                <a:schemeClr val="accent1"/>
              </a:buClr>
              <a:buSzPct val="125000"/>
              <a:buFont typeface="Arial" panose="020B0604020202020204" pitchFamily="34" charset="0"/>
              <a:buChar char="•"/>
            </a:pPr>
            <a:r>
              <a:rPr lang="en-US" sz="2000" dirty="0">
                <a:solidFill>
                  <a:schemeClr val="tx2"/>
                </a:solidFill>
              </a:rPr>
              <a:t>75% of students score 3 or 4 on science, mathematics, language arts and social studies state assessments.</a:t>
            </a:r>
          </a:p>
          <a:p>
            <a:pPr marL="342900" indent="-342900">
              <a:buClr>
                <a:schemeClr val="accent1"/>
              </a:buClr>
              <a:buSzPct val="125000"/>
              <a:buFont typeface="Arial" panose="020B0604020202020204" pitchFamily="34" charset="0"/>
              <a:buChar char="•"/>
            </a:pPr>
            <a:r>
              <a:rPr lang="en-US" sz="2000" dirty="0">
                <a:solidFill>
                  <a:schemeClr val="tx2"/>
                </a:solidFill>
              </a:rPr>
              <a:t>No more than 5% of students score in level 1 on state assessments.</a:t>
            </a:r>
          </a:p>
          <a:p>
            <a:pPr marL="342900" indent="-342900">
              <a:buClr>
                <a:schemeClr val="accent1"/>
              </a:buClr>
              <a:buSzPct val="125000"/>
              <a:buFont typeface="Arial" panose="020B0604020202020204" pitchFamily="34" charset="0"/>
              <a:buChar char="•"/>
            </a:pPr>
            <a:r>
              <a:rPr lang="en-US" sz="2000" dirty="0">
                <a:solidFill>
                  <a:schemeClr val="tx2"/>
                </a:solidFill>
              </a:rPr>
              <a:t>Suspension and Expulsion rates and procedures.</a:t>
            </a:r>
          </a:p>
          <a:p>
            <a:pPr marL="342900" indent="-342900">
              <a:buClr>
                <a:schemeClr val="accent1"/>
              </a:buClr>
              <a:buSzPct val="125000"/>
              <a:buFont typeface="Arial" panose="020B0604020202020204" pitchFamily="34" charset="0"/>
              <a:buChar char="•"/>
            </a:pPr>
            <a:r>
              <a:rPr lang="en-US" sz="2000" dirty="0">
                <a:solidFill>
                  <a:schemeClr val="tx2"/>
                </a:solidFill>
              </a:rPr>
              <a:t>Local Social-Emotional measurement.</a:t>
            </a:r>
          </a:p>
          <a:p>
            <a:pPr marL="342900" indent="-342900">
              <a:buClr>
                <a:schemeClr val="accent1"/>
              </a:buClr>
              <a:buSzPct val="125000"/>
              <a:buFont typeface="Arial" panose="020B0604020202020204" pitchFamily="34" charset="0"/>
              <a:buChar char="•"/>
            </a:pPr>
            <a:r>
              <a:rPr lang="en-US" sz="2000" dirty="0">
                <a:solidFill>
                  <a:schemeClr val="tx2"/>
                </a:solidFill>
              </a:rPr>
              <a:t>Survey of students and parents on satisfaction with school. </a:t>
            </a:r>
          </a:p>
          <a:p>
            <a:pPr marL="342900" indent="-342900">
              <a:buClr>
                <a:schemeClr val="accent1"/>
              </a:buClr>
              <a:buSzPct val="12500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2451585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47D027-7E73-CB46-810A-A552FFF798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5" name="TextBox 4">
            <a:extLst>
              <a:ext uri="{FF2B5EF4-FFF2-40B4-BE49-F238E27FC236}">
                <a16:creationId xmlns:a16="http://schemas.microsoft.com/office/drawing/2014/main" id="{967C35A3-E394-B74E-B260-D12F9DB1FF64}"/>
              </a:ext>
            </a:extLst>
          </p:cNvPr>
          <p:cNvSpPr txBox="1"/>
          <p:nvPr/>
        </p:nvSpPr>
        <p:spPr>
          <a:xfrm>
            <a:off x="5687907" y="4648200"/>
            <a:ext cx="4908095" cy="1754326"/>
          </a:xfrm>
          <a:prstGeom prst="rect">
            <a:avLst/>
          </a:prstGeom>
          <a:noFill/>
        </p:spPr>
        <p:txBody>
          <a:bodyPr wrap="square" rtlCol="0">
            <a:spAutoFit/>
          </a:bodyPr>
          <a:lstStyle/>
          <a:p>
            <a:pPr algn="ctr" defTabSz="609585"/>
            <a:r>
              <a:rPr lang="en-US" sz="5400" dirty="0">
                <a:solidFill>
                  <a:srgbClr val="002060"/>
                </a:solidFill>
              </a:rPr>
              <a:t>Oversight and</a:t>
            </a:r>
          </a:p>
          <a:p>
            <a:pPr algn="ctr" defTabSz="609585"/>
            <a:r>
              <a:rPr lang="en-US" sz="5400" dirty="0">
                <a:solidFill>
                  <a:srgbClr val="002060"/>
                </a:solidFill>
              </a:rPr>
              <a:t>Influence</a:t>
            </a:r>
          </a:p>
        </p:txBody>
      </p:sp>
      <p:sp>
        <p:nvSpPr>
          <p:cNvPr id="6" name="Rectangle 5">
            <a:extLst>
              <a:ext uri="{FF2B5EF4-FFF2-40B4-BE49-F238E27FC236}">
                <a16:creationId xmlns:a16="http://schemas.microsoft.com/office/drawing/2014/main" id="{A4FCA26F-213D-FE45-A6D0-D1D62F2862B8}"/>
              </a:ext>
            </a:extLst>
          </p:cNvPr>
          <p:cNvSpPr/>
          <p:nvPr/>
        </p:nvSpPr>
        <p:spPr>
          <a:xfrm>
            <a:off x="5093633" y="158621"/>
            <a:ext cx="6096644" cy="1711618"/>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22D9E5"/>
                </a:solidFill>
              </a:rPr>
              <a:t>Ages 16-20</a:t>
            </a:r>
          </a:p>
        </p:txBody>
      </p:sp>
      <p:sp>
        <p:nvSpPr>
          <p:cNvPr id="7" name="Triangle 6">
            <a:extLst>
              <a:ext uri="{FF2B5EF4-FFF2-40B4-BE49-F238E27FC236}">
                <a16:creationId xmlns:a16="http://schemas.microsoft.com/office/drawing/2014/main" id="{06C6738B-CE30-274C-A8F5-E29B883CD0B6}"/>
              </a:ext>
            </a:extLst>
          </p:cNvPr>
          <p:cNvSpPr/>
          <p:nvPr/>
        </p:nvSpPr>
        <p:spPr>
          <a:xfrm rot="10800000">
            <a:off x="5097193" y="1860908"/>
            <a:ext cx="6093083" cy="3070728"/>
          </a:xfrm>
          <a:prstGeom prst="triangle">
            <a:avLst>
              <a:gd name="adj" fmla="val 49636"/>
            </a:avLst>
          </a:prstGeom>
          <a:solidFill>
            <a:srgbClr val="40B4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alibri" panose="020F0502020204030204"/>
            </a:endParaRPr>
          </a:p>
        </p:txBody>
      </p:sp>
    </p:spTree>
    <p:extLst>
      <p:ext uri="{BB962C8B-B14F-4D97-AF65-F5344CB8AC3E}">
        <p14:creationId xmlns:p14="http://schemas.microsoft.com/office/powerpoint/2010/main" val="830978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Rectangle 6">
            <a:extLst>
              <a:ext uri="{FF2B5EF4-FFF2-40B4-BE49-F238E27FC236}">
                <a16:creationId xmlns:a16="http://schemas.microsoft.com/office/drawing/2014/main" id="{5C1142FE-265E-BE47-8590-ECB1A85368D8}"/>
              </a:ext>
            </a:extLst>
          </p:cNvPr>
          <p:cNvSpPr/>
          <p:nvPr/>
        </p:nvSpPr>
        <p:spPr>
          <a:xfrm>
            <a:off x="5093633" y="158621"/>
            <a:ext cx="6096644" cy="1711618"/>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22D9E5"/>
                </a:solidFill>
              </a:rPr>
              <a:t>Ages 16-20</a:t>
            </a:r>
          </a:p>
        </p:txBody>
      </p:sp>
      <p:sp>
        <p:nvSpPr>
          <p:cNvPr id="6" name="TextBox 5">
            <a:extLst>
              <a:ext uri="{FF2B5EF4-FFF2-40B4-BE49-F238E27FC236}">
                <a16:creationId xmlns:a16="http://schemas.microsoft.com/office/drawing/2014/main" id="{FBA8E538-0327-014A-BA27-FFE94B90910F}"/>
              </a:ext>
            </a:extLst>
          </p:cNvPr>
          <p:cNvSpPr txBox="1"/>
          <p:nvPr/>
        </p:nvSpPr>
        <p:spPr>
          <a:xfrm>
            <a:off x="5098750" y="1981200"/>
            <a:ext cx="6483650" cy="3416320"/>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5400" dirty="0">
                <a:solidFill>
                  <a:schemeClr val="tx2"/>
                </a:solidFill>
              </a:rPr>
              <a:t>What are my lag measures for this developmental stage?</a:t>
            </a:r>
          </a:p>
        </p:txBody>
      </p:sp>
    </p:spTree>
    <p:extLst>
      <p:ext uri="{BB962C8B-B14F-4D97-AF65-F5344CB8AC3E}">
        <p14:creationId xmlns:p14="http://schemas.microsoft.com/office/powerpoint/2010/main" val="663490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Rectangle 6">
            <a:extLst>
              <a:ext uri="{FF2B5EF4-FFF2-40B4-BE49-F238E27FC236}">
                <a16:creationId xmlns:a16="http://schemas.microsoft.com/office/drawing/2014/main" id="{5C1142FE-265E-BE47-8590-ECB1A85368D8}"/>
              </a:ext>
            </a:extLst>
          </p:cNvPr>
          <p:cNvSpPr/>
          <p:nvPr/>
        </p:nvSpPr>
        <p:spPr>
          <a:xfrm>
            <a:off x="5093633" y="158621"/>
            <a:ext cx="6096644" cy="1711618"/>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22D9E5"/>
                </a:solidFill>
              </a:rPr>
              <a:t>Ages 16-20</a:t>
            </a:r>
          </a:p>
        </p:txBody>
      </p:sp>
      <p:sp>
        <p:nvSpPr>
          <p:cNvPr id="6" name="TextBox 5">
            <a:extLst>
              <a:ext uri="{FF2B5EF4-FFF2-40B4-BE49-F238E27FC236}">
                <a16:creationId xmlns:a16="http://schemas.microsoft.com/office/drawing/2014/main" id="{1B0A2A21-C50F-E04C-A020-04AFA110B6F9}"/>
              </a:ext>
            </a:extLst>
          </p:cNvPr>
          <p:cNvSpPr txBox="1"/>
          <p:nvPr/>
        </p:nvSpPr>
        <p:spPr>
          <a:xfrm>
            <a:off x="5084348" y="2027202"/>
            <a:ext cx="7031451" cy="3847207"/>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2200" dirty="0">
                <a:solidFill>
                  <a:schemeClr val="tx2"/>
                </a:solidFill>
              </a:rPr>
              <a:t>Chronic Absenteeism is less than 5%.</a:t>
            </a:r>
          </a:p>
          <a:p>
            <a:pPr marL="342900" indent="-342900">
              <a:buClr>
                <a:schemeClr val="accent1"/>
              </a:buClr>
              <a:buSzPct val="125000"/>
              <a:buFont typeface="Arial" panose="020B0604020202020204" pitchFamily="34" charset="0"/>
              <a:buChar char="•"/>
            </a:pPr>
            <a:r>
              <a:rPr lang="en-US" sz="2200" dirty="0">
                <a:solidFill>
                  <a:schemeClr val="tx2"/>
                </a:solidFill>
              </a:rPr>
              <a:t>95% of students involved in 2-5 extra curricular activities in or out of school.</a:t>
            </a:r>
          </a:p>
          <a:p>
            <a:pPr marL="342900" indent="-342900">
              <a:buClr>
                <a:schemeClr val="accent1"/>
              </a:buClr>
              <a:buSzPct val="125000"/>
              <a:buFont typeface="Arial" panose="020B0604020202020204" pitchFamily="34" charset="0"/>
              <a:buChar char="•"/>
            </a:pPr>
            <a:r>
              <a:rPr lang="en-US" sz="2200" dirty="0">
                <a:solidFill>
                  <a:schemeClr val="tx2"/>
                </a:solidFill>
              </a:rPr>
              <a:t>100% of students execute their IPS</a:t>
            </a:r>
          </a:p>
          <a:p>
            <a:pPr marL="342900" indent="-342900">
              <a:buClr>
                <a:schemeClr val="accent1"/>
              </a:buClr>
              <a:buSzPct val="125000"/>
              <a:buFont typeface="Arial" panose="020B0604020202020204" pitchFamily="34" charset="0"/>
              <a:buChar char="•"/>
            </a:pPr>
            <a:r>
              <a:rPr lang="en-US" sz="2200" dirty="0">
                <a:solidFill>
                  <a:schemeClr val="tx2"/>
                </a:solidFill>
              </a:rPr>
              <a:t>95% of students score Silver level or above on ACT WorkKeys</a:t>
            </a:r>
          </a:p>
          <a:p>
            <a:pPr marL="342900" indent="-342900">
              <a:buClr>
                <a:schemeClr val="accent1"/>
              </a:buClr>
              <a:buSzPct val="125000"/>
              <a:buFont typeface="Arial" panose="020B0604020202020204" pitchFamily="34" charset="0"/>
              <a:buChar char="•"/>
            </a:pPr>
            <a:r>
              <a:rPr lang="en-US" sz="2200" dirty="0">
                <a:solidFill>
                  <a:schemeClr val="tx2"/>
                </a:solidFill>
              </a:rPr>
              <a:t>75% of students score college ready on ACT exam.</a:t>
            </a:r>
          </a:p>
          <a:p>
            <a:pPr marL="342900" indent="-342900">
              <a:buClr>
                <a:schemeClr val="accent1"/>
              </a:buClr>
              <a:buSzPct val="125000"/>
              <a:buFont typeface="Arial" panose="020B0604020202020204" pitchFamily="34" charset="0"/>
              <a:buChar char="•"/>
            </a:pPr>
            <a:r>
              <a:rPr lang="en-US" sz="2200" dirty="0">
                <a:solidFill>
                  <a:schemeClr val="tx2"/>
                </a:solidFill>
              </a:rPr>
              <a:t>Local Social-Emotional measurement.</a:t>
            </a:r>
          </a:p>
          <a:p>
            <a:pPr marL="342900" indent="-342900">
              <a:buClr>
                <a:schemeClr val="accent1"/>
              </a:buClr>
              <a:buSzPct val="125000"/>
              <a:buFont typeface="Arial" panose="020B0604020202020204" pitchFamily="34" charset="0"/>
              <a:buChar char="•"/>
            </a:pPr>
            <a:r>
              <a:rPr lang="en-US" sz="2200" dirty="0">
                <a:solidFill>
                  <a:schemeClr val="tx2"/>
                </a:solidFill>
              </a:rPr>
              <a:t>Survey of students and parents on satisfaction with school. </a:t>
            </a:r>
          </a:p>
          <a:p>
            <a:pPr marL="342900" indent="-342900">
              <a:buClr>
                <a:schemeClr val="accent1"/>
              </a:buClr>
              <a:buSzPct val="12500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1486298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6700" dirty="0">
                <a:solidFill>
                  <a:srgbClr val="12284C"/>
                </a:solidFill>
                <a:latin typeface="Open Sans"/>
              </a:rPr>
              <a:t>Kansas leads the </a:t>
            </a:r>
            <a:r>
              <a:rPr lang="en-US" sz="6700" b="1" dirty="0">
                <a:solidFill>
                  <a:srgbClr val="FFA400"/>
                </a:solidFill>
                <a:latin typeface="Open Sans"/>
              </a:rPr>
              <a:t>world</a:t>
            </a:r>
            <a:r>
              <a:rPr lang="en-US" sz="6700"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Open Sans Ligh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1AFE13-AC0F-844F-96BE-8AD179E05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pic>
        <p:nvPicPr>
          <p:cNvPr id="3" name="Picture 2">
            <a:extLst>
              <a:ext uri="{FF2B5EF4-FFF2-40B4-BE49-F238E27FC236}">
                <a16:creationId xmlns:a16="http://schemas.microsoft.com/office/drawing/2014/main" id="{781AC44C-088F-7A4C-B610-CBB224A5BAA5}"/>
              </a:ext>
            </a:extLst>
          </p:cNvPr>
          <p:cNvPicPr>
            <a:picLocks noChangeAspect="1"/>
          </p:cNvPicPr>
          <p:nvPr/>
        </p:nvPicPr>
        <p:blipFill>
          <a:blip r:embed="rId4"/>
          <a:stretch>
            <a:fillRect/>
          </a:stretch>
        </p:blipFill>
        <p:spPr>
          <a:xfrm>
            <a:off x="5867400" y="299524"/>
            <a:ext cx="3781217" cy="5676977"/>
          </a:xfrm>
          <a:prstGeom prst="rect">
            <a:avLst/>
          </a:prstGeom>
        </p:spPr>
      </p:pic>
    </p:spTree>
    <p:extLst>
      <p:ext uri="{BB962C8B-B14F-4D97-AF65-F5344CB8AC3E}">
        <p14:creationId xmlns:p14="http://schemas.microsoft.com/office/powerpoint/2010/main" val="617034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0">
            <a:extLst>
              <a:ext uri="{FF2B5EF4-FFF2-40B4-BE49-F238E27FC236}">
                <a16:creationId xmlns:a16="http://schemas.microsoft.com/office/drawing/2014/main" id="{003793C2-E716-6047-8430-89B484141909}"/>
              </a:ext>
            </a:extLst>
          </p:cNvPr>
          <p:cNvSpPr txBox="1">
            <a:spLocks/>
          </p:cNvSpPr>
          <p:nvPr/>
        </p:nvSpPr>
        <p:spPr>
          <a:xfrm>
            <a:off x="1049572" y="152400"/>
            <a:ext cx="10092856" cy="561915"/>
          </a:xfrm>
          <a:prstGeom prst="rect">
            <a:avLst/>
          </a:prstGeom>
        </p:spPr>
        <p:txBody>
          <a:bodyPr spcFirstLastPara="1" wrap="square"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defTabSz="914377">
              <a:spcBef>
                <a:spcPts val="0"/>
              </a:spcBef>
            </a:pPr>
            <a:r>
              <a:rPr lang="en-US" sz="4800" dirty="0">
                <a:solidFill>
                  <a:srgbClr val="12284C"/>
                </a:solidFill>
                <a:latin typeface="Open Sans"/>
                <a:ea typeface="Roboto"/>
                <a:cs typeface="Roboto"/>
                <a:sym typeface="Roboto"/>
              </a:rPr>
              <a:t>Kansas School Redesign Principles</a:t>
            </a:r>
          </a:p>
        </p:txBody>
      </p:sp>
      <p:graphicFrame>
        <p:nvGraphicFramePr>
          <p:cNvPr id="5" name="Shape 723">
            <a:extLst>
              <a:ext uri="{FF2B5EF4-FFF2-40B4-BE49-F238E27FC236}">
                <a16:creationId xmlns:a16="http://schemas.microsoft.com/office/drawing/2014/main" id="{8C6528C9-80D8-E74D-879C-624C4BAAE90D}"/>
              </a:ext>
            </a:extLst>
          </p:cNvPr>
          <p:cNvGraphicFramePr/>
          <p:nvPr>
            <p:extLst>
              <p:ext uri="{D42A27DB-BD31-4B8C-83A1-F6EECF244321}">
                <p14:modId xmlns:p14="http://schemas.microsoft.com/office/powerpoint/2010/main" val="2988534291"/>
              </p:ext>
            </p:extLst>
          </p:nvPr>
        </p:nvGraphicFramePr>
        <p:xfrm>
          <a:off x="685800" y="762000"/>
          <a:ext cx="10591800" cy="5427371"/>
        </p:xfrm>
        <a:graphic>
          <a:graphicData uri="http://schemas.openxmlformats.org/drawingml/2006/table">
            <a:tbl>
              <a:tblPr>
                <a:noFill/>
              </a:tblPr>
              <a:tblGrid>
                <a:gridCol w="5295900">
                  <a:extLst>
                    <a:ext uri="{9D8B030D-6E8A-4147-A177-3AD203B41FA5}">
                      <a16:colId xmlns:a16="http://schemas.microsoft.com/office/drawing/2014/main" val="20000"/>
                    </a:ext>
                  </a:extLst>
                </a:gridCol>
                <a:gridCol w="5295900">
                  <a:extLst>
                    <a:ext uri="{9D8B030D-6E8A-4147-A177-3AD203B41FA5}">
                      <a16:colId xmlns:a16="http://schemas.microsoft.com/office/drawing/2014/main" val="20001"/>
                    </a:ext>
                  </a:extLst>
                </a:gridCol>
              </a:tblGrid>
              <a:tr h="1159471">
                <a:tc>
                  <a:txBody>
                    <a:bodyPr/>
                    <a:lstStyle/>
                    <a:p>
                      <a:pPr marL="0" lvl="0" indent="0" algn="ctr" rtl="0">
                        <a:spcBef>
                          <a:spcPts val="0"/>
                        </a:spcBef>
                        <a:spcAft>
                          <a:spcPts val="0"/>
                        </a:spcAft>
                        <a:buNone/>
                      </a:pPr>
                      <a:r>
                        <a:rPr lang="en" sz="3200" b="1" dirty="0">
                          <a:solidFill>
                            <a:srgbClr val="FFFFFF"/>
                          </a:solidFill>
                        </a:rPr>
                        <a:t>Student Success Skills</a:t>
                      </a:r>
                      <a:endParaRPr sz="32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sz="3200" b="1" dirty="0">
                          <a:solidFill>
                            <a:srgbClr val="FFFFFF"/>
                          </a:solidFill>
                        </a:rPr>
                        <a:t>Family, Business, and </a:t>
                      </a:r>
                    </a:p>
                    <a:p>
                      <a:pPr marL="0" lvl="0" indent="0" algn="ctr" rtl="0">
                        <a:spcBef>
                          <a:spcPts val="0"/>
                        </a:spcBef>
                        <a:spcAft>
                          <a:spcPts val="0"/>
                        </a:spcAft>
                        <a:buClr>
                          <a:schemeClr val="dk1"/>
                        </a:buClr>
                        <a:buSzPts val="1100"/>
                        <a:buFont typeface="Arial"/>
                        <a:buNone/>
                      </a:pPr>
                      <a:r>
                        <a:rPr lang="en" sz="3200" b="1" dirty="0">
                          <a:solidFill>
                            <a:srgbClr val="FFFFFF"/>
                          </a:solidFill>
                        </a:rPr>
                        <a:t>Community Partnerships</a:t>
                      </a:r>
                      <a:endParaRPr sz="32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718824">
                <a:tc>
                  <a:txBody>
                    <a:bodyPr/>
                    <a:lstStyle/>
                    <a:p>
                      <a:pPr marL="0" lvl="0" indent="0" algn="ctr" rtl="0">
                        <a:spcBef>
                          <a:spcPts val="0"/>
                        </a:spcBef>
                        <a:spcAft>
                          <a:spcPts val="0"/>
                        </a:spcAft>
                        <a:buClr>
                          <a:schemeClr val="dk1"/>
                        </a:buClr>
                        <a:buSzPts val="1100"/>
                        <a:buFont typeface="Arial"/>
                        <a:buNone/>
                      </a:pPr>
                      <a:r>
                        <a:rPr lang="en" sz="2800" dirty="0">
                          <a:solidFill>
                            <a:schemeClr val="tx2"/>
                          </a:solidFill>
                        </a:rPr>
                        <a:t>There is an integrated approach to develop student social-emotional learning.</a:t>
                      </a:r>
                      <a:endParaRPr sz="28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800" dirty="0">
                          <a:solidFill>
                            <a:schemeClr val="tx2"/>
                          </a:solidFill>
                        </a:rPr>
                        <a:t>Partnerships are based on mutually beneficial relationships and collaboration.</a:t>
                      </a:r>
                      <a:endParaRPr sz="28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633457">
                <a:tc>
                  <a:txBody>
                    <a:bodyPr/>
                    <a:lstStyle/>
                    <a:p>
                      <a:pPr marL="0" lvl="0" indent="0" algn="ctr" rtl="0">
                        <a:spcBef>
                          <a:spcPts val="0"/>
                        </a:spcBef>
                        <a:spcAft>
                          <a:spcPts val="0"/>
                        </a:spcAft>
                        <a:buNone/>
                      </a:pPr>
                      <a:r>
                        <a:rPr lang="en" sz="3200" b="1" dirty="0">
                          <a:solidFill>
                            <a:srgbClr val="FFFFFF"/>
                          </a:solidFill>
                        </a:rPr>
                        <a:t>Personalized Learning</a:t>
                      </a:r>
                      <a:endParaRPr sz="3200" b="1" dirty="0">
                        <a:solidFill>
                          <a:srgbClr val="FFFFFF"/>
                        </a:solidFill>
                      </a:endParaRPr>
                    </a:p>
                  </a:txBody>
                  <a:tcPr marL="88629" marR="88629" marT="88629" marB="88629"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3200" b="1" dirty="0">
                          <a:solidFill>
                            <a:srgbClr val="FFFFFF"/>
                          </a:solidFill>
                        </a:rPr>
                        <a:t>Real World Application</a:t>
                      </a:r>
                      <a:endParaRPr sz="3200" b="1" dirty="0">
                        <a:solidFill>
                          <a:srgbClr val="FFFFFF"/>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802859">
                <a:tc>
                  <a:txBody>
                    <a:bodyPr/>
                    <a:lstStyle/>
                    <a:p>
                      <a:pPr marL="0" lvl="0" indent="0" algn="ctr" rtl="0">
                        <a:spcBef>
                          <a:spcPts val="0"/>
                        </a:spcBef>
                        <a:spcAft>
                          <a:spcPts val="0"/>
                        </a:spcAft>
                        <a:buNone/>
                      </a:pPr>
                      <a:r>
                        <a:rPr lang="en" sz="2800" dirty="0">
                          <a:solidFill>
                            <a:schemeClr val="tx2"/>
                          </a:solidFill>
                        </a:rPr>
                        <a:t>Teachers support students </a:t>
                      </a:r>
                    </a:p>
                    <a:p>
                      <a:pPr marL="0" lvl="0" indent="0" algn="ctr" rtl="0">
                        <a:spcBef>
                          <a:spcPts val="0"/>
                        </a:spcBef>
                        <a:spcAft>
                          <a:spcPts val="0"/>
                        </a:spcAft>
                        <a:buNone/>
                      </a:pPr>
                      <a:r>
                        <a:rPr lang="en" sz="2800" dirty="0">
                          <a:solidFill>
                            <a:schemeClr val="tx2"/>
                          </a:solidFill>
                        </a:rPr>
                        <a:t>to have choice over their time, </a:t>
                      </a:r>
                    </a:p>
                    <a:p>
                      <a:pPr marL="0" lvl="0" indent="0" algn="ctr" rtl="0">
                        <a:spcBef>
                          <a:spcPts val="0"/>
                        </a:spcBef>
                        <a:spcAft>
                          <a:spcPts val="0"/>
                        </a:spcAft>
                        <a:buNone/>
                      </a:pPr>
                      <a:r>
                        <a:rPr lang="en" sz="2800" dirty="0">
                          <a:solidFill>
                            <a:schemeClr val="tx2"/>
                          </a:solidFill>
                        </a:rPr>
                        <a:t>place, pace and path.</a:t>
                      </a:r>
                      <a:endParaRPr sz="2800" b="1"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800" dirty="0">
                          <a:solidFill>
                            <a:schemeClr val="tx2"/>
                          </a:solidFill>
                        </a:rPr>
                        <a:t>Project-based learning, internships, and civic engagement makes learning relevant.</a:t>
                      </a:r>
                      <a:endParaRPr sz="2800" dirty="0">
                        <a:solidFill>
                          <a:schemeClr val="tx2"/>
                        </a:solidFill>
                      </a:endParaRPr>
                    </a:p>
                  </a:txBody>
                  <a:tcPr marL="88629" marR="88629" marT="88629" marB="88629">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83313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AEFD3-D959-F341-8A1C-0F9736FF3D73}"/>
              </a:ext>
            </a:extLst>
          </p:cNvPr>
          <p:cNvSpPr txBox="1"/>
          <p:nvPr/>
        </p:nvSpPr>
        <p:spPr>
          <a:xfrm>
            <a:off x="5867398" y="4631"/>
            <a:ext cx="6324601" cy="6412846"/>
          </a:xfrm>
          <a:prstGeom prst="rect">
            <a:avLst/>
          </a:prstGeom>
          <a:noFill/>
        </p:spPr>
        <p:txBody>
          <a:bodyPr wrap="square" rtlCol="0">
            <a:spAutoFit/>
          </a:bodyPr>
          <a:lstStyle/>
          <a:p>
            <a:pPr defTabSz="609585"/>
            <a:r>
              <a:rPr lang="en-US" sz="2667" dirty="0">
                <a:solidFill>
                  <a:srgbClr val="002060"/>
                </a:solidFill>
                <a:ea typeface="Open Sans" panose="020B0606030504020204" pitchFamily="34" charset="0"/>
                <a:cs typeface="Open Sans" panose="020B0606030504020204" pitchFamily="34" charset="0"/>
              </a:rPr>
              <a:t>One of the biggest reasons most of us don't set out to achieve a huge goal is that we think we first need to develop a comprehensively detailed grand plan, one where every step is charted, every milestone identified—where success is pre-ordained. </a:t>
            </a:r>
          </a:p>
          <a:p>
            <a:pPr defTabSz="609585"/>
            <a:endParaRPr lang="en-US" sz="2667" dirty="0">
              <a:solidFill>
                <a:srgbClr val="002060"/>
              </a:solidFill>
              <a:ea typeface="Open Sans" panose="020B0606030504020204" pitchFamily="34" charset="0"/>
              <a:cs typeface="Open Sans" panose="020B0606030504020204" pitchFamily="34" charset="0"/>
            </a:endParaRPr>
          </a:p>
          <a:p>
            <a:pPr defTabSz="609585"/>
            <a:r>
              <a:rPr lang="en-US" sz="2667" dirty="0">
                <a:solidFill>
                  <a:srgbClr val="002060"/>
                </a:solidFill>
                <a:ea typeface="Open Sans" panose="020B0606030504020204" pitchFamily="34" charset="0"/>
                <a:cs typeface="Open Sans" panose="020B0606030504020204" pitchFamily="34" charset="0"/>
              </a:rPr>
              <a:t>But because we don't have that kind of plan—because creating that kind of plan is basically impossible—we hesitate. We need to see an end before we see a beginning. </a:t>
            </a:r>
          </a:p>
          <a:p>
            <a:pPr defTabSz="609585"/>
            <a:endParaRPr lang="en-US" sz="2667" b="1" dirty="0">
              <a:solidFill>
                <a:srgbClr val="002060"/>
              </a:solidFill>
              <a:ea typeface="Open Sans" panose="020B0606030504020204" pitchFamily="34" charset="0"/>
              <a:cs typeface="Open Sans" panose="020B0606030504020204" pitchFamily="34" charset="0"/>
            </a:endParaRPr>
          </a:p>
          <a:p>
            <a:pPr defTabSz="609585"/>
            <a:r>
              <a:rPr lang="en-US" sz="3733" b="1" dirty="0">
                <a:solidFill>
                  <a:srgbClr val="FFC000"/>
                </a:solidFill>
                <a:ea typeface="Open Sans" panose="020B0606030504020204" pitchFamily="34" charset="0"/>
                <a:cs typeface="Open Sans" panose="020B0606030504020204" pitchFamily="34" charset="0"/>
              </a:rPr>
              <a:t>And so we never start. </a:t>
            </a:r>
          </a:p>
        </p:txBody>
      </p:sp>
      <p:pic>
        <p:nvPicPr>
          <p:cNvPr id="3" name="Picture 2">
            <a:extLst>
              <a:ext uri="{FF2B5EF4-FFF2-40B4-BE49-F238E27FC236}">
                <a16:creationId xmlns:a16="http://schemas.microsoft.com/office/drawing/2014/main" id="{BF3A379C-B154-3943-AD02-70A4BD5E5735}"/>
              </a:ext>
            </a:extLst>
          </p:cNvPr>
          <p:cNvPicPr>
            <a:picLocks noChangeAspect="1"/>
          </p:cNvPicPr>
          <p:nvPr/>
        </p:nvPicPr>
        <p:blipFill>
          <a:blip r:embed="rId3">
            <a:alphaModFix amt="56000"/>
          </a:blip>
          <a:stretch>
            <a:fillRect/>
          </a:stretch>
        </p:blipFill>
        <p:spPr>
          <a:xfrm>
            <a:off x="0" y="0"/>
            <a:ext cx="5867399" cy="6324600"/>
          </a:xfrm>
          <a:prstGeom prst="rect">
            <a:avLst/>
          </a:prstGeom>
        </p:spPr>
      </p:pic>
    </p:spTree>
    <p:extLst>
      <p:ext uri="{BB962C8B-B14F-4D97-AF65-F5344CB8AC3E}">
        <p14:creationId xmlns:p14="http://schemas.microsoft.com/office/powerpoint/2010/main" val="147943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75384" y="1447800"/>
            <a:ext cx="7906388" cy="4830763"/>
          </a:xfrm>
        </p:spPr>
        <p:txBody>
          <a:bodyPr>
            <a:normAutofit/>
          </a:bodyPr>
          <a:lstStyle/>
          <a:p>
            <a:pPr marL="0" indent="0">
              <a:buNone/>
            </a:pPr>
            <a:r>
              <a:rPr lang="en-US" sz="4800" dirty="0">
                <a:solidFill>
                  <a:schemeClr val="tx2"/>
                </a:solidFill>
                <a:latin typeface="+mn-lt"/>
              </a:rPr>
              <a:t>Effective leadership puts first things </a:t>
            </a:r>
            <a:r>
              <a:rPr lang="en-US" sz="4800" b="1" dirty="0">
                <a:solidFill>
                  <a:schemeClr val="accent1"/>
                </a:solidFill>
                <a:latin typeface="+mn-lt"/>
              </a:rPr>
              <a:t>first (your big rocks)</a:t>
            </a:r>
            <a:r>
              <a:rPr lang="en-US" sz="4800" dirty="0">
                <a:solidFill>
                  <a:schemeClr val="accent1"/>
                </a:solidFill>
                <a:latin typeface="+mn-lt"/>
              </a:rPr>
              <a:t>.</a:t>
            </a:r>
            <a:r>
              <a:rPr lang="en-US" sz="4800" dirty="0">
                <a:solidFill>
                  <a:schemeClr val="tx2"/>
                </a:solidFill>
                <a:latin typeface="+mn-lt"/>
              </a:rPr>
              <a:t> Effective management is </a:t>
            </a:r>
            <a:r>
              <a:rPr lang="en-US" sz="4800" b="1" dirty="0">
                <a:solidFill>
                  <a:schemeClr val="accent1"/>
                </a:solidFill>
                <a:latin typeface="+mn-lt"/>
              </a:rPr>
              <a:t>scheduling</a:t>
            </a:r>
            <a:r>
              <a:rPr lang="en-US" sz="4800" dirty="0">
                <a:solidFill>
                  <a:schemeClr val="tx2"/>
                </a:solidFill>
                <a:latin typeface="+mn-lt"/>
              </a:rPr>
              <a:t> that leadership and having </a:t>
            </a:r>
            <a:r>
              <a:rPr lang="en-US" sz="4800" b="1" dirty="0">
                <a:solidFill>
                  <a:schemeClr val="accent1"/>
                </a:solidFill>
                <a:latin typeface="+mn-lt"/>
              </a:rPr>
              <a:t>the discipline to stick with it</a:t>
            </a:r>
            <a:r>
              <a:rPr lang="en-US" sz="4800" b="1" dirty="0">
                <a:solidFill>
                  <a:schemeClr val="tx2"/>
                </a:solidFill>
                <a:latin typeface="+mn-lt"/>
              </a:rPr>
              <a:t> </a:t>
            </a:r>
            <a:r>
              <a:rPr lang="en-US" sz="4800" dirty="0">
                <a:solidFill>
                  <a:schemeClr val="tx2"/>
                </a:solidFill>
                <a:latin typeface="+mn-lt"/>
              </a:rPr>
              <a:t>to carry it out.</a:t>
            </a:r>
          </a:p>
        </p:txBody>
      </p:sp>
      <p:sp>
        <p:nvSpPr>
          <p:cNvPr id="3" name="Title 2"/>
          <p:cNvSpPr>
            <a:spLocks noGrp="1"/>
          </p:cNvSpPr>
          <p:nvPr>
            <p:ph type="title"/>
          </p:nvPr>
        </p:nvSpPr>
        <p:spPr>
          <a:xfrm>
            <a:off x="3886200" y="0"/>
            <a:ext cx="10515600" cy="1325563"/>
          </a:xfrm>
        </p:spPr>
        <p:txBody>
          <a:bodyPr>
            <a:normAutofit/>
          </a:bodyPr>
          <a:lstStyle/>
          <a:p>
            <a:r>
              <a:rPr lang="en-US" sz="6000" b="1" dirty="0">
                <a:latin typeface="+mn-lt"/>
              </a:rPr>
              <a:t>Leadership Matters…</a:t>
            </a:r>
          </a:p>
        </p:txBody>
      </p:sp>
      <p:pic>
        <p:nvPicPr>
          <p:cNvPr id="5" name="Picture 4">
            <a:extLst>
              <a:ext uri="{FF2B5EF4-FFF2-40B4-BE49-F238E27FC236}">
                <a16:creationId xmlns:a16="http://schemas.microsoft.com/office/drawing/2014/main" id="{49E12531-F00F-4542-A5CC-8507CAE6E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Tree>
    <p:extLst>
      <p:ext uri="{BB962C8B-B14F-4D97-AF65-F5344CB8AC3E}">
        <p14:creationId xmlns:p14="http://schemas.microsoft.com/office/powerpoint/2010/main" val="3048315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990602"/>
            <a:ext cx="3022805" cy="4899444"/>
          </a:xfrm>
          <a:prstGeom prst="rect">
            <a:avLst/>
          </a:prstGeom>
        </p:spPr>
      </p:pic>
      <p:sp>
        <p:nvSpPr>
          <p:cNvPr id="7" name="TextBox 6">
            <a:extLst>
              <a:ext uri="{FF2B5EF4-FFF2-40B4-BE49-F238E27FC236}">
                <a16:creationId xmlns:a16="http://schemas.microsoft.com/office/drawing/2014/main" id="{F5E3C1EE-76F1-8E48-8500-54AFC0587B26}"/>
              </a:ext>
            </a:extLst>
          </p:cNvPr>
          <p:cNvSpPr txBox="1"/>
          <p:nvPr/>
        </p:nvSpPr>
        <p:spPr>
          <a:xfrm>
            <a:off x="152400" y="-76200"/>
            <a:ext cx="11569857" cy="769441"/>
          </a:xfrm>
          <a:prstGeom prst="rect">
            <a:avLst/>
          </a:prstGeom>
          <a:noFill/>
        </p:spPr>
        <p:txBody>
          <a:bodyPr wrap="square" rtlCol="0">
            <a:spAutoFit/>
          </a:bodyPr>
          <a:lstStyle/>
          <a:p>
            <a:pPr defTabSz="609585">
              <a:defRPr/>
            </a:pPr>
            <a:r>
              <a:rPr lang="en-US" sz="4400" b="1" dirty="0">
                <a:solidFill>
                  <a:schemeClr val="tx2"/>
                </a:solidFill>
              </a:rPr>
              <a:t>Our Big Rocks…Our Wildly Important Goal</a:t>
            </a:r>
          </a:p>
        </p:txBody>
      </p:sp>
      <p:sp>
        <p:nvSpPr>
          <p:cNvPr id="3" name="TextBox 2">
            <a:extLst>
              <a:ext uri="{FF2B5EF4-FFF2-40B4-BE49-F238E27FC236}">
                <a16:creationId xmlns:a16="http://schemas.microsoft.com/office/drawing/2014/main" id="{93747C97-EA99-2748-B7EA-1A4A44A41C04}"/>
              </a:ext>
            </a:extLst>
          </p:cNvPr>
          <p:cNvSpPr txBox="1"/>
          <p:nvPr/>
        </p:nvSpPr>
        <p:spPr>
          <a:xfrm>
            <a:off x="3722748" y="838200"/>
            <a:ext cx="8469252" cy="5509200"/>
          </a:xfrm>
          <a:prstGeom prst="rect">
            <a:avLst/>
          </a:prstGeom>
          <a:noFill/>
        </p:spPr>
        <p:txBody>
          <a:bodyPr wrap="square" rtlCol="0">
            <a:spAutoFit/>
          </a:bodyPr>
          <a:lstStyle/>
          <a:p>
            <a:pPr marL="380990" indent="-380990" defTabSz="609585">
              <a:buClr>
                <a:srgbClr val="FFA300"/>
              </a:buClr>
              <a:buSzPct val="125000"/>
              <a:buFont typeface="Arial" panose="020B0604020202020204" pitchFamily="34" charset="0"/>
              <a:buChar char="•"/>
              <a:defRPr/>
            </a:pPr>
            <a:r>
              <a:rPr lang="en-US" sz="3200" dirty="0">
                <a:solidFill>
                  <a:schemeClr val="tx2"/>
                </a:solidFill>
              </a:rPr>
              <a:t>100% of Students Graduate High School</a:t>
            </a:r>
          </a:p>
          <a:p>
            <a:pPr marL="380990" indent="-380990" defTabSz="609585">
              <a:buClr>
                <a:srgbClr val="FFA300"/>
              </a:buClr>
              <a:buSzPct val="125000"/>
              <a:buFont typeface="Arial" panose="020B0604020202020204" pitchFamily="34" charset="0"/>
              <a:buChar char="•"/>
              <a:defRPr/>
            </a:pPr>
            <a:endParaRPr lang="en-US" sz="3200" dirty="0">
              <a:solidFill>
                <a:schemeClr val="tx2"/>
              </a:solidFill>
            </a:endParaRPr>
          </a:p>
          <a:p>
            <a:pPr marL="380990" indent="-380990" defTabSz="609585">
              <a:buClr>
                <a:srgbClr val="FFA300"/>
              </a:buClr>
              <a:buSzPct val="125000"/>
              <a:buFont typeface="Arial" panose="020B0604020202020204" pitchFamily="34" charset="0"/>
              <a:buChar char="•"/>
              <a:defRPr/>
            </a:pPr>
            <a:r>
              <a:rPr lang="en-US" sz="3200" dirty="0">
                <a:solidFill>
                  <a:schemeClr val="tx2"/>
                </a:solidFill>
              </a:rPr>
              <a:t>100% of Students execute </a:t>
            </a:r>
            <a:r>
              <a:rPr lang="en-US" sz="3200" b="1" dirty="0">
                <a:solidFill>
                  <a:schemeClr val="accent1"/>
                </a:solidFill>
              </a:rPr>
              <a:t>their</a:t>
            </a:r>
            <a:r>
              <a:rPr lang="en-US" sz="3200" dirty="0">
                <a:solidFill>
                  <a:schemeClr val="tx2"/>
                </a:solidFill>
              </a:rPr>
              <a:t> Post Secondary Plan</a:t>
            </a:r>
          </a:p>
          <a:p>
            <a:pPr marL="990575" lvl="1" indent="-380990" defTabSz="609585">
              <a:buClr>
                <a:srgbClr val="FFA300"/>
              </a:buClr>
              <a:buSzPct val="125000"/>
              <a:buFont typeface="Arial" panose="020B0604020202020204" pitchFamily="34" charset="0"/>
              <a:buChar char="•"/>
              <a:defRPr/>
            </a:pPr>
            <a:endParaRPr lang="en-US" sz="3200" dirty="0">
              <a:solidFill>
                <a:schemeClr val="tx2"/>
              </a:solidFill>
            </a:endParaRPr>
          </a:p>
          <a:p>
            <a:pPr marL="990575" lvl="1" indent="-380990" defTabSz="609585">
              <a:buClr>
                <a:srgbClr val="FFA300"/>
              </a:buClr>
              <a:buSzPct val="125000"/>
              <a:buFont typeface="Arial" panose="020B0604020202020204" pitchFamily="34" charset="0"/>
              <a:buChar char="•"/>
              <a:defRPr/>
            </a:pPr>
            <a:r>
              <a:rPr lang="en-US" sz="3200" dirty="0">
                <a:solidFill>
                  <a:schemeClr val="tx2"/>
                </a:solidFill>
              </a:rPr>
              <a:t>45% attend a four year college</a:t>
            </a:r>
          </a:p>
          <a:p>
            <a:pPr marL="990575" lvl="1" indent="-380990" defTabSz="609585">
              <a:buClr>
                <a:srgbClr val="FFA300"/>
              </a:buClr>
              <a:buSzPct val="125000"/>
              <a:buFont typeface="Arial" panose="020B0604020202020204" pitchFamily="34" charset="0"/>
              <a:buChar char="•"/>
              <a:defRPr/>
            </a:pPr>
            <a:r>
              <a:rPr lang="en-US" sz="3200" dirty="0">
                <a:solidFill>
                  <a:schemeClr val="tx2"/>
                </a:solidFill>
              </a:rPr>
              <a:t>45% attend a two year college and/or have multiple certificates</a:t>
            </a:r>
          </a:p>
          <a:p>
            <a:pPr marL="990575" lvl="1" indent="-380990" defTabSz="609585">
              <a:buClr>
                <a:srgbClr val="FFA300"/>
              </a:buClr>
              <a:buSzPct val="125000"/>
              <a:buFont typeface="Arial" panose="020B0604020202020204" pitchFamily="34" charset="0"/>
              <a:buChar char="•"/>
              <a:defRPr/>
            </a:pPr>
            <a:r>
              <a:rPr lang="en-US" sz="3200" dirty="0">
                <a:solidFill>
                  <a:schemeClr val="tx2"/>
                </a:solidFill>
              </a:rPr>
              <a:t>5% are in apprentice programs</a:t>
            </a:r>
          </a:p>
          <a:p>
            <a:pPr marL="990575" lvl="1" indent="-380990" defTabSz="609585">
              <a:buClr>
                <a:srgbClr val="FFA300"/>
              </a:buClr>
              <a:buSzPct val="125000"/>
              <a:buFont typeface="Arial" panose="020B0604020202020204" pitchFamily="34" charset="0"/>
              <a:buChar char="•"/>
              <a:defRPr/>
            </a:pPr>
            <a:r>
              <a:rPr lang="en-US" sz="3200" dirty="0">
                <a:solidFill>
                  <a:schemeClr val="tx2"/>
                </a:solidFill>
              </a:rPr>
              <a:t>4% enlist in the military</a:t>
            </a:r>
          </a:p>
          <a:p>
            <a:pPr marL="990575" lvl="1" indent="-380990" defTabSz="609585">
              <a:buClr>
                <a:srgbClr val="FFA300"/>
              </a:buClr>
              <a:buSzPct val="125000"/>
              <a:buFont typeface="Arial" panose="020B0604020202020204" pitchFamily="34" charset="0"/>
              <a:buChar char="•"/>
              <a:defRPr/>
            </a:pPr>
            <a:r>
              <a:rPr lang="en-US" sz="3200" dirty="0">
                <a:solidFill>
                  <a:schemeClr val="tx2"/>
                </a:solidFill>
              </a:rPr>
              <a:t>1% attend 18-21 year old program</a:t>
            </a:r>
          </a:p>
        </p:txBody>
      </p:sp>
    </p:spTree>
    <p:extLst>
      <p:ext uri="{BB962C8B-B14F-4D97-AF65-F5344CB8AC3E}">
        <p14:creationId xmlns:p14="http://schemas.microsoft.com/office/powerpoint/2010/main" val="2382831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B0B1F0-F5D9-E24A-B25F-B43E75ADC07B}"/>
              </a:ext>
            </a:extLst>
          </p:cNvPr>
          <p:cNvPicPr>
            <a:picLocks noChangeAspect="1"/>
          </p:cNvPicPr>
          <p:nvPr/>
        </p:nvPicPr>
        <p:blipFill>
          <a:blip r:embed="rId3"/>
          <a:stretch>
            <a:fillRect/>
          </a:stretch>
        </p:blipFill>
        <p:spPr>
          <a:xfrm>
            <a:off x="18731" y="1"/>
            <a:ext cx="3995224" cy="5943599"/>
          </a:xfrm>
          <a:prstGeom prst="rect">
            <a:avLst/>
          </a:prstGeom>
        </p:spPr>
      </p:pic>
      <p:pic>
        <p:nvPicPr>
          <p:cNvPr id="3" name="Picture 2">
            <a:extLst>
              <a:ext uri="{FF2B5EF4-FFF2-40B4-BE49-F238E27FC236}">
                <a16:creationId xmlns:a16="http://schemas.microsoft.com/office/drawing/2014/main" id="{258D8723-986E-8744-B440-BC288F2AD9FA}"/>
              </a:ext>
            </a:extLst>
          </p:cNvPr>
          <p:cNvPicPr>
            <a:picLocks noChangeAspect="1"/>
          </p:cNvPicPr>
          <p:nvPr/>
        </p:nvPicPr>
        <p:blipFill>
          <a:blip r:embed="rId4"/>
          <a:stretch>
            <a:fillRect/>
          </a:stretch>
        </p:blipFill>
        <p:spPr>
          <a:xfrm>
            <a:off x="8196780" y="1"/>
            <a:ext cx="3942277" cy="5943599"/>
          </a:xfrm>
          <a:prstGeom prst="rect">
            <a:avLst/>
          </a:prstGeom>
        </p:spPr>
      </p:pic>
      <p:pic>
        <p:nvPicPr>
          <p:cNvPr id="4" name="Picture 3">
            <a:extLst>
              <a:ext uri="{FF2B5EF4-FFF2-40B4-BE49-F238E27FC236}">
                <a16:creationId xmlns:a16="http://schemas.microsoft.com/office/drawing/2014/main" id="{C1E836B2-E249-BB42-9C94-0E6FF0AC60A3}"/>
              </a:ext>
            </a:extLst>
          </p:cNvPr>
          <p:cNvPicPr>
            <a:picLocks noChangeAspect="1"/>
          </p:cNvPicPr>
          <p:nvPr/>
        </p:nvPicPr>
        <p:blipFill>
          <a:blip r:embed="rId5"/>
          <a:stretch>
            <a:fillRect/>
          </a:stretch>
        </p:blipFill>
        <p:spPr>
          <a:xfrm>
            <a:off x="4013958" y="49548"/>
            <a:ext cx="3942101" cy="5896356"/>
          </a:xfrm>
          <a:prstGeom prst="rect">
            <a:avLst/>
          </a:prstGeom>
        </p:spPr>
      </p:pic>
    </p:spTree>
    <p:extLst>
      <p:ext uri="{BB962C8B-B14F-4D97-AF65-F5344CB8AC3E}">
        <p14:creationId xmlns:p14="http://schemas.microsoft.com/office/powerpoint/2010/main" val="456963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20826C-59E1-0945-A408-4901251D3C69}"/>
              </a:ext>
            </a:extLst>
          </p:cNvPr>
          <p:cNvSpPr/>
          <p:nvPr/>
        </p:nvSpPr>
        <p:spPr>
          <a:xfrm>
            <a:off x="432995"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3400" dirty="0">
                <a:solidFill>
                  <a:srgbClr val="9CFF1A"/>
                </a:solidFill>
              </a:rPr>
              <a:t>Birth – Age 4</a:t>
            </a:r>
          </a:p>
        </p:txBody>
      </p:sp>
      <p:sp>
        <p:nvSpPr>
          <p:cNvPr id="3" name="Rectangle 2">
            <a:extLst>
              <a:ext uri="{FF2B5EF4-FFF2-40B4-BE49-F238E27FC236}">
                <a16:creationId xmlns:a16="http://schemas.microsoft.com/office/drawing/2014/main" id="{5153FBEE-AF3F-F842-A7E2-A2BB36C6DF64}"/>
              </a:ext>
            </a:extLst>
          </p:cNvPr>
          <p:cNvSpPr/>
          <p:nvPr/>
        </p:nvSpPr>
        <p:spPr>
          <a:xfrm>
            <a:off x="3377200"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3600" dirty="0">
                <a:solidFill>
                  <a:srgbClr val="FEF600"/>
                </a:solidFill>
              </a:rPr>
              <a:t>Ages 5 - 9</a:t>
            </a:r>
          </a:p>
        </p:txBody>
      </p:sp>
      <p:sp>
        <p:nvSpPr>
          <p:cNvPr id="4" name="Rectangle 3">
            <a:extLst>
              <a:ext uri="{FF2B5EF4-FFF2-40B4-BE49-F238E27FC236}">
                <a16:creationId xmlns:a16="http://schemas.microsoft.com/office/drawing/2014/main" id="{39463B5F-F16B-5741-91FF-CF8E1FD4F5B2}"/>
              </a:ext>
            </a:extLst>
          </p:cNvPr>
          <p:cNvSpPr/>
          <p:nvPr/>
        </p:nvSpPr>
        <p:spPr>
          <a:xfrm>
            <a:off x="6321405"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3600" dirty="0">
                <a:solidFill>
                  <a:srgbClr val="FFA300"/>
                </a:solidFill>
              </a:rPr>
              <a:t>Ages 10-15</a:t>
            </a:r>
          </a:p>
        </p:txBody>
      </p:sp>
      <p:sp>
        <p:nvSpPr>
          <p:cNvPr id="5" name="Rectangle 4">
            <a:extLst>
              <a:ext uri="{FF2B5EF4-FFF2-40B4-BE49-F238E27FC236}">
                <a16:creationId xmlns:a16="http://schemas.microsoft.com/office/drawing/2014/main" id="{0E4C57B7-E19B-E84D-8B6E-56CEEE31E0FA}"/>
              </a:ext>
            </a:extLst>
          </p:cNvPr>
          <p:cNvSpPr/>
          <p:nvPr/>
        </p:nvSpPr>
        <p:spPr>
          <a:xfrm>
            <a:off x="9302463" y="503951"/>
            <a:ext cx="2642851" cy="122887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3600" dirty="0">
                <a:solidFill>
                  <a:srgbClr val="22D9E5"/>
                </a:solidFill>
              </a:rPr>
              <a:t>Ages 16-20</a:t>
            </a:r>
          </a:p>
        </p:txBody>
      </p:sp>
      <p:sp>
        <p:nvSpPr>
          <p:cNvPr id="6" name="Triangle 5">
            <a:extLst>
              <a:ext uri="{FF2B5EF4-FFF2-40B4-BE49-F238E27FC236}">
                <a16:creationId xmlns:a16="http://schemas.microsoft.com/office/drawing/2014/main" id="{4D680424-560B-8948-9BA8-CEC74E7CFB12}"/>
              </a:ext>
            </a:extLst>
          </p:cNvPr>
          <p:cNvSpPr/>
          <p:nvPr/>
        </p:nvSpPr>
        <p:spPr>
          <a:xfrm rot="10800000">
            <a:off x="456908" y="1732828"/>
            <a:ext cx="2582085" cy="2204667"/>
          </a:xfrm>
          <a:prstGeom prst="triangle">
            <a:avLst>
              <a:gd name="adj" fmla="val 496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alibri" panose="020F0502020204030204"/>
            </a:endParaRPr>
          </a:p>
        </p:txBody>
      </p:sp>
      <p:sp>
        <p:nvSpPr>
          <p:cNvPr id="7" name="Triangle 6">
            <a:extLst>
              <a:ext uri="{FF2B5EF4-FFF2-40B4-BE49-F238E27FC236}">
                <a16:creationId xmlns:a16="http://schemas.microsoft.com/office/drawing/2014/main" id="{D1C9D931-A93A-A040-9A15-40F8D632847D}"/>
              </a:ext>
            </a:extLst>
          </p:cNvPr>
          <p:cNvSpPr/>
          <p:nvPr/>
        </p:nvSpPr>
        <p:spPr>
          <a:xfrm rot="10800000">
            <a:off x="3414051" y="1732828"/>
            <a:ext cx="2605999" cy="2204667"/>
          </a:xfrm>
          <a:prstGeom prst="triangle">
            <a:avLst>
              <a:gd name="adj" fmla="val 49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alibri" panose="020F0502020204030204"/>
            </a:endParaRPr>
          </a:p>
        </p:txBody>
      </p:sp>
      <p:sp>
        <p:nvSpPr>
          <p:cNvPr id="8" name="Triangle 7">
            <a:extLst>
              <a:ext uri="{FF2B5EF4-FFF2-40B4-BE49-F238E27FC236}">
                <a16:creationId xmlns:a16="http://schemas.microsoft.com/office/drawing/2014/main" id="{7085DF7F-503E-2C48-B7ED-FD3E6DADE992}"/>
              </a:ext>
            </a:extLst>
          </p:cNvPr>
          <p:cNvSpPr/>
          <p:nvPr/>
        </p:nvSpPr>
        <p:spPr>
          <a:xfrm rot="10800000">
            <a:off x="6339831" y="1732828"/>
            <a:ext cx="2605999" cy="2204667"/>
          </a:xfrm>
          <a:prstGeom prst="triangle">
            <a:avLst>
              <a:gd name="adj" fmla="val 4963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alibri" panose="020F0502020204030204"/>
            </a:endParaRPr>
          </a:p>
        </p:txBody>
      </p:sp>
      <p:sp>
        <p:nvSpPr>
          <p:cNvPr id="9" name="Triangle 8">
            <a:extLst>
              <a:ext uri="{FF2B5EF4-FFF2-40B4-BE49-F238E27FC236}">
                <a16:creationId xmlns:a16="http://schemas.microsoft.com/office/drawing/2014/main" id="{8E79C7F5-8EB4-E94B-985E-BBFC4FC62BF2}"/>
              </a:ext>
            </a:extLst>
          </p:cNvPr>
          <p:cNvSpPr/>
          <p:nvPr/>
        </p:nvSpPr>
        <p:spPr>
          <a:xfrm rot="10800000">
            <a:off x="9318837" y="1732828"/>
            <a:ext cx="2605999" cy="2204667"/>
          </a:xfrm>
          <a:prstGeom prst="triangle">
            <a:avLst>
              <a:gd name="adj" fmla="val 49636"/>
            </a:avLst>
          </a:prstGeom>
          <a:solidFill>
            <a:srgbClr val="40B4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8274F2D1-3214-0F4B-8A50-47CC849BE458}"/>
              </a:ext>
            </a:extLst>
          </p:cNvPr>
          <p:cNvSpPr txBox="1"/>
          <p:nvPr/>
        </p:nvSpPr>
        <p:spPr>
          <a:xfrm>
            <a:off x="9537915" y="3937495"/>
            <a:ext cx="2175454" cy="1754326"/>
          </a:xfrm>
          <a:prstGeom prst="rect">
            <a:avLst/>
          </a:prstGeom>
          <a:noFill/>
        </p:spPr>
        <p:txBody>
          <a:bodyPr wrap="square" rtlCol="0">
            <a:spAutoFit/>
          </a:bodyPr>
          <a:lstStyle/>
          <a:p>
            <a:pPr algn="ctr" defTabSz="609585"/>
            <a:r>
              <a:rPr lang="en-US" sz="3600" dirty="0">
                <a:solidFill>
                  <a:srgbClr val="002060"/>
                </a:solidFill>
              </a:rPr>
              <a:t>Oversight and</a:t>
            </a:r>
          </a:p>
          <a:p>
            <a:pPr algn="ctr" defTabSz="609585"/>
            <a:r>
              <a:rPr lang="en-US" sz="3600" dirty="0">
                <a:solidFill>
                  <a:srgbClr val="002060"/>
                </a:solidFill>
              </a:rPr>
              <a:t>Influence</a:t>
            </a:r>
          </a:p>
        </p:txBody>
      </p:sp>
      <p:sp>
        <p:nvSpPr>
          <p:cNvPr id="12" name="TextBox 11">
            <a:extLst>
              <a:ext uri="{FF2B5EF4-FFF2-40B4-BE49-F238E27FC236}">
                <a16:creationId xmlns:a16="http://schemas.microsoft.com/office/drawing/2014/main" id="{62128CA3-F38B-984A-AF64-270A113622A4}"/>
              </a:ext>
            </a:extLst>
          </p:cNvPr>
          <p:cNvSpPr txBox="1"/>
          <p:nvPr/>
        </p:nvSpPr>
        <p:spPr>
          <a:xfrm>
            <a:off x="3610898" y="3937494"/>
            <a:ext cx="2175454" cy="646331"/>
          </a:xfrm>
          <a:prstGeom prst="rect">
            <a:avLst/>
          </a:prstGeom>
          <a:noFill/>
        </p:spPr>
        <p:txBody>
          <a:bodyPr wrap="square" rtlCol="0">
            <a:spAutoFit/>
          </a:bodyPr>
          <a:lstStyle/>
          <a:p>
            <a:pPr algn="ctr" defTabSz="609585"/>
            <a:r>
              <a:rPr lang="en-US" sz="3600" dirty="0">
                <a:solidFill>
                  <a:srgbClr val="002060"/>
                </a:solidFill>
              </a:rPr>
              <a:t>Oversight</a:t>
            </a:r>
          </a:p>
        </p:txBody>
      </p:sp>
      <p:sp>
        <p:nvSpPr>
          <p:cNvPr id="14" name="TextBox 13">
            <a:extLst>
              <a:ext uri="{FF2B5EF4-FFF2-40B4-BE49-F238E27FC236}">
                <a16:creationId xmlns:a16="http://schemas.microsoft.com/office/drawing/2014/main" id="{B3CDA357-3493-574E-AC63-D473401F1AD1}"/>
              </a:ext>
            </a:extLst>
          </p:cNvPr>
          <p:cNvSpPr txBox="1"/>
          <p:nvPr/>
        </p:nvSpPr>
        <p:spPr>
          <a:xfrm>
            <a:off x="664843" y="3937495"/>
            <a:ext cx="2175454" cy="1754326"/>
          </a:xfrm>
          <a:prstGeom prst="rect">
            <a:avLst/>
          </a:prstGeom>
          <a:noFill/>
        </p:spPr>
        <p:txBody>
          <a:bodyPr wrap="square" rtlCol="0">
            <a:spAutoFit/>
          </a:bodyPr>
          <a:lstStyle/>
          <a:p>
            <a:pPr algn="ctr" defTabSz="609585"/>
            <a:r>
              <a:rPr lang="en-US" sz="3600" dirty="0">
                <a:solidFill>
                  <a:srgbClr val="002060"/>
                </a:solidFill>
              </a:rPr>
              <a:t>Oversight and</a:t>
            </a:r>
          </a:p>
          <a:p>
            <a:pPr algn="ctr" defTabSz="609585"/>
            <a:r>
              <a:rPr lang="en-US" sz="3600" dirty="0">
                <a:solidFill>
                  <a:srgbClr val="002060"/>
                </a:solidFill>
              </a:rPr>
              <a:t>Influence</a:t>
            </a:r>
          </a:p>
        </p:txBody>
      </p:sp>
      <p:sp>
        <p:nvSpPr>
          <p:cNvPr id="15" name="TextBox 14">
            <a:extLst>
              <a:ext uri="{FF2B5EF4-FFF2-40B4-BE49-F238E27FC236}">
                <a16:creationId xmlns:a16="http://schemas.microsoft.com/office/drawing/2014/main" id="{A1FD03BA-ADB2-BA42-8C09-5754BD949193}"/>
              </a:ext>
            </a:extLst>
          </p:cNvPr>
          <p:cNvSpPr txBox="1"/>
          <p:nvPr/>
        </p:nvSpPr>
        <p:spPr>
          <a:xfrm>
            <a:off x="6556953" y="3886200"/>
            <a:ext cx="2175454" cy="646331"/>
          </a:xfrm>
          <a:prstGeom prst="rect">
            <a:avLst/>
          </a:prstGeom>
          <a:noFill/>
        </p:spPr>
        <p:txBody>
          <a:bodyPr wrap="square" rtlCol="0">
            <a:spAutoFit/>
          </a:bodyPr>
          <a:lstStyle/>
          <a:p>
            <a:pPr algn="ctr" defTabSz="609585"/>
            <a:r>
              <a:rPr lang="en-US" sz="3600" dirty="0">
                <a:solidFill>
                  <a:srgbClr val="002060"/>
                </a:solidFill>
              </a:rPr>
              <a:t>Oversight</a:t>
            </a:r>
          </a:p>
        </p:txBody>
      </p:sp>
    </p:spTree>
    <p:extLst>
      <p:ext uri="{BB962C8B-B14F-4D97-AF65-F5344CB8AC3E}">
        <p14:creationId xmlns:p14="http://schemas.microsoft.com/office/powerpoint/2010/main" val="3944808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2000"/>
                                        <p:tgtEl>
                                          <p:spTgt spid="14"/>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2000"/>
                                        <p:tgtEl>
                                          <p:spTgt spid="15"/>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9CFF1A"/>
                </a:solidFill>
              </a:rPr>
              <a:t>Birth – Age 4</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TextBox 6">
            <a:extLst>
              <a:ext uri="{FF2B5EF4-FFF2-40B4-BE49-F238E27FC236}">
                <a16:creationId xmlns:a16="http://schemas.microsoft.com/office/drawing/2014/main" id="{FE68D594-FCF8-7949-9331-5AAB91A62B79}"/>
              </a:ext>
            </a:extLst>
          </p:cNvPr>
          <p:cNvSpPr txBox="1"/>
          <p:nvPr/>
        </p:nvSpPr>
        <p:spPr>
          <a:xfrm>
            <a:off x="5098750" y="1981200"/>
            <a:ext cx="6483650" cy="3416320"/>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5400" dirty="0">
                <a:solidFill>
                  <a:schemeClr val="tx2"/>
                </a:solidFill>
              </a:rPr>
              <a:t>What are my lag measures for this developmental stage?</a:t>
            </a:r>
          </a:p>
        </p:txBody>
      </p:sp>
    </p:spTree>
    <p:extLst>
      <p:ext uri="{BB962C8B-B14F-4D97-AF65-F5344CB8AC3E}">
        <p14:creationId xmlns:p14="http://schemas.microsoft.com/office/powerpoint/2010/main" val="55567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21262-3945-984C-8B9C-88A2FFF00165}"/>
              </a:ext>
            </a:extLst>
          </p:cNvPr>
          <p:cNvSpPr/>
          <p:nvPr/>
        </p:nvSpPr>
        <p:spPr>
          <a:xfrm>
            <a:off x="5098750" y="152400"/>
            <a:ext cx="6086412" cy="171161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r>
              <a:rPr lang="en-US" sz="7200" dirty="0">
                <a:solidFill>
                  <a:srgbClr val="9CFF1A"/>
                </a:solidFill>
              </a:rPr>
              <a:t>Birth – Age 4</a:t>
            </a:r>
          </a:p>
        </p:txBody>
      </p:sp>
      <p:pic>
        <p:nvPicPr>
          <p:cNvPr id="5" name="Picture 4">
            <a:extLst>
              <a:ext uri="{FF2B5EF4-FFF2-40B4-BE49-F238E27FC236}">
                <a16:creationId xmlns:a16="http://schemas.microsoft.com/office/drawing/2014/main" id="{D4479C87-706C-AE4B-8795-1657F04C1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3526881" cy="5716465"/>
          </a:xfrm>
          <a:prstGeom prst="rect">
            <a:avLst/>
          </a:prstGeom>
        </p:spPr>
      </p:pic>
      <p:sp>
        <p:nvSpPr>
          <p:cNvPr id="7" name="TextBox 6">
            <a:extLst>
              <a:ext uri="{FF2B5EF4-FFF2-40B4-BE49-F238E27FC236}">
                <a16:creationId xmlns:a16="http://schemas.microsoft.com/office/drawing/2014/main" id="{FE68D594-FCF8-7949-9331-5AAB91A62B79}"/>
              </a:ext>
            </a:extLst>
          </p:cNvPr>
          <p:cNvSpPr txBox="1"/>
          <p:nvPr/>
        </p:nvSpPr>
        <p:spPr>
          <a:xfrm>
            <a:off x="5098750" y="1981200"/>
            <a:ext cx="6483650" cy="3785652"/>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4000" dirty="0">
                <a:solidFill>
                  <a:schemeClr val="tx2"/>
                </a:solidFill>
              </a:rPr>
              <a:t>95% academically ready on ASQ</a:t>
            </a:r>
          </a:p>
          <a:p>
            <a:pPr marL="342900" indent="-342900">
              <a:buClr>
                <a:schemeClr val="accent1"/>
              </a:buClr>
              <a:buSzPct val="125000"/>
              <a:buFont typeface="Arial" panose="020B0604020202020204" pitchFamily="34" charset="0"/>
              <a:buChar char="•"/>
            </a:pPr>
            <a:r>
              <a:rPr lang="en-US" sz="4000" dirty="0">
                <a:solidFill>
                  <a:schemeClr val="tx2"/>
                </a:solidFill>
              </a:rPr>
              <a:t>95% socially emotionally ready on ASQ</a:t>
            </a:r>
          </a:p>
          <a:p>
            <a:pPr marL="342900" indent="-342900">
              <a:buClr>
                <a:schemeClr val="accent1"/>
              </a:buClr>
              <a:buSzPct val="125000"/>
              <a:buFont typeface="Arial" panose="020B0604020202020204" pitchFamily="34" charset="0"/>
              <a:buChar char="•"/>
            </a:pPr>
            <a:r>
              <a:rPr lang="en-US" sz="4000" dirty="0">
                <a:solidFill>
                  <a:schemeClr val="tx2"/>
                </a:solidFill>
              </a:rPr>
              <a:t>Other local measures on readiness</a:t>
            </a:r>
          </a:p>
        </p:txBody>
      </p:sp>
    </p:spTree>
    <p:extLst>
      <p:ext uri="{BB962C8B-B14F-4D97-AF65-F5344CB8AC3E}">
        <p14:creationId xmlns:p14="http://schemas.microsoft.com/office/powerpoint/2010/main" val="4181828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83598</TotalTime>
  <Words>2467</Words>
  <Application>Microsoft Office PowerPoint</Application>
  <PresentationFormat>Widescreen</PresentationFormat>
  <Paragraphs>170</Paragraphs>
  <Slides>21</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Light</vt:lpstr>
      <vt:lpstr>Century Gothic</vt:lpstr>
      <vt:lpstr>Open Sans</vt:lpstr>
      <vt:lpstr>Open Sans Light</vt:lpstr>
      <vt:lpstr>Open Sans Semibold</vt:lpstr>
      <vt:lpstr>Roboto</vt:lpstr>
      <vt:lpstr>1_KansansCAN-Blank-Template</vt:lpstr>
      <vt:lpstr>Custom Design</vt:lpstr>
      <vt:lpstr>2_Custom Design</vt:lpstr>
      <vt:lpstr>Developmental Stages of Children to Lead the World in the Success of Each Student</vt:lpstr>
      <vt:lpstr>PowerPoint Presentation</vt:lpstr>
      <vt:lpstr>PowerPoint Presentation</vt:lpstr>
      <vt:lpstr>Leadership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Penny Rice</cp:lastModifiedBy>
  <cp:revision>1152</cp:revision>
  <cp:lastPrinted>2019-10-23T17:25:05Z</cp:lastPrinted>
  <dcterms:created xsi:type="dcterms:W3CDTF">2015-08-04T16:12:34Z</dcterms:created>
  <dcterms:modified xsi:type="dcterms:W3CDTF">2020-02-19T19:58:29Z</dcterms:modified>
</cp:coreProperties>
</file>