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261" r:id="rId2"/>
    <p:sldId id="1241" r:id="rId3"/>
    <p:sldId id="442" r:id="rId4"/>
    <p:sldId id="1402" r:id="rId5"/>
    <p:sldId id="1397" r:id="rId6"/>
    <p:sldId id="1400" r:id="rId7"/>
    <p:sldId id="1401" r:id="rId8"/>
    <p:sldId id="285" r:id="rId9"/>
    <p:sldId id="286" r:id="rId10"/>
    <p:sldId id="287" r:id="rId11"/>
    <p:sldId id="1394" r:id="rId12"/>
    <p:sldId id="289" r:id="rId13"/>
    <p:sldId id="297" r:id="rId14"/>
    <p:sldId id="1435" r:id="rId15"/>
    <p:sldId id="1436" r:id="rId16"/>
    <p:sldId id="1437" r:id="rId17"/>
    <p:sldId id="1438" r:id="rId18"/>
    <p:sldId id="1439" r:id="rId19"/>
    <p:sldId id="1428" r:id="rId20"/>
    <p:sldId id="60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9711"/>
    <p:restoredTop sz="96405"/>
  </p:normalViewPr>
  <p:slideViewPr>
    <p:cSldViewPr snapToGrid="0" snapToObjects="1">
      <p:cViewPr varScale="1">
        <p:scale>
          <a:sx n="262" d="100"/>
          <a:sy n="262" d="100"/>
        </p:scale>
        <p:origin x="216" y="56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B7D71E-4A9C-AB40-9AE5-51F9456A0412}" type="datetimeFigureOut">
              <a:rPr lang="en-US" smtClean="0"/>
              <a:t>9/25/2020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93A98E-4BED-A14D-87FE-F21ECE50FCE5}" type="slidenum">
              <a:rPr lang="en-US" smtClean="0"/>
              <a:t>‹#›</a:t>
            </a:fld>
            <a:endParaRPr lang="en-US" dirty="0"/>
          </a:p>
        </p:txBody>
      </p:sp>
    </p:spTree>
    <p:extLst>
      <p:ext uri="{BB962C8B-B14F-4D97-AF65-F5344CB8AC3E}">
        <p14:creationId xmlns:p14="http://schemas.microsoft.com/office/powerpoint/2010/main" val="3191524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a:t>
            </a:r>
            <a:r>
              <a:rPr lang="en-US" sz="1200" kern="1200" baseline="0" dirty="0">
                <a:solidFill>
                  <a:schemeClr val="tx1"/>
                </a:solidFill>
                <a:effectLst/>
                <a:latin typeface="+mn-lt"/>
                <a:ea typeface="+mn-ea"/>
                <a:cs typeface="+mn-cs"/>
              </a:rPr>
              <a:t> business cards will stand out as innovative and memorable with </a:t>
            </a:r>
            <a:r>
              <a:rPr lang="en-US" dirty="0"/>
              <a:t>a vertical or portrait orientation.  Bonus it has a back side!</a:t>
            </a:r>
          </a:p>
          <a:p>
            <a:pPr lvl="0"/>
            <a:r>
              <a:rPr lang="en-US" sz="1200" kern="1200" baseline="0" dirty="0">
                <a:solidFill>
                  <a:schemeClr val="tx1"/>
                </a:solidFill>
                <a:effectLst/>
                <a:latin typeface="+mn-lt"/>
                <a:ea typeface="+mn-ea"/>
                <a:cs typeface="+mn-cs"/>
              </a:rPr>
              <a:t>a portrait or vertical design. It’s also two-sided!</a:t>
            </a:r>
          </a:p>
          <a:p>
            <a:pPr lvl="0"/>
            <a:endParaRPr lang="en-US" sz="1200" kern="1200" baseline="0" dirty="0">
              <a:solidFill>
                <a:schemeClr val="tx1"/>
              </a:solidFill>
              <a:effectLst/>
              <a:latin typeface="+mn-lt"/>
              <a:ea typeface="+mn-ea"/>
              <a:cs typeface="+mn-cs"/>
            </a:endParaRPr>
          </a:p>
          <a:p>
            <a:r>
              <a:rPr lang="en-US" dirty="0">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5863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98B449-3EE6-F940-A288-ACF3366978E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7295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BC64E8-45BE-4474-B3AA-B6DEBEC91A50}" type="slidenum">
              <a:rPr lang="en-US" smtClean="0"/>
              <a:t>19</a:t>
            </a:fld>
            <a:endParaRPr lang="en-US" dirty="0"/>
          </a:p>
        </p:txBody>
      </p:sp>
    </p:spTree>
    <p:extLst>
      <p:ext uri="{BB962C8B-B14F-4D97-AF65-F5344CB8AC3E}">
        <p14:creationId xmlns:p14="http://schemas.microsoft.com/office/powerpoint/2010/main" val="778283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students are the future workforce and future leaders of Kansas. Kansans Can achieve anything and, together, Kansans Can lead the world in the success of each student.</a:t>
            </a:r>
          </a:p>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solidFill>
                  <a:prstClr val="black"/>
                </a:solidFill>
                <a:latin typeface="Calibri"/>
              </a:rPr>
              <a:pPr/>
              <a:t>20</a:t>
            </a:fld>
            <a:endParaRPr lang="en-US" dirty="0">
              <a:solidFill>
                <a:prstClr val="black"/>
              </a:solidFill>
              <a:latin typeface="Calibri"/>
            </a:endParaRPr>
          </a:p>
        </p:txBody>
      </p:sp>
    </p:spTree>
    <p:extLst>
      <p:ext uri="{BB962C8B-B14F-4D97-AF65-F5344CB8AC3E}">
        <p14:creationId xmlns:p14="http://schemas.microsoft.com/office/powerpoint/2010/main" val="23550702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6" y="665"/>
            <a:ext cx="12189631" cy="6856667"/>
          </a:xfrm>
          <a:prstGeom prst="rect">
            <a:avLst/>
          </a:prstGeom>
        </p:spPr>
      </p:pic>
      <p:sp>
        <p:nvSpPr>
          <p:cNvPr id="3" name="Subtitle 2"/>
          <p:cNvSpPr>
            <a:spLocks noGrp="1"/>
          </p:cNvSpPr>
          <p:nvPr>
            <p:ph type="subTitle" idx="1"/>
          </p:nvPr>
        </p:nvSpPr>
        <p:spPr>
          <a:xfrm>
            <a:off x="1524002" y="4326467"/>
            <a:ext cx="7480151" cy="1037659"/>
          </a:xfrm>
          <a:prstGeom prst="rect">
            <a:avLst/>
          </a:prstGeom>
        </p:spPr>
        <p:txBody>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2"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9/25/2020</a:t>
            </a:fld>
            <a:endParaRPr lang="en-US" dirty="0"/>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924348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9"/>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9/25/2020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dirty="0"/>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1"/>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2"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3953874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9" y="803563"/>
            <a:ext cx="9922164" cy="4932219"/>
          </a:xfrm>
        </p:spPr>
        <p:txBody>
          <a:bodyPr anchor="ctr" anchorCtr="0"/>
          <a:lstStyle>
            <a:lvl1pPr marL="0" indent="0" algn="ctr">
              <a:buNone/>
              <a:defRPr>
                <a:noFill/>
              </a:defRPr>
            </a:lvl1pPr>
          </a:lstStyle>
          <a:p>
            <a:endParaRPr lang="en-US" dirty="0"/>
          </a:p>
        </p:txBody>
      </p:sp>
      <p:sp>
        <p:nvSpPr>
          <p:cNvPr id="2" name="Date Placeholder 1"/>
          <p:cNvSpPr>
            <a:spLocks noGrp="1"/>
          </p:cNvSpPr>
          <p:nvPr>
            <p:ph type="dt" sz="half" idx="10"/>
          </p:nvPr>
        </p:nvSpPr>
        <p:spPr/>
        <p:txBody>
          <a:bodyPr/>
          <a:lstStyle/>
          <a:p>
            <a:fld id="{4A706AEE-E4B8-4315-A38A-5DBF50C52D73}" type="datetimeFigureOut">
              <a:rPr lang="en-US" smtClean="0"/>
              <a:t>9/25/2020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414160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1"/>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9/25/2020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3449256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1"/>
          </a:xfrm>
          <a:prstGeom prst="rect">
            <a:avLst/>
          </a:prstGeom>
          <a:noFill/>
        </p:spPr>
        <p:txBody>
          <a:bodyPr anchor="ct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9/25/2020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3738670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9/25/2020</a:t>
            </a:fld>
            <a:endParaRPr lang="en-US" dirty="0"/>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90" y="3168074"/>
            <a:ext cx="4592495" cy="2354047"/>
          </a:xfrm>
        </p:spPr>
        <p:txBody>
          <a:bodyPr anchor="ctr">
            <a:normAutofit/>
          </a:bodyPr>
          <a:lstStyle>
            <a:lvl1pPr marL="0" indent="0">
              <a:buNone/>
              <a:defRPr sz="2000" b="0"/>
            </a:lvl1pPr>
            <a:lvl2pPr marL="457189" indent="0">
              <a:buNone/>
              <a:defRPr sz="2000"/>
            </a:lvl2pPr>
            <a:lvl3pPr marL="914377" indent="0">
              <a:buNone/>
              <a:defRPr/>
            </a:lvl3pPr>
            <a:lvl4pPr marL="1371566" indent="0">
              <a:buNone/>
              <a:defRPr/>
            </a:lvl4pPr>
            <a:lvl5pPr marL="1828754"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5" y="3168074"/>
            <a:ext cx="4592495" cy="2354047"/>
          </a:xfrm>
        </p:spPr>
        <p:txBody>
          <a:bodyPr anchor="ctr">
            <a:normAutofit/>
          </a:bodyPr>
          <a:lstStyle>
            <a:lvl1pPr marL="0" indent="0">
              <a:buNone/>
              <a:defRPr sz="2000" b="0"/>
            </a:lvl1pPr>
            <a:lvl2pPr marL="457189" indent="0">
              <a:buNone/>
              <a:defRPr sz="2000"/>
            </a:lvl2pPr>
            <a:lvl3pPr marL="914377" indent="0">
              <a:buNone/>
              <a:defRPr/>
            </a:lvl3pPr>
            <a:lvl4pPr marL="1371566" indent="0">
              <a:buNone/>
              <a:defRPr/>
            </a:lvl4pPr>
            <a:lvl5pPr marL="1828754"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90" y="5661893"/>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1783714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4_Custom Layout">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1016000" y="1193800"/>
            <a:ext cx="5994400" cy="4267200"/>
          </a:xfrm>
          <a:prstGeom prst="rect">
            <a:avLst/>
          </a:prstGeom>
          <a:noFill/>
        </p:spPr>
        <p:txBody>
          <a:bodyPr anchor="ctr"/>
          <a:lstStyle>
            <a:lvl1pPr marL="0" indent="0" algn="ctr">
              <a:buNone/>
              <a:defRPr i="1">
                <a:solidFill>
                  <a:schemeClr val="bg1"/>
                </a:solidFill>
              </a:defRPr>
            </a:lvl1pPr>
            <a:lvl2pPr marL="609585" indent="0" algn="r">
              <a:buNone/>
              <a:defRPr i="1">
                <a:solidFill>
                  <a:schemeClr val="bg1"/>
                </a:solidFill>
              </a:defRPr>
            </a:lvl2pPr>
            <a:lvl3pPr marL="1219170" indent="0" algn="ctr">
              <a:buNone/>
              <a:defRPr i="1">
                <a:solidFill>
                  <a:schemeClr val="bg1"/>
                </a:solidFill>
              </a:defRPr>
            </a:lvl3pPr>
            <a:lvl4pPr marL="1828754" indent="0" algn="ctr">
              <a:buNone/>
              <a:defRPr i="1">
                <a:solidFill>
                  <a:schemeClr val="bg1"/>
                </a:solidFill>
              </a:defRPr>
            </a:lvl4pPr>
            <a:lvl5pPr marL="2438339" indent="0" algn="ctr">
              <a:buNone/>
              <a:defRPr i="1">
                <a:solidFill>
                  <a:schemeClr val="bg1"/>
                </a:solidFill>
              </a:defRPr>
            </a:lvl5pPr>
          </a:lstStyle>
          <a:p>
            <a:pPr lvl="0"/>
            <a:r>
              <a:rPr lang="en-US" dirty="0"/>
              <a:t>“Click to edit Master text styles”</a:t>
            </a:r>
          </a:p>
          <a:p>
            <a:pPr lvl="1"/>
            <a:r>
              <a:rPr lang="en-US" dirty="0"/>
              <a:t>-- author</a:t>
            </a:r>
          </a:p>
        </p:txBody>
      </p:sp>
      <p:sp>
        <p:nvSpPr>
          <p:cNvPr id="15" name="TextBox 14"/>
          <p:cNvSpPr txBox="1"/>
          <p:nvPr userDrawn="1"/>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275429963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FA9179F-009E-4FA5-B091-7EBB82A185BD}" type="datetimeFigureOut">
              <a:rPr lang="en-US" smtClean="0"/>
              <a:t>9/25/2020</a:t>
            </a:fld>
            <a:endParaRPr lang="en-US"/>
          </a:p>
        </p:txBody>
      </p:sp>
      <p:sp>
        <p:nvSpPr>
          <p:cNvPr id="5" name="Footer Placeholder 2"/>
          <p:cNvSpPr>
            <a:spLocks noGrp="1"/>
          </p:cNvSpPr>
          <p:nvPr>
            <p:ph type="ftr" sz="quarter" idx="11"/>
          </p:nvPr>
        </p:nvSpPr>
        <p:spPr/>
        <p:txBody>
          <a:bodyPr/>
          <a:lstStyle/>
          <a:p>
            <a:r>
              <a:rPr lang="en-US"/>
              <a:t>
              </a:t>
            </a:r>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9680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1"/>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9/25/2020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dirty="0"/>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23023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7" cy="6856664"/>
          </a:xfrm>
          <a:prstGeom prst="rect">
            <a:avLst/>
          </a:prstGeom>
        </p:spPr>
      </p:pic>
      <p:sp>
        <p:nvSpPr>
          <p:cNvPr id="2" name="Title 1"/>
          <p:cNvSpPr>
            <a:spLocks noGrp="1"/>
          </p:cNvSpPr>
          <p:nvPr>
            <p:ph type="title"/>
          </p:nvPr>
        </p:nvSpPr>
        <p:spPr>
          <a:xfrm>
            <a:off x="1893457" y="423335"/>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7" y="3246269"/>
            <a:ext cx="8340436" cy="1500187"/>
          </a:xfrm>
          <a:prstGeom prst="rect">
            <a:avLst/>
          </a:prstGeom>
        </p:spPr>
        <p:txBody>
          <a:bodyPr tIns="182880" rIns="457200" bIns="182880" anchor="t" anchorCtr="0"/>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9/25/2020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196245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9/25/2020</a:t>
            </a:fld>
            <a:endParaRPr lang="en-US" dirty="0"/>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3"/>
            <a:ext cx="8610600" cy="688099"/>
          </a:xfrm>
          <a:prstGeom prst="rect">
            <a:avLst/>
          </a:prstGeom>
        </p:spPr>
        <p:txBody>
          <a:bodyPr>
            <a:normAutofit/>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19652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9/25/2020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6226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2" name="Title 1"/>
          <p:cNvSpPr>
            <a:spLocks noGrp="1"/>
          </p:cNvSpPr>
          <p:nvPr>
            <p:ph type="title"/>
          </p:nvPr>
        </p:nvSpPr>
        <p:spPr>
          <a:xfrm>
            <a:off x="839788" y="365126"/>
            <a:ext cx="10515600" cy="1149351"/>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4" name="Content Placeholder 3"/>
          <p:cNvSpPr>
            <a:spLocks noGrp="1"/>
          </p:cNvSpPr>
          <p:nvPr>
            <p:ph sz="half" idx="2"/>
          </p:nvPr>
        </p:nvSpPr>
        <p:spPr>
          <a:xfrm>
            <a:off x="839789"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3"/>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671762"/>
            <a:ext cx="5183188" cy="2980895"/>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9/25/2020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236436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9/25/2020</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1" y="1458913"/>
            <a:ext cx="10393363" cy="2817523"/>
          </a:xfrm>
        </p:spPr>
        <p:txBody>
          <a:bodyPr lIns="1645920" tIns="914400" rIns="1645920" bIns="914400" anchor="t" anchorCtr="0">
            <a:normAutofit/>
          </a:bodyPr>
          <a:lstStyle>
            <a:lvl1pPr marL="0" indent="0">
              <a:buNone/>
              <a:defRPr sz="3600" i="1"/>
            </a:lvl1pPr>
            <a:lvl2pPr marL="457189" indent="0">
              <a:buNone/>
              <a:defRPr/>
            </a:lvl2pPr>
            <a:lvl3pPr marL="914377" indent="0">
              <a:buNone/>
              <a:defRPr/>
            </a:lvl3pPr>
            <a:lvl4pPr marL="1371566" indent="0">
              <a:buNone/>
              <a:defRPr/>
            </a:lvl4pPr>
            <a:lvl5pPr marL="1828754"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189" indent="0" algn="r">
              <a:buNone/>
              <a:defRPr/>
            </a:lvl2pPr>
            <a:lvl3pPr marL="914377" indent="0" algn="r">
              <a:buNone/>
              <a:defRPr/>
            </a:lvl3pPr>
            <a:lvl4pPr marL="1371566" indent="0" algn="r">
              <a:buNone/>
              <a:defRPr/>
            </a:lvl4pPr>
            <a:lvl5pPr marL="1828754" indent="0" algn="r">
              <a:buNone/>
              <a:defRPr/>
            </a:lvl5pPr>
          </a:lstStyle>
          <a:p>
            <a:pPr lvl="0"/>
            <a:endParaRPr lang="en-US" dirty="0"/>
          </a:p>
        </p:txBody>
      </p:sp>
    </p:spTree>
    <p:extLst>
      <p:ext uri="{BB962C8B-B14F-4D97-AF65-F5344CB8AC3E}">
        <p14:creationId xmlns:p14="http://schemas.microsoft.com/office/powerpoint/2010/main" val="863083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9/25/2020</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20"/>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926849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5"/>
            <a:ext cx="12185907"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9/25/2020</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20"/>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258864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2" y="1715"/>
            <a:ext cx="12191999" cy="6854572"/>
          </a:xfrm>
          <a:prstGeom prst="rect">
            <a:avLst/>
          </a:prstGeom>
        </p:spPr>
      </p:pic>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9/25/2020</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dirty="0"/>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211861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6" r:id="rId15"/>
    <p:sldLayoutId id="2147483690" r:id="rId16"/>
  </p:sldLayoutIdLst>
  <p:txStyles>
    <p:titleStyle>
      <a:lvl1pPr algn="l" defTabSz="914377"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4800" dirty="0"/>
              <a:t>KANAAE Back to School Update 2020</a:t>
            </a:r>
          </a:p>
        </p:txBody>
      </p:sp>
      <p:sp>
        <p:nvSpPr>
          <p:cNvPr id="3" name="Text Placeholder 1">
            <a:extLst>
              <a:ext uri="{FF2B5EF4-FFF2-40B4-BE49-F238E27FC236}">
                <a16:creationId xmlns:a16="http://schemas.microsoft.com/office/drawing/2014/main" id="{719DF667-336E-F549-9919-2D7F0786A680}"/>
              </a:ext>
            </a:extLst>
          </p:cNvPr>
          <p:cNvSpPr>
            <a:spLocks noGrp="1"/>
          </p:cNvSpPr>
          <p:nvPr>
            <p:ph type="body" idx="1"/>
          </p:nvPr>
        </p:nvSpPr>
        <p:spPr>
          <a:xfrm>
            <a:off x="3581400" y="5257801"/>
            <a:ext cx="8610600" cy="688099"/>
          </a:xfrm>
        </p:spPr>
        <p:txBody>
          <a:bodyPr>
            <a:noAutofit/>
          </a:bodyPr>
          <a:lstStyle/>
          <a:p>
            <a:r>
              <a:rPr lang="en-US" sz="2667" dirty="0"/>
              <a:t>Dr. Randy Watson, Kansas Commissioner of Education</a:t>
            </a:r>
          </a:p>
        </p:txBody>
      </p:sp>
    </p:spTree>
    <p:extLst>
      <p:ext uri="{BB962C8B-B14F-4D97-AF65-F5344CB8AC3E}">
        <p14:creationId xmlns:p14="http://schemas.microsoft.com/office/powerpoint/2010/main" val="1288570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0EC849-8EF0-4C88-8B2A-1C912653CD71}"/>
              </a:ext>
            </a:extLst>
          </p:cNvPr>
          <p:cNvPicPr>
            <a:picLocks noChangeAspect="1"/>
          </p:cNvPicPr>
          <p:nvPr/>
        </p:nvPicPr>
        <p:blipFill>
          <a:blip r:embed="rId2"/>
          <a:stretch>
            <a:fillRect/>
          </a:stretch>
        </p:blipFill>
        <p:spPr>
          <a:xfrm>
            <a:off x="1145754" y="216570"/>
            <a:ext cx="9529591" cy="5839327"/>
          </a:xfrm>
          <a:prstGeom prst="rect">
            <a:avLst/>
          </a:prstGeom>
        </p:spPr>
      </p:pic>
    </p:spTree>
    <p:extLst>
      <p:ext uri="{BB962C8B-B14F-4D97-AF65-F5344CB8AC3E}">
        <p14:creationId xmlns:p14="http://schemas.microsoft.com/office/powerpoint/2010/main" val="1302033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85EB63-D264-413B-949A-4D1D3F52AF72}"/>
              </a:ext>
            </a:extLst>
          </p:cNvPr>
          <p:cNvPicPr>
            <a:picLocks noChangeAspect="1"/>
          </p:cNvPicPr>
          <p:nvPr/>
        </p:nvPicPr>
        <p:blipFill>
          <a:blip r:embed="rId2"/>
          <a:stretch>
            <a:fillRect/>
          </a:stretch>
        </p:blipFill>
        <p:spPr>
          <a:xfrm>
            <a:off x="1729900" y="288757"/>
            <a:ext cx="8647133" cy="3041483"/>
          </a:xfrm>
          <a:prstGeom prst="rect">
            <a:avLst/>
          </a:prstGeom>
        </p:spPr>
      </p:pic>
      <p:pic>
        <p:nvPicPr>
          <p:cNvPr id="3" name="Picture 2">
            <a:extLst>
              <a:ext uri="{FF2B5EF4-FFF2-40B4-BE49-F238E27FC236}">
                <a16:creationId xmlns:a16="http://schemas.microsoft.com/office/drawing/2014/main" id="{8CE0FD31-71F2-4384-9C34-8C94C6462D21}"/>
              </a:ext>
            </a:extLst>
          </p:cNvPr>
          <p:cNvPicPr>
            <a:picLocks noChangeAspect="1"/>
          </p:cNvPicPr>
          <p:nvPr/>
        </p:nvPicPr>
        <p:blipFill>
          <a:blip r:embed="rId3"/>
          <a:stretch>
            <a:fillRect/>
          </a:stretch>
        </p:blipFill>
        <p:spPr>
          <a:xfrm>
            <a:off x="1775866" y="3429000"/>
            <a:ext cx="8640269" cy="2609851"/>
          </a:xfrm>
          <a:prstGeom prst="rect">
            <a:avLst/>
          </a:prstGeom>
        </p:spPr>
      </p:pic>
    </p:spTree>
    <p:extLst>
      <p:ext uri="{BB962C8B-B14F-4D97-AF65-F5344CB8AC3E}">
        <p14:creationId xmlns:p14="http://schemas.microsoft.com/office/powerpoint/2010/main" val="2196508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85BEBB-CE5A-4EBB-88CC-C4119A9FDF04}"/>
              </a:ext>
            </a:extLst>
          </p:cNvPr>
          <p:cNvPicPr>
            <a:picLocks noChangeAspect="1"/>
          </p:cNvPicPr>
          <p:nvPr/>
        </p:nvPicPr>
        <p:blipFill>
          <a:blip r:embed="rId2"/>
          <a:stretch>
            <a:fillRect/>
          </a:stretch>
        </p:blipFill>
        <p:spPr>
          <a:xfrm>
            <a:off x="1095849" y="770021"/>
            <a:ext cx="9807363" cy="4652211"/>
          </a:xfrm>
          <a:prstGeom prst="rect">
            <a:avLst/>
          </a:prstGeom>
        </p:spPr>
      </p:pic>
    </p:spTree>
    <p:extLst>
      <p:ext uri="{BB962C8B-B14F-4D97-AF65-F5344CB8AC3E}">
        <p14:creationId xmlns:p14="http://schemas.microsoft.com/office/powerpoint/2010/main" val="1112082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EBDCEA-A992-4093-BE24-DF6EBD3CD14E}"/>
              </a:ext>
            </a:extLst>
          </p:cNvPr>
          <p:cNvSpPr>
            <a:spLocks noGrp="1"/>
          </p:cNvSpPr>
          <p:nvPr>
            <p:ph type="title" idx="4294967295"/>
          </p:nvPr>
        </p:nvSpPr>
        <p:spPr>
          <a:xfrm>
            <a:off x="0" y="365125"/>
            <a:ext cx="10515600" cy="1325563"/>
          </a:xfrm>
        </p:spPr>
        <p:txBody>
          <a:bodyPr/>
          <a:lstStyle/>
          <a:p>
            <a:pPr algn="ctr"/>
            <a:r>
              <a:rPr lang="en-US" dirty="0"/>
              <a:t>Measuring Student Learning</a:t>
            </a:r>
          </a:p>
        </p:txBody>
      </p:sp>
      <p:pic>
        <p:nvPicPr>
          <p:cNvPr id="4" name="Picture 3">
            <a:extLst>
              <a:ext uri="{FF2B5EF4-FFF2-40B4-BE49-F238E27FC236}">
                <a16:creationId xmlns:a16="http://schemas.microsoft.com/office/drawing/2014/main" id="{DFF7FC6F-D3FE-4433-BB8A-F5DD932CF744}"/>
              </a:ext>
            </a:extLst>
          </p:cNvPr>
          <p:cNvPicPr>
            <a:picLocks noChangeAspect="1"/>
          </p:cNvPicPr>
          <p:nvPr/>
        </p:nvPicPr>
        <p:blipFill>
          <a:blip r:embed="rId2"/>
          <a:stretch>
            <a:fillRect/>
          </a:stretch>
        </p:blipFill>
        <p:spPr>
          <a:xfrm>
            <a:off x="736735" y="1359007"/>
            <a:ext cx="10904308" cy="4551013"/>
          </a:xfrm>
          <a:prstGeom prst="rect">
            <a:avLst/>
          </a:prstGeom>
        </p:spPr>
      </p:pic>
    </p:spTree>
    <p:extLst>
      <p:ext uri="{BB962C8B-B14F-4D97-AF65-F5344CB8AC3E}">
        <p14:creationId xmlns:p14="http://schemas.microsoft.com/office/powerpoint/2010/main" val="2982395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A66197-6C2C-A04C-BEA6-D798E2F71337}"/>
              </a:ext>
            </a:extLst>
          </p:cNvPr>
          <p:cNvPicPr>
            <a:picLocks noChangeAspect="1"/>
          </p:cNvPicPr>
          <p:nvPr/>
        </p:nvPicPr>
        <p:blipFill>
          <a:blip r:embed="rId2"/>
          <a:stretch>
            <a:fillRect/>
          </a:stretch>
        </p:blipFill>
        <p:spPr>
          <a:xfrm>
            <a:off x="1185231" y="0"/>
            <a:ext cx="9821537" cy="6053769"/>
          </a:xfrm>
          <a:prstGeom prst="rect">
            <a:avLst/>
          </a:prstGeom>
        </p:spPr>
      </p:pic>
    </p:spTree>
    <p:extLst>
      <p:ext uri="{BB962C8B-B14F-4D97-AF65-F5344CB8AC3E}">
        <p14:creationId xmlns:p14="http://schemas.microsoft.com/office/powerpoint/2010/main" val="2005508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2C2B1C-DE6C-B84D-A33B-FE1AC1A47F0B}"/>
              </a:ext>
            </a:extLst>
          </p:cNvPr>
          <p:cNvPicPr>
            <a:picLocks noChangeAspect="1"/>
          </p:cNvPicPr>
          <p:nvPr/>
        </p:nvPicPr>
        <p:blipFill>
          <a:blip r:embed="rId2"/>
          <a:stretch>
            <a:fillRect/>
          </a:stretch>
        </p:blipFill>
        <p:spPr>
          <a:xfrm>
            <a:off x="862519" y="0"/>
            <a:ext cx="10466962" cy="6143143"/>
          </a:xfrm>
          <a:prstGeom prst="rect">
            <a:avLst/>
          </a:prstGeom>
        </p:spPr>
      </p:pic>
    </p:spTree>
    <p:extLst>
      <p:ext uri="{BB962C8B-B14F-4D97-AF65-F5344CB8AC3E}">
        <p14:creationId xmlns:p14="http://schemas.microsoft.com/office/powerpoint/2010/main" val="645956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863F4C-AA52-F64A-ADA4-97E437D6690C}"/>
              </a:ext>
            </a:extLst>
          </p:cNvPr>
          <p:cNvPicPr>
            <a:picLocks noChangeAspect="1"/>
          </p:cNvPicPr>
          <p:nvPr/>
        </p:nvPicPr>
        <p:blipFill>
          <a:blip r:embed="rId2"/>
          <a:stretch>
            <a:fillRect/>
          </a:stretch>
        </p:blipFill>
        <p:spPr>
          <a:xfrm>
            <a:off x="984114" y="0"/>
            <a:ext cx="10280515" cy="6272456"/>
          </a:xfrm>
          <a:prstGeom prst="rect">
            <a:avLst/>
          </a:prstGeom>
        </p:spPr>
      </p:pic>
    </p:spTree>
    <p:extLst>
      <p:ext uri="{BB962C8B-B14F-4D97-AF65-F5344CB8AC3E}">
        <p14:creationId xmlns:p14="http://schemas.microsoft.com/office/powerpoint/2010/main" val="1560724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62EB99-74EF-624A-9729-38403938DA26}"/>
              </a:ext>
            </a:extLst>
          </p:cNvPr>
          <p:cNvPicPr>
            <a:picLocks noChangeAspect="1"/>
          </p:cNvPicPr>
          <p:nvPr/>
        </p:nvPicPr>
        <p:blipFill>
          <a:blip r:embed="rId2"/>
          <a:stretch>
            <a:fillRect/>
          </a:stretch>
        </p:blipFill>
        <p:spPr>
          <a:xfrm>
            <a:off x="998706" y="38911"/>
            <a:ext cx="10194588" cy="6211238"/>
          </a:xfrm>
          <a:prstGeom prst="rect">
            <a:avLst/>
          </a:prstGeom>
        </p:spPr>
      </p:pic>
    </p:spTree>
    <p:extLst>
      <p:ext uri="{BB962C8B-B14F-4D97-AF65-F5344CB8AC3E}">
        <p14:creationId xmlns:p14="http://schemas.microsoft.com/office/powerpoint/2010/main" val="1513640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9565A5-7F47-9A42-934E-47F0EF6BE6E6}"/>
              </a:ext>
            </a:extLst>
          </p:cNvPr>
          <p:cNvPicPr>
            <a:picLocks noChangeAspect="1"/>
          </p:cNvPicPr>
          <p:nvPr/>
        </p:nvPicPr>
        <p:blipFill>
          <a:blip r:embed="rId2"/>
          <a:stretch>
            <a:fillRect/>
          </a:stretch>
        </p:blipFill>
        <p:spPr>
          <a:xfrm>
            <a:off x="463685" y="0"/>
            <a:ext cx="11264630" cy="5940682"/>
          </a:xfrm>
          <a:prstGeom prst="rect">
            <a:avLst/>
          </a:prstGeom>
        </p:spPr>
      </p:pic>
    </p:spTree>
    <p:extLst>
      <p:ext uri="{BB962C8B-B14F-4D97-AF65-F5344CB8AC3E}">
        <p14:creationId xmlns:p14="http://schemas.microsoft.com/office/powerpoint/2010/main" val="3692977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B60593-5BED-344F-8AAB-650852631EBA}"/>
              </a:ext>
            </a:extLst>
          </p:cNvPr>
          <p:cNvSpPr>
            <a:spLocks noGrp="1"/>
          </p:cNvSpPr>
          <p:nvPr>
            <p:ph type="title"/>
          </p:nvPr>
        </p:nvSpPr>
        <p:spPr>
          <a:xfrm>
            <a:off x="1713089" y="533400"/>
            <a:ext cx="10515600" cy="1149351"/>
          </a:xfrm>
        </p:spPr>
        <p:txBody>
          <a:bodyPr/>
          <a:lstStyle/>
          <a:p>
            <a:r>
              <a:rPr lang="en-US"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Our Leadership Challenge</a:t>
            </a:r>
            <a:endParaRPr lang="en-US" dirty="0"/>
          </a:p>
        </p:txBody>
      </p:sp>
      <p:pic>
        <p:nvPicPr>
          <p:cNvPr id="13" name="Picture 12">
            <a:extLst>
              <a:ext uri="{FF2B5EF4-FFF2-40B4-BE49-F238E27FC236}">
                <a16:creationId xmlns:a16="http://schemas.microsoft.com/office/drawing/2014/main" id="{75F0900A-7093-B842-9D71-35D577633C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2057400"/>
            <a:ext cx="5943600" cy="4043741"/>
          </a:xfrm>
          <a:prstGeom prst="rect">
            <a:avLst/>
          </a:prstGeom>
        </p:spPr>
      </p:pic>
      <p:sp>
        <p:nvSpPr>
          <p:cNvPr id="14" name="Rectangle 13">
            <a:extLst>
              <a:ext uri="{FF2B5EF4-FFF2-40B4-BE49-F238E27FC236}">
                <a16:creationId xmlns:a16="http://schemas.microsoft.com/office/drawing/2014/main" id="{5D352881-6E25-084F-ABD1-669407B8D4BD}"/>
              </a:ext>
            </a:extLst>
          </p:cNvPr>
          <p:cNvSpPr/>
          <p:nvPr/>
        </p:nvSpPr>
        <p:spPr>
          <a:xfrm>
            <a:off x="1295400" y="2057400"/>
            <a:ext cx="4724400" cy="4247317"/>
          </a:xfrm>
          <a:prstGeom prst="rect">
            <a:avLst/>
          </a:prstGeom>
        </p:spPr>
        <p:txBody>
          <a:bodyPr wrap="square">
            <a:spAutoFit/>
          </a:bodyPr>
          <a:lstStyle/>
          <a:p>
            <a:r>
              <a:rPr lang="en-US" sz="3200" dirty="0">
                <a:solidFill>
                  <a:schemeClr val="tx2"/>
                </a:solidFill>
              </a:rPr>
              <a:t>“The dogmas of the quiet past, are inadequate to the stormy present. The occasion is piled high with difficulty, and we must rise -- with the occasion.” </a:t>
            </a:r>
            <a:r>
              <a:rPr lang="en-US" sz="1400" dirty="0">
                <a:solidFill>
                  <a:schemeClr val="tx2"/>
                </a:solidFill>
              </a:rPr>
              <a:t>Annual Message to Congress - </a:t>
            </a:r>
            <a:br>
              <a:rPr lang="en-US" sz="1400" dirty="0">
                <a:solidFill>
                  <a:schemeClr val="tx2"/>
                </a:solidFill>
              </a:rPr>
            </a:br>
            <a:r>
              <a:rPr lang="en-US" sz="1400" dirty="0">
                <a:solidFill>
                  <a:schemeClr val="tx2"/>
                </a:solidFill>
              </a:rPr>
              <a:t>December 1, 1862</a:t>
            </a:r>
          </a:p>
        </p:txBody>
      </p:sp>
    </p:spTree>
    <p:extLst>
      <p:ext uri="{BB962C8B-B14F-4D97-AF65-F5344CB8AC3E}">
        <p14:creationId xmlns:p14="http://schemas.microsoft.com/office/powerpoint/2010/main" val="1817475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dissolve">
                                      <p:cBhvr>
                                        <p:cTn id="7" dur="1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F97A4954-6B60-4060-A5A5-B4D86E50CDF5}"/>
              </a:ext>
            </a:extLst>
          </p:cNvPr>
          <p:cNvSpPr>
            <a:spLocks noGrp="1"/>
          </p:cNvSpPr>
          <p:nvPr>
            <p:ph type="media" sz="quarter" idx="14"/>
          </p:nvPr>
        </p:nvSpPr>
        <p:spPr/>
      </p:sp>
      <p:sp>
        <p:nvSpPr>
          <p:cNvPr id="3" name="Text Placeholder 6">
            <a:extLst>
              <a:ext uri="{FF2B5EF4-FFF2-40B4-BE49-F238E27FC236}">
                <a16:creationId xmlns:a16="http://schemas.microsoft.com/office/drawing/2014/main" id="{7FA4FA22-4AF7-6347-831D-CC5773794EF6}"/>
              </a:ext>
            </a:extLst>
          </p:cNvPr>
          <p:cNvSpPr txBox="1">
            <a:spLocks/>
          </p:cNvSpPr>
          <p:nvPr/>
        </p:nvSpPr>
        <p:spPr>
          <a:xfrm>
            <a:off x="71383" y="4525529"/>
            <a:ext cx="11811000" cy="1544012"/>
          </a:xfrm>
          <a:prstGeom prst="rect">
            <a:avLst/>
          </a:prstGeom>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Clr>
                <a:schemeClr val="accent2"/>
              </a:buClr>
              <a:buFont typeface="Arial" panose="020B0604020202020204" pitchFamily="34" charset="0"/>
              <a:buNone/>
              <a:defRPr sz="2800" kern="1200">
                <a:no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377">
              <a:lnSpc>
                <a:spcPts val="5333"/>
              </a:lnSpc>
              <a:buClr>
                <a:srgbClr val="12284C"/>
              </a:buClr>
            </a:pPr>
            <a:r>
              <a:rPr lang="en-US" sz="6700" dirty="0">
                <a:solidFill>
                  <a:srgbClr val="12284C"/>
                </a:solidFill>
                <a:latin typeface="Open Sans"/>
              </a:rPr>
              <a:t>Kansas leads the </a:t>
            </a:r>
            <a:r>
              <a:rPr lang="en-US" sz="6700" b="1" dirty="0">
                <a:solidFill>
                  <a:srgbClr val="FFA400"/>
                </a:solidFill>
                <a:latin typeface="Open Sans"/>
              </a:rPr>
              <a:t>world</a:t>
            </a:r>
            <a:r>
              <a:rPr lang="en-US" sz="6700" dirty="0">
                <a:solidFill>
                  <a:srgbClr val="12284C"/>
                </a:solidFill>
                <a:latin typeface="Open Sans"/>
              </a:rPr>
              <a:t> in the success of each student</a:t>
            </a:r>
          </a:p>
        </p:txBody>
      </p:sp>
      <p:pic>
        <p:nvPicPr>
          <p:cNvPr id="4" name="Picture 3">
            <a:extLst>
              <a:ext uri="{FF2B5EF4-FFF2-40B4-BE49-F238E27FC236}">
                <a16:creationId xmlns:a16="http://schemas.microsoft.com/office/drawing/2014/main" id="{30430409-F00D-0944-8F3B-91BB27184B5C}"/>
              </a:ext>
            </a:extLst>
          </p:cNvPr>
          <p:cNvPicPr>
            <a:picLocks noChangeAspect="1"/>
          </p:cNvPicPr>
          <p:nvPr/>
        </p:nvPicPr>
        <p:blipFill>
          <a:blip r:embed="rId3"/>
          <a:stretch>
            <a:fillRect/>
          </a:stretch>
        </p:blipFill>
        <p:spPr>
          <a:xfrm>
            <a:off x="3" y="0"/>
            <a:ext cx="12191999" cy="4216400"/>
          </a:xfrm>
          <a:prstGeom prst="rect">
            <a:avLst/>
          </a:prstGeom>
        </p:spPr>
      </p:pic>
      <p:sp>
        <p:nvSpPr>
          <p:cNvPr id="6" name="Title 4">
            <a:extLst>
              <a:ext uri="{FF2B5EF4-FFF2-40B4-BE49-F238E27FC236}">
                <a16:creationId xmlns:a16="http://schemas.microsoft.com/office/drawing/2014/main" id="{F9509B5E-95E3-0647-B956-75BA60E888E6}"/>
              </a:ext>
            </a:extLst>
          </p:cNvPr>
          <p:cNvSpPr txBox="1">
            <a:spLocks/>
          </p:cNvSpPr>
          <p:nvPr/>
        </p:nvSpPr>
        <p:spPr>
          <a:xfrm>
            <a:off x="84083" y="2"/>
            <a:ext cx="11785600" cy="510116"/>
          </a:xfrm>
          <a:prstGeom prst="rect">
            <a:avLst/>
          </a:prstGeom>
          <a:noFill/>
        </p:spPr>
        <p:txBody>
          <a:bodyPr vert="horz" wrap="square" lIns="0" tIns="0" rIns="0" bIns="121920" rtlCol="0" anchor="t" anchorCtr="0">
            <a:noAutofit/>
          </a:bodyPr>
          <a:lstStyle>
            <a:lvl1pPr algn="l" defTabSz="914400" rtl="0" eaLnBrk="1" latinLnBrk="0" hangingPunct="1">
              <a:spcBef>
                <a:spcPct val="0"/>
              </a:spcBef>
              <a:buNone/>
              <a:defRPr sz="3200" kern="1200">
                <a:solidFill>
                  <a:schemeClr val="bg1"/>
                </a:solidFill>
                <a:latin typeface="+mj-lt"/>
                <a:ea typeface="+mj-ea"/>
                <a:cs typeface="+mj-cs"/>
              </a:defRPr>
            </a:lvl1pPr>
          </a:lstStyle>
          <a:p>
            <a:pPr defTabSz="1219110">
              <a:defRPr/>
            </a:pPr>
            <a:r>
              <a:rPr lang="en-US" sz="4400" b="1" dirty="0">
                <a:solidFill>
                  <a:schemeClr val="tx2"/>
                </a:solidFill>
                <a:latin typeface="Open Sans Light"/>
              </a:rPr>
              <a:t>Our Vision for Kansas ...</a:t>
            </a:r>
          </a:p>
        </p:txBody>
      </p:sp>
    </p:spTree>
    <p:extLst>
      <p:ext uri="{BB962C8B-B14F-4D97-AF65-F5344CB8AC3E}">
        <p14:creationId xmlns:p14="http://schemas.microsoft.com/office/powerpoint/2010/main" val="327371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Tree>
    <p:extLst>
      <p:ext uri="{BB962C8B-B14F-4D97-AF65-F5344CB8AC3E}">
        <p14:creationId xmlns:p14="http://schemas.microsoft.com/office/powerpoint/2010/main" val="37546948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5BA67E-B11A-164E-BA6C-DD373CE82E79}"/>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50474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40B9DD-7491-0E40-B3DD-51651600E7F8}"/>
              </a:ext>
            </a:extLst>
          </p:cNvPr>
          <p:cNvPicPr>
            <a:picLocks noChangeAspect="1"/>
          </p:cNvPicPr>
          <p:nvPr/>
        </p:nvPicPr>
        <p:blipFill>
          <a:blip r:embed="rId2"/>
          <a:stretch>
            <a:fillRect/>
          </a:stretch>
        </p:blipFill>
        <p:spPr>
          <a:xfrm>
            <a:off x="1286359" y="0"/>
            <a:ext cx="9955078" cy="6223627"/>
          </a:xfrm>
          <a:prstGeom prst="rect">
            <a:avLst/>
          </a:prstGeom>
        </p:spPr>
      </p:pic>
    </p:spTree>
    <p:extLst>
      <p:ext uri="{BB962C8B-B14F-4D97-AF65-F5344CB8AC3E}">
        <p14:creationId xmlns:p14="http://schemas.microsoft.com/office/powerpoint/2010/main" val="3603633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7809-9E6C-4657-A578-AACE38F2BA0B}"/>
              </a:ext>
            </a:extLst>
          </p:cNvPr>
          <p:cNvSpPr>
            <a:spLocks noGrp="1"/>
          </p:cNvSpPr>
          <p:nvPr>
            <p:ph type="title"/>
          </p:nvPr>
        </p:nvSpPr>
        <p:spPr/>
        <p:txBody>
          <a:bodyPr>
            <a:normAutofit/>
          </a:bodyPr>
          <a:lstStyle/>
          <a:p>
            <a:pPr algn="ctr"/>
            <a:r>
              <a:rPr lang="en-US" sz="5867" dirty="0"/>
              <a:t>Goals for all Stages</a:t>
            </a:r>
          </a:p>
        </p:txBody>
      </p:sp>
      <p:sp>
        <p:nvSpPr>
          <p:cNvPr id="3" name="Text Placeholder 2">
            <a:extLst>
              <a:ext uri="{FF2B5EF4-FFF2-40B4-BE49-F238E27FC236}">
                <a16:creationId xmlns:a16="http://schemas.microsoft.com/office/drawing/2014/main" id="{837F62FF-D708-40AE-864D-07D3F3BE41F6}"/>
              </a:ext>
            </a:extLst>
          </p:cNvPr>
          <p:cNvSpPr>
            <a:spLocks noGrp="1"/>
          </p:cNvSpPr>
          <p:nvPr>
            <p:ph type="body" idx="1"/>
          </p:nvPr>
        </p:nvSpPr>
        <p:spPr>
          <a:xfrm>
            <a:off x="361464" y="2157299"/>
            <a:ext cx="5157787" cy="550595"/>
          </a:xfrm>
        </p:spPr>
        <p:txBody>
          <a:bodyPr>
            <a:noAutofit/>
          </a:bodyPr>
          <a:lstStyle/>
          <a:p>
            <a:pPr algn="ctr"/>
            <a:r>
              <a:rPr lang="en-US" sz="3200" dirty="0"/>
              <a:t>Have Strong Learning Environments</a:t>
            </a:r>
          </a:p>
        </p:txBody>
      </p:sp>
      <p:sp>
        <p:nvSpPr>
          <p:cNvPr id="4" name="Content Placeholder 3">
            <a:extLst>
              <a:ext uri="{FF2B5EF4-FFF2-40B4-BE49-F238E27FC236}">
                <a16:creationId xmlns:a16="http://schemas.microsoft.com/office/drawing/2014/main" id="{E7E2AFC0-44B1-439A-B38A-DB689CED08B9}"/>
              </a:ext>
            </a:extLst>
          </p:cNvPr>
          <p:cNvSpPr>
            <a:spLocks noGrp="1"/>
          </p:cNvSpPr>
          <p:nvPr>
            <p:ph sz="half" idx="2"/>
          </p:nvPr>
        </p:nvSpPr>
        <p:spPr>
          <a:xfrm>
            <a:off x="683131" y="2707894"/>
            <a:ext cx="5157787" cy="3420897"/>
          </a:xfrm>
        </p:spPr>
        <p:txBody>
          <a:bodyPr>
            <a:normAutofit/>
          </a:bodyPr>
          <a:lstStyle/>
          <a:p>
            <a:pPr>
              <a:buClr>
                <a:schemeClr val="accent1"/>
              </a:buClr>
              <a:buSzPct val="125000"/>
            </a:pPr>
            <a:r>
              <a:rPr lang="en-US" sz="2667" dirty="0">
                <a:latin typeface="+mn-lt"/>
              </a:rPr>
              <a:t>Academic rigor needs to be high and students need to be engaged on a daily basis. </a:t>
            </a:r>
          </a:p>
          <a:p>
            <a:pPr>
              <a:buClr>
                <a:schemeClr val="accent1"/>
              </a:buClr>
              <a:buSzPct val="125000"/>
            </a:pPr>
            <a:r>
              <a:rPr lang="en-US" sz="2667" dirty="0">
                <a:latin typeface="+mn-lt"/>
              </a:rPr>
              <a:t>Social-Emotional support and learning must be a high priority and a part of any plan.</a:t>
            </a:r>
          </a:p>
          <a:p>
            <a:pPr>
              <a:buClr>
                <a:schemeClr val="accent1"/>
              </a:buClr>
              <a:buSzPct val="125000"/>
            </a:pPr>
            <a:r>
              <a:rPr lang="en-US" sz="2667" dirty="0">
                <a:latin typeface="+mn-lt"/>
              </a:rPr>
              <a:t>Equity and Access is essential for families. </a:t>
            </a:r>
          </a:p>
        </p:txBody>
      </p:sp>
      <p:sp>
        <p:nvSpPr>
          <p:cNvPr id="5" name="Text Placeholder 4">
            <a:extLst>
              <a:ext uri="{FF2B5EF4-FFF2-40B4-BE49-F238E27FC236}">
                <a16:creationId xmlns:a16="http://schemas.microsoft.com/office/drawing/2014/main" id="{36682B6B-7DFC-4DFC-A2FC-56D28097E400}"/>
              </a:ext>
            </a:extLst>
          </p:cNvPr>
          <p:cNvSpPr>
            <a:spLocks noGrp="1"/>
          </p:cNvSpPr>
          <p:nvPr>
            <p:ph type="body" sz="quarter" idx="3"/>
          </p:nvPr>
        </p:nvSpPr>
        <p:spPr>
          <a:xfrm>
            <a:off x="6096000" y="2231758"/>
            <a:ext cx="5183188" cy="483435"/>
          </a:xfrm>
        </p:spPr>
        <p:txBody>
          <a:bodyPr>
            <a:noAutofit/>
          </a:bodyPr>
          <a:lstStyle/>
          <a:p>
            <a:pPr algn="ctr"/>
            <a:r>
              <a:rPr lang="en-US" sz="3200" dirty="0"/>
              <a:t>Keep Students and </a:t>
            </a:r>
          </a:p>
          <a:p>
            <a:pPr algn="ctr"/>
            <a:r>
              <a:rPr lang="en-US" sz="3200" dirty="0"/>
              <a:t>Staff Safe</a:t>
            </a:r>
          </a:p>
        </p:txBody>
      </p:sp>
      <p:sp>
        <p:nvSpPr>
          <p:cNvPr id="6" name="Content Placeholder 5">
            <a:extLst>
              <a:ext uri="{FF2B5EF4-FFF2-40B4-BE49-F238E27FC236}">
                <a16:creationId xmlns:a16="http://schemas.microsoft.com/office/drawing/2014/main" id="{3D4558A8-DCEF-41F9-871F-5A07C227D6A7}"/>
              </a:ext>
            </a:extLst>
          </p:cNvPr>
          <p:cNvSpPr>
            <a:spLocks noGrp="1"/>
          </p:cNvSpPr>
          <p:nvPr>
            <p:ph sz="quarter" idx="4"/>
          </p:nvPr>
        </p:nvSpPr>
        <p:spPr>
          <a:xfrm>
            <a:off x="6351082" y="2707894"/>
            <a:ext cx="5183188" cy="3420899"/>
          </a:xfrm>
        </p:spPr>
        <p:txBody>
          <a:bodyPr>
            <a:normAutofit/>
          </a:bodyPr>
          <a:lstStyle/>
          <a:p>
            <a:pPr>
              <a:buClr>
                <a:schemeClr val="accent1"/>
              </a:buClr>
              <a:buSzPct val="125000"/>
            </a:pPr>
            <a:r>
              <a:rPr lang="en-US" sz="2667" dirty="0">
                <a:latin typeface="+mn-lt"/>
              </a:rPr>
              <a:t>No environment can guarantee safety, but strong precautions can be taken to ensure the environment is as safe as possible.</a:t>
            </a:r>
          </a:p>
          <a:p>
            <a:pPr>
              <a:buClr>
                <a:schemeClr val="accent1"/>
              </a:buClr>
              <a:buSzPct val="125000"/>
            </a:pPr>
            <a:r>
              <a:rPr lang="en-US" sz="2667" dirty="0">
                <a:latin typeface="+mn-lt"/>
              </a:rPr>
              <a:t>Schools should enable families to maximize their learning options.</a:t>
            </a:r>
          </a:p>
        </p:txBody>
      </p:sp>
    </p:spTree>
    <p:extLst>
      <p:ext uri="{BB962C8B-B14F-4D97-AF65-F5344CB8AC3E}">
        <p14:creationId xmlns:p14="http://schemas.microsoft.com/office/powerpoint/2010/main" val="3668370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274;p17">
            <a:extLst>
              <a:ext uri="{FF2B5EF4-FFF2-40B4-BE49-F238E27FC236}">
                <a16:creationId xmlns:a16="http://schemas.microsoft.com/office/drawing/2014/main" id="{8049FEAC-4CDB-5642-84F5-368C33F7BBD8}"/>
              </a:ext>
            </a:extLst>
          </p:cNvPr>
          <p:cNvSpPr txBox="1">
            <a:spLocks noGrp="1"/>
          </p:cNvSpPr>
          <p:nvPr>
            <p:ph type="title"/>
          </p:nvPr>
        </p:nvSpPr>
        <p:spPr>
          <a:xfrm>
            <a:off x="2028668" y="184311"/>
            <a:ext cx="7886700" cy="718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Learning Environments</a:t>
            </a:r>
            <a:endParaRPr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 name="Google Shape;275;p17">
            <a:extLst>
              <a:ext uri="{FF2B5EF4-FFF2-40B4-BE49-F238E27FC236}">
                <a16:creationId xmlns:a16="http://schemas.microsoft.com/office/drawing/2014/main" id="{00F23668-A3CE-AA40-B44B-94004B160C10}"/>
              </a:ext>
            </a:extLst>
          </p:cNvPr>
          <p:cNvSpPr txBox="1">
            <a:spLocks/>
          </p:cNvSpPr>
          <p:nvPr/>
        </p:nvSpPr>
        <p:spPr>
          <a:xfrm>
            <a:off x="1434559" y="974836"/>
            <a:ext cx="9322881" cy="815100"/>
          </a:xfrm>
          <a:prstGeom prst="rect">
            <a:avLst/>
          </a:prstGeom>
        </p:spPr>
        <p:txBody>
          <a:bodyPr spcFirstLastPara="1" vert="horz" wrap="square" lIns="91425" tIns="45700" rIns="91425" bIns="45700" rtlCol="0" anchor="t" anchorCtr="0">
            <a:noAutofit/>
          </a:bodyPr>
          <a:lst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750"/>
              </a:spcBef>
              <a:buFont typeface="Arial" panose="020B0604020202020204" pitchFamily="34" charset="0"/>
              <a:buNone/>
            </a:pPr>
            <a:r>
              <a:rPr lang="en-US" sz="2400" dirty="0">
                <a:solidFill>
                  <a:schemeClr val="tx2"/>
                </a:solidFill>
              </a:rPr>
              <a:t>Understanding the need to be flexible during the 2020-21 school year, three different </a:t>
            </a:r>
            <a:r>
              <a:rPr lang="en-US" sz="2400" dirty="0"/>
              <a:t>learning environments were defined.</a:t>
            </a:r>
          </a:p>
        </p:txBody>
      </p:sp>
      <p:sp>
        <p:nvSpPr>
          <p:cNvPr id="10" name="Google Shape;276;p17">
            <a:extLst>
              <a:ext uri="{FF2B5EF4-FFF2-40B4-BE49-F238E27FC236}">
                <a16:creationId xmlns:a16="http://schemas.microsoft.com/office/drawing/2014/main" id="{D57199B8-227C-6B4A-85BC-9028B356A6B5}"/>
              </a:ext>
            </a:extLst>
          </p:cNvPr>
          <p:cNvSpPr txBox="1"/>
          <p:nvPr/>
        </p:nvSpPr>
        <p:spPr>
          <a:xfrm>
            <a:off x="1481865" y="2035444"/>
            <a:ext cx="2758698" cy="4127715"/>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2600" dirty="0">
                <a:solidFill>
                  <a:schemeClr val="tx2"/>
                </a:solidFill>
                <a:ea typeface="Calibri"/>
                <a:cs typeface="Calibri"/>
                <a:sym typeface="Calibri"/>
              </a:rPr>
              <a:t>On-Site</a:t>
            </a:r>
            <a:endParaRPr dirty="0">
              <a:solidFill>
                <a:schemeClr val="tx2"/>
              </a:solidFill>
              <a:ea typeface="Calibri"/>
              <a:cs typeface="Calibri"/>
              <a:sym typeface="Calibri"/>
            </a:endParaRPr>
          </a:p>
          <a:p>
            <a:pPr marL="457200" lvl="0" indent="-330200" algn="l" rtl="0">
              <a:spcBef>
                <a:spcPts val="0"/>
              </a:spcBef>
              <a:spcAft>
                <a:spcPts val="0"/>
              </a:spcAft>
              <a:buSzPts val="1600"/>
              <a:buFont typeface="Calibri"/>
              <a:buChar char="➔"/>
            </a:pPr>
            <a:r>
              <a:rPr lang="en-US" sz="1600" dirty="0">
                <a:solidFill>
                  <a:schemeClr val="tx2"/>
                </a:solidFill>
                <a:ea typeface="Calibri"/>
                <a:cs typeface="Calibri"/>
                <a:sym typeface="Calibri"/>
              </a:rPr>
              <a:t>Used when community restrictions for COVID-19 are low.</a:t>
            </a:r>
            <a:endParaRPr sz="1600" dirty="0">
              <a:solidFill>
                <a:schemeClr val="tx2"/>
              </a:solidFill>
              <a:ea typeface="Calibri"/>
              <a:cs typeface="Calibri"/>
              <a:sym typeface="Calibri"/>
            </a:endParaRPr>
          </a:p>
          <a:p>
            <a:pPr marL="457200" lvl="0" indent="-330200" algn="l" rtl="0">
              <a:spcBef>
                <a:spcPts val="0"/>
              </a:spcBef>
              <a:spcAft>
                <a:spcPts val="0"/>
              </a:spcAft>
              <a:buSzPts val="1600"/>
              <a:buFont typeface="Calibri"/>
              <a:buChar char="➔"/>
            </a:pPr>
            <a:r>
              <a:rPr lang="en-US" sz="1600" dirty="0">
                <a:solidFill>
                  <a:schemeClr val="tx2"/>
                </a:solidFill>
                <a:ea typeface="Calibri"/>
                <a:cs typeface="Calibri"/>
                <a:sym typeface="Calibri"/>
              </a:rPr>
              <a:t>Schools can operate at 100% capacity with precautions.</a:t>
            </a:r>
            <a:endParaRPr sz="1600" dirty="0">
              <a:solidFill>
                <a:schemeClr val="tx2"/>
              </a:solidFill>
              <a:ea typeface="Calibri"/>
              <a:cs typeface="Calibri"/>
              <a:sym typeface="Calibri"/>
            </a:endParaRPr>
          </a:p>
          <a:p>
            <a:pPr marL="457200" lvl="0" indent="-330200" algn="l" rtl="0">
              <a:spcBef>
                <a:spcPts val="0"/>
              </a:spcBef>
              <a:spcAft>
                <a:spcPts val="0"/>
              </a:spcAft>
              <a:buSzPts val="1600"/>
              <a:buFont typeface="Calibri"/>
              <a:buChar char="➔"/>
            </a:pPr>
            <a:r>
              <a:rPr lang="en-US" sz="1600" dirty="0">
                <a:solidFill>
                  <a:schemeClr val="tx2"/>
                </a:solidFill>
                <a:ea typeface="Calibri"/>
                <a:cs typeface="Calibri"/>
                <a:sym typeface="Calibri"/>
              </a:rPr>
              <a:t>Social distancing should be practiced where feasible.</a:t>
            </a:r>
            <a:endParaRPr sz="1600" dirty="0">
              <a:solidFill>
                <a:schemeClr val="tx2"/>
              </a:solidFill>
              <a:ea typeface="Calibri"/>
              <a:cs typeface="Calibri"/>
              <a:sym typeface="Calibri"/>
            </a:endParaRPr>
          </a:p>
          <a:p>
            <a:pPr marL="457200" lvl="0" indent="-330200" algn="l" rtl="0">
              <a:spcBef>
                <a:spcPts val="0"/>
              </a:spcBef>
              <a:spcAft>
                <a:spcPts val="0"/>
              </a:spcAft>
              <a:buSzPts val="1600"/>
              <a:buFont typeface="Calibri"/>
              <a:buChar char="➔"/>
            </a:pPr>
            <a:r>
              <a:rPr lang="en-US" sz="1600" dirty="0">
                <a:solidFill>
                  <a:schemeClr val="tx2"/>
                </a:solidFill>
                <a:ea typeface="Calibri"/>
                <a:cs typeface="Calibri"/>
                <a:sym typeface="Calibri"/>
              </a:rPr>
              <a:t>Group sizes and spectator events will meet local guidelines</a:t>
            </a:r>
            <a:r>
              <a:rPr lang="en-US" sz="1600" dirty="0">
                <a:solidFill>
                  <a:schemeClr val="tx2"/>
                </a:solidFill>
                <a:latin typeface="Calibri"/>
                <a:ea typeface="Calibri"/>
                <a:cs typeface="Calibri"/>
                <a:sym typeface="Calibri"/>
              </a:rPr>
              <a:t>.</a:t>
            </a:r>
            <a:endParaRPr sz="1600" dirty="0">
              <a:solidFill>
                <a:schemeClr val="tx2"/>
              </a:solidFill>
              <a:latin typeface="Calibri"/>
              <a:ea typeface="Calibri"/>
              <a:cs typeface="Calibri"/>
              <a:sym typeface="Calibri"/>
            </a:endParaRPr>
          </a:p>
        </p:txBody>
      </p:sp>
      <p:sp>
        <p:nvSpPr>
          <p:cNvPr id="11" name="Google Shape;277;p17">
            <a:extLst>
              <a:ext uri="{FF2B5EF4-FFF2-40B4-BE49-F238E27FC236}">
                <a16:creationId xmlns:a16="http://schemas.microsoft.com/office/drawing/2014/main" id="{E37D807E-382B-C340-8345-BEE8E287F6E1}"/>
              </a:ext>
            </a:extLst>
          </p:cNvPr>
          <p:cNvSpPr txBox="1"/>
          <p:nvPr/>
        </p:nvSpPr>
        <p:spPr>
          <a:xfrm>
            <a:off x="4490158" y="2035444"/>
            <a:ext cx="2963720" cy="4127715"/>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2600" dirty="0">
                <a:solidFill>
                  <a:schemeClr val="tx2"/>
                </a:solidFill>
                <a:ea typeface="Calibri"/>
                <a:cs typeface="Calibri"/>
                <a:sym typeface="Calibri"/>
              </a:rPr>
              <a:t>Hybrid</a:t>
            </a:r>
            <a:endParaRPr sz="2000" dirty="0">
              <a:solidFill>
                <a:schemeClr val="tx2"/>
              </a:solidFill>
              <a:ea typeface="Calibri"/>
              <a:cs typeface="Calibri"/>
              <a:sym typeface="Calibri"/>
            </a:endParaRPr>
          </a:p>
          <a:p>
            <a:pPr marL="457200" lvl="0" indent="-330200" algn="l" rtl="0">
              <a:spcBef>
                <a:spcPts val="0"/>
              </a:spcBef>
              <a:spcAft>
                <a:spcPts val="0"/>
              </a:spcAft>
              <a:buSzPts val="1600"/>
              <a:buFont typeface="Calibri"/>
              <a:buChar char="➔"/>
            </a:pPr>
            <a:r>
              <a:rPr lang="en-US" sz="1600" dirty="0">
                <a:solidFill>
                  <a:schemeClr val="tx2"/>
                </a:solidFill>
                <a:ea typeface="Calibri"/>
                <a:cs typeface="Calibri"/>
                <a:sym typeface="Calibri"/>
              </a:rPr>
              <a:t>Used when community restrictions for COVID-19 are moderate.</a:t>
            </a:r>
            <a:endParaRPr sz="1600" dirty="0">
              <a:solidFill>
                <a:schemeClr val="tx2"/>
              </a:solidFill>
              <a:ea typeface="Calibri"/>
              <a:cs typeface="Calibri"/>
              <a:sym typeface="Calibri"/>
            </a:endParaRPr>
          </a:p>
          <a:p>
            <a:pPr marL="457200" lvl="0" indent="-330200" algn="l" rtl="0">
              <a:spcBef>
                <a:spcPts val="0"/>
              </a:spcBef>
              <a:spcAft>
                <a:spcPts val="0"/>
              </a:spcAft>
              <a:buSzPts val="1600"/>
              <a:buFont typeface="Calibri"/>
              <a:buChar char="➔"/>
            </a:pPr>
            <a:r>
              <a:rPr lang="en-US" sz="1600" dirty="0">
                <a:solidFill>
                  <a:schemeClr val="tx2"/>
                </a:solidFill>
                <a:ea typeface="Calibri"/>
                <a:cs typeface="Calibri"/>
                <a:sym typeface="Calibri"/>
              </a:rPr>
              <a:t>Schools will operate at reduced capacity (50%) with students alternating between on-site and remote learning.</a:t>
            </a:r>
            <a:endParaRPr sz="1600" dirty="0">
              <a:solidFill>
                <a:schemeClr val="tx2"/>
              </a:solidFill>
              <a:ea typeface="Calibri"/>
              <a:cs typeface="Calibri"/>
              <a:sym typeface="Calibri"/>
            </a:endParaRPr>
          </a:p>
          <a:p>
            <a:pPr marL="457200" lvl="0" indent="-330200" algn="l" rtl="0">
              <a:spcBef>
                <a:spcPts val="0"/>
              </a:spcBef>
              <a:spcAft>
                <a:spcPts val="0"/>
              </a:spcAft>
              <a:buSzPts val="1600"/>
              <a:buFont typeface="Calibri"/>
              <a:buChar char="➔"/>
            </a:pPr>
            <a:r>
              <a:rPr lang="en-US" sz="1600" dirty="0">
                <a:solidFill>
                  <a:schemeClr val="tx2"/>
                </a:solidFill>
                <a:ea typeface="Calibri"/>
                <a:cs typeface="Calibri"/>
                <a:sym typeface="Calibri"/>
              </a:rPr>
              <a:t>Social distancing should be enforced.</a:t>
            </a:r>
            <a:endParaRPr sz="1600" dirty="0">
              <a:solidFill>
                <a:schemeClr val="tx2"/>
              </a:solidFill>
              <a:ea typeface="Calibri"/>
              <a:cs typeface="Calibri"/>
              <a:sym typeface="Calibri"/>
            </a:endParaRPr>
          </a:p>
          <a:p>
            <a:pPr marL="457200" lvl="0" indent="-330200" algn="l" rtl="0">
              <a:spcBef>
                <a:spcPts val="0"/>
              </a:spcBef>
              <a:spcAft>
                <a:spcPts val="0"/>
              </a:spcAft>
              <a:buSzPts val="1600"/>
              <a:buFont typeface="Calibri"/>
              <a:buChar char="➔"/>
            </a:pPr>
            <a:r>
              <a:rPr lang="en-US" sz="1600" dirty="0">
                <a:solidFill>
                  <a:schemeClr val="tx2"/>
                </a:solidFill>
                <a:ea typeface="Calibri"/>
                <a:cs typeface="Calibri"/>
                <a:sym typeface="Calibri"/>
              </a:rPr>
              <a:t>Group sizes will meet local guidelines (15)</a:t>
            </a:r>
            <a:endParaRPr sz="1600" dirty="0">
              <a:solidFill>
                <a:schemeClr val="tx2"/>
              </a:solidFill>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US" sz="1600" dirty="0">
                <a:solidFill>
                  <a:schemeClr val="tx2"/>
                </a:solidFill>
                <a:ea typeface="Calibri"/>
                <a:cs typeface="Calibri"/>
                <a:sym typeface="Calibri"/>
              </a:rPr>
              <a:t>Spectator events not allowed.</a:t>
            </a:r>
            <a:endParaRPr sz="1600" dirty="0">
              <a:solidFill>
                <a:schemeClr val="tx2"/>
              </a:solidFill>
              <a:ea typeface="Calibri"/>
              <a:cs typeface="Calibri"/>
              <a:sym typeface="Calibri"/>
            </a:endParaRPr>
          </a:p>
        </p:txBody>
      </p:sp>
      <p:sp>
        <p:nvSpPr>
          <p:cNvPr id="12" name="Google Shape;278;p17">
            <a:extLst>
              <a:ext uri="{FF2B5EF4-FFF2-40B4-BE49-F238E27FC236}">
                <a16:creationId xmlns:a16="http://schemas.microsoft.com/office/drawing/2014/main" id="{F1798E2D-7680-024B-B42F-5EA410D8DB09}"/>
              </a:ext>
            </a:extLst>
          </p:cNvPr>
          <p:cNvSpPr txBox="1"/>
          <p:nvPr/>
        </p:nvSpPr>
        <p:spPr>
          <a:xfrm>
            <a:off x="7710253" y="2035443"/>
            <a:ext cx="2758697" cy="4127715"/>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2600" dirty="0">
                <a:solidFill>
                  <a:schemeClr val="tx2"/>
                </a:solidFill>
                <a:ea typeface="Calibri"/>
                <a:cs typeface="Calibri"/>
                <a:sym typeface="Calibri"/>
              </a:rPr>
              <a:t>Remote</a:t>
            </a:r>
            <a:endParaRPr dirty="0">
              <a:solidFill>
                <a:schemeClr val="tx2"/>
              </a:solidFill>
              <a:ea typeface="Calibri"/>
              <a:cs typeface="Calibri"/>
              <a:sym typeface="Calibri"/>
            </a:endParaRPr>
          </a:p>
          <a:p>
            <a:pPr marL="457200" lvl="0" indent="-330200" algn="l" rtl="0">
              <a:spcBef>
                <a:spcPts val="0"/>
              </a:spcBef>
              <a:spcAft>
                <a:spcPts val="0"/>
              </a:spcAft>
              <a:buSzPts val="1600"/>
              <a:buFont typeface="Calibri"/>
              <a:buChar char="➔"/>
            </a:pPr>
            <a:r>
              <a:rPr lang="en-US" sz="1600" dirty="0">
                <a:solidFill>
                  <a:schemeClr val="tx2"/>
                </a:solidFill>
                <a:ea typeface="Calibri"/>
                <a:cs typeface="Calibri"/>
                <a:sym typeface="Calibri"/>
              </a:rPr>
              <a:t>Used when community restrictions for COVID-19 are high.</a:t>
            </a:r>
            <a:endParaRPr sz="1600" dirty="0">
              <a:solidFill>
                <a:schemeClr val="tx2"/>
              </a:solidFill>
              <a:ea typeface="Calibri"/>
              <a:cs typeface="Calibri"/>
              <a:sym typeface="Calibri"/>
            </a:endParaRPr>
          </a:p>
          <a:p>
            <a:pPr marL="457200" lvl="0" indent="-330200" algn="l" rtl="0">
              <a:spcBef>
                <a:spcPts val="0"/>
              </a:spcBef>
              <a:spcAft>
                <a:spcPts val="0"/>
              </a:spcAft>
              <a:buSzPts val="1600"/>
              <a:buFont typeface="Calibri"/>
              <a:buChar char="➔"/>
            </a:pPr>
            <a:r>
              <a:rPr lang="en-US" sz="1600" dirty="0">
                <a:solidFill>
                  <a:schemeClr val="tx2"/>
                </a:solidFill>
                <a:ea typeface="Calibri"/>
                <a:cs typeface="Calibri"/>
                <a:sym typeface="Calibri"/>
              </a:rPr>
              <a:t>School capacity restricted to essential staff and activities.</a:t>
            </a:r>
            <a:endParaRPr sz="1600" dirty="0">
              <a:solidFill>
                <a:schemeClr val="tx2"/>
              </a:solidFill>
              <a:ea typeface="Calibri"/>
              <a:cs typeface="Calibri"/>
              <a:sym typeface="Calibri"/>
            </a:endParaRPr>
          </a:p>
          <a:p>
            <a:pPr marL="457200" lvl="0" indent="-330200" algn="l" rtl="0">
              <a:spcBef>
                <a:spcPts val="0"/>
              </a:spcBef>
              <a:spcAft>
                <a:spcPts val="0"/>
              </a:spcAft>
              <a:buSzPts val="1600"/>
              <a:buFont typeface="Calibri"/>
              <a:buChar char="➔"/>
            </a:pPr>
            <a:r>
              <a:rPr lang="en-US" sz="1600" dirty="0">
                <a:solidFill>
                  <a:schemeClr val="tx2"/>
                </a:solidFill>
                <a:ea typeface="Calibri"/>
                <a:cs typeface="Calibri"/>
                <a:sym typeface="Calibri"/>
              </a:rPr>
              <a:t>Social distancing should be strictly enforced.</a:t>
            </a:r>
            <a:endParaRPr sz="1600" dirty="0">
              <a:solidFill>
                <a:schemeClr val="tx2"/>
              </a:solidFill>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US" sz="1600" dirty="0">
                <a:solidFill>
                  <a:schemeClr val="tx2"/>
                </a:solidFill>
                <a:ea typeface="Calibri"/>
                <a:cs typeface="Calibri"/>
                <a:sym typeface="Calibri"/>
              </a:rPr>
              <a:t>Group sizes will meet local guidelines (10 or fewer).</a:t>
            </a:r>
            <a:endParaRPr sz="1600" dirty="0">
              <a:solidFill>
                <a:schemeClr val="tx2"/>
              </a:solidFill>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US" sz="1600" dirty="0">
                <a:solidFill>
                  <a:schemeClr val="tx2"/>
                </a:solidFill>
                <a:ea typeface="Calibri"/>
                <a:cs typeface="Calibri"/>
                <a:sym typeface="Calibri"/>
              </a:rPr>
              <a:t>Spectator events not allowed</a:t>
            </a:r>
            <a:r>
              <a:rPr lang="en-US" sz="1600" dirty="0">
                <a:solidFill>
                  <a:schemeClr val="tx2"/>
                </a:solidFill>
                <a:latin typeface="Calibri"/>
                <a:ea typeface="Calibri"/>
                <a:cs typeface="Calibri"/>
                <a:sym typeface="Calibri"/>
              </a:rPr>
              <a:t>.</a:t>
            </a:r>
            <a:endParaRPr sz="1600" dirty="0">
              <a:solidFill>
                <a:schemeClr val="tx2"/>
              </a:solidFill>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spTree>
    <p:extLst>
      <p:ext uri="{BB962C8B-B14F-4D97-AF65-F5344CB8AC3E}">
        <p14:creationId xmlns:p14="http://schemas.microsoft.com/office/powerpoint/2010/main" val="3091950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p:tgtEl>
                                          <p:spTgt spid="10"/>
                                        </p:tgtEl>
                                        <p:attrNameLst>
                                          <p:attrName>ppt_x</p:attrName>
                                        </p:attrNameLst>
                                      </p:cBhvr>
                                      <p:tavLst>
                                        <p:tav tm="0">
                                          <p:val>
                                            <p:strVal val="#ppt_x+1"/>
                                          </p:val>
                                        </p:tav>
                                        <p:tav tm="100000">
                                          <p:val>
                                            <p:strVal val="#ppt_x"/>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p:tgtEl>
                                          <p:spTgt spid="11"/>
                                        </p:tgtEl>
                                        <p:attrNameLst>
                                          <p:attrName>ppt_x</p:attrName>
                                        </p:attrNameLst>
                                      </p:cBhvr>
                                      <p:tavLst>
                                        <p:tav tm="0">
                                          <p:val>
                                            <p:strVal val="#ppt_x+1"/>
                                          </p:val>
                                        </p:tav>
                                        <p:tav tm="100000">
                                          <p:val>
                                            <p:strVal val="#ppt_x"/>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1000"/>
                                        <p:tgtEl>
                                          <p:spTgt spid="1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86;p18">
            <a:extLst>
              <a:ext uri="{FF2B5EF4-FFF2-40B4-BE49-F238E27FC236}">
                <a16:creationId xmlns:a16="http://schemas.microsoft.com/office/drawing/2014/main" id="{0C6B818F-677E-E44F-9F72-74FE8B733F27}"/>
              </a:ext>
            </a:extLst>
          </p:cNvPr>
          <p:cNvSpPr txBox="1">
            <a:spLocks noGrp="1"/>
          </p:cNvSpPr>
          <p:nvPr>
            <p:ph type="title"/>
          </p:nvPr>
        </p:nvSpPr>
        <p:spPr>
          <a:xfrm>
            <a:off x="1781497" y="402957"/>
            <a:ext cx="8050401" cy="561548"/>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3200" dirty="0">
                <a:solidFill>
                  <a:schemeClr val="tx2"/>
                </a:solidFill>
                <a:latin typeface="+mn-lt"/>
                <a:ea typeface="Arial"/>
                <a:cs typeface="Arial"/>
                <a:sym typeface="Arial"/>
              </a:rPr>
              <a:t>Considerations for Learning Environments</a:t>
            </a:r>
            <a:endParaRPr sz="2100" dirty="0">
              <a:solidFill>
                <a:schemeClr val="tx2"/>
              </a:solidFill>
              <a:latin typeface="+mn-lt"/>
            </a:endParaRPr>
          </a:p>
          <a:p>
            <a:pPr marL="0" lvl="0" indent="0" algn="ctr" rtl="0">
              <a:spcBef>
                <a:spcPts val="0"/>
              </a:spcBef>
              <a:spcAft>
                <a:spcPts val="0"/>
              </a:spcAft>
              <a:buNone/>
            </a:pPr>
            <a:endParaRPr dirty="0">
              <a:solidFill>
                <a:schemeClr val="lt1"/>
              </a:solidFill>
            </a:endParaRPr>
          </a:p>
        </p:txBody>
      </p:sp>
      <p:sp>
        <p:nvSpPr>
          <p:cNvPr id="3" name="Google Shape;287;p18">
            <a:extLst>
              <a:ext uri="{FF2B5EF4-FFF2-40B4-BE49-F238E27FC236}">
                <a16:creationId xmlns:a16="http://schemas.microsoft.com/office/drawing/2014/main" id="{DA1029F9-D0DA-FA46-B584-90C2406E45EF}"/>
              </a:ext>
            </a:extLst>
          </p:cNvPr>
          <p:cNvSpPr txBox="1">
            <a:spLocks/>
          </p:cNvSpPr>
          <p:nvPr/>
        </p:nvSpPr>
        <p:spPr>
          <a:xfrm>
            <a:off x="1863347" y="597008"/>
            <a:ext cx="7886700" cy="1079400"/>
          </a:xfrm>
          <a:prstGeom prst="rect">
            <a:avLst/>
          </a:prstGeom>
        </p:spPr>
        <p:txBody>
          <a:bodyPr spcFirstLastPara="1" vert="horz" wrap="square" lIns="91425" tIns="45700" rIns="91425" bIns="45700" rtlCol="0" anchor="t" anchorCtr="0">
            <a:noAutofit/>
          </a:bodyPr>
          <a:lst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dk1"/>
              </a:buClr>
              <a:buSzPts val="1100"/>
              <a:buFont typeface="Arial"/>
              <a:buNone/>
            </a:pPr>
            <a:r>
              <a:rPr lang="en-US" sz="2200" dirty="0"/>
              <a:t>Schools should consult with their local health department to identify what learning environment should be considered using case counts.</a:t>
            </a:r>
            <a:endParaRPr lang="en-US" dirty="0"/>
          </a:p>
        </p:txBody>
      </p:sp>
      <p:sp>
        <p:nvSpPr>
          <p:cNvPr id="4" name="Google Shape;288;p18">
            <a:extLst>
              <a:ext uri="{FF2B5EF4-FFF2-40B4-BE49-F238E27FC236}">
                <a16:creationId xmlns:a16="http://schemas.microsoft.com/office/drawing/2014/main" id="{C282F663-C424-894E-BC4A-1AF4EB835BFC}"/>
              </a:ext>
            </a:extLst>
          </p:cNvPr>
          <p:cNvSpPr txBox="1"/>
          <p:nvPr/>
        </p:nvSpPr>
        <p:spPr>
          <a:xfrm>
            <a:off x="1048719" y="1799000"/>
            <a:ext cx="2807689" cy="4379658"/>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90000"/>
              </a:lnSpc>
              <a:spcBef>
                <a:spcPts val="1000"/>
              </a:spcBef>
              <a:spcAft>
                <a:spcPts val="0"/>
              </a:spcAft>
              <a:buClr>
                <a:schemeClr val="dk1"/>
              </a:buClr>
              <a:buSzPts val="1100"/>
              <a:buFont typeface="Arial"/>
              <a:buNone/>
            </a:pPr>
            <a:r>
              <a:rPr lang="en-US" sz="2400" b="1" dirty="0">
                <a:solidFill>
                  <a:schemeClr val="dk1"/>
                </a:solidFill>
                <a:ea typeface="Calibri"/>
                <a:cs typeface="Calibri"/>
                <a:sym typeface="Calibri"/>
              </a:rPr>
              <a:t>Low Restrictions</a:t>
            </a:r>
            <a:endParaRPr sz="2400" dirty="0">
              <a:ea typeface="Calibri"/>
              <a:cs typeface="Calibri"/>
              <a:sym typeface="Calibri"/>
            </a:endParaRPr>
          </a:p>
          <a:p>
            <a:pPr marL="0" lvl="0" indent="0" algn="l" rtl="0">
              <a:spcBef>
                <a:spcPts val="0"/>
              </a:spcBef>
              <a:spcAft>
                <a:spcPts val="0"/>
              </a:spcAft>
              <a:buNone/>
            </a:pPr>
            <a:endParaRPr sz="2400" dirty="0">
              <a:ea typeface="Calibri"/>
              <a:cs typeface="Calibri"/>
              <a:sym typeface="Calibri"/>
            </a:endParaRPr>
          </a:p>
          <a:p>
            <a:pPr marL="0" lvl="0" indent="0" algn="ctr" rtl="0">
              <a:lnSpc>
                <a:spcPct val="90000"/>
              </a:lnSpc>
              <a:spcBef>
                <a:spcPts val="1000"/>
              </a:spcBef>
              <a:spcAft>
                <a:spcPts val="0"/>
              </a:spcAft>
              <a:buClr>
                <a:schemeClr val="dk1"/>
              </a:buClr>
              <a:buSzPts val="1100"/>
              <a:buFont typeface="Arial"/>
              <a:buNone/>
            </a:pPr>
            <a:r>
              <a:rPr lang="en-US" sz="2400" dirty="0">
                <a:solidFill>
                  <a:schemeClr val="dk1"/>
                </a:solidFill>
                <a:ea typeface="Calibri"/>
                <a:cs typeface="Calibri"/>
                <a:sym typeface="Calibri"/>
              </a:rPr>
              <a:t> Disease spread, as represented by the daily case rate of new cases by onset date should be low or a steady decline - utilize on-site learning</a:t>
            </a:r>
            <a:endParaRPr sz="2400" dirty="0">
              <a:ea typeface="Calibri"/>
              <a:cs typeface="Calibri"/>
              <a:sym typeface="Calibri"/>
            </a:endParaRPr>
          </a:p>
        </p:txBody>
      </p:sp>
      <p:sp>
        <p:nvSpPr>
          <p:cNvPr id="5" name="Google Shape;289;p18">
            <a:extLst>
              <a:ext uri="{FF2B5EF4-FFF2-40B4-BE49-F238E27FC236}">
                <a16:creationId xmlns:a16="http://schemas.microsoft.com/office/drawing/2014/main" id="{DF5AAD7C-76C5-1241-B034-3B9DBB7DFF63}"/>
              </a:ext>
            </a:extLst>
          </p:cNvPr>
          <p:cNvSpPr txBox="1"/>
          <p:nvPr/>
        </p:nvSpPr>
        <p:spPr>
          <a:xfrm>
            <a:off x="3975773" y="1799000"/>
            <a:ext cx="3112117" cy="4379658"/>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90000"/>
              </a:lnSpc>
              <a:spcBef>
                <a:spcPts val="1000"/>
              </a:spcBef>
              <a:spcAft>
                <a:spcPts val="0"/>
              </a:spcAft>
              <a:buClr>
                <a:schemeClr val="dk1"/>
              </a:buClr>
              <a:buSzPts val="1100"/>
              <a:buFont typeface="Arial"/>
              <a:buNone/>
            </a:pPr>
            <a:r>
              <a:rPr lang="en-US" sz="2400" b="1" dirty="0">
                <a:solidFill>
                  <a:schemeClr val="dk1"/>
                </a:solidFill>
                <a:ea typeface="Calibri"/>
                <a:cs typeface="Calibri"/>
                <a:sym typeface="Calibri"/>
              </a:rPr>
              <a:t>Moderate Restrictions</a:t>
            </a:r>
            <a:endParaRPr sz="2400" dirty="0">
              <a:ea typeface="Calibri"/>
              <a:cs typeface="Calibri"/>
              <a:sym typeface="Calibri"/>
            </a:endParaRPr>
          </a:p>
          <a:p>
            <a:pPr marL="0" lvl="0" indent="0" algn="ctr" rtl="0">
              <a:spcBef>
                <a:spcPts val="0"/>
              </a:spcBef>
              <a:spcAft>
                <a:spcPts val="0"/>
              </a:spcAft>
              <a:buNone/>
            </a:pPr>
            <a:endParaRPr sz="2400" dirty="0">
              <a:ea typeface="Calibri"/>
              <a:cs typeface="Calibri"/>
              <a:sym typeface="Calibri"/>
            </a:endParaRPr>
          </a:p>
          <a:p>
            <a:pPr marL="0" lvl="0" indent="0" algn="ctr" rtl="0">
              <a:spcBef>
                <a:spcPts val="0"/>
              </a:spcBef>
              <a:spcAft>
                <a:spcPts val="0"/>
              </a:spcAft>
              <a:buNone/>
            </a:pPr>
            <a:r>
              <a:rPr lang="en-US" sz="2400" dirty="0">
                <a:solidFill>
                  <a:schemeClr val="dk1"/>
                </a:solidFill>
                <a:ea typeface="Calibri"/>
                <a:cs typeface="Calibri"/>
                <a:sym typeface="Calibri"/>
              </a:rPr>
              <a:t>Disease spread, as represented by the daily case rate of new cases by onset date should be flat - utilize hybrid learning</a:t>
            </a:r>
            <a:endParaRPr sz="2400" dirty="0">
              <a:ea typeface="Calibri"/>
              <a:cs typeface="Calibri"/>
              <a:sym typeface="Calibri"/>
            </a:endParaRPr>
          </a:p>
          <a:p>
            <a:pPr marL="0" lvl="0" indent="0" algn="ctr" rtl="0">
              <a:spcBef>
                <a:spcPts val="0"/>
              </a:spcBef>
              <a:spcAft>
                <a:spcPts val="0"/>
              </a:spcAft>
              <a:buClr>
                <a:schemeClr val="dk1"/>
              </a:buClr>
              <a:buSzPts val="1100"/>
              <a:buFont typeface="Arial"/>
              <a:buNone/>
            </a:pPr>
            <a:endParaRPr dirty="0">
              <a:latin typeface="Calibri"/>
              <a:ea typeface="Calibri"/>
              <a:cs typeface="Calibri"/>
              <a:sym typeface="Calibri"/>
            </a:endParaRPr>
          </a:p>
        </p:txBody>
      </p:sp>
      <p:sp>
        <p:nvSpPr>
          <p:cNvPr id="6" name="Google Shape;290;p18">
            <a:extLst>
              <a:ext uri="{FF2B5EF4-FFF2-40B4-BE49-F238E27FC236}">
                <a16:creationId xmlns:a16="http://schemas.microsoft.com/office/drawing/2014/main" id="{42E419D6-DEDB-E447-B74A-E04FECB00192}"/>
              </a:ext>
            </a:extLst>
          </p:cNvPr>
          <p:cNvSpPr txBox="1"/>
          <p:nvPr/>
        </p:nvSpPr>
        <p:spPr>
          <a:xfrm>
            <a:off x="7271605" y="1800197"/>
            <a:ext cx="3670198" cy="4379658"/>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90000"/>
              </a:lnSpc>
              <a:spcBef>
                <a:spcPts val="1000"/>
              </a:spcBef>
              <a:spcAft>
                <a:spcPts val="0"/>
              </a:spcAft>
              <a:buClr>
                <a:schemeClr val="dk1"/>
              </a:buClr>
              <a:buSzPts val="1100"/>
              <a:buFont typeface="Arial"/>
              <a:buNone/>
            </a:pPr>
            <a:r>
              <a:rPr lang="en-US" sz="2400" b="1" dirty="0">
                <a:solidFill>
                  <a:schemeClr val="dk1"/>
                </a:solidFill>
                <a:ea typeface="Calibri"/>
                <a:cs typeface="Calibri"/>
                <a:sym typeface="Calibri"/>
              </a:rPr>
              <a:t>High Restrictions</a:t>
            </a:r>
            <a:endParaRPr sz="2400" dirty="0">
              <a:ea typeface="Calibri"/>
              <a:cs typeface="Calibri"/>
              <a:sym typeface="Calibri"/>
            </a:endParaRPr>
          </a:p>
          <a:p>
            <a:pPr marL="0" lvl="0" indent="0" algn="l" rtl="0">
              <a:spcBef>
                <a:spcPts val="0"/>
              </a:spcBef>
              <a:spcAft>
                <a:spcPts val="0"/>
              </a:spcAft>
              <a:buNone/>
            </a:pPr>
            <a:endParaRPr sz="2400" dirty="0">
              <a:ea typeface="Calibri"/>
              <a:cs typeface="Calibri"/>
              <a:sym typeface="Calibri"/>
            </a:endParaRPr>
          </a:p>
          <a:p>
            <a:pPr marL="0" lvl="0" indent="0" algn="ctr" rtl="0">
              <a:spcBef>
                <a:spcPts val="0"/>
              </a:spcBef>
              <a:spcAft>
                <a:spcPts val="0"/>
              </a:spcAft>
              <a:buNone/>
            </a:pPr>
            <a:r>
              <a:rPr lang="en-US" sz="2400" dirty="0">
                <a:solidFill>
                  <a:schemeClr val="dk1"/>
                </a:solidFill>
                <a:ea typeface="Calibri"/>
                <a:cs typeface="Calibri"/>
                <a:sym typeface="Calibri"/>
              </a:rPr>
              <a:t>Disease spread, as represented by the daily case rate of new cases by onset date would be increasing over 4 – 6 weeks or less if determined by the health department - utilize remote </a:t>
            </a:r>
            <a:r>
              <a:rPr lang="en-US" sz="2200" dirty="0">
                <a:solidFill>
                  <a:schemeClr val="dk1"/>
                </a:solidFill>
                <a:ea typeface="Calibri"/>
                <a:cs typeface="Calibri"/>
                <a:sym typeface="Calibri"/>
              </a:rPr>
              <a:t>learning</a:t>
            </a:r>
            <a:endParaRPr dirty="0">
              <a:solidFill>
                <a:schemeClr val="dk1"/>
              </a:solidFill>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spTree>
    <p:extLst>
      <p:ext uri="{BB962C8B-B14F-4D97-AF65-F5344CB8AC3E}">
        <p14:creationId xmlns:p14="http://schemas.microsoft.com/office/powerpoint/2010/main" val="13210184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p:tgtEl>
                                          <p:spTgt spid="4"/>
                                        </p:tgtEl>
                                        <p:attrNameLst>
                                          <p:attrName>ppt_x</p:attrName>
                                        </p:attrNameLst>
                                      </p:cBhvr>
                                      <p:tavLst>
                                        <p:tav tm="0">
                                          <p:val>
                                            <p:strVal val="#ppt_x+1"/>
                                          </p:val>
                                        </p:tav>
                                        <p:tav tm="100000">
                                          <p:val>
                                            <p:strVal val="#ppt_x"/>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1000"/>
                                        <p:tgtEl>
                                          <p:spTgt spid="5"/>
                                        </p:tgtEl>
                                        <p:attrNameLst>
                                          <p:attrName>ppt_x</p:attrName>
                                        </p:attrNameLst>
                                      </p:cBhvr>
                                      <p:tavLst>
                                        <p:tav tm="0">
                                          <p:val>
                                            <p:strVal val="#ppt_x+1"/>
                                          </p:val>
                                        </p:tav>
                                        <p:tav tm="100000">
                                          <p:val>
                                            <p:strVal val="#ppt_x"/>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1000"/>
                                        <p:tgtEl>
                                          <p:spTgt spid="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B3BEB5-FDC2-454D-9E31-32E7E3E7CCE2}"/>
              </a:ext>
            </a:extLst>
          </p:cNvPr>
          <p:cNvPicPr>
            <a:picLocks noChangeAspect="1"/>
          </p:cNvPicPr>
          <p:nvPr/>
        </p:nvPicPr>
        <p:blipFill>
          <a:blip r:embed="rId2"/>
          <a:stretch>
            <a:fillRect/>
          </a:stretch>
        </p:blipFill>
        <p:spPr>
          <a:xfrm>
            <a:off x="1647939" y="45147"/>
            <a:ext cx="8896121" cy="6129709"/>
          </a:xfrm>
          <a:prstGeom prst="rect">
            <a:avLst/>
          </a:prstGeom>
        </p:spPr>
      </p:pic>
    </p:spTree>
    <p:extLst>
      <p:ext uri="{BB962C8B-B14F-4D97-AF65-F5344CB8AC3E}">
        <p14:creationId xmlns:p14="http://schemas.microsoft.com/office/powerpoint/2010/main" val="2945425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825A27-F485-4955-A85C-11AF98BDFFA0}"/>
              </a:ext>
            </a:extLst>
          </p:cNvPr>
          <p:cNvPicPr>
            <a:picLocks noChangeAspect="1"/>
          </p:cNvPicPr>
          <p:nvPr/>
        </p:nvPicPr>
        <p:blipFill>
          <a:blip r:embed="rId2"/>
          <a:stretch>
            <a:fillRect/>
          </a:stretch>
        </p:blipFill>
        <p:spPr>
          <a:xfrm>
            <a:off x="1821455" y="130340"/>
            <a:ext cx="8549089" cy="6102019"/>
          </a:xfrm>
          <a:prstGeom prst="rect">
            <a:avLst/>
          </a:prstGeom>
        </p:spPr>
      </p:pic>
    </p:spTree>
    <p:extLst>
      <p:ext uri="{BB962C8B-B14F-4D97-AF65-F5344CB8AC3E}">
        <p14:creationId xmlns:p14="http://schemas.microsoft.com/office/powerpoint/2010/main" val="3267325414"/>
      </p:ext>
    </p:extLst>
  </p:cSld>
  <p:clrMapOvr>
    <a:masterClrMapping/>
  </p:clrMapOvr>
</p:sld>
</file>

<file path=ppt/theme/theme1.xml><?xml version="1.0" encoding="utf-8"?>
<a:theme xmlns:a="http://schemas.openxmlformats.org/drawingml/2006/main" name="1_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5868</TotalTime>
  <Words>579</Words>
  <Application>Microsoft Office PowerPoint</Application>
  <PresentationFormat>Widescreen</PresentationFormat>
  <Paragraphs>55</Paragraphs>
  <Slides>20</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Open Sans</vt:lpstr>
      <vt:lpstr>Open Sans Light</vt:lpstr>
      <vt:lpstr>Open Sans Semibold</vt:lpstr>
      <vt:lpstr>1_Custom Design</vt:lpstr>
      <vt:lpstr>KANAAE Back to School Update 2020</vt:lpstr>
      <vt:lpstr>PowerPoint Presentation</vt:lpstr>
      <vt:lpstr>PowerPoint Presentation</vt:lpstr>
      <vt:lpstr>PowerPoint Presentation</vt:lpstr>
      <vt:lpstr>Goals for all Stages</vt:lpstr>
      <vt:lpstr>Learning Environments</vt:lpstr>
      <vt:lpstr>Considerations for Learning Environments </vt:lpstr>
      <vt:lpstr>PowerPoint Presentation</vt:lpstr>
      <vt:lpstr>PowerPoint Presentation</vt:lpstr>
      <vt:lpstr>PowerPoint Presentation</vt:lpstr>
      <vt:lpstr>PowerPoint Presentation</vt:lpstr>
      <vt:lpstr>PowerPoint Presentation</vt:lpstr>
      <vt:lpstr>Measuring Student Learning</vt:lpstr>
      <vt:lpstr>PowerPoint Presentation</vt:lpstr>
      <vt:lpstr>PowerPoint Presentation</vt:lpstr>
      <vt:lpstr>PowerPoint Presentation</vt:lpstr>
      <vt:lpstr>PowerPoint Presentation</vt:lpstr>
      <vt:lpstr>PowerPoint Presentation</vt:lpstr>
      <vt:lpstr>Our Leadership Challenge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Change 2020</dc:title>
  <dc:creator>Randy Watson</dc:creator>
  <cp:lastModifiedBy>Penny Rice</cp:lastModifiedBy>
  <cp:revision>51</cp:revision>
  <cp:lastPrinted>2020-07-28T13:09:57Z</cp:lastPrinted>
  <dcterms:created xsi:type="dcterms:W3CDTF">2020-06-15T13:23:11Z</dcterms:created>
  <dcterms:modified xsi:type="dcterms:W3CDTF">2020-09-25T14:03:47Z</dcterms:modified>
</cp:coreProperties>
</file>