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5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6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7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8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0" r:id="rId2"/>
    <p:sldMasterId id="2147483792" r:id="rId3"/>
    <p:sldMasterId id="2147483813" r:id="rId4"/>
    <p:sldMasterId id="2147483836" r:id="rId5"/>
    <p:sldMasterId id="2147483854" r:id="rId6"/>
    <p:sldMasterId id="2147483867" r:id="rId7"/>
    <p:sldMasterId id="2147483885" r:id="rId8"/>
    <p:sldMasterId id="2147483908" r:id="rId9"/>
  </p:sldMasterIdLst>
  <p:notesMasterIdLst>
    <p:notesMasterId r:id="rId22"/>
  </p:notesMasterIdLst>
  <p:handoutMasterIdLst>
    <p:handoutMasterId r:id="rId23"/>
  </p:handoutMasterIdLst>
  <p:sldIdLst>
    <p:sldId id="256" r:id="rId10"/>
    <p:sldId id="1040" r:id="rId11"/>
    <p:sldId id="1160" r:id="rId12"/>
    <p:sldId id="442" r:id="rId13"/>
    <p:sldId id="1216" r:id="rId14"/>
    <p:sldId id="1167" r:id="rId15"/>
    <p:sldId id="1217" r:id="rId16"/>
    <p:sldId id="1207" r:id="rId17"/>
    <p:sldId id="1144" r:id="rId18"/>
    <p:sldId id="949" r:id="rId19"/>
    <p:sldId id="1140" r:id="rId20"/>
    <p:sldId id="605" r:id="rId21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nise L. Kahler" initials="DL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651"/>
    <a:srgbClr val="C2DF87"/>
    <a:srgbClr val="40B4E5"/>
    <a:srgbClr val="D25627"/>
    <a:srgbClr val="E57D3C"/>
    <a:srgbClr val="8E88A3"/>
    <a:srgbClr val="8B1C40"/>
    <a:srgbClr val="F6323E"/>
    <a:srgbClr val="C126B8"/>
    <a:srgbClr val="430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477" autoAdjust="0"/>
    <p:restoredTop sz="87211" autoAdjust="0"/>
  </p:normalViewPr>
  <p:slideViewPr>
    <p:cSldViewPr>
      <p:cViewPr varScale="1">
        <p:scale>
          <a:sx n="111" d="100"/>
          <a:sy n="111" d="100"/>
        </p:scale>
        <p:origin x="29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FAFBE-49B9-475A-8DB2-C181CF1E5328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50882-0C4F-47F7-BEBE-6C7FE948EB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825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583B0-7748-405D-BCDF-4A261B3F049B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C64E8-45BE-4474-B3AA-B6DEBEC91A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2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8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Shape 7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9141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8B449-3EE6-F940-A288-ACF336697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396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Today’s students are the future workforce and future leaders of Kansas. Kansans Can achieve anything and, together, Kansans Can lead the world in the success of each student.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2499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C64E8-45BE-4474-B3AA-B6DEBEC91A5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69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568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8B449-3EE6-F940-A288-ACF336697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576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8B449-3EE6-F940-A288-ACF3366978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43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0151" y="8803808"/>
            <a:ext cx="3170249" cy="48157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738C3-809A-44D0-8DB9-37511DB1A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706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LiveSlide Site</a:t>
            </a:r>
          </a:p>
          <a:p>
            <a:r>
              <a:rPr lang="en-US"/>
              <a:t>https://www.mentimeter.com/s/562bd6c5da2fbe2d4d2dfe4005e6a92f/450fbc50b8e1/edit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C64E8-45BE-4474-B3AA-B6DEBEC91A5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3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0151" y="8803808"/>
            <a:ext cx="3170249" cy="48157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738C3-809A-44D0-8DB9-37511DB1A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86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8B449-3EE6-F940-A288-ACF336697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667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microsoft.com/office/2007/relationships/hdphoto" Target="../media/hdphoto2.wdp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1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1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pn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microsoft.com/office/2007/relationships/hdphoto" Target="../media/hdphoto2.wdp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png"/></Relationships>
</file>

<file path=ppt/slideLayouts/_rels/slideLayout1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png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.png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4" Type="http://schemas.microsoft.com/office/2007/relationships/hdphoto" Target="../media/hdphoto2.wdp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.png"/></Relationships>
</file>

<file path=ppt/slideLayouts/_rels/slideLayout1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.png"/></Relationships>
</file>

<file path=ppt/slideLayouts/_rels/slideLayout1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7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7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3400"/>
            <a:ext cx="121920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28261" y="6454268"/>
            <a:ext cx="93968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33" i="1" baseline="0" dirty="0">
                <a:solidFill>
                  <a:schemeClr val="tx1"/>
                </a:solidFill>
              </a:rPr>
              <a:t>www.ksde.org</a:t>
            </a:r>
            <a:endParaRPr lang="en-US" sz="933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1" y="1905000"/>
            <a:ext cx="8635999" cy="2336800"/>
          </a:xfrm>
        </p:spPr>
        <p:txBody>
          <a:bodyPr wrap="square" lIns="457200"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"/>
            <a:ext cx="3836264" cy="621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45" y="1315720"/>
            <a:ext cx="3173671" cy="487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701" y="5702815"/>
            <a:ext cx="140943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4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5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7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972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972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769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64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481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A546505-0C1E-7747-ABE4-80DCD963C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9" y="906465"/>
            <a:ext cx="10528300" cy="595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840904-1669-AC4E-B8B4-B05EF7304B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17888" y="6486526"/>
            <a:ext cx="64976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>
                <a:solidFill>
                  <a:srgbClr val="11284B"/>
                </a:solidFill>
                <a:latin typeface="Arial Black" panose="020B0A04020102020204" pitchFamily="34" charset="0"/>
              </a:rPr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24553315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C0E1B8D-3525-A648-8847-9EC68A8894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CAEEEBA9-7A25-AF45-999E-1E21BA4F21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D0819F2-6152-A647-A811-3C34ECB017E0}" type="datetimeFigureOut">
              <a:rPr lang="en-US"/>
              <a:pPr>
                <a:defRPr/>
              </a:pPr>
              <a:t>10/14/2019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8D6AAA1-7C37-BF46-9239-69E2B22A5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7F6209B-9C9D-D74F-9D0B-4856A28F0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9513C6-CC2C-C24B-8B11-78B20294F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759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9268D5B2-0454-F94B-9F02-9C71350CE2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88950"/>
            <a:ext cx="12998451" cy="738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20C523DC-7B1B-AC43-9503-F6FF0968E7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1" y="5961064"/>
            <a:ext cx="72009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7228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wi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05F5F89E-75A8-4844-A53D-0F86EEC5DB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38" y="-114299"/>
            <a:ext cx="12339639" cy="700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9B8AB35B-1416-D64E-B5B9-CD727E45C9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1" y="5961064"/>
            <a:ext cx="72009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26426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3400"/>
            <a:ext cx="121920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28263" y="6454269"/>
            <a:ext cx="93968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33" i="1" baseline="0" dirty="0">
                <a:solidFill>
                  <a:schemeClr val="tx1"/>
                </a:solidFill>
              </a:rPr>
              <a:t>www.ksde.org</a:t>
            </a:r>
            <a:endParaRPr lang="en-US" sz="933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3" y="1905000"/>
            <a:ext cx="8635999" cy="2336800"/>
          </a:xfrm>
        </p:spPr>
        <p:txBody>
          <a:bodyPr wrap="square" lIns="457200"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"/>
            <a:ext cx="3836264" cy="621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47" y="1315720"/>
            <a:ext cx="3173671" cy="487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701" y="5702815"/>
            <a:ext cx="140943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2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93801"/>
            <a:ext cx="11582400" cy="4830763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676275" indent="-457167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"/>
            <a:ext cx="11582400" cy="1198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4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1224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820400" y="596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92702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172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41224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680" y="5969000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36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#kansanscan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356352"/>
            <a:ext cx="4267200" cy="365125"/>
          </a:xfrm>
        </p:spPr>
        <p:txBody>
          <a:bodyPr/>
          <a:lstStyle/>
          <a:p>
            <a:r>
              <a:rPr lang="en-US" dirty="0"/>
              <a:t>Lead the World in the Success of Each Child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56594" y="6385047"/>
            <a:ext cx="2106609" cy="2974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333" i="1" baseline="0" dirty="0">
                <a:solidFill>
                  <a:schemeClr val="bg1">
                    <a:lumMod val="65000"/>
                  </a:schemeClr>
                </a:solidFill>
              </a:rPr>
              <a:t>www.ksde.org</a:t>
            </a:r>
            <a:endParaRPr lang="en-US" sz="13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5" y="1193800"/>
            <a:ext cx="3066492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5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4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11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804"/>
            <a:ext cx="112776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3"/>
            <a:ext cx="55880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3"/>
            <a:ext cx="54864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55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800"/>
            <a:ext cx="1148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3" y="1193800"/>
            <a:ext cx="5534436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4" y="2209800"/>
            <a:ext cx="553655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570" y="1193800"/>
            <a:ext cx="5389033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70" y="2209800"/>
            <a:ext cx="538903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58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8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6109068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820400" y="603684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47495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8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6100086"/>
            <a:ext cx="12192000" cy="307778"/>
            <a:chOff x="0" y="4574984"/>
            <a:chExt cx="9144000" cy="23083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418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904" y="279400"/>
            <a:ext cx="11690201" cy="599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18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5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72" indent="-380972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00086"/>
            <a:ext cx="12192000" cy="307778"/>
            <a:chOff x="0" y="4574984"/>
            <a:chExt cx="9144000" cy="23083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3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31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901" y="279400"/>
            <a:ext cx="11690201" cy="599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8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5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72" indent="-380972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3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9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82" y="4800601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8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5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100086"/>
            <a:ext cx="12192000" cy="307778"/>
            <a:chOff x="0" y="4574984"/>
            <a:chExt cx="9144000" cy="23083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411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82" y="4800601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8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5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9889"/>
            <a:ext cx="11582400" cy="656591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3400"/>
            <a:ext cx="121920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8263" y="6454269"/>
            <a:ext cx="93968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33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3" y="1905000"/>
            <a:ext cx="8635999" cy="2336800"/>
          </a:xfrm>
        </p:spPr>
        <p:txBody>
          <a:bodyPr wrap="square" lIns="457200"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"/>
            <a:ext cx="3836264" cy="621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47" y="1315720"/>
            <a:ext cx="3173671" cy="487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701" y="5702815"/>
            <a:ext cx="140943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93801"/>
            <a:ext cx="11582400" cy="4830763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676275" indent="-457167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"/>
            <a:ext cx="11582400" cy="1198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794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1224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820400" y="596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57062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41224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680" y="5969000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260007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600200"/>
            <a:ext cx="12192000" cy="274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33601" y="1600201"/>
            <a:ext cx="10058411" cy="2743203"/>
          </a:xfrm>
          <a:noFill/>
        </p:spPr>
        <p:txBody>
          <a:bodyPr wrap="square" lIns="365760" rIns="274320" anchor="ctr" anchorCtr="0"/>
          <a:lstStyle>
            <a:lvl1pPr algn="l">
              <a:defRPr sz="5333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4" y="4343400"/>
            <a:ext cx="8534401" cy="9144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667" spc="400">
                <a:solidFill>
                  <a:schemeClr val="bg1"/>
                </a:solidFill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6594" y="6446602"/>
            <a:ext cx="2106609" cy="2358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5" y="1193800"/>
            <a:ext cx="3066492" cy="4632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1" y="5461000"/>
            <a:ext cx="1431235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9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4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811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2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50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804"/>
            <a:ext cx="112776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3"/>
            <a:ext cx="55880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3"/>
            <a:ext cx="54864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66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800"/>
            <a:ext cx="1148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3" y="1193800"/>
            <a:ext cx="5534436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4" y="2209800"/>
            <a:ext cx="553655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570" y="1193800"/>
            <a:ext cx="5389033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70" y="2209800"/>
            <a:ext cx="538903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74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8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6109068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20400" y="603684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74080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8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243686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6100086"/>
            <a:ext cx="12192000" cy="307778"/>
            <a:chOff x="0" y="4574984"/>
            <a:chExt cx="9144000" cy="23083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558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904" y="279400"/>
            <a:ext cx="11690201" cy="599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074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5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72" indent="-380972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00086"/>
            <a:ext cx="12192000" cy="307778"/>
            <a:chOff x="0" y="4574984"/>
            <a:chExt cx="9144000" cy="23083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3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548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5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72" indent="-380972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3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262046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82" y="4800601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8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5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100086"/>
            <a:ext cx="12192000" cy="307778"/>
            <a:chOff x="0" y="4574984"/>
            <a:chExt cx="9144000" cy="23083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012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82" y="4800601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8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5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68297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2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6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9889"/>
            <a:ext cx="11582400" cy="656591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5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400" y="1397007"/>
            <a:ext cx="10871200" cy="406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609555" indent="0" algn="r">
              <a:buNone/>
              <a:defRPr i="1">
                <a:solidFill>
                  <a:schemeClr val="bg1"/>
                </a:solidFill>
              </a:defRPr>
            </a:lvl2pPr>
            <a:lvl3pPr marL="1219110" indent="0" algn="ctr">
              <a:buNone/>
              <a:defRPr i="1">
                <a:solidFill>
                  <a:schemeClr val="bg1"/>
                </a:solidFill>
              </a:defRPr>
            </a:lvl3pPr>
            <a:lvl4pPr marL="1828664" indent="0" algn="ctr">
              <a:buNone/>
              <a:defRPr i="1">
                <a:solidFill>
                  <a:schemeClr val="bg1"/>
                </a:solidFill>
              </a:defRPr>
            </a:lvl4pPr>
            <a:lvl5pPr marL="2438218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8256581" y="64466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173048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74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16000" y="1193800"/>
            <a:ext cx="5994400" cy="4267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609555" indent="0" algn="r">
              <a:buNone/>
              <a:defRPr i="1">
                <a:solidFill>
                  <a:schemeClr val="bg1"/>
                </a:solidFill>
              </a:defRPr>
            </a:lvl2pPr>
            <a:lvl3pPr marL="1219110" indent="0" algn="ctr">
              <a:buNone/>
              <a:defRPr i="1">
                <a:solidFill>
                  <a:schemeClr val="bg1"/>
                </a:solidFill>
              </a:defRPr>
            </a:lvl3pPr>
            <a:lvl4pPr marL="1828664" indent="0" algn="ctr">
              <a:buNone/>
              <a:defRPr i="1">
                <a:solidFill>
                  <a:schemeClr val="bg1"/>
                </a:solidFill>
              </a:defRPr>
            </a:lvl4pPr>
            <a:lvl5pPr marL="2438218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6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1: 1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400800"/>
            <a:ext cx="12192000" cy="457200"/>
            <a:chOff x="0" y="6400800"/>
            <a:chExt cx="91440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8408"/>
            <a:ext cx="11582400" cy="4791456"/>
          </a:xfrm>
          <a:prstGeom prst="rect">
            <a:avLst/>
          </a:prstGeom>
        </p:spPr>
        <p:txBody>
          <a:bodyPr/>
          <a:lstStyle>
            <a:lvl1pPr>
              <a:buClrTx/>
              <a:defRPr sz="2667"/>
            </a:lvl1pPr>
            <a:lvl2pPr>
              <a:buClrTx/>
              <a:defRPr sz="2400"/>
            </a:lvl2pPr>
            <a:lvl3pPr>
              <a:buClrTx/>
              <a:defRPr sz="2133"/>
            </a:lvl3pPr>
            <a:lvl4pPr>
              <a:buClrTx/>
              <a:defRPr sz="1867"/>
            </a:lvl4pPr>
            <a:lvl5pPr>
              <a:buClrTx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3"/>
            <a:ext cx="115824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Insert 1-Line Title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21679"/>
            <a:ext cx="609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5861304"/>
            <a:ext cx="115824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34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6933"/>
            </a:lvl1pPr>
            <a:lvl2pPr lvl="1" algn="ctr" rtl="0">
              <a:spcBef>
                <a:spcPts val="0"/>
              </a:spcBef>
              <a:buSzPct val="100000"/>
              <a:defRPr sz="6933"/>
            </a:lvl2pPr>
            <a:lvl3pPr lvl="2" algn="ctr" rtl="0">
              <a:spcBef>
                <a:spcPts val="0"/>
              </a:spcBef>
              <a:buSzPct val="100000"/>
              <a:defRPr sz="6933"/>
            </a:lvl3pPr>
            <a:lvl4pPr lvl="3" algn="ctr" rtl="0">
              <a:spcBef>
                <a:spcPts val="0"/>
              </a:spcBef>
              <a:buSzPct val="100000"/>
              <a:defRPr sz="6933"/>
            </a:lvl4pPr>
            <a:lvl5pPr lvl="4" algn="ctr" rtl="0">
              <a:spcBef>
                <a:spcPts val="0"/>
              </a:spcBef>
              <a:buSzPct val="100000"/>
              <a:defRPr sz="6933"/>
            </a:lvl5pPr>
            <a:lvl6pPr lvl="5" algn="ctr" rtl="0">
              <a:spcBef>
                <a:spcPts val="0"/>
              </a:spcBef>
              <a:buSzPct val="100000"/>
              <a:defRPr sz="6933"/>
            </a:lvl6pPr>
            <a:lvl7pPr lvl="6" algn="ctr" rtl="0">
              <a:spcBef>
                <a:spcPts val="0"/>
              </a:spcBef>
              <a:buSzPct val="100000"/>
              <a:defRPr sz="6933"/>
            </a:lvl7pPr>
            <a:lvl8pPr lvl="7" algn="ctr" rtl="0">
              <a:spcBef>
                <a:spcPts val="0"/>
              </a:spcBef>
              <a:buSzPct val="100000"/>
              <a:defRPr sz="6933"/>
            </a:lvl8pPr>
            <a:lvl9pPr lvl="8" algn="ctr" rtl="0">
              <a:spcBef>
                <a:spcPts val="0"/>
              </a:spcBef>
              <a:buSzPct val="100000"/>
              <a:defRPr sz="6933"/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2813712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har char="●"/>
              <a:defRPr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867" kern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/>
              <a:t>‹#›</a:t>
            </a:fld>
            <a:endParaRPr lang="en"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124122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3400"/>
            <a:ext cx="121920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28262" y="6454269"/>
            <a:ext cx="93968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33" i="1" baseline="0" dirty="0">
                <a:solidFill>
                  <a:schemeClr val="tx1"/>
                </a:solidFill>
              </a:rPr>
              <a:t>www.ksde.org</a:t>
            </a:r>
            <a:endParaRPr lang="en-US" sz="933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2" y="1905000"/>
            <a:ext cx="8635999" cy="2336800"/>
          </a:xfrm>
        </p:spPr>
        <p:txBody>
          <a:bodyPr wrap="square" lIns="457200"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"/>
            <a:ext cx="3836264" cy="621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46" y="1315720"/>
            <a:ext cx="3173671" cy="487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701" y="5702815"/>
            <a:ext cx="140943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0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93801"/>
            <a:ext cx="11582400" cy="4830763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676317" indent="-457178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"/>
            <a:ext cx="11582400" cy="1198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92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1223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820400" y="596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92673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41223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680" y="5969000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6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9" y="4800600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5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248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#kansanscan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356352"/>
            <a:ext cx="4267200" cy="365125"/>
          </a:xfrm>
        </p:spPr>
        <p:txBody>
          <a:bodyPr/>
          <a:lstStyle/>
          <a:p>
            <a:r>
              <a:rPr lang="en-US" dirty="0"/>
              <a:t>Lead the World in the Success of Each Child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56593" y="6385047"/>
            <a:ext cx="2106609" cy="2974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333" i="1" baseline="0" dirty="0">
                <a:solidFill>
                  <a:schemeClr val="bg1">
                    <a:lumMod val="65000"/>
                  </a:schemeClr>
                </a:solidFill>
              </a:rPr>
              <a:t>www.ksde.org</a:t>
            </a:r>
            <a:endParaRPr lang="en-US" sz="13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5" y="1193800"/>
            <a:ext cx="3066492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2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2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5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802"/>
            <a:ext cx="112776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2"/>
            <a:ext cx="55880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2"/>
            <a:ext cx="54864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2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800"/>
            <a:ext cx="1148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2" y="1193800"/>
            <a:ext cx="5534436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2" y="2209800"/>
            <a:ext cx="553655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569" y="1193800"/>
            <a:ext cx="5389033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69" y="2209800"/>
            <a:ext cx="538903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85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6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6109068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820400" y="603684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69723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6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7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6100080"/>
            <a:ext cx="12192000" cy="307778"/>
            <a:chOff x="0" y="4574984"/>
            <a:chExt cx="9144000" cy="23083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192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902" y="279400"/>
            <a:ext cx="11690201" cy="599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50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3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81" indent="-380981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00080"/>
            <a:ext cx="12192000" cy="307778"/>
            <a:chOff x="0" y="4574984"/>
            <a:chExt cx="9144000" cy="23083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2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988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3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81" indent="-380981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2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97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9" y="4800600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5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78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81" y="4800601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7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4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100080"/>
            <a:ext cx="12192000" cy="307778"/>
            <a:chOff x="0" y="4574984"/>
            <a:chExt cx="9144000" cy="23083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63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81" y="4800601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7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4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59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9887"/>
            <a:ext cx="11582400" cy="656591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6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9886"/>
            <a:ext cx="11582400" cy="656591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5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3400"/>
            <a:ext cx="121920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8261" y="6454268"/>
            <a:ext cx="93968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33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1" y="1905000"/>
            <a:ext cx="8635999" cy="2336800"/>
          </a:xfrm>
        </p:spPr>
        <p:txBody>
          <a:bodyPr wrap="square" lIns="457200"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"/>
            <a:ext cx="3836264" cy="621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45" y="1315720"/>
            <a:ext cx="3173671" cy="487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701" y="5702815"/>
            <a:ext cx="140943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4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93800"/>
            <a:ext cx="11582400" cy="4830763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676358" indent="-457189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582400" cy="1198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44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93800"/>
            <a:ext cx="11582400" cy="4830763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676358" indent="-457189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582400" cy="1198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1222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820400" y="596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34525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41222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680" y="5969000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39065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600200"/>
            <a:ext cx="12192000" cy="274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33601" y="1600200"/>
            <a:ext cx="10058411" cy="2743203"/>
          </a:xfrm>
          <a:noFill/>
        </p:spPr>
        <p:txBody>
          <a:bodyPr wrap="square" lIns="365760" rIns="274320" anchor="ctr" anchorCtr="0"/>
          <a:lstStyle>
            <a:lvl1pPr algn="l">
              <a:defRPr sz="5333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1" y="4343400"/>
            <a:ext cx="8534401" cy="9144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667" spc="40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6592" y="6446602"/>
            <a:ext cx="2106609" cy="2358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4" y="1193800"/>
            <a:ext cx="3066492" cy="4632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5461000"/>
            <a:ext cx="1431235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2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1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676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801"/>
            <a:ext cx="112776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1"/>
            <a:ext cx="55880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1"/>
            <a:ext cx="54864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95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800"/>
            <a:ext cx="1148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1" y="1193800"/>
            <a:ext cx="5534436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2209800"/>
            <a:ext cx="553655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568" y="1193800"/>
            <a:ext cx="5389033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68" y="2209800"/>
            <a:ext cx="538903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35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5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6109067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20400" y="603684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9270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5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130397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172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901" y="279400"/>
            <a:ext cx="11690201" cy="599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8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1222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820400" y="596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34525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2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50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2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418466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9" y="4800600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5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248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9" y="4800600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5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17478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9886"/>
            <a:ext cx="11582400" cy="656591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5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16000" y="1193800"/>
            <a:ext cx="5994400" cy="4267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609585" indent="0" algn="r">
              <a:buNone/>
              <a:defRPr i="1">
                <a:solidFill>
                  <a:schemeClr val="bg1"/>
                </a:solidFill>
              </a:defRPr>
            </a:lvl2pPr>
            <a:lvl3pPr marL="1219170" indent="0" algn="ctr">
              <a:buNone/>
              <a:defRPr i="1">
                <a:solidFill>
                  <a:schemeClr val="bg1"/>
                </a:solidFill>
              </a:defRPr>
            </a:lvl3pPr>
            <a:lvl4pPr marL="1828754" indent="0" algn="ctr">
              <a:buNone/>
              <a:defRPr i="1">
                <a:solidFill>
                  <a:schemeClr val="bg1"/>
                </a:solidFill>
              </a:defRPr>
            </a:lvl4pPr>
            <a:lvl5pPr marL="243833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3400"/>
            <a:ext cx="121920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8262" y="6454269"/>
            <a:ext cx="93968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33" i="1" dirty="0">
                <a:solidFill>
                  <a:prstClr val="black"/>
                </a:solidFill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2" y="1905000"/>
            <a:ext cx="8635999" cy="2336800"/>
          </a:xfrm>
        </p:spPr>
        <p:txBody>
          <a:bodyPr wrap="square" lIns="457200"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"/>
            <a:ext cx="3836264" cy="621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46" y="1315720"/>
            <a:ext cx="3173671" cy="487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701" y="5702815"/>
            <a:ext cx="140943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1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93801"/>
            <a:ext cx="11582400" cy="4830763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676317" indent="-457178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"/>
            <a:ext cx="11582400" cy="1198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1223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820400" y="596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19020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41223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680" y="5969000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15202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41222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680" y="5969000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65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600200"/>
            <a:ext cx="12192000" cy="274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33601" y="1600201"/>
            <a:ext cx="10058411" cy="2743203"/>
          </a:xfrm>
          <a:noFill/>
        </p:spPr>
        <p:txBody>
          <a:bodyPr wrap="square" lIns="365760" rIns="274320" anchor="ctr" anchorCtr="0"/>
          <a:lstStyle>
            <a:lvl1pPr algn="l">
              <a:defRPr sz="5333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2" y="4343400"/>
            <a:ext cx="8534401" cy="9144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667" spc="400">
                <a:solidFill>
                  <a:schemeClr val="bg1"/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6593" y="6446602"/>
            <a:ext cx="2106609" cy="2358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5" y="1193800"/>
            <a:ext cx="3066492" cy="4632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1" y="5461000"/>
            <a:ext cx="1431235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4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2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12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802"/>
            <a:ext cx="112776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2"/>
            <a:ext cx="55880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2"/>
            <a:ext cx="54864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3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800"/>
            <a:ext cx="1148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2" y="1193800"/>
            <a:ext cx="5534436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2" y="2209800"/>
            <a:ext cx="553655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569" y="1193800"/>
            <a:ext cx="5389033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69" y="2209800"/>
            <a:ext cx="538903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6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6109068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20400" y="603684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57996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6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273880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6100080"/>
            <a:ext cx="12192000" cy="307778"/>
            <a:chOff x="0" y="4574984"/>
            <a:chExt cx="9144000" cy="23083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438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902" y="279400"/>
            <a:ext cx="11690201" cy="599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674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3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81" indent="-380981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00080"/>
            <a:ext cx="12192000" cy="307778"/>
            <a:chOff x="0" y="4574984"/>
            <a:chExt cx="9144000" cy="23083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2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045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3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81" indent="-380981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2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71525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#kansanscan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356352"/>
            <a:ext cx="4267200" cy="365125"/>
          </a:xfrm>
        </p:spPr>
        <p:txBody>
          <a:bodyPr/>
          <a:lstStyle/>
          <a:p>
            <a:r>
              <a:rPr lang="en-US" dirty="0"/>
              <a:t>Lead the World in the Success of Each Child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56592" y="6385046"/>
            <a:ext cx="2106609" cy="2974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333" i="1" baseline="0" dirty="0">
                <a:solidFill>
                  <a:schemeClr val="bg1">
                    <a:lumMod val="65000"/>
                  </a:schemeClr>
                </a:solidFill>
              </a:rPr>
              <a:t>www.ksde.org</a:t>
            </a:r>
            <a:endParaRPr lang="en-US" sz="13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4" y="1193800"/>
            <a:ext cx="3066492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2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81" y="4800601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7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4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100080"/>
            <a:ext cx="12192000" cy="307778"/>
            <a:chOff x="0" y="4574984"/>
            <a:chExt cx="9144000" cy="23083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583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81" y="4800601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7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4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9CFF1A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41748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9887"/>
            <a:ext cx="11582400" cy="656591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3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16000" y="1193800"/>
            <a:ext cx="5994400" cy="4267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609570" indent="0" algn="r">
              <a:buNone/>
              <a:defRPr i="1">
                <a:solidFill>
                  <a:schemeClr val="bg1"/>
                </a:solidFill>
              </a:defRPr>
            </a:lvl2pPr>
            <a:lvl3pPr marL="1219140" indent="0" algn="ctr">
              <a:buNone/>
              <a:defRPr i="1">
                <a:solidFill>
                  <a:schemeClr val="bg1"/>
                </a:solidFill>
              </a:defRPr>
            </a:lvl3pPr>
            <a:lvl4pPr marL="1828709" indent="0" algn="ctr">
              <a:buNone/>
              <a:defRPr i="1">
                <a:solidFill>
                  <a:schemeClr val="bg1"/>
                </a:solidFill>
              </a:defRPr>
            </a:lvl4pPr>
            <a:lvl5pPr marL="2438278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5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0" y="5664202"/>
            <a:ext cx="8412480" cy="510081"/>
          </a:xfrm>
          <a:prstGeom prst="rect">
            <a:avLst/>
          </a:prstGeom>
          <a:noFill/>
        </p:spPr>
        <p:txBody>
          <a:bodyPr anchor="ctr" anchorCtr="0"/>
          <a:lstStyle>
            <a:lvl1pPr marL="0" indent="0">
              <a:buNone/>
              <a:defRPr sz="2133" spc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10/14/2019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0487" y="6545902"/>
            <a:ext cx="3092513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en-US" sz="933" dirty="0">
                <a:solidFill>
                  <a:srgbClr val="15284B"/>
                </a:solidFill>
                <a:latin typeface="Arial Narrow"/>
              </a:rPr>
              <a:t>KANSAS STATE DEPARTMENT OF EDUCATION </a:t>
            </a:r>
            <a:r>
              <a:rPr lang="en-US" sz="933" i="1" dirty="0">
                <a:solidFill>
                  <a:srgbClr val="15284B"/>
                </a:solidFill>
                <a:latin typeface="Arial Narrow"/>
              </a:rPr>
              <a:t>| www.ksde.org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90" y="5502277"/>
            <a:ext cx="2060924" cy="12192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0" y="2"/>
            <a:ext cx="12192000" cy="454658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121914" indent="0"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016000" y="4800710"/>
            <a:ext cx="10160000" cy="677108"/>
          </a:xfrm>
          <a:noFill/>
        </p:spPr>
        <p:txBody>
          <a:bodyPr lIns="91440" tIns="91440" rIns="91440" bIns="91440" anchor="ctr" anchorCtr="0"/>
          <a:lstStyle>
            <a:lvl2pPr marL="60957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01757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9" y="906465"/>
            <a:ext cx="10528300" cy="595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3417888" y="6486526"/>
            <a:ext cx="64976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dirty="0">
                <a:solidFill>
                  <a:srgbClr val="11284B"/>
                </a:solidFill>
                <a:latin typeface="Arial Black" panose="020B0A04020102020204" pitchFamily="34" charset="0"/>
              </a:rPr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30948562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3400"/>
            <a:ext cx="121920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8265" y="6454269"/>
            <a:ext cx="93968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33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5" y="1905000"/>
            <a:ext cx="8635999" cy="2336800"/>
          </a:xfrm>
        </p:spPr>
        <p:txBody>
          <a:bodyPr wrap="square" lIns="457200"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60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"/>
            <a:ext cx="3836264" cy="621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49" y="1315720"/>
            <a:ext cx="3173671" cy="487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701" y="5702815"/>
            <a:ext cx="140943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93801"/>
            <a:ext cx="11582400" cy="4830763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676233" indent="-457155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5"/>
            <a:ext cx="11582400" cy="1198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711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1224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820400" y="596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02177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41224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680" y="5969000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57355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1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6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600200"/>
            <a:ext cx="12192000" cy="274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33601" y="1600201"/>
            <a:ext cx="10058411" cy="2743203"/>
          </a:xfrm>
          <a:noFill/>
        </p:spPr>
        <p:txBody>
          <a:bodyPr wrap="square" lIns="365760" rIns="274320" anchor="ctr" anchorCtr="0"/>
          <a:lstStyle>
            <a:lvl1pPr algn="l">
              <a:defRPr sz="5333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5" y="4343400"/>
            <a:ext cx="8534401" cy="9144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667" spc="400">
                <a:solidFill>
                  <a:schemeClr val="bg1"/>
                </a:solidFill>
              </a:defRPr>
            </a:lvl1pPr>
            <a:lvl2pPr marL="60953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8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15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69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2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77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31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6596" y="6446602"/>
            <a:ext cx="2106609" cy="2358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5" y="1193800"/>
            <a:ext cx="3066492" cy="4632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1" y="5461000"/>
            <a:ext cx="1431235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0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5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879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805"/>
            <a:ext cx="112776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5"/>
            <a:ext cx="55880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5"/>
            <a:ext cx="54864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878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800"/>
            <a:ext cx="1148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3" y="1193800"/>
            <a:ext cx="5534436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39" indent="0">
              <a:buNone/>
              <a:defRPr sz="2667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33" b="1"/>
            </a:lvl4pPr>
            <a:lvl5pPr marL="2438158" indent="0">
              <a:buNone/>
              <a:defRPr sz="2133" b="1"/>
            </a:lvl5pPr>
            <a:lvl6pPr marL="3047696" indent="0">
              <a:buNone/>
              <a:defRPr sz="2133" b="1"/>
            </a:lvl6pPr>
            <a:lvl7pPr marL="3657235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3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5" y="2209800"/>
            <a:ext cx="553655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572" y="1193800"/>
            <a:ext cx="5389033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39" indent="0">
              <a:buNone/>
              <a:defRPr sz="2667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33" b="1"/>
            </a:lvl4pPr>
            <a:lvl5pPr marL="2438158" indent="0">
              <a:buNone/>
              <a:defRPr sz="2133" b="1"/>
            </a:lvl5pPr>
            <a:lvl6pPr marL="3047696" indent="0">
              <a:buNone/>
              <a:defRPr sz="2133" b="1"/>
            </a:lvl6pPr>
            <a:lvl7pPr marL="3657235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3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72" y="2209800"/>
            <a:ext cx="538903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283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9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4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6109068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20400" y="603684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86481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9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344251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4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6100092"/>
            <a:ext cx="12192000" cy="307778"/>
            <a:chOff x="0" y="4574984"/>
            <a:chExt cx="9144000" cy="23083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842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4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905" y="279400"/>
            <a:ext cx="11690201" cy="599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934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6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62" indent="-380962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39" indent="0">
              <a:buNone/>
              <a:defRPr sz="1600"/>
            </a:lvl2pPr>
            <a:lvl3pPr marL="1219080" indent="0">
              <a:buNone/>
              <a:defRPr sz="1333"/>
            </a:lvl3pPr>
            <a:lvl4pPr marL="1828618" indent="0">
              <a:buNone/>
              <a:defRPr sz="1200"/>
            </a:lvl4pPr>
            <a:lvl5pPr marL="2438158" indent="0">
              <a:buNone/>
              <a:defRPr sz="1200"/>
            </a:lvl5pPr>
            <a:lvl6pPr marL="3047696" indent="0">
              <a:buNone/>
              <a:defRPr sz="1200"/>
            </a:lvl6pPr>
            <a:lvl7pPr marL="3657235" indent="0">
              <a:buNone/>
              <a:defRPr sz="1200"/>
            </a:lvl7pPr>
            <a:lvl8pPr marL="4266773" indent="0">
              <a:buNone/>
              <a:defRPr sz="1200"/>
            </a:lvl8pPr>
            <a:lvl9pPr marL="487631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00092"/>
            <a:ext cx="12192000" cy="307778"/>
            <a:chOff x="0" y="4574984"/>
            <a:chExt cx="9144000" cy="23083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5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984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6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62" indent="-380962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39" indent="0">
              <a:buNone/>
              <a:defRPr sz="1600"/>
            </a:lvl2pPr>
            <a:lvl3pPr marL="1219080" indent="0">
              <a:buNone/>
              <a:defRPr sz="1333"/>
            </a:lvl3pPr>
            <a:lvl4pPr marL="1828618" indent="0">
              <a:buNone/>
              <a:defRPr sz="1200"/>
            </a:lvl4pPr>
            <a:lvl5pPr marL="2438158" indent="0">
              <a:buNone/>
              <a:defRPr sz="1200"/>
            </a:lvl5pPr>
            <a:lvl6pPr marL="3047696" indent="0">
              <a:buNone/>
              <a:defRPr sz="1200"/>
            </a:lvl6pPr>
            <a:lvl7pPr marL="3657235" indent="0">
              <a:buNone/>
              <a:defRPr sz="1200"/>
            </a:lvl7pPr>
            <a:lvl8pPr marL="4266773" indent="0">
              <a:buNone/>
              <a:defRPr sz="1200"/>
            </a:lvl8pPr>
            <a:lvl9pPr marL="487631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5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76115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801"/>
            <a:ext cx="112776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1"/>
            <a:ext cx="55880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1"/>
            <a:ext cx="54864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95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4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83" y="4800601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9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39" indent="0">
              <a:buNone/>
              <a:defRPr sz="3733"/>
            </a:lvl2pPr>
            <a:lvl3pPr marL="1219080" indent="0">
              <a:buNone/>
              <a:defRPr sz="3200"/>
            </a:lvl3pPr>
            <a:lvl4pPr marL="1828618" indent="0">
              <a:buNone/>
              <a:defRPr sz="2667"/>
            </a:lvl4pPr>
            <a:lvl5pPr marL="2438158" indent="0">
              <a:buNone/>
              <a:defRPr sz="2667"/>
            </a:lvl5pPr>
            <a:lvl6pPr marL="3047696" indent="0">
              <a:buNone/>
              <a:defRPr sz="2667"/>
            </a:lvl6pPr>
            <a:lvl7pPr marL="3657235" indent="0">
              <a:buNone/>
              <a:defRPr sz="2667"/>
            </a:lvl7pPr>
            <a:lvl8pPr marL="4266773" indent="0">
              <a:buNone/>
              <a:defRPr sz="2667"/>
            </a:lvl8pPr>
            <a:lvl9pPr marL="4876313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7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39" indent="0">
              <a:buNone/>
              <a:defRPr sz="1600"/>
            </a:lvl2pPr>
            <a:lvl3pPr marL="1219080" indent="0">
              <a:buNone/>
              <a:defRPr sz="1333"/>
            </a:lvl3pPr>
            <a:lvl4pPr marL="1828618" indent="0">
              <a:buNone/>
              <a:defRPr sz="1200"/>
            </a:lvl4pPr>
            <a:lvl5pPr marL="2438158" indent="0">
              <a:buNone/>
              <a:defRPr sz="1200"/>
            </a:lvl5pPr>
            <a:lvl6pPr marL="3047696" indent="0">
              <a:buNone/>
              <a:defRPr sz="1200"/>
            </a:lvl6pPr>
            <a:lvl7pPr marL="3657235" indent="0">
              <a:buNone/>
              <a:defRPr sz="1200"/>
            </a:lvl7pPr>
            <a:lvl8pPr marL="4266773" indent="0">
              <a:buNone/>
              <a:defRPr sz="1200"/>
            </a:lvl8pPr>
            <a:lvl9pPr marL="487631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100092"/>
            <a:ext cx="12192000" cy="307778"/>
            <a:chOff x="0" y="4574984"/>
            <a:chExt cx="9144000" cy="23083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56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4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83" y="4800601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9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39" indent="0">
              <a:buNone/>
              <a:defRPr sz="3733"/>
            </a:lvl2pPr>
            <a:lvl3pPr marL="1219080" indent="0">
              <a:buNone/>
              <a:defRPr sz="3200"/>
            </a:lvl3pPr>
            <a:lvl4pPr marL="1828618" indent="0">
              <a:buNone/>
              <a:defRPr sz="2667"/>
            </a:lvl4pPr>
            <a:lvl5pPr marL="2438158" indent="0">
              <a:buNone/>
              <a:defRPr sz="2667"/>
            </a:lvl5pPr>
            <a:lvl6pPr marL="3047696" indent="0">
              <a:buNone/>
              <a:defRPr sz="2667"/>
            </a:lvl6pPr>
            <a:lvl7pPr marL="3657235" indent="0">
              <a:buNone/>
              <a:defRPr sz="2667"/>
            </a:lvl7pPr>
            <a:lvl8pPr marL="4266773" indent="0">
              <a:buNone/>
              <a:defRPr sz="2667"/>
            </a:lvl8pPr>
            <a:lvl9pPr marL="4876313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7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39" indent="0">
              <a:buNone/>
              <a:defRPr sz="1600"/>
            </a:lvl2pPr>
            <a:lvl3pPr marL="1219080" indent="0">
              <a:buNone/>
              <a:defRPr sz="1333"/>
            </a:lvl3pPr>
            <a:lvl4pPr marL="1828618" indent="0">
              <a:buNone/>
              <a:defRPr sz="1200"/>
            </a:lvl4pPr>
            <a:lvl5pPr marL="2438158" indent="0">
              <a:buNone/>
              <a:defRPr sz="1200"/>
            </a:lvl5pPr>
            <a:lvl6pPr marL="3047696" indent="0">
              <a:buNone/>
              <a:defRPr sz="1200"/>
            </a:lvl6pPr>
            <a:lvl7pPr marL="3657235" indent="0">
              <a:buNone/>
              <a:defRPr sz="1200"/>
            </a:lvl7pPr>
            <a:lvl8pPr marL="4266773" indent="0">
              <a:buNone/>
              <a:defRPr sz="1200"/>
            </a:lvl8pPr>
            <a:lvl9pPr marL="4876313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89276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9890"/>
            <a:ext cx="11582400" cy="656591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4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7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400" y="1397007"/>
            <a:ext cx="10871200" cy="406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609539" indent="0" algn="r">
              <a:buNone/>
              <a:defRPr i="1">
                <a:solidFill>
                  <a:schemeClr val="bg1"/>
                </a:solidFill>
              </a:defRPr>
            </a:lvl2pPr>
            <a:lvl3pPr marL="1219080" indent="0" algn="ctr">
              <a:buNone/>
              <a:defRPr i="1">
                <a:solidFill>
                  <a:schemeClr val="bg1"/>
                </a:solidFill>
              </a:defRPr>
            </a:lvl3pPr>
            <a:lvl4pPr marL="1828618" indent="0" algn="ctr">
              <a:buNone/>
              <a:defRPr i="1">
                <a:solidFill>
                  <a:schemeClr val="bg1"/>
                </a:solidFill>
              </a:defRPr>
            </a:lvl4pPr>
            <a:lvl5pPr marL="2438158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8256581" y="64466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173049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19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16000" y="1193800"/>
            <a:ext cx="5994400" cy="4267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609539" indent="0" algn="r">
              <a:buNone/>
              <a:defRPr i="1">
                <a:solidFill>
                  <a:schemeClr val="bg1"/>
                </a:solidFill>
              </a:defRPr>
            </a:lvl2pPr>
            <a:lvl3pPr marL="1219080" indent="0" algn="ctr">
              <a:buNone/>
              <a:defRPr i="1">
                <a:solidFill>
                  <a:schemeClr val="bg1"/>
                </a:solidFill>
              </a:defRPr>
            </a:lvl3pPr>
            <a:lvl4pPr marL="1828618" indent="0" algn="ctr">
              <a:buNone/>
              <a:defRPr i="1">
                <a:solidFill>
                  <a:schemeClr val="bg1"/>
                </a:solidFill>
              </a:defRPr>
            </a:lvl4pPr>
            <a:lvl5pPr marL="2438158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1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1: 1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400800"/>
            <a:ext cx="12192000" cy="457200"/>
            <a:chOff x="0" y="6400800"/>
            <a:chExt cx="91440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8408"/>
            <a:ext cx="11582400" cy="4791456"/>
          </a:xfrm>
          <a:prstGeom prst="rect">
            <a:avLst/>
          </a:prstGeom>
        </p:spPr>
        <p:txBody>
          <a:bodyPr/>
          <a:lstStyle>
            <a:lvl1pPr>
              <a:buClrTx/>
              <a:defRPr sz="2667"/>
            </a:lvl1pPr>
            <a:lvl2pPr>
              <a:buClrTx/>
              <a:defRPr sz="2400"/>
            </a:lvl2pPr>
            <a:lvl3pPr>
              <a:buClrTx/>
              <a:defRPr sz="2133"/>
            </a:lvl3pPr>
            <a:lvl4pPr>
              <a:buClrTx/>
              <a:defRPr sz="1867"/>
            </a:lvl4pPr>
            <a:lvl5pPr>
              <a:buClrTx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3"/>
            <a:ext cx="115824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Insert 1-Line Title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21679"/>
            <a:ext cx="609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5861304"/>
            <a:ext cx="115824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6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6933"/>
            </a:lvl1pPr>
            <a:lvl2pPr lvl="1" algn="ctr" rtl="0">
              <a:spcBef>
                <a:spcPts val="0"/>
              </a:spcBef>
              <a:buSzPct val="100000"/>
              <a:defRPr sz="6933"/>
            </a:lvl2pPr>
            <a:lvl3pPr lvl="2" algn="ctr" rtl="0">
              <a:spcBef>
                <a:spcPts val="0"/>
              </a:spcBef>
              <a:buSzPct val="100000"/>
              <a:defRPr sz="6933"/>
            </a:lvl3pPr>
            <a:lvl4pPr lvl="3" algn="ctr" rtl="0">
              <a:spcBef>
                <a:spcPts val="0"/>
              </a:spcBef>
              <a:buSzPct val="100000"/>
              <a:defRPr sz="6933"/>
            </a:lvl4pPr>
            <a:lvl5pPr lvl="4" algn="ctr" rtl="0">
              <a:spcBef>
                <a:spcPts val="0"/>
              </a:spcBef>
              <a:buSzPct val="100000"/>
              <a:defRPr sz="6933"/>
            </a:lvl5pPr>
            <a:lvl6pPr lvl="5" algn="ctr" rtl="0">
              <a:spcBef>
                <a:spcPts val="0"/>
              </a:spcBef>
              <a:buSzPct val="100000"/>
              <a:defRPr sz="6933"/>
            </a:lvl6pPr>
            <a:lvl7pPr lvl="6" algn="ctr" rtl="0">
              <a:spcBef>
                <a:spcPts val="0"/>
              </a:spcBef>
              <a:buSzPct val="100000"/>
              <a:defRPr sz="6933"/>
            </a:lvl7pPr>
            <a:lvl8pPr lvl="7" algn="ctr" rtl="0">
              <a:spcBef>
                <a:spcPts val="0"/>
              </a:spcBef>
              <a:buSzPct val="100000"/>
              <a:defRPr sz="6933"/>
            </a:lvl8pPr>
            <a:lvl9pPr lvl="8" algn="ctr" rtl="0">
              <a:spcBef>
                <a:spcPts val="0"/>
              </a:spcBef>
              <a:buSzPct val="100000"/>
              <a:defRPr sz="6933"/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059243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har char="●"/>
              <a:defRPr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867" kern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/>
              <a:t>‹#›</a:t>
            </a:fld>
            <a:endParaRPr lang="en"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9272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A546505-0C1E-7747-ABE4-80DCD963C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9" y="906465"/>
            <a:ext cx="10528300" cy="595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840904-1669-AC4E-B8B4-B05EF7304B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17888" y="6486526"/>
            <a:ext cx="64976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>
                <a:solidFill>
                  <a:srgbClr val="11284B"/>
                </a:solidFill>
                <a:latin typeface="Arial Black" panose="020B0A04020102020204" pitchFamily="34" charset="0"/>
              </a:rPr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20668824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4354285" y="945045"/>
            <a:ext cx="6362379" cy="2743291"/>
          </a:xfrm>
        </p:spPr>
        <p:txBody>
          <a:bodyPr anchor="b" anchorCtr="0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4354285" y="3863871"/>
            <a:ext cx="6362379" cy="118408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1656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0993306" y="11"/>
            <a:ext cx="724503" cy="1174568"/>
            <a:chOff x="8244978" y="8"/>
            <a:chExt cx="543377" cy="880926"/>
          </a:xfrm>
        </p:grpSpPr>
        <p:sp>
          <p:nvSpPr>
            <p:cNvPr id="12" name="Flowchart: Off-page Connector 11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205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800"/>
            <a:ext cx="1148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1" y="1193800"/>
            <a:ext cx="5534436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2209800"/>
            <a:ext cx="553655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568" y="1193800"/>
            <a:ext cx="5389033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68" y="2209800"/>
            <a:ext cx="538903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342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433379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4332817" cy="6858000"/>
          </a:xfrm>
          <a:solidFill>
            <a:schemeClr val="tx2"/>
          </a:solidFill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6004" y="3085255"/>
            <a:ext cx="6900280" cy="3134573"/>
          </a:xfrm>
        </p:spPr>
        <p:txBody>
          <a:bodyPr anchor="t">
            <a:normAutofit/>
          </a:bodyPr>
          <a:lstStyle>
            <a:lvl1pPr algn="l">
              <a:defRPr sz="5333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6004" y="1585065"/>
            <a:ext cx="690028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0993306" y="11"/>
            <a:ext cx="724503" cy="1174568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0" name="Flowchart: Off-page Connector 9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1149359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433379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5942" y="274639"/>
            <a:ext cx="5132932" cy="1630999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4332817" cy="6858000"/>
          </a:xfrm>
          <a:noFill/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466168" y="2090059"/>
            <a:ext cx="6343651" cy="426629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993306" y="11"/>
            <a:ext cx="724503" cy="1174568"/>
            <a:chOff x="8244978" y="8"/>
            <a:chExt cx="543377" cy="880926"/>
          </a:xfrm>
        </p:grpSpPr>
        <p:sp>
          <p:nvSpPr>
            <p:cNvPr id="11" name="Flowchart: Off-page Connector 10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4466167" y="274639"/>
            <a:ext cx="1117600" cy="114352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1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22513" y="6356352"/>
            <a:ext cx="2915667" cy="365125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522515" y="11"/>
            <a:ext cx="10470791" cy="6259916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" y="0"/>
            <a:ext cx="245873" cy="68580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993306" y="0"/>
            <a:ext cx="724503" cy="1174568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9038672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22513" y="6356352"/>
            <a:ext cx="2915667" cy="365125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522515" y="11"/>
            <a:ext cx="10470791" cy="6259916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" y="0"/>
            <a:ext cx="245873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993306" y="11"/>
            <a:ext cx="724503" cy="1174568"/>
            <a:chOff x="8244978" y="8"/>
            <a:chExt cx="543377" cy="880926"/>
          </a:xfrm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54405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1157728" y="1600201"/>
            <a:ext cx="4836673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6197600" y="1600201"/>
            <a:ext cx="4611272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158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1157727" y="1535113"/>
            <a:ext cx="4838791" cy="639763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7727" y="2174875"/>
            <a:ext cx="4838791" cy="3951288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6193369" y="1535113"/>
            <a:ext cx="4615504" cy="639763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4"/>
          </p:nvPr>
        </p:nvSpPr>
        <p:spPr>
          <a:xfrm>
            <a:off x="6193369" y="2174875"/>
            <a:ext cx="4615504" cy="3951288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402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31259100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40108747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1157725" y="273049"/>
            <a:ext cx="3462960" cy="1745291"/>
          </a:xfrm>
        </p:spPr>
        <p:txBody>
          <a:bodyPr anchor="b">
            <a:normAutofit/>
          </a:bodyPr>
          <a:lstStyle>
            <a:lvl1pPr algn="l">
              <a:defRPr sz="2667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half" idx="2"/>
          </p:nvPr>
        </p:nvSpPr>
        <p:spPr>
          <a:xfrm>
            <a:off x="1157725" y="2018340"/>
            <a:ext cx="3462960" cy="4107824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" y="0"/>
            <a:ext cx="102453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921319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5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6109067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820400" y="603684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9270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726" y="4800601"/>
            <a:ext cx="9651145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7728" y="-1"/>
            <a:ext cx="9651145" cy="4616449"/>
          </a:xfr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sz="4267">
                <a:solidFill>
                  <a:schemeClr val="accent1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7726" y="5367339"/>
            <a:ext cx="9651145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599" y="6356352"/>
            <a:ext cx="6643272" cy="365125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3292" y="6356352"/>
            <a:ext cx="819629" cy="365125"/>
          </a:xfrm>
        </p:spPr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64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41697550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7725" y="274640"/>
            <a:ext cx="7478275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110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BA42-C848-47E8-9DB4-6B410DB1377B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8150-D109-427E-B865-09E9DE5ED0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058" y="296333"/>
            <a:ext cx="475489" cy="762003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373007" y="1143001"/>
            <a:ext cx="9098144" cy="4554539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07" y="229324"/>
            <a:ext cx="407025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472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16000" y="1193800"/>
            <a:ext cx="5994400" cy="4267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609555" indent="0" algn="r">
              <a:buNone/>
              <a:defRPr i="1">
                <a:solidFill>
                  <a:schemeClr val="bg1"/>
                </a:solidFill>
              </a:defRPr>
            </a:lvl2pPr>
            <a:lvl3pPr marL="1219110" indent="0" algn="ctr">
              <a:buNone/>
              <a:defRPr i="1">
                <a:solidFill>
                  <a:schemeClr val="bg1"/>
                </a:solidFill>
              </a:defRPr>
            </a:lvl3pPr>
            <a:lvl4pPr marL="1828664" indent="0" algn="ctr">
              <a:buNone/>
              <a:defRPr i="1">
                <a:solidFill>
                  <a:schemeClr val="bg1"/>
                </a:solidFill>
              </a:defRPr>
            </a:lvl4pPr>
            <a:lvl5pPr marL="2438218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0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No Text">
  <p:cSld name="Main Slide No 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42733" y="67972"/>
            <a:ext cx="11738000" cy="9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400"/>
            </a:lvl9pPr>
          </a:lstStyle>
          <a:p>
            <a:endParaRPr dirty="0"/>
          </a:p>
        </p:txBody>
      </p:sp>
      <p:sp>
        <p:nvSpPr>
          <p:cNvPr id="22" name="Shape 22"/>
          <p:cNvSpPr txBox="1"/>
          <p:nvPr/>
        </p:nvSpPr>
        <p:spPr>
          <a:xfrm>
            <a:off x="5032200" y="6385860"/>
            <a:ext cx="2127600" cy="4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@edelements</a:t>
            </a:r>
            <a:endParaRPr sz="16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338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816CBD8-050F-124C-8E59-E457BD2F39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23751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BFB8798-FA2A-F345-A00E-41235D6D83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6430963"/>
            <a:ext cx="3733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963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6540500" cy="3521075"/>
          </a:xfrm>
        </p:spPr>
        <p:txBody>
          <a:bodyPr/>
          <a:lstStyle>
            <a:lvl1pPr marL="228594" indent="-228594">
              <a:buClr>
                <a:srgbClr val="FFA400"/>
              </a:buClr>
              <a:buSzPct val="110000"/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Clr>
                <a:srgbClr val="FFA40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Clr>
                <a:srgbClr val="FFA40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Clr>
                <a:srgbClr val="FFA40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Clr>
                <a:srgbClr val="FFA40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8622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6540500" cy="3521075"/>
          </a:xfrm>
        </p:spPr>
        <p:txBody>
          <a:bodyPr/>
          <a:lstStyle>
            <a:lvl1pPr marL="228594" indent="-228594">
              <a:buClr>
                <a:srgbClr val="FFA40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Clr>
                <a:srgbClr val="FFA40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Clr>
                <a:srgbClr val="FFA40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Clr>
                <a:srgbClr val="FFA40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Clr>
                <a:srgbClr val="FFA40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25506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8CC0F9E-F325-5F43-8576-CA7AF4B0DC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" y="1"/>
            <a:ext cx="1216342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73570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5649256"/>
            <a:ext cx="10515600" cy="543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11284B"/>
                </a:solidFill>
                <a:latin typeface="Arial Black" panose="020B0A040201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286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1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1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26.xml"/><Relationship Id="rId21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slideLayout" Target="../slideLayouts/slideLayout140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20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23" Type="http://schemas.openxmlformats.org/officeDocument/2006/relationships/theme" Target="../theme/theme8.xml"/><Relationship Id="rId10" Type="http://schemas.openxmlformats.org/officeDocument/2006/relationships/slideLayout" Target="../slideLayouts/slideLayout133.xml"/><Relationship Id="rId19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Relationship Id="rId22" Type="http://schemas.openxmlformats.org/officeDocument/2006/relationships/slideLayout" Target="../slideLayouts/slideLayout14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17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47.xml"/><Relationship Id="rId16" Type="http://schemas.openxmlformats.org/officeDocument/2006/relationships/slideLayout" Target="../slideLayouts/slideLayout16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5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9" y="933040"/>
            <a:ext cx="3054201" cy="4991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203200" y="1193800"/>
            <a:ext cx="11988800" cy="4775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370170" y="1193800"/>
            <a:ext cx="11618641" cy="508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87680" rIns="0" bIns="0" rtlCol="0" anchor="ctr">
            <a:normAutofit/>
          </a:bodyPr>
          <a:lstStyle/>
          <a:p>
            <a:pPr algn="ctr"/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1"/>
            <a:ext cx="11684000" cy="119856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5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7" r:id="rId3"/>
    <p:sldLayoutId id="2147483738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39" r:id="rId10"/>
    <p:sldLayoutId id="2147483728" r:id="rId11"/>
    <p:sldLayoutId id="2147483729" r:id="rId12"/>
    <p:sldLayoutId id="2147483730" r:id="rId13"/>
    <p:sldLayoutId id="2147483736" r:id="rId14"/>
    <p:sldLayoutId id="2147483731" r:id="rId15"/>
    <p:sldLayoutId id="2147483735" r:id="rId16"/>
    <p:sldLayoutId id="2147483732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1219170" rtl="0" eaLnBrk="1" latinLnBrk="0" hangingPunct="1">
        <a:spcBef>
          <a:spcPct val="0"/>
        </a:spcBef>
        <a:buNone/>
        <a:defRPr sz="42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43834" indent="-243834" algn="l" defTabSz="1219170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600160" indent="-380990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9" y="933040"/>
            <a:ext cx="3054201" cy="4991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203200" y="1193800"/>
            <a:ext cx="11988800" cy="4775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370170" y="1193800"/>
            <a:ext cx="11618641" cy="508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87680" rIns="0" bIns="0" rtlCol="0" anchor="ctr">
            <a:normAutofit/>
          </a:bodyPr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1"/>
            <a:ext cx="11684000" cy="119856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5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9" r:id="rId18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1219170" rtl="0" eaLnBrk="1" latinLnBrk="0" hangingPunct="1">
        <a:spcBef>
          <a:spcPct val="0"/>
        </a:spcBef>
        <a:buNone/>
        <a:defRPr sz="42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43834" indent="-243834" algn="l" defTabSz="1219170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600160" indent="-380990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1" y="933041"/>
            <a:ext cx="3054201" cy="4991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203200" y="1193800"/>
            <a:ext cx="11988800" cy="4775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370172" y="1193800"/>
            <a:ext cx="11618641" cy="508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87680" rIns="0" bIns="0" rtlCol="0" anchor="ctr">
            <a:normAutofit/>
          </a:bodyPr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"/>
            <a:ext cx="11684000" cy="119856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2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1" r:id="rId19"/>
    <p:sldLayoutId id="2147483812" r:id="rId20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1219140" rtl="0" eaLnBrk="1" latinLnBrk="0" hangingPunct="1">
        <a:spcBef>
          <a:spcPct val="0"/>
        </a:spcBef>
        <a:buNone/>
        <a:defRPr sz="42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43829" indent="-243829" algn="l" defTabSz="1219140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600120" indent="-380981" algn="l" defTabSz="12191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3" y="933043"/>
            <a:ext cx="3054201" cy="4991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203200" y="1193800"/>
            <a:ext cx="11988800" cy="4775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370174" y="1193800"/>
            <a:ext cx="11618641" cy="508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87680" rIns="0" bIns="0" rtlCol="0" anchor="ctr">
            <a:normAutofit/>
          </a:bodyPr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5"/>
            <a:ext cx="11684000" cy="119856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4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  <p:sldLayoutId id="2147483831" r:id="rId18"/>
    <p:sldLayoutId id="2147483832" r:id="rId19"/>
    <p:sldLayoutId id="2147483833" r:id="rId20"/>
    <p:sldLayoutId id="2147483834" r:id="rId21"/>
    <p:sldLayoutId id="2147483835" r:id="rId22"/>
    <p:sldLayoutId id="2147483866" r:id="rId23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1219080" rtl="0" eaLnBrk="1" latinLnBrk="0" hangingPunct="1">
        <a:spcBef>
          <a:spcPct val="0"/>
        </a:spcBef>
        <a:buNone/>
        <a:defRPr sz="42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43817" indent="-243817" algn="l" defTabSz="1219080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02" indent="-380962" algn="l" defTabSz="121908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600040" indent="-380962" algn="l" defTabSz="121908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68" algn="l" defTabSz="121908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68" algn="l" defTabSz="121908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68" algn="l" defTabSz="1219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68" algn="l" defTabSz="1219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68" algn="l" defTabSz="1219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68" algn="l" defTabSz="1219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0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8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8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1157729" y="274639"/>
            <a:ext cx="9651145" cy="11430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1157729" y="1600201"/>
            <a:ext cx="965114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6551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8873" y="6356352"/>
            <a:ext cx="1004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0993306" y="11"/>
            <a:ext cx="724503" cy="1174568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9" name="Flowchart: Off-page Connector 8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2" y="0"/>
            <a:ext cx="1024537" cy="6858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1157725" y="6356352"/>
            <a:ext cx="2915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62E-A5C8-9F43-9794-799EA76A6F53}" type="datetimeFigureOut">
              <a:rPr lang="en-US" smtClean="0"/>
              <a:pPr/>
              <a:t>10/14/2019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0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</p:sldLayoutIdLst>
  <p:txStyles>
    <p:titleStyle>
      <a:lvl1pPr algn="l" defTabSz="609570" rtl="0" eaLnBrk="1" latinLnBrk="0" hangingPunct="1">
        <a:spcBef>
          <a:spcPct val="0"/>
        </a:spcBef>
        <a:buNone/>
        <a:defRPr sz="4267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609570" rtl="0" eaLnBrk="1" latinLnBrk="0" hangingPunct="1">
        <a:spcBef>
          <a:spcPts val="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609570" rtl="0" eaLnBrk="1" latinLnBrk="0" hangingPunct="1">
        <a:spcBef>
          <a:spcPts val="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609570" rtl="0" eaLnBrk="1" latinLnBrk="0" hangingPunct="1">
        <a:spcBef>
          <a:spcPts val="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609570" rtl="0" eaLnBrk="1" latinLnBrk="0" hangingPunct="1">
        <a:spcBef>
          <a:spcPts val="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819260" indent="-380981" algn="l" defTabSz="609570" rtl="0" eaLnBrk="1" latinLnBrk="0" hangingPunct="1">
        <a:spcBef>
          <a:spcPts val="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>
            <a:extLst>
              <a:ext uri="{FF2B5EF4-FFF2-40B4-BE49-F238E27FC236}">
                <a16:creationId xmlns:a16="http://schemas.microsoft.com/office/drawing/2014/main" id="{2D4587FE-1EA3-A44B-B839-41E7FE2E775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4" y="0"/>
            <a:ext cx="12161837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C22AEF75-0C96-584A-8DD6-A40393B89BD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FAAC27DE-B63B-F44C-B543-B33056900B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786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1284B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1284B"/>
          </a:solidFill>
          <a:latin typeface="Arial Black" panose="020B0A040201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1284B"/>
          </a:solidFill>
          <a:latin typeface="Arial Black" panose="020B0A040201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1284B"/>
          </a:solidFill>
          <a:latin typeface="Arial Black" panose="020B0A040201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1284B"/>
          </a:solidFill>
          <a:latin typeface="Arial Black" panose="020B0A04020102020204" pitchFamily="34" charset="0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1284B"/>
          </a:solidFill>
          <a:latin typeface="Arial Black" panose="020B0A04020102020204" pitchFamily="34" charset="0"/>
        </a:defRPr>
      </a:lvl6pPr>
      <a:lvl7pPr marL="91437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1284B"/>
          </a:solidFill>
          <a:latin typeface="Arial Black" panose="020B0A04020102020204" pitchFamily="34" charset="0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1284B"/>
          </a:solidFill>
          <a:latin typeface="Arial Black" panose="020B0A04020102020204" pitchFamily="34" charset="0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1284B"/>
          </a:solidFill>
          <a:latin typeface="Arial Black" panose="020B0A04020102020204" pitchFamily="34" charset="0"/>
        </a:defRPr>
      </a:lvl9pPr>
    </p:titleStyle>
    <p:bodyStyle>
      <a:lvl1pPr marL="228594" indent="-22859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FFA400"/>
        </a:buClr>
        <a:buFont typeface="Wingdings" pitchFamily="2" charset="2"/>
        <a:buChar char="§"/>
        <a:defRPr sz="2800" kern="1200">
          <a:solidFill>
            <a:srgbClr val="1128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FFA400"/>
        </a:buClr>
        <a:buFont typeface="Wingdings" pitchFamily="2" charset="2"/>
        <a:buChar char="§"/>
        <a:defRPr sz="2400" kern="1200">
          <a:solidFill>
            <a:srgbClr val="1128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FFA400"/>
        </a:buClr>
        <a:buFont typeface="Wingdings" pitchFamily="2" charset="2"/>
        <a:buChar char="§"/>
        <a:defRPr sz="2000" kern="1200">
          <a:solidFill>
            <a:srgbClr val="1128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FFA400"/>
        </a:buClr>
        <a:buFont typeface="Wingdings" pitchFamily="2" charset="2"/>
        <a:buChar char="§"/>
        <a:defRPr kern="1200">
          <a:solidFill>
            <a:srgbClr val="1128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FFA400"/>
        </a:buClr>
        <a:buFont typeface="Wingdings" pitchFamily="2" charset="2"/>
        <a:buChar char="§"/>
        <a:defRPr kern="1200">
          <a:solidFill>
            <a:srgbClr val="1128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2" y="933042"/>
            <a:ext cx="3054201" cy="4991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203200" y="1193800"/>
            <a:ext cx="11988800" cy="4775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370173" y="1193800"/>
            <a:ext cx="11618641" cy="508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87680" rIns="0" bIns="0" rtlCol="0" anchor="ctr">
            <a:normAutofit/>
          </a:bodyPr>
          <a:lstStyle/>
          <a:p>
            <a:pPr algn="ctr"/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4"/>
            <a:ext cx="11684000" cy="119856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8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1219110" rtl="0" eaLnBrk="1" latinLnBrk="0" hangingPunct="1">
        <a:spcBef>
          <a:spcPct val="0"/>
        </a:spcBef>
        <a:buNone/>
        <a:defRPr sz="42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43823" indent="-243823" algn="l" defTabSz="1219110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26" indent="-380972" algn="l" defTabSz="121911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600080" indent="-380972" algn="l" defTabSz="12191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40" indent="-304776" algn="l" defTabSz="121911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4" indent="-304776" algn="l" defTabSz="121911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2" y="933042"/>
            <a:ext cx="3054201" cy="4991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203200" y="1193800"/>
            <a:ext cx="11988800" cy="4775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370173" y="1193800"/>
            <a:ext cx="11618641" cy="508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87680" rIns="0" bIns="0" rtlCol="0" anchor="ctr">
            <a:normAutofit/>
          </a:bodyPr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4"/>
            <a:ext cx="11684000" cy="119856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0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  <p:sldLayoutId id="2147483902" r:id="rId17"/>
    <p:sldLayoutId id="2147483903" r:id="rId18"/>
    <p:sldLayoutId id="2147483904" r:id="rId19"/>
    <p:sldLayoutId id="2147483905" r:id="rId20"/>
    <p:sldLayoutId id="2147483906" r:id="rId21"/>
    <p:sldLayoutId id="2147483907" r:id="rId22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1219110" rtl="0" eaLnBrk="1" latinLnBrk="0" hangingPunct="1">
        <a:spcBef>
          <a:spcPct val="0"/>
        </a:spcBef>
        <a:buNone/>
        <a:defRPr sz="42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43823" indent="-243823" algn="l" defTabSz="1219110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26" indent="-380972" algn="l" defTabSz="121911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600080" indent="-380972" algn="l" defTabSz="12191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40" indent="-304776" algn="l" defTabSz="121911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4" indent="-304776" algn="l" defTabSz="121911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1" y="933041"/>
            <a:ext cx="3054201" cy="4991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203200" y="1193800"/>
            <a:ext cx="11988800" cy="4775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370172" y="1193800"/>
            <a:ext cx="11618641" cy="508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87680" rIns="0" bIns="0" rtlCol="0" anchor="ctr">
            <a:normAutofit/>
          </a:bodyPr>
          <a:lstStyle/>
          <a:p>
            <a:pPr algn="ctr"/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"/>
            <a:ext cx="11684000" cy="119856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8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4" r:id="rId16"/>
    <p:sldLayoutId id="2147483925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1219140" rtl="0" eaLnBrk="1" latinLnBrk="0" hangingPunct="1">
        <a:spcBef>
          <a:spcPct val="0"/>
        </a:spcBef>
        <a:buNone/>
        <a:defRPr sz="42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43829" indent="-243829" algn="l" defTabSz="1219140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600120" indent="-380981" algn="l" defTabSz="12191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5.xml"/><Relationship Id="rId5" Type="http://schemas.openxmlformats.org/officeDocument/2006/relationships/hyperlink" Target="http://www.menti.com/" TargetMode="Externa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1" y="1905000"/>
            <a:ext cx="8331199" cy="2336800"/>
          </a:xfrm>
        </p:spPr>
        <p:txBody>
          <a:bodyPr anchor="ctr"/>
          <a:lstStyle/>
          <a:p>
            <a:r>
              <a:rPr lang="en-US" sz="4267" dirty="0"/>
              <a:t>Kansas Leads the World in the Success of Each Student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1320800"/>
          </a:xfrm>
        </p:spPr>
        <p:txBody>
          <a:bodyPr>
            <a:normAutofit/>
          </a:bodyPr>
          <a:lstStyle/>
          <a:p>
            <a:pPr algn="r"/>
            <a:r>
              <a:rPr lang="en-US" sz="2667" dirty="0"/>
              <a:t>Dr. Randy Watson, Kansas Commissioner of Education</a:t>
            </a:r>
          </a:p>
        </p:txBody>
      </p:sp>
    </p:spTree>
    <p:extLst>
      <p:ext uri="{BB962C8B-B14F-4D97-AF65-F5344CB8AC3E}">
        <p14:creationId xmlns:p14="http://schemas.microsoft.com/office/powerpoint/2010/main" val="2372833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 txBox="1">
            <a:spLocks noGrp="1"/>
          </p:cNvSpPr>
          <p:nvPr>
            <p:ph type="title"/>
          </p:nvPr>
        </p:nvSpPr>
        <p:spPr>
          <a:xfrm>
            <a:off x="1152120" y="193793"/>
            <a:ext cx="9601267" cy="90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4267" dirty="0">
                <a:solidFill>
                  <a:schemeClr val="tx2"/>
                </a:solidFill>
                <a:latin typeface="Roboto"/>
                <a:ea typeface="Roboto"/>
                <a:cs typeface="Roboto"/>
                <a:sym typeface="Roboto"/>
              </a:rPr>
              <a:t>Kansas School Redesign Principles</a:t>
            </a:r>
            <a:endParaRPr sz="4267" dirty="0">
              <a:solidFill>
                <a:schemeClr val="tx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1" name="Shape 721"/>
          <p:cNvSpPr txBox="1">
            <a:spLocks noGrp="1"/>
          </p:cNvSpPr>
          <p:nvPr>
            <p:ph type="sldNum" idx="4294967295"/>
          </p:nvPr>
        </p:nvSpPr>
        <p:spPr>
          <a:xfrm>
            <a:off x="10086379" y="5475684"/>
            <a:ext cx="731600" cy="5248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defTabSz="609570">
              <a:defRPr/>
            </a:pPr>
            <a:fld id="{00000000-1234-1234-1234-123412341234}" type="slidenum">
              <a:rPr lang="en">
                <a:solidFill>
                  <a:srgbClr val="15284B">
                    <a:tint val="75000"/>
                  </a:srgbClr>
                </a:solidFill>
                <a:latin typeface="Segoe UI"/>
              </a:rPr>
              <a:pPr defTabSz="609570">
                <a:defRPr/>
              </a:pPr>
              <a:t>10</a:t>
            </a:fld>
            <a:endParaRPr>
              <a:solidFill>
                <a:srgbClr val="15284B">
                  <a:tint val="75000"/>
                </a:srgbClr>
              </a:solidFill>
              <a:latin typeface="Segoe UI"/>
            </a:endParaRPr>
          </a:p>
        </p:txBody>
      </p:sp>
      <p:graphicFrame>
        <p:nvGraphicFramePr>
          <p:cNvPr id="723" name="Shape 723"/>
          <p:cNvGraphicFramePr/>
          <p:nvPr/>
        </p:nvGraphicFramePr>
        <p:xfrm>
          <a:off x="1152119" y="1194319"/>
          <a:ext cx="10907178" cy="56828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53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3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0011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700" b="1" dirty="0">
                          <a:solidFill>
                            <a:srgbClr val="FFFFFF"/>
                          </a:solidFill>
                        </a:rPr>
                        <a:t>Student Success Skills</a:t>
                      </a:r>
                      <a:endParaRPr sz="3700" b="1" dirty="0">
                        <a:solidFill>
                          <a:srgbClr val="FFFFFF"/>
                        </a:solidFill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700" b="1" dirty="0">
                          <a:solidFill>
                            <a:srgbClr val="FFFFFF"/>
                          </a:solidFill>
                        </a:rPr>
                        <a:t>Family, Business, and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700" b="1" dirty="0">
                          <a:solidFill>
                            <a:srgbClr val="FFFFFF"/>
                          </a:solidFill>
                        </a:rPr>
                        <a:t>Community Partnerships</a:t>
                      </a:r>
                      <a:endParaRPr sz="3700" b="1" dirty="0">
                        <a:solidFill>
                          <a:srgbClr val="FFFFFF"/>
                        </a:solidFill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955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200" dirty="0">
                          <a:solidFill>
                            <a:schemeClr val="tx2"/>
                          </a:solidFill>
                        </a:rPr>
                        <a:t>There is an integrated approach to develop student social-emotional learning.</a:t>
                      </a:r>
                      <a:endParaRPr sz="3200" dirty="0">
                        <a:solidFill>
                          <a:schemeClr val="tx2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dirty="0">
                          <a:solidFill>
                            <a:schemeClr val="tx2"/>
                          </a:solidFill>
                        </a:rPr>
                        <a:t>Partnerships are based on mutually beneficial relationships and collaboration.</a:t>
                      </a:r>
                      <a:endParaRPr sz="3200" dirty="0">
                        <a:solidFill>
                          <a:schemeClr val="tx2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57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700" b="1" dirty="0">
                          <a:solidFill>
                            <a:srgbClr val="FFFFFF"/>
                          </a:solidFill>
                        </a:rPr>
                        <a:t>Personalized Learning</a:t>
                      </a:r>
                      <a:endParaRPr sz="3700" b="1" dirty="0">
                        <a:solidFill>
                          <a:srgbClr val="FFFFFF"/>
                        </a:solidFill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700" b="1" dirty="0">
                          <a:solidFill>
                            <a:srgbClr val="FFFFFF"/>
                          </a:solidFill>
                        </a:rPr>
                        <a:t>Real World Application</a:t>
                      </a:r>
                      <a:endParaRPr sz="3700" b="1" dirty="0">
                        <a:solidFill>
                          <a:srgbClr val="FFFFFF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955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dirty="0">
                          <a:solidFill>
                            <a:schemeClr val="tx2"/>
                          </a:solidFill>
                        </a:rPr>
                        <a:t>Teachers support students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dirty="0">
                          <a:solidFill>
                            <a:schemeClr val="tx2"/>
                          </a:solidFill>
                        </a:rPr>
                        <a:t>to have choice over their time,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dirty="0">
                          <a:solidFill>
                            <a:schemeClr val="tx2"/>
                          </a:solidFill>
                        </a:rPr>
                        <a:t>place, pace and path.</a:t>
                      </a:r>
                      <a:endParaRPr sz="3200" b="1" dirty="0">
                        <a:solidFill>
                          <a:schemeClr val="tx2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 dirty="0">
                          <a:solidFill>
                            <a:schemeClr val="tx2"/>
                          </a:solidFill>
                        </a:rPr>
                        <a:t>Project-based learning, internships, and civic engagement makes learning relevant.</a:t>
                      </a:r>
                      <a:endParaRPr sz="2900" dirty="0">
                        <a:solidFill>
                          <a:schemeClr val="tx2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E45B405-FB79-DB48-88FF-13184F663D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7659"/>
            <a:ext cx="996568" cy="153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54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FE1E74-4E32-A740-AA85-5519C9647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187" y="1"/>
            <a:ext cx="8293627" cy="622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52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27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5BA67E-B11A-164E-BA6C-DD373CE82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23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81100" y="4267201"/>
            <a:ext cx="9829800" cy="1544012"/>
          </a:xfrm>
        </p:spPr>
        <p:txBody>
          <a:bodyPr>
            <a:noAutofit/>
          </a:bodyPr>
          <a:lstStyle/>
          <a:p>
            <a:pPr marL="0" indent="0">
              <a:lnSpc>
                <a:spcPts val="5333"/>
              </a:lnSpc>
              <a:buNone/>
            </a:pPr>
            <a:r>
              <a:rPr lang="en-US" sz="6000" dirty="0">
                <a:solidFill>
                  <a:schemeClr val="tx2"/>
                </a:solidFill>
              </a:rPr>
              <a:t>Kansas leads the </a:t>
            </a:r>
            <a:r>
              <a:rPr lang="en-US" sz="6000" dirty="0">
                <a:solidFill>
                  <a:schemeClr val="bg2"/>
                </a:solidFill>
                <a:latin typeface="Arial Black" panose="020B0A04020102020204" pitchFamily="34" charset="0"/>
              </a:rPr>
              <a:t>world</a:t>
            </a:r>
            <a:r>
              <a:rPr lang="en-US" sz="6000" dirty="0">
                <a:solidFill>
                  <a:schemeClr val="tx2"/>
                </a:solidFill>
              </a:rPr>
              <a:t> in the success of each student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487" y="6545902"/>
            <a:ext cx="3092513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defTabSz="1219140">
              <a:defRPr/>
            </a:pPr>
            <a:r>
              <a:rPr lang="en-US" sz="933" dirty="0">
                <a:solidFill>
                  <a:srgbClr val="15284B"/>
                </a:solidFill>
                <a:latin typeface="Arial Narrow"/>
              </a:rPr>
              <a:t>KANSAS STATE DEPARTMENT OF EDUCATION </a:t>
            </a:r>
            <a:r>
              <a:rPr lang="en-US" sz="933" i="1" dirty="0">
                <a:solidFill>
                  <a:srgbClr val="15284B"/>
                </a:solidFill>
                <a:latin typeface="Arial Narrow"/>
              </a:rPr>
              <a:t>| www.ksde.org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205D94-09C1-6B4C-AF57-75C191C51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0"/>
            <a:ext cx="12191999" cy="4216400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84083" y="1"/>
            <a:ext cx="11785600" cy="510116"/>
          </a:xfrm>
          <a:prstGeom prst="rect">
            <a:avLst/>
          </a:prstGeom>
          <a:noFill/>
        </p:spPr>
        <p:txBody>
          <a:bodyPr vert="horz" wrap="square" lIns="0" tIns="0" rIns="0" bIns="1219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40">
              <a:defRPr/>
            </a:pPr>
            <a:r>
              <a:rPr lang="en-US" sz="4000" b="1" dirty="0">
                <a:solidFill>
                  <a:srgbClr val="15254B"/>
                </a:solidFill>
                <a:latin typeface="Arial Narrow"/>
              </a:rPr>
              <a:t>Our Vision for Kansas ...</a:t>
            </a:r>
          </a:p>
        </p:txBody>
      </p:sp>
    </p:spTree>
    <p:extLst>
      <p:ext uri="{BB962C8B-B14F-4D97-AF65-F5344CB8AC3E}">
        <p14:creationId xmlns:p14="http://schemas.microsoft.com/office/powerpoint/2010/main" val="99580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93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Do you agree?</a:t>
            </a:r>
          </a:p>
        </p:txBody>
      </p:sp>
      <p:pic>
        <p:nvPicPr>
          <p:cNvPr id="4" name="Picture 3" descr="Kansas-Can-blue_white-gold-st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3800"/>
            <a:ext cx="3352801" cy="508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8E8B7A-A9E8-6F46-BC1D-F16C2FF04BDF}"/>
              </a:ext>
            </a:extLst>
          </p:cNvPr>
          <p:cNvSpPr txBox="1"/>
          <p:nvPr/>
        </p:nvSpPr>
        <p:spPr>
          <a:xfrm>
            <a:off x="3285788" y="1366196"/>
            <a:ext cx="8326877" cy="206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70"/>
            <a:r>
              <a:rPr lang="en-US" sz="4267" dirty="0">
                <a:solidFill>
                  <a:schemeClr val="tx2"/>
                </a:solidFill>
                <a:latin typeface="Arial"/>
              </a:rPr>
              <a:t>The best thing about being a teacher is that it matters…really matters.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4C822D-759C-B94F-98AE-B0FBF4434EE5}"/>
              </a:ext>
            </a:extLst>
          </p:cNvPr>
          <p:cNvSpPr txBox="1"/>
          <p:nvPr/>
        </p:nvSpPr>
        <p:spPr>
          <a:xfrm>
            <a:off x="3352800" y="3556956"/>
            <a:ext cx="8259864" cy="271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70"/>
            <a:r>
              <a:rPr lang="en-US" sz="4267" dirty="0">
                <a:solidFill>
                  <a:schemeClr val="tx2"/>
                </a:solidFill>
                <a:latin typeface="Arial"/>
              </a:rPr>
              <a:t>The hardest thing about being a teacher is that it matters every day, especially to the students who need us the most.</a:t>
            </a:r>
          </a:p>
        </p:txBody>
      </p:sp>
    </p:spTree>
    <p:extLst>
      <p:ext uri="{BB962C8B-B14F-4D97-AF65-F5344CB8AC3E}">
        <p14:creationId xmlns:p14="http://schemas.microsoft.com/office/powerpoint/2010/main" val="2036382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93964" y="1"/>
            <a:ext cx="6572093" cy="1140169"/>
          </a:xfrm>
        </p:spPr>
        <p:txBody>
          <a:bodyPr>
            <a:noAutofit/>
          </a:bodyPr>
          <a:lstStyle/>
          <a:p>
            <a:r>
              <a:rPr lang="en-US" sz="3733" dirty="0"/>
              <a:t>Kansans Can Competencies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B63CC0-E995-EC4C-A60E-5EB7DA8687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99" y="979279"/>
            <a:ext cx="3022805" cy="48994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2D6FB8-28E6-A04B-8268-39F93A6AB8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" t="8889" r="3987" b="18889"/>
          <a:stretch/>
        </p:blipFill>
        <p:spPr>
          <a:xfrm>
            <a:off x="4644573" y="-96806"/>
            <a:ext cx="7547428" cy="70233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CE4981-CE8C-3247-B07F-31B9179DA924}"/>
              </a:ext>
            </a:extLst>
          </p:cNvPr>
          <p:cNvSpPr txBox="1"/>
          <p:nvPr/>
        </p:nvSpPr>
        <p:spPr>
          <a:xfrm>
            <a:off x="2952023" y="4620740"/>
            <a:ext cx="2585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10">
              <a:defRPr/>
            </a:pPr>
            <a:r>
              <a:rPr lang="en-US" dirty="0">
                <a:solidFill>
                  <a:prstClr val="black"/>
                </a:solidFill>
                <a:latin typeface="Arial"/>
              </a:rPr>
              <a:t>Go to </a:t>
            </a:r>
            <a:r>
              <a:rPr lang="en-US" dirty="0">
                <a:solidFill>
                  <a:prstClr val="black"/>
                </a:solidFill>
                <a:latin typeface="Arial"/>
                <a:hlinkClick r:id="rId5"/>
              </a:rPr>
              <a:t>www.menti.com</a:t>
            </a:r>
            <a:endParaRPr lang="en-US" dirty="0">
              <a:solidFill>
                <a:prstClr val="black"/>
              </a:solidFill>
              <a:latin typeface="Arial"/>
            </a:endParaRPr>
          </a:p>
          <a:p>
            <a:pPr defTabSz="1219110">
              <a:defRPr/>
            </a:pPr>
            <a:endParaRPr lang="en-US" dirty="0">
              <a:solidFill>
                <a:prstClr val="black"/>
              </a:solidFill>
              <a:latin typeface="Arial"/>
            </a:endParaRPr>
          </a:p>
          <a:p>
            <a:pPr defTabSz="1219110">
              <a:defRPr/>
            </a:pPr>
            <a:r>
              <a:rPr lang="en-US" dirty="0">
                <a:solidFill>
                  <a:prstClr val="black"/>
                </a:solidFill>
                <a:latin typeface="Arial"/>
              </a:rPr>
              <a:t>Type 89 27 57</a:t>
            </a:r>
          </a:p>
        </p:txBody>
      </p:sp>
    </p:spTree>
    <p:extLst>
      <p:ext uri="{BB962C8B-B14F-4D97-AF65-F5344CB8AC3E}">
        <p14:creationId xmlns:p14="http://schemas.microsoft.com/office/powerpoint/2010/main" val="2782796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5ADDB-BB88-8A4C-A463-FB9040DE5B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7EA6DE-9FA0-E341-BEF4-6C95F87598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mentimeter.com/s/562bd6c5da2fbe2d4d2dfe4005e6a92f/450fbc50b8e1/edit">
            <a:extLst>
              <a:ext uri="{FF2B5EF4-FFF2-40B4-BE49-F238E27FC236}">
                <a16:creationId xmlns:a16="http://schemas.microsoft.com/office/drawing/2014/main" id="{DDC1687C-85FF-5E43-83A9-0CC9146DE30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70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264160" y="-30478"/>
            <a:ext cx="8229600" cy="1140169"/>
          </a:xfrm>
        </p:spPr>
        <p:txBody>
          <a:bodyPr>
            <a:noAutofit/>
          </a:bodyPr>
          <a:lstStyle/>
          <a:p>
            <a:r>
              <a:rPr lang="en-US" sz="4500" dirty="0"/>
              <a:t>Kansans said…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B8A363-D186-1044-B3FF-C537CC6AB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12192000" cy="505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22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A2BBF-50E4-A944-962B-994897F1B2E0}"/>
              </a:ext>
            </a:extLst>
          </p:cNvPr>
          <p:cNvSpPr txBox="1">
            <a:spLocks/>
          </p:cNvSpPr>
          <p:nvPr/>
        </p:nvSpPr>
        <p:spPr>
          <a:xfrm>
            <a:off x="0" y="68705"/>
            <a:ext cx="12192000" cy="168102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11284B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11284B"/>
                </a:solidFill>
                <a:latin typeface="Arial Black" panose="020B0A040201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11284B"/>
                </a:solidFill>
                <a:latin typeface="Arial Black" panose="020B0A040201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11284B"/>
                </a:solidFill>
                <a:latin typeface="Arial Black" panose="020B0A040201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11284B"/>
                </a:solidFill>
                <a:latin typeface="Arial Black" panose="020B0A04020102020204" pitchFamily="34" charset="0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11284B"/>
                </a:solidFill>
                <a:latin typeface="Arial Black" panose="020B0A04020102020204" pitchFamily="34" charset="0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11284B"/>
                </a:solidFill>
                <a:latin typeface="Arial Black" panose="020B0A04020102020204" pitchFamily="34" charset="0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11284B"/>
                </a:solidFill>
                <a:latin typeface="Arial Black" panose="020B0A04020102020204" pitchFamily="34" charset="0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11284B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4800">
                <a:solidFill>
                  <a:srgbClr val="004D86"/>
                </a:solidFill>
                <a:latin typeface="Calibri" panose="020F0502020204030204"/>
              </a:rPr>
              <a:t>Highest Need Competencies</a:t>
            </a:r>
            <a:br>
              <a:rPr lang="en-US" sz="4800">
                <a:solidFill>
                  <a:srgbClr val="004D86"/>
                </a:solidFill>
                <a:latin typeface="Calibri" panose="020F0502020204030204"/>
              </a:rPr>
            </a:br>
            <a:r>
              <a:rPr lang="en-US" sz="4800">
                <a:solidFill>
                  <a:srgbClr val="004D86"/>
                </a:solidFill>
                <a:latin typeface="Calibri" panose="020F0502020204030204"/>
              </a:rPr>
              <a:t>Identified by Over 7,300 Kansas Students</a:t>
            </a:r>
            <a:endParaRPr lang="en-US" sz="4800" dirty="0">
              <a:solidFill>
                <a:srgbClr val="004D86"/>
              </a:solidFill>
              <a:latin typeface="Calibri" panose="020F0502020204030204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AA1CA3-E946-0546-9189-86A47437BD6F}"/>
              </a:ext>
            </a:extLst>
          </p:cNvPr>
          <p:cNvGraphicFramePr>
            <a:graphicFrameLocks noGrp="1"/>
          </p:cNvGraphicFramePr>
          <p:nvPr/>
        </p:nvGraphicFramePr>
        <p:xfrm>
          <a:off x="170688" y="1538697"/>
          <a:ext cx="11850624" cy="4639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5104">
                  <a:extLst>
                    <a:ext uri="{9D8B030D-6E8A-4147-A177-3AD203B41FA5}">
                      <a16:colId xmlns:a16="http://schemas.microsoft.com/office/drawing/2014/main" val="2780083574"/>
                    </a:ext>
                  </a:extLst>
                </a:gridCol>
                <a:gridCol w="1975104">
                  <a:extLst>
                    <a:ext uri="{9D8B030D-6E8A-4147-A177-3AD203B41FA5}">
                      <a16:colId xmlns:a16="http://schemas.microsoft.com/office/drawing/2014/main" val="3179843793"/>
                    </a:ext>
                  </a:extLst>
                </a:gridCol>
                <a:gridCol w="1975104">
                  <a:extLst>
                    <a:ext uri="{9D8B030D-6E8A-4147-A177-3AD203B41FA5}">
                      <a16:colId xmlns:a16="http://schemas.microsoft.com/office/drawing/2014/main" val="3755253184"/>
                    </a:ext>
                  </a:extLst>
                </a:gridCol>
                <a:gridCol w="1975104">
                  <a:extLst>
                    <a:ext uri="{9D8B030D-6E8A-4147-A177-3AD203B41FA5}">
                      <a16:colId xmlns:a16="http://schemas.microsoft.com/office/drawing/2014/main" val="2368034932"/>
                    </a:ext>
                  </a:extLst>
                </a:gridCol>
                <a:gridCol w="1975104">
                  <a:extLst>
                    <a:ext uri="{9D8B030D-6E8A-4147-A177-3AD203B41FA5}">
                      <a16:colId xmlns:a16="http://schemas.microsoft.com/office/drawing/2014/main" val="866028925"/>
                    </a:ext>
                  </a:extLst>
                </a:gridCol>
                <a:gridCol w="1975104">
                  <a:extLst>
                    <a:ext uri="{9D8B030D-6E8A-4147-A177-3AD203B41FA5}">
                      <a16:colId xmlns:a16="http://schemas.microsoft.com/office/drawing/2014/main" val="3847138517"/>
                    </a:ext>
                  </a:extLst>
                </a:gridCol>
              </a:tblGrid>
              <a:tr h="916243"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/>
                        <a:t>Overall Rank by Highest Need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/>
                        <a:t>Males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/>
                        <a:t>Females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/>
                        <a:t>6</a:t>
                      </a:r>
                      <a:r>
                        <a:rPr lang="en-US" sz="2100" b="0" baseline="30000" dirty="0"/>
                        <a:t>th</a:t>
                      </a:r>
                      <a:r>
                        <a:rPr lang="en-US" sz="2100" b="0" dirty="0"/>
                        <a:t> Grade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/>
                        <a:t>9</a:t>
                      </a:r>
                      <a:r>
                        <a:rPr lang="en-US" sz="2100" b="0" baseline="30000" dirty="0"/>
                        <a:t>th</a:t>
                      </a:r>
                      <a:r>
                        <a:rPr lang="en-US" sz="2100" b="0" dirty="0"/>
                        <a:t> Grade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/>
                        <a:t>12</a:t>
                      </a:r>
                      <a:r>
                        <a:rPr lang="en-US" sz="2100" b="0" baseline="30000" dirty="0"/>
                        <a:t>th</a:t>
                      </a:r>
                      <a:r>
                        <a:rPr lang="en-US" sz="2100" b="0" dirty="0"/>
                        <a:t> Grade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383207594"/>
                  </a:ext>
                </a:extLst>
              </a:tr>
              <a:tr h="846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Sustained Attention</a:t>
                      </a:r>
                    </a:p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Self-Regulation</a:t>
                      </a:r>
                    </a:p>
                  </a:txBody>
                  <a:tcPr marL="12700" marR="12700" marT="1270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Sustained Attention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Self-Regulation</a:t>
                      </a:r>
                    </a:p>
                  </a:txBody>
                  <a:tcPr marL="12700" marR="12700" marT="1270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Sustained Attention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Self-Regulation</a:t>
                      </a:r>
                    </a:p>
                  </a:txBody>
                  <a:tcPr marL="12700" marR="12700" marT="1270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Sustained Attention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Self-Regulation</a:t>
                      </a:r>
                    </a:p>
                  </a:txBody>
                  <a:tcPr marL="12700" marR="12700" marT="1270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Sustained Attention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Self-Regulation</a:t>
                      </a:r>
                    </a:p>
                  </a:txBody>
                  <a:tcPr marL="12700" marR="12700" marT="1270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Sustained Attention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Self-Regulation</a:t>
                      </a:r>
                    </a:p>
                  </a:txBody>
                  <a:tcPr marL="12700" marR="12700" marT="1270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505958"/>
                  </a:ext>
                </a:extLst>
              </a:tr>
              <a:tr h="719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Initiative </a:t>
                      </a:r>
                    </a:p>
                  </a:txBody>
                  <a:tcPr marL="12700" marR="12700" marT="1270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Initiative</a:t>
                      </a:r>
                    </a:p>
                  </a:txBody>
                  <a:tcPr marL="12700" marR="12700" marT="1270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Assertiveness</a:t>
                      </a:r>
                    </a:p>
                  </a:txBody>
                  <a:tcPr marL="12700" marR="12700" marT="1270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Initiative</a:t>
                      </a:r>
                    </a:p>
                  </a:txBody>
                  <a:tcPr marL="12700" marR="12700" marT="1270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Initiative</a:t>
                      </a:r>
                    </a:p>
                  </a:txBody>
                  <a:tcPr marL="12700" marR="12700" marT="1270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Assertiveness</a:t>
                      </a:r>
                    </a:p>
                  </a:txBody>
                  <a:tcPr marL="12700" marR="12700" marT="1270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599760"/>
                  </a:ext>
                </a:extLst>
              </a:tr>
              <a:tr h="719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Assertiveness</a:t>
                      </a:r>
                    </a:p>
                  </a:txBody>
                  <a:tcPr marL="12700" marR="12700" marT="1270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Conflict Management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Initiative</a:t>
                      </a:r>
                    </a:p>
                  </a:txBody>
                  <a:tcPr marL="12700" marR="12700" marT="1270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Conflict Management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Assertiveness</a:t>
                      </a:r>
                    </a:p>
                  </a:txBody>
                  <a:tcPr marL="12700" marR="12700" marT="1270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Communication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Networking</a:t>
                      </a:r>
                    </a:p>
                  </a:txBody>
                  <a:tcPr marL="12700" marR="12700" marT="12700" marB="0" anchor="ctr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799982"/>
                  </a:ext>
                </a:extLst>
              </a:tr>
              <a:tr h="719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Self-Efficacy</a:t>
                      </a:r>
                    </a:p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Goal Setting</a:t>
                      </a:r>
                    </a:p>
                  </a:txBody>
                  <a:tcPr marL="12700" marR="12700" marT="12700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Communication</a:t>
                      </a: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Conflict Management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Assertiveness</a:t>
                      </a:r>
                    </a:p>
                  </a:txBody>
                  <a:tcPr marL="12700" marR="12700" marT="1270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Communication</a:t>
                      </a: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Conflict Management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851685"/>
                  </a:ext>
                </a:extLst>
              </a:tr>
              <a:tr h="71936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Conflict Management 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Assertiveness</a:t>
                      </a:r>
                    </a:p>
                  </a:txBody>
                  <a:tcPr marL="12700" marR="12700" marT="1270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Self-Efficacy</a:t>
                      </a:r>
                    </a:p>
                  </a:txBody>
                  <a:tcPr marL="12700" marR="12700" marT="12700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Goal Setting</a:t>
                      </a:r>
                    </a:p>
                  </a:txBody>
                  <a:tcPr marL="12700" marR="12700" marT="12700" marB="0" anchor="ctr">
                    <a:solidFill>
                      <a:srgbClr val="C59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Conflict Management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Self-Efficacy</a:t>
                      </a:r>
                    </a:p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Goal Setting</a:t>
                      </a:r>
                    </a:p>
                  </a:txBody>
                  <a:tcPr marL="12700" marR="12700" marT="12700" marB="0" anchor="ctr"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159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321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-KSDE-powerpoint.potx" id="{560FEE78-F0EB-4EE5-B25E-5A36841B55F6}" vid="{089AAB6C-FBBF-45B4-AB09-7EE40DB5FACD}"/>
    </a:ext>
  </a:extLst>
</a:theme>
</file>

<file path=ppt/theme/theme7.xml><?xml version="1.0" encoding="utf-8"?>
<a:theme xmlns:a="http://schemas.openxmlformats.org/drawingml/2006/main" name="5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39922</TotalTime>
  <Words>282</Words>
  <Application>Microsoft Office PowerPoint</Application>
  <PresentationFormat>Widescreen</PresentationFormat>
  <Paragraphs>86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12</vt:i4>
      </vt:variant>
    </vt:vector>
  </HeadingPairs>
  <TitlesOfParts>
    <vt:vector size="31" baseType="lpstr">
      <vt:lpstr>Arial</vt:lpstr>
      <vt:lpstr>Arial Black</vt:lpstr>
      <vt:lpstr>Arial Narrow</vt:lpstr>
      <vt:lpstr>Calibri</vt:lpstr>
      <vt:lpstr>Century Gothic</vt:lpstr>
      <vt:lpstr>Open Sans</vt:lpstr>
      <vt:lpstr>Roboto</vt:lpstr>
      <vt:lpstr>Segoe UI</vt:lpstr>
      <vt:lpstr>Segoe UI Light</vt:lpstr>
      <vt:lpstr>Wingdings</vt:lpstr>
      <vt:lpstr>KansansCAN-Blank-Template</vt:lpstr>
      <vt:lpstr>1_KansansCAN-Blank-Template</vt:lpstr>
      <vt:lpstr>3_KansansCAN-Blank-Template</vt:lpstr>
      <vt:lpstr>7_KansansCAN-Blank-Template</vt:lpstr>
      <vt:lpstr>6_Office Theme</vt:lpstr>
      <vt:lpstr>5_Office Theme</vt:lpstr>
      <vt:lpstr>5_KansansCAN-Blank-Template</vt:lpstr>
      <vt:lpstr>4_KansansCAN-Blank-Template</vt:lpstr>
      <vt:lpstr>2_KansansCAN-Blank-Template</vt:lpstr>
      <vt:lpstr>Kansas Leads the World in the Success of Each Student</vt:lpstr>
      <vt:lpstr>PowerPoint Presentation</vt:lpstr>
      <vt:lpstr>PowerPoint Presentation</vt:lpstr>
      <vt:lpstr>PowerPoint Presentation</vt:lpstr>
      <vt:lpstr>Do you agree?</vt:lpstr>
      <vt:lpstr>Kansans Can Competencies</vt:lpstr>
      <vt:lpstr>PowerPoint Presentation</vt:lpstr>
      <vt:lpstr>Kansans said…</vt:lpstr>
      <vt:lpstr>PowerPoint Presentation</vt:lpstr>
      <vt:lpstr>Kansas School Redesign Principles</vt:lpstr>
      <vt:lpstr>PowerPoint Presentation</vt:lpstr>
      <vt:lpstr>PowerPoint Presentation</vt:lpstr>
    </vt:vector>
  </TitlesOfParts>
  <Company>KSDE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Franklin</dc:creator>
  <cp:lastModifiedBy>Penny Rice</cp:lastModifiedBy>
  <cp:revision>931</cp:revision>
  <cp:lastPrinted>2017-03-04T16:12:47Z</cp:lastPrinted>
  <dcterms:created xsi:type="dcterms:W3CDTF">2015-08-04T16:12:34Z</dcterms:created>
  <dcterms:modified xsi:type="dcterms:W3CDTF">2019-10-14T15:06:47Z</dcterms:modified>
</cp:coreProperties>
</file>