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3"/>
  </p:notesMasterIdLst>
  <p:handoutMasterIdLst>
    <p:handoutMasterId r:id="rId24"/>
  </p:handoutMasterIdLst>
  <p:sldIdLst>
    <p:sldId id="276" r:id="rId2"/>
    <p:sldId id="297" r:id="rId3"/>
    <p:sldId id="334" r:id="rId4"/>
    <p:sldId id="298" r:id="rId5"/>
    <p:sldId id="299" r:id="rId6"/>
    <p:sldId id="336" r:id="rId7"/>
    <p:sldId id="300" r:id="rId8"/>
    <p:sldId id="301" r:id="rId9"/>
    <p:sldId id="330" r:id="rId10"/>
    <p:sldId id="337" r:id="rId11"/>
    <p:sldId id="331" r:id="rId12"/>
    <p:sldId id="332" r:id="rId13"/>
    <p:sldId id="328" r:id="rId14"/>
    <p:sldId id="329" r:id="rId15"/>
    <p:sldId id="333" r:id="rId16"/>
    <p:sldId id="319" r:id="rId17"/>
    <p:sldId id="320" r:id="rId18"/>
    <p:sldId id="338" r:id="rId19"/>
    <p:sldId id="316" r:id="rId20"/>
    <p:sldId id="335" r:id="rId21"/>
    <p:sldId id="311"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p:cViewPr>
        <p:scale>
          <a:sx n="69" d="100"/>
          <a:sy n="69" d="100"/>
        </p:scale>
        <p:origin x="-546" y="216"/>
      </p:cViewPr>
      <p:guideLst>
        <p:guide orient="horz" pos="2160"/>
        <p:guide pos="2880"/>
      </p:guideLst>
    </p:cSldViewPr>
  </p:slideViewPr>
  <p:notesTextViewPr>
    <p:cViewPr>
      <p:scale>
        <a:sx n="1" d="1"/>
        <a:sy n="1" d="1"/>
      </p:scale>
      <p:origin x="0" y="0"/>
    </p:cViewPr>
  </p:notesTextViewPr>
  <p:sorterViewPr>
    <p:cViewPr>
      <p:scale>
        <a:sx n="63" d="100"/>
        <a:sy n="63" d="100"/>
      </p:scale>
      <p:origin x="0" y="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101B2C7-D58F-4F78-8E80-7025025517B2}" type="datetimeFigureOut">
              <a:rPr lang="en-US"/>
              <a:pPr>
                <a:defRPr/>
              </a:pPr>
              <a:t>9/4/2012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EBE7854-242D-4611-99BF-82F3DFC7B797}" type="slidenum">
              <a:rPr lang="en-US"/>
              <a:pPr>
                <a:defRPr/>
              </a:pPr>
              <a:t>‹#›</a:t>
            </a:fld>
            <a:endParaRPr lang="en-US"/>
          </a:p>
        </p:txBody>
      </p:sp>
    </p:spTree>
    <p:extLst>
      <p:ext uri="{BB962C8B-B14F-4D97-AF65-F5344CB8AC3E}">
        <p14:creationId xmlns:p14="http://schemas.microsoft.com/office/powerpoint/2010/main" val="114419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CB3EF407-CF08-4252-8BB6-46785D48FA3E}" type="datetimeFigureOut">
              <a:rPr lang="en-US"/>
              <a:pPr>
                <a:defRPr/>
              </a:pPr>
              <a:t>9/4/2012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2623ABB7-8F34-420F-8DD9-45BC48B85A98}" type="slidenum">
              <a:rPr lang="en-US"/>
              <a:pPr>
                <a:defRPr/>
              </a:pPr>
              <a:t>‹#›</a:t>
            </a:fld>
            <a:endParaRPr lang="en-US" dirty="0"/>
          </a:p>
        </p:txBody>
      </p:sp>
    </p:spTree>
    <p:extLst>
      <p:ext uri="{BB962C8B-B14F-4D97-AF65-F5344CB8AC3E}">
        <p14:creationId xmlns:p14="http://schemas.microsoft.com/office/powerpoint/2010/main" val="3432515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23ABB7-8F34-420F-8DD9-45BC48B85A98}" type="slidenum">
              <a:rPr lang="en-US" smtClean="0"/>
              <a:pPr>
                <a:defRPr/>
              </a:pPr>
              <a:t>1</a:t>
            </a:fld>
            <a:endParaRPr lang="en-US" dirty="0"/>
          </a:p>
        </p:txBody>
      </p:sp>
    </p:spTree>
    <p:extLst>
      <p:ext uri="{BB962C8B-B14F-4D97-AF65-F5344CB8AC3E}">
        <p14:creationId xmlns:p14="http://schemas.microsoft.com/office/powerpoint/2010/main" val="378309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10</a:t>
            </a:fld>
            <a:endParaRPr 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sz="160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C9BED92A-44ED-4018-BBEC-6D47B5718EC6}" type="slidenum">
              <a:rPr lang="en-US" smtClean="0">
                <a:latin typeface="Calibri" pitchFamily="34" charset="0"/>
              </a:rPr>
              <a:pPr fontAlgn="base">
                <a:spcBef>
                  <a:spcPct val="0"/>
                </a:spcBef>
                <a:spcAft>
                  <a:spcPct val="0"/>
                </a:spcAft>
                <a:defRPr/>
              </a:pPr>
              <a:t>11</a:t>
            </a:fld>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sz="1600" dirty="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C9BED92A-44ED-4018-BBEC-6D47B5718EC6}" type="slidenum">
              <a:rPr lang="en-US" smtClean="0">
                <a:latin typeface="Calibri" pitchFamily="34" charset="0"/>
              </a:rPr>
              <a:pPr fontAlgn="base">
                <a:spcBef>
                  <a:spcPct val="0"/>
                </a:spcBef>
                <a:spcAft>
                  <a:spcPct val="0"/>
                </a:spcAft>
                <a:defRPr/>
              </a:pPr>
              <a:t>12</a:t>
            </a:fld>
            <a:endParaRPr lang="en-US"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C7BB919-9974-4E34-95AB-AC6271189510}" type="slidenum">
              <a:rPr lang="en-US" smtClean="0">
                <a:latin typeface="Calibri" pitchFamily="34" charset="0"/>
              </a:rPr>
              <a:pPr fontAlgn="base">
                <a:spcBef>
                  <a:spcPct val="0"/>
                </a:spcBef>
                <a:spcAft>
                  <a:spcPct val="0"/>
                </a:spcAft>
                <a:defRPr/>
              </a:pPr>
              <a:t>13</a:t>
            </a:fld>
            <a:endParaRPr lang="en-US"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sz="160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0EE91D0-5259-4443-BE27-C9941F6246D5}" type="slidenum">
              <a:rPr lang="en-US" smtClean="0">
                <a:latin typeface="Calibri" pitchFamily="34" charset="0"/>
              </a:rPr>
              <a:pPr fontAlgn="base">
                <a:spcBef>
                  <a:spcPct val="0"/>
                </a:spcBef>
                <a:spcAft>
                  <a:spcPct val="0"/>
                </a:spcAft>
                <a:defRPr/>
              </a:pPr>
              <a:t>14</a:t>
            </a:fld>
            <a:endParaRPr lang="en-US"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sz="1600" dirty="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0EE91D0-5259-4443-BE27-C9941F6246D5}" type="slidenum">
              <a:rPr lang="en-US" smtClean="0">
                <a:latin typeface="Calibri" pitchFamily="34" charset="0"/>
              </a:rPr>
              <a:pPr fontAlgn="base">
                <a:spcBef>
                  <a:spcPct val="0"/>
                </a:spcBef>
                <a:spcAft>
                  <a:spcPct val="0"/>
                </a:spcAft>
                <a:defRPr/>
              </a:pPr>
              <a:t>15</a:t>
            </a:fld>
            <a:endParaRPr 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23ABB7-8F34-420F-8DD9-45BC48B85A98}" type="slidenum">
              <a:rPr lang="en-US" smtClean="0"/>
              <a:pPr>
                <a:defRPr/>
              </a:pPr>
              <a:t>16</a:t>
            </a:fld>
            <a:endParaRPr lang="en-US" dirty="0"/>
          </a:p>
        </p:txBody>
      </p:sp>
    </p:spTree>
    <p:extLst>
      <p:ext uri="{BB962C8B-B14F-4D97-AF65-F5344CB8AC3E}">
        <p14:creationId xmlns:p14="http://schemas.microsoft.com/office/powerpoint/2010/main" val="2250849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Webinars</a:t>
            </a:r>
            <a:r>
              <a:rPr lang="en-US" baseline="0" dirty="0" smtClean="0"/>
              <a:t> will be held on the DGSR the week of October 1</a:t>
            </a:r>
            <a:endParaRPr lang="en-US" dirty="0"/>
          </a:p>
        </p:txBody>
      </p:sp>
      <p:sp>
        <p:nvSpPr>
          <p:cNvPr id="4" name="Slide Number Placeholder 3"/>
          <p:cNvSpPr>
            <a:spLocks noGrp="1"/>
          </p:cNvSpPr>
          <p:nvPr>
            <p:ph type="sldNum" sz="quarter" idx="10"/>
          </p:nvPr>
        </p:nvSpPr>
        <p:spPr/>
        <p:txBody>
          <a:bodyPr/>
          <a:lstStyle/>
          <a:p>
            <a:pPr>
              <a:defRPr/>
            </a:pPr>
            <a:fld id="{2623ABB7-8F34-420F-8DD9-45BC48B85A98}" type="slidenum">
              <a:rPr lang="en-US" smtClean="0"/>
              <a:pPr>
                <a:defRPr/>
              </a:pPr>
              <a:t>17</a:t>
            </a:fld>
            <a:endParaRPr lang="en-US" dirty="0"/>
          </a:p>
        </p:txBody>
      </p:sp>
    </p:spTree>
    <p:extLst>
      <p:ext uri="{BB962C8B-B14F-4D97-AF65-F5344CB8AC3E}">
        <p14:creationId xmlns:p14="http://schemas.microsoft.com/office/powerpoint/2010/main" val="1947167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23ABB7-8F34-420F-8DD9-45BC48B85A98}" type="slidenum">
              <a:rPr lang="en-US" smtClean="0"/>
              <a:pPr>
                <a:defRPr/>
              </a:pPr>
              <a:t>18</a:t>
            </a:fld>
            <a:endParaRPr lang="en-US" dirty="0"/>
          </a:p>
        </p:txBody>
      </p:sp>
    </p:spTree>
    <p:extLst>
      <p:ext uri="{BB962C8B-B14F-4D97-AF65-F5344CB8AC3E}">
        <p14:creationId xmlns:p14="http://schemas.microsoft.com/office/powerpoint/2010/main" val="1947167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4CF932C-671F-4D66-9952-E770B69377C2}" type="slidenum">
              <a:rPr lang="en-US" smtClean="0">
                <a:latin typeface="Calibri" pitchFamily="34" charset="0"/>
              </a:rPr>
              <a:pPr fontAlgn="base">
                <a:spcBef>
                  <a:spcPct val="0"/>
                </a:spcBef>
                <a:spcAft>
                  <a:spcPct val="0"/>
                </a:spcAft>
                <a:defRPr/>
              </a:pPr>
              <a:t>19</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smtClean="0"/>
          </a:p>
          <a:p>
            <a:pPr eaLnBrk="1" hangingPunct="1">
              <a:spcBef>
                <a:spcPct val="0"/>
              </a:spcBef>
            </a:pPr>
            <a:endParaRPr lang="en-US" sz="1600" smtClean="0"/>
          </a:p>
          <a:p>
            <a:pPr eaLnBrk="1" hangingPunct="1">
              <a:spcBef>
                <a:spcPct val="0"/>
              </a:spcBef>
            </a:pPr>
            <a:endParaRPr lang="en-US" smtClean="0"/>
          </a:p>
          <a:p>
            <a:pPr eaLnBrk="1" hangingPunct="1">
              <a:spcBef>
                <a:spcPct val="0"/>
              </a:spcBef>
            </a:pPr>
            <a:endParaRPr 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2</a:t>
            </a:fld>
            <a:endParaRPr lang="en-US"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4CF932C-671F-4D66-9952-E770B69377C2}" type="slidenum">
              <a:rPr lang="en-US" smtClean="0">
                <a:latin typeface="Calibri" pitchFamily="34" charset="0"/>
              </a:rPr>
              <a:pPr fontAlgn="base">
                <a:spcBef>
                  <a:spcPct val="0"/>
                </a:spcBef>
                <a:spcAft>
                  <a:spcPct val="0"/>
                </a:spcAft>
                <a:defRPr/>
              </a:pPr>
              <a:t>20</a:t>
            </a:fld>
            <a:endParaRPr lang="en-US"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4CF932C-671F-4D66-9952-E770B69377C2}" type="slidenum">
              <a:rPr lang="en-US" smtClean="0">
                <a:latin typeface="Calibri" pitchFamily="34" charset="0"/>
              </a:rPr>
              <a:pPr fontAlgn="base">
                <a:spcBef>
                  <a:spcPct val="0"/>
                </a:spcBef>
                <a:spcAft>
                  <a:spcPct val="0"/>
                </a:spcAft>
                <a:defRPr/>
              </a:pPr>
              <a:t>21</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smtClean="0"/>
          </a:p>
          <a:p>
            <a:pPr eaLnBrk="1" hangingPunct="1">
              <a:spcBef>
                <a:spcPct val="0"/>
              </a:spcBef>
            </a:pPr>
            <a:endParaRPr lang="en-US" sz="1600" smtClean="0"/>
          </a:p>
          <a:p>
            <a:pPr eaLnBrk="1" hangingPunct="1">
              <a:spcBef>
                <a:spcPct val="0"/>
              </a:spcBef>
            </a:pPr>
            <a:endParaRPr lang="en-US" smtClean="0"/>
          </a:p>
          <a:p>
            <a:pPr eaLnBrk="1" hangingPunct="1">
              <a:spcBef>
                <a:spcPct val="0"/>
              </a:spcBef>
            </a:pPr>
            <a:endParaRPr 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3</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4</a:t>
            </a:fld>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1600" dirty="0" smtClean="0"/>
              <a:t>NOTE: There is a huge</a:t>
            </a:r>
            <a:r>
              <a:rPr lang="en-US" sz="1600" baseline="0" dirty="0" smtClean="0"/>
              <a:t> distinction between the term ‘dropout’ and ‘non-graduate’. </a:t>
            </a:r>
          </a:p>
          <a:p>
            <a:pPr marL="0" marR="0" lvl="1" indent="0" algn="l" defTabSz="914400" rtl="0" eaLnBrk="1" fontAlgn="base" latinLnBrk="0" hangingPunct="1">
              <a:lnSpc>
                <a:spcPct val="100000"/>
              </a:lnSpc>
              <a:spcBef>
                <a:spcPct val="0"/>
              </a:spcBef>
              <a:spcAft>
                <a:spcPct val="0"/>
              </a:spcAft>
              <a:buClrTx/>
              <a:buSzTx/>
              <a:buFontTx/>
              <a:buNone/>
              <a:tabLst/>
              <a:defRPr/>
            </a:pPr>
            <a:endParaRPr lang="en-US" sz="1600" baseline="0" dirty="0" smtClean="0"/>
          </a:p>
          <a:p>
            <a:pPr marL="0" marR="0" lvl="1" indent="0" algn="l" defTabSz="914400" rtl="0" eaLnBrk="1" fontAlgn="base" latinLnBrk="0" hangingPunct="1">
              <a:lnSpc>
                <a:spcPct val="100000"/>
              </a:lnSpc>
              <a:spcBef>
                <a:spcPct val="0"/>
              </a:spcBef>
              <a:spcAft>
                <a:spcPct val="0"/>
              </a:spcAft>
              <a:buClrTx/>
              <a:buSzTx/>
              <a:buFontTx/>
              <a:buNone/>
              <a:tabLst/>
              <a:defRPr/>
            </a:pPr>
            <a:r>
              <a:rPr lang="en-US" sz="1600" baseline="0" dirty="0" smtClean="0"/>
              <a:t>A ‘dropout’ is a student who leaves school with an EXIT code of 14,16,17,19 and 20. This refers to an annual event and unless it is the last EXIT code we see for a student, it has no bearing on the graduation calculation. A student could drop out one year, return and graduate on time. </a:t>
            </a:r>
          </a:p>
          <a:p>
            <a:pPr marL="0" marR="0" lvl="1" indent="0" algn="l" defTabSz="914400" rtl="0" eaLnBrk="1" fontAlgn="base" latinLnBrk="0" hangingPunct="1">
              <a:lnSpc>
                <a:spcPct val="100000"/>
              </a:lnSpc>
              <a:spcBef>
                <a:spcPct val="0"/>
              </a:spcBef>
              <a:spcAft>
                <a:spcPct val="0"/>
              </a:spcAft>
              <a:buClrTx/>
              <a:buSzTx/>
              <a:buFontTx/>
              <a:buNone/>
              <a:tabLst/>
              <a:defRPr/>
            </a:pPr>
            <a:endParaRPr lang="en-US" sz="1600" baseline="0" dirty="0" smtClean="0"/>
          </a:p>
          <a:p>
            <a:pPr marL="0" marR="0" lvl="1" indent="0" algn="l" defTabSz="914400" rtl="0" eaLnBrk="1" fontAlgn="base" latinLnBrk="0" hangingPunct="1">
              <a:lnSpc>
                <a:spcPct val="100000"/>
              </a:lnSpc>
              <a:spcBef>
                <a:spcPct val="0"/>
              </a:spcBef>
              <a:spcAft>
                <a:spcPct val="0"/>
              </a:spcAft>
              <a:buClrTx/>
              <a:buSzTx/>
              <a:buFontTx/>
              <a:buNone/>
              <a:tabLst/>
              <a:defRPr/>
            </a:pPr>
            <a:r>
              <a:rPr lang="en-US" sz="1600" baseline="0" dirty="0" smtClean="0"/>
              <a:t>A ‘non-graduate’ is a student who does not graduate with a regular diploma in four years. It includes students who were retained in grade or those who need an additional year to complete. It includes students with disabilities who have an IEP that says they can stay until they are 21 (unless they are appropriate for EXIT code 22). It includes students who transfer to unaccredited private or home schools. It also includes students whose last EXIT code indicates that they dropped out of school.</a:t>
            </a: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5</a:t>
            </a:fld>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1600" dirty="0" smtClean="0"/>
              <a:t>NOTE: There is a huge</a:t>
            </a:r>
            <a:r>
              <a:rPr lang="en-US" sz="1600" baseline="0" dirty="0" smtClean="0"/>
              <a:t> distinction between the term ‘dropout’ and ‘non-graduate’. </a:t>
            </a:r>
          </a:p>
          <a:p>
            <a:pPr marL="0" marR="0" lvl="1" indent="0" algn="l" defTabSz="914400" rtl="0" eaLnBrk="1" fontAlgn="base" latinLnBrk="0" hangingPunct="1">
              <a:lnSpc>
                <a:spcPct val="100000"/>
              </a:lnSpc>
              <a:spcBef>
                <a:spcPct val="0"/>
              </a:spcBef>
              <a:spcAft>
                <a:spcPct val="0"/>
              </a:spcAft>
              <a:buClrTx/>
              <a:buSzTx/>
              <a:buFontTx/>
              <a:buNone/>
              <a:tabLst/>
              <a:defRPr/>
            </a:pPr>
            <a:endParaRPr lang="en-US" sz="1600" baseline="0" dirty="0" smtClean="0"/>
          </a:p>
          <a:p>
            <a:pPr marL="0" marR="0" lvl="1" indent="0" algn="l" defTabSz="914400" rtl="0" eaLnBrk="1" fontAlgn="base" latinLnBrk="0" hangingPunct="1">
              <a:lnSpc>
                <a:spcPct val="100000"/>
              </a:lnSpc>
              <a:spcBef>
                <a:spcPct val="0"/>
              </a:spcBef>
              <a:spcAft>
                <a:spcPct val="0"/>
              </a:spcAft>
              <a:buClrTx/>
              <a:buSzTx/>
              <a:buFontTx/>
              <a:buNone/>
              <a:tabLst/>
              <a:defRPr/>
            </a:pPr>
            <a:r>
              <a:rPr lang="en-US" sz="1600" baseline="0" dirty="0" smtClean="0"/>
              <a:t>A ‘dropout’ is a student who leaves school with an EXIT code of 14,16,17,19 and 20. This refers to an annual event and unless it is the last EXIT code we see for a student, it has no bearing on the graduation calculation. A student could drop out one year, return and graduate on time. </a:t>
            </a:r>
          </a:p>
          <a:p>
            <a:pPr marL="0" marR="0" lvl="1" indent="0" algn="l" defTabSz="914400" rtl="0" eaLnBrk="1" fontAlgn="base" latinLnBrk="0" hangingPunct="1">
              <a:lnSpc>
                <a:spcPct val="100000"/>
              </a:lnSpc>
              <a:spcBef>
                <a:spcPct val="0"/>
              </a:spcBef>
              <a:spcAft>
                <a:spcPct val="0"/>
              </a:spcAft>
              <a:buClrTx/>
              <a:buSzTx/>
              <a:buFontTx/>
              <a:buNone/>
              <a:tabLst/>
              <a:defRPr/>
            </a:pPr>
            <a:endParaRPr lang="en-US" sz="1600" baseline="0" dirty="0" smtClean="0"/>
          </a:p>
          <a:p>
            <a:pPr marL="0" marR="0" lvl="1" indent="0" algn="l" defTabSz="914400" rtl="0" eaLnBrk="1" fontAlgn="base" latinLnBrk="0" hangingPunct="1">
              <a:lnSpc>
                <a:spcPct val="100000"/>
              </a:lnSpc>
              <a:spcBef>
                <a:spcPct val="0"/>
              </a:spcBef>
              <a:spcAft>
                <a:spcPct val="0"/>
              </a:spcAft>
              <a:buClrTx/>
              <a:buSzTx/>
              <a:buFontTx/>
              <a:buNone/>
              <a:tabLst/>
              <a:defRPr/>
            </a:pPr>
            <a:r>
              <a:rPr lang="en-US" sz="1600" baseline="0" dirty="0" smtClean="0"/>
              <a:t>A ‘non-graduate’ is a student who does not graduate with a regular diploma in four years. It includes students who were retained in grade or those who need an additional year to complete. It includes students with disabilities who have an IEP that says they can stay until they are 21 (unless they are appropriate for EXIT code 22). It includes students who transfer to unaccredited private or home schools. It also includes students whose last EXIT code indicates that they dropped out of school.</a:t>
            </a: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6</a:t>
            </a:fld>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7</a:t>
            </a:fld>
            <a:endParaRPr lang="en-US"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600" dirty="0" smtClean="0"/>
              <a:t>NOTE:</a:t>
            </a:r>
            <a:r>
              <a:rPr lang="en-US" sz="1600" baseline="0" dirty="0" smtClean="0"/>
              <a:t> If a student says they are transferring to another school district (public or private accredited) in Kansas, but they never enroll in that district, then they count as a non-graduate for the sending district. </a:t>
            </a: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8</a:t>
            </a:fld>
            <a:endParaRPr 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9</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2"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1"/>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1"/>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2" y="702070"/>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2" y="1794936"/>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1"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3"/>
            <a:ext cx="1213821" cy="365125"/>
          </a:xfrm>
        </p:spPr>
        <p:txBody>
          <a:bodyPr/>
          <a:lstStyle/>
          <a:p>
            <a:pPr>
              <a:defRPr/>
            </a:pPr>
            <a:fld id="{818A24DA-6A3E-462C-9137-A2DB82D86D92}" type="datetime1">
              <a:rPr lang="en-US" smtClean="0"/>
              <a:pPr>
                <a:defRPr/>
              </a:pPr>
              <a:t>9/4/2012</a:t>
            </a:fld>
            <a:endParaRPr lang="en-US" dirty="0"/>
          </a:p>
        </p:txBody>
      </p:sp>
      <p:sp>
        <p:nvSpPr>
          <p:cNvPr id="5" name="Footer Placeholder 4"/>
          <p:cNvSpPr>
            <a:spLocks noGrp="1"/>
          </p:cNvSpPr>
          <p:nvPr>
            <p:ph type="ftr" sz="quarter" idx="11"/>
          </p:nvPr>
        </p:nvSpPr>
        <p:spPr>
          <a:xfrm>
            <a:off x="1174044" y="5357593"/>
            <a:ext cx="5034845" cy="365125"/>
          </a:xfrm>
        </p:spPr>
        <p:txBody>
          <a:bodyPr/>
          <a:lstStyle/>
          <a:p>
            <a:pPr>
              <a:defRPr/>
            </a:pPr>
            <a:endParaRPr lang="en-US"/>
          </a:p>
        </p:txBody>
      </p:sp>
      <p:sp>
        <p:nvSpPr>
          <p:cNvPr id="6" name="Slide Number Placeholder 5"/>
          <p:cNvSpPr>
            <a:spLocks noGrp="1"/>
          </p:cNvSpPr>
          <p:nvPr>
            <p:ph type="sldNum" sz="quarter" idx="12"/>
          </p:nvPr>
        </p:nvSpPr>
        <p:spPr>
          <a:xfrm>
            <a:off x="6213931" y="5357593"/>
            <a:ext cx="554023" cy="365125"/>
          </a:xfrm>
        </p:spPr>
        <p:txBody>
          <a:bodyPr/>
          <a:lstStyle>
            <a:lvl1pPr algn="ctr">
              <a:defRPr/>
            </a:lvl1pPr>
          </a:lstStyle>
          <a:p>
            <a:pPr>
              <a:defRPr/>
            </a:pPr>
            <a:fld id="{5CCD6EB9-230E-4749-8C57-8A0B62571E3A}"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F0B8248-A1D4-4547-B5CB-7EC2C69E1552}" type="datetime1">
              <a:rPr lang="en-US" smtClean="0"/>
              <a:pPr>
                <a:defRPr/>
              </a:pPr>
              <a:t>9/4/2012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9E7A09B-53F2-4FC2-B6D2-DA5545C619C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1"/>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3"/>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AD804CF-2860-4C43-92DB-82EA4869EE8A}" type="datetime1">
              <a:rPr lang="en-US" smtClean="0"/>
              <a:pPr>
                <a:defRPr/>
              </a:pPr>
              <a:t>9/4/2012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62E1F6-CEC3-48E4-B982-D3E0217BEBE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28C1E7E-BFC2-49CE-9CC2-65AACD05C077}" type="datetime1">
              <a:rPr lang="en-US" smtClean="0"/>
              <a:pPr>
                <a:defRPr/>
              </a:pPr>
              <a:t>9/4/2012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AEEE30D-F565-40E3-96D0-96EB270C717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8" y="3725335"/>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8524440-4508-462E-9E90-384C5DA744FB}" type="datetime1">
              <a:rPr lang="en-US" smtClean="0"/>
              <a:pPr>
                <a:defRPr/>
              </a:pPr>
              <a:t>9/4/2012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52FDF99-F751-44F6-BE1E-D076B517562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40ED5265-7054-4BAC-B16E-05C920D75B7C}" type="datetime1">
              <a:rPr lang="en-US" smtClean="0"/>
              <a:pPr>
                <a:defRPr/>
              </a:pPr>
              <a:t>9/4/2012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6F93AB-F13C-48D4-AC9E-8063F7D55998}" type="slidenum">
              <a:rPr lang="en-US" smtClean="0"/>
              <a:pPr>
                <a:defRPr/>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70"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fld id="{C9426668-CE8C-4BE9-93A9-EAE237C1D6B9}" type="datetime1">
              <a:rPr lang="en-US" smtClean="0"/>
              <a:pPr>
                <a:defRPr/>
              </a:pPr>
              <a:t>9/4/2012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9281DE3-91DF-4860-A7D0-BBB55AAE5D01}" type="slidenum">
              <a:rPr lang="en-US" smtClean="0"/>
              <a:pPr>
                <a:defRPr/>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E537077-09A2-4BFE-BE88-A6CF0A4A825C}" type="datetime1">
              <a:rPr lang="en-US" smtClean="0"/>
              <a:pPr>
                <a:defRPr/>
              </a:pPr>
              <a:t>9/4/2012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7B4F21C-D923-45DE-A994-5B9F6C8223F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F82248C-8E80-4D2A-892F-29447F3BCA09}" type="datetime1">
              <a:rPr lang="en-US" smtClean="0"/>
              <a:pPr>
                <a:defRPr/>
              </a:pPr>
              <a:t>9/4/2012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2A35DD3-4E37-4E1A-95DF-3692A2A8BEC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8"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7"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3"/>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4"/>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9" y="5885673"/>
            <a:ext cx="1213821" cy="365125"/>
          </a:xfrm>
        </p:spPr>
        <p:txBody>
          <a:bodyPr/>
          <a:lstStyle/>
          <a:p>
            <a:pPr>
              <a:defRPr/>
            </a:pPr>
            <a:fld id="{243765D7-F12D-4F4F-B5F7-15D4495F4BAB}" type="datetime1">
              <a:rPr lang="en-US" smtClean="0"/>
              <a:pPr>
                <a:defRPr/>
              </a:pPr>
              <a:t>9/4/2012</a:t>
            </a:fld>
            <a:endParaRPr lang="en-US" dirty="0"/>
          </a:p>
        </p:txBody>
      </p:sp>
      <p:sp>
        <p:nvSpPr>
          <p:cNvPr id="6" name="Footer Placeholder 5"/>
          <p:cNvSpPr>
            <a:spLocks noGrp="1"/>
          </p:cNvSpPr>
          <p:nvPr>
            <p:ph type="ftr" sz="quarter" idx="11"/>
          </p:nvPr>
        </p:nvSpPr>
        <p:spPr>
          <a:xfrm rot="-60000">
            <a:off x="914555" y="5829262"/>
            <a:ext cx="3522607" cy="365125"/>
          </a:xfrm>
        </p:spPr>
        <p:txBody>
          <a:bodyPr/>
          <a:lstStyle/>
          <a:p>
            <a:pPr>
              <a:defRPr/>
            </a:pPr>
            <a:endParaRPr lang="en-US"/>
          </a:p>
        </p:txBody>
      </p:sp>
      <p:sp>
        <p:nvSpPr>
          <p:cNvPr id="7" name="Slide Number Placeholder 6"/>
          <p:cNvSpPr>
            <a:spLocks noGrp="1"/>
          </p:cNvSpPr>
          <p:nvPr>
            <p:ph type="sldNum" sz="quarter" idx="12"/>
          </p:nvPr>
        </p:nvSpPr>
        <p:spPr>
          <a:xfrm rot="60000">
            <a:off x="7557314" y="5896962"/>
            <a:ext cx="554023" cy="365125"/>
          </a:xfrm>
        </p:spPr>
        <p:txBody>
          <a:bodyPr/>
          <a:lstStyle/>
          <a:p>
            <a:pPr>
              <a:defRPr/>
            </a:pPr>
            <a:fld id="{21F4FA35-0C4B-4741-A005-049BF67F966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8"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9"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7"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7"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8"/>
            <a:ext cx="1213821" cy="365125"/>
          </a:xfrm>
        </p:spPr>
        <p:txBody>
          <a:bodyPr/>
          <a:lstStyle/>
          <a:p>
            <a:pPr>
              <a:defRPr/>
            </a:pPr>
            <a:fld id="{C9B45D64-ECAF-4CAF-9D52-3555D6363B01}" type="datetime1">
              <a:rPr lang="en-US" smtClean="0"/>
              <a:pPr>
                <a:defRPr/>
              </a:pPr>
              <a:t>9/4/2012</a:t>
            </a:fld>
            <a:endParaRPr lang="en-US" dirty="0"/>
          </a:p>
        </p:txBody>
      </p:sp>
      <p:sp>
        <p:nvSpPr>
          <p:cNvPr id="6" name="Footer Placeholder 5"/>
          <p:cNvSpPr>
            <a:spLocks noGrp="1"/>
          </p:cNvSpPr>
          <p:nvPr>
            <p:ph type="ftr" sz="quarter" idx="11"/>
          </p:nvPr>
        </p:nvSpPr>
        <p:spPr>
          <a:xfrm rot="-60000">
            <a:off x="914569" y="5831038"/>
            <a:ext cx="3319043" cy="365125"/>
          </a:xfrm>
        </p:spPr>
        <p:txBody>
          <a:bodyPr/>
          <a:lstStyle/>
          <a:p>
            <a:pPr>
              <a:defRPr/>
            </a:pPr>
            <a:endParaRPr lang="en-US"/>
          </a:p>
        </p:txBody>
      </p:sp>
      <p:sp>
        <p:nvSpPr>
          <p:cNvPr id="7" name="Slide Number Placeholder 6"/>
          <p:cNvSpPr>
            <a:spLocks noGrp="1"/>
          </p:cNvSpPr>
          <p:nvPr>
            <p:ph type="sldNum" sz="quarter" idx="12"/>
          </p:nvPr>
        </p:nvSpPr>
        <p:spPr>
          <a:xfrm rot="60000">
            <a:off x="7562090" y="5900027"/>
            <a:ext cx="554023" cy="365125"/>
          </a:xfrm>
        </p:spPr>
        <p:txBody>
          <a:bodyPr/>
          <a:lstStyle/>
          <a:p>
            <a:pPr>
              <a:defRPr/>
            </a:pPr>
            <a:fld id="{E9AEC865-2FBC-4D10-B84C-28A50984F862}"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1"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2"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3"/>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8"/>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3"/>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pPr>
              <a:defRPr/>
            </a:pPr>
            <a:fld id="{C6B5304B-D258-4670-BB76-27FC6921019B}" type="datetime1">
              <a:rPr lang="en-US" smtClean="0"/>
              <a:pPr>
                <a:defRPr/>
              </a:pPr>
              <a:t>9/4/2012</a:t>
            </a:fld>
            <a:endParaRPr lang="en-US" dirty="0"/>
          </a:p>
        </p:txBody>
      </p:sp>
      <p:sp>
        <p:nvSpPr>
          <p:cNvPr id="5" name="Footer Placeholder 4"/>
          <p:cNvSpPr>
            <a:spLocks noGrp="1"/>
          </p:cNvSpPr>
          <p:nvPr>
            <p:ph type="ftr" sz="quarter" idx="3"/>
          </p:nvPr>
        </p:nvSpPr>
        <p:spPr>
          <a:xfrm>
            <a:off x="914402" y="5809153"/>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pPr>
              <a:defRPr/>
            </a:pPr>
            <a:endParaRPr lang="en-US"/>
          </a:p>
        </p:txBody>
      </p:sp>
      <p:sp>
        <p:nvSpPr>
          <p:cNvPr id="6" name="Slide Number Placeholder 5"/>
          <p:cNvSpPr>
            <a:spLocks noGrp="1"/>
          </p:cNvSpPr>
          <p:nvPr>
            <p:ph type="sldNum" sz="quarter" idx="4"/>
          </p:nvPr>
        </p:nvSpPr>
        <p:spPr>
          <a:xfrm>
            <a:off x="7670203" y="5809153"/>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pPr>
              <a:defRPr/>
            </a:pPr>
            <a:fld id="{DC7828B8-3C93-4276-9A77-170F3BE4CBD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nline.ksde.org/rcard/"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vapp15586.ksde.org/k12/k12.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ksde.org/Default.aspx?tabid=460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kansasdropin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ksde.org/Default.aspx?tabid=5224"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noble@ksde.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defRPr/>
            </a:pPr>
            <a:r>
              <a:rPr lang="en-US" sz="4200" dirty="0" smtClean="0"/>
              <a:t>Understanding Kansas Graduation and Dropout Calculations</a:t>
            </a:r>
            <a:endParaRPr lang="en-US" sz="4200" dirty="0">
              <a:solidFill>
                <a:srgbClr val="FF0000"/>
              </a:solidFill>
            </a:endParaRPr>
          </a:p>
        </p:txBody>
      </p:sp>
      <p:sp>
        <p:nvSpPr>
          <p:cNvPr id="9219" name="Subtitle 2"/>
          <p:cNvSpPr>
            <a:spLocks noGrp="1"/>
          </p:cNvSpPr>
          <p:nvPr>
            <p:ph type="subTitle" idx="1"/>
          </p:nvPr>
        </p:nvSpPr>
        <p:spPr>
          <a:xfrm>
            <a:off x="609600" y="3657600"/>
            <a:ext cx="7772400" cy="1828800"/>
          </a:xfrm>
        </p:spPr>
        <p:txBody>
          <a:bodyPr>
            <a:normAutofit/>
          </a:bodyPr>
          <a:lstStyle/>
          <a:p>
            <a:pPr marR="0" eaLnBrk="1" hangingPunct="1"/>
            <a:endParaRPr lang="en-US" sz="2200" dirty="0" smtClean="0"/>
          </a:p>
          <a:p>
            <a:pPr marR="0" eaLnBrk="1" hangingPunct="1"/>
            <a:r>
              <a:rPr lang="en-US" sz="2200" dirty="0" smtClean="0"/>
              <a:t>Jessica Noble, Education Program Consultant</a:t>
            </a:r>
          </a:p>
          <a:p>
            <a:pPr marR="0" eaLnBrk="1" hangingPunct="1"/>
            <a:r>
              <a:rPr lang="en-US" sz="2200" dirty="0" smtClean="0"/>
              <a:t>Kansas State Department of Education</a:t>
            </a:r>
          </a:p>
          <a:p>
            <a:pPr marR="0" eaLnBrk="1" hangingPunct="1"/>
            <a:r>
              <a:rPr lang="en-US" sz="2200" dirty="0" smtClean="0"/>
              <a:t>September 2012</a:t>
            </a:r>
          </a:p>
        </p:txBody>
      </p:sp>
      <p:sp>
        <p:nvSpPr>
          <p:cNvPr id="922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06C5B21B-7096-47D4-9C8E-DB8F8802FFB5}" type="slidenum">
              <a:rPr lang="en-US" smtClean="0">
                <a:solidFill>
                  <a:srgbClr val="FFFFFF"/>
                </a:solidFill>
              </a:rPr>
              <a:pPr fontAlgn="base">
                <a:spcBef>
                  <a:spcPct val="0"/>
                </a:spcBef>
                <a:spcAft>
                  <a:spcPct val="0"/>
                </a:spcAft>
                <a:defRPr/>
              </a:pPr>
              <a:t>1</a:t>
            </a:fld>
            <a:endParaRPr lang="en-US"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2012 </a:t>
            </a:r>
            <a:r>
              <a:rPr lang="en-US" sz="3200" dirty="0" smtClean="0"/>
              <a:t>Annual Dropout Formula</a:t>
            </a:r>
            <a:endParaRPr lang="en-US" sz="3200" dirty="0"/>
          </a:p>
        </p:txBody>
      </p:sp>
      <p:sp>
        <p:nvSpPr>
          <p:cNvPr id="12290" name="Content Placeholder 1"/>
          <p:cNvSpPr>
            <a:spLocks noGrp="1"/>
          </p:cNvSpPr>
          <p:nvPr>
            <p:ph idx="1"/>
          </p:nvPr>
        </p:nvSpPr>
        <p:spPr>
          <a:xfrm>
            <a:off x="1219200" y="2119258"/>
            <a:ext cx="6553200" cy="3976742"/>
          </a:xfrm>
        </p:spPr>
        <p:txBody>
          <a:bodyPr>
            <a:normAutofit/>
          </a:bodyPr>
          <a:lstStyle/>
          <a:p>
            <a:pPr marL="452628" indent="-342900">
              <a:buFont typeface="Wingdings" pitchFamily="2" charset="2"/>
              <a:buChar char="§"/>
              <a:defRPr/>
            </a:pPr>
            <a:r>
              <a:rPr lang="en-US" sz="2200" dirty="0" smtClean="0"/>
              <a:t>Kansas </a:t>
            </a:r>
            <a:r>
              <a:rPr lang="en-US" sz="2200" dirty="0" smtClean="0"/>
              <a:t>also calculates an annual dropout calculation. </a:t>
            </a:r>
            <a:endParaRPr lang="en-US" sz="2200" dirty="0" smtClean="0"/>
          </a:p>
          <a:p>
            <a:pPr marL="452628" indent="-342900">
              <a:buNone/>
              <a:defRPr/>
            </a:pPr>
            <a:endParaRPr lang="en-US" sz="2200" dirty="0" smtClean="0"/>
          </a:p>
          <a:p>
            <a:pPr algn="ctr">
              <a:buNone/>
            </a:pPr>
            <a:r>
              <a:rPr lang="en-US" sz="2000" dirty="0" smtClean="0"/>
              <a:t># of </a:t>
            </a:r>
            <a:r>
              <a:rPr lang="en-US" sz="2000" dirty="0" smtClean="0"/>
              <a:t>students (7-12</a:t>
            </a:r>
            <a:r>
              <a:rPr lang="en-US" sz="2000" baseline="30000" dirty="0" smtClean="0"/>
              <a:t>th</a:t>
            </a:r>
            <a:r>
              <a:rPr lang="en-US" sz="2000" dirty="0" smtClean="0"/>
              <a:t> grade) who drop out </a:t>
            </a:r>
            <a:r>
              <a:rPr lang="en-US" sz="2000" dirty="0" smtClean="0"/>
              <a:t>(2011-2012)</a:t>
            </a:r>
          </a:p>
          <a:p>
            <a:pPr algn="ctr">
              <a:buNone/>
            </a:pPr>
            <a:r>
              <a:rPr lang="en-US" sz="2000" u="sng" dirty="0" smtClean="0"/>
              <a:t>							</a:t>
            </a:r>
            <a:endParaRPr lang="en-US" sz="2000" dirty="0" smtClean="0"/>
          </a:p>
          <a:p>
            <a:pPr algn="ctr">
              <a:buNone/>
            </a:pPr>
            <a:r>
              <a:rPr lang="en-US" sz="2000" dirty="0" smtClean="0"/>
              <a:t># </a:t>
            </a:r>
            <a:r>
              <a:rPr lang="en-US" sz="2000" dirty="0" smtClean="0"/>
              <a:t>of students enrolled in 7-12</a:t>
            </a:r>
            <a:r>
              <a:rPr lang="en-US" sz="2000" baseline="30000" dirty="0" smtClean="0"/>
              <a:t>th</a:t>
            </a:r>
            <a:r>
              <a:rPr lang="en-US" sz="2000" dirty="0" smtClean="0"/>
              <a:t> grade</a:t>
            </a:r>
            <a:endParaRPr lang="en-US" sz="2000" dirty="0"/>
          </a:p>
          <a:p>
            <a:pPr marL="452628" indent="-342900">
              <a:buNone/>
              <a:defRPr/>
            </a:pPr>
            <a:endParaRPr lang="en-US" sz="2200" dirty="0" smtClean="0"/>
          </a:p>
          <a:p>
            <a:pPr marL="452628" indent="-342900">
              <a:buFont typeface="Wingdings" pitchFamily="2" charset="2"/>
              <a:buChar char="§"/>
              <a:defRPr/>
            </a:pPr>
            <a:r>
              <a:rPr lang="en-US" sz="2200" dirty="0"/>
              <a:t>A ‘dropout’ is a student who leaves school with an EXIT </a:t>
            </a:r>
            <a:r>
              <a:rPr lang="en-US" sz="2200" dirty="0" smtClean="0"/>
              <a:t>code </a:t>
            </a:r>
            <a:r>
              <a:rPr lang="en-US" sz="2200" dirty="0"/>
              <a:t>of 14,16,17,19 and </a:t>
            </a:r>
            <a:r>
              <a:rPr lang="en-US" sz="2200" dirty="0" smtClean="0"/>
              <a:t>20 and does not enroll by Sept 30 of the following year.</a:t>
            </a:r>
            <a:endParaRPr lang="en-US" sz="22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10</a:t>
            </a:fld>
            <a:endParaRPr lang="en-US" dirty="0" smtClean="0"/>
          </a:p>
        </p:txBody>
      </p:sp>
    </p:spTree>
    <p:extLst>
      <p:ext uri="{BB962C8B-B14F-4D97-AF65-F5344CB8AC3E}">
        <p14:creationId xmlns:p14="http://schemas.microsoft.com/office/powerpoint/2010/main" val="2637055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a:t>Difference Between Graduation and Dropout </a:t>
            </a:r>
            <a:r>
              <a:rPr lang="en-US" sz="3200" dirty="0" smtClean="0"/>
              <a:t>Calculations</a:t>
            </a:r>
            <a:endParaRPr lang="en-US" sz="3200" dirty="0"/>
          </a:p>
        </p:txBody>
      </p:sp>
      <p:sp>
        <p:nvSpPr>
          <p:cNvPr id="2" name="Content Placeholder 1"/>
          <p:cNvSpPr>
            <a:spLocks noGrp="1"/>
          </p:cNvSpPr>
          <p:nvPr>
            <p:ph idx="1"/>
          </p:nvPr>
        </p:nvSpPr>
        <p:spPr/>
        <p:txBody>
          <a:bodyPr>
            <a:noAutofit/>
          </a:bodyPr>
          <a:lstStyle/>
          <a:p>
            <a:pPr marL="365760" indent="-256032">
              <a:buFont typeface="Wingdings 3"/>
              <a:buChar char=""/>
              <a:defRPr/>
            </a:pPr>
            <a:endParaRPr lang="en-US" sz="2200" dirty="0" smtClean="0"/>
          </a:p>
          <a:p>
            <a:pPr marL="452628" indent="-342900">
              <a:buFont typeface="Wingdings" pitchFamily="2" charset="2"/>
              <a:buChar char="§"/>
              <a:defRPr/>
            </a:pPr>
            <a:r>
              <a:rPr lang="en-US" sz="2200" dirty="0" smtClean="0"/>
              <a:t>The </a:t>
            </a:r>
            <a:r>
              <a:rPr lang="en-US" sz="2200" dirty="0"/>
              <a:t>graduation rate is calculated using </a:t>
            </a:r>
            <a:r>
              <a:rPr lang="en-US" sz="2200" dirty="0" smtClean="0"/>
              <a:t>the </a:t>
            </a:r>
            <a:r>
              <a:rPr lang="en-US" sz="2200" dirty="0"/>
              <a:t>four-year adjusted cohort </a:t>
            </a:r>
            <a:r>
              <a:rPr lang="en-US" sz="2200" dirty="0" smtClean="0"/>
              <a:t>rate.</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a:t>The dropout rate is calculated annually and reflects the number of seventh– twelfth grade students who drop out in any one school year. </a:t>
            </a:r>
          </a:p>
          <a:p>
            <a:pPr marL="365760" indent="-256032" eaLnBrk="1" fontAlgn="auto" hangingPunct="1">
              <a:spcAft>
                <a:spcPts val="0"/>
              </a:spcAft>
              <a:buFont typeface="Wingdings 3"/>
              <a:buChar char=""/>
              <a:defRPr/>
            </a:pPr>
            <a:endParaRPr lang="en-US" sz="2200" dirty="0" smtClean="0"/>
          </a:p>
        </p:txBody>
      </p:sp>
      <p:sp>
        <p:nvSpPr>
          <p:cNvPr id="2355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BE48783D-3616-4FDB-B0FB-9B230B3E6C12}"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1878731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a:t>Difference Between Graduation and Dropout Rates</a:t>
            </a:r>
          </a:p>
        </p:txBody>
      </p:sp>
      <p:sp>
        <p:nvSpPr>
          <p:cNvPr id="2" name="Content Placeholder 1"/>
          <p:cNvSpPr>
            <a:spLocks noGrp="1"/>
          </p:cNvSpPr>
          <p:nvPr>
            <p:ph idx="1"/>
          </p:nvPr>
        </p:nvSpPr>
        <p:spPr/>
        <p:txBody>
          <a:bodyPr>
            <a:noAutofit/>
          </a:bodyPr>
          <a:lstStyle/>
          <a:p>
            <a:pPr marL="0" indent="0">
              <a:buNone/>
            </a:pPr>
            <a:r>
              <a:rPr lang="en-US" sz="2200" dirty="0" smtClean="0"/>
              <a:t>The </a:t>
            </a:r>
            <a:r>
              <a:rPr lang="en-US" sz="2200" dirty="0"/>
              <a:t>dropout rate cannot be the inverse of the graduation rate for two specific reasons: </a:t>
            </a:r>
            <a:endParaRPr lang="en-US" sz="2200" dirty="0" smtClean="0"/>
          </a:p>
          <a:p>
            <a:pPr marL="0" indent="0">
              <a:buNone/>
            </a:pPr>
            <a:endParaRPr lang="en-US" sz="1200" dirty="0"/>
          </a:p>
          <a:p>
            <a:pPr marL="452628" indent="-342900">
              <a:buFont typeface="Wingdings" pitchFamily="2" charset="2"/>
              <a:buChar char="§"/>
              <a:defRPr/>
            </a:pPr>
            <a:r>
              <a:rPr lang="en-US" sz="2200" dirty="0" smtClean="0"/>
              <a:t>The </a:t>
            </a:r>
            <a:r>
              <a:rPr lang="en-US" sz="2200" dirty="0"/>
              <a:t>dropout rate is calculated using one year of data while the graduation rate is calculated using four years of </a:t>
            </a:r>
            <a:r>
              <a:rPr lang="en-US" sz="2200" dirty="0" smtClean="0"/>
              <a:t>data. </a:t>
            </a:r>
          </a:p>
          <a:p>
            <a:pPr marL="365760" indent="-256032">
              <a:buFont typeface="Wingdings" pitchFamily="2" charset="2"/>
              <a:buChar char="§"/>
              <a:defRPr/>
            </a:pPr>
            <a:endParaRPr lang="en-US" sz="1200" dirty="0"/>
          </a:p>
          <a:p>
            <a:pPr marL="452628" indent="-342900">
              <a:buFont typeface="Wingdings" pitchFamily="2" charset="2"/>
              <a:buChar char="§"/>
              <a:defRPr/>
            </a:pPr>
            <a:r>
              <a:rPr lang="en-US" sz="2200" dirty="0"/>
              <a:t>The dropout rate is calculated on seventh– twelfth grade students while the graduation rate is calculated on ninth-twelfth grade </a:t>
            </a:r>
            <a:r>
              <a:rPr lang="en-US" sz="2200" dirty="0" smtClean="0"/>
              <a:t>students.</a:t>
            </a:r>
            <a:endParaRPr lang="en-US" sz="2200" dirty="0"/>
          </a:p>
          <a:p>
            <a:pPr marL="109728" indent="0">
              <a:buNone/>
              <a:defRPr/>
            </a:pPr>
            <a:endParaRPr lang="en-US" sz="2200" dirty="0"/>
          </a:p>
          <a:p>
            <a:pPr marL="365760" indent="-256032" eaLnBrk="1" fontAlgn="auto" hangingPunct="1">
              <a:spcAft>
                <a:spcPts val="0"/>
              </a:spcAft>
              <a:buFont typeface="Wingdings 3"/>
              <a:buChar char=""/>
              <a:defRPr/>
            </a:pPr>
            <a:endParaRPr lang="en-US" sz="2200" dirty="0" smtClean="0"/>
          </a:p>
        </p:txBody>
      </p:sp>
      <p:sp>
        <p:nvSpPr>
          <p:cNvPr id="2355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BE48783D-3616-4FDB-B0FB-9B230B3E6C12}"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393785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US" sz="3200" dirty="0" smtClean="0"/>
              <a:t>Goals &amp; Targets for </a:t>
            </a:r>
            <a:r>
              <a:rPr lang="en-US" sz="3200" dirty="0" smtClean="0"/>
              <a:t>Graduation Annual Measurable Objective (AMO)</a:t>
            </a:r>
            <a:endParaRPr lang="en-US" sz="3200" dirty="0" smtClean="0"/>
          </a:p>
        </p:txBody>
      </p:sp>
      <p:sp>
        <p:nvSpPr>
          <p:cNvPr id="2" name="Content Placeholder 1"/>
          <p:cNvSpPr>
            <a:spLocks noGrp="1"/>
          </p:cNvSpPr>
          <p:nvPr>
            <p:ph idx="1"/>
          </p:nvPr>
        </p:nvSpPr>
        <p:spPr/>
        <p:txBody>
          <a:bodyPr rtlCol="0">
            <a:normAutofit lnSpcReduction="10000"/>
          </a:bodyPr>
          <a:lstStyle/>
          <a:p>
            <a:pPr marL="365760" indent="-256032" fontAlgn="auto">
              <a:spcAft>
                <a:spcPts val="0"/>
              </a:spcAft>
              <a:buFont typeface="Wingdings" pitchFamily="2" charset="2"/>
              <a:buChar char="§"/>
              <a:defRPr/>
            </a:pPr>
            <a:r>
              <a:rPr lang="en-US" sz="2200" dirty="0" smtClean="0"/>
              <a:t>Four-Year and Five-Year Goal: 80%</a:t>
            </a:r>
          </a:p>
          <a:p>
            <a:pPr marL="109728" indent="0" fontAlgn="auto">
              <a:spcAft>
                <a:spcPts val="0"/>
              </a:spcAft>
              <a:buFont typeface="Wingdings" pitchFamily="2" charset="2"/>
              <a:buChar char="§"/>
              <a:defRPr/>
            </a:pPr>
            <a:endParaRPr lang="en-US" sz="2200" dirty="0" smtClean="0"/>
          </a:p>
          <a:p>
            <a:pPr marL="365760" indent="-256032" fontAlgn="auto">
              <a:spcAft>
                <a:spcPts val="0"/>
              </a:spcAft>
              <a:buFont typeface="Wingdings" pitchFamily="2" charset="2"/>
              <a:buChar char="§"/>
              <a:defRPr/>
            </a:pPr>
            <a:r>
              <a:rPr lang="en-US" sz="2200" dirty="0" smtClean="0"/>
              <a:t>Four-Year and Five-Year Targets:</a:t>
            </a:r>
          </a:p>
          <a:p>
            <a:pPr marL="621792" lvl="1" indent="-274320" fontAlgn="auto">
              <a:spcBef>
                <a:spcPts val="324"/>
              </a:spcBef>
              <a:spcAft>
                <a:spcPts val="0"/>
              </a:spcAft>
              <a:buFont typeface="Wingdings" pitchFamily="2" charset="2"/>
              <a:buChar char="§"/>
              <a:defRPr/>
            </a:pPr>
            <a:r>
              <a:rPr lang="en-US" dirty="0" smtClean="0"/>
              <a:t>If rate is 80% or higher, target is 0</a:t>
            </a:r>
          </a:p>
          <a:p>
            <a:pPr marL="621792" lvl="1" indent="-274320" fontAlgn="auto">
              <a:spcBef>
                <a:spcPts val="324"/>
              </a:spcBef>
              <a:spcAft>
                <a:spcPts val="0"/>
              </a:spcAft>
              <a:buNone/>
              <a:defRPr/>
            </a:pPr>
            <a:endParaRPr lang="en-US" dirty="0" smtClean="0"/>
          </a:p>
          <a:p>
            <a:pPr marL="621792" lvl="1" indent="-274320" fontAlgn="auto">
              <a:spcBef>
                <a:spcPts val="324"/>
              </a:spcBef>
              <a:spcAft>
                <a:spcPts val="0"/>
              </a:spcAft>
              <a:buFont typeface="Wingdings" pitchFamily="2" charset="2"/>
              <a:buChar char="§"/>
              <a:defRPr/>
            </a:pPr>
            <a:r>
              <a:rPr lang="en-US" dirty="0" smtClean="0"/>
              <a:t>If rate is between 50-79%, target is 3% improvement of prior year’s rate</a:t>
            </a:r>
          </a:p>
          <a:p>
            <a:pPr marL="621792" lvl="1" indent="-274320" fontAlgn="auto">
              <a:spcBef>
                <a:spcPts val="324"/>
              </a:spcBef>
              <a:spcAft>
                <a:spcPts val="0"/>
              </a:spcAft>
              <a:buNone/>
              <a:defRPr/>
            </a:pPr>
            <a:endParaRPr lang="en-US" dirty="0" smtClean="0"/>
          </a:p>
          <a:p>
            <a:pPr marL="621792" lvl="1" indent="-274320" fontAlgn="auto">
              <a:spcBef>
                <a:spcPts val="324"/>
              </a:spcBef>
              <a:spcAft>
                <a:spcPts val="0"/>
              </a:spcAft>
              <a:buFont typeface="Wingdings" pitchFamily="2" charset="2"/>
              <a:buChar char="§"/>
              <a:defRPr/>
            </a:pPr>
            <a:r>
              <a:rPr lang="en-US" dirty="0" smtClean="0"/>
              <a:t>If rate is less than 50%, target is 5% improvement of prior year’s rate   </a:t>
            </a:r>
            <a:endParaRPr lang="en-US" dirty="0"/>
          </a:p>
        </p:txBody>
      </p:sp>
      <p:sp>
        <p:nvSpPr>
          <p:cNvPr id="2355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Lucida Sans Unicode" pitchFamily="34" charset="0"/>
                <a:cs typeface="Arial" charset="0"/>
              </a:defRPr>
            </a:lvl1pPr>
            <a:lvl2pPr marL="742950" indent="-285750" eaLnBrk="0" hangingPunct="0">
              <a:defRPr>
                <a:solidFill>
                  <a:schemeClr val="tx1"/>
                </a:solidFill>
                <a:latin typeface="Lucida Sans Unicode" pitchFamily="34" charset="0"/>
                <a:cs typeface="Arial" charset="0"/>
              </a:defRPr>
            </a:lvl2pPr>
            <a:lvl3pPr marL="1143000" indent="-228600" eaLnBrk="0" hangingPunct="0">
              <a:defRPr>
                <a:solidFill>
                  <a:schemeClr val="tx1"/>
                </a:solidFill>
                <a:latin typeface="Lucida Sans Unicode" pitchFamily="34" charset="0"/>
                <a:cs typeface="Arial" charset="0"/>
              </a:defRPr>
            </a:lvl3pPr>
            <a:lvl4pPr marL="1600200" indent="-228600" eaLnBrk="0" hangingPunct="0">
              <a:defRPr>
                <a:solidFill>
                  <a:schemeClr val="tx1"/>
                </a:solidFill>
                <a:latin typeface="Lucida Sans Unicode" pitchFamily="34" charset="0"/>
                <a:cs typeface="Arial" charset="0"/>
              </a:defRPr>
            </a:lvl4pPr>
            <a:lvl5pPr marL="2057400" indent="-228600" eaLnBrk="0" hangingPunct="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pPr eaLnBrk="1" hangingPunct="1"/>
            <a:fld id="{6D0E321F-94C3-47F1-8DBB-8C3717502D07}" type="slidenum">
              <a:rPr lang="en-US"/>
              <a:pPr eaLnBrk="1" hangingPunct="1"/>
              <a:t>13</a:t>
            </a:fld>
            <a:endParaRPr lang="en-US"/>
          </a:p>
        </p:txBody>
      </p:sp>
    </p:spTree>
    <p:extLst>
      <p:ext uri="{BB962C8B-B14F-4D97-AF65-F5344CB8AC3E}">
        <p14:creationId xmlns:p14="http://schemas.microsoft.com/office/powerpoint/2010/main" val="2806876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r>
              <a:rPr lang="en-US" sz="3200" dirty="0" smtClean="0"/>
              <a:t>AMO </a:t>
            </a:r>
            <a:r>
              <a:rPr lang="en-US" sz="3200" dirty="0" smtClean="0"/>
              <a:t>Determinations</a:t>
            </a:r>
          </a:p>
        </p:txBody>
      </p:sp>
      <p:sp>
        <p:nvSpPr>
          <p:cNvPr id="24579" name="Content Placeholder 1"/>
          <p:cNvSpPr>
            <a:spLocks noGrp="1"/>
          </p:cNvSpPr>
          <p:nvPr>
            <p:ph idx="1"/>
          </p:nvPr>
        </p:nvSpPr>
        <p:spPr>
          <a:xfrm>
            <a:off x="1463675" y="2119313"/>
            <a:ext cx="6384925" cy="3603625"/>
          </a:xfrm>
        </p:spPr>
        <p:txBody>
          <a:bodyPr>
            <a:normAutofit/>
          </a:bodyPr>
          <a:lstStyle/>
          <a:p>
            <a:pPr marL="365125" indent="-255588">
              <a:buFont typeface="Wingdings" pitchFamily="2" charset="2"/>
              <a:buChar char="§"/>
            </a:pPr>
            <a:r>
              <a:rPr lang="en-US" sz="2200" dirty="0" smtClean="0"/>
              <a:t>For </a:t>
            </a:r>
            <a:r>
              <a:rPr lang="en-US" sz="2200" dirty="0" smtClean="0"/>
              <a:t>AMO </a:t>
            </a:r>
            <a:r>
              <a:rPr lang="en-US" sz="2200" dirty="0" smtClean="0"/>
              <a:t>determinations, Kansas will</a:t>
            </a:r>
          </a:p>
          <a:p>
            <a:pPr marL="620713" lvl="1">
              <a:spcBef>
                <a:spcPts val="325"/>
              </a:spcBef>
              <a:buFont typeface="Wingdings" pitchFamily="2" charset="2"/>
              <a:buChar char="§"/>
            </a:pPr>
            <a:r>
              <a:rPr lang="en-US" dirty="0" smtClean="0"/>
              <a:t>First look at four-year adjusted cohort</a:t>
            </a:r>
          </a:p>
          <a:p>
            <a:pPr marL="858838" lvl="2">
              <a:buFont typeface="Wingdings" pitchFamily="2" charset="2"/>
              <a:buChar char="§"/>
            </a:pPr>
            <a:r>
              <a:rPr lang="en-US" sz="2200" dirty="0" smtClean="0"/>
              <a:t>If goal or target is met, made </a:t>
            </a:r>
            <a:r>
              <a:rPr lang="en-US" sz="2200" dirty="0" smtClean="0"/>
              <a:t>AMO</a:t>
            </a:r>
            <a:endParaRPr lang="en-US" sz="2200" dirty="0" smtClean="0"/>
          </a:p>
          <a:p>
            <a:pPr marL="620713" lvl="1">
              <a:spcBef>
                <a:spcPts val="325"/>
              </a:spcBef>
              <a:buFont typeface="Wingdings" pitchFamily="2" charset="2"/>
              <a:buChar char="§"/>
            </a:pPr>
            <a:r>
              <a:rPr lang="en-US" dirty="0" smtClean="0"/>
              <a:t>If four-year goal or target is not met, look at five-year rate</a:t>
            </a:r>
          </a:p>
          <a:p>
            <a:pPr marL="858838" lvl="2">
              <a:buFont typeface="Wingdings" pitchFamily="2" charset="2"/>
              <a:buChar char="§"/>
            </a:pPr>
            <a:r>
              <a:rPr lang="en-US" sz="2200" dirty="0" smtClean="0"/>
              <a:t>If goal or target is met, made </a:t>
            </a:r>
            <a:r>
              <a:rPr lang="en-US" sz="2200" dirty="0" smtClean="0"/>
              <a:t>AMO</a:t>
            </a:r>
            <a:endParaRPr lang="en-US" sz="2200" dirty="0" smtClean="0"/>
          </a:p>
          <a:p>
            <a:pPr marL="858838" lvl="2">
              <a:buFont typeface="Wingdings 2" pitchFamily="18" charset="2"/>
              <a:buChar char=""/>
            </a:pPr>
            <a:endParaRPr lang="en-US" sz="2200" dirty="0" smtClean="0"/>
          </a:p>
          <a:p>
            <a:pPr marL="365125" indent="-255588">
              <a:buFont typeface="Wingdings 3" pitchFamily="18" charset="2"/>
              <a:buChar char=""/>
            </a:pPr>
            <a:endParaRPr lang="en-US" sz="2200" dirty="0" smtClean="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Lucida Sans Unicode" pitchFamily="34" charset="0"/>
                <a:cs typeface="Arial" charset="0"/>
              </a:defRPr>
            </a:lvl1pPr>
            <a:lvl2pPr marL="742950" indent="-285750" eaLnBrk="0" hangingPunct="0">
              <a:defRPr>
                <a:solidFill>
                  <a:schemeClr val="tx1"/>
                </a:solidFill>
                <a:latin typeface="Lucida Sans Unicode" pitchFamily="34" charset="0"/>
                <a:cs typeface="Arial" charset="0"/>
              </a:defRPr>
            </a:lvl2pPr>
            <a:lvl3pPr marL="1143000" indent="-228600" eaLnBrk="0" hangingPunct="0">
              <a:defRPr>
                <a:solidFill>
                  <a:schemeClr val="tx1"/>
                </a:solidFill>
                <a:latin typeface="Lucida Sans Unicode" pitchFamily="34" charset="0"/>
                <a:cs typeface="Arial" charset="0"/>
              </a:defRPr>
            </a:lvl3pPr>
            <a:lvl4pPr marL="1600200" indent="-228600" eaLnBrk="0" hangingPunct="0">
              <a:defRPr>
                <a:solidFill>
                  <a:schemeClr val="tx1"/>
                </a:solidFill>
                <a:latin typeface="Lucida Sans Unicode" pitchFamily="34" charset="0"/>
                <a:cs typeface="Arial" charset="0"/>
              </a:defRPr>
            </a:lvl4pPr>
            <a:lvl5pPr marL="2057400" indent="-228600" eaLnBrk="0" hangingPunct="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pPr eaLnBrk="1" hangingPunct="1"/>
            <a:fld id="{DCFAC860-E020-41E4-8021-734820A03347}" type="slidenum">
              <a:rPr lang="en-US"/>
              <a:pPr eaLnBrk="1" hangingPunct="1"/>
              <a:t>14</a:t>
            </a:fld>
            <a:endParaRPr lang="en-US"/>
          </a:p>
        </p:txBody>
      </p:sp>
    </p:spTree>
    <p:extLst>
      <p:ext uri="{BB962C8B-B14F-4D97-AF65-F5344CB8AC3E}">
        <p14:creationId xmlns:p14="http://schemas.microsoft.com/office/powerpoint/2010/main" val="3845875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r>
              <a:rPr lang="en-US" sz="3200" dirty="0" smtClean="0"/>
              <a:t>AMO </a:t>
            </a:r>
            <a:r>
              <a:rPr lang="en-US" sz="3200" dirty="0" smtClean="0"/>
              <a:t>Determinations</a:t>
            </a:r>
          </a:p>
        </p:txBody>
      </p:sp>
      <p:sp>
        <p:nvSpPr>
          <p:cNvPr id="24579" name="Content Placeholder 1"/>
          <p:cNvSpPr>
            <a:spLocks noGrp="1"/>
          </p:cNvSpPr>
          <p:nvPr>
            <p:ph idx="1"/>
          </p:nvPr>
        </p:nvSpPr>
        <p:spPr>
          <a:xfrm>
            <a:off x="1463675" y="2119313"/>
            <a:ext cx="6384925" cy="3603625"/>
          </a:xfrm>
        </p:spPr>
        <p:txBody>
          <a:bodyPr>
            <a:normAutofit/>
          </a:bodyPr>
          <a:lstStyle/>
          <a:p>
            <a:pPr marL="365125" indent="-255588">
              <a:buFont typeface="Wingdings" pitchFamily="2" charset="2"/>
              <a:buChar char="§"/>
            </a:pPr>
            <a:r>
              <a:rPr lang="en-US" sz="2200" dirty="0" smtClean="0"/>
              <a:t>AMO determinations </a:t>
            </a:r>
            <a:r>
              <a:rPr lang="en-US" sz="2200" dirty="0" smtClean="0"/>
              <a:t>are made on lagged graduation data</a:t>
            </a:r>
          </a:p>
          <a:p>
            <a:pPr marL="730885" lvl="1" indent="-255588">
              <a:buFont typeface="Wingdings" pitchFamily="2" charset="2"/>
              <a:buChar char="§"/>
            </a:pPr>
            <a:r>
              <a:rPr lang="en-US" sz="2000" dirty="0" smtClean="0"/>
              <a:t>2011-12 </a:t>
            </a:r>
            <a:r>
              <a:rPr lang="en-US" sz="2000" dirty="0" smtClean="0"/>
              <a:t>AMO </a:t>
            </a:r>
            <a:r>
              <a:rPr lang="en-US" sz="2000" dirty="0" smtClean="0"/>
              <a:t>= 2010-11 graduation rate</a:t>
            </a:r>
          </a:p>
          <a:p>
            <a:pPr marL="730885" lvl="1" indent="-255588">
              <a:buFont typeface="Wingdings" pitchFamily="2" charset="2"/>
              <a:buChar char="§"/>
            </a:pPr>
            <a:r>
              <a:rPr lang="en-US" sz="2000" dirty="0" smtClean="0"/>
              <a:t>2012-13 </a:t>
            </a:r>
            <a:r>
              <a:rPr lang="en-US" sz="2000" dirty="0" smtClean="0"/>
              <a:t>AMO = </a:t>
            </a:r>
            <a:r>
              <a:rPr lang="en-US" sz="2000" dirty="0" smtClean="0"/>
              <a:t>2011-12 graduation rate</a:t>
            </a:r>
          </a:p>
          <a:p>
            <a:pPr marL="858838" lvl="2">
              <a:buFont typeface="Wingdings" pitchFamily="2" charset="2"/>
              <a:buChar char="§"/>
            </a:pPr>
            <a:endParaRPr lang="en-US" sz="2200" dirty="0" smtClean="0"/>
          </a:p>
          <a:p>
            <a:pPr marL="365125" indent="-255588">
              <a:buFont typeface="Wingdings" pitchFamily="2" charset="2"/>
              <a:buChar char="§"/>
            </a:pPr>
            <a:r>
              <a:rPr lang="en-US" sz="2200" dirty="0" smtClean="0"/>
              <a:t>AMO </a:t>
            </a:r>
            <a:r>
              <a:rPr lang="en-US" sz="2200" dirty="0" smtClean="0"/>
              <a:t>determinations were made only on the all students subgroup for 2011-2012 </a:t>
            </a:r>
            <a:r>
              <a:rPr lang="en-US" sz="2200" dirty="0" smtClean="0"/>
              <a:t>AMO</a:t>
            </a:r>
            <a:endParaRPr lang="en-US" sz="2200" dirty="0" smtClean="0"/>
          </a:p>
          <a:p>
            <a:pPr marL="365125" indent="-255588">
              <a:buFont typeface="Wingdings" pitchFamily="2" charset="2"/>
              <a:buChar char="§"/>
            </a:pPr>
            <a:r>
              <a:rPr lang="en-US" sz="2200" dirty="0" smtClean="0"/>
              <a:t>AMO determinations </a:t>
            </a:r>
            <a:r>
              <a:rPr lang="en-US" sz="2200" dirty="0" smtClean="0"/>
              <a:t>will be made on </a:t>
            </a:r>
            <a:r>
              <a:rPr lang="en-US" sz="2200" u="sng" dirty="0" smtClean="0">
                <a:solidFill>
                  <a:srgbClr val="C00000"/>
                </a:solidFill>
              </a:rPr>
              <a:t>all</a:t>
            </a:r>
            <a:r>
              <a:rPr lang="en-US" sz="2200" dirty="0" smtClean="0"/>
              <a:t> </a:t>
            </a:r>
            <a:r>
              <a:rPr lang="en-US" sz="2200" dirty="0" smtClean="0"/>
              <a:t>subgroups for 2012-2013 </a:t>
            </a:r>
            <a:r>
              <a:rPr lang="en-US" sz="2200" dirty="0" smtClean="0"/>
              <a:t>AMO</a:t>
            </a:r>
            <a:endParaRPr lang="en-US" sz="2200" dirty="0" smtClean="0"/>
          </a:p>
          <a:p>
            <a:pPr marL="365125" indent="-255588">
              <a:buFont typeface="Wingdings 3" pitchFamily="18" charset="2"/>
              <a:buChar char=""/>
            </a:pPr>
            <a:endParaRPr lang="en-US" sz="2200" dirty="0" smtClean="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Lucida Sans Unicode" pitchFamily="34" charset="0"/>
                <a:cs typeface="Arial" charset="0"/>
              </a:defRPr>
            </a:lvl1pPr>
            <a:lvl2pPr marL="742950" indent="-285750" eaLnBrk="0" hangingPunct="0">
              <a:defRPr>
                <a:solidFill>
                  <a:schemeClr val="tx1"/>
                </a:solidFill>
                <a:latin typeface="Lucida Sans Unicode" pitchFamily="34" charset="0"/>
                <a:cs typeface="Arial" charset="0"/>
              </a:defRPr>
            </a:lvl2pPr>
            <a:lvl3pPr marL="1143000" indent="-228600" eaLnBrk="0" hangingPunct="0">
              <a:defRPr>
                <a:solidFill>
                  <a:schemeClr val="tx1"/>
                </a:solidFill>
                <a:latin typeface="Lucida Sans Unicode" pitchFamily="34" charset="0"/>
                <a:cs typeface="Arial" charset="0"/>
              </a:defRPr>
            </a:lvl3pPr>
            <a:lvl4pPr marL="1600200" indent="-228600" eaLnBrk="0" hangingPunct="0">
              <a:defRPr>
                <a:solidFill>
                  <a:schemeClr val="tx1"/>
                </a:solidFill>
                <a:latin typeface="Lucida Sans Unicode" pitchFamily="34" charset="0"/>
                <a:cs typeface="Arial" charset="0"/>
              </a:defRPr>
            </a:lvl4pPr>
            <a:lvl5pPr marL="2057400" indent="-228600" eaLnBrk="0" hangingPunct="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pPr eaLnBrk="1" hangingPunct="1"/>
            <a:fld id="{DCFAC860-E020-41E4-8021-734820A03347}" type="slidenum">
              <a:rPr lang="en-US"/>
              <a:pPr eaLnBrk="1" hangingPunct="1"/>
              <a:t>15</a:t>
            </a:fld>
            <a:endParaRPr lang="en-US"/>
          </a:p>
        </p:txBody>
      </p:sp>
    </p:spTree>
    <p:extLst>
      <p:ext uri="{BB962C8B-B14F-4D97-AF65-F5344CB8AC3E}">
        <p14:creationId xmlns:p14="http://schemas.microsoft.com/office/powerpoint/2010/main" val="3845875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is the Dropout Graduation </a:t>
            </a:r>
            <a:br>
              <a:rPr lang="en-US" sz="3200" dirty="0" smtClean="0"/>
            </a:br>
            <a:r>
              <a:rPr lang="en-US" sz="3200" dirty="0" smtClean="0"/>
              <a:t>Summary Report (DGSR)</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200" dirty="0" smtClean="0"/>
              <a:t>The DGSR provides all schools and districts an opportunity to review and certify their dropout and graduation data are correct before submitting the report to KSDE.</a:t>
            </a:r>
          </a:p>
          <a:p>
            <a:pPr>
              <a:buFont typeface="Wingdings" pitchFamily="2" charset="2"/>
              <a:buChar char="§"/>
            </a:pPr>
            <a:endParaRPr lang="en-US" sz="2200" dirty="0"/>
          </a:p>
          <a:p>
            <a:pPr>
              <a:buFont typeface="Wingdings" pitchFamily="2" charset="2"/>
              <a:buChar char="§"/>
            </a:pPr>
            <a:r>
              <a:rPr lang="en-US" sz="2200" dirty="0"/>
              <a:t>This is the only opportunity for schools and districts to make corrections to the data before it is used in </a:t>
            </a:r>
            <a:r>
              <a:rPr lang="en-US" sz="2200" dirty="0" smtClean="0"/>
              <a:t>AMO </a:t>
            </a:r>
            <a:r>
              <a:rPr lang="en-US" sz="2200" dirty="0"/>
              <a:t>calculations and other publications</a:t>
            </a:r>
            <a:r>
              <a:rPr lang="en-US" sz="2200" dirty="0" smtClean="0"/>
              <a:t>.</a:t>
            </a:r>
          </a:p>
          <a:p>
            <a:pPr>
              <a:buFont typeface="Wingdings" pitchFamily="2" charset="2"/>
              <a:buChar char="§"/>
            </a:pPr>
            <a:endParaRPr lang="en-US" sz="2200" dirty="0"/>
          </a:p>
          <a:p>
            <a:endParaRPr lang="en-US" dirty="0"/>
          </a:p>
        </p:txBody>
      </p:sp>
      <p:sp>
        <p:nvSpPr>
          <p:cNvPr id="4" name="Slide Number Placeholder 3"/>
          <p:cNvSpPr>
            <a:spLocks noGrp="1"/>
          </p:cNvSpPr>
          <p:nvPr>
            <p:ph type="sldNum" sz="quarter" idx="12"/>
          </p:nvPr>
        </p:nvSpPr>
        <p:spPr/>
        <p:txBody>
          <a:bodyPr/>
          <a:lstStyle/>
          <a:p>
            <a:pPr>
              <a:defRPr/>
            </a:pPr>
            <a:fld id="{3AEEE30D-F565-40E3-96D0-96EB270C7176}" type="slidenum">
              <a:rPr lang="en-US" smtClean="0"/>
              <a:pPr>
                <a:defRPr/>
              </a:pPr>
              <a:t>16</a:t>
            </a:fld>
            <a:endParaRPr lang="en-US" dirty="0"/>
          </a:p>
        </p:txBody>
      </p:sp>
    </p:spTree>
    <p:extLst>
      <p:ext uri="{BB962C8B-B14F-4D97-AF65-F5344CB8AC3E}">
        <p14:creationId xmlns:p14="http://schemas.microsoft.com/office/powerpoint/2010/main" val="1862956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Dropout Graduation </a:t>
            </a:r>
            <a:br>
              <a:rPr lang="en-US" sz="3200" dirty="0" smtClean="0"/>
            </a:br>
            <a:r>
              <a:rPr lang="en-US" sz="3200" dirty="0" smtClean="0"/>
              <a:t>Summary Report (DGSR)</a:t>
            </a:r>
            <a:endParaRPr lang="en-US" sz="3200"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200" dirty="0"/>
              <a:t>The submission window will open </a:t>
            </a:r>
            <a:r>
              <a:rPr lang="en-US" sz="2200" dirty="0" smtClean="0"/>
              <a:t>Monday</a:t>
            </a:r>
            <a:r>
              <a:rPr lang="en-US" sz="2200" dirty="0"/>
              <a:t>, </a:t>
            </a:r>
            <a:r>
              <a:rPr lang="en-US" sz="2200" dirty="0" smtClean="0"/>
              <a:t>October 1, 2012 and will </a:t>
            </a:r>
            <a:r>
              <a:rPr lang="en-US" sz="2200" dirty="0"/>
              <a:t>close at 5pm on </a:t>
            </a:r>
            <a:r>
              <a:rPr lang="en-US" sz="2200" dirty="0" smtClean="0"/>
              <a:t>Friday</a:t>
            </a:r>
            <a:r>
              <a:rPr lang="en-US" sz="2200" dirty="0"/>
              <a:t>, </a:t>
            </a:r>
            <a:r>
              <a:rPr lang="en-US" sz="2200" dirty="0" smtClean="0"/>
              <a:t>November 2, 2012. </a:t>
            </a:r>
            <a:endParaRPr lang="en-US" sz="2200" dirty="0"/>
          </a:p>
          <a:p>
            <a:pPr>
              <a:buFont typeface="Wingdings" pitchFamily="2" charset="2"/>
              <a:buChar char="§"/>
            </a:pPr>
            <a:endParaRPr lang="en-US" sz="2200" dirty="0"/>
          </a:p>
          <a:p>
            <a:pPr>
              <a:buFont typeface="Wingdings" pitchFamily="2" charset="2"/>
              <a:buChar char="§"/>
            </a:pPr>
            <a:r>
              <a:rPr lang="en-US" sz="2200" dirty="0"/>
              <a:t>Any school that does not review its data and submit the report by November 2 </a:t>
            </a:r>
            <a:r>
              <a:rPr lang="en-US" sz="2200" dirty="0" smtClean="0"/>
              <a:t>will </a:t>
            </a:r>
            <a:r>
              <a:rPr lang="en-US" sz="2200" dirty="0"/>
              <a:t>by default have its data considered as accurate</a:t>
            </a:r>
            <a:r>
              <a:rPr lang="en-US" sz="2200" dirty="0" smtClean="0"/>
              <a:t>.</a:t>
            </a:r>
          </a:p>
          <a:p>
            <a:pPr>
              <a:buFont typeface="Wingdings" pitchFamily="2" charset="2"/>
              <a:buChar char="§"/>
            </a:pPr>
            <a:endParaRPr lang="en-US" sz="2200" dirty="0"/>
          </a:p>
          <a:p>
            <a:pPr>
              <a:buFont typeface="Wingdings" pitchFamily="2" charset="2"/>
              <a:buChar char="§"/>
            </a:pPr>
            <a:r>
              <a:rPr lang="en-US" sz="2200" dirty="0"/>
              <a:t>The DGSR will review </a:t>
            </a:r>
            <a:r>
              <a:rPr lang="en-US" sz="2200" dirty="0" smtClean="0"/>
              <a:t>2011-2012 </a:t>
            </a:r>
            <a:r>
              <a:rPr lang="en-US" sz="2200" dirty="0"/>
              <a:t>graduation and dropout data</a:t>
            </a:r>
          </a:p>
          <a:p>
            <a:pPr>
              <a:buFont typeface="Wingdings" pitchFamily="2" charset="2"/>
              <a:buChar char="§"/>
            </a:pPr>
            <a:endParaRPr lang="en-US" sz="2200" dirty="0"/>
          </a:p>
          <a:p>
            <a:endParaRPr lang="en-US" dirty="0"/>
          </a:p>
        </p:txBody>
      </p:sp>
      <p:sp>
        <p:nvSpPr>
          <p:cNvPr id="4" name="Slide Number Placeholder 3"/>
          <p:cNvSpPr>
            <a:spLocks noGrp="1"/>
          </p:cNvSpPr>
          <p:nvPr>
            <p:ph type="sldNum" sz="quarter" idx="12"/>
          </p:nvPr>
        </p:nvSpPr>
        <p:spPr/>
        <p:txBody>
          <a:bodyPr/>
          <a:lstStyle/>
          <a:p>
            <a:pPr>
              <a:defRPr/>
            </a:pPr>
            <a:fld id="{3AEEE30D-F565-40E3-96D0-96EB270C7176}" type="slidenum">
              <a:rPr lang="en-US" smtClean="0"/>
              <a:pPr>
                <a:defRPr/>
              </a:pPr>
              <a:t>17</a:t>
            </a:fld>
            <a:endParaRPr lang="en-US" dirty="0"/>
          </a:p>
        </p:txBody>
      </p:sp>
    </p:spTree>
    <p:extLst>
      <p:ext uri="{BB962C8B-B14F-4D97-AF65-F5344CB8AC3E}">
        <p14:creationId xmlns:p14="http://schemas.microsoft.com/office/powerpoint/2010/main" val="2264298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Where is the Graduation and Dropout Data Posted?</a:t>
            </a:r>
            <a:endParaRPr lang="en-US" sz="3200"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200" dirty="0" smtClean="0"/>
              <a:t>Graduation and dropout </a:t>
            </a:r>
            <a:r>
              <a:rPr lang="en-US" sz="2200" dirty="0"/>
              <a:t>data </a:t>
            </a:r>
            <a:r>
              <a:rPr lang="en-US" sz="2200" dirty="0" smtClean="0"/>
              <a:t>is </a:t>
            </a:r>
            <a:r>
              <a:rPr lang="en-US" sz="2200" dirty="0"/>
              <a:t>publically reported on the building report card and the Kansas K-12 </a:t>
            </a:r>
            <a:r>
              <a:rPr lang="en-US" sz="2200" dirty="0" smtClean="0"/>
              <a:t>reports</a:t>
            </a:r>
          </a:p>
          <a:p>
            <a:pPr>
              <a:buFont typeface="Wingdings" pitchFamily="2" charset="2"/>
              <a:buChar char="§"/>
            </a:pPr>
            <a:endParaRPr lang="en-US" sz="2200" dirty="0"/>
          </a:p>
          <a:p>
            <a:pPr>
              <a:buFont typeface="Wingdings" pitchFamily="2" charset="2"/>
              <a:buChar char="§"/>
            </a:pPr>
            <a:r>
              <a:rPr lang="en-US" sz="2200" dirty="0" smtClean="0"/>
              <a:t>Building </a:t>
            </a:r>
            <a:r>
              <a:rPr lang="en-US" sz="2200" dirty="0"/>
              <a:t>Report Card: </a:t>
            </a:r>
            <a:r>
              <a:rPr lang="en-US" sz="2200" dirty="0">
                <a:hlinkClick r:id="rId3"/>
              </a:rPr>
              <a:t>http://online.ksde.org/rcard</a:t>
            </a:r>
            <a:r>
              <a:rPr lang="en-US" sz="2200" dirty="0" smtClean="0">
                <a:hlinkClick r:id="rId3"/>
              </a:rPr>
              <a:t>/</a:t>
            </a:r>
            <a:r>
              <a:rPr lang="en-US" sz="2200" dirty="0" smtClean="0"/>
              <a:t> </a:t>
            </a:r>
          </a:p>
          <a:p>
            <a:pPr>
              <a:buFont typeface="Wingdings" pitchFamily="2" charset="2"/>
              <a:buChar char="§"/>
            </a:pPr>
            <a:endParaRPr lang="en-US" sz="2200" dirty="0"/>
          </a:p>
          <a:p>
            <a:pPr>
              <a:buFont typeface="Wingdings" pitchFamily="2" charset="2"/>
              <a:buChar char="§"/>
            </a:pPr>
            <a:r>
              <a:rPr lang="en-US" sz="2200" dirty="0"/>
              <a:t>Kansas K-12 Report: </a:t>
            </a:r>
            <a:r>
              <a:rPr lang="en-US" sz="2200" dirty="0">
                <a:hlinkClick r:id="rId4"/>
              </a:rPr>
              <a:t>http://</a:t>
            </a:r>
            <a:r>
              <a:rPr lang="en-US" sz="2200" dirty="0" smtClean="0">
                <a:hlinkClick r:id="rId4"/>
              </a:rPr>
              <a:t>svapp15586.ksde.org/k12/k12.aspx</a:t>
            </a:r>
            <a:r>
              <a:rPr lang="en-US" sz="2200" dirty="0" smtClean="0"/>
              <a:t> </a:t>
            </a:r>
            <a:endParaRPr lang="en-US" sz="2200" dirty="0"/>
          </a:p>
          <a:p>
            <a:endParaRPr lang="en-US" dirty="0"/>
          </a:p>
        </p:txBody>
      </p:sp>
      <p:sp>
        <p:nvSpPr>
          <p:cNvPr id="4" name="Slide Number Placeholder 3"/>
          <p:cNvSpPr>
            <a:spLocks noGrp="1"/>
          </p:cNvSpPr>
          <p:nvPr>
            <p:ph type="sldNum" sz="quarter" idx="12"/>
          </p:nvPr>
        </p:nvSpPr>
        <p:spPr/>
        <p:txBody>
          <a:bodyPr/>
          <a:lstStyle/>
          <a:p>
            <a:pPr>
              <a:defRPr/>
            </a:pPr>
            <a:fld id="{3AEEE30D-F565-40E3-96D0-96EB270C7176}" type="slidenum">
              <a:rPr lang="en-US" smtClean="0"/>
              <a:pPr>
                <a:defRPr/>
              </a:pPr>
              <a:t>18</a:t>
            </a:fld>
            <a:endParaRPr lang="en-US" dirty="0"/>
          </a:p>
        </p:txBody>
      </p:sp>
    </p:spTree>
    <p:extLst>
      <p:ext uri="{BB962C8B-B14F-4D97-AF65-F5344CB8AC3E}">
        <p14:creationId xmlns:p14="http://schemas.microsoft.com/office/powerpoint/2010/main" val="3776257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sz="3600" dirty="0" smtClean="0"/>
              <a:t>Resources</a:t>
            </a:r>
            <a:endParaRPr lang="en-US" sz="3600" dirty="0"/>
          </a:p>
        </p:txBody>
      </p:sp>
      <p:sp>
        <p:nvSpPr>
          <p:cNvPr id="2" name="Content Placeholder 1"/>
          <p:cNvSpPr>
            <a:spLocks noGrp="1"/>
          </p:cNvSpPr>
          <p:nvPr>
            <p:ph idx="1"/>
          </p:nvPr>
        </p:nvSpPr>
        <p:spPr>
          <a:xfrm>
            <a:off x="1463040" y="2119258"/>
            <a:ext cx="6385560" cy="3603812"/>
          </a:xfrm>
        </p:spPr>
        <p:txBody>
          <a:bodyPr>
            <a:normAutofit/>
          </a:bodyPr>
          <a:lstStyle/>
          <a:p>
            <a:pPr marL="452628" indent="-342900" eaLnBrk="1" fontAlgn="auto" hangingPunct="1">
              <a:spcAft>
                <a:spcPts val="0"/>
              </a:spcAft>
              <a:buFont typeface="Wingdings" pitchFamily="2" charset="2"/>
              <a:buChar char="§"/>
              <a:defRPr/>
            </a:pPr>
            <a:r>
              <a:rPr lang="en-US" sz="2200" dirty="0" smtClean="0"/>
              <a:t>Graduation information </a:t>
            </a:r>
            <a:r>
              <a:rPr lang="en-US" sz="2200" dirty="0" smtClean="0">
                <a:hlinkClick r:id="rId3"/>
              </a:rPr>
              <a:t>http</a:t>
            </a:r>
            <a:r>
              <a:rPr lang="en-US" sz="2200" dirty="0">
                <a:hlinkClick r:id="rId3"/>
              </a:rPr>
              <a:t>://www.ksde.org/Default.aspx?tabid=4606</a:t>
            </a:r>
            <a:r>
              <a:rPr lang="en-US" sz="2200" dirty="0"/>
              <a:t> </a:t>
            </a:r>
          </a:p>
          <a:p>
            <a:pPr marL="690372" lvl="1" indent="-342900" eaLnBrk="1" fontAlgn="auto" hangingPunct="1">
              <a:spcBef>
                <a:spcPts val="324"/>
              </a:spcBef>
              <a:spcAft>
                <a:spcPts val="0"/>
              </a:spcAft>
              <a:buFont typeface="Wingdings" pitchFamily="2" charset="2"/>
              <a:buChar char="§"/>
              <a:defRPr/>
            </a:pPr>
            <a:r>
              <a:rPr lang="en-US" dirty="0" smtClean="0"/>
              <a:t>Documents to use with stakeholders</a:t>
            </a:r>
          </a:p>
          <a:p>
            <a:pPr marL="690372" lvl="1" indent="-342900" eaLnBrk="1" fontAlgn="auto" hangingPunct="1">
              <a:spcBef>
                <a:spcPts val="324"/>
              </a:spcBef>
              <a:spcAft>
                <a:spcPts val="0"/>
              </a:spcAft>
              <a:buFont typeface="Wingdings" pitchFamily="2" charset="2"/>
              <a:buChar char="§"/>
              <a:defRPr/>
            </a:pPr>
            <a:r>
              <a:rPr lang="en-US" dirty="0" smtClean="0"/>
              <a:t>Fact sheet</a:t>
            </a:r>
          </a:p>
          <a:p>
            <a:pPr marL="690372" lvl="1" indent="-342900">
              <a:spcBef>
                <a:spcPts val="324"/>
              </a:spcBef>
              <a:buFont typeface="Wingdings" pitchFamily="2" charset="2"/>
              <a:buChar char="§"/>
              <a:defRPr/>
            </a:pPr>
            <a:r>
              <a:rPr lang="en-US" dirty="0"/>
              <a:t>FAQ</a:t>
            </a:r>
          </a:p>
          <a:p>
            <a:pPr marL="690372" lvl="1" indent="-342900" eaLnBrk="1" fontAlgn="auto" hangingPunct="1">
              <a:spcBef>
                <a:spcPts val="324"/>
              </a:spcBef>
              <a:spcAft>
                <a:spcPts val="0"/>
              </a:spcAft>
              <a:buFont typeface="Wingdings" pitchFamily="2" charset="2"/>
              <a:buChar char="§"/>
              <a:defRPr/>
            </a:pPr>
            <a:r>
              <a:rPr lang="en-US" dirty="0" smtClean="0"/>
              <a:t>PowerPoint presentations</a:t>
            </a:r>
          </a:p>
          <a:p>
            <a:pPr marL="452628" indent="-342900" eaLnBrk="1" fontAlgn="auto" hangingPunct="1">
              <a:spcAft>
                <a:spcPts val="0"/>
              </a:spcAft>
              <a:buFont typeface="Wingdings" pitchFamily="2" charset="2"/>
              <a:buChar char="§"/>
              <a:defRPr/>
            </a:pPr>
            <a:r>
              <a:rPr lang="en-US" sz="2200" dirty="0" smtClean="0"/>
              <a:t>Dropout Prevention information </a:t>
            </a:r>
            <a:r>
              <a:rPr lang="en-US" sz="2200" dirty="0" smtClean="0">
                <a:hlinkClick r:id="rId4"/>
              </a:rPr>
              <a:t>www.kansasdropins.org</a:t>
            </a:r>
            <a:r>
              <a:rPr lang="en-US" sz="2200" dirty="0" smtClean="0"/>
              <a:t> </a:t>
            </a:r>
          </a:p>
          <a:p>
            <a:pPr marL="690372" lvl="1" indent="-342900">
              <a:spcBef>
                <a:spcPts val="324"/>
              </a:spcBef>
              <a:buFont typeface="Wingdings" pitchFamily="2" charset="2"/>
              <a:buChar char="§"/>
              <a:defRPr/>
            </a:pPr>
            <a:r>
              <a:rPr lang="en-US" dirty="0" smtClean="0"/>
              <a:t>15 effective dropout prevention strategies</a:t>
            </a:r>
            <a:endParaRPr lang="en-US" dirty="0"/>
          </a:p>
          <a:p>
            <a:pPr marL="818388" lvl="1" indent="-342900">
              <a:buFont typeface="Courier New" pitchFamily="49" charset="0"/>
              <a:buChar char="o"/>
              <a:defRPr/>
            </a:pPr>
            <a:endParaRPr lang="en-US" dirty="0" smtClean="0"/>
          </a:p>
        </p:txBody>
      </p:sp>
      <p:sp>
        <p:nvSpPr>
          <p:cNvPr id="2458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42545CD-03BC-46C3-9C13-40513DBB8F7F}" type="slidenum">
              <a:rPr lang="en-US" smtClean="0"/>
              <a:pPr fontAlgn="base">
                <a:spcBef>
                  <a:spcPct val="0"/>
                </a:spcBef>
                <a:spcAft>
                  <a:spcPct val="0"/>
                </a:spcAft>
                <a:defRPr/>
              </a:pPr>
              <a:t>19</a:t>
            </a:fld>
            <a:endParaRPr lang="en-US" smtClean="0"/>
          </a:p>
        </p:txBody>
      </p:sp>
    </p:spTree>
    <p:extLst>
      <p:ext uri="{BB962C8B-B14F-4D97-AF65-F5344CB8AC3E}">
        <p14:creationId xmlns:p14="http://schemas.microsoft.com/office/powerpoint/2010/main" val="3562061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a:solidFill>
                  <a:prstClr val="black"/>
                </a:solidFill>
              </a:rPr>
              <a:t>What is </a:t>
            </a:r>
            <a:r>
              <a:rPr lang="en-US" sz="3200" dirty="0" smtClean="0">
                <a:solidFill>
                  <a:prstClr val="black"/>
                </a:solidFill>
              </a:rPr>
              <a:t>the </a:t>
            </a:r>
            <a:r>
              <a:rPr lang="en-US" sz="3200" dirty="0">
                <a:solidFill>
                  <a:prstClr val="black"/>
                </a:solidFill>
              </a:rPr>
              <a:t>Four- Year Adjusted Cohort Graduation Rate?</a:t>
            </a:r>
            <a:endParaRPr lang="en-US" sz="3200" dirty="0"/>
          </a:p>
        </p:txBody>
      </p:sp>
      <p:sp>
        <p:nvSpPr>
          <p:cNvPr id="12290" name="Content Placeholder 1"/>
          <p:cNvSpPr>
            <a:spLocks noGrp="1"/>
          </p:cNvSpPr>
          <p:nvPr>
            <p:ph idx="1"/>
          </p:nvPr>
        </p:nvSpPr>
        <p:spPr/>
        <p:txBody>
          <a:bodyPr>
            <a:normAutofit/>
          </a:bodyPr>
          <a:lstStyle/>
          <a:p>
            <a:pPr eaLnBrk="1" hangingPunct="1">
              <a:buFont typeface="Wingdings 3" pitchFamily="18" charset="2"/>
              <a:buNone/>
            </a:pPr>
            <a:endParaRPr lang="en-US" sz="2200" dirty="0" smtClean="0"/>
          </a:p>
          <a:p>
            <a:pPr marL="109538" indent="0" algn="ctr">
              <a:buNone/>
            </a:pPr>
            <a:r>
              <a:rPr lang="en-US" sz="2200" dirty="0" smtClean="0"/>
              <a:t>The </a:t>
            </a:r>
            <a:r>
              <a:rPr lang="en-US" sz="2200" dirty="0"/>
              <a:t>number of students who graduate in four years with a regular high school diploma divided by the number of students who entered high school four years earlier (adjusting for transfers in and out</a:t>
            </a:r>
            <a:r>
              <a:rPr lang="en-US" sz="2200" dirty="0" smtClean="0"/>
              <a:t>).</a:t>
            </a:r>
          </a:p>
          <a:p>
            <a:pPr marL="109538" indent="0" algn="ctr">
              <a:buNone/>
            </a:pPr>
            <a:endParaRPr lang="en-US" sz="22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2797573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sz="3600" dirty="0" smtClean="0"/>
              <a:t>Upcoming Trainings</a:t>
            </a:r>
            <a:endParaRPr lang="en-US" sz="3600" dirty="0"/>
          </a:p>
        </p:txBody>
      </p:sp>
      <p:sp>
        <p:nvSpPr>
          <p:cNvPr id="2" name="Content Placeholder 1"/>
          <p:cNvSpPr>
            <a:spLocks noGrp="1"/>
          </p:cNvSpPr>
          <p:nvPr>
            <p:ph idx="1"/>
          </p:nvPr>
        </p:nvSpPr>
        <p:spPr>
          <a:xfrm>
            <a:off x="1463040" y="2119258"/>
            <a:ext cx="6385560" cy="3603812"/>
          </a:xfrm>
        </p:spPr>
        <p:txBody>
          <a:bodyPr>
            <a:normAutofit/>
          </a:bodyPr>
          <a:lstStyle/>
          <a:p>
            <a:pPr marL="452628" indent="-342900">
              <a:buFont typeface="Wingdings" pitchFamily="2" charset="2"/>
              <a:buChar char="§"/>
              <a:defRPr/>
            </a:pPr>
            <a:r>
              <a:rPr lang="en-US" sz="2200" dirty="0" smtClean="0"/>
              <a:t>DQC Graduation and Dropout </a:t>
            </a:r>
            <a:r>
              <a:rPr lang="en-US" sz="2200" dirty="0"/>
              <a:t>Data Concentration: </a:t>
            </a:r>
            <a:r>
              <a:rPr lang="en-US" sz="2200" dirty="0">
                <a:hlinkClick r:id="rId3"/>
              </a:rPr>
              <a:t>http://</a:t>
            </a:r>
            <a:r>
              <a:rPr lang="en-US" sz="2200" dirty="0" smtClean="0">
                <a:hlinkClick r:id="rId3"/>
              </a:rPr>
              <a:t>www.ksde.org/Default.aspx?tabid=5224</a:t>
            </a:r>
            <a:r>
              <a:rPr lang="en-US" sz="2200" dirty="0" smtClean="0"/>
              <a:t> </a:t>
            </a:r>
            <a:endParaRPr lang="en-US" sz="2200" dirty="0" smtClean="0"/>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DGSR user training to be held the first week of October. Dates and time to be announced. </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Later this fall we will provide a webinar on “Finding Graduation and Dropout Statistics”</a:t>
            </a:r>
            <a:endParaRPr lang="en-US" dirty="0"/>
          </a:p>
          <a:p>
            <a:pPr marL="818388" lvl="1" indent="-342900">
              <a:buFont typeface="Courier New" pitchFamily="49" charset="0"/>
              <a:buChar char="o"/>
              <a:defRPr/>
            </a:pPr>
            <a:endParaRPr lang="en-US" dirty="0" smtClean="0"/>
          </a:p>
        </p:txBody>
      </p:sp>
      <p:sp>
        <p:nvSpPr>
          <p:cNvPr id="2458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42545CD-03BC-46C3-9C13-40513DBB8F7F}" type="slidenum">
              <a:rPr lang="en-US" smtClean="0"/>
              <a:pPr fontAlgn="base">
                <a:spcBef>
                  <a:spcPct val="0"/>
                </a:spcBef>
                <a:spcAft>
                  <a:spcPct val="0"/>
                </a:spcAft>
                <a:defRPr/>
              </a:pPr>
              <a:t>20</a:t>
            </a:fld>
            <a:endParaRPr lang="en-US" smtClean="0"/>
          </a:p>
        </p:txBody>
      </p:sp>
    </p:spTree>
    <p:extLst>
      <p:ext uri="{BB962C8B-B14F-4D97-AF65-F5344CB8AC3E}">
        <p14:creationId xmlns:p14="http://schemas.microsoft.com/office/powerpoint/2010/main" val="2630007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US" sz="3200" dirty="0" smtClean="0"/>
              <a:t>Contact Information</a:t>
            </a:r>
            <a:endParaRPr lang="en-US" sz="3200" dirty="0"/>
          </a:p>
        </p:txBody>
      </p:sp>
      <p:sp>
        <p:nvSpPr>
          <p:cNvPr id="2" name="Content Placeholder 1"/>
          <p:cNvSpPr>
            <a:spLocks noGrp="1"/>
          </p:cNvSpPr>
          <p:nvPr>
            <p:ph idx="1"/>
          </p:nvPr>
        </p:nvSpPr>
        <p:spPr>
          <a:xfrm>
            <a:off x="1463040" y="2119258"/>
            <a:ext cx="6385560" cy="3603812"/>
          </a:xfrm>
        </p:spPr>
        <p:txBody>
          <a:bodyPr>
            <a:normAutofit/>
          </a:bodyPr>
          <a:lstStyle/>
          <a:p>
            <a:pPr marL="109728" indent="0" algn="ctr" eaLnBrk="1" fontAlgn="auto" hangingPunct="1">
              <a:spcAft>
                <a:spcPts val="0"/>
              </a:spcAft>
              <a:buNone/>
              <a:defRPr/>
            </a:pPr>
            <a:endParaRPr lang="en-US" sz="2200" dirty="0" smtClean="0"/>
          </a:p>
          <a:p>
            <a:pPr marL="109728" indent="0" algn="ctr" eaLnBrk="1" fontAlgn="auto" hangingPunct="1">
              <a:spcAft>
                <a:spcPts val="0"/>
              </a:spcAft>
              <a:buNone/>
              <a:defRPr/>
            </a:pPr>
            <a:r>
              <a:rPr lang="en-US" sz="2200" dirty="0" smtClean="0"/>
              <a:t>Jessica Noble, Education Program Consultant</a:t>
            </a:r>
          </a:p>
          <a:p>
            <a:pPr marL="109728" indent="0" algn="ctr" eaLnBrk="1" fontAlgn="auto" hangingPunct="1">
              <a:spcAft>
                <a:spcPts val="0"/>
              </a:spcAft>
              <a:buNone/>
              <a:defRPr/>
            </a:pPr>
            <a:r>
              <a:rPr lang="en-US" sz="2200" dirty="0" smtClean="0"/>
              <a:t>785-296-3163</a:t>
            </a:r>
          </a:p>
          <a:p>
            <a:pPr marL="109728" indent="0" algn="ctr" eaLnBrk="1" fontAlgn="auto" hangingPunct="1">
              <a:spcAft>
                <a:spcPts val="0"/>
              </a:spcAft>
              <a:buNone/>
              <a:defRPr/>
            </a:pPr>
            <a:r>
              <a:rPr lang="en-US" sz="2200" dirty="0" smtClean="0">
                <a:hlinkClick r:id="rId3"/>
              </a:rPr>
              <a:t>jnoble@ksde.org</a:t>
            </a:r>
            <a:r>
              <a:rPr lang="en-US" sz="2200" dirty="0" smtClean="0"/>
              <a:t> </a:t>
            </a:r>
          </a:p>
          <a:p>
            <a:pPr marL="109728" indent="0" algn="ctr" eaLnBrk="1" fontAlgn="auto" hangingPunct="1">
              <a:spcAft>
                <a:spcPts val="0"/>
              </a:spcAft>
              <a:buNone/>
              <a:defRPr/>
            </a:pPr>
            <a:endParaRPr lang="en-US" sz="2200" dirty="0"/>
          </a:p>
          <a:p>
            <a:pPr marL="109728" indent="0" algn="ctr" eaLnBrk="1" fontAlgn="auto" hangingPunct="1">
              <a:spcAft>
                <a:spcPts val="0"/>
              </a:spcAft>
              <a:buNone/>
              <a:defRPr/>
            </a:pPr>
            <a:endParaRPr lang="en-US" sz="2200" dirty="0" smtClean="0"/>
          </a:p>
          <a:p>
            <a:pPr marL="109728" indent="0" algn="ctr" eaLnBrk="1" fontAlgn="auto" hangingPunct="1">
              <a:spcAft>
                <a:spcPts val="0"/>
              </a:spcAft>
              <a:buNone/>
              <a:defRPr/>
            </a:pPr>
            <a:endParaRPr lang="en-US" sz="2200" dirty="0"/>
          </a:p>
          <a:p>
            <a:pPr marL="818388" lvl="1" indent="-342900">
              <a:buFont typeface="Courier New" pitchFamily="49" charset="0"/>
              <a:buChar char="o"/>
              <a:defRPr/>
            </a:pPr>
            <a:endParaRPr lang="en-US" dirty="0" smtClean="0"/>
          </a:p>
        </p:txBody>
      </p:sp>
      <p:sp>
        <p:nvSpPr>
          <p:cNvPr id="2458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42545CD-03BC-46C3-9C13-40513DBB8F7F}" type="slidenum">
              <a:rPr lang="en-US" smtClean="0"/>
              <a:pPr fontAlgn="base">
                <a:spcBef>
                  <a:spcPct val="0"/>
                </a:spcBef>
                <a:spcAft>
                  <a:spcPct val="0"/>
                </a:spcAft>
                <a:defRPr/>
              </a:pPr>
              <a:t>21</a:t>
            </a:fld>
            <a:endParaRPr lang="en-US" smtClean="0"/>
          </a:p>
        </p:txBody>
      </p:sp>
    </p:spTree>
    <p:extLst>
      <p:ext uri="{BB962C8B-B14F-4D97-AF65-F5344CB8AC3E}">
        <p14:creationId xmlns:p14="http://schemas.microsoft.com/office/powerpoint/2010/main" val="2717558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solidFill>
                  <a:prstClr val="black"/>
                </a:solidFill>
              </a:rPr>
              <a:t>2012 Four- </a:t>
            </a:r>
            <a:r>
              <a:rPr lang="en-US" sz="3200" dirty="0">
                <a:solidFill>
                  <a:prstClr val="black"/>
                </a:solidFill>
              </a:rPr>
              <a:t>Year Adjusted Cohort Graduation </a:t>
            </a:r>
            <a:r>
              <a:rPr lang="en-US" sz="3200" dirty="0" smtClean="0">
                <a:solidFill>
                  <a:prstClr val="black"/>
                </a:solidFill>
              </a:rPr>
              <a:t>Formula</a:t>
            </a:r>
            <a:endParaRPr lang="en-US" sz="3200" dirty="0"/>
          </a:p>
        </p:txBody>
      </p:sp>
      <p:sp>
        <p:nvSpPr>
          <p:cNvPr id="12290" name="Content Placeholder 1"/>
          <p:cNvSpPr>
            <a:spLocks noGrp="1"/>
          </p:cNvSpPr>
          <p:nvPr>
            <p:ph idx="1"/>
          </p:nvPr>
        </p:nvSpPr>
        <p:spPr/>
        <p:txBody>
          <a:bodyPr>
            <a:normAutofit/>
          </a:bodyPr>
          <a:lstStyle/>
          <a:p>
            <a:pPr eaLnBrk="1" hangingPunct="1">
              <a:buFont typeface="Wingdings 3" pitchFamily="18" charset="2"/>
              <a:buNone/>
            </a:pPr>
            <a:endParaRPr lang="en-US" sz="2200" dirty="0" smtClean="0"/>
          </a:p>
          <a:p>
            <a:pPr algn="ctr">
              <a:buNone/>
            </a:pPr>
            <a:r>
              <a:rPr lang="en-US" sz="2000" dirty="0"/>
              <a:t># of cohort members graduating by (</a:t>
            </a:r>
            <a:r>
              <a:rPr lang="en-US" sz="2000" dirty="0" smtClean="0"/>
              <a:t>2011-2012)</a:t>
            </a:r>
            <a:endParaRPr lang="en-US" sz="2000" dirty="0"/>
          </a:p>
          <a:p>
            <a:pPr algn="ctr">
              <a:buNone/>
            </a:pPr>
            <a:r>
              <a:rPr lang="en-US" sz="2000" u="sng" dirty="0"/>
              <a:t>							</a:t>
            </a:r>
            <a:endParaRPr lang="en-US" sz="2000" dirty="0"/>
          </a:p>
          <a:p>
            <a:pPr algn="ctr">
              <a:buNone/>
            </a:pPr>
            <a:r>
              <a:rPr lang="en-US" sz="2000" dirty="0"/>
              <a:t># 1</a:t>
            </a:r>
            <a:r>
              <a:rPr lang="en-US" sz="2000" baseline="30000" dirty="0"/>
              <a:t>st</a:t>
            </a:r>
            <a:r>
              <a:rPr lang="en-US" sz="2000" dirty="0"/>
              <a:t> time 9</a:t>
            </a:r>
            <a:r>
              <a:rPr lang="en-US" sz="2000" baseline="30000" dirty="0"/>
              <a:t>th</a:t>
            </a:r>
            <a:r>
              <a:rPr lang="en-US" sz="2000" dirty="0"/>
              <a:t> graders (fall </a:t>
            </a:r>
            <a:r>
              <a:rPr lang="en-US" sz="2000" dirty="0" smtClean="0"/>
              <a:t>2008) </a:t>
            </a:r>
            <a:r>
              <a:rPr lang="en-US" sz="2000" dirty="0"/>
              <a:t>plus transfers in, minus students who transfer out, emigrate or die during </a:t>
            </a:r>
            <a:r>
              <a:rPr lang="en-US" sz="2000" dirty="0" smtClean="0"/>
              <a:t>2008-09, 2009-10, 2010-11, 2011-12</a:t>
            </a:r>
            <a:endParaRPr lang="en-US" sz="2000" dirty="0"/>
          </a:p>
          <a:p>
            <a:pPr marL="109538" indent="0" algn="ctr">
              <a:buNone/>
            </a:pPr>
            <a:endParaRPr lang="en-US" sz="22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63100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a:solidFill>
                  <a:prstClr val="black"/>
                </a:solidFill>
              </a:rPr>
              <a:t>What is </a:t>
            </a:r>
            <a:r>
              <a:rPr lang="en-US" sz="3200" dirty="0" smtClean="0">
                <a:solidFill>
                  <a:prstClr val="black"/>
                </a:solidFill>
              </a:rPr>
              <a:t>Different about the </a:t>
            </a:r>
            <a:r>
              <a:rPr lang="en-US" sz="3200" dirty="0">
                <a:solidFill>
                  <a:prstClr val="black"/>
                </a:solidFill>
              </a:rPr>
              <a:t>Four- Year Adjusted Cohort Graduation Rate?</a:t>
            </a:r>
            <a:endParaRPr lang="en-US" sz="3200" dirty="0"/>
          </a:p>
        </p:txBody>
      </p:sp>
      <p:sp>
        <p:nvSpPr>
          <p:cNvPr id="12290" name="Content Placeholder 1"/>
          <p:cNvSpPr>
            <a:spLocks noGrp="1"/>
          </p:cNvSpPr>
          <p:nvPr>
            <p:ph idx="1"/>
          </p:nvPr>
        </p:nvSpPr>
        <p:spPr>
          <a:xfrm>
            <a:off x="1463040" y="2119258"/>
            <a:ext cx="6196405" cy="3748142"/>
          </a:xfrm>
        </p:spPr>
        <p:txBody>
          <a:bodyPr>
            <a:normAutofit/>
          </a:bodyPr>
          <a:lstStyle/>
          <a:p>
            <a:pPr marL="109538" indent="0" algn="ctr">
              <a:buNone/>
            </a:pPr>
            <a:r>
              <a:rPr lang="en-US" sz="2200" dirty="0" smtClean="0"/>
              <a:t>The </a:t>
            </a:r>
            <a:r>
              <a:rPr lang="en-US" sz="2200" dirty="0"/>
              <a:t>number of students who graduate in </a:t>
            </a:r>
            <a:r>
              <a:rPr lang="en-US" sz="2200" dirty="0">
                <a:solidFill>
                  <a:srgbClr val="C00000"/>
                </a:solidFill>
              </a:rPr>
              <a:t>four years </a:t>
            </a:r>
            <a:r>
              <a:rPr lang="en-US" sz="2200" dirty="0"/>
              <a:t>with a </a:t>
            </a:r>
            <a:r>
              <a:rPr lang="en-US" sz="2200" dirty="0">
                <a:solidFill>
                  <a:srgbClr val="C00000"/>
                </a:solidFill>
              </a:rPr>
              <a:t>regular high school diploma </a:t>
            </a:r>
            <a:r>
              <a:rPr lang="en-US" sz="2200" dirty="0"/>
              <a:t>divided by the number of students who entered high school four years earlier (</a:t>
            </a:r>
            <a:r>
              <a:rPr lang="en-US" sz="2200" dirty="0">
                <a:solidFill>
                  <a:srgbClr val="C00000"/>
                </a:solidFill>
              </a:rPr>
              <a:t>adjusting for transfers in </a:t>
            </a:r>
            <a:r>
              <a:rPr lang="en-US" sz="2200" dirty="0" smtClean="0">
                <a:solidFill>
                  <a:srgbClr val="C00000"/>
                </a:solidFill>
              </a:rPr>
              <a:t>and out</a:t>
            </a:r>
            <a:r>
              <a:rPr lang="en-US" sz="2200" dirty="0" smtClean="0"/>
              <a:t>).</a:t>
            </a:r>
          </a:p>
          <a:p>
            <a:pPr marL="566738" indent="-457200">
              <a:buAutoNum type="arabicPeriod"/>
            </a:pPr>
            <a:r>
              <a:rPr lang="en-US" sz="2200" dirty="0" smtClean="0"/>
              <a:t>Students must graduate in four years</a:t>
            </a:r>
          </a:p>
          <a:p>
            <a:pPr marL="566738" indent="-457200">
              <a:buAutoNum type="arabicPeriod"/>
            </a:pPr>
            <a:r>
              <a:rPr lang="en-US" sz="2200" dirty="0" smtClean="0"/>
              <a:t>Students must receive a regular high school diploma</a:t>
            </a:r>
          </a:p>
          <a:p>
            <a:pPr marL="566738" indent="-457200">
              <a:buAutoNum type="arabicPeriod"/>
            </a:pPr>
            <a:r>
              <a:rPr lang="en-US" sz="2200" dirty="0" smtClean="0"/>
              <a:t>Students can only transfer out of the cohort with certain EXIT codes</a:t>
            </a:r>
          </a:p>
          <a:p>
            <a:pPr marL="566738" indent="-457200">
              <a:buAutoNum type="arabicPeriod"/>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1614558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1. Students </a:t>
            </a:r>
            <a:r>
              <a:rPr lang="en-US" sz="3200" dirty="0"/>
              <a:t>must graduate in four years</a:t>
            </a:r>
          </a:p>
        </p:txBody>
      </p:sp>
      <p:sp>
        <p:nvSpPr>
          <p:cNvPr id="12290" name="Content Placeholder 1"/>
          <p:cNvSpPr>
            <a:spLocks noGrp="1"/>
          </p:cNvSpPr>
          <p:nvPr>
            <p:ph idx="1"/>
          </p:nvPr>
        </p:nvSpPr>
        <p:spPr>
          <a:xfrm>
            <a:off x="1463040" y="2119258"/>
            <a:ext cx="6196405" cy="3748142"/>
          </a:xfrm>
        </p:spPr>
        <p:txBody>
          <a:bodyPr>
            <a:normAutofit/>
          </a:bodyPr>
          <a:lstStyle/>
          <a:p>
            <a:pPr marL="452628" indent="-342900">
              <a:buFont typeface="Wingdings" pitchFamily="2" charset="2"/>
              <a:buChar char="§"/>
              <a:defRPr/>
            </a:pPr>
            <a:r>
              <a:rPr lang="en-US" sz="2200" dirty="0" smtClean="0"/>
              <a:t>In order to be included in the four-year adjusted cohort graduation rate, a student must receive their diploma by Oct 1 (in the year they graduate).</a:t>
            </a:r>
            <a:endParaRPr lang="en-US" sz="2200" dirty="0"/>
          </a:p>
          <a:p>
            <a:pPr marL="452628" indent="-342900">
              <a:buFont typeface="Wingdings" pitchFamily="2" charset="2"/>
              <a:buChar char="§"/>
              <a:defRPr/>
            </a:pPr>
            <a:r>
              <a:rPr lang="en-US" sz="2200" dirty="0" smtClean="0"/>
              <a:t>Any student who takes longer than four years to graduate will be counted as a non-graduate in the four-year adjusted cohort graduation </a:t>
            </a:r>
            <a:r>
              <a:rPr lang="en-US" sz="2200" dirty="0" smtClean="0"/>
              <a:t>rate (see exception on next page).</a:t>
            </a:r>
            <a:endParaRPr lang="en-US" sz="2200" dirty="0" smtClean="0"/>
          </a:p>
          <a:p>
            <a:pPr marL="109728" indent="0">
              <a:buNone/>
              <a:defRPr/>
            </a:pPr>
            <a:endParaRPr lang="en-US" dirty="0"/>
          </a:p>
          <a:p>
            <a:pPr marL="109538" indent="0">
              <a:buNone/>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2661212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1. Students </a:t>
            </a:r>
            <a:r>
              <a:rPr lang="en-US" sz="3200" dirty="0"/>
              <a:t>must graduate in four years</a:t>
            </a:r>
          </a:p>
        </p:txBody>
      </p:sp>
      <p:sp>
        <p:nvSpPr>
          <p:cNvPr id="12290" name="Content Placeholder 1"/>
          <p:cNvSpPr>
            <a:spLocks noGrp="1"/>
          </p:cNvSpPr>
          <p:nvPr>
            <p:ph idx="1"/>
          </p:nvPr>
        </p:nvSpPr>
        <p:spPr>
          <a:xfrm>
            <a:off x="1463040" y="2119258"/>
            <a:ext cx="6196405" cy="3748142"/>
          </a:xfrm>
        </p:spPr>
        <p:txBody>
          <a:bodyPr>
            <a:normAutofit/>
          </a:bodyPr>
          <a:lstStyle/>
          <a:p>
            <a:pPr marL="452628" indent="-342900">
              <a:buFont typeface="Wingdings" pitchFamily="2" charset="2"/>
              <a:buChar char="§"/>
              <a:defRPr/>
            </a:pPr>
            <a:r>
              <a:rPr lang="en-US" sz="2200" dirty="0" smtClean="0"/>
              <a:t>There is an exception for students </a:t>
            </a:r>
            <a:r>
              <a:rPr lang="en-US" sz="2200" dirty="0"/>
              <a:t>with disabilities </a:t>
            </a:r>
            <a:r>
              <a:rPr lang="en-US" sz="2200" u="sng" dirty="0">
                <a:solidFill>
                  <a:srgbClr val="C00000"/>
                </a:solidFill>
              </a:rPr>
              <a:t>who met the district graduation requirements for a regular high school diploma</a:t>
            </a:r>
            <a:r>
              <a:rPr lang="en-US" sz="2200" dirty="0"/>
              <a:t>, but </a:t>
            </a:r>
            <a:r>
              <a:rPr lang="en-US" sz="2200" dirty="0" smtClean="0"/>
              <a:t>are </a:t>
            </a:r>
            <a:r>
              <a:rPr lang="en-US" sz="2200" dirty="0"/>
              <a:t>remaining in school to receive transitional services deemed necessary by the IEP </a:t>
            </a:r>
            <a:r>
              <a:rPr lang="en-US" sz="2200" dirty="0" smtClean="0"/>
              <a:t>team</a:t>
            </a:r>
          </a:p>
          <a:p>
            <a:pPr marL="452628" indent="-342900">
              <a:buFont typeface="Wingdings" pitchFamily="2" charset="2"/>
              <a:buChar char="§"/>
              <a:defRPr/>
            </a:pPr>
            <a:r>
              <a:rPr lang="en-US" sz="2200" dirty="0" smtClean="0"/>
              <a:t>Use EXIT code 22 for students meeting this criteria so that they count as a graduate in the calculation</a:t>
            </a:r>
          </a:p>
          <a:p>
            <a:pPr marL="109728" indent="0">
              <a:buNone/>
              <a:defRPr/>
            </a:pPr>
            <a:endParaRPr lang="en-US" sz="2200" dirty="0" smtClean="0"/>
          </a:p>
          <a:p>
            <a:pPr marL="109728" indent="0">
              <a:buNone/>
              <a:defRPr/>
            </a:pPr>
            <a:endParaRPr lang="en-US" dirty="0"/>
          </a:p>
          <a:p>
            <a:pPr marL="109538" indent="0">
              <a:buNone/>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1904135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2. Students </a:t>
            </a:r>
            <a:r>
              <a:rPr lang="en-US" sz="3200" dirty="0"/>
              <a:t>must receive a regular high school diploma</a:t>
            </a:r>
          </a:p>
        </p:txBody>
      </p:sp>
      <p:sp>
        <p:nvSpPr>
          <p:cNvPr id="12290" name="Content Placeholder 1"/>
          <p:cNvSpPr>
            <a:spLocks noGrp="1"/>
          </p:cNvSpPr>
          <p:nvPr>
            <p:ph idx="1"/>
          </p:nvPr>
        </p:nvSpPr>
        <p:spPr>
          <a:xfrm>
            <a:off x="1463040" y="2119258"/>
            <a:ext cx="6196405" cy="3900542"/>
          </a:xfrm>
        </p:spPr>
        <p:txBody>
          <a:bodyPr>
            <a:normAutofit lnSpcReduction="10000"/>
          </a:bodyPr>
          <a:lstStyle/>
          <a:p>
            <a:pPr marL="452628" indent="-342900">
              <a:spcBef>
                <a:spcPts val="576"/>
              </a:spcBef>
              <a:buFont typeface="Wingdings" pitchFamily="2" charset="2"/>
              <a:buChar char="§"/>
              <a:defRPr/>
            </a:pPr>
            <a:r>
              <a:rPr lang="en-US" sz="2200" dirty="0" smtClean="0"/>
              <a:t>A </a:t>
            </a:r>
            <a:r>
              <a:rPr lang="en-US" sz="2200" dirty="0"/>
              <a:t>regular high school diploma means the standard high school diploma awarded to students in a state that is </a:t>
            </a:r>
            <a:r>
              <a:rPr lang="en-US" sz="2200" u="sng" dirty="0">
                <a:solidFill>
                  <a:srgbClr val="C00000"/>
                </a:solidFill>
              </a:rPr>
              <a:t>fully aligned with the state’s academic content standards </a:t>
            </a:r>
            <a:r>
              <a:rPr lang="en-US" sz="2200" dirty="0"/>
              <a:t>and does not include a GED credential, certificate of attendance, or any alternative award. </a:t>
            </a:r>
            <a:endParaRPr lang="en-US" sz="2200" dirty="0" smtClean="0"/>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Students who leave high school to attend an unaccredited private school or homeschool will count as non-graduates because these schools are not required to be fully aligned with the state’s academic content standards.</a:t>
            </a:r>
          </a:p>
          <a:p>
            <a:pPr marL="365760" indent="-256032">
              <a:buFont typeface="Wingdings 3"/>
              <a:buChar char=""/>
              <a:defRPr/>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762492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a:t>3</a:t>
            </a:r>
            <a:r>
              <a:rPr lang="en-US" sz="3200" dirty="0" smtClean="0"/>
              <a:t>. </a:t>
            </a:r>
            <a:r>
              <a:rPr lang="en-US" sz="3200" dirty="0"/>
              <a:t>Students can only transfer out of the cohort with certain EXIT codes</a:t>
            </a:r>
          </a:p>
        </p:txBody>
      </p:sp>
      <p:sp>
        <p:nvSpPr>
          <p:cNvPr id="12290" name="Content Placeholder 1"/>
          <p:cNvSpPr>
            <a:spLocks noGrp="1"/>
          </p:cNvSpPr>
          <p:nvPr>
            <p:ph idx="1"/>
          </p:nvPr>
        </p:nvSpPr>
        <p:spPr>
          <a:xfrm>
            <a:off x="1463040" y="2119258"/>
            <a:ext cx="6196405" cy="3748142"/>
          </a:xfrm>
        </p:spPr>
        <p:txBody>
          <a:bodyPr>
            <a:normAutofit lnSpcReduction="10000"/>
          </a:bodyPr>
          <a:lstStyle/>
          <a:p>
            <a:pPr marL="452628" indent="-342900">
              <a:buFont typeface="Wingdings" pitchFamily="2" charset="2"/>
              <a:buChar char="§"/>
              <a:defRPr/>
            </a:pPr>
            <a:r>
              <a:rPr lang="en-US" sz="2200" dirty="0"/>
              <a:t>A student can transfer out of the cohort for the following reasons:</a:t>
            </a:r>
          </a:p>
          <a:p>
            <a:pPr marL="818388" lvl="1" indent="-342900">
              <a:buFont typeface="Wingdings" pitchFamily="2" charset="2"/>
              <a:buChar char="§"/>
              <a:defRPr/>
            </a:pPr>
            <a:r>
              <a:rPr lang="en-US" sz="2000" dirty="0"/>
              <a:t>Transfer to a public school in Kansas</a:t>
            </a:r>
          </a:p>
          <a:p>
            <a:pPr marL="818388" lvl="1" indent="-342900">
              <a:buFont typeface="Wingdings" pitchFamily="2" charset="2"/>
              <a:buChar char="§"/>
              <a:defRPr/>
            </a:pPr>
            <a:r>
              <a:rPr lang="en-US" sz="2000" dirty="0"/>
              <a:t>Transfer to a public school in another state</a:t>
            </a:r>
          </a:p>
          <a:p>
            <a:pPr marL="818388" lvl="1" indent="-342900">
              <a:buFont typeface="Wingdings" pitchFamily="2" charset="2"/>
              <a:buChar char="§"/>
              <a:defRPr/>
            </a:pPr>
            <a:r>
              <a:rPr lang="en-US" sz="2000" dirty="0"/>
              <a:t>Transfer to an accredited private school</a:t>
            </a:r>
          </a:p>
          <a:p>
            <a:pPr marL="818388" lvl="1" indent="-342900">
              <a:buFont typeface="Wingdings" pitchFamily="2" charset="2"/>
              <a:buChar char="§"/>
              <a:defRPr/>
            </a:pPr>
            <a:r>
              <a:rPr lang="en-US" sz="2000" dirty="0"/>
              <a:t>Transfer to a juvenile correctional facility where educational services are provided</a:t>
            </a:r>
          </a:p>
          <a:p>
            <a:pPr marL="818388" lvl="1" indent="-342900">
              <a:buFont typeface="Wingdings" pitchFamily="2" charset="2"/>
              <a:buChar char="§"/>
              <a:defRPr/>
            </a:pPr>
            <a:r>
              <a:rPr lang="en-US" sz="2000" dirty="0"/>
              <a:t>Moved to another country</a:t>
            </a:r>
          </a:p>
          <a:p>
            <a:pPr marL="818388" lvl="1" indent="-342900">
              <a:buFont typeface="Wingdings" pitchFamily="2" charset="2"/>
              <a:buChar char="§"/>
              <a:defRPr/>
            </a:pPr>
            <a:r>
              <a:rPr lang="en-US" sz="2000" dirty="0"/>
              <a:t>Student death</a:t>
            </a:r>
          </a:p>
          <a:p>
            <a:pPr marL="452628" indent="-342900">
              <a:buFont typeface="Wingdings" pitchFamily="2" charset="2"/>
              <a:buChar char="§"/>
              <a:defRPr/>
            </a:pPr>
            <a:r>
              <a:rPr lang="en-US" sz="2200" dirty="0" smtClean="0"/>
              <a:t>All other EXIT codes (except graduation) will count the student as a non-graduate.</a:t>
            </a:r>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8</a:t>
            </a:fld>
            <a:endParaRPr lang="en-US" dirty="0" smtClean="0"/>
          </a:p>
        </p:txBody>
      </p:sp>
    </p:spTree>
    <p:extLst>
      <p:ext uri="{BB962C8B-B14F-4D97-AF65-F5344CB8AC3E}">
        <p14:creationId xmlns:p14="http://schemas.microsoft.com/office/powerpoint/2010/main" val="4028655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2012 Five-Year Adjusted Cohort Graduation Formula</a:t>
            </a:r>
            <a:endParaRPr lang="en-US" sz="3200" dirty="0"/>
          </a:p>
        </p:txBody>
      </p:sp>
      <p:sp>
        <p:nvSpPr>
          <p:cNvPr id="12290" name="Content Placeholder 1"/>
          <p:cNvSpPr>
            <a:spLocks noGrp="1"/>
          </p:cNvSpPr>
          <p:nvPr>
            <p:ph idx="1"/>
          </p:nvPr>
        </p:nvSpPr>
        <p:spPr>
          <a:xfrm>
            <a:off x="1219200" y="2119258"/>
            <a:ext cx="6553200" cy="3976742"/>
          </a:xfrm>
        </p:spPr>
        <p:txBody>
          <a:bodyPr>
            <a:normAutofit/>
          </a:bodyPr>
          <a:lstStyle/>
          <a:p>
            <a:pPr marL="452628" indent="-342900">
              <a:buFont typeface="Wingdings" pitchFamily="2" charset="2"/>
              <a:buChar char="§"/>
              <a:defRPr/>
            </a:pPr>
            <a:r>
              <a:rPr lang="en-US" sz="2200" dirty="0" smtClean="0"/>
              <a:t>Kansas </a:t>
            </a:r>
            <a:r>
              <a:rPr lang="en-US" sz="2200" dirty="0"/>
              <a:t>will also calculate a five-year cohort to capture those students who persist in school and graduate in their fifth year. </a:t>
            </a:r>
            <a:endParaRPr lang="en-US" sz="2200" dirty="0" smtClean="0"/>
          </a:p>
          <a:p>
            <a:pPr marL="452628" indent="-342900">
              <a:buNone/>
              <a:defRPr/>
            </a:pPr>
            <a:endParaRPr lang="en-US" sz="2200" dirty="0" smtClean="0"/>
          </a:p>
          <a:p>
            <a:pPr algn="ctr">
              <a:buNone/>
            </a:pPr>
            <a:r>
              <a:rPr lang="en-US" sz="2000" dirty="0" smtClean="0"/>
              <a:t># of cohort members graduating by (2011-2012)</a:t>
            </a:r>
          </a:p>
          <a:p>
            <a:pPr algn="ctr">
              <a:buNone/>
            </a:pPr>
            <a:r>
              <a:rPr lang="en-US" sz="2000" u="sng" dirty="0" smtClean="0"/>
              <a:t>							</a:t>
            </a:r>
            <a:endParaRPr lang="en-US" sz="2000" dirty="0" smtClean="0"/>
          </a:p>
          <a:p>
            <a:pPr algn="ctr">
              <a:buNone/>
            </a:pPr>
            <a:r>
              <a:rPr lang="en-US" sz="2000" dirty="0" smtClean="0"/>
              <a:t># 1</a:t>
            </a:r>
            <a:r>
              <a:rPr lang="en-US" sz="2000" baseline="30000" dirty="0" smtClean="0"/>
              <a:t>st</a:t>
            </a:r>
            <a:r>
              <a:rPr lang="en-US" sz="2000" dirty="0" smtClean="0"/>
              <a:t> time 9</a:t>
            </a:r>
            <a:r>
              <a:rPr lang="en-US" sz="2000" baseline="30000" dirty="0" smtClean="0"/>
              <a:t>th</a:t>
            </a:r>
            <a:r>
              <a:rPr lang="en-US" sz="2000" dirty="0" smtClean="0"/>
              <a:t> graders (fall 2007) plus transfers in, minus students who transfer out, emigrate or die during </a:t>
            </a:r>
          </a:p>
          <a:p>
            <a:pPr algn="ctr">
              <a:buNone/>
            </a:pPr>
            <a:r>
              <a:rPr lang="en-US" sz="2000" dirty="0" smtClean="0"/>
              <a:t>2007-08, </a:t>
            </a:r>
            <a:r>
              <a:rPr lang="en-US" sz="2000" dirty="0"/>
              <a:t>2008-09, 2009-10, 2010-11, 2011-12</a:t>
            </a:r>
          </a:p>
          <a:p>
            <a:pPr marL="452628" indent="-342900">
              <a:buNone/>
              <a:defRPr/>
            </a:pPr>
            <a:endParaRPr lang="en-US" sz="22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9</a:t>
            </a:fld>
            <a:endParaRPr lang="en-US" dirty="0" smtClean="0"/>
          </a:p>
        </p:txBody>
      </p:sp>
    </p:spTree>
    <p:extLst>
      <p:ext uri="{BB962C8B-B14F-4D97-AF65-F5344CB8AC3E}">
        <p14:creationId xmlns:p14="http://schemas.microsoft.com/office/powerpoint/2010/main" val="2748322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5203</TotalTime>
  <Words>1461</Words>
  <Application>Microsoft Office PowerPoint</Application>
  <PresentationFormat>On-screen Show (4:3)</PresentationFormat>
  <Paragraphs>190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Pushpin</vt:lpstr>
      <vt:lpstr>Understanding Kansas Graduation and Dropout Calculations</vt:lpstr>
      <vt:lpstr>What is the Four- Year Adjusted Cohort Graduation Rate?</vt:lpstr>
      <vt:lpstr>2012 Four- Year Adjusted Cohort Graduation Formula</vt:lpstr>
      <vt:lpstr>What is Different about the Four- Year Adjusted Cohort Graduation Rate?</vt:lpstr>
      <vt:lpstr>1. Students must graduate in four years</vt:lpstr>
      <vt:lpstr>1. Students must graduate in four years</vt:lpstr>
      <vt:lpstr>2. Students must receive a regular high school diploma</vt:lpstr>
      <vt:lpstr>3. Students can only transfer out of the cohort with certain EXIT codes</vt:lpstr>
      <vt:lpstr>2012 Five-Year Adjusted Cohort Graduation Formula</vt:lpstr>
      <vt:lpstr>2012 Annual Dropout Formula</vt:lpstr>
      <vt:lpstr>Difference Between Graduation and Dropout Calculations</vt:lpstr>
      <vt:lpstr>Difference Between Graduation and Dropout Rates</vt:lpstr>
      <vt:lpstr>Goals &amp; Targets for Graduation Annual Measurable Objective (AMO)</vt:lpstr>
      <vt:lpstr>AMO Determinations</vt:lpstr>
      <vt:lpstr>AMO Determinations</vt:lpstr>
      <vt:lpstr>What is the Dropout Graduation  Summary Report (DGSR)</vt:lpstr>
      <vt:lpstr>Dropout Graduation  Summary Report (DGSR)</vt:lpstr>
      <vt:lpstr>Where is the Graduation and Dropout Data Posted?</vt:lpstr>
      <vt:lpstr>Resources</vt:lpstr>
      <vt:lpstr>Upcoming Trainings</vt:lpstr>
      <vt:lpstr>Contact Information</vt:lpstr>
    </vt:vector>
  </TitlesOfParts>
  <Company>Ks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Uniform, Comparable Graduation Rate</dc:title>
  <dc:creator>dbowman</dc:creator>
  <cp:lastModifiedBy>jnoble</cp:lastModifiedBy>
  <cp:revision>168</cp:revision>
  <cp:lastPrinted>2011-10-31T12:26:24Z</cp:lastPrinted>
  <dcterms:created xsi:type="dcterms:W3CDTF">2010-10-15T00:12:58Z</dcterms:created>
  <dcterms:modified xsi:type="dcterms:W3CDTF">2012-09-04T20:17:04Z</dcterms:modified>
</cp:coreProperties>
</file>