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0" r:id="rId1"/>
  </p:sldMasterIdLst>
  <p:notesMasterIdLst>
    <p:notesMasterId r:id="rId22"/>
  </p:notesMasterIdLst>
  <p:handoutMasterIdLst>
    <p:handoutMasterId r:id="rId23"/>
  </p:handoutMasterIdLst>
  <p:sldIdLst>
    <p:sldId id="256" r:id="rId2"/>
    <p:sldId id="257" r:id="rId3"/>
    <p:sldId id="258" r:id="rId4"/>
    <p:sldId id="267" r:id="rId5"/>
    <p:sldId id="259" r:id="rId6"/>
    <p:sldId id="268" r:id="rId7"/>
    <p:sldId id="269" r:id="rId8"/>
    <p:sldId id="274" r:id="rId9"/>
    <p:sldId id="283" r:id="rId10"/>
    <p:sldId id="282" r:id="rId11"/>
    <p:sldId id="285" r:id="rId12"/>
    <p:sldId id="286" r:id="rId13"/>
    <p:sldId id="280" r:id="rId14"/>
    <p:sldId id="279" r:id="rId15"/>
    <p:sldId id="275" r:id="rId16"/>
    <p:sldId id="276" r:id="rId17"/>
    <p:sldId id="277" r:id="rId18"/>
    <p:sldId id="278" r:id="rId19"/>
    <p:sldId id="288" r:id="rId20"/>
    <p:sldId id="287" r:id="rId21"/>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1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07" autoAdjust="0"/>
  </p:normalViewPr>
  <p:slideViewPr>
    <p:cSldViewPr>
      <p:cViewPr varScale="1">
        <p:scale>
          <a:sx n="122" d="100"/>
          <a:sy n="122" d="100"/>
        </p:scale>
        <p:origin x="108" y="282"/>
      </p:cViewPr>
      <p:guideLst>
        <p:guide orient="horz" pos="1620"/>
        <p:guide pos="2880"/>
      </p:guideLst>
    </p:cSldViewPr>
  </p:slideViewPr>
  <p:outlineViewPr>
    <p:cViewPr>
      <p:scale>
        <a:sx n="33" d="100"/>
        <a:sy n="33" d="100"/>
      </p:scale>
      <p:origin x="0" y="-10974"/>
    </p:cViewPr>
    <p:sldLst>
      <p:sld r:id="rId1" collapse="1"/>
    </p:sldLst>
  </p:outlin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290279C-F81B-4DDE-ABAE-B7E7893826A4}" type="datetimeFigureOut">
              <a:rPr lang="en-US" smtClean="0"/>
              <a:t>5/12/2015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D1530248-BC34-466C-982E-BB4783F89321}" type="slidenum">
              <a:rPr lang="en-US" smtClean="0"/>
              <a:t>‹#›</a:t>
            </a:fld>
            <a:endParaRPr lang="en-US"/>
          </a:p>
        </p:txBody>
      </p:sp>
    </p:spTree>
    <p:extLst>
      <p:ext uri="{BB962C8B-B14F-4D97-AF65-F5344CB8AC3E}">
        <p14:creationId xmlns:p14="http://schemas.microsoft.com/office/powerpoint/2010/main" val="3177676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CE5EC7F-DB4B-4494-9501-A9D059560793}" type="datetimeFigureOut">
              <a:rPr lang="en-US" smtClean="0"/>
              <a:t>5/12/2015</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A54B256-2617-4B37-BC3C-46AC2F0868DC}" type="slidenum">
              <a:rPr lang="en-US" smtClean="0"/>
              <a:t>‹#›</a:t>
            </a:fld>
            <a:endParaRPr lang="en-US"/>
          </a:p>
        </p:txBody>
      </p:sp>
    </p:spTree>
    <p:extLst>
      <p:ext uri="{BB962C8B-B14F-4D97-AF65-F5344CB8AC3E}">
        <p14:creationId xmlns:p14="http://schemas.microsoft.com/office/powerpoint/2010/main" val="4061692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54B256-2617-4B37-BC3C-46AC2F0868DC}" type="slidenum">
              <a:rPr lang="en-US" smtClean="0"/>
              <a:t>5</a:t>
            </a:fld>
            <a:endParaRPr lang="en-US"/>
          </a:p>
        </p:txBody>
      </p:sp>
    </p:spTree>
    <p:extLst>
      <p:ext uri="{BB962C8B-B14F-4D97-AF65-F5344CB8AC3E}">
        <p14:creationId xmlns:p14="http://schemas.microsoft.com/office/powerpoint/2010/main" val="2870086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54B256-2617-4B37-BC3C-46AC2F0868DC}" type="slidenum">
              <a:rPr lang="en-US" smtClean="0"/>
              <a:t>6</a:t>
            </a:fld>
            <a:endParaRPr lang="en-US"/>
          </a:p>
        </p:txBody>
      </p:sp>
    </p:spTree>
    <p:extLst>
      <p:ext uri="{BB962C8B-B14F-4D97-AF65-F5344CB8AC3E}">
        <p14:creationId xmlns:p14="http://schemas.microsoft.com/office/powerpoint/2010/main" val="2917897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54B256-2617-4B37-BC3C-46AC2F0868DC}" type="slidenum">
              <a:rPr lang="en-US" smtClean="0"/>
              <a:t>7</a:t>
            </a:fld>
            <a:endParaRPr lang="en-US"/>
          </a:p>
        </p:txBody>
      </p:sp>
    </p:spTree>
    <p:extLst>
      <p:ext uri="{BB962C8B-B14F-4D97-AF65-F5344CB8AC3E}">
        <p14:creationId xmlns:p14="http://schemas.microsoft.com/office/powerpoint/2010/main" val="1440675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54B256-2617-4B37-BC3C-46AC2F0868DC}" type="slidenum">
              <a:rPr lang="en-US" smtClean="0"/>
              <a:t>13</a:t>
            </a:fld>
            <a:endParaRPr lang="en-US"/>
          </a:p>
        </p:txBody>
      </p:sp>
    </p:spTree>
    <p:extLst>
      <p:ext uri="{BB962C8B-B14F-4D97-AF65-F5344CB8AC3E}">
        <p14:creationId xmlns:p14="http://schemas.microsoft.com/office/powerpoint/2010/main" val="2266841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54B256-2617-4B37-BC3C-46AC2F0868DC}" type="slidenum">
              <a:rPr lang="en-US" smtClean="0"/>
              <a:t>14</a:t>
            </a:fld>
            <a:endParaRPr lang="en-US"/>
          </a:p>
        </p:txBody>
      </p:sp>
    </p:spTree>
    <p:extLst>
      <p:ext uri="{BB962C8B-B14F-4D97-AF65-F5344CB8AC3E}">
        <p14:creationId xmlns:p14="http://schemas.microsoft.com/office/powerpoint/2010/main" val="15470986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51"/>
            <a:ext cx="7543800" cy="1945481"/>
          </a:xfrm>
        </p:spPr>
        <p:txBody>
          <a:bodyPr anchor="b"/>
          <a:lstStyle>
            <a:lvl1pPr>
              <a:defRPr sz="4800" baseline="0">
                <a:ln>
                  <a:noFill/>
                </a:ln>
                <a:solidFill>
                  <a:schemeClr val="accent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429000"/>
            <a:ext cx="6461760" cy="8001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a:xfrm rot="16200000">
            <a:off x="6882696" y="1990725"/>
            <a:ext cx="3775711" cy="365760"/>
          </a:xfrm>
          <a:prstGeom prst="rect">
            <a:avLst/>
          </a:prstGeom>
        </p:spPr>
        <p:txBody>
          <a:bodyPr/>
          <a:lstStyle/>
          <a:p>
            <a:fld id="{8ECD3C92-FE55-402B-A268-19B3D6B37428}" type="slidenum">
              <a:rPr lang="en-US" smtClean="0"/>
              <a:pPr/>
              <a:t>‹#›</a:t>
            </a:fld>
            <a:r>
              <a:rPr lang="en-US" dirty="0" smtClean="0"/>
              <a:t>    February 2, 2015</a:t>
            </a:r>
          </a:p>
        </p:txBody>
      </p:sp>
      <p:sp>
        <p:nvSpPr>
          <p:cNvPr id="9" name="Rectangle 8"/>
          <p:cNvSpPr/>
          <p:nvPr userDrawn="1"/>
        </p:nvSpPr>
        <p:spPr>
          <a:xfrm>
            <a:off x="8458200" y="0"/>
            <a:ext cx="685800" cy="5143500"/>
          </a:xfrm>
          <a:prstGeom prst="rect">
            <a:avLst/>
          </a:prstGeom>
          <a:solidFill>
            <a:srgbClr val="0081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5599" y="3486150"/>
            <a:ext cx="1671985" cy="1280160"/>
          </a:xfrm>
          <a:prstGeom prst="rect">
            <a:avLst/>
          </a:prstGeom>
        </p:spPr>
      </p:pic>
      <p:sp>
        <p:nvSpPr>
          <p:cNvPr id="12" name="Rectangle 11"/>
          <p:cNvSpPr/>
          <p:nvPr userDrawn="1"/>
        </p:nvSpPr>
        <p:spPr>
          <a:xfrm>
            <a:off x="8458200" y="4114800"/>
            <a:ext cx="685800" cy="51435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1752600" cy="4388644"/>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lvl1pPr>
              <a:defRPr sz="2800"/>
            </a:lvl1pPr>
            <a:lvl2pPr>
              <a:spcBef>
                <a:spcPts val="600"/>
              </a:spcBef>
              <a:defRPr/>
            </a:lvl2pPr>
            <a:lvl3pPr>
              <a:spcBef>
                <a:spcPts val="600"/>
              </a:spcBef>
              <a:spcAft>
                <a:spcPts val="0"/>
              </a:spcAft>
              <a:defRPr/>
            </a:lvl3pPr>
            <a:lvl4pPr>
              <a:spcBef>
                <a:spcPts val="600"/>
              </a:spcBef>
              <a:spcAft>
                <a:spcPts val="0"/>
              </a:spcAft>
              <a:defRPr/>
            </a:lvl4pPr>
            <a:lvl5pPr>
              <a:spcBef>
                <a:spcPts val="600"/>
              </a:spcBef>
              <a:spcAft>
                <a:spcPts val="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114800"/>
            <a:ext cx="7659687" cy="876300"/>
          </a:xfrm>
        </p:spPr>
        <p:txBody>
          <a:bodyPr anchor="t"/>
          <a:lstStyle>
            <a:lvl1pPr algn="l">
              <a:defRPr sz="4000" b="0"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4" y="2889647"/>
            <a:ext cx="6135687" cy="122515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52144"/>
            <a:ext cx="3657600" cy="3442716"/>
          </a:xfrm>
        </p:spPr>
        <p:txBody>
          <a:bodyPr/>
          <a:lstStyle>
            <a:lvl1pPr marL="182880">
              <a:defRPr sz="2400"/>
            </a:lvl1pPr>
            <a:lvl2pPr marL="457200">
              <a:defRPr sz="2000"/>
            </a:lvl2pPr>
            <a:lvl3pPr marL="731520">
              <a:defRPr sz="2000"/>
            </a:lvl3pPr>
            <a:lvl4pPr marL="1005840">
              <a:defRPr sz="1800"/>
            </a:lvl4pPr>
            <a:lvl5pPr marL="1280160">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419600" y="1152144"/>
            <a:ext cx="3657600" cy="3442716"/>
          </a:xfrm>
        </p:spPr>
        <p:txBody>
          <a:bodyPr/>
          <a:lstStyle>
            <a:lvl1pPr marL="182880">
              <a:defRPr sz="2400"/>
            </a:lvl1pPr>
            <a:lvl2pPr marL="457200">
              <a:defRPr sz="2000"/>
            </a:lvl2pPr>
            <a:lvl3pPr marL="731520">
              <a:defRPr sz="2000"/>
            </a:lvl3pPr>
            <a:lvl4pPr marL="1005840">
              <a:defRPr sz="1800"/>
            </a:lvl4pPr>
            <a:lvl5pPr marL="1280160">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51335"/>
            <a:ext cx="3657600" cy="479822"/>
          </a:xfrm>
        </p:spPr>
        <p:txBody>
          <a:bodyPr anchor="b">
            <a:noAutofit/>
          </a:bodyPr>
          <a:lstStyle>
            <a:lvl1pPr marL="0" indent="0" algn="l">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31156"/>
            <a:ext cx="365760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419600" y="1151335"/>
            <a:ext cx="3657600" cy="479822"/>
          </a:xfrm>
        </p:spPr>
        <p:txBody>
          <a:bodyPr anchor="b">
            <a:noAutofit/>
          </a:bodyPr>
          <a:lstStyle>
            <a:lvl1pPr marL="0" indent="0" algn="l">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419600" y="1631156"/>
            <a:ext cx="365760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4121658"/>
            <a:ext cx="7772400" cy="44577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0" y="4572000"/>
            <a:ext cx="7772401" cy="4572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285750"/>
            <a:ext cx="7772400" cy="37071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4121458"/>
            <a:ext cx="7772400" cy="445970"/>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4572000"/>
            <a:ext cx="7772400" cy="45948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7620000" cy="85725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0"/>
            <a:ext cx="7620000" cy="360045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8458200" y="0"/>
            <a:ext cx="685800" cy="5143500"/>
          </a:xfrm>
          <a:prstGeom prst="rect">
            <a:avLst/>
          </a:prstGeom>
          <a:solidFill>
            <a:srgbClr val="0081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4114800"/>
            <a:ext cx="685800" cy="51435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598649" y="4080510"/>
            <a:ext cx="404901" cy="548640"/>
          </a:xfrm>
          <a:prstGeom prst="rect">
            <a:avLst/>
          </a:prstGeom>
        </p:spPr>
      </p:pic>
      <p:sp>
        <p:nvSpPr>
          <p:cNvPr id="10" name="TextBox 9"/>
          <p:cNvSpPr txBox="1"/>
          <p:nvPr userDrawn="1"/>
        </p:nvSpPr>
        <p:spPr>
          <a:xfrm>
            <a:off x="8458198" y="4610695"/>
            <a:ext cx="685799" cy="461665"/>
          </a:xfrm>
          <a:prstGeom prst="rect">
            <a:avLst/>
          </a:prstGeom>
          <a:noFill/>
        </p:spPr>
        <p:txBody>
          <a:bodyPr wrap="square" lIns="182880" rtlCol="0">
            <a:spAutoFit/>
          </a:bodyPr>
          <a:lstStyle/>
          <a:p>
            <a:pPr algn="just"/>
            <a:r>
              <a:rPr lang="en-US" sz="600" spc="50" baseline="0" dirty="0" smtClean="0">
                <a:solidFill>
                  <a:schemeClr val="bg1"/>
                </a:solidFill>
                <a:latin typeface="Agency FB" panose="020B0503020202020204" pitchFamily="34" charset="0"/>
              </a:rPr>
              <a:t>Kansas</a:t>
            </a:r>
            <a:r>
              <a:rPr lang="en-US" sz="600" spc="-100" baseline="0" dirty="0" smtClean="0">
                <a:solidFill>
                  <a:schemeClr val="bg1"/>
                </a:solidFill>
                <a:latin typeface="Agency FB" panose="020B0503020202020204" pitchFamily="34" charset="0"/>
              </a:rPr>
              <a:t> </a:t>
            </a:r>
            <a:r>
              <a:rPr lang="en-US" sz="600" spc="50" baseline="0" dirty="0" smtClean="0">
                <a:solidFill>
                  <a:schemeClr val="bg1"/>
                </a:solidFill>
                <a:latin typeface="Agency FB" panose="020B0503020202020204" pitchFamily="34" charset="0"/>
              </a:rPr>
              <a:t>State Department of Education</a:t>
            </a:r>
          </a:p>
          <a:p>
            <a:r>
              <a:rPr lang="en-US" sz="600" i="1" spc="50" baseline="0" dirty="0" smtClean="0">
                <a:solidFill>
                  <a:schemeClr val="bg1"/>
                </a:solidFill>
                <a:latin typeface="Agency FB" panose="020B0503020202020204" pitchFamily="34" charset="0"/>
              </a:rPr>
              <a:t>www.ksde.org</a:t>
            </a:r>
            <a:endParaRPr lang="en-US" sz="600" i="1" spc="50" baseline="0" dirty="0">
              <a:solidFill>
                <a:schemeClr val="bg1"/>
              </a:solidFill>
              <a:latin typeface="Agency FB" panose="020B0503020202020204" pitchFamily="34" charset="0"/>
            </a:endParaRPr>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timing>
    <p:tnLst>
      <p:par>
        <p:cTn id="1" dur="indefinite" restart="never" nodeType="tmRoot"/>
      </p:par>
    </p:tnLst>
  </p:timing>
  <p:hf sldNum="0" hdr="0" dt="0"/>
  <p:txStyles>
    <p:titleStyle>
      <a:lvl1pPr algn="l" defTabSz="914400" rtl="0" eaLnBrk="1" latinLnBrk="0" hangingPunct="1">
        <a:spcBef>
          <a:spcPct val="0"/>
        </a:spcBef>
        <a:buNone/>
        <a:defRPr sz="4000" kern="1200" cap="none" spc="-100" baseline="0">
          <a:ln>
            <a:noFill/>
          </a:ln>
          <a:solidFill>
            <a:schemeClr val="accent2"/>
          </a:solidFill>
          <a:effectLst/>
          <a:latin typeface="+mj-lt"/>
          <a:ea typeface="+mj-ea"/>
          <a:cs typeface="+mj-cs"/>
        </a:defRPr>
      </a:lvl1pPr>
    </p:titleStyle>
    <p:bodyStyle>
      <a:lvl1pPr marL="342900" indent="-228600" algn="l" defTabSz="914400" rtl="0" eaLnBrk="1" latinLnBrk="0" hangingPunct="1">
        <a:spcBef>
          <a:spcPct val="20000"/>
        </a:spcBef>
        <a:buClr>
          <a:schemeClr val="accent2"/>
        </a:buClr>
        <a:buFont typeface="Arial" pitchFamily="34" charset="0"/>
        <a:buChar char="•"/>
        <a:defRPr sz="2400" b="0" kern="1200">
          <a:solidFill>
            <a:schemeClr val="tx1"/>
          </a:solidFill>
          <a:latin typeface="+mn-lt"/>
          <a:ea typeface="+mn-ea"/>
          <a:cs typeface="+mn-cs"/>
        </a:defRPr>
      </a:lvl1pPr>
      <a:lvl2pPr marL="640080" indent="-228600" algn="l" defTabSz="914400" rtl="0" eaLnBrk="1" latinLnBrk="0" hangingPunct="1">
        <a:spcBef>
          <a:spcPct val="20000"/>
        </a:spcBef>
        <a:buClr>
          <a:schemeClr val="accent5"/>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ksde.org/Portals/0/Data%20Media%20Reports/KSDE%20Data%20Governance%20Program%20Ver%205.0.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ksde.org/Portals/0/Communications/Publications/Fact%20Sheets/FACT_SHEET_Data_Coll_1214.pdf"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38151"/>
            <a:ext cx="7543800" cy="2936082"/>
          </a:xfrm>
        </p:spPr>
        <p:txBody>
          <a:bodyPr/>
          <a:lstStyle/>
          <a:p>
            <a:pPr>
              <a:buClr>
                <a:schemeClr val="bg2">
                  <a:lumMod val="40000"/>
                  <a:lumOff val="60000"/>
                </a:schemeClr>
              </a:buClr>
              <a:defRPr/>
            </a:pPr>
            <a:r>
              <a:rPr lang="en-US" dirty="0" smtClean="0"/>
              <a:t>Kansas State Department of Education Data Collection and Security</a:t>
            </a:r>
            <a:endParaRPr lang="en-US" dirty="0"/>
          </a:p>
        </p:txBody>
      </p:sp>
      <p:sp>
        <p:nvSpPr>
          <p:cNvPr id="3" name="Subtitle 2"/>
          <p:cNvSpPr>
            <a:spLocks noGrp="1"/>
          </p:cNvSpPr>
          <p:nvPr>
            <p:ph type="subTitle" idx="1"/>
          </p:nvPr>
        </p:nvSpPr>
        <p:spPr/>
        <p:txBody>
          <a:bodyPr/>
          <a:lstStyle/>
          <a:p>
            <a:r>
              <a:rPr lang="en-US" dirty="0" smtClean="0"/>
              <a:t>March 2015</a:t>
            </a:r>
            <a:endParaRPr lang="en-US" dirty="0"/>
          </a:p>
        </p:txBody>
      </p:sp>
    </p:spTree>
    <p:extLst>
      <p:ext uri="{BB962C8B-B14F-4D97-AF65-F5344CB8AC3E}">
        <p14:creationId xmlns:p14="http://schemas.microsoft.com/office/powerpoint/2010/main" val="180085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04800" y="1200150"/>
            <a:ext cx="7772400" cy="3600450"/>
          </a:xfrm>
        </p:spPr>
        <p:txBody>
          <a:bodyPr>
            <a:normAutofit fontScale="92500" lnSpcReduction="10000"/>
          </a:bodyPr>
          <a:lstStyle/>
          <a:p>
            <a:pPr marL="457200" indent="-457200"/>
            <a:r>
              <a:rPr lang="en-US" dirty="0" smtClean="0"/>
              <a:t>KSDE uses a security based network design.</a:t>
            </a:r>
          </a:p>
          <a:p>
            <a:pPr marL="754380" lvl="1" indent="-457200"/>
            <a:r>
              <a:rPr lang="en-US" dirty="0" smtClean="0">
                <a:solidFill>
                  <a:schemeClr val="accent2">
                    <a:lumMod val="75000"/>
                  </a:schemeClr>
                </a:solidFill>
              </a:rPr>
              <a:t>No </a:t>
            </a:r>
            <a:r>
              <a:rPr lang="en-US" dirty="0">
                <a:solidFill>
                  <a:schemeClr val="accent2">
                    <a:lumMod val="75000"/>
                  </a:schemeClr>
                </a:solidFill>
              </a:rPr>
              <a:t>student level data is directly </a:t>
            </a:r>
            <a:r>
              <a:rPr lang="en-US" dirty="0" smtClean="0">
                <a:solidFill>
                  <a:schemeClr val="accent2">
                    <a:lumMod val="75000"/>
                  </a:schemeClr>
                </a:solidFill>
              </a:rPr>
              <a:t>accessible from </a:t>
            </a:r>
            <a:r>
              <a:rPr lang="en-US" dirty="0">
                <a:solidFill>
                  <a:schemeClr val="accent2">
                    <a:lumMod val="75000"/>
                  </a:schemeClr>
                </a:solidFill>
              </a:rPr>
              <a:t>the public </a:t>
            </a:r>
            <a:r>
              <a:rPr lang="en-US" dirty="0" smtClean="0">
                <a:solidFill>
                  <a:schemeClr val="accent2">
                    <a:lumMod val="75000"/>
                  </a:schemeClr>
                </a:solidFill>
              </a:rPr>
              <a:t>internet.</a:t>
            </a:r>
          </a:p>
          <a:p>
            <a:pPr marL="457200" indent="-457200"/>
            <a:r>
              <a:rPr lang="en-US" dirty="0" smtClean="0"/>
              <a:t>Publicly </a:t>
            </a:r>
            <a:r>
              <a:rPr lang="en-US" dirty="0"/>
              <a:t>accessible web servers are housed in </a:t>
            </a:r>
            <a:r>
              <a:rPr lang="en-US" dirty="0" smtClean="0"/>
              <a:t>a segregated </a:t>
            </a:r>
            <a:r>
              <a:rPr lang="en-US" dirty="0"/>
              <a:t>DMZ </a:t>
            </a:r>
            <a:r>
              <a:rPr lang="en-US" dirty="0" smtClean="0"/>
              <a:t>network.</a:t>
            </a:r>
          </a:p>
          <a:p>
            <a:pPr marL="457200" indent="-457200"/>
            <a:r>
              <a:rPr lang="en-US" dirty="0" smtClean="0">
                <a:solidFill>
                  <a:schemeClr val="tx2"/>
                </a:solidFill>
              </a:rPr>
              <a:t>Data </a:t>
            </a:r>
            <a:r>
              <a:rPr lang="en-US" dirty="0">
                <a:solidFill>
                  <a:schemeClr val="tx2"/>
                </a:solidFill>
              </a:rPr>
              <a:t>servers are on a </a:t>
            </a:r>
            <a:r>
              <a:rPr lang="en-US" dirty="0" smtClean="0">
                <a:solidFill>
                  <a:schemeClr val="tx2"/>
                </a:solidFill>
              </a:rPr>
              <a:t>protected internal server network.</a:t>
            </a:r>
          </a:p>
          <a:p>
            <a:pPr marL="457200" indent="-457200"/>
            <a:r>
              <a:rPr lang="en-US" dirty="0" smtClean="0"/>
              <a:t>Client </a:t>
            </a:r>
            <a:r>
              <a:rPr lang="en-US" dirty="0"/>
              <a:t>pcs/laptops are on another separate </a:t>
            </a:r>
            <a:br>
              <a:rPr lang="en-US" dirty="0"/>
            </a:br>
            <a:r>
              <a:rPr lang="en-US" dirty="0"/>
              <a:t>protected internal client network</a:t>
            </a:r>
            <a:r>
              <a:rPr lang="en-US" dirty="0" smtClean="0"/>
              <a:t>.</a:t>
            </a:r>
            <a:endParaRPr lang="en-US" dirty="0"/>
          </a:p>
        </p:txBody>
      </p:sp>
      <p:sp>
        <p:nvSpPr>
          <p:cNvPr id="4" name="TextBox 3"/>
          <p:cNvSpPr txBox="1"/>
          <p:nvPr/>
        </p:nvSpPr>
        <p:spPr>
          <a:xfrm>
            <a:off x="685800" y="285750"/>
            <a:ext cx="7620000" cy="707886"/>
          </a:xfrm>
          <a:prstGeom prst="rect">
            <a:avLst/>
          </a:prstGeom>
          <a:noFill/>
        </p:spPr>
        <p:txBody>
          <a:bodyPr wrap="square" rtlCol="0">
            <a:spAutoFit/>
          </a:bodyPr>
          <a:lstStyle/>
          <a:p>
            <a:r>
              <a:rPr lang="en-US" altLang="en-US" sz="4000" dirty="0">
                <a:solidFill>
                  <a:schemeClr val="accent2">
                    <a:lumMod val="75000"/>
                  </a:schemeClr>
                </a:solidFill>
              </a:rPr>
              <a:t>Data </a:t>
            </a:r>
            <a:r>
              <a:rPr lang="en-US" altLang="en-US" sz="4000" dirty="0" smtClean="0">
                <a:solidFill>
                  <a:schemeClr val="accent2">
                    <a:lumMod val="75000"/>
                  </a:schemeClr>
                </a:solidFill>
              </a:rPr>
              <a:t>Security / </a:t>
            </a:r>
            <a:r>
              <a:rPr lang="en-US" sz="4000" dirty="0">
                <a:solidFill>
                  <a:schemeClr val="accent2">
                    <a:lumMod val="75000"/>
                  </a:schemeClr>
                </a:solidFill>
              </a:rPr>
              <a:t>Network Design</a:t>
            </a:r>
            <a:r>
              <a:rPr lang="en-US" altLang="en-US" sz="4000" dirty="0" smtClean="0">
                <a:solidFill>
                  <a:schemeClr val="accent2">
                    <a:lumMod val="75000"/>
                  </a:schemeClr>
                </a:solidFill>
              </a:rPr>
              <a:t> </a:t>
            </a:r>
            <a:endParaRPr lang="en-US" sz="4000" dirty="0">
              <a:solidFill>
                <a:schemeClr val="accent2">
                  <a:lumMod val="75000"/>
                </a:schemeClr>
              </a:solidFill>
            </a:endParaRPr>
          </a:p>
        </p:txBody>
      </p:sp>
      <p:pic>
        <p:nvPicPr>
          <p:cNvPr id="3" name="Picture 2"/>
          <p:cNvPicPr>
            <a:picLocks noChangeAspect="1"/>
          </p:cNvPicPr>
          <p:nvPr/>
        </p:nvPicPr>
        <p:blipFill>
          <a:blip r:embed="rId2"/>
          <a:stretch>
            <a:fillRect/>
          </a:stretch>
        </p:blipFill>
        <p:spPr>
          <a:xfrm>
            <a:off x="154595" y="4019550"/>
            <a:ext cx="638324" cy="990600"/>
          </a:xfrm>
          <a:prstGeom prst="rect">
            <a:avLst/>
          </a:prstGeom>
        </p:spPr>
      </p:pic>
      <p:pic>
        <p:nvPicPr>
          <p:cNvPr id="5" name="Picture 4"/>
          <p:cNvPicPr>
            <a:picLocks noChangeAspect="1"/>
          </p:cNvPicPr>
          <p:nvPr/>
        </p:nvPicPr>
        <p:blipFill>
          <a:blip r:embed="rId2"/>
          <a:stretch>
            <a:fillRect/>
          </a:stretch>
        </p:blipFill>
        <p:spPr>
          <a:xfrm>
            <a:off x="7901421" y="1391024"/>
            <a:ext cx="709179" cy="1100558"/>
          </a:xfrm>
          <a:prstGeom prst="rect">
            <a:avLst/>
          </a:prstGeom>
        </p:spPr>
      </p:pic>
    </p:spTree>
    <p:extLst>
      <p:ext uri="{BB962C8B-B14F-4D97-AF65-F5344CB8AC3E}">
        <p14:creationId xmlns:p14="http://schemas.microsoft.com/office/powerpoint/2010/main" val="3971022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Authentication</a:t>
            </a:r>
          </a:p>
          <a:p>
            <a:pPr lvl="1"/>
            <a:r>
              <a:rPr lang="en-US" dirty="0" smtClean="0">
                <a:solidFill>
                  <a:schemeClr val="accent2">
                    <a:lumMod val="75000"/>
                  </a:schemeClr>
                </a:solidFill>
              </a:rPr>
              <a:t>Each </a:t>
            </a:r>
            <a:r>
              <a:rPr lang="en-US" dirty="0">
                <a:solidFill>
                  <a:schemeClr val="accent2">
                    <a:lumMod val="75000"/>
                  </a:schemeClr>
                </a:solidFill>
              </a:rPr>
              <a:t>user having a unique set of criteria for </a:t>
            </a:r>
            <a:r>
              <a:rPr lang="en-US" dirty="0" smtClean="0">
                <a:solidFill>
                  <a:schemeClr val="accent2">
                    <a:lumMod val="75000"/>
                  </a:schemeClr>
                </a:solidFill>
              </a:rPr>
              <a:t>gaining </a:t>
            </a:r>
            <a:r>
              <a:rPr lang="en-US" dirty="0">
                <a:solidFill>
                  <a:schemeClr val="accent2">
                    <a:lumMod val="75000"/>
                  </a:schemeClr>
                </a:solidFill>
              </a:rPr>
              <a:t>access. (</a:t>
            </a:r>
            <a:r>
              <a:rPr lang="en-US" dirty="0">
                <a:solidFill>
                  <a:schemeClr val="bg2">
                    <a:lumMod val="25000"/>
                  </a:schemeClr>
                </a:solidFill>
              </a:rPr>
              <a:t>unique</a:t>
            </a:r>
            <a:r>
              <a:rPr lang="en-US" dirty="0">
                <a:solidFill>
                  <a:schemeClr val="accent2">
                    <a:lumMod val="75000"/>
                  </a:schemeClr>
                </a:solidFill>
              </a:rPr>
              <a:t> </a:t>
            </a:r>
            <a:r>
              <a:rPr lang="en-US" dirty="0">
                <a:solidFill>
                  <a:schemeClr val="bg2">
                    <a:lumMod val="25000"/>
                  </a:schemeClr>
                </a:solidFill>
              </a:rPr>
              <a:t>user id and </a:t>
            </a:r>
            <a:r>
              <a:rPr lang="en-US" dirty="0" smtClean="0">
                <a:solidFill>
                  <a:schemeClr val="bg2">
                    <a:lumMod val="25000"/>
                  </a:schemeClr>
                </a:solidFill>
              </a:rPr>
              <a:t>password</a:t>
            </a:r>
            <a:r>
              <a:rPr lang="en-US" dirty="0" smtClean="0">
                <a:solidFill>
                  <a:schemeClr val="accent2">
                    <a:lumMod val="75000"/>
                  </a:schemeClr>
                </a:solidFill>
              </a:rPr>
              <a:t>)</a:t>
            </a:r>
          </a:p>
          <a:p>
            <a:r>
              <a:rPr lang="en-US" dirty="0" smtClean="0"/>
              <a:t>Authorization</a:t>
            </a:r>
          </a:p>
          <a:p>
            <a:pPr lvl="1"/>
            <a:r>
              <a:rPr lang="en-US" dirty="0" smtClean="0">
                <a:solidFill>
                  <a:schemeClr val="accent2">
                    <a:lumMod val="75000"/>
                  </a:schemeClr>
                </a:solidFill>
              </a:rPr>
              <a:t>The </a:t>
            </a:r>
            <a:r>
              <a:rPr lang="en-US" dirty="0">
                <a:solidFill>
                  <a:schemeClr val="accent2">
                    <a:lumMod val="75000"/>
                  </a:schemeClr>
                </a:solidFill>
              </a:rPr>
              <a:t>process of enforcing policies determining </a:t>
            </a:r>
            <a:r>
              <a:rPr lang="en-US" dirty="0" smtClean="0">
                <a:solidFill>
                  <a:schemeClr val="accent2">
                    <a:lumMod val="75000"/>
                  </a:schemeClr>
                </a:solidFill>
              </a:rPr>
              <a:t>what </a:t>
            </a:r>
            <a:r>
              <a:rPr lang="en-US" dirty="0">
                <a:solidFill>
                  <a:schemeClr val="accent2">
                    <a:lumMod val="75000"/>
                  </a:schemeClr>
                </a:solidFill>
              </a:rPr>
              <a:t>types of resources or services a </a:t>
            </a:r>
            <a:r>
              <a:rPr lang="en-US" dirty="0" smtClean="0">
                <a:solidFill>
                  <a:schemeClr val="accent2">
                    <a:lumMod val="75000"/>
                  </a:schemeClr>
                </a:solidFill>
              </a:rPr>
              <a:t>user </a:t>
            </a:r>
            <a:r>
              <a:rPr lang="en-US" dirty="0">
                <a:solidFill>
                  <a:schemeClr val="accent2">
                    <a:lumMod val="75000"/>
                  </a:schemeClr>
                </a:solidFill>
              </a:rPr>
              <a:t>is permitted. (</a:t>
            </a:r>
            <a:r>
              <a:rPr lang="en-US" dirty="0">
                <a:solidFill>
                  <a:schemeClr val="bg2">
                    <a:lumMod val="25000"/>
                  </a:schemeClr>
                </a:solidFill>
              </a:rPr>
              <a:t>role based </a:t>
            </a:r>
            <a:r>
              <a:rPr lang="en-US" dirty="0" smtClean="0">
                <a:solidFill>
                  <a:schemeClr val="bg2">
                    <a:lumMod val="25000"/>
                  </a:schemeClr>
                </a:solidFill>
              </a:rPr>
              <a:t>access</a:t>
            </a:r>
            <a:r>
              <a:rPr lang="en-US" dirty="0" smtClean="0">
                <a:solidFill>
                  <a:schemeClr val="accent2">
                    <a:lumMod val="75000"/>
                  </a:schemeClr>
                </a:solidFill>
              </a:rPr>
              <a:t>)</a:t>
            </a:r>
          </a:p>
          <a:p>
            <a:r>
              <a:rPr lang="en-US" dirty="0" smtClean="0"/>
              <a:t>Accounting</a:t>
            </a:r>
          </a:p>
          <a:p>
            <a:pPr lvl="1"/>
            <a:r>
              <a:rPr lang="en-US" dirty="0" smtClean="0">
                <a:solidFill>
                  <a:schemeClr val="accent2">
                    <a:lumMod val="75000"/>
                  </a:schemeClr>
                </a:solidFill>
              </a:rPr>
              <a:t>Logging </a:t>
            </a:r>
            <a:r>
              <a:rPr lang="en-US" dirty="0">
                <a:solidFill>
                  <a:schemeClr val="accent2">
                    <a:lumMod val="75000"/>
                  </a:schemeClr>
                </a:solidFill>
              </a:rPr>
              <a:t>of user activity. (</a:t>
            </a:r>
            <a:r>
              <a:rPr lang="en-US" dirty="0">
                <a:solidFill>
                  <a:schemeClr val="accent4">
                    <a:lumMod val="50000"/>
                  </a:schemeClr>
                </a:solidFill>
              </a:rPr>
              <a:t>who, what, when</a:t>
            </a:r>
            <a:r>
              <a:rPr lang="en-US" dirty="0" smtClean="0">
                <a:solidFill>
                  <a:schemeClr val="accent2">
                    <a:lumMod val="75000"/>
                  </a:schemeClr>
                </a:solidFill>
              </a:rPr>
              <a:t>)</a:t>
            </a:r>
            <a:endParaRPr lang="en-US" dirty="0"/>
          </a:p>
        </p:txBody>
      </p:sp>
      <p:sp>
        <p:nvSpPr>
          <p:cNvPr id="4" name="TextBox 3"/>
          <p:cNvSpPr txBox="1"/>
          <p:nvPr/>
        </p:nvSpPr>
        <p:spPr>
          <a:xfrm>
            <a:off x="685800" y="285750"/>
            <a:ext cx="7620000" cy="707886"/>
          </a:xfrm>
          <a:prstGeom prst="rect">
            <a:avLst/>
          </a:prstGeom>
          <a:noFill/>
        </p:spPr>
        <p:txBody>
          <a:bodyPr wrap="square" rtlCol="0">
            <a:spAutoFit/>
          </a:bodyPr>
          <a:lstStyle/>
          <a:p>
            <a:r>
              <a:rPr lang="en-US" altLang="en-US" sz="4000" dirty="0">
                <a:solidFill>
                  <a:schemeClr val="accent2">
                    <a:lumMod val="75000"/>
                  </a:schemeClr>
                </a:solidFill>
              </a:rPr>
              <a:t>Data Security </a:t>
            </a:r>
            <a:endParaRPr lang="en-US" sz="4000" dirty="0">
              <a:solidFill>
                <a:schemeClr val="accent2">
                  <a:lumMod val="75000"/>
                </a:schemeClr>
              </a:solidFill>
            </a:endParaRPr>
          </a:p>
        </p:txBody>
      </p:sp>
    </p:spTree>
    <p:extLst>
      <p:ext uri="{BB962C8B-B14F-4D97-AF65-F5344CB8AC3E}">
        <p14:creationId xmlns:p14="http://schemas.microsoft.com/office/powerpoint/2010/main" val="1026711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Security </a:t>
            </a:r>
            <a:r>
              <a:rPr lang="en-US" sz="3200" dirty="0" smtClean="0"/>
              <a:t>Policies</a:t>
            </a:r>
          </a:p>
          <a:p>
            <a:endParaRPr lang="en-US" sz="3200" dirty="0" smtClean="0"/>
          </a:p>
          <a:p>
            <a:r>
              <a:rPr lang="en-US" sz="3200" dirty="0" smtClean="0"/>
              <a:t>Formal </a:t>
            </a:r>
            <a:r>
              <a:rPr lang="en-US" sz="3200" dirty="0"/>
              <a:t>Data Governance </a:t>
            </a:r>
            <a:r>
              <a:rPr lang="en-US" sz="3200" dirty="0" smtClean="0"/>
              <a:t>Program</a:t>
            </a:r>
          </a:p>
          <a:p>
            <a:endParaRPr lang="en-US" sz="3200" dirty="0" smtClean="0"/>
          </a:p>
          <a:p>
            <a:r>
              <a:rPr lang="en-US" sz="3200" dirty="0" smtClean="0"/>
              <a:t>Staff Training</a:t>
            </a:r>
            <a:endParaRPr lang="en-US" sz="3200" dirty="0"/>
          </a:p>
        </p:txBody>
      </p:sp>
      <p:sp>
        <p:nvSpPr>
          <p:cNvPr id="4" name="TextBox 3"/>
          <p:cNvSpPr txBox="1"/>
          <p:nvPr/>
        </p:nvSpPr>
        <p:spPr>
          <a:xfrm>
            <a:off x="685800" y="285750"/>
            <a:ext cx="7620000" cy="707886"/>
          </a:xfrm>
          <a:prstGeom prst="rect">
            <a:avLst/>
          </a:prstGeom>
          <a:noFill/>
        </p:spPr>
        <p:txBody>
          <a:bodyPr wrap="square" rtlCol="0">
            <a:spAutoFit/>
          </a:bodyPr>
          <a:lstStyle/>
          <a:p>
            <a:r>
              <a:rPr lang="en-US" altLang="en-US" sz="4000" dirty="0">
                <a:solidFill>
                  <a:schemeClr val="accent2">
                    <a:lumMod val="75000"/>
                  </a:schemeClr>
                </a:solidFill>
              </a:rPr>
              <a:t>Policies, Procedures, Programs</a:t>
            </a:r>
            <a:endParaRPr lang="en-US" sz="4000" dirty="0">
              <a:solidFill>
                <a:schemeClr val="accent2">
                  <a:lumMod val="75000"/>
                </a:schemeClr>
              </a:solidFill>
            </a:endParaRPr>
          </a:p>
        </p:txBody>
      </p:sp>
    </p:spTree>
    <p:extLst>
      <p:ext uri="{BB962C8B-B14F-4D97-AF65-F5344CB8AC3E}">
        <p14:creationId xmlns:p14="http://schemas.microsoft.com/office/powerpoint/2010/main" val="40800846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047750"/>
            <a:ext cx="8305800" cy="3752850"/>
          </a:xfrm>
        </p:spPr>
        <p:txBody>
          <a:bodyPr>
            <a:normAutofit lnSpcReduction="10000"/>
          </a:bodyPr>
          <a:lstStyle/>
          <a:p>
            <a:r>
              <a:rPr lang="en-US" dirty="0"/>
              <a:t>State of Kansas IT Security Policies </a:t>
            </a:r>
            <a:endParaRPr lang="en-US" dirty="0" smtClean="0"/>
          </a:p>
          <a:p>
            <a:pPr lvl="1"/>
            <a:r>
              <a:rPr lang="en-US" dirty="0" smtClean="0">
                <a:solidFill>
                  <a:schemeClr val="accent2">
                    <a:lumMod val="75000"/>
                  </a:schemeClr>
                </a:solidFill>
              </a:rPr>
              <a:t>Information Technology Executive Counsel 7230A </a:t>
            </a:r>
          </a:p>
          <a:p>
            <a:r>
              <a:rPr lang="en-US" dirty="0" smtClean="0"/>
              <a:t>Student </a:t>
            </a:r>
            <a:r>
              <a:rPr lang="en-US" dirty="0"/>
              <a:t>Data Privacy </a:t>
            </a:r>
            <a:r>
              <a:rPr lang="en-US" dirty="0" smtClean="0"/>
              <a:t>Act</a:t>
            </a:r>
          </a:p>
          <a:p>
            <a:r>
              <a:rPr lang="en-US" dirty="0" smtClean="0"/>
              <a:t>Family </a:t>
            </a:r>
            <a:r>
              <a:rPr lang="en-US" dirty="0"/>
              <a:t>Educational Rights and Privacy Act </a:t>
            </a:r>
            <a:r>
              <a:rPr lang="en-US" dirty="0" smtClean="0"/>
              <a:t>	</a:t>
            </a:r>
            <a:r>
              <a:rPr lang="en-US" sz="2000" dirty="0" smtClean="0">
                <a:solidFill>
                  <a:schemeClr val="accent2">
                    <a:lumMod val="75000"/>
                  </a:schemeClr>
                </a:solidFill>
              </a:rPr>
              <a:t>(FERPA)</a:t>
            </a:r>
          </a:p>
          <a:p>
            <a:r>
              <a:rPr lang="en-US" dirty="0" smtClean="0"/>
              <a:t>Data </a:t>
            </a:r>
            <a:r>
              <a:rPr lang="en-US" dirty="0"/>
              <a:t>Sharing </a:t>
            </a:r>
            <a:r>
              <a:rPr lang="en-US" dirty="0" smtClean="0"/>
              <a:t>agreements</a:t>
            </a:r>
          </a:p>
          <a:p>
            <a:pPr lvl="1"/>
            <a:r>
              <a:rPr lang="en-US" dirty="0" smtClean="0">
                <a:solidFill>
                  <a:schemeClr val="accent2">
                    <a:lumMod val="75000"/>
                  </a:schemeClr>
                </a:solidFill>
              </a:rPr>
              <a:t>Ex</a:t>
            </a:r>
            <a:r>
              <a:rPr lang="en-US" dirty="0">
                <a:solidFill>
                  <a:schemeClr val="accent2">
                    <a:lumMod val="75000"/>
                  </a:schemeClr>
                </a:solidFill>
              </a:rPr>
              <a:t>:</a:t>
            </a:r>
            <a:r>
              <a:rPr lang="en-US" dirty="0" smtClean="0">
                <a:solidFill>
                  <a:schemeClr val="accent2">
                    <a:lumMod val="75000"/>
                  </a:schemeClr>
                </a:solidFill>
              </a:rPr>
              <a:t> KS Board of Regents, Department of Children and Families and Department of Health and Environment</a:t>
            </a:r>
          </a:p>
          <a:p>
            <a:pPr lvl="1"/>
            <a:r>
              <a:rPr lang="en-US" dirty="0" smtClean="0">
                <a:solidFill>
                  <a:schemeClr val="accent2">
                    <a:lumMod val="75000"/>
                  </a:schemeClr>
                </a:solidFill>
              </a:rPr>
              <a:t>Department </a:t>
            </a:r>
            <a:r>
              <a:rPr lang="en-US" dirty="0">
                <a:solidFill>
                  <a:schemeClr val="accent2">
                    <a:lumMod val="75000"/>
                  </a:schemeClr>
                </a:solidFill>
              </a:rPr>
              <a:t>of </a:t>
            </a:r>
            <a:r>
              <a:rPr lang="en-US" dirty="0" smtClean="0">
                <a:solidFill>
                  <a:schemeClr val="accent2">
                    <a:lumMod val="75000"/>
                  </a:schemeClr>
                </a:solidFill>
              </a:rPr>
              <a:t>Agriculture, National Student Clearinghouse</a:t>
            </a:r>
            <a:endParaRPr lang="en-US" dirty="0">
              <a:solidFill>
                <a:schemeClr val="accent2">
                  <a:lumMod val="75000"/>
                </a:schemeClr>
              </a:solidFill>
            </a:endParaRPr>
          </a:p>
        </p:txBody>
      </p:sp>
      <p:sp>
        <p:nvSpPr>
          <p:cNvPr id="4" name="TextBox 3"/>
          <p:cNvSpPr txBox="1"/>
          <p:nvPr/>
        </p:nvSpPr>
        <p:spPr>
          <a:xfrm>
            <a:off x="685800" y="285750"/>
            <a:ext cx="6553200" cy="707886"/>
          </a:xfrm>
          <a:prstGeom prst="rect">
            <a:avLst/>
          </a:prstGeom>
          <a:noFill/>
        </p:spPr>
        <p:txBody>
          <a:bodyPr wrap="square" rtlCol="0">
            <a:spAutoFit/>
          </a:bodyPr>
          <a:lstStyle/>
          <a:p>
            <a:r>
              <a:rPr lang="en-US" altLang="en-US" sz="4000" dirty="0">
                <a:solidFill>
                  <a:schemeClr val="accent2">
                    <a:lumMod val="75000"/>
                  </a:schemeClr>
                </a:solidFill>
              </a:rPr>
              <a:t>KSDE Security Policies</a:t>
            </a:r>
            <a:endParaRPr lang="en-US" sz="4000" dirty="0">
              <a:solidFill>
                <a:schemeClr val="accent2">
                  <a:lumMod val="75000"/>
                </a:schemeClr>
              </a:solidFill>
            </a:endParaRPr>
          </a:p>
        </p:txBody>
      </p:sp>
    </p:spTree>
    <p:extLst>
      <p:ext uri="{BB962C8B-B14F-4D97-AF65-F5344CB8AC3E}">
        <p14:creationId xmlns:p14="http://schemas.microsoft.com/office/powerpoint/2010/main" val="3167510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47294"/>
            <a:ext cx="7620000" cy="857250"/>
          </a:xfrm>
        </p:spPr>
        <p:txBody>
          <a:bodyPr anchor="t">
            <a:normAutofit/>
          </a:bodyPr>
          <a:lstStyle/>
          <a:p>
            <a:r>
              <a:rPr lang="en-US" altLang="en-US" dirty="0">
                <a:solidFill>
                  <a:schemeClr val="accent2">
                    <a:lumMod val="75000"/>
                  </a:schemeClr>
                </a:solidFill>
              </a:rPr>
              <a:t>KSDE Security </a:t>
            </a:r>
            <a:r>
              <a:rPr lang="en-US" altLang="en-US" dirty="0" smtClean="0">
                <a:solidFill>
                  <a:schemeClr val="accent2">
                    <a:lumMod val="75000"/>
                  </a:schemeClr>
                </a:solidFill>
              </a:rPr>
              <a:t>Policies</a:t>
            </a:r>
            <a:endParaRPr lang="en-US" dirty="0"/>
          </a:p>
        </p:txBody>
      </p:sp>
      <p:sp>
        <p:nvSpPr>
          <p:cNvPr id="7" name="Content Placeholder 2"/>
          <p:cNvSpPr txBox="1">
            <a:spLocks/>
          </p:cNvSpPr>
          <p:nvPr/>
        </p:nvSpPr>
        <p:spPr>
          <a:xfrm>
            <a:off x="609600" y="1304544"/>
            <a:ext cx="3657600" cy="3442716"/>
          </a:xfrm>
          <a:prstGeom prst="rect">
            <a:avLst/>
          </a:prstGeom>
        </p:spPr>
        <p:txBody>
          <a:bodyPr vert="horz" lIns="91440" tIns="45720" rIns="91440" bIns="45720" rtlCol="0">
            <a:noAutofit/>
          </a:bodyPr>
          <a:lstStyle>
            <a:lvl1pPr marL="182880" indent="-228600" algn="l" defTabSz="914400" rtl="0" eaLnBrk="1" latinLnBrk="0" hangingPunct="1">
              <a:spcBef>
                <a:spcPct val="20000"/>
              </a:spcBef>
              <a:buClr>
                <a:schemeClr val="accent2"/>
              </a:buClr>
              <a:buFont typeface="Arial" pitchFamily="34" charset="0"/>
              <a:buChar char="•"/>
              <a:defRPr sz="2400" b="0" kern="1200">
                <a:solidFill>
                  <a:schemeClr val="tx1"/>
                </a:solidFill>
                <a:latin typeface="+mn-lt"/>
                <a:ea typeface="+mn-ea"/>
                <a:cs typeface="+mn-cs"/>
              </a:defRPr>
            </a:lvl1pPr>
            <a:lvl2pPr marL="457200" indent="-228600" algn="l" defTabSz="914400" rtl="0" eaLnBrk="1" latinLnBrk="0" hangingPunct="1">
              <a:spcBef>
                <a:spcPct val="20000"/>
              </a:spcBef>
              <a:buClr>
                <a:schemeClr val="accent5"/>
              </a:buClr>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spcBef>
                <a:spcPct val="20000"/>
              </a:spcBef>
              <a:buClr>
                <a:schemeClr val="accent4"/>
              </a:buClr>
              <a:buFont typeface="Arial" pitchFamily="34" charset="0"/>
              <a:buChar char="•"/>
              <a:defRPr sz="2000" kern="1200">
                <a:solidFill>
                  <a:schemeClr val="tx1"/>
                </a:solidFill>
                <a:latin typeface="+mn-lt"/>
                <a:ea typeface="+mn-ea"/>
                <a:cs typeface="+mn-cs"/>
              </a:defRPr>
            </a:lvl3pPr>
            <a:lvl4pPr marL="1005840" indent="-228600" algn="l" defTabSz="914400" rtl="0" eaLnBrk="1" latinLnBrk="0" hangingPunct="1">
              <a:spcBef>
                <a:spcPct val="20000"/>
              </a:spcBef>
              <a:buClr>
                <a:schemeClr val="accent6"/>
              </a:buClr>
              <a:buFont typeface="Arial" pitchFamily="34" charset="0"/>
              <a:buChar char="•"/>
              <a:defRPr sz="1800" kern="1200">
                <a:solidFill>
                  <a:schemeClr val="tx1"/>
                </a:solidFill>
                <a:latin typeface="+mn-lt"/>
                <a:ea typeface="+mn-ea"/>
                <a:cs typeface="+mn-cs"/>
              </a:defRPr>
            </a:lvl4pPr>
            <a:lvl5pPr marL="1280160" indent="-228600" algn="l" defTabSz="914400" rtl="0" eaLnBrk="1" latinLnBrk="0" hangingPunct="1">
              <a:spcBef>
                <a:spcPct val="20000"/>
              </a:spcBef>
              <a:buClr>
                <a:schemeClr val="accent1"/>
              </a:buClr>
              <a:buFont typeface="Arial" pitchFamily="34" charset="0"/>
              <a:buChar char="•"/>
              <a:defRPr sz="18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8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9pPr>
          </a:lstStyle>
          <a:p>
            <a:pPr marL="182563" indent="-182563"/>
            <a:r>
              <a:rPr lang="en-US" sz="1600" dirty="0" smtClean="0"/>
              <a:t>Organizational Roles and Responsibilities</a:t>
            </a:r>
          </a:p>
          <a:p>
            <a:pPr marL="182563" indent="-182563"/>
            <a:r>
              <a:rPr lang="en-US" sz="1600" dirty="0" smtClean="0"/>
              <a:t>Account Management Policy</a:t>
            </a:r>
          </a:p>
          <a:p>
            <a:pPr marL="182563" indent="-182563"/>
            <a:r>
              <a:rPr lang="en-US" sz="1600" dirty="0" smtClean="0"/>
              <a:t>Administrator Access Policy</a:t>
            </a:r>
          </a:p>
          <a:p>
            <a:pPr marL="182563" indent="-182563"/>
            <a:r>
              <a:rPr lang="en-US" sz="1600" dirty="0" smtClean="0"/>
              <a:t>Backup Security Policy</a:t>
            </a:r>
          </a:p>
          <a:p>
            <a:pPr marL="182563" indent="-182563"/>
            <a:r>
              <a:rPr lang="en-US" sz="1600" dirty="0" smtClean="0"/>
              <a:t>Email Policy</a:t>
            </a:r>
          </a:p>
          <a:p>
            <a:pPr marL="182563" indent="-182563"/>
            <a:r>
              <a:rPr lang="en-US" sz="1600" dirty="0" smtClean="0"/>
              <a:t>Incident Management Policy</a:t>
            </a:r>
          </a:p>
          <a:p>
            <a:pPr marL="182563" indent="-182563"/>
            <a:r>
              <a:rPr lang="en-US" sz="1600" dirty="0" smtClean="0"/>
              <a:t>Information Systems Privacy Policy</a:t>
            </a:r>
          </a:p>
          <a:p>
            <a:pPr marL="182563" indent="-182563"/>
            <a:r>
              <a:rPr lang="en-US" sz="1600" dirty="0" smtClean="0"/>
              <a:t>Anti-virus Policy</a:t>
            </a:r>
          </a:p>
          <a:p>
            <a:pPr marL="182563" indent="-182563"/>
            <a:r>
              <a:rPr lang="en-US" sz="1600" dirty="0" smtClean="0"/>
              <a:t>Network Access Policy</a:t>
            </a:r>
          </a:p>
          <a:p>
            <a:pPr marL="182563" indent="-182563"/>
            <a:r>
              <a:rPr lang="en-US" sz="1600" dirty="0" smtClean="0"/>
              <a:t>Password and Authentication Policy</a:t>
            </a:r>
          </a:p>
          <a:p>
            <a:pPr marL="182563" indent="-182563"/>
            <a:r>
              <a:rPr lang="en-US" sz="1600" dirty="0" smtClean="0"/>
              <a:t>Physical Security Policy</a:t>
            </a:r>
            <a:endParaRPr lang="en-US" sz="1600" dirty="0"/>
          </a:p>
        </p:txBody>
      </p:sp>
      <p:sp>
        <p:nvSpPr>
          <p:cNvPr id="8" name="Content Placeholder 4"/>
          <p:cNvSpPr txBox="1">
            <a:spLocks/>
          </p:cNvSpPr>
          <p:nvPr/>
        </p:nvSpPr>
        <p:spPr>
          <a:xfrm>
            <a:off x="4572000" y="1304544"/>
            <a:ext cx="3657600" cy="3442716"/>
          </a:xfrm>
          <a:prstGeom prst="rect">
            <a:avLst/>
          </a:prstGeom>
        </p:spPr>
        <p:txBody>
          <a:bodyPr vert="horz" lIns="91440" tIns="45720" rIns="91440" bIns="45720" rtlCol="0">
            <a:noAutofit/>
          </a:bodyPr>
          <a:lstStyle>
            <a:lvl1pPr marL="182880" indent="-228600" algn="l" defTabSz="914400" rtl="0" eaLnBrk="1" latinLnBrk="0" hangingPunct="1">
              <a:spcBef>
                <a:spcPct val="20000"/>
              </a:spcBef>
              <a:buClr>
                <a:schemeClr val="accent2"/>
              </a:buClr>
              <a:buFont typeface="Arial" pitchFamily="34" charset="0"/>
              <a:buChar char="•"/>
              <a:defRPr sz="2400" b="0" kern="1200">
                <a:solidFill>
                  <a:schemeClr val="tx1"/>
                </a:solidFill>
                <a:latin typeface="+mn-lt"/>
                <a:ea typeface="+mn-ea"/>
                <a:cs typeface="+mn-cs"/>
              </a:defRPr>
            </a:lvl1pPr>
            <a:lvl2pPr marL="457200" indent="-228600" algn="l" defTabSz="914400" rtl="0" eaLnBrk="1" latinLnBrk="0" hangingPunct="1">
              <a:spcBef>
                <a:spcPct val="20000"/>
              </a:spcBef>
              <a:buClr>
                <a:schemeClr val="accent5"/>
              </a:buClr>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spcBef>
                <a:spcPct val="20000"/>
              </a:spcBef>
              <a:buClr>
                <a:schemeClr val="accent4"/>
              </a:buClr>
              <a:buFont typeface="Arial" pitchFamily="34" charset="0"/>
              <a:buChar char="•"/>
              <a:defRPr sz="2000" kern="1200">
                <a:solidFill>
                  <a:schemeClr val="tx1"/>
                </a:solidFill>
                <a:latin typeface="+mn-lt"/>
                <a:ea typeface="+mn-ea"/>
                <a:cs typeface="+mn-cs"/>
              </a:defRPr>
            </a:lvl3pPr>
            <a:lvl4pPr marL="1005840" indent="-228600" algn="l" defTabSz="914400" rtl="0" eaLnBrk="1" latinLnBrk="0" hangingPunct="1">
              <a:spcBef>
                <a:spcPct val="20000"/>
              </a:spcBef>
              <a:buClr>
                <a:schemeClr val="accent6"/>
              </a:buClr>
              <a:buFont typeface="Arial" pitchFamily="34" charset="0"/>
              <a:buChar char="•"/>
              <a:defRPr sz="1800" kern="1200">
                <a:solidFill>
                  <a:schemeClr val="tx1"/>
                </a:solidFill>
                <a:latin typeface="+mn-lt"/>
                <a:ea typeface="+mn-ea"/>
                <a:cs typeface="+mn-cs"/>
              </a:defRPr>
            </a:lvl4pPr>
            <a:lvl5pPr marL="1280160" indent="-228600" algn="l" defTabSz="914400" rtl="0" eaLnBrk="1" latinLnBrk="0" hangingPunct="1">
              <a:spcBef>
                <a:spcPct val="20000"/>
              </a:spcBef>
              <a:buClr>
                <a:schemeClr val="accent1"/>
              </a:buClr>
              <a:buFont typeface="Arial" pitchFamily="34" charset="0"/>
              <a:buChar char="•"/>
              <a:defRPr sz="18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8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9pPr>
          </a:lstStyle>
          <a:p>
            <a:pPr marL="182563" indent="-182563"/>
            <a:r>
              <a:rPr lang="en-US" sz="1600" smtClean="0"/>
              <a:t>Portable Computing Security Policy</a:t>
            </a:r>
          </a:p>
          <a:p>
            <a:pPr marL="182563" indent="-182563"/>
            <a:r>
              <a:rPr lang="en-US" sz="1600" smtClean="0"/>
              <a:t>Data Protection and Access Policy</a:t>
            </a:r>
          </a:p>
          <a:p>
            <a:pPr marL="182563" indent="-182563"/>
            <a:r>
              <a:rPr lang="en-US" sz="1600" smtClean="0"/>
              <a:t>Security Awareness Training Policy</a:t>
            </a:r>
          </a:p>
          <a:p>
            <a:pPr marL="182563" indent="-182563"/>
            <a:r>
              <a:rPr lang="en-US" sz="1600" smtClean="0"/>
              <a:t>Data Center Access Policy</a:t>
            </a:r>
          </a:p>
          <a:p>
            <a:pPr marL="182563" indent="-182563"/>
            <a:r>
              <a:rPr lang="en-US" sz="1600" smtClean="0"/>
              <a:t>Wireless Local Area Network Policy</a:t>
            </a:r>
          </a:p>
          <a:p>
            <a:pPr marL="182563" indent="-182563"/>
            <a:r>
              <a:rPr lang="en-US" sz="1600" smtClean="0"/>
              <a:t>Remote Access Policy</a:t>
            </a:r>
          </a:p>
          <a:p>
            <a:pPr marL="182563" indent="-182563"/>
            <a:r>
              <a:rPr lang="en-US" sz="1600" smtClean="0"/>
              <a:t>Internet Acceptable Use Policy</a:t>
            </a:r>
          </a:p>
          <a:p>
            <a:pPr marL="182563" indent="-182563"/>
            <a:r>
              <a:rPr lang="en-US" sz="1600" smtClean="0"/>
              <a:t>Media Sanitization and Disposal Policy</a:t>
            </a:r>
          </a:p>
          <a:p>
            <a:pPr marL="182563" indent="-182563"/>
            <a:r>
              <a:rPr lang="en-US" sz="1600" smtClean="0"/>
              <a:t>Encryption Policy</a:t>
            </a:r>
          </a:p>
          <a:p>
            <a:pPr marL="182563" indent="-182563"/>
            <a:r>
              <a:rPr lang="en-US" sz="1600" smtClean="0"/>
              <a:t>Social Media Policy</a:t>
            </a:r>
          </a:p>
          <a:p>
            <a:pPr marL="182563" indent="-182563"/>
            <a:r>
              <a:rPr lang="en-US" sz="1600" smtClean="0"/>
              <a:t>Personnel Security Policy</a:t>
            </a:r>
            <a:endParaRPr lang="en-US" sz="1600" dirty="0"/>
          </a:p>
        </p:txBody>
      </p:sp>
    </p:spTree>
    <p:extLst>
      <p:ext uri="{BB962C8B-B14F-4D97-AF65-F5344CB8AC3E}">
        <p14:creationId xmlns:p14="http://schemas.microsoft.com/office/powerpoint/2010/main" val="20361793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114300" indent="0">
              <a:buNone/>
            </a:pPr>
            <a:r>
              <a:rPr lang="en-US" dirty="0"/>
              <a:t>The KSDE Data Governance program began in 2008 </a:t>
            </a:r>
            <a:br>
              <a:rPr lang="en-US" dirty="0"/>
            </a:br>
            <a:r>
              <a:rPr lang="en-US" dirty="0"/>
              <a:t>Model data governance program for the National Education Community</a:t>
            </a:r>
            <a:br>
              <a:rPr lang="en-US" dirty="0"/>
            </a:br>
            <a:r>
              <a:rPr lang="en-US" i="1" dirty="0"/>
              <a:t/>
            </a:r>
            <a:br>
              <a:rPr lang="en-US" i="1" dirty="0"/>
            </a:br>
            <a:r>
              <a:rPr lang="en-US" i="1" dirty="0" smtClean="0"/>
              <a:t>Program Overview:</a:t>
            </a:r>
          </a:p>
          <a:p>
            <a:pPr marL="114300" indent="0">
              <a:buNone/>
            </a:pPr>
            <a:r>
              <a:rPr lang="en-US" i="1" dirty="0" smtClean="0">
                <a:solidFill>
                  <a:schemeClr val="accent2">
                    <a:lumMod val="75000"/>
                  </a:schemeClr>
                </a:solidFill>
              </a:rPr>
              <a:t>Organizations </a:t>
            </a:r>
            <a:r>
              <a:rPr lang="en-US" i="1" dirty="0">
                <a:solidFill>
                  <a:schemeClr val="accent2">
                    <a:lumMod val="75000"/>
                  </a:schemeClr>
                </a:solidFill>
              </a:rPr>
              <a:t>have long had processes in place for managing financial and physical assets including equipment, money, land, personnel, etc. Recognizing the importance of managing data and information as an asset. KSDE has </a:t>
            </a:r>
            <a:r>
              <a:rPr lang="en-US" i="1" dirty="0" smtClean="0">
                <a:solidFill>
                  <a:schemeClr val="accent2">
                    <a:lumMod val="75000"/>
                  </a:schemeClr>
                </a:solidFill>
              </a:rPr>
              <a:t>implemented </a:t>
            </a:r>
            <a:r>
              <a:rPr lang="en-US" i="1" dirty="0">
                <a:solidFill>
                  <a:schemeClr val="accent2">
                    <a:lumMod val="75000"/>
                  </a:schemeClr>
                </a:solidFill>
              </a:rPr>
              <a:t>this Data Governance Program in recognition of the critical nature that data plays in the business of education and the importance of providing safeguards for our information resources</a:t>
            </a:r>
            <a:r>
              <a:rPr lang="en-US" i="1" dirty="0" smtClean="0">
                <a:solidFill>
                  <a:schemeClr val="accent2">
                    <a:lumMod val="75000"/>
                  </a:schemeClr>
                </a:solidFill>
              </a:rPr>
              <a:t>.</a:t>
            </a:r>
          </a:p>
          <a:p>
            <a:pPr marL="114300" indent="0">
              <a:buNone/>
            </a:pPr>
            <a:endParaRPr lang="en-US" i="1" dirty="0" smtClean="0"/>
          </a:p>
          <a:p>
            <a:pPr marL="114300" indent="0">
              <a:buNone/>
            </a:pPr>
            <a:r>
              <a:rPr lang="en-US" i="1" dirty="0" smtClean="0"/>
              <a:t>Link </a:t>
            </a:r>
            <a:r>
              <a:rPr lang="en-US" i="1" dirty="0"/>
              <a:t>to the KSDE Data Governance program:</a:t>
            </a:r>
            <a:br>
              <a:rPr lang="en-US" i="1" dirty="0"/>
            </a:br>
            <a:r>
              <a:rPr lang="en-US" i="1" dirty="0">
                <a:hlinkClick r:id="rId2"/>
              </a:rPr>
              <a:t>http://</a:t>
            </a:r>
            <a:r>
              <a:rPr lang="en-US" i="1" dirty="0" smtClean="0">
                <a:hlinkClick r:id="rId2"/>
              </a:rPr>
              <a:t>www.ksde.org/Portals/0/Data%20Media%20Reports/KSDE%20Data%20Governance%20Program%20Ver%205.0.pdf</a:t>
            </a:r>
            <a:endParaRPr lang="en-US" dirty="0"/>
          </a:p>
        </p:txBody>
      </p:sp>
      <p:sp>
        <p:nvSpPr>
          <p:cNvPr id="4" name="TextBox 3"/>
          <p:cNvSpPr txBox="1"/>
          <p:nvPr/>
        </p:nvSpPr>
        <p:spPr>
          <a:xfrm>
            <a:off x="533400" y="189820"/>
            <a:ext cx="7801303" cy="707886"/>
          </a:xfrm>
          <a:prstGeom prst="rect">
            <a:avLst/>
          </a:prstGeom>
          <a:noFill/>
        </p:spPr>
        <p:txBody>
          <a:bodyPr wrap="square" rtlCol="0">
            <a:spAutoFit/>
          </a:bodyPr>
          <a:lstStyle/>
          <a:p>
            <a:r>
              <a:rPr lang="en-US" altLang="en-US" sz="4000" dirty="0" smtClean="0">
                <a:solidFill>
                  <a:schemeClr val="accent2">
                    <a:lumMod val="75000"/>
                  </a:schemeClr>
                </a:solidFill>
              </a:rPr>
              <a:t>KSDE Data </a:t>
            </a:r>
            <a:r>
              <a:rPr lang="en-US" altLang="en-US" sz="4000" dirty="0">
                <a:solidFill>
                  <a:schemeClr val="accent2">
                    <a:lumMod val="75000"/>
                  </a:schemeClr>
                </a:solidFill>
              </a:rPr>
              <a:t>Governance Program</a:t>
            </a:r>
            <a:endParaRPr lang="en-US" sz="4000" dirty="0">
              <a:solidFill>
                <a:schemeClr val="accent2">
                  <a:lumMod val="75000"/>
                </a:schemeClr>
              </a:solidFill>
            </a:endParaRPr>
          </a:p>
        </p:txBody>
      </p:sp>
    </p:spTree>
    <p:extLst>
      <p:ext uri="{BB962C8B-B14F-4D97-AF65-F5344CB8AC3E}">
        <p14:creationId xmlns:p14="http://schemas.microsoft.com/office/powerpoint/2010/main" val="28161643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20817"/>
            <a:ext cx="7620000" cy="4065533"/>
          </a:xfrm>
        </p:spPr>
        <p:txBody>
          <a:bodyPr>
            <a:normAutofit fontScale="55000" lnSpcReduction="20000"/>
          </a:bodyPr>
          <a:lstStyle/>
          <a:p>
            <a:r>
              <a:rPr lang="en-US" sz="3200" dirty="0"/>
              <a:t>Data Governance Board </a:t>
            </a:r>
            <a:br>
              <a:rPr lang="en-US" sz="3200" dirty="0"/>
            </a:br>
            <a:r>
              <a:rPr lang="en-US" sz="3200" dirty="0">
                <a:solidFill>
                  <a:schemeClr val="accent2">
                    <a:lumMod val="75000"/>
                  </a:schemeClr>
                </a:solidFill>
              </a:rPr>
              <a:t>	</a:t>
            </a:r>
            <a:r>
              <a:rPr lang="en-US" dirty="0" smtClean="0">
                <a:solidFill>
                  <a:schemeClr val="accent2">
                    <a:lumMod val="75000"/>
                  </a:schemeClr>
                </a:solidFill>
              </a:rPr>
              <a:t>Consists of </a:t>
            </a:r>
            <a:r>
              <a:rPr lang="en-US" dirty="0">
                <a:solidFill>
                  <a:schemeClr val="accent2">
                    <a:lumMod val="75000"/>
                  </a:schemeClr>
                </a:solidFill>
              </a:rPr>
              <a:t>Agency Data </a:t>
            </a:r>
            <a:r>
              <a:rPr lang="en-US" dirty="0" smtClean="0">
                <a:solidFill>
                  <a:schemeClr val="accent2">
                    <a:lumMod val="75000"/>
                  </a:schemeClr>
                </a:solidFill>
              </a:rPr>
              <a:t>Owners (usually Directors), </a:t>
            </a:r>
            <a:r>
              <a:rPr lang="en-US" dirty="0">
                <a:solidFill>
                  <a:schemeClr val="accent2">
                    <a:lumMod val="75000"/>
                  </a:schemeClr>
                </a:solidFill>
              </a:rPr>
              <a:t>IT staff and General </a:t>
            </a:r>
            <a:r>
              <a:rPr lang="en-US" dirty="0" smtClean="0">
                <a:solidFill>
                  <a:schemeClr val="accent2">
                    <a:lumMod val="75000"/>
                  </a:schemeClr>
                </a:solidFill>
              </a:rPr>
              <a:t>	Counsel. </a:t>
            </a:r>
            <a:r>
              <a:rPr lang="en-US" sz="3200" i="1" dirty="0"/>
              <a:t/>
            </a:r>
            <a:br>
              <a:rPr lang="en-US" sz="3200" i="1" dirty="0"/>
            </a:br>
            <a:endParaRPr lang="en-US" sz="3200" i="1" dirty="0" smtClean="0"/>
          </a:p>
          <a:p>
            <a:pPr marL="114300" indent="0">
              <a:buNone/>
            </a:pPr>
            <a:r>
              <a:rPr lang="en-US" sz="3200" dirty="0" smtClean="0"/>
              <a:t>Data owner responsibilities include:</a:t>
            </a:r>
          </a:p>
          <a:p>
            <a:r>
              <a:rPr lang="en-US" sz="2900" dirty="0" smtClean="0">
                <a:solidFill>
                  <a:schemeClr val="accent2">
                    <a:lumMod val="75000"/>
                  </a:schemeClr>
                </a:solidFill>
              </a:rPr>
              <a:t>Safeguarding </a:t>
            </a:r>
            <a:r>
              <a:rPr lang="en-US" sz="2900" dirty="0">
                <a:solidFill>
                  <a:schemeClr val="accent2">
                    <a:lumMod val="75000"/>
                  </a:schemeClr>
                </a:solidFill>
              </a:rPr>
              <a:t>the confidentiality, privacy, and security of any information that has been entrusted to his/her team for business </a:t>
            </a:r>
            <a:r>
              <a:rPr lang="en-US" sz="2900" dirty="0" smtClean="0">
                <a:solidFill>
                  <a:schemeClr val="accent2">
                    <a:lumMod val="75000"/>
                  </a:schemeClr>
                </a:solidFill>
              </a:rPr>
              <a:t>purposes.</a:t>
            </a:r>
          </a:p>
          <a:p>
            <a:endParaRPr lang="en-US" sz="2900" dirty="0">
              <a:solidFill>
                <a:schemeClr val="accent2">
                  <a:lumMod val="75000"/>
                </a:schemeClr>
              </a:solidFill>
            </a:endParaRPr>
          </a:p>
          <a:p>
            <a:r>
              <a:rPr lang="en-US" sz="2900" dirty="0" smtClean="0">
                <a:solidFill>
                  <a:schemeClr val="accent2">
                    <a:lumMod val="75000"/>
                  </a:schemeClr>
                </a:solidFill>
              </a:rPr>
              <a:t>Judging </a:t>
            </a:r>
            <a:r>
              <a:rPr lang="en-US" sz="2900" dirty="0">
                <a:solidFill>
                  <a:schemeClr val="accent2">
                    <a:lumMod val="75000"/>
                  </a:schemeClr>
                </a:solidFill>
              </a:rPr>
              <a:t>the value of the data assets and </a:t>
            </a:r>
            <a:r>
              <a:rPr lang="en-US" sz="2900" dirty="0" smtClean="0">
                <a:solidFill>
                  <a:schemeClr val="accent2">
                    <a:lumMod val="75000"/>
                  </a:schemeClr>
                </a:solidFill>
              </a:rPr>
              <a:t>identifying the </a:t>
            </a:r>
            <a:r>
              <a:rPr lang="en-US" sz="2900" dirty="0">
                <a:solidFill>
                  <a:schemeClr val="accent2">
                    <a:lumMod val="75000"/>
                  </a:schemeClr>
                </a:solidFill>
              </a:rPr>
              <a:t>data </a:t>
            </a:r>
            <a:r>
              <a:rPr lang="en-US" sz="2900" dirty="0" smtClean="0">
                <a:solidFill>
                  <a:schemeClr val="accent2">
                    <a:lumMod val="75000"/>
                  </a:schemeClr>
                </a:solidFill>
              </a:rPr>
              <a:t>classification.</a:t>
            </a:r>
          </a:p>
          <a:p>
            <a:pPr lvl="1"/>
            <a:r>
              <a:rPr lang="en-US" sz="2900" dirty="0" smtClean="0">
                <a:solidFill>
                  <a:schemeClr val="accent2">
                    <a:lumMod val="75000"/>
                  </a:schemeClr>
                </a:solidFill>
              </a:rPr>
              <a:t>Public, Sensitive or Confidential</a:t>
            </a:r>
          </a:p>
          <a:p>
            <a:pPr marL="114300" indent="0">
              <a:buNone/>
            </a:pPr>
            <a:endParaRPr lang="en-US" sz="2900" dirty="0" smtClean="0">
              <a:solidFill>
                <a:schemeClr val="accent2">
                  <a:lumMod val="75000"/>
                </a:schemeClr>
              </a:solidFill>
            </a:endParaRPr>
          </a:p>
          <a:p>
            <a:r>
              <a:rPr lang="en-US" sz="2900" dirty="0" smtClean="0">
                <a:solidFill>
                  <a:schemeClr val="accent2">
                    <a:lumMod val="75000"/>
                  </a:schemeClr>
                </a:solidFill>
              </a:rPr>
              <a:t>Approving </a:t>
            </a:r>
            <a:r>
              <a:rPr lang="en-US" sz="2900" dirty="0">
                <a:solidFill>
                  <a:schemeClr val="accent2">
                    <a:lumMod val="75000"/>
                  </a:schemeClr>
                </a:solidFill>
              </a:rPr>
              <a:t>all access to information and computing assets </a:t>
            </a:r>
            <a:r>
              <a:rPr lang="en-US" sz="2900" dirty="0" smtClean="0">
                <a:solidFill>
                  <a:schemeClr val="accent2">
                    <a:lumMod val="75000"/>
                  </a:schemeClr>
                </a:solidFill>
              </a:rPr>
              <a:t>under </a:t>
            </a:r>
            <a:r>
              <a:rPr lang="en-US" sz="2900" dirty="0">
                <a:solidFill>
                  <a:schemeClr val="accent2">
                    <a:lumMod val="75000"/>
                  </a:schemeClr>
                </a:solidFill>
              </a:rPr>
              <a:t>his or her </a:t>
            </a:r>
            <a:r>
              <a:rPr lang="en-US" sz="2900" dirty="0" smtClean="0">
                <a:solidFill>
                  <a:schemeClr val="accent2">
                    <a:lumMod val="75000"/>
                  </a:schemeClr>
                </a:solidFill>
              </a:rPr>
              <a:t>control. Written, signed approval required to access data and applications.</a:t>
            </a:r>
          </a:p>
          <a:p>
            <a:endParaRPr lang="en-US" sz="2900" dirty="0" smtClean="0">
              <a:solidFill>
                <a:schemeClr val="accent2">
                  <a:lumMod val="75000"/>
                </a:schemeClr>
              </a:solidFill>
            </a:endParaRPr>
          </a:p>
          <a:p>
            <a:r>
              <a:rPr lang="en-US" sz="2900" dirty="0" smtClean="0">
                <a:solidFill>
                  <a:schemeClr val="accent2">
                    <a:lumMod val="75000"/>
                  </a:schemeClr>
                </a:solidFill>
              </a:rPr>
              <a:t>Regularly </a:t>
            </a:r>
            <a:r>
              <a:rPr lang="en-US" sz="2900" dirty="0">
                <a:solidFill>
                  <a:schemeClr val="accent2">
                    <a:lumMod val="75000"/>
                  </a:schemeClr>
                </a:solidFill>
              </a:rPr>
              <a:t>review each application’s data access </a:t>
            </a:r>
            <a:r>
              <a:rPr lang="en-US" sz="2900" dirty="0" smtClean="0">
                <a:solidFill>
                  <a:schemeClr val="accent2">
                    <a:lumMod val="75000"/>
                  </a:schemeClr>
                </a:solidFill>
              </a:rPr>
              <a:t>and </a:t>
            </a:r>
            <a:r>
              <a:rPr lang="en-US" sz="2900" dirty="0">
                <a:solidFill>
                  <a:schemeClr val="accent2">
                    <a:lumMod val="75000"/>
                  </a:schemeClr>
                </a:solidFill>
              </a:rPr>
              <a:t>classification. </a:t>
            </a:r>
            <a:r>
              <a:rPr lang="en-US" dirty="0"/>
              <a:t/>
            </a:r>
            <a:br>
              <a:rPr lang="en-US" dirty="0"/>
            </a:br>
            <a:endParaRPr lang="en-US" dirty="0"/>
          </a:p>
        </p:txBody>
      </p:sp>
      <p:sp>
        <p:nvSpPr>
          <p:cNvPr id="4" name="TextBox 3"/>
          <p:cNvSpPr txBox="1"/>
          <p:nvPr/>
        </p:nvSpPr>
        <p:spPr>
          <a:xfrm>
            <a:off x="714703" y="189820"/>
            <a:ext cx="7620000" cy="830997"/>
          </a:xfrm>
          <a:prstGeom prst="rect">
            <a:avLst/>
          </a:prstGeom>
          <a:noFill/>
        </p:spPr>
        <p:txBody>
          <a:bodyPr wrap="square" rtlCol="0">
            <a:spAutoFit/>
          </a:bodyPr>
          <a:lstStyle/>
          <a:p>
            <a:r>
              <a:rPr lang="en-US" altLang="en-US" sz="4800" dirty="0" smtClean="0">
                <a:solidFill>
                  <a:schemeClr val="accent2">
                    <a:lumMod val="75000"/>
                  </a:schemeClr>
                </a:solidFill>
              </a:rPr>
              <a:t>Data </a:t>
            </a:r>
            <a:r>
              <a:rPr lang="en-US" altLang="en-US" sz="4800" dirty="0">
                <a:solidFill>
                  <a:schemeClr val="accent2">
                    <a:lumMod val="75000"/>
                  </a:schemeClr>
                </a:solidFill>
              </a:rPr>
              <a:t>Governance Program</a:t>
            </a:r>
            <a:endParaRPr lang="en-US" sz="4800" dirty="0">
              <a:solidFill>
                <a:schemeClr val="accent2">
                  <a:lumMod val="75000"/>
                </a:schemeClr>
              </a:solidFill>
            </a:endParaRPr>
          </a:p>
        </p:txBody>
      </p:sp>
    </p:spTree>
    <p:extLst>
      <p:ext uri="{BB962C8B-B14F-4D97-AF65-F5344CB8AC3E}">
        <p14:creationId xmlns:p14="http://schemas.microsoft.com/office/powerpoint/2010/main" val="16253084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114300" indent="0">
              <a:buNone/>
            </a:pPr>
            <a:r>
              <a:rPr lang="en-US" altLang="en-US" sz="3200" dirty="0"/>
              <a:t>Data Request and Review </a:t>
            </a:r>
            <a:r>
              <a:rPr lang="en-US" altLang="en-US" sz="3200" dirty="0" smtClean="0"/>
              <a:t>Board</a:t>
            </a:r>
          </a:p>
          <a:p>
            <a:r>
              <a:rPr lang="en-US" dirty="0" smtClean="0">
                <a:solidFill>
                  <a:schemeClr val="accent2">
                    <a:lumMod val="75000"/>
                  </a:schemeClr>
                </a:solidFill>
              </a:rPr>
              <a:t>Established </a:t>
            </a:r>
            <a:r>
              <a:rPr lang="en-US" dirty="0">
                <a:solidFill>
                  <a:schemeClr val="accent2">
                    <a:lumMod val="75000"/>
                  </a:schemeClr>
                </a:solidFill>
              </a:rPr>
              <a:t>to support the flow of data and information requests for all data which has been collected or calculated by </a:t>
            </a:r>
            <a:r>
              <a:rPr lang="en-US" dirty="0" smtClean="0">
                <a:solidFill>
                  <a:schemeClr val="accent2">
                    <a:lumMod val="75000"/>
                  </a:schemeClr>
                </a:solidFill>
              </a:rPr>
              <a:t>KSDE.</a:t>
            </a:r>
          </a:p>
          <a:p>
            <a:endParaRPr lang="en-US" dirty="0" smtClean="0">
              <a:solidFill>
                <a:schemeClr val="accent2">
                  <a:lumMod val="75000"/>
                </a:schemeClr>
              </a:solidFill>
            </a:endParaRPr>
          </a:p>
          <a:p>
            <a:r>
              <a:rPr lang="en-US" dirty="0" smtClean="0">
                <a:solidFill>
                  <a:schemeClr val="accent2">
                    <a:lumMod val="75000"/>
                  </a:schemeClr>
                </a:solidFill>
              </a:rPr>
              <a:t>Establishing</a:t>
            </a:r>
            <a:r>
              <a:rPr lang="en-US" dirty="0">
                <a:solidFill>
                  <a:schemeClr val="accent2">
                    <a:lumMod val="75000"/>
                  </a:schemeClr>
                </a:solidFill>
              </a:rPr>
              <a:t>, encouraging, and enforcing policies and procedures for responding to data </a:t>
            </a:r>
            <a:r>
              <a:rPr lang="en-US" dirty="0" smtClean="0">
                <a:solidFill>
                  <a:schemeClr val="accent2">
                    <a:lumMod val="75000"/>
                  </a:schemeClr>
                </a:solidFill>
              </a:rPr>
              <a:t>requests.</a:t>
            </a:r>
          </a:p>
          <a:p>
            <a:endParaRPr lang="en-US" dirty="0" smtClean="0">
              <a:solidFill>
                <a:schemeClr val="accent2">
                  <a:lumMod val="75000"/>
                </a:schemeClr>
              </a:solidFill>
            </a:endParaRPr>
          </a:p>
          <a:p>
            <a:r>
              <a:rPr lang="en-US" dirty="0" smtClean="0">
                <a:solidFill>
                  <a:schemeClr val="accent2">
                    <a:lumMod val="75000"/>
                  </a:schemeClr>
                </a:solidFill>
              </a:rPr>
              <a:t>Providing </a:t>
            </a:r>
            <a:r>
              <a:rPr lang="en-US" dirty="0">
                <a:solidFill>
                  <a:schemeClr val="accent2">
                    <a:lumMod val="75000"/>
                  </a:schemeClr>
                </a:solidFill>
              </a:rPr>
              <a:t>and continually improving standard procedures for </a:t>
            </a:r>
            <a:br>
              <a:rPr lang="en-US" dirty="0">
                <a:solidFill>
                  <a:schemeClr val="accent2">
                    <a:lumMod val="75000"/>
                  </a:schemeClr>
                </a:solidFill>
              </a:rPr>
            </a:br>
            <a:r>
              <a:rPr lang="en-US" dirty="0">
                <a:solidFill>
                  <a:schemeClr val="accent2">
                    <a:lumMod val="75000"/>
                  </a:schemeClr>
                </a:solidFill>
              </a:rPr>
              <a:t>entering, prioritizing, and responding to data requests.</a:t>
            </a:r>
            <a:br>
              <a:rPr lang="en-US" dirty="0">
                <a:solidFill>
                  <a:schemeClr val="accent2">
                    <a:lumMod val="75000"/>
                  </a:schemeClr>
                </a:solidFill>
              </a:rPr>
            </a:br>
            <a:r>
              <a:rPr lang="en-US" dirty="0">
                <a:solidFill>
                  <a:schemeClr val="accent2">
                    <a:lumMod val="75000"/>
                  </a:schemeClr>
                </a:solidFill>
              </a:rPr>
              <a:t/>
            </a:r>
            <a:br>
              <a:rPr lang="en-US" dirty="0">
                <a:solidFill>
                  <a:schemeClr val="accent2">
                    <a:lumMod val="75000"/>
                  </a:schemeClr>
                </a:solidFill>
              </a:rPr>
            </a:br>
            <a:r>
              <a:rPr lang="en-US" sz="2400" dirty="0"/>
              <a:t>Note: KSDE Office of General Counsel determines the legality </a:t>
            </a:r>
            <a:br>
              <a:rPr lang="en-US" sz="2400" dirty="0"/>
            </a:br>
            <a:r>
              <a:rPr lang="en-US" sz="2400" dirty="0"/>
              <a:t>          of data requests</a:t>
            </a:r>
            <a:r>
              <a:rPr lang="en-US" sz="2400" dirty="0" smtClean="0"/>
              <a:t>.</a:t>
            </a:r>
            <a:endParaRPr lang="en-US" dirty="0"/>
          </a:p>
        </p:txBody>
      </p:sp>
      <p:sp>
        <p:nvSpPr>
          <p:cNvPr id="4" name="TextBox 3"/>
          <p:cNvSpPr txBox="1"/>
          <p:nvPr/>
        </p:nvSpPr>
        <p:spPr>
          <a:xfrm>
            <a:off x="714703" y="189820"/>
            <a:ext cx="7620000" cy="830997"/>
          </a:xfrm>
          <a:prstGeom prst="rect">
            <a:avLst/>
          </a:prstGeom>
          <a:noFill/>
        </p:spPr>
        <p:txBody>
          <a:bodyPr wrap="square" rtlCol="0">
            <a:spAutoFit/>
          </a:bodyPr>
          <a:lstStyle/>
          <a:p>
            <a:r>
              <a:rPr lang="en-US" altLang="en-US" sz="4800" dirty="0" smtClean="0">
                <a:solidFill>
                  <a:schemeClr val="accent2">
                    <a:lumMod val="75000"/>
                  </a:schemeClr>
                </a:solidFill>
              </a:rPr>
              <a:t>Data </a:t>
            </a:r>
            <a:r>
              <a:rPr lang="en-US" altLang="en-US" sz="4800" dirty="0">
                <a:solidFill>
                  <a:schemeClr val="accent2">
                    <a:lumMod val="75000"/>
                  </a:schemeClr>
                </a:solidFill>
              </a:rPr>
              <a:t>Governance Program</a:t>
            </a:r>
            <a:endParaRPr lang="en-US" sz="4800" dirty="0">
              <a:solidFill>
                <a:schemeClr val="accent2">
                  <a:lumMod val="75000"/>
                </a:schemeClr>
              </a:solidFill>
            </a:endParaRPr>
          </a:p>
        </p:txBody>
      </p:sp>
    </p:spTree>
    <p:extLst>
      <p:ext uri="{BB962C8B-B14F-4D97-AF65-F5344CB8AC3E}">
        <p14:creationId xmlns:p14="http://schemas.microsoft.com/office/powerpoint/2010/main" val="6762838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00150"/>
            <a:ext cx="7848600" cy="3600450"/>
          </a:xfrm>
        </p:spPr>
        <p:txBody>
          <a:bodyPr>
            <a:normAutofit fontScale="85000" lnSpcReduction="20000"/>
          </a:bodyPr>
          <a:lstStyle/>
          <a:p>
            <a:r>
              <a:rPr lang="en-US" dirty="0"/>
              <a:t>KSDE Data Quality Certification </a:t>
            </a:r>
            <a:r>
              <a:rPr lang="en-US" dirty="0" smtClean="0"/>
              <a:t>Program</a:t>
            </a:r>
          </a:p>
          <a:p>
            <a:pPr lvl="1"/>
            <a:r>
              <a:rPr lang="en-US" dirty="0" smtClean="0">
                <a:solidFill>
                  <a:schemeClr val="accent2"/>
                </a:solidFill>
              </a:rPr>
              <a:t>Instruction </a:t>
            </a:r>
            <a:r>
              <a:rPr lang="en-US" dirty="0">
                <a:solidFill>
                  <a:schemeClr val="accent2"/>
                </a:solidFill>
              </a:rPr>
              <a:t>on general data quality </a:t>
            </a:r>
            <a:r>
              <a:rPr lang="en-US" dirty="0" smtClean="0">
                <a:solidFill>
                  <a:schemeClr val="accent2"/>
                </a:solidFill>
              </a:rPr>
              <a:t>practices, including an overview of the Student Data Privacy Act and FERPA, </a:t>
            </a:r>
            <a:r>
              <a:rPr lang="en-US" dirty="0">
                <a:solidFill>
                  <a:schemeClr val="accent2"/>
                </a:solidFill>
              </a:rPr>
              <a:t>as </a:t>
            </a:r>
            <a:r>
              <a:rPr lang="en-US" dirty="0" smtClean="0">
                <a:solidFill>
                  <a:schemeClr val="accent2"/>
                </a:solidFill>
              </a:rPr>
              <a:t>well </a:t>
            </a:r>
            <a:r>
              <a:rPr lang="en-US" dirty="0">
                <a:solidFill>
                  <a:schemeClr val="accent2"/>
                </a:solidFill>
              </a:rPr>
              <a:t>as intensive role-based training with the KSDE web-based </a:t>
            </a:r>
            <a:r>
              <a:rPr lang="en-US" dirty="0" smtClean="0">
                <a:solidFill>
                  <a:schemeClr val="accent2"/>
                </a:solidFill>
              </a:rPr>
              <a:t>applications</a:t>
            </a:r>
            <a:r>
              <a:rPr lang="en-US" dirty="0">
                <a:solidFill>
                  <a:schemeClr val="accent2"/>
                </a:solidFill>
              </a:rPr>
              <a:t>, including the Kansas Individual Data on Students </a:t>
            </a:r>
            <a:r>
              <a:rPr lang="en-US" dirty="0" smtClean="0">
                <a:solidFill>
                  <a:schemeClr val="accent2"/>
                </a:solidFill>
              </a:rPr>
              <a:t>(</a:t>
            </a:r>
            <a:r>
              <a:rPr lang="en-US" dirty="0">
                <a:solidFill>
                  <a:schemeClr val="accent2"/>
                </a:solidFill>
              </a:rPr>
              <a:t>KIDS) </a:t>
            </a:r>
            <a:r>
              <a:rPr lang="en-US" dirty="0" smtClean="0">
                <a:solidFill>
                  <a:schemeClr val="accent2"/>
                </a:solidFill>
              </a:rPr>
              <a:t>system.</a:t>
            </a:r>
          </a:p>
          <a:p>
            <a:pPr marL="411480" lvl="1" indent="0">
              <a:buNone/>
            </a:pPr>
            <a:r>
              <a:rPr lang="en-US" sz="2800" dirty="0" smtClean="0"/>
              <a:t>KSDE Security Awareness Metric (SAM) </a:t>
            </a:r>
          </a:p>
          <a:p>
            <a:pPr lvl="2"/>
            <a:r>
              <a:rPr lang="en-US" dirty="0" smtClean="0">
                <a:solidFill>
                  <a:schemeClr val="accent2"/>
                </a:solidFill>
              </a:rPr>
              <a:t>KSDE </a:t>
            </a:r>
            <a:r>
              <a:rPr lang="en-US" dirty="0">
                <a:solidFill>
                  <a:schemeClr val="accent2"/>
                </a:solidFill>
              </a:rPr>
              <a:t>employees and contractors are required to complete </a:t>
            </a:r>
            <a:r>
              <a:rPr lang="en-US" dirty="0" smtClean="0">
                <a:solidFill>
                  <a:schemeClr val="accent2"/>
                </a:solidFill>
              </a:rPr>
              <a:t>the </a:t>
            </a:r>
            <a:r>
              <a:rPr lang="en-US" dirty="0">
                <a:solidFill>
                  <a:schemeClr val="accent2"/>
                </a:solidFill>
              </a:rPr>
              <a:t>Security Awareness Metric (SAM) within the first two </a:t>
            </a:r>
            <a:r>
              <a:rPr lang="en-US" dirty="0" smtClean="0">
                <a:solidFill>
                  <a:schemeClr val="accent2"/>
                </a:solidFill>
              </a:rPr>
              <a:t>days </a:t>
            </a:r>
            <a:r>
              <a:rPr lang="en-US" dirty="0">
                <a:solidFill>
                  <a:schemeClr val="accent2"/>
                </a:solidFill>
              </a:rPr>
              <a:t>of employment. </a:t>
            </a:r>
            <a:endParaRPr lang="en-US" dirty="0" smtClean="0">
              <a:solidFill>
                <a:schemeClr val="accent2"/>
              </a:solidFill>
            </a:endParaRPr>
          </a:p>
          <a:p>
            <a:pPr lvl="2"/>
            <a:r>
              <a:rPr lang="en-US" dirty="0" smtClean="0">
                <a:solidFill>
                  <a:schemeClr val="accent2"/>
                </a:solidFill>
              </a:rPr>
              <a:t>Results reviewed and tracked by agency IT Security staff.</a:t>
            </a:r>
          </a:p>
          <a:p>
            <a:r>
              <a:rPr lang="en-US" dirty="0" smtClean="0"/>
              <a:t>Security </a:t>
            </a:r>
            <a:r>
              <a:rPr lang="en-US" dirty="0"/>
              <a:t>Awareness and Data Security </a:t>
            </a:r>
            <a:r>
              <a:rPr lang="en-US" dirty="0" smtClean="0"/>
              <a:t>Training</a:t>
            </a:r>
          </a:p>
          <a:p>
            <a:pPr lvl="1"/>
            <a:r>
              <a:rPr lang="en-US" dirty="0" smtClean="0">
                <a:solidFill>
                  <a:schemeClr val="accent2"/>
                </a:solidFill>
              </a:rPr>
              <a:t>All </a:t>
            </a:r>
            <a:r>
              <a:rPr lang="en-US" dirty="0">
                <a:solidFill>
                  <a:schemeClr val="accent2"/>
                </a:solidFill>
              </a:rPr>
              <a:t>KSDE users are required to attend these </a:t>
            </a:r>
            <a:r>
              <a:rPr lang="en-US" dirty="0" smtClean="0">
                <a:solidFill>
                  <a:schemeClr val="accent2"/>
                </a:solidFill>
              </a:rPr>
              <a:t>updated sessions </a:t>
            </a:r>
            <a:r>
              <a:rPr lang="en-US" dirty="0">
                <a:solidFill>
                  <a:schemeClr val="accent2"/>
                </a:solidFill>
              </a:rPr>
              <a:t>annually</a:t>
            </a:r>
            <a:r>
              <a:rPr lang="en-US" dirty="0" smtClean="0">
                <a:solidFill>
                  <a:schemeClr val="accent2"/>
                </a:solidFill>
              </a:rPr>
              <a:t>.</a:t>
            </a:r>
          </a:p>
          <a:p>
            <a:pPr lvl="2"/>
            <a:r>
              <a:rPr lang="en-US" dirty="0" smtClean="0">
                <a:solidFill>
                  <a:schemeClr val="accent2"/>
                </a:solidFill>
              </a:rPr>
              <a:t>Again, these requirements are reported and tracked by agency IT Security staff.</a:t>
            </a:r>
            <a:endParaRPr lang="en-US" dirty="0">
              <a:solidFill>
                <a:schemeClr val="accent2"/>
              </a:solidFill>
            </a:endParaRPr>
          </a:p>
        </p:txBody>
      </p:sp>
      <p:sp>
        <p:nvSpPr>
          <p:cNvPr id="4" name="TextBox 3"/>
          <p:cNvSpPr txBox="1"/>
          <p:nvPr/>
        </p:nvSpPr>
        <p:spPr>
          <a:xfrm>
            <a:off x="714703" y="189820"/>
            <a:ext cx="7620000" cy="769441"/>
          </a:xfrm>
          <a:prstGeom prst="rect">
            <a:avLst/>
          </a:prstGeom>
          <a:noFill/>
        </p:spPr>
        <p:txBody>
          <a:bodyPr wrap="square" rtlCol="0">
            <a:spAutoFit/>
          </a:bodyPr>
          <a:lstStyle/>
          <a:p>
            <a:r>
              <a:rPr lang="en-US" altLang="en-US" sz="4400" dirty="0" smtClean="0">
                <a:solidFill>
                  <a:schemeClr val="accent2">
                    <a:lumMod val="75000"/>
                  </a:schemeClr>
                </a:solidFill>
              </a:rPr>
              <a:t>Staff Training</a:t>
            </a:r>
            <a:endParaRPr lang="en-US" sz="4400" dirty="0">
              <a:solidFill>
                <a:schemeClr val="accent2">
                  <a:lumMod val="75000"/>
                </a:schemeClr>
              </a:solidFill>
            </a:endParaRPr>
          </a:p>
        </p:txBody>
      </p:sp>
    </p:spTree>
    <p:extLst>
      <p:ext uri="{BB962C8B-B14F-4D97-AF65-F5344CB8AC3E}">
        <p14:creationId xmlns:p14="http://schemas.microsoft.com/office/powerpoint/2010/main" val="27980389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19150"/>
            <a:ext cx="7620000" cy="3981450"/>
          </a:xfrm>
        </p:spPr>
        <p:txBody>
          <a:bodyPr>
            <a:normAutofit fontScale="77500" lnSpcReduction="20000"/>
          </a:bodyPr>
          <a:lstStyle/>
          <a:p>
            <a:r>
              <a:rPr lang="en-US" dirty="0"/>
              <a:t>KSDE Collects Data </a:t>
            </a:r>
            <a:r>
              <a:rPr lang="en-US" dirty="0" smtClean="0"/>
              <a:t>for:</a:t>
            </a:r>
          </a:p>
          <a:p>
            <a:pPr lvl="1"/>
            <a:r>
              <a:rPr lang="en-US" dirty="0" smtClean="0"/>
              <a:t>State </a:t>
            </a:r>
            <a:r>
              <a:rPr lang="en-US" dirty="0"/>
              <a:t>and Federal </a:t>
            </a:r>
            <a:r>
              <a:rPr lang="en-US" dirty="0" smtClean="0"/>
              <a:t>requirements</a:t>
            </a:r>
          </a:p>
          <a:p>
            <a:pPr lvl="1"/>
            <a:r>
              <a:rPr lang="en-US" dirty="0" smtClean="0"/>
              <a:t>Program participation</a:t>
            </a:r>
          </a:p>
          <a:p>
            <a:pPr lvl="1"/>
            <a:r>
              <a:rPr lang="en-US" dirty="0" smtClean="0"/>
              <a:t>State </a:t>
            </a:r>
            <a:r>
              <a:rPr lang="en-US" dirty="0"/>
              <a:t>assessments and School </a:t>
            </a:r>
            <a:r>
              <a:rPr lang="en-US" dirty="0" smtClean="0"/>
              <a:t>Accountability</a:t>
            </a:r>
          </a:p>
          <a:p>
            <a:pPr lvl="1"/>
            <a:r>
              <a:rPr lang="en-US" dirty="0" smtClean="0"/>
              <a:t>Provide </a:t>
            </a:r>
            <a:r>
              <a:rPr lang="en-US" dirty="0"/>
              <a:t>data to districts to monitor programs and inform </a:t>
            </a:r>
            <a:r>
              <a:rPr lang="en-US" dirty="0" smtClean="0"/>
              <a:t>instruction</a:t>
            </a:r>
          </a:p>
          <a:p>
            <a:r>
              <a:rPr lang="en-US" dirty="0" smtClean="0"/>
              <a:t>KSDE </a:t>
            </a:r>
            <a:r>
              <a:rPr lang="en-US" dirty="0"/>
              <a:t>Data Security consists of: </a:t>
            </a:r>
            <a:endParaRPr lang="en-US" dirty="0" smtClean="0"/>
          </a:p>
          <a:p>
            <a:pPr lvl="1"/>
            <a:r>
              <a:rPr lang="en-US" dirty="0" smtClean="0">
                <a:solidFill>
                  <a:schemeClr val="accent2">
                    <a:lumMod val="75000"/>
                  </a:schemeClr>
                </a:solidFill>
              </a:rPr>
              <a:t>Technology </a:t>
            </a:r>
            <a:r>
              <a:rPr lang="en-US" dirty="0">
                <a:solidFill>
                  <a:schemeClr val="accent2">
                    <a:lumMod val="75000"/>
                  </a:schemeClr>
                </a:solidFill>
              </a:rPr>
              <a:t>and </a:t>
            </a:r>
            <a:r>
              <a:rPr lang="en-US" dirty="0" smtClean="0">
                <a:solidFill>
                  <a:schemeClr val="accent2">
                    <a:lumMod val="75000"/>
                  </a:schemeClr>
                </a:solidFill>
              </a:rPr>
              <a:t>systems</a:t>
            </a:r>
          </a:p>
          <a:p>
            <a:pPr lvl="2"/>
            <a:r>
              <a:rPr lang="en-US" dirty="0" smtClean="0"/>
              <a:t>Industry </a:t>
            </a:r>
            <a:r>
              <a:rPr lang="en-US" dirty="0"/>
              <a:t>recognized technology </a:t>
            </a:r>
            <a:r>
              <a:rPr lang="en-US" dirty="0" smtClean="0"/>
              <a:t>systems</a:t>
            </a:r>
          </a:p>
          <a:p>
            <a:pPr lvl="2"/>
            <a:r>
              <a:rPr lang="en-US" dirty="0" smtClean="0"/>
              <a:t>Intelligent </a:t>
            </a:r>
            <a:r>
              <a:rPr lang="en-US" dirty="0"/>
              <a:t>security based network </a:t>
            </a:r>
            <a:r>
              <a:rPr lang="en-US" dirty="0" smtClean="0"/>
              <a:t>design</a:t>
            </a:r>
          </a:p>
          <a:p>
            <a:pPr lvl="2"/>
            <a:r>
              <a:rPr lang="en-US" dirty="0" smtClean="0"/>
              <a:t>Authentication, </a:t>
            </a:r>
            <a:r>
              <a:rPr lang="en-US" dirty="0"/>
              <a:t>Authorization and </a:t>
            </a:r>
            <a:r>
              <a:rPr lang="en-US" dirty="0" smtClean="0"/>
              <a:t>Accounting</a:t>
            </a:r>
          </a:p>
          <a:p>
            <a:pPr lvl="1"/>
            <a:r>
              <a:rPr lang="en-US" dirty="0" smtClean="0">
                <a:solidFill>
                  <a:schemeClr val="accent2">
                    <a:lumMod val="75000"/>
                  </a:schemeClr>
                </a:solidFill>
              </a:rPr>
              <a:t>Policy</a:t>
            </a:r>
            <a:r>
              <a:rPr lang="en-US" dirty="0">
                <a:solidFill>
                  <a:schemeClr val="accent2">
                    <a:lumMod val="75000"/>
                  </a:schemeClr>
                </a:solidFill>
              </a:rPr>
              <a:t>, Procedure and </a:t>
            </a:r>
            <a:r>
              <a:rPr lang="en-US" dirty="0" smtClean="0">
                <a:solidFill>
                  <a:schemeClr val="accent2">
                    <a:lumMod val="75000"/>
                  </a:schemeClr>
                </a:solidFill>
              </a:rPr>
              <a:t>Programs</a:t>
            </a:r>
          </a:p>
          <a:p>
            <a:pPr lvl="2"/>
            <a:r>
              <a:rPr lang="en-US" dirty="0" smtClean="0"/>
              <a:t>Security </a:t>
            </a:r>
            <a:r>
              <a:rPr lang="en-US" dirty="0"/>
              <a:t>policies </a:t>
            </a:r>
            <a:endParaRPr lang="en-US" dirty="0" smtClean="0"/>
          </a:p>
          <a:p>
            <a:pPr lvl="2"/>
            <a:r>
              <a:rPr lang="en-US" dirty="0" smtClean="0"/>
              <a:t>Formal Data Governance Program</a:t>
            </a:r>
          </a:p>
          <a:p>
            <a:pPr lvl="2"/>
            <a:r>
              <a:rPr lang="en-US" dirty="0" smtClean="0"/>
              <a:t>Staff Training</a:t>
            </a:r>
            <a:endParaRPr lang="en-US" dirty="0"/>
          </a:p>
        </p:txBody>
      </p:sp>
      <p:sp>
        <p:nvSpPr>
          <p:cNvPr id="4" name="TextBox 3"/>
          <p:cNvSpPr txBox="1"/>
          <p:nvPr/>
        </p:nvSpPr>
        <p:spPr>
          <a:xfrm>
            <a:off x="714703" y="189820"/>
            <a:ext cx="7620000" cy="584775"/>
          </a:xfrm>
          <a:prstGeom prst="rect">
            <a:avLst/>
          </a:prstGeom>
          <a:noFill/>
        </p:spPr>
        <p:txBody>
          <a:bodyPr wrap="square" rtlCol="0">
            <a:spAutoFit/>
          </a:bodyPr>
          <a:lstStyle/>
          <a:p>
            <a:r>
              <a:rPr lang="en-US" altLang="en-US" sz="3200" dirty="0" smtClean="0">
                <a:solidFill>
                  <a:schemeClr val="accent2">
                    <a:lumMod val="75000"/>
                  </a:schemeClr>
                </a:solidFill>
              </a:rPr>
              <a:t>Summary</a:t>
            </a:r>
            <a:endParaRPr lang="en-US" sz="3200" dirty="0">
              <a:solidFill>
                <a:schemeClr val="accent2">
                  <a:lumMod val="75000"/>
                </a:schemeClr>
              </a:solidFill>
            </a:endParaRPr>
          </a:p>
        </p:txBody>
      </p:sp>
    </p:spTree>
    <p:extLst>
      <p:ext uri="{BB962C8B-B14F-4D97-AF65-F5344CB8AC3E}">
        <p14:creationId xmlns:p14="http://schemas.microsoft.com/office/powerpoint/2010/main" val="1565404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05979"/>
            <a:ext cx="6705600" cy="857250"/>
          </a:xfrm>
        </p:spPr>
        <p:txBody>
          <a:bodyPr>
            <a:normAutofit fontScale="90000"/>
          </a:bodyPr>
          <a:lstStyle/>
          <a:p>
            <a:r>
              <a:rPr lang="en-US" dirty="0" smtClean="0"/>
              <a:t>KIDS: Kansas Individual Data </a:t>
            </a:r>
            <a:br>
              <a:rPr lang="en-US" dirty="0" smtClean="0"/>
            </a:br>
            <a:r>
              <a:rPr lang="en-US" dirty="0" smtClean="0"/>
              <a:t>on Students</a:t>
            </a:r>
            <a:endParaRPr lang="en-US" dirty="0"/>
          </a:p>
        </p:txBody>
      </p:sp>
      <p:sp>
        <p:nvSpPr>
          <p:cNvPr id="3" name="Content Placeholder 2"/>
          <p:cNvSpPr>
            <a:spLocks noGrp="1"/>
          </p:cNvSpPr>
          <p:nvPr>
            <p:ph idx="1"/>
          </p:nvPr>
        </p:nvSpPr>
        <p:spPr>
          <a:xfrm>
            <a:off x="457200" y="1200150"/>
            <a:ext cx="7924800" cy="3810000"/>
          </a:xfrm>
        </p:spPr>
        <p:txBody>
          <a:bodyPr>
            <a:normAutofit fontScale="92500" lnSpcReduction="10000"/>
          </a:bodyPr>
          <a:lstStyle/>
          <a:p>
            <a:pPr lvl="0"/>
            <a:endParaRPr lang="en-US" sz="2200" b="1" dirty="0" smtClean="0">
              <a:latin typeface="Cambria" panose="02040503050406030204" pitchFamily="18" charset="0"/>
            </a:endParaRPr>
          </a:p>
          <a:p>
            <a:pPr lvl="0"/>
            <a:r>
              <a:rPr lang="en-US" sz="2200" b="1" dirty="0">
                <a:latin typeface="Cambria" panose="02040503050406030204" pitchFamily="18" charset="0"/>
              </a:rPr>
              <a:t>KIDS is the </a:t>
            </a:r>
            <a:r>
              <a:rPr lang="en-US" sz="2200" b="1" dirty="0">
                <a:latin typeface="Cambria" panose="02040503050406030204" pitchFamily="18" charset="0"/>
              </a:rPr>
              <a:t>core Statewide </a:t>
            </a:r>
            <a:r>
              <a:rPr lang="en-US" sz="2200" b="1" dirty="0">
                <a:latin typeface="Cambria" panose="02040503050406030204" pitchFamily="18" charset="0"/>
              </a:rPr>
              <a:t>Longitudinal Data </a:t>
            </a:r>
            <a:r>
              <a:rPr lang="en-US" sz="2200" b="1" dirty="0" smtClean="0">
                <a:latin typeface="Cambria" panose="02040503050406030204" pitchFamily="18" charset="0"/>
              </a:rPr>
              <a:t>System</a:t>
            </a:r>
          </a:p>
          <a:p>
            <a:pPr marL="114300" lvl="0" indent="0">
              <a:buNone/>
            </a:pPr>
            <a:r>
              <a:rPr lang="en-US" sz="2200" b="1" dirty="0" smtClean="0">
                <a:latin typeface="Cambria" panose="02040503050406030204" pitchFamily="18" charset="0"/>
              </a:rPr>
              <a:t>     data </a:t>
            </a:r>
            <a:r>
              <a:rPr lang="en-US" sz="2200" b="1" dirty="0">
                <a:latin typeface="Cambria" panose="02040503050406030204" pitchFamily="18" charset="0"/>
              </a:rPr>
              <a:t>collection </a:t>
            </a:r>
            <a:r>
              <a:rPr lang="en-US" sz="2200" b="1" dirty="0" smtClean="0">
                <a:latin typeface="Cambria" panose="02040503050406030204" pitchFamily="18" charset="0"/>
              </a:rPr>
              <a:t>system in Kansas.</a:t>
            </a:r>
          </a:p>
          <a:p>
            <a:r>
              <a:rPr lang="en-US" sz="2200" b="1" dirty="0" smtClean="0">
                <a:latin typeface="Cambria" panose="02040503050406030204" pitchFamily="18" charset="0"/>
              </a:rPr>
              <a:t>KIDS </a:t>
            </a:r>
            <a:r>
              <a:rPr lang="en-US" sz="2200" b="1" dirty="0">
                <a:latin typeface="Cambria" panose="02040503050406030204" pitchFamily="18" charset="0"/>
              </a:rPr>
              <a:t>assigns </a:t>
            </a:r>
            <a:r>
              <a:rPr lang="en-US" sz="2200" b="1" dirty="0" smtClean="0">
                <a:latin typeface="Cambria" panose="02040503050406030204" pitchFamily="18" charset="0"/>
              </a:rPr>
              <a:t>unique IDs which </a:t>
            </a:r>
            <a:r>
              <a:rPr lang="en-US" sz="2200" b="1" dirty="0">
                <a:latin typeface="Cambria" panose="02040503050406030204" pitchFamily="18" charset="0"/>
              </a:rPr>
              <a:t>follow students as they move between programs, schools, and districts.</a:t>
            </a:r>
          </a:p>
          <a:p>
            <a:pPr lvl="1"/>
            <a:r>
              <a:rPr lang="en-US" sz="2200" dirty="0" smtClean="0">
                <a:latin typeface="Cambria" panose="02040503050406030204" pitchFamily="18" charset="0"/>
              </a:rPr>
              <a:t>Note </a:t>
            </a:r>
            <a:r>
              <a:rPr lang="en-US" sz="2200" dirty="0">
                <a:latin typeface="Cambria" panose="02040503050406030204" pitchFamily="18" charset="0"/>
              </a:rPr>
              <a:t>that we do not collect or use </a:t>
            </a:r>
            <a:r>
              <a:rPr lang="en-US" sz="2200" dirty="0" smtClean="0">
                <a:latin typeface="Cambria" panose="02040503050406030204" pitchFamily="18" charset="0"/>
              </a:rPr>
              <a:t>SSNs in KIDS.</a:t>
            </a:r>
            <a:endParaRPr lang="en-US" sz="2200" dirty="0">
              <a:latin typeface="Cambria" panose="02040503050406030204" pitchFamily="18" charset="0"/>
            </a:endParaRPr>
          </a:p>
          <a:p>
            <a:pPr lvl="0"/>
            <a:r>
              <a:rPr lang="en-US" sz="2200" b="1" dirty="0" smtClean="0">
                <a:latin typeface="Cambria" panose="02040503050406030204" pitchFamily="18" charset="0"/>
              </a:rPr>
              <a:t>KIDS eliminates ID duplication </a:t>
            </a:r>
            <a:r>
              <a:rPr lang="en-US" sz="2200" b="1" dirty="0">
                <a:latin typeface="Cambria" panose="02040503050406030204" pitchFamily="18" charset="0"/>
              </a:rPr>
              <a:t>and supports management of longitudinal records for state and federal </a:t>
            </a:r>
            <a:r>
              <a:rPr lang="en-US" sz="2200" b="1" dirty="0" smtClean="0">
                <a:latin typeface="Cambria" panose="02040503050406030204" pitchFamily="18" charset="0"/>
              </a:rPr>
              <a:t>reporting as well as program </a:t>
            </a:r>
            <a:r>
              <a:rPr lang="en-US" sz="2200" b="1" dirty="0">
                <a:latin typeface="Cambria" panose="02040503050406030204" pitchFamily="18" charset="0"/>
              </a:rPr>
              <a:t>monitoring</a:t>
            </a:r>
            <a:r>
              <a:rPr lang="en-US" sz="2200" b="1" dirty="0" smtClean="0">
                <a:latin typeface="Cambria" panose="02040503050406030204" pitchFamily="18" charset="0"/>
              </a:rPr>
              <a:t>.</a:t>
            </a:r>
          </a:p>
          <a:p>
            <a:pPr marL="114300" lvl="0" indent="0">
              <a:buNone/>
            </a:pPr>
            <a:endParaRPr lang="en-US" sz="2000" b="1" dirty="0">
              <a:latin typeface="Cambria" panose="02040503050406030204" pitchFamily="18" charset="0"/>
            </a:endParaRPr>
          </a:p>
          <a:p>
            <a:r>
              <a:rPr lang="en-US" sz="1700" dirty="0">
                <a:hlinkClick r:id="rId2"/>
              </a:rPr>
              <a:t>http://</a:t>
            </a:r>
            <a:r>
              <a:rPr lang="en-US" sz="1700" dirty="0" smtClean="0">
                <a:hlinkClick r:id="rId2"/>
              </a:rPr>
              <a:t>ksde.org/Portals/0/Communications/Publications/Fact%20Sheets/FACT_SHEET_Data_Coll_1214.pdf</a:t>
            </a:r>
            <a:endParaRPr lang="en-US" sz="1700" dirty="0" smtClean="0"/>
          </a:p>
          <a:p>
            <a:endParaRPr lang="en-US" sz="15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197927">
            <a:off x="7168850" y="386227"/>
            <a:ext cx="1816699" cy="16318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142623"/>
            <a:ext cx="1156953" cy="1005840"/>
          </a:xfrm>
          <a:prstGeom prst="rect">
            <a:avLst/>
          </a:prstGeom>
        </p:spPr>
      </p:pic>
    </p:spTree>
    <p:extLst>
      <p:ext uri="{BB962C8B-B14F-4D97-AF65-F5344CB8AC3E}">
        <p14:creationId xmlns:p14="http://schemas.microsoft.com/office/powerpoint/2010/main" val="5994653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US" sz="2000" dirty="0" smtClean="0"/>
              <a:t/>
            </a:r>
            <a:br>
              <a:rPr lang="en-US" sz="2000" dirty="0" smtClean="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endParaRPr lang="en-US" sz="2000" dirty="0"/>
          </a:p>
        </p:txBody>
      </p:sp>
      <p:sp>
        <p:nvSpPr>
          <p:cNvPr id="3" name="Content Placeholder 2"/>
          <p:cNvSpPr>
            <a:spLocks noGrp="1"/>
          </p:cNvSpPr>
          <p:nvPr>
            <p:ph idx="1"/>
          </p:nvPr>
        </p:nvSpPr>
        <p:spPr/>
        <p:txBody>
          <a:bodyPr/>
          <a:lstStyle/>
          <a:p>
            <a:r>
              <a:rPr lang="en-US"/>
              <a:t>Contact </a:t>
            </a:r>
            <a:br>
              <a:rPr lang="en-US"/>
            </a:br>
            <a:r>
              <a:rPr lang="en-US"/>
              <a:t>Lane Wiley </a:t>
            </a:r>
            <a:br>
              <a:rPr lang="en-US"/>
            </a:br>
            <a:r>
              <a:rPr lang="en-US"/>
              <a:t>Director of Information Technology</a:t>
            </a:r>
            <a:br>
              <a:rPr lang="en-US"/>
            </a:br>
            <a:r>
              <a:rPr lang="en-US"/>
              <a:t>785-296-7931</a:t>
            </a:r>
            <a:br>
              <a:rPr lang="en-US"/>
            </a:br>
            <a:endParaRPr lang="en-US"/>
          </a:p>
        </p:txBody>
      </p:sp>
      <p:sp>
        <p:nvSpPr>
          <p:cNvPr id="4" name="TextBox 3"/>
          <p:cNvSpPr txBox="1"/>
          <p:nvPr/>
        </p:nvSpPr>
        <p:spPr>
          <a:xfrm>
            <a:off x="714703" y="189820"/>
            <a:ext cx="7620000" cy="830997"/>
          </a:xfrm>
          <a:prstGeom prst="rect">
            <a:avLst/>
          </a:prstGeom>
          <a:noFill/>
        </p:spPr>
        <p:txBody>
          <a:bodyPr wrap="square" rtlCol="0">
            <a:spAutoFit/>
          </a:bodyPr>
          <a:lstStyle/>
          <a:p>
            <a:r>
              <a:rPr lang="en-US" sz="4800" dirty="0" smtClean="0">
                <a:solidFill>
                  <a:schemeClr val="accent2">
                    <a:lumMod val="75000"/>
                  </a:schemeClr>
                </a:solidFill>
              </a:rPr>
              <a:t>Questions????</a:t>
            </a:r>
            <a:endParaRPr lang="en-US" sz="4800" dirty="0">
              <a:solidFill>
                <a:schemeClr val="accent2">
                  <a:lumMod val="75000"/>
                </a:schemeClr>
              </a:solidFill>
            </a:endParaRPr>
          </a:p>
        </p:txBody>
      </p:sp>
    </p:spTree>
    <p:extLst>
      <p:ext uri="{BB962C8B-B14F-4D97-AF65-F5344CB8AC3E}">
        <p14:creationId xmlns:p14="http://schemas.microsoft.com/office/powerpoint/2010/main" val="3292816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7620000" cy="613171"/>
          </a:xfrm>
        </p:spPr>
        <p:txBody>
          <a:bodyPr>
            <a:normAutofit fontScale="90000"/>
          </a:bodyPr>
          <a:lstStyle/>
          <a:p>
            <a:r>
              <a:rPr lang="en-US" altLang="en-US" dirty="0" smtClean="0">
                <a:latin typeface="Cambria" panose="02040503050406030204" pitchFamily="18" charset="0"/>
              </a:rPr>
              <a:t>SLDS Data Collections</a:t>
            </a:r>
            <a:endParaRPr lang="en-US" dirty="0"/>
          </a:p>
        </p:txBody>
      </p:sp>
      <p:sp>
        <p:nvSpPr>
          <p:cNvPr id="3" name="Content Placeholder 2"/>
          <p:cNvSpPr>
            <a:spLocks noGrp="1"/>
          </p:cNvSpPr>
          <p:nvPr>
            <p:ph idx="1"/>
          </p:nvPr>
        </p:nvSpPr>
        <p:spPr>
          <a:xfrm>
            <a:off x="457200" y="1200150"/>
            <a:ext cx="7620000" cy="3657600"/>
          </a:xfrm>
        </p:spPr>
        <p:txBody>
          <a:bodyPr>
            <a:normAutofit fontScale="85000" lnSpcReduction="20000"/>
          </a:bodyPr>
          <a:lstStyle/>
          <a:p>
            <a:pPr lvl="0"/>
            <a:r>
              <a:rPr lang="en-US" sz="2600" b="1" dirty="0">
                <a:latin typeface="Cambria" panose="02040503050406030204" pitchFamily="18" charset="0"/>
              </a:rPr>
              <a:t>Demographic</a:t>
            </a:r>
            <a:endParaRPr lang="en-US" sz="2600" dirty="0">
              <a:latin typeface="Cambria" panose="02040503050406030204" pitchFamily="18" charset="0"/>
            </a:endParaRPr>
          </a:p>
          <a:p>
            <a:pPr lvl="1"/>
            <a:r>
              <a:rPr lang="en-US" sz="2400" dirty="0">
                <a:solidFill>
                  <a:schemeClr val="accent2">
                    <a:lumMod val="75000"/>
                  </a:schemeClr>
                </a:solidFill>
                <a:latin typeface="Cambria" panose="02040503050406030204" pitchFamily="18" charset="0"/>
              </a:rPr>
              <a:t>Name, Birthdate, Race/Ethnicity, Gender</a:t>
            </a:r>
          </a:p>
          <a:p>
            <a:pPr lvl="0"/>
            <a:r>
              <a:rPr lang="en-US" sz="2600" b="1" dirty="0">
                <a:latin typeface="Cambria" panose="02040503050406030204" pitchFamily="18" charset="0"/>
              </a:rPr>
              <a:t>Transportation</a:t>
            </a:r>
          </a:p>
          <a:p>
            <a:pPr lvl="1"/>
            <a:r>
              <a:rPr lang="en-US" sz="2400" dirty="0">
                <a:solidFill>
                  <a:schemeClr val="accent2">
                    <a:lumMod val="75000"/>
                  </a:schemeClr>
                </a:solidFill>
                <a:latin typeface="Cambria" panose="02040503050406030204" pitchFamily="18" charset="0"/>
              </a:rPr>
              <a:t>Miles transported, Round Trip, Address, Non-resident</a:t>
            </a:r>
          </a:p>
          <a:p>
            <a:pPr lvl="0"/>
            <a:r>
              <a:rPr lang="en-US" sz="2600" b="1" dirty="0">
                <a:latin typeface="Cambria" panose="02040503050406030204" pitchFamily="18" charset="0"/>
              </a:rPr>
              <a:t>Enrollment and Attendance</a:t>
            </a:r>
          </a:p>
          <a:p>
            <a:pPr lvl="1"/>
            <a:r>
              <a:rPr lang="en-US" sz="2400" dirty="0">
                <a:solidFill>
                  <a:schemeClr val="accent2">
                    <a:lumMod val="75000"/>
                  </a:schemeClr>
                </a:solidFill>
                <a:latin typeface="Cambria" panose="02040503050406030204" pitchFamily="18" charset="0"/>
              </a:rPr>
              <a:t>School (Attendance/Accountability/Funding), Residence District</a:t>
            </a:r>
          </a:p>
          <a:p>
            <a:pPr lvl="1"/>
            <a:r>
              <a:rPr lang="en-US" sz="2400" dirty="0">
                <a:solidFill>
                  <a:schemeClr val="accent2">
                    <a:lumMod val="75000"/>
                  </a:schemeClr>
                </a:solidFill>
                <a:latin typeface="Cambria" panose="02040503050406030204" pitchFamily="18" charset="0"/>
              </a:rPr>
              <a:t>Days </a:t>
            </a:r>
            <a:r>
              <a:rPr lang="en-US" sz="2400" dirty="0" smtClean="0">
                <a:solidFill>
                  <a:schemeClr val="accent2">
                    <a:lumMod val="75000"/>
                  </a:schemeClr>
                </a:solidFill>
                <a:latin typeface="Cambria" panose="02040503050406030204" pitchFamily="18" charset="0"/>
              </a:rPr>
              <a:t>enrolled, Attendance</a:t>
            </a:r>
            <a:r>
              <a:rPr lang="en-US" sz="2400" dirty="0">
                <a:solidFill>
                  <a:schemeClr val="accent2">
                    <a:lumMod val="75000"/>
                  </a:schemeClr>
                </a:solidFill>
                <a:latin typeface="Cambria" panose="02040503050406030204" pitchFamily="18" charset="0"/>
              </a:rPr>
              <a:t>, Truancy</a:t>
            </a:r>
          </a:p>
          <a:p>
            <a:pPr lvl="1"/>
            <a:r>
              <a:rPr lang="en-US" sz="2400" dirty="0">
                <a:solidFill>
                  <a:schemeClr val="accent2">
                    <a:lumMod val="75000"/>
                  </a:schemeClr>
                </a:solidFill>
                <a:latin typeface="Cambria" panose="02040503050406030204" pitchFamily="18" charset="0"/>
              </a:rPr>
              <a:t>Minutes Enrolled, Concurrent </a:t>
            </a:r>
            <a:r>
              <a:rPr lang="en-US" sz="2400" dirty="0" smtClean="0">
                <a:solidFill>
                  <a:schemeClr val="accent2">
                    <a:lumMod val="75000"/>
                  </a:schemeClr>
                </a:solidFill>
                <a:latin typeface="Cambria" panose="02040503050406030204" pitchFamily="18" charset="0"/>
              </a:rPr>
              <a:t>School Enrollment</a:t>
            </a:r>
            <a:endParaRPr lang="en-US" sz="2400" dirty="0">
              <a:solidFill>
                <a:schemeClr val="accent2">
                  <a:lumMod val="75000"/>
                </a:schemeClr>
              </a:solidFill>
              <a:latin typeface="Cambria" panose="02040503050406030204" pitchFamily="18" charset="0"/>
            </a:endParaRPr>
          </a:p>
          <a:p>
            <a:pPr lvl="1"/>
            <a:r>
              <a:rPr lang="en-US" sz="2400" dirty="0">
                <a:solidFill>
                  <a:schemeClr val="accent2">
                    <a:lumMod val="75000"/>
                  </a:schemeClr>
                </a:solidFill>
                <a:latin typeface="Cambria" panose="02040503050406030204" pitchFamily="18" charset="0"/>
              </a:rPr>
              <a:t>Exit Withdrawal Date / Type, </a:t>
            </a:r>
            <a:r>
              <a:rPr lang="en-US" sz="2400" dirty="0" smtClean="0">
                <a:solidFill>
                  <a:schemeClr val="accent2">
                    <a:lumMod val="75000"/>
                  </a:schemeClr>
                </a:solidFill>
                <a:latin typeface="Cambria" panose="02040503050406030204" pitchFamily="18" charset="0"/>
              </a:rPr>
              <a:t>Ex; Dropouts, Transfers</a:t>
            </a:r>
            <a:endParaRPr lang="en-US" sz="2400" dirty="0">
              <a:solidFill>
                <a:schemeClr val="accent2">
                  <a:lumMod val="75000"/>
                </a:schemeClr>
              </a:solidFill>
              <a:latin typeface="Cambria" panose="02040503050406030204" pitchFamily="18" charset="0"/>
            </a:endParaRPr>
          </a:p>
          <a:p>
            <a:pPr lvl="1"/>
            <a:r>
              <a:rPr lang="en-US" sz="2400" dirty="0">
                <a:solidFill>
                  <a:schemeClr val="accent2">
                    <a:lumMod val="75000"/>
                  </a:schemeClr>
                </a:solidFill>
                <a:latin typeface="Cambria" panose="02040503050406030204" pitchFamily="18" charset="0"/>
              </a:rPr>
              <a:t>Post Graduation Plans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742950"/>
            <a:ext cx="1447800" cy="1447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71866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Cambria" panose="02040503050406030204" pitchFamily="18" charset="0"/>
              </a:rPr>
              <a:t>SLDS Data Collections</a:t>
            </a:r>
            <a:endParaRPr lang="en-US" dirty="0"/>
          </a:p>
        </p:txBody>
      </p:sp>
      <p:sp>
        <p:nvSpPr>
          <p:cNvPr id="3" name="Content Placeholder 2"/>
          <p:cNvSpPr>
            <a:spLocks noGrp="1"/>
          </p:cNvSpPr>
          <p:nvPr>
            <p:ph idx="1"/>
          </p:nvPr>
        </p:nvSpPr>
        <p:spPr>
          <a:xfrm>
            <a:off x="457200" y="1063228"/>
            <a:ext cx="7620000" cy="3946921"/>
          </a:xfrm>
        </p:spPr>
        <p:txBody>
          <a:bodyPr>
            <a:normAutofit fontScale="85000" lnSpcReduction="20000"/>
          </a:bodyPr>
          <a:lstStyle/>
          <a:p>
            <a:pPr lvl="0"/>
            <a:r>
              <a:rPr lang="en-US" sz="2200" b="1" dirty="0">
                <a:latin typeface="Cambria" panose="02040503050406030204" pitchFamily="18" charset="0"/>
              </a:rPr>
              <a:t>Program Participation</a:t>
            </a:r>
          </a:p>
          <a:p>
            <a:pPr lvl="1"/>
            <a:r>
              <a:rPr lang="en-US" sz="2200" dirty="0">
                <a:solidFill>
                  <a:schemeClr val="accent2">
                    <a:lumMod val="75000"/>
                  </a:schemeClr>
                </a:solidFill>
                <a:latin typeface="Cambria" panose="02040503050406030204" pitchFamily="18" charset="0"/>
              </a:rPr>
              <a:t>Free/Reduced Lunch, Virtual Education, Child of Military Family</a:t>
            </a:r>
          </a:p>
          <a:p>
            <a:pPr lvl="1"/>
            <a:r>
              <a:rPr lang="en-US" sz="2200" dirty="0" smtClean="0">
                <a:solidFill>
                  <a:schemeClr val="accent2">
                    <a:lumMod val="75000"/>
                  </a:schemeClr>
                </a:solidFill>
                <a:latin typeface="Cambria" panose="02040503050406030204" pitchFamily="18" charset="0"/>
              </a:rPr>
              <a:t>Special Ed: </a:t>
            </a:r>
            <a:r>
              <a:rPr lang="en-US" sz="2200" dirty="0">
                <a:solidFill>
                  <a:schemeClr val="accent2">
                    <a:lumMod val="75000"/>
                  </a:schemeClr>
                </a:solidFill>
                <a:latin typeface="Cambria" panose="02040503050406030204" pitchFamily="18" charset="0"/>
              </a:rPr>
              <a:t>Primary Disability / Gifted / </a:t>
            </a:r>
            <a:r>
              <a:rPr lang="en-US" sz="2200" dirty="0" smtClean="0">
                <a:solidFill>
                  <a:schemeClr val="accent2">
                    <a:lumMod val="75000"/>
                  </a:schemeClr>
                </a:solidFill>
                <a:latin typeface="Cambria" panose="02040503050406030204" pitchFamily="18" charset="0"/>
              </a:rPr>
              <a:t>accommodations</a:t>
            </a:r>
            <a:endParaRPr lang="en-US" sz="2200" dirty="0">
              <a:solidFill>
                <a:schemeClr val="accent2">
                  <a:lumMod val="75000"/>
                </a:schemeClr>
              </a:solidFill>
              <a:latin typeface="Cambria" panose="02040503050406030204" pitchFamily="18" charset="0"/>
            </a:endParaRPr>
          </a:p>
          <a:p>
            <a:pPr lvl="1"/>
            <a:r>
              <a:rPr lang="en-US" sz="2200" dirty="0">
                <a:solidFill>
                  <a:schemeClr val="accent2">
                    <a:lumMod val="75000"/>
                  </a:schemeClr>
                </a:solidFill>
                <a:latin typeface="Cambria" panose="02040503050406030204" pitchFamily="18" charset="0"/>
              </a:rPr>
              <a:t>Homeless Residence / </a:t>
            </a:r>
            <a:r>
              <a:rPr lang="en-US" sz="2200" dirty="0" smtClean="0">
                <a:solidFill>
                  <a:schemeClr val="accent2">
                    <a:lumMod val="75000"/>
                  </a:schemeClr>
                </a:solidFill>
                <a:latin typeface="Cambria" panose="02040503050406030204" pitchFamily="18" charset="0"/>
              </a:rPr>
              <a:t>neglected, delinquent/ </a:t>
            </a:r>
            <a:r>
              <a:rPr lang="en-US" sz="2200" dirty="0">
                <a:solidFill>
                  <a:schemeClr val="accent2">
                    <a:lumMod val="75000"/>
                  </a:schemeClr>
                </a:solidFill>
                <a:latin typeface="Cambria" panose="02040503050406030204" pitchFamily="18" charset="0"/>
              </a:rPr>
              <a:t>Title I </a:t>
            </a:r>
            <a:r>
              <a:rPr lang="en-US" sz="2200" dirty="0" smtClean="0">
                <a:solidFill>
                  <a:schemeClr val="accent2">
                    <a:lumMod val="75000"/>
                  </a:schemeClr>
                </a:solidFill>
                <a:latin typeface="Cambria" panose="02040503050406030204" pitchFamily="18" charset="0"/>
              </a:rPr>
              <a:t>Participation</a:t>
            </a:r>
          </a:p>
          <a:p>
            <a:pPr lvl="1"/>
            <a:r>
              <a:rPr lang="en-US" sz="2200" dirty="0">
                <a:solidFill>
                  <a:schemeClr val="accent2">
                    <a:lumMod val="75000"/>
                  </a:schemeClr>
                </a:solidFill>
                <a:latin typeface="Cambria" panose="02040503050406030204" pitchFamily="18" charset="0"/>
              </a:rPr>
              <a:t>Immigrant Status/Birth Country/Refugee Status</a:t>
            </a:r>
          </a:p>
          <a:p>
            <a:pPr lvl="1"/>
            <a:r>
              <a:rPr lang="en-US" sz="2200" dirty="0" smtClean="0">
                <a:solidFill>
                  <a:schemeClr val="accent2">
                    <a:lumMod val="75000"/>
                  </a:schemeClr>
                </a:solidFill>
                <a:latin typeface="Cambria" panose="02040503050406030204" pitchFamily="18" charset="0"/>
              </a:rPr>
              <a:t>ESOL English </a:t>
            </a:r>
            <a:r>
              <a:rPr lang="en-US" sz="2200" dirty="0">
                <a:solidFill>
                  <a:schemeClr val="accent2">
                    <a:lumMod val="75000"/>
                  </a:schemeClr>
                </a:solidFill>
                <a:latin typeface="Cambria" panose="02040503050406030204" pitchFamily="18" charset="0"/>
              </a:rPr>
              <a:t>for Speakers of Other </a:t>
            </a:r>
            <a:r>
              <a:rPr lang="en-US" sz="2200" dirty="0" smtClean="0">
                <a:solidFill>
                  <a:schemeClr val="accent2">
                    <a:lumMod val="75000"/>
                  </a:schemeClr>
                </a:solidFill>
                <a:latin typeface="Cambria" panose="02040503050406030204" pitchFamily="18" charset="0"/>
              </a:rPr>
              <a:t>Languages: </a:t>
            </a:r>
            <a:r>
              <a:rPr lang="en-US" sz="2200" dirty="0">
                <a:solidFill>
                  <a:schemeClr val="accent2">
                    <a:lumMod val="75000"/>
                  </a:schemeClr>
                </a:solidFill>
                <a:latin typeface="Cambria" panose="02040503050406030204" pitchFamily="18" charset="0"/>
              </a:rPr>
              <a:t>Entry Date (Program/US) </a:t>
            </a:r>
          </a:p>
          <a:p>
            <a:pPr marL="114300" indent="0">
              <a:buNone/>
            </a:pPr>
            <a:r>
              <a:rPr lang="en-US" sz="2200" dirty="0" smtClean="0">
                <a:solidFill>
                  <a:schemeClr val="accent2">
                    <a:lumMod val="75000"/>
                  </a:schemeClr>
                </a:solidFill>
                <a:latin typeface="Cambria" panose="02040503050406030204" pitchFamily="18" charset="0"/>
              </a:rPr>
              <a:t>	First </a:t>
            </a:r>
            <a:r>
              <a:rPr lang="en-US" sz="2200" dirty="0">
                <a:solidFill>
                  <a:schemeClr val="accent2">
                    <a:lumMod val="75000"/>
                  </a:schemeClr>
                </a:solidFill>
                <a:latin typeface="Cambria" panose="02040503050406030204" pitchFamily="18" charset="0"/>
              </a:rPr>
              <a:t>Language / Bilingual Contact </a:t>
            </a:r>
            <a:r>
              <a:rPr lang="en-US" sz="2200" dirty="0" smtClean="0">
                <a:solidFill>
                  <a:schemeClr val="accent2">
                    <a:lumMod val="75000"/>
                  </a:schemeClr>
                </a:solidFill>
                <a:latin typeface="Cambria" panose="02040503050406030204" pitchFamily="18" charset="0"/>
              </a:rPr>
              <a:t>Minutes</a:t>
            </a:r>
            <a:endParaRPr lang="en-US" sz="2200" dirty="0">
              <a:solidFill>
                <a:schemeClr val="accent2">
                  <a:lumMod val="75000"/>
                </a:schemeClr>
              </a:solidFill>
              <a:latin typeface="Cambria" panose="02040503050406030204" pitchFamily="18" charset="0"/>
            </a:endParaRPr>
          </a:p>
          <a:p>
            <a:pPr lvl="1"/>
            <a:r>
              <a:rPr lang="en-US" sz="2200" dirty="0" smtClean="0">
                <a:solidFill>
                  <a:schemeClr val="accent2">
                    <a:lumMod val="75000"/>
                  </a:schemeClr>
                </a:solidFill>
                <a:latin typeface="Cambria" panose="02040503050406030204" pitchFamily="18" charset="0"/>
              </a:rPr>
              <a:t>Career and Technical Ed </a:t>
            </a:r>
            <a:r>
              <a:rPr lang="en-US" sz="2200" dirty="0">
                <a:solidFill>
                  <a:schemeClr val="accent2">
                    <a:lumMod val="75000"/>
                  </a:schemeClr>
                </a:solidFill>
                <a:latin typeface="Cambria" panose="02040503050406030204" pitchFamily="18" charset="0"/>
              </a:rPr>
              <a:t>Contact </a:t>
            </a:r>
            <a:r>
              <a:rPr lang="en-US" sz="2200" dirty="0" smtClean="0">
                <a:solidFill>
                  <a:schemeClr val="accent2">
                    <a:lumMod val="75000"/>
                  </a:schemeClr>
                </a:solidFill>
                <a:latin typeface="Cambria" panose="02040503050406030204" pitchFamily="18" charset="0"/>
              </a:rPr>
              <a:t>Minutes</a:t>
            </a:r>
            <a:endParaRPr lang="en-US" sz="2200" dirty="0">
              <a:solidFill>
                <a:schemeClr val="accent2">
                  <a:lumMod val="75000"/>
                </a:schemeClr>
              </a:solidFill>
              <a:latin typeface="Cambria" panose="02040503050406030204" pitchFamily="18" charset="0"/>
            </a:endParaRPr>
          </a:p>
          <a:p>
            <a:pPr lvl="1"/>
            <a:r>
              <a:rPr lang="en-US" sz="2200" dirty="0">
                <a:solidFill>
                  <a:schemeClr val="accent2">
                    <a:lumMod val="75000"/>
                  </a:schemeClr>
                </a:solidFill>
                <a:latin typeface="Cambria" panose="02040503050406030204" pitchFamily="18" charset="0"/>
              </a:rPr>
              <a:t>State Assessments: Subject / Test </a:t>
            </a:r>
            <a:r>
              <a:rPr lang="en-US" sz="2200" dirty="0" smtClean="0">
                <a:solidFill>
                  <a:schemeClr val="accent2">
                    <a:lumMod val="75000"/>
                  </a:schemeClr>
                </a:solidFill>
                <a:latin typeface="Cambria" panose="02040503050406030204" pitchFamily="18" charset="0"/>
              </a:rPr>
              <a:t>Options/Waivers</a:t>
            </a:r>
            <a:endParaRPr lang="en-US" sz="2200" dirty="0">
              <a:solidFill>
                <a:schemeClr val="accent2">
                  <a:lumMod val="75000"/>
                </a:schemeClr>
              </a:solidFill>
              <a:latin typeface="Cambria" panose="02040503050406030204" pitchFamily="18" charset="0"/>
            </a:endParaRPr>
          </a:p>
          <a:p>
            <a:pPr lvl="0"/>
            <a:r>
              <a:rPr lang="en-US" sz="2200" b="1" dirty="0" smtClean="0">
                <a:latin typeface="Cambria" panose="02040503050406030204" pitchFamily="18" charset="0"/>
              </a:rPr>
              <a:t>Course </a:t>
            </a:r>
            <a:r>
              <a:rPr lang="en-US" sz="2200" b="1" dirty="0">
                <a:latin typeface="Cambria" panose="02040503050406030204" pitchFamily="18" charset="0"/>
              </a:rPr>
              <a:t>Outcomes</a:t>
            </a:r>
          </a:p>
          <a:p>
            <a:pPr lvl="1"/>
            <a:r>
              <a:rPr lang="en-US" sz="2200" dirty="0">
                <a:solidFill>
                  <a:schemeClr val="accent2">
                    <a:lumMod val="75000"/>
                  </a:schemeClr>
                </a:solidFill>
                <a:latin typeface="Cambria" panose="02040503050406030204" pitchFamily="18" charset="0"/>
              </a:rPr>
              <a:t>Course Identifier, Completion status /Educator ID</a:t>
            </a:r>
          </a:p>
          <a:p>
            <a:pPr lvl="1"/>
            <a:r>
              <a:rPr lang="en-US" sz="2200" dirty="0">
                <a:solidFill>
                  <a:schemeClr val="accent2">
                    <a:lumMod val="75000"/>
                  </a:schemeClr>
                </a:solidFill>
                <a:latin typeface="Cambria" panose="02040503050406030204" pitchFamily="18" charset="0"/>
              </a:rPr>
              <a:t>Letter Grade / Percent Grade / Pass-Fail</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44271">
            <a:off x="6842760" y="3038314"/>
            <a:ext cx="2468880" cy="16459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311448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Cambria" panose="02040503050406030204" pitchFamily="18" charset="0"/>
              </a:rPr>
              <a:t>Why we collect the data</a:t>
            </a:r>
            <a:endParaRPr lang="en-US" dirty="0"/>
          </a:p>
        </p:txBody>
      </p:sp>
      <p:sp>
        <p:nvSpPr>
          <p:cNvPr id="3" name="Content Placeholder 2"/>
          <p:cNvSpPr>
            <a:spLocks noGrp="1"/>
          </p:cNvSpPr>
          <p:nvPr>
            <p:ph idx="1"/>
          </p:nvPr>
        </p:nvSpPr>
        <p:spPr/>
        <p:txBody>
          <a:bodyPr>
            <a:normAutofit/>
          </a:bodyPr>
          <a:lstStyle/>
          <a:p>
            <a:pPr lvl="0"/>
            <a:r>
              <a:rPr lang="en-US" sz="2400" b="1" dirty="0" smtClean="0"/>
              <a:t>Public, State </a:t>
            </a:r>
            <a:r>
              <a:rPr lang="en-US" sz="2400" b="1" dirty="0"/>
              <a:t>and federal </a:t>
            </a:r>
            <a:r>
              <a:rPr lang="en-US" sz="2400" b="1" dirty="0" smtClean="0"/>
              <a:t>reporting</a:t>
            </a:r>
          </a:p>
          <a:p>
            <a:r>
              <a:rPr lang="en-US" sz="2400" b="1" dirty="0"/>
              <a:t>Calculations for state funding</a:t>
            </a:r>
          </a:p>
          <a:p>
            <a:pPr lvl="0"/>
            <a:r>
              <a:rPr lang="en-US" sz="2400" b="1" dirty="0" smtClean="0"/>
              <a:t>Administering </a:t>
            </a:r>
            <a:r>
              <a:rPr lang="en-US" sz="2400" b="1" dirty="0"/>
              <a:t>state assessments</a:t>
            </a:r>
          </a:p>
          <a:p>
            <a:pPr lvl="0"/>
            <a:r>
              <a:rPr lang="en-US" sz="2400" b="1" dirty="0"/>
              <a:t>School </a:t>
            </a:r>
            <a:r>
              <a:rPr lang="en-US" sz="2400" b="1" dirty="0" smtClean="0"/>
              <a:t>accountability</a:t>
            </a:r>
          </a:p>
          <a:p>
            <a:pPr lvl="0"/>
            <a:r>
              <a:rPr lang="en-US" sz="2400" b="1" dirty="0" smtClean="0"/>
              <a:t>Early childhood school readiness</a:t>
            </a:r>
            <a:endParaRPr lang="en-US" sz="2400" b="1" dirty="0"/>
          </a:p>
          <a:p>
            <a:pPr lvl="0"/>
            <a:r>
              <a:rPr lang="en-US" sz="2400" b="1" dirty="0"/>
              <a:t>Authenticated reports back to school staff </a:t>
            </a:r>
            <a:r>
              <a:rPr lang="en-US" sz="2400" b="1" dirty="0" smtClean="0"/>
              <a:t>to monitor and improve </a:t>
            </a:r>
            <a:r>
              <a:rPr lang="en-US" sz="2400" b="1" dirty="0"/>
              <a:t>programs and inform </a:t>
            </a:r>
            <a:r>
              <a:rPr lang="en-US" sz="2400" b="1" dirty="0" smtClean="0"/>
              <a:t>instruction.</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312077">
            <a:off x="6163693" y="104962"/>
            <a:ext cx="2581733" cy="172653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512574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Cambria" panose="02040503050406030204" pitchFamily="18" charset="0"/>
              </a:rPr>
              <a:t>Why we collect the data</a:t>
            </a:r>
            <a:endParaRPr lang="en-US" dirty="0"/>
          </a:p>
        </p:txBody>
      </p:sp>
      <p:sp>
        <p:nvSpPr>
          <p:cNvPr id="3" name="Content Placeholder 2"/>
          <p:cNvSpPr>
            <a:spLocks noGrp="1"/>
          </p:cNvSpPr>
          <p:nvPr>
            <p:ph idx="1"/>
          </p:nvPr>
        </p:nvSpPr>
        <p:spPr>
          <a:xfrm>
            <a:off x="457200" y="1352550"/>
            <a:ext cx="7620000" cy="3657600"/>
          </a:xfrm>
        </p:spPr>
        <p:txBody>
          <a:bodyPr>
            <a:normAutofit fontScale="70000" lnSpcReduction="20000"/>
          </a:bodyPr>
          <a:lstStyle/>
          <a:p>
            <a:pPr lvl="0"/>
            <a:r>
              <a:rPr lang="en-US" sz="3100" b="1" dirty="0"/>
              <a:t>Direct Certification</a:t>
            </a:r>
          </a:p>
          <a:p>
            <a:pPr lvl="1"/>
            <a:r>
              <a:rPr lang="en-US" sz="2900" dirty="0">
                <a:solidFill>
                  <a:schemeClr val="accent2">
                    <a:lumMod val="75000"/>
                  </a:schemeClr>
                </a:solidFill>
              </a:rPr>
              <a:t>Data received from DCF are combined with KIDS data to certify children for free and reduced meals, eliminating a massive paperwork requirement for schools and parents.</a:t>
            </a:r>
          </a:p>
          <a:p>
            <a:pPr lvl="0"/>
            <a:r>
              <a:rPr lang="en-US" sz="3100" b="1" dirty="0"/>
              <a:t>Virtual Education</a:t>
            </a:r>
          </a:p>
          <a:p>
            <a:pPr lvl="1"/>
            <a:r>
              <a:rPr lang="en-US" sz="2900" dirty="0">
                <a:solidFill>
                  <a:schemeClr val="accent2">
                    <a:lumMod val="75000"/>
                  </a:schemeClr>
                </a:solidFill>
              </a:rPr>
              <a:t>KIDS collects data on students participating in Virtual Education programs in order to calculate state funding for virtual </a:t>
            </a:r>
            <a:r>
              <a:rPr lang="en-US" sz="2900" dirty="0" smtClean="0">
                <a:solidFill>
                  <a:schemeClr val="accent2">
                    <a:lumMod val="75000"/>
                  </a:schemeClr>
                </a:solidFill>
              </a:rPr>
              <a:t>weighting.</a:t>
            </a:r>
            <a:endParaRPr lang="en-US" sz="2900" dirty="0">
              <a:solidFill>
                <a:schemeClr val="accent2">
                  <a:lumMod val="75000"/>
                </a:schemeClr>
              </a:solidFill>
            </a:endParaRPr>
          </a:p>
          <a:p>
            <a:pPr lvl="0"/>
            <a:r>
              <a:rPr lang="en-US" sz="3100" b="1" dirty="0"/>
              <a:t>KBI Reports</a:t>
            </a:r>
          </a:p>
          <a:p>
            <a:pPr lvl="1"/>
            <a:r>
              <a:rPr lang="en-US" sz="2900" dirty="0">
                <a:solidFill>
                  <a:schemeClr val="accent2">
                    <a:lumMod val="75000"/>
                  </a:schemeClr>
                </a:solidFill>
              </a:rPr>
              <a:t>KIDS is used to locate “missing” students </a:t>
            </a:r>
            <a:r>
              <a:rPr lang="en-US" sz="2900" dirty="0" smtClean="0">
                <a:solidFill>
                  <a:schemeClr val="accent2">
                    <a:lumMod val="75000"/>
                  </a:schemeClr>
                </a:solidFill>
              </a:rPr>
              <a:t>as reported </a:t>
            </a:r>
            <a:r>
              <a:rPr lang="en-US" sz="2900" dirty="0">
                <a:solidFill>
                  <a:schemeClr val="accent2">
                    <a:lumMod val="75000"/>
                  </a:schemeClr>
                </a:solidFill>
              </a:rPr>
              <a:t>by the KBI, and to notify district administrators for follow-up.</a:t>
            </a:r>
          </a:p>
          <a:p>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59316" y="205979"/>
            <a:ext cx="2922684" cy="129897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332068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7620000" cy="689371"/>
          </a:xfrm>
        </p:spPr>
        <p:txBody>
          <a:bodyPr>
            <a:normAutofit fontScale="90000"/>
          </a:bodyPr>
          <a:lstStyle/>
          <a:p>
            <a:r>
              <a:rPr lang="en-US" altLang="en-US" smtClean="0">
                <a:latin typeface="Cambria" panose="02040503050406030204" pitchFamily="18" charset="0"/>
              </a:rPr>
              <a:t>Why we collect the data</a:t>
            </a:r>
            <a:endParaRPr lang="en-US" dirty="0"/>
          </a:p>
        </p:txBody>
      </p:sp>
      <p:sp>
        <p:nvSpPr>
          <p:cNvPr id="3" name="Content Placeholder 2"/>
          <p:cNvSpPr>
            <a:spLocks noGrp="1"/>
          </p:cNvSpPr>
          <p:nvPr>
            <p:ph idx="1"/>
          </p:nvPr>
        </p:nvSpPr>
        <p:spPr>
          <a:xfrm>
            <a:off x="457200" y="895350"/>
            <a:ext cx="7848600" cy="4114800"/>
          </a:xfrm>
        </p:spPr>
        <p:txBody>
          <a:bodyPr>
            <a:normAutofit fontScale="70000" lnSpcReduction="20000"/>
          </a:bodyPr>
          <a:lstStyle/>
          <a:p>
            <a:r>
              <a:rPr lang="en-US" sz="2600" b="1" dirty="0" smtClean="0">
                <a:latin typeface="Cambria" panose="02040503050406030204" pitchFamily="18" charset="0"/>
              </a:rPr>
              <a:t>College Readiness </a:t>
            </a:r>
            <a:r>
              <a:rPr lang="en-US" sz="2600" b="1" dirty="0">
                <a:latin typeface="Cambria" panose="02040503050406030204" pitchFamily="18" charset="0"/>
              </a:rPr>
              <a:t>Dashboards and High School Feedback Reports </a:t>
            </a:r>
            <a:endParaRPr lang="en-US" sz="2600" b="1" dirty="0" smtClean="0">
              <a:latin typeface="Cambria" panose="02040503050406030204" pitchFamily="18" charset="0"/>
            </a:endParaRPr>
          </a:p>
          <a:p>
            <a:endParaRPr lang="en-US" sz="2600" b="1" dirty="0" smtClean="0">
              <a:latin typeface="Cambria" panose="02040503050406030204" pitchFamily="18" charset="0"/>
            </a:endParaRPr>
          </a:p>
          <a:p>
            <a:pPr lvl="1"/>
            <a:r>
              <a:rPr lang="en-US" sz="2400" dirty="0" smtClean="0">
                <a:latin typeface="Cambria" panose="02040503050406030204" pitchFamily="18" charset="0"/>
              </a:rPr>
              <a:t>Available to all schools &amp; districts via an authenticated KSDE application System for Education Enterprise in Kansas (</a:t>
            </a:r>
            <a:r>
              <a:rPr lang="en-US" sz="2400" dirty="0" smtClean="0">
                <a:solidFill>
                  <a:schemeClr val="accent2">
                    <a:lumMod val="75000"/>
                  </a:schemeClr>
                </a:solidFill>
                <a:latin typeface="Cambria" panose="02040503050406030204" pitchFamily="18" charset="0"/>
              </a:rPr>
              <a:t>SEEK</a:t>
            </a:r>
            <a:r>
              <a:rPr lang="en-US" sz="2400" dirty="0" smtClean="0">
                <a:latin typeface="Cambria" panose="02040503050406030204" pitchFamily="18" charset="0"/>
              </a:rPr>
              <a:t>)</a:t>
            </a:r>
          </a:p>
          <a:p>
            <a:pPr lvl="3">
              <a:buClr>
                <a:srgbClr val="6386A8"/>
              </a:buClr>
            </a:pPr>
            <a:r>
              <a:rPr lang="en-US" sz="2400" dirty="0">
                <a:solidFill>
                  <a:srgbClr val="000000"/>
                </a:solidFill>
                <a:latin typeface="Cambria" panose="02040503050406030204" pitchFamily="18" charset="0"/>
              </a:rPr>
              <a:t>Advanced Placement course enrollment and exam data.</a:t>
            </a:r>
          </a:p>
          <a:p>
            <a:pPr lvl="3"/>
            <a:r>
              <a:rPr lang="en-US" sz="2400" dirty="0">
                <a:latin typeface="Cambria" panose="02040503050406030204" pitchFamily="18" charset="0"/>
              </a:rPr>
              <a:t>SAT/ACT data with comparative values for district, state, and national averages</a:t>
            </a:r>
            <a:r>
              <a:rPr lang="en-US" sz="2400" dirty="0" smtClean="0">
                <a:latin typeface="Cambria" panose="02040503050406030204" pitchFamily="18" charset="0"/>
              </a:rPr>
              <a:t>.</a:t>
            </a:r>
          </a:p>
          <a:p>
            <a:pPr lvl="3"/>
            <a:r>
              <a:rPr lang="en-US" sz="2400" dirty="0" smtClean="0">
                <a:latin typeface="Cambria" panose="02040503050406030204" pitchFamily="18" charset="0"/>
              </a:rPr>
              <a:t>Postsecondary enrollment locations.</a:t>
            </a:r>
            <a:endParaRPr lang="en-US" sz="2400" dirty="0">
              <a:latin typeface="Cambria" panose="02040503050406030204" pitchFamily="18" charset="0"/>
            </a:endParaRPr>
          </a:p>
          <a:p>
            <a:pPr lvl="3"/>
            <a:r>
              <a:rPr lang="en-US" sz="2400" dirty="0" smtClean="0">
                <a:latin typeface="Cambria" panose="02040503050406030204" pitchFamily="18" charset="0"/>
              </a:rPr>
              <a:t>Postsecondary </a:t>
            </a:r>
            <a:r>
              <a:rPr lang="en-US" sz="2400" dirty="0">
                <a:latin typeface="Cambria" panose="02040503050406030204" pitchFamily="18" charset="0"/>
              </a:rPr>
              <a:t>e</a:t>
            </a:r>
            <a:r>
              <a:rPr lang="en-US" sz="2400" dirty="0" smtClean="0">
                <a:latin typeface="Cambria" panose="02040503050406030204" pitchFamily="18" charset="0"/>
              </a:rPr>
              <a:t>nrollment </a:t>
            </a:r>
            <a:r>
              <a:rPr lang="en-US" sz="2400" dirty="0">
                <a:latin typeface="Cambria" panose="02040503050406030204" pitchFamily="18" charset="0"/>
              </a:rPr>
              <a:t>r</a:t>
            </a:r>
            <a:r>
              <a:rPr lang="en-US" sz="2400" dirty="0" smtClean="0">
                <a:latin typeface="Cambria" panose="02040503050406030204" pitchFamily="18" charset="0"/>
              </a:rPr>
              <a:t>ates and retention</a:t>
            </a:r>
            <a:r>
              <a:rPr lang="en-US" sz="2400" dirty="0" smtClean="0">
                <a:solidFill>
                  <a:schemeClr val="accent2">
                    <a:lumMod val="75000"/>
                  </a:schemeClr>
                </a:solidFill>
                <a:latin typeface="Cambria" panose="02040503050406030204" pitchFamily="18" charset="0"/>
              </a:rPr>
              <a:t>*</a:t>
            </a:r>
            <a:r>
              <a:rPr lang="en-US" sz="2400" dirty="0" smtClean="0">
                <a:latin typeface="Cambria" panose="02040503050406030204" pitchFamily="18" charset="0"/>
              </a:rPr>
              <a:t>.</a:t>
            </a:r>
          </a:p>
          <a:p>
            <a:pPr lvl="3"/>
            <a:r>
              <a:rPr lang="en-US" sz="2400" dirty="0" smtClean="0">
                <a:latin typeface="Cambria" panose="02040503050406030204" pitchFamily="18" charset="0"/>
              </a:rPr>
              <a:t>Postsecondary remedial coursework requirements</a:t>
            </a:r>
            <a:r>
              <a:rPr lang="en-US" sz="2400" dirty="0" smtClean="0">
                <a:solidFill>
                  <a:schemeClr val="accent2">
                    <a:lumMod val="75000"/>
                  </a:schemeClr>
                </a:solidFill>
                <a:latin typeface="Cambria" panose="02040503050406030204" pitchFamily="18" charset="0"/>
              </a:rPr>
              <a:t>*</a:t>
            </a:r>
            <a:r>
              <a:rPr lang="en-US" sz="2400" dirty="0" smtClean="0">
                <a:latin typeface="Cambria" panose="02040503050406030204" pitchFamily="18" charset="0"/>
              </a:rPr>
              <a:t>. </a:t>
            </a:r>
          </a:p>
          <a:p>
            <a:pPr marL="1051560" lvl="3" indent="0">
              <a:buNone/>
            </a:pPr>
            <a:endParaRPr lang="en-US" sz="2400" dirty="0" smtClean="0">
              <a:latin typeface="Cambria" panose="02040503050406030204" pitchFamily="18" charset="0"/>
            </a:endParaRPr>
          </a:p>
          <a:p>
            <a:pPr lvl="3"/>
            <a:r>
              <a:rPr lang="en-US" sz="2400" b="1" dirty="0" smtClean="0">
                <a:solidFill>
                  <a:schemeClr val="accent2">
                    <a:lumMod val="75000"/>
                  </a:schemeClr>
                </a:solidFill>
                <a:latin typeface="Cambria" panose="02040503050406030204" pitchFamily="18" charset="0"/>
              </a:rPr>
              <a:t>* Also available via public High School Feedback reports.</a:t>
            </a:r>
          </a:p>
          <a:p>
            <a:pPr marL="1051560" lvl="3" indent="0">
              <a:buNone/>
            </a:pPr>
            <a:endParaRPr lang="en-US" sz="2400" b="1" dirty="0" smtClean="0">
              <a:latin typeface="Cambria" panose="02040503050406030204" pitchFamily="18" charset="0"/>
            </a:endParaRPr>
          </a:p>
          <a:p>
            <a:pPr lvl="1"/>
            <a:r>
              <a:rPr lang="en-US" sz="2600" b="1" dirty="0" smtClean="0">
                <a:latin typeface="Cambria" panose="02040503050406030204" pitchFamily="18" charset="0"/>
              </a:rPr>
              <a:t>Saves districts approximately $175,500 yearly as well as costs for resources to analyze National Student Clearinghouse data.</a:t>
            </a:r>
          </a:p>
          <a:p>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571750"/>
            <a:ext cx="824350" cy="14477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803624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581150"/>
            <a:ext cx="7620000" cy="3219450"/>
          </a:xfrm>
        </p:spPr>
        <p:txBody>
          <a:bodyPr>
            <a:normAutofit fontScale="92500" lnSpcReduction="20000"/>
          </a:bodyPr>
          <a:lstStyle/>
          <a:p>
            <a:r>
              <a:rPr lang="en-US" altLang="en-US" sz="3500" dirty="0"/>
              <a:t>Technology and </a:t>
            </a:r>
            <a:r>
              <a:rPr lang="en-US" altLang="en-US" sz="3500" dirty="0" smtClean="0"/>
              <a:t>Systems</a:t>
            </a:r>
          </a:p>
          <a:p>
            <a:endParaRPr lang="en-US" altLang="en-US" dirty="0" smtClean="0"/>
          </a:p>
          <a:p>
            <a:r>
              <a:rPr lang="en-US" altLang="en-US" sz="3500" dirty="0" smtClean="0">
                <a:solidFill>
                  <a:schemeClr val="tx2"/>
                </a:solidFill>
              </a:rPr>
              <a:t>People</a:t>
            </a:r>
            <a:r>
              <a:rPr lang="en-US" altLang="en-US" sz="3500" dirty="0">
                <a:solidFill>
                  <a:schemeClr val="tx2"/>
                </a:solidFill>
              </a:rPr>
              <a:t>:  </a:t>
            </a:r>
            <a:r>
              <a:rPr lang="en-US" altLang="en-US" dirty="0"/>
              <a:t/>
            </a:r>
            <a:br>
              <a:rPr lang="en-US" altLang="en-US" dirty="0"/>
            </a:br>
            <a:r>
              <a:rPr lang="en-US" altLang="en-US" dirty="0"/>
              <a:t>	</a:t>
            </a:r>
            <a:r>
              <a:rPr lang="en-US" altLang="en-US" dirty="0">
                <a:solidFill>
                  <a:schemeClr val="accent2">
                    <a:lumMod val="75000"/>
                  </a:schemeClr>
                </a:solidFill>
              </a:rPr>
              <a:t>Policy </a:t>
            </a:r>
            <a:br>
              <a:rPr lang="en-US" altLang="en-US" dirty="0">
                <a:solidFill>
                  <a:schemeClr val="accent2">
                    <a:lumMod val="75000"/>
                  </a:schemeClr>
                </a:solidFill>
              </a:rPr>
            </a:br>
            <a:r>
              <a:rPr lang="en-US" altLang="en-US" dirty="0">
                <a:solidFill>
                  <a:schemeClr val="accent2">
                    <a:lumMod val="75000"/>
                  </a:schemeClr>
                </a:solidFill>
              </a:rPr>
              <a:t>	Procedures</a:t>
            </a:r>
            <a:br>
              <a:rPr lang="en-US" altLang="en-US" dirty="0">
                <a:solidFill>
                  <a:schemeClr val="accent2">
                    <a:lumMod val="75000"/>
                  </a:schemeClr>
                </a:solidFill>
              </a:rPr>
            </a:br>
            <a:r>
              <a:rPr lang="en-US" altLang="en-US" dirty="0">
                <a:solidFill>
                  <a:schemeClr val="accent2">
                    <a:lumMod val="75000"/>
                  </a:schemeClr>
                </a:solidFill>
              </a:rPr>
              <a:t>	Programs</a:t>
            </a:r>
            <a:r>
              <a:rPr lang="en-US" altLang="en-US" sz="1200" dirty="0">
                <a:solidFill>
                  <a:schemeClr val="accent2">
                    <a:lumMod val="75000"/>
                  </a:schemeClr>
                </a:solidFill>
              </a:rPr>
              <a:t/>
            </a:r>
            <a:br>
              <a:rPr lang="en-US" altLang="en-US" sz="1200" dirty="0">
                <a:solidFill>
                  <a:schemeClr val="accent2">
                    <a:lumMod val="75000"/>
                  </a:schemeClr>
                </a:solidFill>
              </a:rPr>
            </a:br>
            <a:r>
              <a:rPr lang="en-US" sz="1400" dirty="0"/>
              <a:t/>
            </a:r>
            <a:br>
              <a:rPr lang="en-US" sz="1400" dirty="0"/>
            </a:br>
            <a:r>
              <a:rPr lang="en-US" sz="1600" dirty="0"/>
              <a:t/>
            </a:r>
            <a:br>
              <a:rPr lang="en-US" sz="1600" dirty="0"/>
            </a:br>
            <a:r>
              <a:rPr lang="en-US" sz="1600" dirty="0"/>
              <a:t/>
            </a:r>
            <a:br>
              <a:rPr lang="en-US" sz="1600" dirty="0"/>
            </a:br>
            <a:endParaRPr lang="en-US" dirty="0"/>
          </a:p>
        </p:txBody>
      </p:sp>
      <p:sp>
        <p:nvSpPr>
          <p:cNvPr id="4" name="TextBox 3"/>
          <p:cNvSpPr txBox="1"/>
          <p:nvPr/>
        </p:nvSpPr>
        <p:spPr>
          <a:xfrm>
            <a:off x="647700" y="285750"/>
            <a:ext cx="7620000" cy="707886"/>
          </a:xfrm>
          <a:prstGeom prst="rect">
            <a:avLst/>
          </a:prstGeom>
          <a:noFill/>
        </p:spPr>
        <p:txBody>
          <a:bodyPr wrap="square" rtlCol="0">
            <a:spAutoFit/>
          </a:bodyPr>
          <a:lstStyle/>
          <a:p>
            <a:r>
              <a:rPr lang="en-US" altLang="en-US" sz="4000" dirty="0" smtClean="0">
                <a:solidFill>
                  <a:schemeClr val="accent2">
                    <a:lumMod val="75000"/>
                  </a:schemeClr>
                </a:solidFill>
              </a:rPr>
              <a:t>Data Security </a:t>
            </a:r>
            <a:endParaRPr lang="en-US" sz="4000" dirty="0">
              <a:solidFill>
                <a:schemeClr val="accent2">
                  <a:lumMod val="75000"/>
                </a:schemeClr>
              </a:solidFill>
            </a:endParaRPr>
          </a:p>
        </p:txBody>
      </p:sp>
    </p:spTree>
    <p:extLst>
      <p:ext uri="{BB962C8B-B14F-4D97-AF65-F5344CB8AC3E}">
        <p14:creationId xmlns:p14="http://schemas.microsoft.com/office/powerpoint/2010/main" val="1700733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0000" lnSpcReduction="20000"/>
          </a:bodyPr>
          <a:lstStyle/>
          <a:p>
            <a:r>
              <a:rPr lang="en-US" sz="3200" dirty="0">
                <a:solidFill>
                  <a:schemeClr val="tx2"/>
                </a:solidFill>
              </a:rPr>
              <a:t>KANWIN Enterprise level </a:t>
            </a:r>
            <a:r>
              <a:rPr lang="en-US" sz="3200" dirty="0" smtClean="0">
                <a:solidFill>
                  <a:schemeClr val="tx2"/>
                </a:solidFill>
              </a:rPr>
              <a:t>technologies</a:t>
            </a:r>
            <a:br>
              <a:rPr lang="en-US" sz="3200" dirty="0" smtClean="0">
                <a:solidFill>
                  <a:schemeClr val="tx2"/>
                </a:solidFill>
              </a:rPr>
            </a:br>
            <a:r>
              <a:rPr lang="en-US" sz="2000" dirty="0" smtClean="0"/>
              <a:t>Kansas </a:t>
            </a:r>
            <a:r>
              <a:rPr lang="en-US" sz="2000" dirty="0"/>
              <a:t>Wide Area Information Network (Office of Information and Technology </a:t>
            </a:r>
            <a:r>
              <a:rPr lang="en-US" sz="2000" dirty="0" smtClean="0"/>
              <a:t>Services)</a:t>
            </a:r>
          </a:p>
          <a:p>
            <a:pPr lvl="1"/>
            <a:r>
              <a:rPr lang="en-US" sz="2300" dirty="0" smtClean="0">
                <a:solidFill>
                  <a:schemeClr val="accent2">
                    <a:lumMod val="75000"/>
                  </a:schemeClr>
                </a:solidFill>
              </a:rPr>
              <a:t>KANWIN </a:t>
            </a:r>
            <a:r>
              <a:rPr lang="en-US" sz="2300" dirty="0">
                <a:solidFill>
                  <a:schemeClr val="accent2">
                    <a:lumMod val="75000"/>
                  </a:schemeClr>
                </a:solidFill>
              </a:rPr>
              <a:t>Edge (KS Enterprise Security Office</a:t>
            </a:r>
            <a:r>
              <a:rPr lang="en-US" sz="2300" dirty="0" smtClean="0">
                <a:solidFill>
                  <a:schemeClr val="accent2">
                    <a:lumMod val="75000"/>
                  </a:schemeClr>
                </a:solidFill>
              </a:rPr>
              <a:t>)</a:t>
            </a:r>
          </a:p>
          <a:p>
            <a:pPr lvl="1"/>
            <a:r>
              <a:rPr lang="en-US" sz="2300" dirty="0" smtClean="0">
                <a:solidFill>
                  <a:schemeClr val="accent2">
                    <a:lumMod val="75000"/>
                  </a:schemeClr>
                </a:solidFill>
              </a:rPr>
              <a:t>Edge Firewalls </a:t>
            </a:r>
            <a:r>
              <a:rPr lang="en-US" sz="2300" dirty="0">
                <a:solidFill>
                  <a:schemeClr val="accent2">
                    <a:lumMod val="75000"/>
                  </a:schemeClr>
                </a:solidFill>
              </a:rPr>
              <a:t>and Intrusion Protection </a:t>
            </a:r>
            <a:r>
              <a:rPr lang="en-US" sz="2300" dirty="0" smtClean="0">
                <a:solidFill>
                  <a:schemeClr val="accent2">
                    <a:lumMod val="75000"/>
                  </a:schemeClr>
                </a:solidFill>
              </a:rPr>
              <a:t>Systems</a:t>
            </a:r>
          </a:p>
          <a:p>
            <a:pPr lvl="1"/>
            <a:r>
              <a:rPr lang="en-US" sz="2300" dirty="0" smtClean="0">
                <a:solidFill>
                  <a:schemeClr val="accent2">
                    <a:lumMod val="75000"/>
                  </a:schemeClr>
                </a:solidFill>
              </a:rPr>
              <a:t>External </a:t>
            </a:r>
            <a:r>
              <a:rPr lang="en-US" sz="2300" dirty="0">
                <a:solidFill>
                  <a:schemeClr val="accent2">
                    <a:lumMod val="75000"/>
                  </a:schemeClr>
                </a:solidFill>
              </a:rPr>
              <a:t>scanning for </a:t>
            </a:r>
            <a:r>
              <a:rPr lang="en-US" sz="2300" dirty="0" smtClean="0">
                <a:solidFill>
                  <a:schemeClr val="accent2">
                    <a:lumMod val="75000"/>
                  </a:schemeClr>
                </a:solidFill>
              </a:rPr>
              <a:t>KANWIN based State agency networks</a:t>
            </a:r>
          </a:p>
          <a:p>
            <a:r>
              <a:rPr lang="en-US" sz="3100" dirty="0" smtClean="0">
                <a:solidFill>
                  <a:schemeClr val="tx2"/>
                </a:solidFill>
              </a:rPr>
              <a:t>KSDE </a:t>
            </a:r>
            <a:r>
              <a:rPr lang="en-US" sz="3100" dirty="0">
                <a:solidFill>
                  <a:schemeClr val="tx2"/>
                </a:solidFill>
              </a:rPr>
              <a:t>Specific </a:t>
            </a:r>
            <a:r>
              <a:rPr lang="en-US" sz="3100" dirty="0" smtClean="0">
                <a:solidFill>
                  <a:schemeClr val="tx2"/>
                </a:solidFill>
              </a:rPr>
              <a:t>Technologies</a:t>
            </a:r>
          </a:p>
          <a:p>
            <a:pPr lvl="1"/>
            <a:r>
              <a:rPr lang="en-US" sz="2300" dirty="0" smtClean="0">
                <a:solidFill>
                  <a:schemeClr val="accent2">
                    <a:lumMod val="75000"/>
                  </a:schemeClr>
                </a:solidFill>
              </a:rPr>
              <a:t>Firewalls </a:t>
            </a:r>
            <a:r>
              <a:rPr lang="en-US" sz="2300" dirty="0">
                <a:solidFill>
                  <a:schemeClr val="accent2">
                    <a:lumMod val="75000"/>
                  </a:schemeClr>
                </a:solidFill>
              </a:rPr>
              <a:t>and </a:t>
            </a:r>
            <a:r>
              <a:rPr lang="en-US" sz="2300" dirty="0" smtClean="0">
                <a:solidFill>
                  <a:schemeClr val="accent2">
                    <a:lumMod val="75000"/>
                  </a:schemeClr>
                </a:solidFill>
              </a:rPr>
              <a:t>Anti-virus</a:t>
            </a:r>
          </a:p>
          <a:p>
            <a:pPr lvl="1"/>
            <a:r>
              <a:rPr lang="en-US" sz="2300" dirty="0" smtClean="0">
                <a:solidFill>
                  <a:schemeClr val="accent2">
                    <a:lumMod val="75000"/>
                  </a:schemeClr>
                </a:solidFill>
              </a:rPr>
              <a:t>Web </a:t>
            </a:r>
            <a:r>
              <a:rPr lang="en-US" sz="2300" dirty="0">
                <a:solidFill>
                  <a:schemeClr val="accent2">
                    <a:lumMod val="75000"/>
                  </a:schemeClr>
                </a:solidFill>
              </a:rPr>
              <a:t>Filtering, Email scanning and </a:t>
            </a:r>
            <a:r>
              <a:rPr lang="en-US" sz="2300" dirty="0" smtClean="0">
                <a:solidFill>
                  <a:schemeClr val="accent2">
                    <a:lumMod val="75000"/>
                  </a:schemeClr>
                </a:solidFill>
              </a:rPr>
              <a:t>filtering</a:t>
            </a:r>
          </a:p>
          <a:p>
            <a:pPr lvl="1"/>
            <a:r>
              <a:rPr lang="en-US" sz="2300" dirty="0" smtClean="0">
                <a:solidFill>
                  <a:schemeClr val="accent2">
                    <a:lumMod val="75000"/>
                  </a:schemeClr>
                </a:solidFill>
              </a:rPr>
              <a:t>Vulnerability scanning</a:t>
            </a:r>
          </a:p>
          <a:p>
            <a:pPr lvl="1"/>
            <a:r>
              <a:rPr lang="en-US" sz="2300" dirty="0">
                <a:solidFill>
                  <a:schemeClr val="accent2">
                    <a:lumMod val="75000"/>
                  </a:schemeClr>
                </a:solidFill>
              </a:rPr>
              <a:t>Database and mobile device encryption</a:t>
            </a:r>
          </a:p>
          <a:p>
            <a:pPr lvl="1"/>
            <a:r>
              <a:rPr lang="en-US" sz="2300" dirty="0" smtClean="0">
                <a:solidFill>
                  <a:schemeClr val="accent2">
                    <a:lumMod val="75000"/>
                  </a:schemeClr>
                </a:solidFill>
              </a:rPr>
              <a:t>Subscriptions </a:t>
            </a:r>
            <a:r>
              <a:rPr lang="en-US" sz="2300" dirty="0">
                <a:solidFill>
                  <a:schemeClr val="accent2">
                    <a:lumMod val="75000"/>
                  </a:schemeClr>
                </a:solidFill>
              </a:rPr>
              <a:t>for State and Federal Cyber Security Advisories</a:t>
            </a:r>
          </a:p>
          <a:p>
            <a:pPr lvl="1"/>
            <a:r>
              <a:rPr lang="en-US" sz="2300" dirty="0" smtClean="0">
                <a:solidFill>
                  <a:schemeClr val="accent2">
                    <a:lumMod val="75000"/>
                  </a:schemeClr>
                </a:solidFill>
              </a:rPr>
              <a:t>Subscription </a:t>
            </a:r>
            <a:r>
              <a:rPr lang="en-US" sz="2300" dirty="0">
                <a:solidFill>
                  <a:schemeClr val="accent2">
                    <a:lumMod val="75000"/>
                  </a:schemeClr>
                </a:solidFill>
              </a:rPr>
              <a:t>Software patch </a:t>
            </a:r>
            <a:r>
              <a:rPr lang="en-US" sz="2300" dirty="0" smtClean="0">
                <a:solidFill>
                  <a:schemeClr val="accent2">
                    <a:lumMod val="75000"/>
                  </a:schemeClr>
                </a:solidFill>
              </a:rPr>
              <a:t>management</a:t>
            </a:r>
          </a:p>
          <a:p>
            <a:pPr lvl="1"/>
            <a:r>
              <a:rPr lang="en-US" sz="2300" dirty="0" smtClean="0">
                <a:solidFill>
                  <a:schemeClr val="accent2">
                    <a:lumMod val="75000"/>
                  </a:schemeClr>
                </a:solidFill>
              </a:rPr>
              <a:t>Maintenance </a:t>
            </a:r>
            <a:r>
              <a:rPr lang="en-US" sz="2300" dirty="0">
                <a:solidFill>
                  <a:schemeClr val="accent2">
                    <a:lumMod val="75000"/>
                  </a:schemeClr>
                </a:solidFill>
              </a:rPr>
              <a:t>of Continuity of Operations plan (COOP)</a:t>
            </a:r>
          </a:p>
        </p:txBody>
      </p:sp>
      <p:sp>
        <p:nvSpPr>
          <p:cNvPr id="4" name="TextBox 3"/>
          <p:cNvSpPr txBox="1"/>
          <p:nvPr/>
        </p:nvSpPr>
        <p:spPr>
          <a:xfrm>
            <a:off x="647700" y="285750"/>
            <a:ext cx="7620000" cy="707886"/>
          </a:xfrm>
          <a:prstGeom prst="rect">
            <a:avLst/>
          </a:prstGeom>
          <a:noFill/>
        </p:spPr>
        <p:txBody>
          <a:bodyPr wrap="square" rtlCol="0">
            <a:spAutoFit/>
          </a:bodyPr>
          <a:lstStyle/>
          <a:p>
            <a:r>
              <a:rPr lang="en-US" altLang="en-US" sz="4000" dirty="0">
                <a:solidFill>
                  <a:schemeClr val="accent2">
                    <a:lumMod val="75000"/>
                  </a:schemeClr>
                </a:solidFill>
              </a:rPr>
              <a:t>Data Security </a:t>
            </a:r>
            <a:endParaRPr lang="en-US" sz="4000" dirty="0">
              <a:solidFill>
                <a:schemeClr val="accent2">
                  <a:lumMod val="75000"/>
                </a:schemeClr>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9825" y="1809750"/>
            <a:ext cx="1071310" cy="838200"/>
          </a:xfrm>
          <a:prstGeom prst="rect">
            <a:avLst/>
          </a:prstGeom>
        </p:spPr>
      </p:pic>
    </p:spTree>
    <p:extLst>
      <p:ext uri="{BB962C8B-B14F-4D97-AF65-F5344CB8AC3E}">
        <p14:creationId xmlns:p14="http://schemas.microsoft.com/office/powerpoint/2010/main" val="16423708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KSDE">
      <a:dk1>
        <a:srgbClr val="000000"/>
      </a:dk1>
      <a:lt1>
        <a:srgbClr val="FFFFFF"/>
      </a:lt1>
      <a:dk2>
        <a:srgbClr val="000000"/>
      </a:dk2>
      <a:lt2>
        <a:srgbClr val="FFEEC8"/>
      </a:lt2>
      <a:accent1>
        <a:srgbClr val="B4A59F"/>
      </a:accent1>
      <a:accent2>
        <a:srgbClr val="0081C6"/>
      </a:accent2>
      <a:accent3>
        <a:srgbClr val="FFFFFF"/>
      </a:accent3>
      <a:accent4>
        <a:srgbClr val="E5A04D"/>
      </a:accent4>
      <a:accent5>
        <a:srgbClr val="BC9B6A"/>
      </a:accent5>
      <a:accent6>
        <a:srgbClr val="6386A8"/>
      </a:accent6>
      <a:hlink>
        <a:srgbClr val="008BB0"/>
      </a:hlink>
      <a:folHlink>
        <a:srgbClr val="77787B"/>
      </a:folHlink>
    </a:clrScheme>
    <a:fontScheme name="PP_blocks">
      <a:majorFont>
        <a:latin typeface="Arial"/>
        <a:ea typeface=""/>
        <a:cs typeface=""/>
      </a:majorFont>
      <a:minorFont>
        <a:latin typeface="Arial"/>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1246</TotalTime>
  <Words>832</Words>
  <Application>Microsoft Office PowerPoint</Application>
  <PresentationFormat>On-screen Show (16:9)</PresentationFormat>
  <Paragraphs>184</Paragraphs>
  <Slides>20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Agency FB</vt:lpstr>
      <vt:lpstr>Arial</vt:lpstr>
      <vt:lpstr>Calibri</vt:lpstr>
      <vt:lpstr>Cambria</vt:lpstr>
      <vt:lpstr>Adjacency</vt:lpstr>
      <vt:lpstr>Kansas State Department of Education Data Collection and Security</vt:lpstr>
      <vt:lpstr>KIDS: Kansas Individual Data  on Students</vt:lpstr>
      <vt:lpstr>SLDS Data Collections</vt:lpstr>
      <vt:lpstr>SLDS Data Collections</vt:lpstr>
      <vt:lpstr>Why we collect the data</vt:lpstr>
      <vt:lpstr>Why we collect the data</vt:lpstr>
      <vt:lpstr>Why we collect the data</vt:lpstr>
      <vt:lpstr>PowerPoint Presentation</vt:lpstr>
      <vt:lpstr>PowerPoint Presentation</vt:lpstr>
      <vt:lpstr>PowerPoint Presentation</vt:lpstr>
      <vt:lpstr>PowerPoint Presentation</vt:lpstr>
      <vt:lpstr>PowerPoint Presentation</vt:lpstr>
      <vt:lpstr>PowerPoint Presentation</vt:lpstr>
      <vt:lpstr>KSDE Security Policies</vt:lpstr>
      <vt:lpstr>PowerPoint Presentation</vt:lpstr>
      <vt:lpstr>PowerPoint Presentation</vt:lpstr>
      <vt:lpstr>PowerPoint Presentation</vt:lpstr>
      <vt:lpstr>PowerPoint Presentation</vt:lpstr>
      <vt:lpstr>PowerPoint Presentation</vt:lpstr>
      <vt:lpstr>      </vt:lpstr>
    </vt:vector>
  </TitlesOfParts>
  <Company>KSDE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 Franklin</dc:creator>
  <cp:lastModifiedBy>Lane Wiley</cp:lastModifiedBy>
  <cp:revision>104</cp:revision>
  <cp:lastPrinted>2015-03-12T12:10:51Z</cp:lastPrinted>
  <dcterms:created xsi:type="dcterms:W3CDTF">2015-02-02T15:35:36Z</dcterms:created>
  <dcterms:modified xsi:type="dcterms:W3CDTF">2015-05-12T19:21:33Z</dcterms:modified>
</cp:coreProperties>
</file>